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9"/>
  </p:notesMasterIdLst>
  <p:handoutMasterIdLst>
    <p:handoutMasterId r:id="rId50"/>
  </p:handoutMasterIdLst>
  <p:sldIdLst>
    <p:sldId id="341" r:id="rId2"/>
    <p:sldId id="345" r:id="rId3"/>
    <p:sldId id="433" r:id="rId4"/>
    <p:sldId id="347" r:id="rId5"/>
    <p:sldId id="348" r:id="rId6"/>
    <p:sldId id="434" r:id="rId7"/>
    <p:sldId id="401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405" r:id="rId22"/>
    <p:sldId id="363" r:id="rId23"/>
    <p:sldId id="364" r:id="rId24"/>
    <p:sldId id="365" r:id="rId25"/>
    <p:sldId id="367" r:id="rId26"/>
    <p:sldId id="411" r:id="rId27"/>
    <p:sldId id="431" r:id="rId28"/>
    <p:sldId id="416" r:id="rId29"/>
    <p:sldId id="410" r:id="rId30"/>
    <p:sldId id="412" r:id="rId31"/>
    <p:sldId id="413" r:id="rId32"/>
    <p:sldId id="414" r:id="rId33"/>
    <p:sldId id="415" r:id="rId34"/>
    <p:sldId id="422" r:id="rId35"/>
    <p:sldId id="423" r:id="rId36"/>
    <p:sldId id="424" r:id="rId37"/>
    <p:sldId id="425" r:id="rId38"/>
    <p:sldId id="421" r:id="rId39"/>
    <p:sldId id="378" r:id="rId40"/>
    <p:sldId id="432" r:id="rId41"/>
    <p:sldId id="395" r:id="rId42"/>
    <p:sldId id="379" r:id="rId43"/>
    <p:sldId id="380" r:id="rId44"/>
    <p:sldId id="381" r:id="rId45"/>
    <p:sldId id="428" r:id="rId46"/>
    <p:sldId id="429" r:id="rId47"/>
    <p:sldId id="430" r:id="rId4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5FF"/>
    <a:srgbClr val="0B05FF"/>
    <a:srgbClr val="0E17FF"/>
    <a:srgbClr val="0544FF"/>
    <a:srgbClr val="6FD8F0"/>
    <a:srgbClr val="DBA503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91"/>
    <p:restoredTop sz="94694"/>
  </p:normalViewPr>
  <p:slideViewPr>
    <p:cSldViewPr>
      <p:cViewPr varScale="1">
        <p:scale>
          <a:sx n="117" d="100"/>
          <a:sy n="117" d="100"/>
        </p:scale>
        <p:origin x="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25.01.24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25.01.24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1ADEF2BE-DC2F-1B40-A396-4B9E06BD0113}" type="slidenum">
              <a:rPr lang="en-US" altLang="zh-CN" sz="1200">
                <a:latin typeface="Arial" charset="0"/>
              </a:rPr>
              <a:pPr/>
              <a:t>4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1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46B7664E-1BCB-8145-812A-40251AD3A568}" type="slidenum">
              <a:rPr lang="en-US" altLang="zh-CN" sz="1200">
                <a:latin typeface="Arial" charset="0"/>
              </a:rPr>
              <a:pPr/>
              <a:t>5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0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6AFB5-B45A-3041-87C1-88146B5F24F4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3258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82DCAE5-5BB6-E44C-B6B1-E72DBB0763EB}" type="slidenum">
              <a:rPr lang="zh-CN" altLang="en-US" sz="1200">
                <a:latin typeface="Arial" charset="0"/>
                <a:ea typeface="宋体" charset="0"/>
              </a:rPr>
              <a:pPr eaLnBrk="1" hangingPunct="1"/>
              <a:t>24</a:t>
            </a:fld>
            <a:endParaRPr lang="en-US" altLang="zh-CN" sz="1200"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1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0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D4FF7-020D-C44D-8F41-30576936ACE8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5095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A5C1C5-89DA-3244-ACD3-6134421C18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69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oz.berkeley.edu/~breiman/random-forests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rt_Schapire" TargetMode="External"/><Relationship Id="rId2" Type="http://schemas.openxmlformats.org/officeDocument/2006/relationships/hyperlink" Target="https://en.wikipedia.org/wiki/Yoav_Fre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%C3%B6del_Priz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rinceton.edu/~schapire/papers/explaining-adaboost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4.bin"/><Relationship Id="rId39" Type="http://schemas.openxmlformats.org/officeDocument/2006/relationships/oleObject" Target="../embeddings/oleObject37.bin"/><Relationship Id="rId21" Type="http://schemas.openxmlformats.org/officeDocument/2006/relationships/oleObject" Target="../embeddings/oleObject19.bin"/><Relationship Id="rId34" Type="http://schemas.openxmlformats.org/officeDocument/2006/relationships/oleObject" Target="../embeddings/oleObject32.bin"/><Relationship Id="rId42" Type="http://schemas.openxmlformats.org/officeDocument/2006/relationships/oleObject" Target="../embeddings/oleObject40.bin"/><Relationship Id="rId47" Type="http://schemas.openxmlformats.org/officeDocument/2006/relationships/oleObject" Target="../embeddings/oleObject45.bin"/><Relationship Id="rId50" Type="http://schemas.openxmlformats.org/officeDocument/2006/relationships/oleObject" Target="../embeddings/oleObject48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14.bin"/><Relationship Id="rId29" Type="http://schemas.openxmlformats.org/officeDocument/2006/relationships/oleObject" Target="../embeddings/oleObject27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30.bin"/><Relationship Id="rId37" Type="http://schemas.openxmlformats.org/officeDocument/2006/relationships/oleObject" Target="../embeddings/oleObject35.bin"/><Relationship Id="rId40" Type="http://schemas.openxmlformats.org/officeDocument/2006/relationships/oleObject" Target="../embeddings/oleObject38.bin"/><Relationship Id="rId45" Type="http://schemas.openxmlformats.org/officeDocument/2006/relationships/oleObject" Target="../embeddings/oleObject43.bin"/><Relationship Id="rId53" Type="http://schemas.openxmlformats.org/officeDocument/2006/relationships/oleObject" Target="../embeddings/oleObject51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9.bin"/><Relationship Id="rId44" Type="http://schemas.openxmlformats.org/officeDocument/2006/relationships/oleObject" Target="../embeddings/oleObject42.bin"/><Relationship Id="rId52" Type="http://schemas.openxmlformats.org/officeDocument/2006/relationships/oleObject" Target="../embeddings/oleObject50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8.bin"/><Relationship Id="rId35" Type="http://schemas.openxmlformats.org/officeDocument/2006/relationships/oleObject" Target="../embeddings/oleObject33.bin"/><Relationship Id="rId43" Type="http://schemas.openxmlformats.org/officeDocument/2006/relationships/oleObject" Target="../embeddings/oleObject41.bin"/><Relationship Id="rId48" Type="http://schemas.openxmlformats.org/officeDocument/2006/relationships/oleObject" Target="../embeddings/oleObject46.bin"/><Relationship Id="rId8" Type="http://schemas.openxmlformats.org/officeDocument/2006/relationships/image" Target="../media/image9.png"/><Relationship Id="rId51" Type="http://schemas.openxmlformats.org/officeDocument/2006/relationships/oleObject" Target="../embeddings/oleObject49.bin"/><Relationship Id="rId3" Type="http://schemas.openxmlformats.org/officeDocument/2006/relationships/oleObject" Target="../embeddings/oleObject3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31.bin"/><Relationship Id="rId38" Type="http://schemas.openxmlformats.org/officeDocument/2006/relationships/oleObject" Target="../embeddings/oleObject36.bin"/><Relationship Id="rId46" Type="http://schemas.openxmlformats.org/officeDocument/2006/relationships/oleObject" Target="../embeddings/oleObject44.bin"/><Relationship Id="rId20" Type="http://schemas.openxmlformats.org/officeDocument/2006/relationships/oleObject" Target="../embeddings/oleObject18.bin"/><Relationship Id="rId41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4.bin"/><Relationship Id="rId49" Type="http://schemas.openxmlformats.org/officeDocument/2006/relationships/oleObject" Target="../embeddings/oleObject4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Ensemble Learning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94668" y="445345"/>
          <a:ext cx="4035773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 &gt; 55”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79" y="1066237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66" y="3654215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244" y="1572975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107861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592652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65" y="4079331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941" y="3111603"/>
            <a:ext cx="296787" cy="30272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9401" y="186715"/>
          <a:ext cx="2322892" cy="595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Height</a:t>
                      </a:r>
                      <a:r>
                        <a:rPr lang="en-US" sz="900" baseline="0" dirty="0"/>
                        <a:t> &gt; 55”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Jessica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Amy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Xavier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Cathy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Eugene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Rafael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Henry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Rose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Iain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Paulo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Margaret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Jill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Leon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Sarah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err="1"/>
                        <a:t>Gena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Patrick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1350197" y="5949433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96629" y="1013513"/>
            <a:ext cx="1001413" cy="267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96629" y="1495260"/>
            <a:ext cx="1001413" cy="258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96629" y="2196511"/>
            <a:ext cx="1001413" cy="95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96629" y="2776562"/>
            <a:ext cx="1001413" cy="7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96629" y="3303893"/>
            <a:ext cx="1001413" cy="271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6629" y="3852749"/>
            <a:ext cx="1001413" cy="854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96629" y="4425833"/>
            <a:ext cx="1001413" cy="1203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04201" y="5640101"/>
            <a:ext cx="3436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Lucida Calligraphy"/>
                <a:cs typeface="Lucida Calligraphy"/>
              </a:rPr>
              <a:t>L</a:t>
            </a:r>
            <a:r>
              <a:rPr lang="en-US" sz="2400" dirty="0"/>
              <a:t>(h) = E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)~P(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</a:t>
            </a:r>
            <a:r>
              <a:rPr lang="en-US" sz="2400" dirty="0"/>
              <a:t>[ </a:t>
            </a:r>
            <a:r>
              <a:rPr lang="en-US" sz="2400" dirty="0">
                <a:cs typeface="Apple Chancery"/>
              </a:rPr>
              <a:t>f</a:t>
            </a:r>
            <a:r>
              <a:rPr lang="en-US" sz="2400" dirty="0"/>
              <a:t>(h(x),y) ]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5618" y="5197503"/>
            <a:ext cx="285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Generalization Error: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80344" y="4851295"/>
            <a:ext cx="6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h(x)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54390" y="4823343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7124584" y="4132399"/>
            <a:ext cx="189341" cy="12530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8210793" y="4541785"/>
            <a:ext cx="189341" cy="4296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EF71AF9-E6E0-7411-3C15-AE46C0E62B16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5413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/>
      <p:bldP spid="36" grpId="0"/>
      <p:bldP spid="37" grpId="0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Bias/Variance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 h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x|S</a:t>
            </a:r>
            <a:r>
              <a:rPr lang="en-US" dirty="0"/>
              <a:t>) as a random function </a:t>
            </a:r>
          </a:p>
          <a:p>
            <a:pPr lvl="1"/>
            <a:r>
              <a:rPr lang="en-US" dirty="0"/>
              <a:t>Depends on training data S</a:t>
            </a:r>
          </a:p>
          <a:p>
            <a:pPr lvl="1"/>
            <a:endParaRPr lang="en-US" dirty="0"/>
          </a:p>
          <a:p>
            <a:r>
              <a:rPr lang="en-US" dirty="0">
                <a:latin typeface="Lucida Calligraphy"/>
                <a:cs typeface="Lucida Calligraphy"/>
              </a:rPr>
              <a:t>L</a:t>
            </a:r>
            <a:r>
              <a:rPr lang="en-US" dirty="0"/>
              <a:t> = E</a:t>
            </a:r>
            <a:r>
              <a:rPr lang="en-US" baseline="-25000" dirty="0"/>
              <a:t>S</a:t>
            </a:r>
            <a:r>
              <a:rPr lang="en-US" dirty="0"/>
              <a:t>[ </a:t>
            </a:r>
            <a:r>
              <a:rPr lang="en-US" sz="2800" dirty="0"/>
              <a:t>E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x,y</a:t>
            </a:r>
            <a:r>
              <a:rPr lang="en-US" sz="2800" baseline="-25000" dirty="0"/>
              <a:t>)~P(</a:t>
            </a:r>
            <a:r>
              <a:rPr lang="en-US" sz="2800" baseline="-25000" dirty="0" err="1"/>
              <a:t>x,y</a:t>
            </a:r>
            <a:r>
              <a:rPr lang="en-US" sz="2800" baseline="-25000" dirty="0"/>
              <a:t>)</a:t>
            </a:r>
            <a:r>
              <a:rPr lang="en-US" sz="2800" dirty="0"/>
              <a:t>[ </a:t>
            </a:r>
            <a:r>
              <a:rPr lang="en-US" sz="2800" dirty="0">
                <a:cs typeface="Apple Chancery"/>
              </a:rPr>
              <a:t>f</a:t>
            </a:r>
            <a:r>
              <a:rPr lang="en-US" sz="2800" dirty="0"/>
              <a:t>(h</a:t>
            </a:r>
            <a:r>
              <a:rPr lang="en-US" sz="2800" baseline="-250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x|S</a:t>
            </a:r>
            <a:r>
              <a:rPr lang="en-US" sz="2800" dirty="0"/>
              <a:t>),y) ]</a:t>
            </a:r>
            <a:r>
              <a:rPr lang="en-US" dirty="0"/>
              <a:t> ]</a:t>
            </a:r>
          </a:p>
          <a:p>
            <a:pPr lvl="1"/>
            <a:r>
              <a:rPr lang="en-US" dirty="0"/>
              <a:t>Expected generalization error</a:t>
            </a:r>
          </a:p>
          <a:p>
            <a:pPr lvl="1"/>
            <a:r>
              <a:rPr lang="en-US" dirty="0"/>
              <a:t>Over the randomness of 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C64015E-BD57-69C3-ED9F-E53E8F320EB6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44035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998247"/>
          </a:xfrm>
        </p:spPr>
        <p:txBody>
          <a:bodyPr/>
          <a:lstStyle/>
          <a:p>
            <a:r>
              <a:rPr lang="en-US" dirty="0"/>
              <a:t>Bias/Variance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0168"/>
          </a:xfrm>
        </p:spPr>
        <p:txBody>
          <a:bodyPr/>
          <a:lstStyle/>
          <a:p>
            <a:r>
              <a:rPr lang="en-US" sz="2400" dirty="0"/>
              <a:t>Squared loss: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a,b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= (a-b)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/>
              <a:t>Consider one data point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2400" dirty="0"/>
              <a:t>Notation: 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Z = 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– y </a:t>
            </a:r>
          </a:p>
          <a:p>
            <a:pPr lvl="1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[Z]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= 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–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)]</a:t>
            </a:r>
          </a:p>
          <a:p>
            <a:endParaRPr lang="en-US" baseline="30000" dirty="0"/>
          </a:p>
          <a:p>
            <a:pPr marL="0" indent="0">
              <a:buNone/>
            </a:pPr>
            <a:endParaRPr lang="en-US" sz="24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21129" y="4006344"/>
            <a:ext cx="39773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[(Z-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– 2Zž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en-US" sz="24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– 2E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[Z]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–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8535" y="4006344"/>
            <a:ext cx="379028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[f(h(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),y)]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        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[(Z-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5639" y="5736053"/>
            <a:ext cx="70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Bias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604" y="5736053"/>
            <a:ext cx="130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Variance</a:t>
            </a: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8449387" y="4927845"/>
            <a:ext cx="0" cy="808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7009811" y="4927845"/>
            <a:ext cx="212007" cy="808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26170" y="2805227"/>
            <a:ext cx="206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32523"/>
                </a:solidFill>
              </a:rPr>
              <a:t>Expected Error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5839709" y="3266892"/>
            <a:ext cx="419106" cy="66478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87624" y="54986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Bias = systematic error resulting from the effect that the expected value </a:t>
            </a:r>
            <a:r>
              <a:rPr lang="en-US" sz="1400"/>
              <a:t>of estimation results </a:t>
            </a:r>
            <a:r>
              <a:rPr lang="en-US" sz="1400" dirty="0"/>
              <a:t>differs from the true underlying quantitative parameter being estimated.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ECC6F50-9D71-6C0D-2D06-B6D014B534EE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7637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points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7" y="1236912"/>
            <a:ext cx="7442200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1317" y="269318"/>
            <a:ext cx="1637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2945" y="5909210"/>
            <a:ext cx="295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04" y="3232827"/>
            <a:ext cx="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2FC50EE-1A30-2C49-B582-DD7A0C501532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44366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1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0" y="1111201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51560"/>
            <a:ext cx="4384235" cy="2562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32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332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51560"/>
            <a:ext cx="4384235" cy="2703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h(</a:t>
            </a:r>
            <a:r>
              <a:rPr lang="en-US" sz="3200" dirty="0" err="1"/>
              <a:t>x|</a:t>
            </a:r>
            <a:r>
              <a:rPr lang="en-US" sz="3200" dirty="0" err="1">
                <a:solidFill>
                  <a:srgbClr val="0B05FF"/>
                </a:solidFill>
              </a:rPr>
              <a:t>S</a:t>
            </a:r>
            <a:r>
              <a:rPr lang="en-US" sz="3200" dirty="0"/>
              <a:t>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74AEB59-A7D9-B52C-B4DF-9BB568FD2F66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3496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" y="1119272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69848"/>
            <a:ext cx="4384235" cy="2544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14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478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69848"/>
            <a:ext cx="4384235" cy="2684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h(</a:t>
            </a:r>
            <a:r>
              <a:rPr lang="en-US" sz="3200" dirty="0" err="1"/>
              <a:t>x|</a:t>
            </a:r>
            <a:r>
              <a:rPr lang="en-US" sz="3200" dirty="0" err="1">
                <a:solidFill>
                  <a:srgbClr val="0B05FF"/>
                </a:solidFill>
              </a:rPr>
              <a:t>S</a:t>
            </a:r>
            <a:r>
              <a:rPr lang="en-US" sz="3200" dirty="0"/>
              <a:t>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83C08C1-356E-4AAE-6D57-B77C0B62E358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7702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3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6" y="1113254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51559"/>
            <a:ext cx="4384235" cy="2562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14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368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69848"/>
            <a:ext cx="4384235" cy="2684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h(</a:t>
            </a:r>
            <a:r>
              <a:rPr lang="en-US" sz="3200" dirty="0" err="1"/>
              <a:t>x|</a:t>
            </a:r>
            <a:r>
              <a:rPr lang="en-US" sz="3200" dirty="0" err="1">
                <a:solidFill>
                  <a:srgbClr val="0B05FF"/>
                </a:solidFill>
              </a:rPr>
              <a:t>S</a:t>
            </a:r>
            <a:r>
              <a:rPr lang="en-US" sz="3200" dirty="0"/>
              <a:t>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D0F2B3D-ACD9-C7AE-9983-1A0E58174D7E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9689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ias_varianc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" y="671241"/>
            <a:ext cx="8409940" cy="4414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4125" y="5346800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[(h(</a:t>
            </a:r>
            <a:r>
              <a:rPr lang="en-US" sz="2400" dirty="0" err="1"/>
              <a:t>x|S</a:t>
            </a:r>
            <a:r>
              <a:rPr lang="en-US" sz="2400" dirty="0"/>
              <a:t>) - y)</a:t>
            </a:r>
            <a:r>
              <a:rPr lang="en-US" sz="2400" baseline="30000" dirty="0"/>
              <a:t>2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>
                <a:solidFill>
                  <a:srgbClr val="008000"/>
                </a:solidFill>
              </a:rPr>
              <a:t>[(Z-</a:t>
            </a:r>
            <a:r>
              <a:rPr lang="en-US" sz="2400" dirty="0" err="1">
                <a:solidFill>
                  <a:srgbClr val="008000"/>
                </a:solidFill>
              </a:rPr>
              <a:t>ž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30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] </a:t>
            </a:r>
            <a:r>
              <a:rPr lang="en-US" sz="2400" dirty="0"/>
              <a:t>+ ž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48581" y="6178763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3393" y="5347766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 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4434" y="617876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3360820" y="5897911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4332828" y="5897911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226" y="348661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2160226" y="3855943"/>
            <a:ext cx="512239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5749" y="346792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23" name="Straight Arrow Connector 22"/>
          <p:cNvCxnSpPr>
            <a:stCxn id="19" idx="2"/>
          </p:cNvCxnSpPr>
          <p:nvPr/>
        </p:nvCxnSpPr>
        <p:spPr>
          <a:xfrm flipH="1">
            <a:off x="933855" y="3837255"/>
            <a:ext cx="490288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27809" y="351027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5340048" y="3879611"/>
            <a:ext cx="175924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16454" y="3520707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3807865" y="3890039"/>
            <a:ext cx="496983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82542" y="3467923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8094781" y="3837255"/>
            <a:ext cx="421980" cy="43679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71197" y="3483351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>
            <a:off x="7059591" y="3852683"/>
            <a:ext cx="112418" cy="779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415220" y="2820982"/>
            <a:ext cx="10282802" cy="2277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88888" y="6188698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Error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1519120" y="5298665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74652" y="5171480"/>
            <a:ext cx="10282802" cy="1510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65B3D94-CFE5-B46A-00C7-193FB7595E66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69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dirty="0"/>
              <a:t>Bias/Variance Tradeoff</a:t>
            </a:r>
          </a:p>
          <a:p>
            <a:endParaRPr lang="en-US" sz="2000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Ensemble methods that minimize variance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Bagging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Random Forests</a:t>
            </a:r>
          </a:p>
          <a:p>
            <a:pPr lvl="1"/>
            <a:endParaRPr lang="en-US" sz="2000" dirty="0"/>
          </a:p>
          <a:p>
            <a:r>
              <a:rPr lang="en-US" dirty="0"/>
              <a:t>Ensemble methods that minimize bias</a:t>
            </a:r>
          </a:p>
          <a:p>
            <a:pPr lvl="1"/>
            <a:r>
              <a:rPr lang="en-US" dirty="0"/>
              <a:t>Boosting</a:t>
            </a:r>
          </a:p>
          <a:p>
            <a:pPr lvl="1"/>
            <a:r>
              <a:rPr lang="en-US" dirty="0"/>
              <a:t>Ensemble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8193" y="6093296"/>
            <a:ext cx="3013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Subsequent slides by </a:t>
            </a:r>
            <a:r>
              <a:rPr lang="en-US" sz="1100" dirty="0" err="1">
                <a:solidFill>
                  <a:srgbClr val="0E17FF"/>
                </a:solidFill>
              </a:rPr>
              <a:t>Yisong</a:t>
            </a:r>
            <a:r>
              <a:rPr lang="en-US" sz="1100" dirty="0">
                <a:solidFill>
                  <a:srgbClr val="0E17FF"/>
                </a:solidFill>
              </a:rPr>
              <a:t> Yue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An Introduction to Ensemble </a:t>
            </a:r>
            <a:r>
              <a:rPr lang="en-US" sz="1100" dirty="0" err="1">
                <a:solidFill>
                  <a:srgbClr val="0E17FF"/>
                </a:solidFill>
              </a:rPr>
              <a:t>MethodsBoosting</a:t>
            </a:r>
            <a:r>
              <a:rPr lang="en-US" sz="1100" dirty="0">
                <a:solidFill>
                  <a:srgbClr val="0E17FF"/>
                </a:solidFill>
              </a:rPr>
              <a:t>, </a:t>
            </a:r>
            <a:br>
              <a:rPr lang="en-US" sz="1100" dirty="0">
                <a:solidFill>
                  <a:srgbClr val="0E17FF"/>
                </a:solidFill>
              </a:rPr>
            </a:br>
            <a:r>
              <a:rPr lang="en-US" sz="1100" dirty="0">
                <a:solidFill>
                  <a:srgbClr val="0E17FF"/>
                </a:solidFill>
              </a:rPr>
              <a:t>Bagging, Random Forests and More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9D56A50-90DA-CFEF-E964-47AC2649EAED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45523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reduce variance</a:t>
            </a:r>
          </a:p>
          <a:p>
            <a:pPr lvl="1"/>
            <a:endParaRPr lang="en-US" sz="2000" dirty="0"/>
          </a:p>
          <a:p>
            <a:r>
              <a:rPr lang="en-US" b="1" dirty="0"/>
              <a:t>Ideal setting: </a:t>
            </a:r>
            <a:r>
              <a:rPr lang="en-US" dirty="0"/>
              <a:t>many training sets S’</a:t>
            </a:r>
          </a:p>
          <a:p>
            <a:pPr lvl="1"/>
            <a:r>
              <a:rPr lang="en-US" dirty="0"/>
              <a:t>Train model using each S’</a:t>
            </a:r>
          </a:p>
          <a:p>
            <a:pPr lvl="1"/>
            <a:r>
              <a:rPr lang="en-US" dirty="0"/>
              <a:t>Average predictions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265" y="3933056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[(h(</a:t>
            </a:r>
            <a:r>
              <a:rPr lang="en-US" sz="2400" dirty="0" err="1"/>
              <a:t>x|S</a:t>
            </a:r>
            <a:r>
              <a:rPr lang="en-US" sz="2400" dirty="0"/>
              <a:t>) - y)</a:t>
            </a:r>
            <a:r>
              <a:rPr lang="en-US" sz="2400" baseline="30000" dirty="0"/>
              <a:t>2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>
                <a:solidFill>
                  <a:srgbClr val="008000"/>
                </a:solidFill>
              </a:rPr>
              <a:t>[(Z-</a:t>
            </a:r>
            <a:r>
              <a:rPr lang="en-US" sz="2400" dirty="0" err="1">
                <a:solidFill>
                  <a:srgbClr val="008000"/>
                </a:solidFill>
              </a:rPr>
              <a:t>ž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30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] </a:t>
            </a:r>
            <a:r>
              <a:rPr lang="en-US" sz="2400" dirty="0"/>
              <a:t>+ ž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476501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9574" y="476501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4484167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287968" y="4484167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4774954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Error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3884921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62019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 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6619" y="6390627"/>
            <a:ext cx="4675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http://</a:t>
            </a:r>
            <a:r>
              <a:rPr lang="en-US" sz="1200" dirty="0" err="1">
                <a:solidFill>
                  <a:srgbClr val="0B05FF"/>
                </a:solidFill>
              </a:rPr>
              <a:t>statistics.berkeley.edu</a:t>
            </a:r>
            <a:r>
              <a:rPr lang="en-US" sz="1200" dirty="0">
                <a:solidFill>
                  <a:srgbClr val="0B05FF"/>
                </a:solidFill>
              </a:rPr>
              <a:t>/sites/default/files/tech-reports/421.pdf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96" y="5527604"/>
            <a:ext cx="3677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“Bagging Predictors”</a:t>
            </a:r>
            <a:r>
              <a:rPr lang="en-US" sz="1600" dirty="0"/>
              <a:t> [Leo </a:t>
            </a:r>
            <a:r>
              <a:rPr lang="en-US" sz="1600" dirty="0" err="1"/>
              <a:t>Breiman</a:t>
            </a:r>
            <a:r>
              <a:rPr lang="en-US" sz="1600" dirty="0"/>
              <a:t>, 1994]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5607" y="3209991"/>
            <a:ext cx="2801193" cy="70788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Variance reduces linearly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Bias unchanged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3734" y="2317769"/>
            <a:ext cx="31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sampled independently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6533609" y="2779434"/>
            <a:ext cx="699932" cy="2895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255" y="1444898"/>
            <a:ext cx="346319" cy="9100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351" y="1553169"/>
            <a:ext cx="526353" cy="53769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7233541" y="1603641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233541" y="1822014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247790" y="2018815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41745" y="1183837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S’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90683" y="1066357"/>
            <a:ext cx="70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0981" y="5805264"/>
            <a:ext cx="34023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Bagging = Bootstrap Aggregation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1CDF3677-F415-683B-51F3-BA5E383650AE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3599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33" grpId="0"/>
      <p:bldP spid="34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27107"/>
              </p:ext>
            </p:extLst>
          </p:nvPr>
        </p:nvGraphicFramePr>
        <p:xfrm>
          <a:off x="3894668" y="1194868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23">
                <a:tc>
                  <a:txBody>
                    <a:bodyPr/>
                    <a:lstStyle/>
                    <a:p>
                      <a:r>
                        <a:rPr lang="en-US" b="0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Height &gt; 55”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 err="1"/>
                        <a:t>Gena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37253"/>
              </p:ext>
            </p:extLst>
          </p:nvPr>
        </p:nvGraphicFramePr>
        <p:xfrm>
          <a:off x="2894564" y="5301208"/>
          <a:ext cx="228917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584200" progId="Equation.3">
                  <p:embed/>
                </p:oleObj>
              </mc:Choice>
              <mc:Fallback>
                <p:oleObj name="Equation" r:id="rId2" imgW="11303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94564" y="5301208"/>
                        <a:ext cx="2289175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7239"/>
              </p:ext>
            </p:extLst>
          </p:nvPr>
        </p:nvGraphicFramePr>
        <p:xfrm>
          <a:off x="5480070" y="5301208"/>
          <a:ext cx="2958374" cy="11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500" imgH="558800" progId="Equation.3">
                  <p:embed/>
                </p:oleObj>
              </mc:Choice>
              <mc:Fallback>
                <p:oleObj name="Equation" r:id="rId4" imgW="14605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0070" y="5301208"/>
                        <a:ext cx="2958374" cy="11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1979" y="1815760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0466" y="4403738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244" y="2322498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090" y="2857384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090" y="3342175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8265" y="4828854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941" y="3861126"/>
            <a:ext cx="296787" cy="30272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439333" y="1354895"/>
            <a:ext cx="832556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Male?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7943" y="2534808"/>
            <a:ext cx="1001889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Age&gt;9?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60222" y="2534808"/>
            <a:ext cx="1157111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Age&gt;10?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6276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27666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003777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92777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4" name="Straight Arrow Connector 23"/>
          <p:cNvCxnSpPr>
            <a:stCxn id="15" idx="2"/>
            <a:endCxn id="16" idx="0"/>
          </p:cNvCxnSpPr>
          <p:nvPr/>
        </p:nvCxnSpPr>
        <p:spPr>
          <a:xfrm flipH="1">
            <a:off x="1128888" y="1861633"/>
            <a:ext cx="726723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17" idx="0"/>
          </p:cNvCxnSpPr>
          <p:nvPr/>
        </p:nvCxnSpPr>
        <p:spPr>
          <a:xfrm>
            <a:off x="1855611" y="1861633"/>
            <a:ext cx="783167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  <a:endCxn id="18" idx="0"/>
          </p:cNvCxnSpPr>
          <p:nvPr/>
        </p:nvCxnSpPr>
        <p:spPr>
          <a:xfrm flipH="1">
            <a:off x="627943" y="3041546"/>
            <a:ext cx="5009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0" idx="0"/>
          </p:cNvCxnSpPr>
          <p:nvPr/>
        </p:nvCxnSpPr>
        <p:spPr>
          <a:xfrm>
            <a:off x="1128888" y="3041546"/>
            <a:ext cx="3104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21" idx="0"/>
          </p:cNvCxnSpPr>
          <p:nvPr/>
        </p:nvCxnSpPr>
        <p:spPr>
          <a:xfrm flipH="1">
            <a:off x="2215444" y="3041546"/>
            <a:ext cx="423334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22" idx="0"/>
          </p:cNvCxnSpPr>
          <p:nvPr/>
        </p:nvCxnSpPr>
        <p:spPr>
          <a:xfrm>
            <a:off x="2638778" y="3041546"/>
            <a:ext cx="465666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1329" y="1942595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8453" y="309929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7732" y="3107401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33889" y="312366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7110" y="194259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71991" y="312366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60648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Recap: Decision Trees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C478B92-2C30-9E6E-2E87-0E71949680E5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9937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3" y="1264831"/>
            <a:ext cx="8229600" cy="4525963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reduce variance</a:t>
            </a:r>
          </a:p>
          <a:p>
            <a:pPr lvl="1"/>
            <a:endParaRPr lang="en-US" sz="2000" dirty="0"/>
          </a:p>
          <a:p>
            <a:r>
              <a:rPr lang="en-US" b="1" dirty="0"/>
              <a:t>In practice: </a:t>
            </a:r>
            <a:r>
              <a:rPr lang="en-US" dirty="0"/>
              <a:t>resample S’ with replacement</a:t>
            </a:r>
          </a:p>
          <a:p>
            <a:pPr lvl="1"/>
            <a:r>
              <a:rPr lang="en-US" dirty="0"/>
              <a:t>Train model using each S’</a:t>
            </a:r>
          </a:p>
          <a:p>
            <a:pPr lvl="1"/>
            <a:r>
              <a:rPr lang="en-US" dirty="0"/>
              <a:t>Average predictions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265" y="3933056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[(h(</a:t>
            </a:r>
            <a:r>
              <a:rPr lang="en-US" sz="2400" dirty="0" err="1"/>
              <a:t>x|S</a:t>
            </a:r>
            <a:r>
              <a:rPr lang="en-US" sz="2400" dirty="0"/>
              <a:t>) - y)</a:t>
            </a:r>
            <a:r>
              <a:rPr lang="en-US" sz="2400" baseline="30000" dirty="0"/>
              <a:t>2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>
                <a:solidFill>
                  <a:srgbClr val="008000"/>
                </a:solidFill>
              </a:rPr>
              <a:t>[(Z-</a:t>
            </a:r>
            <a:r>
              <a:rPr lang="en-US" sz="2400" dirty="0" err="1">
                <a:solidFill>
                  <a:srgbClr val="008000"/>
                </a:solidFill>
              </a:rPr>
              <a:t>ž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30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] </a:t>
            </a:r>
            <a:r>
              <a:rPr lang="en-US" sz="2400" dirty="0"/>
              <a:t>+ ž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476501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9574" y="476501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4484167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287968" y="4484167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4774954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Error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3884921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62019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 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4123" y="2254385"/>
            <a:ext cx="102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from S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6985468" y="2716050"/>
            <a:ext cx="809823" cy="35291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3096" y="5527604"/>
            <a:ext cx="368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“Bagging Predictors”</a:t>
            </a:r>
            <a:r>
              <a:rPr lang="en-US" sz="1600" dirty="0"/>
              <a:t> [Leo </a:t>
            </a:r>
            <a:r>
              <a:rPr lang="en-US" sz="1600" dirty="0" err="1"/>
              <a:t>Breiman</a:t>
            </a:r>
            <a:r>
              <a:rPr lang="en-US" sz="1600" dirty="0"/>
              <a:t>, 1994]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7192" y="3209991"/>
            <a:ext cx="3249608" cy="1015663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Variance reduces sub-linearly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(Because S’ are correlated)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Bias often increases slightly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281" y="1665052"/>
            <a:ext cx="526353" cy="53769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7721471" y="1715524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21471" y="1933897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35720" y="2130698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505" y="1665052"/>
            <a:ext cx="526353" cy="5376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32296" y="1246393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16409" y="1246393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30981" y="5733256"/>
            <a:ext cx="34614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Bagging = Bootstrap Aggregation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16619" y="6390627"/>
            <a:ext cx="4675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http://</a:t>
            </a:r>
            <a:r>
              <a:rPr lang="en-US" sz="1200" dirty="0" err="1">
                <a:solidFill>
                  <a:srgbClr val="0B05FF"/>
                </a:solidFill>
              </a:rPr>
              <a:t>statistics.berkeley.edu</a:t>
            </a:r>
            <a:r>
              <a:rPr lang="en-US" sz="1200" dirty="0">
                <a:solidFill>
                  <a:srgbClr val="0B05FF"/>
                </a:solidFill>
              </a:rPr>
              <a:t>/sites/default/files/tech-reports/421.pdf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06504" y="101961"/>
            <a:ext cx="6529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charset="0"/>
              </a:rPr>
              <a:t>Sampling schemes may be </a:t>
            </a:r>
            <a:r>
              <a:rPr lang="en-US" sz="1400" i="1" dirty="0">
                <a:solidFill>
                  <a:srgbClr val="222222"/>
                </a:solidFill>
                <a:latin typeface="Arial" charset="0"/>
              </a:rPr>
              <a:t>without replacement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en-US" sz="1400" dirty="0">
                <a:solidFill>
                  <a:srgbClr val="0305FF"/>
                </a:solidFill>
                <a:latin typeface="Arial" charset="0"/>
              </a:rPr>
              <a:t>'WOR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'—no element can be selected more than once in the same sample) or </a:t>
            </a:r>
            <a:r>
              <a:rPr lang="en-US" sz="1400" i="1" dirty="0">
                <a:solidFill>
                  <a:srgbClr val="222222"/>
                </a:solidFill>
                <a:latin typeface="Arial" charset="0"/>
              </a:rPr>
              <a:t>with replacement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en-US" sz="1400" dirty="0">
                <a:solidFill>
                  <a:srgbClr val="0305FF"/>
                </a:solidFill>
                <a:latin typeface="Arial" charset="0"/>
              </a:rPr>
              <a:t>'WR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'—an element may appear multiple times in the one sample). </a:t>
            </a:r>
            <a:r>
              <a:rPr lang="en-US" sz="1400" dirty="0">
                <a:solidFill>
                  <a:srgbClr val="0305FF"/>
                </a:solidFill>
                <a:latin typeface="Arial" charset="0"/>
              </a:rPr>
              <a:t>[Wikipedia]</a:t>
            </a:r>
            <a:endParaRPr lang="en-US" sz="1400" dirty="0">
              <a:solidFill>
                <a:srgbClr val="0305FF"/>
              </a:solidFill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864F757-2EC6-1DDD-3CDE-8A403B1A6973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3756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4" grpId="0"/>
      <p:bldP spid="25" grpId="0"/>
      <p:bldP spid="27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Bagging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2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5029200"/>
            <a:ext cx="4343400" cy="1289050"/>
          </a:xfrm>
          <a:noFill/>
          <a:ln/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8441EF3-A04B-61D1-D958-8A08E89D6E2F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444774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496" y="824810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7" y="249588"/>
            <a:ext cx="4581403" cy="5211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0453" y="6207695"/>
            <a:ext cx="84242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“An Empirical Comparison of Voting Classification Algorithms: Bagging, Boosting, and Variants”</a:t>
            </a:r>
          </a:p>
          <a:p>
            <a:r>
              <a:rPr lang="en-US" sz="1100" dirty="0">
                <a:solidFill>
                  <a:srgbClr val="0B05FF"/>
                </a:solidFill>
              </a:rPr>
              <a:t>Eric Bauer &amp; Ron </a:t>
            </a:r>
            <a:r>
              <a:rPr lang="en-US" sz="1100" dirty="0" err="1">
                <a:solidFill>
                  <a:srgbClr val="0B05FF"/>
                </a:solidFill>
              </a:rPr>
              <a:t>Kohavi</a:t>
            </a:r>
            <a:r>
              <a:rPr lang="en-US" sz="1100" dirty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 36</a:t>
            </a:r>
            <a:r>
              <a:rPr lang="de-DE" sz="1100">
                <a:solidFill>
                  <a:srgbClr val="0B05FF"/>
                </a:solidFill>
              </a:rPr>
              <a:t>, 105–139, </a:t>
            </a:r>
            <a:r>
              <a:rPr lang="de-DE" sz="1100">
                <a:solidFill>
                  <a:srgbClr val="FF0000"/>
                </a:solidFill>
              </a:rPr>
              <a:t>1999</a:t>
            </a:r>
            <a:r>
              <a:rPr lang="de-DE" sz="1100">
                <a:solidFill>
                  <a:srgbClr val="0B05FF"/>
                </a:solidFill>
              </a:rPr>
              <a:t> </a:t>
            </a:r>
            <a:endParaRPr lang="en-US" sz="1100" dirty="0">
              <a:solidFill>
                <a:srgbClr val="0B05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4355" y="129329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049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3797678" y="1477957"/>
            <a:ext cx="2826677" cy="6638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286536" y="1477957"/>
            <a:ext cx="2337819" cy="124905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4731534" y="1477957"/>
            <a:ext cx="1892821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>
            <a:off x="5201815" y="1477957"/>
            <a:ext cx="1422540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</p:cNvCxnSpPr>
          <p:nvPr/>
        </p:nvCxnSpPr>
        <p:spPr>
          <a:xfrm flipV="1">
            <a:off x="2827443" y="4611039"/>
            <a:ext cx="1194361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</p:cNvCxnSpPr>
          <p:nvPr/>
        </p:nvCxnSpPr>
        <p:spPr>
          <a:xfrm flipV="1">
            <a:off x="2827443" y="4611039"/>
            <a:ext cx="710210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94524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5201815" y="4611039"/>
            <a:ext cx="581103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0"/>
          </p:cNvCxnSpPr>
          <p:nvPr/>
        </p:nvCxnSpPr>
        <p:spPr>
          <a:xfrm flipH="1" flipV="1">
            <a:off x="4619471" y="4611039"/>
            <a:ext cx="1163447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29531" y="4856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DT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71613" y="485632"/>
            <a:ext cx="11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Bagged DT</a:t>
            </a:r>
          </a:p>
        </p:txBody>
      </p:sp>
      <p:sp>
        <p:nvSpPr>
          <p:cNvPr id="61" name="Left Arrow 60"/>
          <p:cNvSpPr/>
          <p:nvPr/>
        </p:nvSpPr>
        <p:spPr>
          <a:xfrm rot="16200000">
            <a:off x="-64148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1804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14AFAB0-BC02-18A1-F5F1-37712C1024BF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471737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Goal:</a:t>
            </a:r>
            <a:r>
              <a:rPr lang="en-US" dirty="0"/>
              <a:t> reduce variance</a:t>
            </a:r>
          </a:p>
          <a:p>
            <a:pPr lvl="1"/>
            <a:r>
              <a:rPr lang="en-US" dirty="0"/>
              <a:t>Bagging can only do so much</a:t>
            </a:r>
          </a:p>
          <a:p>
            <a:pPr lvl="1"/>
            <a:r>
              <a:rPr lang="en-US" dirty="0"/>
              <a:t>Resampling training data converges asymptotically to minimum reachable error</a:t>
            </a:r>
          </a:p>
          <a:p>
            <a:endParaRPr lang="en-US" sz="1600" dirty="0"/>
          </a:p>
          <a:p>
            <a:r>
              <a:rPr lang="en-US" b="1" dirty="0"/>
              <a:t>Random Forests: </a:t>
            </a:r>
            <a:r>
              <a:rPr lang="en-US" dirty="0"/>
              <a:t>sample data &amp; features!</a:t>
            </a:r>
          </a:p>
          <a:p>
            <a:pPr lvl="1"/>
            <a:r>
              <a:rPr lang="en-US" dirty="0"/>
              <a:t>Sample S’ </a:t>
            </a:r>
          </a:p>
          <a:p>
            <a:pPr lvl="1"/>
            <a:r>
              <a:rPr lang="en-US" dirty="0"/>
              <a:t>Train DT</a:t>
            </a:r>
          </a:p>
          <a:p>
            <a:pPr lvl="2"/>
            <a:r>
              <a:rPr lang="en-US" dirty="0"/>
              <a:t>At each node, sample feature subset</a:t>
            </a:r>
          </a:p>
          <a:p>
            <a:pPr lvl="1"/>
            <a:r>
              <a:rPr lang="en-US" dirty="0"/>
              <a:t>Average predictions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6203185"/>
            <a:ext cx="45111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E17FF"/>
                </a:solidFill>
              </a:rPr>
              <a:t>“Random Forests – Random Features” [Leo </a:t>
            </a:r>
            <a:r>
              <a:rPr lang="en-US" sz="1400" dirty="0" err="1">
                <a:solidFill>
                  <a:srgbClr val="0E17FF"/>
                </a:solidFill>
              </a:rPr>
              <a:t>Breiman</a:t>
            </a:r>
            <a:r>
              <a:rPr lang="en-US" sz="1400" dirty="0">
                <a:solidFill>
                  <a:srgbClr val="0E17FF"/>
                </a:solidFill>
              </a:rPr>
              <a:t>, 1997]</a:t>
            </a:r>
          </a:p>
          <a:p>
            <a:r>
              <a:rPr lang="en-US" sz="1100" dirty="0">
                <a:solidFill>
                  <a:srgbClr val="0E17FF"/>
                </a:solidFill>
                <a:hlinkClick r:id="rId2"/>
              </a:rPr>
              <a:t>http://oz.berkeley.edu/~breiman/random-forests.pdf</a:t>
            </a:r>
            <a:r>
              <a:rPr lang="en-US" sz="1100" dirty="0">
                <a:solidFill>
                  <a:srgbClr val="0E17FF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4629" y="4005064"/>
            <a:ext cx="2997811" cy="40011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Further de-correlates trees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5656752" y="4405174"/>
            <a:ext cx="1376783" cy="4602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1385787-58BB-7138-9F91-8B60664C55E0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21267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The Random Forest Algorithm</a:t>
            </a:r>
          </a:p>
        </p:txBody>
      </p:sp>
      <p:sp>
        <p:nvSpPr>
          <p:cNvPr id="61443" name="TextBox 32"/>
          <p:cNvSpPr txBox="1">
            <a:spLocks noChangeArrowheads="1"/>
          </p:cNvSpPr>
          <p:nvPr/>
        </p:nvSpPr>
        <p:spPr bwMode="auto">
          <a:xfrm>
            <a:off x="564472" y="1497009"/>
            <a:ext cx="83271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Given a training set S</a:t>
            </a:r>
          </a:p>
          <a:p>
            <a:pPr eaLnBrk="1" hangingPunct="1"/>
            <a:r>
              <a:rPr lang="en-US" b="1" dirty="0">
                <a:latin typeface="+mn-lt"/>
                <a:cs typeface="Times New Roman" charset="0"/>
              </a:rPr>
              <a:t>For</a:t>
            </a:r>
            <a:r>
              <a:rPr lang="en-US" dirty="0">
                <a:latin typeface="+mn-lt"/>
                <a:cs typeface="Times New Roman" charset="0"/>
              </a:rPr>
              <a:t>  </a:t>
            </a:r>
            <a:r>
              <a:rPr lang="en-US" dirty="0" err="1">
                <a:latin typeface="+mn-lt"/>
                <a:cs typeface="Times New Roman" charset="0"/>
              </a:rPr>
              <a:t>i</a:t>
            </a:r>
            <a:r>
              <a:rPr lang="en-US" dirty="0">
                <a:latin typeface="+mn-lt"/>
                <a:cs typeface="Times New Roman" charset="0"/>
              </a:rPr>
              <a:t> := 1 </a:t>
            </a:r>
            <a:r>
              <a:rPr lang="en-US" b="1" dirty="0">
                <a:latin typeface="+mn-lt"/>
                <a:cs typeface="Times New Roman" charset="0"/>
              </a:rPr>
              <a:t>to</a:t>
            </a:r>
            <a:r>
              <a:rPr lang="en-US" dirty="0">
                <a:latin typeface="+mn-lt"/>
                <a:cs typeface="Times New Roman" charset="0"/>
              </a:rPr>
              <a:t> k </a:t>
            </a:r>
            <a:r>
              <a:rPr lang="en-US" b="1" dirty="0">
                <a:latin typeface="+mn-lt"/>
                <a:cs typeface="Times New Roman" charset="0"/>
              </a:rPr>
              <a:t>do</a:t>
            </a:r>
            <a:r>
              <a:rPr lang="en-US" dirty="0">
                <a:latin typeface="+mn-lt"/>
                <a:cs typeface="Times New Roman" charset="0"/>
              </a:rPr>
              <a:t>: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Build subset S</a:t>
            </a:r>
            <a:r>
              <a:rPr lang="en-US" sz="2000" dirty="0">
                <a:latin typeface="+mn-lt"/>
                <a:cs typeface="Times New Roman" charset="0"/>
              </a:rPr>
              <a:t>i by sampling with replacement from S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Learn tree T</a:t>
            </a:r>
            <a:r>
              <a:rPr lang="en-US" sz="2000" baseline="-25000" dirty="0">
                <a:latin typeface="+mn-lt"/>
                <a:cs typeface="Times New Roman" charset="0"/>
              </a:rPr>
              <a:t>i</a:t>
            </a:r>
            <a:r>
              <a:rPr lang="en-US" sz="2000" dirty="0">
                <a:latin typeface="+mn-lt"/>
                <a:cs typeface="Times New Roman" charset="0"/>
              </a:rPr>
              <a:t> from </a:t>
            </a:r>
            <a:r>
              <a:rPr lang="en-US" dirty="0">
                <a:latin typeface="+mn-lt"/>
                <a:cs typeface="Times New Roman" charset="0"/>
              </a:rPr>
              <a:t>S</a:t>
            </a:r>
            <a:r>
              <a:rPr lang="en-US" baseline="-25000" dirty="0">
                <a:latin typeface="+mn-lt"/>
                <a:cs typeface="Times New Roman" charset="0"/>
              </a:rPr>
              <a:t>i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At each node: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   Choose best split from </a:t>
            </a:r>
            <a:r>
              <a:rPr lang="en-US" b="1" dirty="0">
                <a:latin typeface="+mn-lt"/>
                <a:cs typeface="Times New Roman" charset="0"/>
              </a:rPr>
              <a:t>random subset of F features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Each tree grows to the largest extent, and no pruning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Make predictions according to majority vote of the set of k trees.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650B169-2883-17DC-1EF9-11B1B4503E5F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69504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dirty="0"/>
              <a:t>Bias/Variance Tradeoff</a:t>
            </a:r>
          </a:p>
          <a:p>
            <a:endParaRPr lang="en-US" sz="2000" dirty="0"/>
          </a:p>
          <a:p>
            <a:r>
              <a:rPr lang="en-US" dirty="0"/>
              <a:t>Ensemble methods that minimize variance</a:t>
            </a:r>
          </a:p>
          <a:p>
            <a:pPr lvl="1"/>
            <a:r>
              <a:rPr lang="en-US" dirty="0"/>
              <a:t>Bagging</a:t>
            </a:r>
          </a:p>
          <a:p>
            <a:pPr lvl="1"/>
            <a:r>
              <a:rPr lang="en-US" dirty="0"/>
              <a:t>Random Forests</a:t>
            </a:r>
          </a:p>
          <a:p>
            <a:pPr lvl="1"/>
            <a:endParaRPr lang="en-US" sz="2000" dirty="0"/>
          </a:p>
          <a:p>
            <a:r>
              <a:rPr lang="en-US" b="1" dirty="0">
                <a:solidFill>
                  <a:srgbClr val="953735"/>
                </a:solidFill>
              </a:rPr>
              <a:t>Ensemble methods that minimize bias</a:t>
            </a:r>
          </a:p>
          <a:p>
            <a:pPr lvl="1"/>
            <a:r>
              <a:rPr lang="en-US" b="1" dirty="0">
                <a:solidFill>
                  <a:srgbClr val="953735"/>
                </a:solidFill>
              </a:rPr>
              <a:t>Boosting</a:t>
            </a:r>
          </a:p>
          <a:p>
            <a:pPr lvl="1"/>
            <a:r>
              <a:rPr lang="en-US" b="1" dirty="0">
                <a:solidFill>
                  <a:srgbClr val="953735"/>
                </a:solidFill>
              </a:rPr>
              <a:t>Ensemble Selection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9992" y="47674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645AD"/>
                </a:solidFill>
                <a:latin typeface="Helvetica" charset="0"/>
                <a:hlinkClick r:id="rId2"/>
              </a:rPr>
              <a:t>Yoav Freund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and </a:t>
            </a:r>
            <a:r>
              <a:rPr lang="en-US" dirty="0">
                <a:solidFill>
                  <a:srgbClr val="0645AD"/>
                </a:solidFill>
                <a:latin typeface="Helvetica" charset="0"/>
                <a:hlinkClick r:id="rId3"/>
              </a:rPr>
              <a:t>Robert Schapire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who won the </a:t>
            </a:r>
            <a:r>
              <a:rPr lang="en-US" dirty="0">
                <a:solidFill>
                  <a:srgbClr val="0645AD"/>
                </a:solidFill>
                <a:latin typeface="Helvetica" charset="0"/>
                <a:hlinkClick r:id="rId4"/>
              </a:rPr>
              <a:t>Gödel Prize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in 2003</a:t>
            </a:r>
            <a:endParaRPr lang="en-US" dirty="0">
              <a:solidFill>
                <a:srgbClr val="0645AD"/>
              </a:solidFill>
              <a:effectLst/>
              <a:latin typeface="Helvetica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FEEA6-8EE7-524C-8F11-350C4074DCDA}"/>
              </a:ext>
            </a:extLst>
          </p:cNvPr>
          <p:cNvSpPr/>
          <p:nvPr/>
        </p:nvSpPr>
        <p:spPr>
          <a:xfrm>
            <a:off x="2419672" y="608134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Y. Freund, and R. </a:t>
            </a:r>
            <a:r>
              <a:rPr lang="en-US" sz="1100" dirty="0" err="1">
                <a:solidFill>
                  <a:srgbClr val="0E17FF"/>
                </a:solidFill>
              </a:rPr>
              <a:t>Shapire</a:t>
            </a:r>
            <a:r>
              <a:rPr lang="en-US" sz="1100" dirty="0">
                <a:solidFill>
                  <a:srgbClr val="0E17FF"/>
                </a:solidFill>
              </a:rPr>
              <a:t>, “A decision-theoretic generalization of on-line learning and an application to boosting”, Proceedings of the Second European Conference on Computational Learning Theory, </a:t>
            </a:r>
            <a:r>
              <a:rPr lang="en-US" sz="1100" b="1" dirty="0">
                <a:solidFill>
                  <a:srgbClr val="FF0000"/>
                </a:solidFill>
              </a:rPr>
              <a:t>1995</a:t>
            </a:r>
            <a:r>
              <a:rPr lang="en-US" sz="1100" dirty="0">
                <a:solidFill>
                  <a:srgbClr val="0E17FF"/>
                </a:solidFill>
              </a:rPr>
              <a:t>, pp. 23–37.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7A742E8-2F40-71CB-8898-E035ADCA06F1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25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789014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Selection of a Series of Classifiers</a:t>
            </a:r>
          </a:p>
        </p:txBody>
      </p:sp>
      <p:sp>
        <p:nvSpPr>
          <p:cNvPr id="263361" name="Text Box 193"/>
          <p:cNvSpPr txBox="1">
            <a:spLocks noChangeArrowheads="1"/>
          </p:cNvSpPr>
          <p:nvPr/>
        </p:nvSpPr>
        <p:spPr bwMode="auto">
          <a:xfrm>
            <a:off x="1146175" y="266950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baseline="-25000">
                <a:solidFill>
                  <a:srgbClr val="008080"/>
                </a:solidFill>
                <a:latin typeface="+mn-lt"/>
              </a:rPr>
              <a:t>1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85" name="Text Box 217"/>
          <p:cNvSpPr txBox="1">
            <a:spLocks noChangeArrowheads="1"/>
          </p:cNvSpPr>
          <p:nvPr/>
        </p:nvSpPr>
        <p:spPr bwMode="auto">
          <a:xfrm>
            <a:off x="3200400" y="266315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baseline="-25000">
                <a:solidFill>
                  <a:srgbClr val="008080"/>
                </a:solidFill>
                <a:latin typeface="+mn-lt"/>
              </a:rPr>
              <a:t>2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86" name="Text Box 218"/>
          <p:cNvSpPr txBox="1">
            <a:spLocks noChangeArrowheads="1"/>
          </p:cNvSpPr>
          <p:nvPr/>
        </p:nvSpPr>
        <p:spPr bwMode="auto">
          <a:xfrm>
            <a:off x="6296025" y="266315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i="1" baseline="-25000">
                <a:solidFill>
                  <a:srgbClr val="008080"/>
                </a:solidFill>
                <a:latin typeface="+mn-lt"/>
              </a:rPr>
              <a:t>T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6" name="Text Box 228"/>
          <p:cNvSpPr txBox="1">
            <a:spLocks noChangeArrowheads="1"/>
          </p:cNvSpPr>
          <p:nvPr/>
        </p:nvSpPr>
        <p:spPr bwMode="auto">
          <a:xfrm>
            <a:off x="1254125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baseline="-25000" dirty="0">
                <a:solidFill>
                  <a:srgbClr val="008080"/>
                </a:solidFill>
                <a:latin typeface="+mn-lt"/>
              </a:rPr>
              <a:t>1</a:t>
            </a:r>
          </a:p>
        </p:txBody>
      </p:sp>
      <p:sp>
        <p:nvSpPr>
          <p:cNvPr id="263397" name="Text Box 229"/>
          <p:cNvSpPr txBox="1">
            <a:spLocks noChangeArrowheads="1"/>
          </p:cNvSpPr>
          <p:nvPr/>
        </p:nvSpPr>
        <p:spPr bwMode="auto">
          <a:xfrm>
            <a:off x="3271838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baseline="-25000" dirty="0">
                <a:solidFill>
                  <a:srgbClr val="008080"/>
                </a:solidFill>
                <a:latin typeface="+mn-lt"/>
              </a:rPr>
              <a:t>2</a:t>
            </a:r>
          </a:p>
        </p:txBody>
      </p:sp>
      <p:sp>
        <p:nvSpPr>
          <p:cNvPr id="263398" name="Text Box 230"/>
          <p:cNvSpPr txBox="1">
            <a:spLocks noChangeArrowheads="1"/>
          </p:cNvSpPr>
          <p:nvPr/>
        </p:nvSpPr>
        <p:spPr bwMode="auto">
          <a:xfrm>
            <a:off x="6367463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err="1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i="1" baseline="-25000" dirty="0" err="1">
                <a:solidFill>
                  <a:srgbClr val="008080"/>
                </a:solidFill>
                <a:latin typeface="+mn-lt"/>
              </a:rPr>
              <a:t>T</a:t>
            </a:r>
            <a:endParaRPr lang="en-US" altLang="zh-CN" i="1" baseline="-250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9" name="AutoShape 231"/>
          <p:cNvSpPr>
            <a:spLocks noChangeArrowheads="1"/>
          </p:cNvSpPr>
          <p:nvPr/>
        </p:nvSpPr>
        <p:spPr bwMode="auto">
          <a:xfrm>
            <a:off x="1471613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0" name="Line 232"/>
          <p:cNvSpPr>
            <a:spLocks noChangeShapeType="1"/>
          </p:cNvSpPr>
          <p:nvPr/>
        </p:nvSpPr>
        <p:spPr bwMode="auto">
          <a:xfrm flipV="1">
            <a:off x="1976438" y="3080668"/>
            <a:ext cx="0" cy="18002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63401" name="AutoShape 233"/>
          <p:cNvSpPr>
            <a:spLocks noChangeArrowheads="1"/>
          </p:cNvSpPr>
          <p:nvPr/>
        </p:nvSpPr>
        <p:spPr bwMode="auto">
          <a:xfrm>
            <a:off x="2624138" y="2707605"/>
            <a:ext cx="43180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2" name="AutoShape 234"/>
          <p:cNvSpPr>
            <a:spLocks noChangeArrowheads="1"/>
          </p:cNvSpPr>
          <p:nvPr/>
        </p:nvSpPr>
        <p:spPr bwMode="auto">
          <a:xfrm>
            <a:off x="4711700" y="2707605"/>
            <a:ext cx="43180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3" name="AutoShape 235"/>
          <p:cNvSpPr>
            <a:spLocks noChangeArrowheads="1"/>
          </p:cNvSpPr>
          <p:nvPr/>
        </p:nvSpPr>
        <p:spPr bwMode="auto">
          <a:xfrm>
            <a:off x="3632200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4" name="Line 236"/>
          <p:cNvSpPr>
            <a:spLocks noChangeShapeType="1"/>
          </p:cNvSpPr>
          <p:nvPr/>
        </p:nvSpPr>
        <p:spPr bwMode="auto">
          <a:xfrm flipV="1">
            <a:off x="4137025" y="3080668"/>
            <a:ext cx="0" cy="18002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63405" name="AutoShape 237"/>
          <p:cNvSpPr>
            <a:spLocks noChangeArrowheads="1"/>
          </p:cNvSpPr>
          <p:nvPr/>
        </p:nvSpPr>
        <p:spPr bwMode="auto">
          <a:xfrm>
            <a:off x="6877050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263413" name="Group 245"/>
          <p:cNvGrpSpPr>
            <a:grpSpLocks/>
          </p:cNvGrpSpPr>
          <p:nvPr/>
        </p:nvGrpSpPr>
        <p:grpSpPr bwMode="auto">
          <a:xfrm>
            <a:off x="5373688" y="2564730"/>
            <a:ext cx="1066800" cy="2760663"/>
            <a:chOff x="3385" y="1480"/>
            <a:chExt cx="672" cy="1739"/>
          </a:xfrm>
        </p:grpSpPr>
        <p:sp>
          <p:nvSpPr>
            <p:cNvPr id="263368" name="Text Box 200"/>
            <p:cNvSpPr txBox="1">
              <a:spLocks noChangeArrowheads="1"/>
            </p:cNvSpPr>
            <p:nvPr/>
          </p:nvSpPr>
          <p:spPr bwMode="auto">
            <a:xfrm>
              <a:off x="3385" y="2931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  <p:sp>
          <p:nvSpPr>
            <p:cNvPr id="263369" name="Text Box 201"/>
            <p:cNvSpPr txBox="1">
              <a:spLocks noChangeArrowheads="1"/>
            </p:cNvSpPr>
            <p:nvPr/>
          </p:nvSpPr>
          <p:spPr bwMode="auto">
            <a:xfrm>
              <a:off x="3385" y="148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  <p:sp>
          <p:nvSpPr>
            <p:cNvPr id="263407" name="Text Box 239"/>
            <p:cNvSpPr txBox="1">
              <a:spLocks noChangeArrowheads="1"/>
            </p:cNvSpPr>
            <p:nvPr/>
          </p:nvSpPr>
          <p:spPr bwMode="auto">
            <a:xfrm>
              <a:off x="3385" y="2205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</p:grpSp>
      <p:grpSp>
        <p:nvGrpSpPr>
          <p:cNvPr id="263417" name="Group 249"/>
          <p:cNvGrpSpPr>
            <a:grpSpLocks/>
          </p:cNvGrpSpPr>
          <p:nvPr/>
        </p:nvGrpSpPr>
        <p:grpSpPr bwMode="auto">
          <a:xfrm>
            <a:off x="2843213" y="1267743"/>
            <a:ext cx="5616575" cy="1368425"/>
            <a:chOff x="1791" y="663"/>
            <a:chExt cx="3538" cy="862"/>
          </a:xfrm>
        </p:grpSpPr>
        <p:sp>
          <p:nvSpPr>
            <p:cNvPr id="263388" name="Text Box 220"/>
            <p:cNvSpPr txBox="1">
              <a:spLocks noChangeArrowheads="1"/>
            </p:cNvSpPr>
            <p:nvPr/>
          </p:nvSpPr>
          <p:spPr bwMode="auto">
            <a:xfrm>
              <a:off x="2290" y="663"/>
              <a:ext cx="303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dirty="0">
                  <a:solidFill>
                    <a:schemeClr val="hlink"/>
                  </a:solidFill>
                  <a:latin typeface="+mn-lt"/>
                </a:rPr>
                <a:t>Training instances that are wrongly predicted by Classifier</a:t>
              </a:r>
              <a:r>
                <a:rPr kumimoji="1" lang="en-US" altLang="zh-CN" baseline="-25000" dirty="0">
                  <a:solidFill>
                    <a:schemeClr val="hlink"/>
                  </a:solidFill>
                  <a:latin typeface="+mn-lt"/>
                </a:rPr>
                <a:t>1</a:t>
              </a:r>
              <a:r>
                <a:rPr kumimoji="1" lang="en-US" altLang="zh-CN" dirty="0">
                  <a:solidFill>
                    <a:schemeClr val="hlink"/>
                  </a:solidFill>
                  <a:latin typeface="+mn-lt"/>
                </a:rPr>
                <a:t> motivate the selection of the best classifier from a pool able to deal with previously erroneously classified instances</a:t>
              </a:r>
              <a:endParaRPr kumimoji="1" lang="en-US" altLang="zh-CN" baseline="-25000" dirty="0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63408" name="Line 240"/>
            <p:cNvSpPr>
              <a:spLocks noChangeShapeType="1"/>
            </p:cNvSpPr>
            <p:nvPr/>
          </p:nvSpPr>
          <p:spPr bwMode="auto">
            <a:xfrm flipV="1">
              <a:off x="1791" y="1026"/>
              <a:ext cx="545" cy="499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3414" name="Group 246"/>
          <p:cNvGrpSpPr>
            <a:grpSpLocks/>
          </p:cNvGrpSpPr>
          <p:nvPr/>
        </p:nvGrpSpPr>
        <p:grpSpPr bwMode="auto">
          <a:xfrm>
            <a:off x="755650" y="4796755"/>
            <a:ext cx="7416800" cy="1152525"/>
            <a:chOff x="476" y="2886"/>
            <a:chExt cx="4672" cy="726"/>
          </a:xfrm>
        </p:grpSpPr>
        <p:sp>
          <p:nvSpPr>
            <p:cNvPr id="263409" name="Oval 241"/>
            <p:cNvSpPr>
              <a:spLocks noChangeArrowheads="1"/>
            </p:cNvSpPr>
            <p:nvPr/>
          </p:nvSpPr>
          <p:spPr bwMode="auto">
            <a:xfrm>
              <a:off x="476" y="2886"/>
              <a:ext cx="4672" cy="49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63410" name="Text Box 242"/>
            <p:cNvSpPr txBox="1">
              <a:spLocks noChangeArrowheads="1"/>
            </p:cNvSpPr>
            <p:nvPr/>
          </p:nvSpPr>
          <p:spPr bwMode="auto">
            <a:xfrm>
              <a:off x="2245" y="3381"/>
              <a:ext cx="16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+mn-lt"/>
                </a:rPr>
                <a:t>weighted combination</a:t>
              </a:r>
            </a:p>
          </p:txBody>
        </p:sp>
      </p:grpSp>
      <p:sp>
        <p:nvSpPr>
          <p:cNvPr id="263416" name="AutoShape 248"/>
          <p:cNvSpPr>
            <a:spLocks noChangeArrowheads="1"/>
          </p:cNvSpPr>
          <p:nvPr/>
        </p:nvSpPr>
        <p:spPr bwMode="auto">
          <a:xfrm>
            <a:off x="611188" y="1699543"/>
            <a:ext cx="2160587" cy="865187"/>
          </a:xfrm>
          <a:prstGeom prst="downArrowCallout">
            <a:avLst>
              <a:gd name="adj1" fmla="val 62431"/>
              <a:gd name="adj2" fmla="val 62431"/>
              <a:gd name="adj3" fmla="val 16667"/>
              <a:gd name="adj4" fmla="val 6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latin typeface="+mn-lt"/>
              </a:rPr>
              <a:t>Original training set</a:t>
            </a:r>
          </a:p>
        </p:txBody>
      </p:sp>
      <p:sp>
        <p:nvSpPr>
          <p:cNvPr id="27" name="Text Box 228"/>
          <p:cNvSpPr txBox="1">
            <a:spLocks noChangeArrowheads="1"/>
          </p:cNvSpPr>
          <p:nvPr/>
        </p:nvSpPr>
        <p:spPr bwMode="auto">
          <a:xfrm>
            <a:off x="2840037" y="6156012"/>
            <a:ext cx="3527425" cy="369332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80"/>
                </a:solidFill>
                <a:latin typeface="+mn-lt"/>
              </a:rPr>
              <a:t>Pool of Classifiers</a:t>
            </a:r>
          </a:p>
        </p:txBody>
      </p:sp>
      <p:sp>
        <p:nvSpPr>
          <p:cNvPr id="28" name="Line 236"/>
          <p:cNvSpPr>
            <a:spLocks noChangeShapeType="1"/>
          </p:cNvSpPr>
          <p:nvPr/>
        </p:nvSpPr>
        <p:spPr bwMode="auto">
          <a:xfrm flipH="1" flipV="1">
            <a:off x="1976438" y="5373018"/>
            <a:ext cx="1587500" cy="782994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9" name="Line 236"/>
          <p:cNvSpPr>
            <a:spLocks noChangeShapeType="1"/>
          </p:cNvSpPr>
          <p:nvPr/>
        </p:nvSpPr>
        <p:spPr bwMode="auto">
          <a:xfrm flipH="1" flipV="1">
            <a:off x="3848099" y="5373017"/>
            <a:ext cx="288924" cy="782993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0" name="Line 236"/>
          <p:cNvSpPr>
            <a:spLocks noChangeShapeType="1"/>
          </p:cNvSpPr>
          <p:nvPr/>
        </p:nvSpPr>
        <p:spPr bwMode="auto">
          <a:xfrm flipV="1">
            <a:off x="4571999" y="5396831"/>
            <a:ext cx="2305049" cy="75918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44B1E995-9E42-7E43-9191-1EB666ABE253}"/>
              </a:ext>
            </a:extLst>
          </p:cNvPr>
          <p:cNvSpPr/>
          <p:nvPr/>
        </p:nvSpPr>
        <p:spPr>
          <a:xfrm>
            <a:off x="5724523" y="80157"/>
            <a:ext cx="3888432" cy="1080120"/>
          </a:xfrm>
          <a:prstGeom prst="wedgeEllipseCallout">
            <a:avLst>
              <a:gd name="adj1" fmla="val -66372"/>
              <a:gd name="adj2" fmla="val 611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Next set of training instance is determined by weighted sampling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D4AEA2F2-9424-FBD9-9BA9-77B343D1E5FA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26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5128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85" grpId="0" animBg="1"/>
      <p:bldP spid="263386" grpId="0" animBg="1"/>
      <p:bldP spid="263396" grpId="0" animBg="1"/>
      <p:bldP spid="263397" grpId="0" animBg="1"/>
      <p:bldP spid="263398" grpId="0" animBg="1"/>
      <p:bldP spid="263399" grpId="0" animBg="1"/>
      <p:bldP spid="263400" grpId="0" animBg="1"/>
      <p:bldP spid="263401" grpId="0" animBg="1"/>
      <p:bldP spid="263402" grpId="0" animBg="1"/>
      <p:bldP spid="263403" grpId="0" animBg="1"/>
      <p:bldP spid="263404" grpId="0" animBg="1"/>
      <p:bldP spid="263405" grpId="0" animBg="1"/>
      <p:bldP spid="27" grpId="0" animBg="1"/>
      <p:bldP spid="28" grpId="0" animBg="1"/>
      <p:bldP spid="29" grpId="0" animBg="1"/>
      <p:bldP spid="30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94668" y="445345"/>
          <a:ext cx="4035773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 &gt; 55”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9401" y="186715"/>
          <a:ext cx="2322892" cy="595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Height</a:t>
                      </a:r>
                      <a:r>
                        <a:rPr lang="en-US" sz="900" baseline="0" dirty="0"/>
                        <a:t> &gt; 55”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Jessica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Amy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Xavier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Cathy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Eugene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Rafael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Henry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Rose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Iain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Paulo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Margaret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Jill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Leon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Sarah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err="1"/>
                        <a:t>Gena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Patrick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1350197" y="5949433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96629" y="1013513"/>
            <a:ext cx="1001413" cy="267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96629" y="1495260"/>
            <a:ext cx="1001413" cy="25892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96629" y="2196511"/>
            <a:ext cx="1001413" cy="95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96629" y="2776562"/>
            <a:ext cx="1001413" cy="7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96629" y="3303893"/>
            <a:ext cx="1001413" cy="27186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6629" y="3852749"/>
            <a:ext cx="1001413" cy="854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96629" y="4425833"/>
            <a:ext cx="1001413" cy="1203437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60581E-6AE8-7346-BBC8-B8DB761CD35A}"/>
              </a:ext>
            </a:extLst>
          </p:cNvPr>
          <p:cNvSpPr txBox="1"/>
          <p:nvPr/>
        </p:nvSpPr>
        <p:spPr>
          <a:xfrm>
            <a:off x="3203848" y="5642084"/>
            <a:ext cx="5901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How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implement</a:t>
            </a:r>
            <a:r>
              <a:rPr lang="de-DE" sz="2800" dirty="0"/>
              <a:t> </a:t>
            </a:r>
            <a:r>
              <a:rPr lang="de-DE" sz="2800" dirty="0" err="1"/>
              <a:t>weighted</a:t>
            </a:r>
            <a:r>
              <a:rPr lang="de-DE" sz="2800" dirty="0"/>
              <a:t> </a:t>
            </a:r>
            <a:r>
              <a:rPr lang="de-DE" sz="2800" dirty="0" err="1"/>
              <a:t>sampling</a:t>
            </a:r>
            <a:r>
              <a:rPr lang="de-DE" sz="2800" dirty="0"/>
              <a:t>?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09BFD55-7365-1B4F-B24C-05A9F864A290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27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7246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Example of a Good Classifier: Bias minimal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286000" y="1828800"/>
            <a:ext cx="4191000" cy="3657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940175" y="18288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491038" y="3200400"/>
            <a:ext cx="55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602163" y="24003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389313" y="24003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506663" y="42291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78188" y="2971800"/>
            <a:ext cx="55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168650" y="44577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705475" y="38862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705475" y="20574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2286000" y="1828800"/>
            <a:ext cx="4191000" cy="3657600"/>
            <a:chOff x="1440" y="1152"/>
            <a:chExt cx="2640" cy="2304"/>
          </a:xfrm>
        </p:grpSpPr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1440" y="1920"/>
              <a:ext cx="528" cy="1536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1440" y="1152"/>
              <a:ext cx="2064" cy="768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1968" y="1920"/>
              <a:ext cx="2112" cy="1536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3504" y="1152"/>
              <a:ext cx="576" cy="768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3688" y="5805264"/>
            <a:ext cx="529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can we automatically construct such a classifier?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7FBB497E-8877-267A-9A6E-85E8BA8C1EE9}"/>
              </a:ext>
            </a:extLst>
          </p:cNvPr>
          <p:cNvSpPr txBox="1">
            <a:spLocks/>
          </p:cNvSpPr>
          <p:nvPr/>
        </p:nvSpPr>
        <p:spPr>
          <a:xfrm>
            <a:off x="8532440" y="6305501"/>
            <a:ext cx="442095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28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33746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(Adaptive Boosting)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Wanted: Two-class classifier for pattern recognition problem</a:t>
            </a:r>
          </a:p>
          <a:p>
            <a:r>
              <a:rPr lang="en-US" dirty="0"/>
              <a:t>Given: Pool of 11 classifiers (experts)</a:t>
            </a:r>
          </a:p>
          <a:p>
            <a:r>
              <a:rPr lang="en-US" dirty="0"/>
              <a:t>For a given pattern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 each expert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/>
              <a:t> can emit an opinion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∈ {-1, 1}</a:t>
            </a:r>
          </a:p>
          <a:p>
            <a:r>
              <a:rPr lang="en-US" dirty="0"/>
              <a:t>Final decision: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sign(C(x)) </a:t>
            </a:r>
            <a:r>
              <a:rPr lang="en-US" dirty="0"/>
              <a:t>where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=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· · · +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 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denote the eleven experts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are the weights we assign to the opinion of each expert</a:t>
            </a:r>
          </a:p>
          <a:p>
            <a:r>
              <a:rPr lang="en-US" dirty="0"/>
              <a:t>Problem: How to derive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en-US" dirty="0"/>
              <a:t>(and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/>
              <a:t>)?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37626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Rojas, R. (2009). </a:t>
            </a:r>
            <a:r>
              <a:rPr lang="en-US" sz="1200" dirty="0" err="1">
                <a:solidFill>
                  <a:srgbClr val="0B05FF"/>
                </a:solidFill>
              </a:rPr>
              <a:t>AdaBoost</a:t>
            </a:r>
            <a:r>
              <a:rPr lang="en-US" sz="1200" dirty="0">
                <a:solidFill>
                  <a:srgbClr val="0B05FF"/>
                </a:solidFill>
              </a:rPr>
              <a:t> and the super bowl of classifiers a tutorial introduction to adaptive boosting. </a:t>
            </a:r>
            <a:r>
              <a:rPr lang="en-US" sz="1200" dirty="0" err="1">
                <a:solidFill>
                  <a:srgbClr val="0B05FF"/>
                </a:solidFill>
              </a:rPr>
              <a:t>Freie</a:t>
            </a:r>
            <a:r>
              <a:rPr lang="en-US" sz="1200" dirty="0">
                <a:solidFill>
                  <a:srgbClr val="0B05FF"/>
                </a:solidFill>
              </a:rPr>
              <a:t> University, Berlin, Tech. Rep.</a:t>
            </a:r>
          </a:p>
        </p:txBody>
      </p:sp>
    </p:spTree>
    <p:extLst>
      <p:ext uri="{BB962C8B-B14F-4D97-AF65-F5344CB8AC3E}">
        <p14:creationId xmlns:p14="http://schemas.microsoft.com/office/powerpoint/2010/main" val="69776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9D1A-5741-587A-8EFD-5ACD009E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Regression Trees</a:t>
            </a:r>
          </a:p>
        </p:txBody>
      </p:sp>
      <p:pic>
        <p:nvPicPr>
          <p:cNvPr id="6" name="Content Placeholder 5" descr="A diagram of a cartoon character&#10;&#10;Description automatically generated">
            <a:extLst>
              <a:ext uri="{FF2B5EF4-FFF2-40B4-BE49-F238E27FC236}">
                <a16:creationId xmlns:a16="http://schemas.microsoft.com/office/drawing/2014/main" id="{9655AB8D-1978-FCEE-25E8-9DEFE655F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2795"/>
            <a:ext cx="8229600" cy="39972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39FE-D5D8-A203-F8FE-4A03A8F6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574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Constructing the Ensemble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976"/>
                <a:ext cx="8507415" cy="4968875"/>
              </a:xfrm>
            </p:spPr>
            <p:txBody>
              <a:bodyPr/>
              <a:lstStyle/>
              <a:p>
                <a:r>
                  <a:rPr lang="en-US" dirty="0"/>
                  <a:t>Derive expert ensemble iteratively</a:t>
                </a:r>
              </a:p>
              <a:p>
                <a:r>
                  <a:rPr lang="en-US" dirty="0"/>
                  <a:t>Let us assume we have already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m-1</a:t>
                </a:r>
                <a:r>
                  <a:rPr lang="en-US" dirty="0"/>
                  <a:t> experts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m−1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= 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+ 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+ · · · + 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m−1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m−1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</a:t>
                </a:r>
              </a:p>
              <a:p>
                <a:r>
                  <a:rPr lang="en-US" dirty="0"/>
                  <a:t>For the next one, classifier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/>
                  <a:t>, it holds that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= C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m−1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+ α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</a:t>
                </a:r>
                <a:r>
                  <a:rPr lang="en-US" dirty="0"/>
                  <a:t>with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m−1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= 0 </a:t>
                </a:r>
                <a:r>
                  <a:rPr lang="en-US" dirty="0"/>
                  <a:t>for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m = 1</a:t>
                </a:r>
              </a:p>
              <a:p>
                <a:r>
                  <a:rPr lang="en-US" dirty="0"/>
                  <a:t>Let us define an error function for the ensemble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y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r>
                  <a:rPr lang="en-US" dirty="0"/>
                  <a:t> coincide, the error for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/>
                  <a:t> should be small (in particular when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</a:t>
                </a:r>
                <a:r>
                  <a:rPr lang="en-US" dirty="0"/>
                  <a:t>is large), if not, error should be large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E(x)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sSup>
                      <m:sSupPr>
                        <m:ctrlPr>
                          <a:rPr lang="en-US" sz="32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32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32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3200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3200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32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sup>
                    </m:sSup>
                  </m:oMath>
                </a14:m>
                <a:r>
                  <a:rPr lang="en-US" dirty="0"/>
                  <a:t>where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are to be determined in an optimal way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976"/>
                <a:ext cx="8507415" cy="4968875"/>
              </a:xfrm>
              <a:blipFill>
                <a:blip r:embed="rId2"/>
                <a:stretch>
                  <a:fillRect l="-1192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221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</a:t>
            </a:r>
            <a:r>
              <a:rPr lang="en-US" dirty="0" err="1"/>
              <a:t>cntd</a:t>
            </a:r>
            <a:r>
              <a:rPr lang="en-US" dirty="0"/>
              <a:t>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49688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       = </m:t>
                    </m:r>
                    <m:nary>
                      <m:naryPr>
                        <m:chr m:val="∑"/>
                        <m:ctrlP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Sup>
                          <m:sSubSup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e-DE" b="0" i="0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</m:sup>
                        </m:sSubSup>
                      </m:e>
                    </m:nary>
                    <m:r>
                      <a:rPr lang="en-US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de-DE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b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en-US" dirty="0"/>
                  <a:t>with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(m)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=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−</a:t>
                </a:r>
                <a:r>
                  <a:rPr lang="en-US" baseline="30000" dirty="0" err="1">
                    <a:solidFill>
                      <a:schemeClr val="accent1">
                        <a:lumMod val="50000"/>
                      </a:schemeClr>
                    </a:solidFill>
                  </a:rPr>
                  <a:t>y</a:t>
                </a:r>
                <a:r>
                  <a:rPr lang="en-US" baseline="10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(C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m−1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))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∈ {1..N}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(1)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= 1</a:t>
                </a:r>
              </a:p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E(x)        = 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</a:rPr>
                  <a:t>𝛴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y</a:t>
                </a:r>
                <a:r>
                  <a:rPr lang="en-US" baseline="-4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=k</a:t>
                </a:r>
                <a:r>
                  <a:rPr lang="en-US" baseline="-4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4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(m)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−α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+ </a:t>
                </a:r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</a:rPr>
                  <a:t>𝛴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y</a:t>
                </a:r>
                <a:r>
                  <a:rPr lang="en-US" baseline="-4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≠k</a:t>
                </a:r>
                <a:r>
                  <a:rPr lang="en-US" baseline="-45000" dirty="0" err="1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(x</a:t>
                </a:r>
                <a:r>
                  <a:rPr lang="en-US" baseline="-45000" dirty="0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(m)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E(x)        =        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−α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                   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+                W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</a:p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E(x) =        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                      +                W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2α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</a:p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E(x) =         (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W</a:t>
                </a:r>
                <a:r>
                  <a:rPr lang="en-US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+ W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)         +                W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(e</a:t>
                </a:r>
                <a:r>
                  <a:rPr lang="en-US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2α</a:t>
                </a:r>
                <a:r>
                  <a:rPr lang="en-US" baseline="10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- 1)</a:t>
                </a: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/>
                  <a:t>Pick classifier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/>
                  <a:t> with lowest weighted error to minimize right-hand side of equation</a:t>
                </a:r>
              </a:p>
              <a:p>
                <a:r>
                  <a:rPr lang="en-US" dirty="0"/>
                  <a:t>Select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's</a:t>
                </a:r>
                <a:r>
                  <a:rPr lang="en-US" dirty="0"/>
                  <a:t> weight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: </a:t>
                </a:r>
                <a:r>
                  <a:rPr lang="en-US" dirty="0"/>
                  <a:t>Solve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argmin</a:t>
                </a:r>
                <a:r>
                  <a:rPr 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en-US" baseline="-450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E(x)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4968875"/>
              </a:xfrm>
              <a:blipFill>
                <a:blip r:embed="rId2"/>
                <a:stretch>
                  <a:fillRect l="-1235" t="-11480" r="-2006" b="-25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2267744" y="422108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in each iteration, call it W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17781" y="3284984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&gt; 1</a:t>
            </a:r>
            <a:endParaRPr lang="en-US" baseline="10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</a:t>
            </a:r>
            <a:r>
              <a:rPr lang="en-US" dirty="0" err="1"/>
              <a:t>cntd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𝛿E/𝛿α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</a:p>
          <a:p>
            <a:r>
              <a:rPr lang="en-US" dirty="0"/>
              <a:t>Find minimum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((W 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((1 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/>
              <a:t>with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dirty="0"/>
              <a:t> being the </a:t>
            </a:r>
            <a:br>
              <a:rPr lang="en-US" dirty="0"/>
            </a:br>
            <a:r>
              <a:rPr lang="en-US" dirty="0"/>
              <a:t>percentage rate of error </a:t>
            </a:r>
            <a:br>
              <a:rPr lang="en-US" dirty="0"/>
            </a:br>
            <a:r>
              <a:rPr lang="en-US" dirty="0"/>
              <a:t>given the weights of the </a:t>
            </a:r>
            <a:br>
              <a:rPr lang="en-US" dirty="0"/>
            </a:br>
            <a:r>
              <a:rPr lang="en-US" dirty="0"/>
              <a:t>data points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aseline="10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>
            <a:fillRect/>
          </a:stretch>
        </p:blipFill>
        <p:spPr bwMode="auto">
          <a:xfrm>
            <a:off x="4932040" y="1628800"/>
            <a:ext cx="3339480" cy="29018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0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" y="0"/>
            <a:ext cx="9098515" cy="66665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5436096" y="2852936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𝜀</a:t>
            </a:r>
            <a:r>
              <a:rPr lang="en-US" baseline="-25000" dirty="0"/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0072" y="3284984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𝜀</a:t>
            </a:r>
            <a:r>
              <a:rPr lang="en-US" baseline="-25000" dirty="0"/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4091" y="375859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𝜀</a:t>
            </a:r>
            <a:r>
              <a:rPr lang="en-US" baseline="-25000" dirty="0"/>
              <a:t>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C2168-DB82-B84A-93C1-FAD7321B475F}"/>
              </a:ext>
            </a:extLst>
          </p:cNvPr>
          <p:cNvSpPr/>
          <p:nvPr/>
        </p:nvSpPr>
        <p:spPr>
          <a:xfrm>
            <a:off x="6444208" y="4962188"/>
            <a:ext cx="42030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/>
              <a:t>   𝜀</a:t>
            </a:r>
            <a:r>
              <a:rPr lang="en-US" sz="1100" baseline="-25000" dirty="0"/>
              <a:t>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80303-F7F7-9F48-BF45-40A10812C72B}"/>
              </a:ext>
            </a:extLst>
          </p:cNvPr>
          <p:cNvSpPr/>
          <p:nvPr/>
        </p:nvSpPr>
        <p:spPr>
          <a:xfrm>
            <a:off x="6228184" y="5310156"/>
            <a:ext cx="45236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/>
              <a:t>    𝜀</a:t>
            </a:r>
            <a:r>
              <a:rPr lang="en-US" sz="1100" baseline="-25000" dirty="0"/>
              <a:t>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468E15-B051-3445-99B8-E14DD3545DA3}"/>
              </a:ext>
            </a:extLst>
          </p:cNvPr>
          <p:cNvSpPr/>
          <p:nvPr/>
        </p:nvSpPr>
        <p:spPr>
          <a:xfrm>
            <a:off x="6260244" y="5949280"/>
            <a:ext cx="42030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/>
              <a:t>   𝜀</a:t>
            </a:r>
            <a:r>
              <a:rPr lang="en-US" sz="1100" baseline="-25000" dirty="0"/>
              <a:t>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4D555C-4047-2E49-93DD-FCC6AD4C5F18}"/>
              </a:ext>
            </a:extLst>
          </p:cNvPr>
          <p:cNvSpPr/>
          <p:nvPr/>
        </p:nvSpPr>
        <p:spPr>
          <a:xfrm>
            <a:off x="6598734" y="6265718"/>
            <a:ext cx="35618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/>
              <a:t> 𝜀</a:t>
            </a:r>
            <a:r>
              <a:rPr lang="en-US" sz="1100" baseline="-25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07194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Round 1 of 3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9600" y="16764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082800" y="1676400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573338" y="2905125"/>
            <a:ext cx="493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673350" y="21891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592263" y="2189163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9600" y="2905125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806450" y="38274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493838" y="2700338"/>
            <a:ext cx="49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395413" y="4032250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656013" y="35194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656013" y="18811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40012" name="Group 76"/>
          <p:cNvGrpSpPr>
            <a:grpSpLocks/>
          </p:cNvGrpSpPr>
          <p:nvPr/>
        </p:nvGrpSpPr>
        <p:grpSpPr bwMode="auto">
          <a:xfrm>
            <a:off x="609600" y="1676400"/>
            <a:ext cx="3733800" cy="3276600"/>
            <a:chOff x="384" y="1056"/>
            <a:chExt cx="2352" cy="2064"/>
          </a:xfrm>
        </p:grpSpPr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384" y="1056"/>
              <a:ext cx="428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812" y="1056"/>
              <a:ext cx="1924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11" name="Group 75"/>
          <p:cNvGrpSpPr>
            <a:grpSpLocks/>
          </p:cNvGrpSpPr>
          <p:nvPr/>
        </p:nvGrpSpPr>
        <p:grpSpPr bwMode="auto">
          <a:xfrm>
            <a:off x="1560513" y="1681163"/>
            <a:ext cx="1806575" cy="1019175"/>
            <a:chOff x="983" y="1059"/>
            <a:chExt cx="1138" cy="642"/>
          </a:xfrm>
        </p:grpSpPr>
        <p:sp>
          <p:nvSpPr>
            <p:cNvPr id="39958" name="Oval 22"/>
            <p:cNvSpPr>
              <a:spLocks noChangeArrowheads="1"/>
            </p:cNvSpPr>
            <p:nvPr/>
          </p:nvSpPr>
          <p:spPr bwMode="auto">
            <a:xfrm>
              <a:off x="983" y="1443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3"/>
            <p:cNvSpPr>
              <a:spLocks noChangeArrowheads="1"/>
            </p:cNvSpPr>
            <p:nvPr/>
          </p:nvSpPr>
          <p:spPr bwMode="auto">
            <a:xfrm>
              <a:off x="1282" y="1142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4"/>
            <p:cNvSpPr>
              <a:spLocks noChangeArrowheads="1"/>
            </p:cNvSpPr>
            <p:nvPr/>
          </p:nvSpPr>
          <p:spPr bwMode="auto">
            <a:xfrm>
              <a:off x="1667" y="1443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1539" y="1059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  <p:sp>
          <p:nvSpPr>
            <p:cNvPr id="39964" name="Rectangle 28"/>
            <p:cNvSpPr>
              <a:spLocks noChangeArrowheads="1"/>
            </p:cNvSpPr>
            <p:nvPr/>
          </p:nvSpPr>
          <p:spPr bwMode="auto">
            <a:xfrm>
              <a:off x="1881" y="135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1197" y="1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</p:grpSp>
      <p:grpSp>
        <p:nvGrpSpPr>
          <p:cNvPr id="40015" name="Group 79"/>
          <p:cNvGrpSpPr>
            <a:grpSpLocks/>
          </p:cNvGrpSpPr>
          <p:nvPr/>
        </p:nvGrpSpPr>
        <p:grpSpPr bwMode="auto">
          <a:xfrm>
            <a:off x="4724400" y="1524000"/>
            <a:ext cx="3733800" cy="3978275"/>
            <a:chOff x="2976" y="960"/>
            <a:chExt cx="2352" cy="2506"/>
          </a:xfrm>
        </p:grpSpPr>
        <p:grpSp>
          <p:nvGrpSpPr>
            <p:cNvPr id="40007" name="Group 71"/>
            <p:cNvGrpSpPr>
              <a:grpSpLocks/>
            </p:cNvGrpSpPr>
            <p:nvPr/>
          </p:nvGrpSpPr>
          <p:grpSpPr bwMode="auto">
            <a:xfrm>
              <a:off x="2976" y="960"/>
              <a:ext cx="2352" cy="2160"/>
              <a:chOff x="2976" y="1296"/>
              <a:chExt cx="2352" cy="2160"/>
            </a:xfrm>
          </p:grpSpPr>
          <p:sp>
            <p:nvSpPr>
              <p:cNvPr id="39988" name="Rectangle 5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352" cy="206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9" name="Text Box 53"/>
              <p:cNvSpPr txBox="1">
                <a:spLocks noChangeArrowheads="1"/>
              </p:cNvSpPr>
              <p:nvPr/>
            </p:nvSpPr>
            <p:spPr bwMode="auto">
              <a:xfrm>
                <a:off x="3819" y="1296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0" name="Text Box 54"/>
              <p:cNvSpPr txBox="1">
                <a:spLocks noChangeArrowheads="1"/>
              </p:cNvSpPr>
              <p:nvPr/>
            </p:nvSpPr>
            <p:spPr bwMode="auto">
              <a:xfrm>
                <a:off x="4213" y="2166"/>
                <a:ext cx="31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1" name="Text Box 55"/>
              <p:cNvSpPr txBox="1">
                <a:spLocks noChangeArrowheads="1"/>
              </p:cNvSpPr>
              <p:nvPr/>
            </p:nvSpPr>
            <p:spPr bwMode="auto">
              <a:xfrm>
                <a:off x="4224" y="1632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2" name="Text Box 56"/>
              <p:cNvSpPr txBox="1">
                <a:spLocks noChangeArrowheads="1"/>
              </p:cNvSpPr>
              <p:nvPr/>
            </p:nvSpPr>
            <p:spPr bwMode="auto">
              <a:xfrm>
                <a:off x="3531" y="1632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3" name="Text Box 57"/>
              <p:cNvSpPr txBox="1">
                <a:spLocks noChangeArrowheads="1"/>
              </p:cNvSpPr>
              <p:nvPr/>
            </p:nvSpPr>
            <p:spPr bwMode="auto">
              <a:xfrm>
                <a:off x="2976" y="2166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4" name="Text Box 58"/>
              <p:cNvSpPr txBox="1">
                <a:spLocks noChangeArrowheads="1"/>
              </p:cNvSpPr>
              <p:nvPr/>
            </p:nvSpPr>
            <p:spPr bwMode="auto">
              <a:xfrm>
                <a:off x="3100" y="2747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5" name="Text Box 59"/>
              <p:cNvSpPr txBox="1">
                <a:spLocks noChangeArrowheads="1"/>
              </p:cNvSpPr>
              <p:nvPr/>
            </p:nvSpPr>
            <p:spPr bwMode="auto">
              <a:xfrm>
                <a:off x="3533" y="2037"/>
                <a:ext cx="3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6" name="Text Box 60"/>
              <p:cNvSpPr txBox="1">
                <a:spLocks noChangeArrowheads="1"/>
              </p:cNvSpPr>
              <p:nvPr/>
            </p:nvSpPr>
            <p:spPr bwMode="auto">
              <a:xfrm>
                <a:off x="3471" y="2876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7" name="Text Box 61"/>
              <p:cNvSpPr txBox="1">
                <a:spLocks noChangeArrowheads="1"/>
              </p:cNvSpPr>
              <p:nvPr/>
            </p:nvSpPr>
            <p:spPr bwMode="auto">
              <a:xfrm>
                <a:off x="4895" y="2553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8" name="Text Box 62"/>
              <p:cNvSpPr txBox="1">
                <a:spLocks noChangeArrowheads="1"/>
              </p:cNvSpPr>
              <p:nvPr/>
            </p:nvSpPr>
            <p:spPr bwMode="auto">
              <a:xfrm>
                <a:off x="4895" y="1521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40001" name="Oval 65"/>
              <p:cNvSpPr>
                <a:spLocks noChangeArrowheads="1"/>
              </p:cNvSpPr>
              <p:nvPr/>
            </p:nvSpPr>
            <p:spPr bwMode="auto">
              <a:xfrm>
                <a:off x="3575" y="177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2" name="Oval 66"/>
              <p:cNvSpPr>
                <a:spLocks noChangeArrowheads="1"/>
              </p:cNvSpPr>
              <p:nvPr/>
            </p:nvSpPr>
            <p:spPr bwMode="auto">
              <a:xfrm>
                <a:off x="3874" y="1478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3" name="Oval 67"/>
              <p:cNvSpPr>
                <a:spLocks noChangeArrowheads="1"/>
              </p:cNvSpPr>
              <p:nvPr/>
            </p:nvSpPr>
            <p:spPr bwMode="auto">
              <a:xfrm>
                <a:off x="4259" y="177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08" name="Text Box 72"/>
            <p:cNvSpPr txBox="1">
              <a:spLocks noChangeArrowheads="1"/>
            </p:cNvSpPr>
            <p:nvPr/>
          </p:nvSpPr>
          <p:spPr bwMode="auto">
            <a:xfrm>
              <a:off x="3984" y="321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/>
                <a:t>D</a:t>
              </a:r>
              <a:r>
                <a:rPr lang="en-US" altLang="x-none" sz="2000" baseline="-25000"/>
                <a:t>2</a:t>
              </a:r>
            </a:p>
          </p:txBody>
        </p:sp>
      </p:grpSp>
      <p:sp>
        <p:nvSpPr>
          <p:cNvPr id="40009" name="Text Box 73"/>
          <p:cNvSpPr txBox="1">
            <a:spLocks noChangeArrowheads="1"/>
          </p:cNvSpPr>
          <p:nvPr/>
        </p:nvSpPr>
        <p:spPr bwMode="auto">
          <a:xfrm>
            <a:off x="2057400" y="50292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1</a:t>
            </a:r>
            <a:r>
              <a:rPr lang="en-US" altLang="x-none" sz="2000"/>
              <a:t> = 0.300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1</a:t>
            </a:r>
            <a:r>
              <a:rPr lang="en-US" altLang="x-none" sz="2000"/>
              <a:t>=0.424</a:t>
            </a:r>
          </a:p>
        </p:txBody>
      </p:sp>
      <p:grpSp>
        <p:nvGrpSpPr>
          <p:cNvPr id="40014" name="Group 78"/>
          <p:cNvGrpSpPr>
            <a:grpSpLocks/>
          </p:cNvGrpSpPr>
          <p:nvPr/>
        </p:nvGrpSpPr>
        <p:grpSpPr bwMode="auto">
          <a:xfrm>
            <a:off x="914400" y="1676400"/>
            <a:ext cx="762000" cy="3749675"/>
            <a:chOff x="576" y="1056"/>
            <a:chExt cx="480" cy="2362"/>
          </a:xfrm>
        </p:grpSpPr>
        <p:sp>
          <p:nvSpPr>
            <p:cNvPr id="40010" name="Text Box 74"/>
            <p:cNvSpPr txBox="1">
              <a:spLocks noChangeArrowheads="1"/>
            </p:cNvSpPr>
            <p:nvPr/>
          </p:nvSpPr>
          <p:spPr bwMode="auto">
            <a:xfrm>
              <a:off x="576" y="316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baseline="-25000"/>
                <a:t>1</a:t>
              </a:r>
              <a:endParaRPr lang="en-US" altLang="x-none" sz="2000"/>
            </a:p>
          </p:txBody>
        </p:sp>
        <p:sp>
          <p:nvSpPr>
            <p:cNvPr id="40013" name="Line 77"/>
            <p:cNvSpPr>
              <a:spLocks noChangeShapeType="1"/>
            </p:cNvSpPr>
            <p:nvPr/>
          </p:nvSpPr>
          <p:spPr bwMode="auto">
            <a:xfrm>
              <a:off x="816" y="1056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DBFE4CA-7AD0-6D13-838D-DA3E3EAF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26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4000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0" name="Rectangle 8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x-none"/>
              <a:t>Round 2 of 3</a:t>
            </a:r>
          </a:p>
        </p:txBody>
      </p:sp>
      <p:sp>
        <p:nvSpPr>
          <p:cNvPr id="28761" name="Rectangle 89"/>
          <p:cNvSpPr>
            <a:spLocks noChangeArrowheads="1"/>
          </p:cNvSpPr>
          <p:nvPr/>
        </p:nvSpPr>
        <p:spPr bwMode="auto">
          <a:xfrm>
            <a:off x="609600" y="16764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2" name="Text Box 90"/>
          <p:cNvSpPr txBox="1">
            <a:spLocks noChangeArrowheads="1"/>
          </p:cNvSpPr>
          <p:nvPr/>
        </p:nvSpPr>
        <p:spPr bwMode="auto">
          <a:xfrm>
            <a:off x="2014538" y="1544638"/>
            <a:ext cx="490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3" name="Text Box 91"/>
          <p:cNvSpPr txBox="1">
            <a:spLocks noChangeArrowheads="1"/>
          </p:cNvSpPr>
          <p:nvPr/>
        </p:nvSpPr>
        <p:spPr bwMode="auto">
          <a:xfrm>
            <a:off x="2573338" y="2905125"/>
            <a:ext cx="493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64" name="Text Box 92"/>
          <p:cNvSpPr txBox="1">
            <a:spLocks noChangeArrowheads="1"/>
          </p:cNvSpPr>
          <p:nvPr/>
        </p:nvSpPr>
        <p:spPr bwMode="auto">
          <a:xfrm>
            <a:off x="2605088" y="2057400"/>
            <a:ext cx="490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5" name="Text Box 93"/>
          <p:cNvSpPr txBox="1">
            <a:spLocks noChangeArrowheads="1"/>
          </p:cNvSpPr>
          <p:nvPr/>
        </p:nvSpPr>
        <p:spPr bwMode="auto">
          <a:xfrm>
            <a:off x="1524000" y="2057400"/>
            <a:ext cx="490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6" name="Text Box 94"/>
          <p:cNvSpPr txBox="1">
            <a:spLocks noChangeArrowheads="1"/>
          </p:cNvSpPr>
          <p:nvPr/>
        </p:nvSpPr>
        <p:spPr bwMode="auto">
          <a:xfrm>
            <a:off x="609600" y="2905125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7" name="Text Box 95"/>
          <p:cNvSpPr txBox="1">
            <a:spLocks noChangeArrowheads="1"/>
          </p:cNvSpPr>
          <p:nvPr/>
        </p:nvSpPr>
        <p:spPr bwMode="auto">
          <a:xfrm>
            <a:off x="806450" y="38274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8" name="Text Box 96"/>
          <p:cNvSpPr txBox="1">
            <a:spLocks noChangeArrowheads="1"/>
          </p:cNvSpPr>
          <p:nvPr/>
        </p:nvSpPr>
        <p:spPr bwMode="auto">
          <a:xfrm>
            <a:off x="1493838" y="2700338"/>
            <a:ext cx="49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69" name="Text Box 97"/>
          <p:cNvSpPr txBox="1">
            <a:spLocks noChangeArrowheads="1"/>
          </p:cNvSpPr>
          <p:nvPr/>
        </p:nvSpPr>
        <p:spPr bwMode="auto">
          <a:xfrm>
            <a:off x="1395413" y="4032250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70" name="Text Box 98"/>
          <p:cNvSpPr txBox="1">
            <a:spLocks noChangeArrowheads="1"/>
          </p:cNvSpPr>
          <p:nvPr/>
        </p:nvSpPr>
        <p:spPr bwMode="auto">
          <a:xfrm>
            <a:off x="3656013" y="35194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71" name="Text Box 99"/>
          <p:cNvSpPr txBox="1">
            <a:spLocks noChangeArrowheads="1"/>
          </p:cNvSpPr>
          <p:nvPr/>
        </p:nvSpPr>
        <p:spPr bwMode="auto">
          <a:xfrm>
            <a:off x="3656013" y="18811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28806" name="Group 134"/>
          <p:cNvGrpSpPr>
            <a:grpSpLocks/>
          </p:cNvGrpSpPr>
          <p:nvPr/>
        </p:nvGrpSpPr>
        <p:grpSpPr bwMode="auto">
          <a:xfrm>
            <a:off x="609600" y="1676400"/>
            <a:ext cx="3733800" cy="3276600"/>
            <a:chOff x="384" y="1056"/>
            <a:chExt cx="2352" cy="2064"/>
          </a:xfrm>
        </p:grpSpPr>
        <p:sp>
          <p:nvSpPr>
            <p:cNvPr id="28773" name="Rectangle 101"/>
            <p:cNvSpPr>
              <a:spLocks noChangeArrowheads="1"/>
            </p:cNvSpPr>
            <p:nvPr/>
          </p:nvSpPr>
          <p:spPr bwMode="auto">
            <a:xfrm>
              <a:off x="384" y="1056"/>
              <a:ext cx="1824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Rectangle 102"/>
            <p:cNvSpPr>
              <a:spLocks noChangeArrowheads="1"/>
            </p:cNvSpPr>
            <p:nvPr/>
          </p:nvSpPr>
          <p:spPr bwMode="auto">
            <a:xfrm>
              <a:off x="2208" y="1056"/>
              <a:ext cx="528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807" name="Group 135"/>
          <p:cNvGrpSpPr>
            <a:grpSpLocks/>
          </p:cNvGrpSpPr>
          <p:nvPr/>
        </p:nvGrpSpPr>
        <p:grpSpPr bwMode="auto">
          <a:xfrm>
            <a:off x="1371600" y="2743200"/>
            <a:ext cx="1885950" cy="1849438"/>
            <a:chOff x="864" y="1728"/>
            <a:chExt cx="1188" cy="1165"/>
          </a:xfrm>
        </p:grpSpPr>
        <p:grpSp>
          <p:nvGrpSpPr>
            <p:cNvPr id="28803" name="Group 131"/>
            <p:cNvGrpSpPr>
              <a:grpSpLocks/>
            </p:cNvGrpSpPr>
            <p:nvPr/>
          </p:nvGrpSpPr>
          <p:grpSpPr bwMode="auto">
            <a:xfrm>
              <a:off x="960" y="1728"/>
              <a:ext cx="497" cy="341"/>
              <a:chOff x="1115" y="2016"/>
              <a:chExt cx="497" cy="341"/>
            </a:xfrm>
          </p:grpSpPr>
          <p:sp>
            <p:nvSpPr>
              <p:cNvPr id="28777" name="Oval 105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28805" name="Group 133"/>
            <p:cNvGrpSpPr>
              <a:grpSpLocks/>
            </p:cNvGrpSpPr>
            <p:nvPr/>
          </p:nvGrpSpPr>
          <p:grpSpPr bwMode="auto">
            <a:xfrm>
              <a:off x="1584" y="1872"/>
              <a:ext cx="468" cy="354"/>
              <a:chOff x="1500" y="2304"/>
              <a:chExt cx="468" cy="354"/>
            </a:xfrm>
          </p:grpSpPr>
          <p:sp>
            <p:nvSpPr>
              <p:cNvPr id="28778" name="Oval 106"/>
              <p:cNvSpPr>
                <a:spLocks noChangeArrowheads="1"/>
              </p:cNvSpPr>
              <p:nvPr/>
            </p:nvSpPr>
            <p:spPr bwMode="auto">
              <a:xfrm>
                <a:off x="1500" y="2400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28804" name="Group 132"/>
            <p:cNvGrpSpPr>
              <a:grpSpLocks/>
            </p:cNvGrpSpPr>
            <p:nvPr/>
          </p:nvGrpSpPr>
          <p:grpSpPr bwMode="auto">
            <a:xfrm>
              <a:off x="864" y="2592"/>
              <a:ext cx="480" cy="301"/>
              <a:chOff x="816" y="2357"/>
              <a:chExt cx="480" cy="301"/>
            </a:xfrm>
          </p:grpSpPr>
          <p:sp>
            <p:nvSpPr>
              <p:cNvPr id="28776" name="Oval 104"/>
              <p:cNvSpPr>
                <a:spLocks noChangeArrowheads="1"/>
              </p:cNvSpPr>
              <p:nvPr/>
            </p:nvSpPr>
            <p:spPr bwMode="auto">
              <a:xfrm>
                <a:off x="816" y="2400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/>
            </p:nvSpPr>
            <p:spPr bwMode="auto">
              <a:xfrm>
                <a:off x="1056" y="2357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</p:grpSp>
      <p:grpSp>
        <p:nvGrpSpPr>
          <p:cNvPr id="28808" name="Group 136"/>
          <p:cNvGrpSpPr>
            <a:grpSpLocks/>
          </p:cNvGrpSpPr>
          <p:nvPr/>
        </p:nvGrpSpPr>
        <p:grpSpPr bwMode="auto">
          <a:xfrm>
            <a:off x="4648200" y="1524000"/>
            <a:ext cx="3733800" cy="3978275"/>
            <a:chOff x="2928" y="960"/>
            <a:chExt cx="2352" cy="2506"/>
          </a:xfrm>
        </p:grpSpPr>
        <p:sp>
          <p:nvSpPr>
            <p:cNvPr id="28784" name="Rectangle 112"/>
            <p:cNvSpPr>
              <a:spLocks noChangeArrowheads="1"/>
            </p:cNvSpPr>
            <p:nvPr/>
          </p:nvSpPr>
          <p:spPr bwMode="auto">
            <a:xfrm>
              <a:off x="2928" y="1056"/>
              <a:ext cx="2352" cy="20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Text Box 113"/>
            <p:cNvSpPr txBox="1">
              <a:spLocks noChangeArrowheads="1"/>
            </p:cNvSpPr>
            <p:nvPr/>
          </p:nvSpPr>
          <p:spPr bwMode="auto">
            <a:xfrm>
              <a:off x="3819" y="960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6" name="Text Box 114"/>
            <p:cNvSpPr txBox="1">
              <a:spLocks noChangeArrowheads="1"/>
            </p:cNvSpPr>
            <p:nvPr/>
          </p:nvSpPr>
          <p:spPr bwMode="auto">
            <a:xfrm>
              <a:off x="4176" y="1728"/>
              <a:ext cx="31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87" name="Text Box 115"/>
            <p:cNvSpPr txBox="1">
              <a:spLocks noChangeArrowheads="1"/>
            </p:cNvSpPr>
            <p:nvPr/>
          </p:nvSpPr>
          <p:spPr bwMode="auto">
            <a:xfrm>
              <a:off x="4224" y="1296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8" name="Text Box 116"/>
            <p:cNvSpPr txBox="1">
              <a:spLocks noChangeArrowheads="1"/>
            </p:cNvSpPr>
            <p:nvPr/>
          </p:nvSpPr>
          <p:spPr bwMode="auto">
            <a:xfrm>
              <a:off x="3531" y="1296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9" name="Text Box 117"/>
            <p:cNvSpPr txBox="1">
              <a:spLocks noChangeArrowheads="1"/>
            </p:cNvSpPr>
            <p:nvPr/>
          </p:nvSpPr>
          <p:spPr bwMode="auto">
            <a:xfrm>
              <a:off x="2976" y="1830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90" name="Text Box 118"/>
            <p:cNvSpPr txBox="1">
              <a:spLocks noChangeArrowheads="1"/>
            </p:cNvSpPr>
            <p:nvPr/>
          </p:nvSpPr>
          <p:spPr bwMode="auto">
            <a:xfrm>
              <a:off x="3100" y="2411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91" name="Text Box 119"/>
            <p:cNvSpPr txBox="1">
              <a:spLocks noChangeArrowheads="1"/>
            </p:cNvSpPr>
            <p:nvPr/>
          </p:nvSpPr>
          <p:spPr bwMode="auto">
            <a:xfrm>
              <a:off x="3482" y="1632"/>
              <a:ext cx="31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2" name="Text Box 120"/>
            <p:cNvSpPr txBox="1">
              <a:spLocks noChangeArrowheads="1"/>
            </p:cNvSpPr>
            <p:nvPr/>
          </p:nvSpPr>
          <p:spPr bwMode="auto">
            <a:xfrm>
              <a:off x="3408" y="2448"/>
              <a:ext cx="309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3" name="Text Box 121"/>
            <p:cNvSpPr txBox="1">
              <a:spLocks noChangeArrowheads="1"/>
            </p:cNvSpPr>
            <p:nvPr/>
          </p:nvSpPr>
          <p:spPr bwMode="auto">
            <a:xfrm>
              <a:off x="4895" y="2217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4" name="Text Box 122"/>
            <p:cNvSpPr txBox="1">
              <a:spLocks noChangeArrowheads="1"/>
            </p:cNvSpPr>
            <p:nvPr/>
          </p:nvSpPr>
          <p:spPr bwMode="auto">
            <a:xfrm>
              <a:off x="4895" y="1185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5" name="Oval 123"/>
            <p:cNvSpPr>
              <a:spLocks noChangeArrowheads="1"/>
            </p:cNvSpPr>
            <p:nvPr/>
          </p:nvSpPr>
          <p:spPr bwMode="auto">
            <a:xfrm>
              <a:off x="3504" y="1824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6" name="Oval 124"/>
            <p:cNvSpPr>
              <a:spLocks noChangeArrowheads="1"/>
            </p:cNvSpPr>
            <p:nvPr/>
          </p:nvSpPr>
          <p:spPr bwMode="auto">
            <a:xfrm>
              <a:off x="3456" y="2640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7" name="Oval 125"/>
            <p:cNvSpPr>
              <a:spLocks noChangeArrowheads="1"/>
            </p:cNvSpPr>
            <p:nvPr/>
          </p:nvSpPr>
          <p:spPr bwMode="auto">
            <a:xfrm>
              <a:off x="4224" y="1920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8" name="Text Box 126"/>
            <p:cNvSpPr txBox="1">
              <a:spLocks noChangeArrowheads="1"/>
            </p:cNvSpPr>
            <p:nvPr/>
          </p:nvSpPr>
          <p:spPr bwMode="auto">
            <a:xfrm>
              <a:off x="3984" y="321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/>
                <a:t>D</a:t>
              </a:r>
              <a:r>
                <a:rPr lang="en-US" altLang="x-none" sz="2000" baseline="-25000"/>
                <a:t>2</a:t>
              </a:r>
            </a:p>
          </p:txBody>
        </p:sp>
      </p:grpSp>
      <p:grpSp>
        <p:nvGrpSpPr>
          <p:cNvPr id="28800" name="Group 128"/>
          <p:cNvGrpSpPr>
            <a:grpSpLocks/>
          </p:cNvGrpSpPr>
          <p:nvPr/>
        </p:nvGrpSpPr>
        <p:grpSpPr bwMode="auto">
          <a:xfrm>
            <a:off x="3124200" y="1676400"/>
            <a:ext cx="762000" cy="3749675"/>
            <a:chOff x="576" y="1056"/>
            <a:chExt cx="480" cy="2362"/>
          </a:xfrm>
        </p:grpSpPr>
        <p:sp>
          <p:nvSpPr>
            <p:cNvPr id="28801" name="Text Box 129"/>
            <p:cNvSpPr txBox="1">
              <a:spLocks noChangeArrowheads="1"/>
            </p:cNvSpPr>
            <p:nvPr/>
          </p:nvSpPr>
          <p:spPr bwMode="auto">
            <a:xfrm>
              <a:off x="576" y="316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i="1" baseline="-25000">
                  <a:latin typeface="Times New Roman" charset="0"/>
                </a:rPr>
                <a:t>2</a:t>
              </a:r>
              <a:endParaRPr lang="en-US" altLang="x-none" sz="2000" baseline="-25000"/>
            </a:p>
          </p:txBody>
        </p:sp>
        <p:sp>
          <p:nvSpPr>
            <p:cNvPr id="28802" name="Line 130"/>
            <p:cNvSpPr>
              <a:spLocks noChangeShapeType="1"/>
            </p:cNvSpPr>
            <p:nvPr/>
          </p:nvSpPr>
          <p:spPr bwMode="auto">
            <a:xfrm>
              <a:off x="816" y="1056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1143000" y="50292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2</a:t>
            </a:r>
            <a:r>
              <a:rPr lang="en-US" altLang="x-none" sz="2000"/>
              <a:t> = 0.196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2</a:t>
            </a:r>
            <a:r>
              <a:rPr lang="en-US" altLang="x-none" sz="2000"/>
              <a:t>=0.704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7797AF4-AD16-C0F1-226C-F7C7FF53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1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x-none"/>
              <a:t>Round 3 of 3</a:t>
            </a: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96875" y="17526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811338" y="1600200"/>
            <a:ext cx="4905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2378075" y="2819400"/>
            <a:ext cx="493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2454275" y="2133600"/>
            <a:ext cx="4905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354138" y="2133600"/>
            <a:ext cx="4905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473075" y="2981325"/>
            <a:ext cx="49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669925" y="3903663"/>
            <a:ext cx="490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1276350" y="2667000"/>
            <a:ext cx="492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1158875" y="3962400"/>
            <a:ext cx="490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3519488" y="3595688"/>
            <a:ext cx="490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3519488" y="1957388"/>
            <a:ext cx="490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396875" y="2667000"/>
            <a:ext cx="4403725" cy="396875"/>
            <a:chOff x="250" y="1680"/>
            <a:chExt cx="2774" cy="250"/>
          </a:xfrm>
        </p:grpSpPr>
        <p:sp>
          <p:nvSpPr>
            <p:cNvPr id="41004" name="Text Box 44"/>
            <p:cNvSpPr txBox="1">
              <a:spLocks noChangeArrowheads="1"/>
            </p:cNvSpPr>
            <p:nvPr/>
          </p:nvSpPr>
          <p:spPr bwMode="auto">
            <a:xfrm>
              <a:off x="2688" y="168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i="1" baseline="-25000">
                  <a:latin typeface="Times New Roman" charset="0"/>
                </a:rPr>
                <a:t>3</a:t>
              </a:r>
              <a:endParaRPr lang="en-US" altLang="x-none" sz="2000" baseline="-25000"/>
            </a:p>
          </p:txBody>
        </p:sp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 rot="5400000">
              <a:off x="1426" y="648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20" name="Group 60"/>
          <p:cNvGrpSpPr>
            <a:grpSpLocks/>
          </p:cNvGrpSpPr>
          <p:nvPr/>
        </p:nvGrpSpPr>
        <p:grpSpPr bwMode="auto">
          <a:xfrm>
            <a:off x="381000" y="1752600"/>
            <a:ext cx="3733800" cy="3276600"/>
            <a:chOff x="250" y="1104"/>
            <a:chExt cx="2352" cy="2064"/>
          </a:xfrm>
        </p:grpSpPr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250" y="1104"/>
              <a:ext cx="2352" cy="72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250" y="1824"/>
              <a:ext cx="2352" cy="134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1539875" y="51816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3</a:t>
            </a:r>
            <a:r>
              <a:rPr lang="en-US" altLang="x-none" sz="2000"/>
              <a:t> = 0.344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2</a:t>
            </a:r>
            <a:r>
              <a:rPr lang="en-US" altLang="x-none" sz="2000"/>
              <a:t>=0.323</a:t>
            </a:r>
          </a:p>
        </p:txBody>
      </p:sp>
      <p:grpSp>
        <p:nvGrpSpPr>
          <p:cNvPr id="41028" name="Group 68"/>
          <p:cNvGrpSpPr>
            <a:grpSpLocks/>
          </p:cNvGrpSpPr>
          <p:nvPr/>
        </p:nvGrpSpPr>
        <p:grpSpPr bwMode="auto">
          <a:xfrm>
            <a:off x="457200" y="1981200"/>
            <a:ext cx="3776663" cy="2438400"/>
            <a:chOff x="288" y="1248"/>
            <a:chExt cx="2379" cy="1536"/>
          </a:xfrm>
        </p:grpSpPr>
        <p:grpSp>
          <p:nvGrpSpPr>
            <p:cNvPr id="40978" name="Group 18"/>
            <p:cNvGrpSpPr>
              <a:grpSpLocks/>
            </p:cNvGrpSpPr>
            <p:nvPr/>
          </p:nvGrpSpPr>
          <p:grpSpPr bwMode="auto">
            <a:xfrm>
              <a:off x="2170" y="1248"/>
              <a:ext cx="497" cy="341"/>
              <a:chOff x="1115" y="2016"/>
              <a:chExt cx="497" cy="341"/>
            </a:xfrm>
          </p:grpSpPr>
          <p:sp>
            <p:nvSpPr>
              <p:cNvPr id="40979" name="Oval 19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0" name="Rectangle 20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415" y="2443"/>
              <a:ext cx="497" cy="341"/>
              <a:chOff x="1115" y="2016"/>
              <a:chExt cx="497" cy="341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4" name="Rectangle 64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41025" name="Group 65"/>
            <p:cNvGrpSpPr>
              <a:grpSpLocks/>
            </p:cNvGrpSpPr>
            <p:nvPr/>
          </p:nvGrpSpPr>
          <p:grpSpPr bwMode="auto">
            <a:xfrm>
              <a:off x="288" y="1872"/>
              <a:ext cx="497" cy="341"/>
              <a:chOff x="1115" y="2016"/>
              <a:chExt cx="497" cy="341"/>
            </a:xfrm>
          </p:grpSpPr>
          <p:sp>
            <p:nvSpPr>
              <p:cNvPr id="41026" name="Oval 66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7" name="Rectangle 67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</p:grp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5181600" y="28956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3600"/>
              <a:t>STOP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991059B-0914-7F56-F5FC-8BC81FC7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4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9" grpId="0"/>
      <p:bldP spid="410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Hypothesis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905000" y="1828800"/>
            <a:ext cx="1600200" cy="1447800"/>
            <a:chOff x="384" y="1056"/>
            <a:chExt cx="2352" cy="206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384" y="1056"/>
              <a:ext cx="428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812" y="1056"/>
              <a:ext cx="1924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4419600" y="1828800"/>
            <a:ext cx="1600200" cy="1447800"/>
            <a:chOff x="384" y="1056"/>
            <a:chExt cx="2352" cy="2064"/>
          </a:xfrm>
        </p:grpSpPr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384" y="1056"/>
              <a:ext cx="1824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2208" y="1056"/>
              <a:ext cx="528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6934200" y="1828800"/>
            <a:ext cx="1600200" cy="1447800"/>
            <a:chOff x="250" y="1104"/>
            <a:chExt cx="2352" cy="2064"/>
          </a:xfrm>
        </p:grpSpPr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250" y="1104"/>
              <a:ext cx="2352" cy="72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250" y="1824"/>
              <a:ext cx="2352" cy="134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33" name="Group 49"/>
          <p:cNvGrpSpPr>
            <a:grpSpLocks/>
          </p:cNvGrpSpPr>
          <p:nvPr/>
        </p:nvGrpSpPr>
        <p:grpSpPr bwMode="auto">
          <a:xfrm>
            <a:off x="914400" y="1371600"/>
            <a:ext cx="7772400" cy="2286000"/>
            <a:chOff x="576" y="864"/>
            <a:chExt cx="4896" cy="1440"/>
          </a:xfrm>
        </p:grpSpPr>
        <p:sp>
          <p:nvSpPr>
            <p:cNvPr id="42025" name="Text Box 41"/>
            <p:cNvSpPr txBox="1">
              <a:spLocks noChangeArrowheads="1"/>
            </p:cNvSpPr>
            <p:nvPr/>
          </p:nvSpPr>
          <p:spPr bwMode="auto">
            <a:xfrm>
              <a:off x="576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400"/>
                <a:t>0.42</a:t>
              </a:r>
            </a:p>
          </p:txBody>
        </p:sp>
        <p:sp>
          <p:nvSpPr>
            <p:cNvPr id="42026" name="Text Box 42"/>
            <p:cNvSpPr txBox="1">
              <a:spLocks noChangeArrowheads="1"/>
            </p:cNvSpPr>
            <p:nvPr/>
          </p:nvSpPr>
          <p:spPr bwMode="auto">
            <a:xfrm>
              <a:off x="2160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/>
                <a:t>+ 0.70</a:t>
              </a:r>
            </a:p>
          </p:txBody>
        </p:sp>
        <p:sp>
          <p:nvSpPr>
            <p:cNvPr id="42027" name="Text Box 43"/>
            <p:cNvSpPr txBox="1">
              <a:spLocks noChangeArrowheads="1"/>
            </p:cNvSpPr>
            <p:nvPr/>
          </p:nvSpPr>
          <p:spPr bwMode="auto">
            <a:xfrm>
              <a:off x="3744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/>
                <a:t>+ 0.32</a:t>
              </a:r>
            </a:p>
          </p:txBody>
        </p:sp>
        <p:sp>
          <p:nvSpPr>
            <p:cNvPr id="42028" name="AutoShape 44"/>
            <p:cNvSpPr>
              <a:spLocks noChangeArrowheads="1"/>
            </p:cNvSpPr>
            <p:nvPr/>
          </p:nvSpPr>
          <p:spPr bwMode="auto">
            <a:xfrm>
              <a:off x="672" y="864"/>
              <a:ext cx="4800" cy="144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762000" y="3535363"/>
            <a:ext cx="8229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200"/>
              <a:t>H</a:t>
            </a:r>
            <a:r>
              <a:rPr lang="en-US" altLang="x-none" sz="2200" baseline="-25000"/>
              <a:t>final</a:t>
            </a:r>
            <a:r>
              <a:rPr lang="en-US" altLang="x-none" sz="2200"/>
              <a:t> = sign[ 0.42(h1? 1|-1) + 0.70(h2? 1|-1) + 0.32(h3? 1|-1) ]</a:t>
            </a:r>
          </a:p>
        </p:txBody>
      </p:sp>
      <p:grpSp>
        <p:nvGrpSpPr>
          <p:cNvPr id="42034" name="Group 50"/>
          <p:cNvGrpSpPr>
            <a:grpSpLocks/>
          </p:cNvGrpSpPr>
          <p:nvPr/>
        </p:nvGrpSpPr>
        <p:grpSpPr bwMode="auto">
          <a:xfrm>
            <a:off x="3429000" y="4114800"/>
            <a:ext cx="2438400" cy="2219325"/>
            <a:chOff x="2160" y="2592"/>
            <a:chExt cx="1536" cy="1398"/>
          </a:xfrm>
        </p:grpSpPr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2160" y="2592"/>
              <a:ext cx="1536" cy="13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2766" y="2592"/>
              <a:ext cx="20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967" y="3111"/>
              <a:ext cx="2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3008" y="2808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2563" y="2808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2160" y="3111"/>
              <a:ext cx="2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6" name="Text Box 22"/>
            <p:cNvSpPr txBox="1">
              <a:spLocks noChangeArrowheads="1"/>
            </p:cNvSpPr>
            <p:nvPr/>
          </p:nvSpPr>
          <p:spPr bwMode="auto">
            <a:xfrm>
              <a:off x="2240" y="349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2525" y="3025"/>
              <a:ext cx="20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2485" y="3586"/>
              <a:ext cx="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9" name="Text Box 25"/>
            <p:cNvSpPr txBox="1">
              <a:spLocks noChangeArrowheads="1"/>
            </p:cNvSpPr>
            <p:nvPr/>
          </p:nvSpPr>
          <p:spPr bwMode="auto">
            <a:xfrm>
              <a:off x="3413" y="336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10" name="Text Box 26"/>
            <p:cNvSpPr txBox="1">
              <a:spLocks noChangeArrowheads="1"/>
            </p:cNvSpPr>
            <p:nvPr/>
          </p:nvSpPr>
          <p:spPr bwMode="auto">
            <a:xfrm>
              <a:off x="3413" y="267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2160" y="2598"/>
              <a:ext cx="1152" cy="576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37"/>
            <p:cNvSpPr>
              <a:spLocks noChangeArrowheads="1"/>
            </p:cNvSpPr>
            <p:nvPr/>
          </p:nvSpPr>
          <p:spPr bwMode="auto">
            <a:xfrm>
              <a:off x="2496" y="3174"/>
              <a:ext cx="1200" cy="816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Rectangle 38"/>
            <p:cNvSpPr>
              <a:spLocks noChangeArrowheads="1"/>
            </p:cNvSpPr>
            <p:nvPr/>
          </p:nvSpPr>
          <p:spPr bwMode="auto">
            <a:xfrm>
              <a:off x="3312" y="2598"/>
              <a:ext cx="384" cy="570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Rectangle 39"/>
            <p:cNvSpPr>
              <a:spLocks noChangeArrowheads="1"/>
            </p:cNvSpPr>
            <p:nvPr/>
          </p:nvSpPr>
          <p:spPr bwMode="auto">
            <a:xfrm>
              <a:off x="2160" y="3168"/>
              <a:ext cx="336" cy="822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Line 46"/>
            <p:cNvSpPr>
              <a:spLocks noChangeShapeType="1"/>
            </p:cNvSpPr>
            <p:nvPr/>
          </p:nvSpPr>
          <p:spPr bwMode="auto">
            <a:xfrm>
              <a:off x="249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Line 47"/>
            <p:cNvSpPr>
              <a:spLocks noChangeShapeType="1"/>
            </p:cNvSpPr>
            <p:nvPr/>
          </p:nvSpPr>
          <p:spPr bwMode="auto">
            <a:xfrm flipV="1">
              <a:off x="3312" y="259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Line 48"/>
            <p:cNvSpPr>
              <a:spLocks noChangeShapeType="1"/>
            </p:cNvSpPr>
            <p:nvPr/>
          </p:nvSpPr>
          <p:spPr bwMode="auto">
            <a:xfrm flipV="1">
              <a:off x="2496" y="316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025B3EA-C611-FEDB-56B9-EA1538F7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3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with Decision Trees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9987" y="3404677"/>
            <a:ext cx="1383803" cy="1516366"/>
            <a:chOff x="1108938" y="2672595"/>
            <a:chExt cx="1383803" cy="1516366"/>
          </a:xfrm>
        </p:grpSpPr>
        <p:sp>
          <p:nvSpPr>
            <p:cNvPr id="5" name="Rounded Rectangle 4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/>
            <p:cNvCxnSpPr>
              <a:stCxn id="5" idx="2"/>
              <a:endCxn id="12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2"/>
              <a:endCxn id="13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2"/>
              <a:endCxn id="14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2" idx="2"/>
              <a:endCxn id="15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3" idx="2"/>
              <a:endCxn id="16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2"/>
              <a:endCxn id="17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1686" y="1459762"/>
            <a:ext cx="212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h(x) = 𝛼</a:t>
            </a:r>
            <a:r>
              <a:rPr lang="en-US" sz="2800" baseline="-25000" dirty="0"/>
              <a:t>1</a:t>
            </a:r>
            <a:r>
              <a:rPr lang="en-US" sz="2800" dirty="0"/>
              <a:t>h</a:t>
            </a:r>
            <a:r>
              <a:rPr lang="en-US" sz="2800" baseline="-25000" dirty="0"/>
              <a:t>1</a:t>
            </a:r>
            <a:r>
              <a:rPr lang="en-US" sz="2800" dirty="0"/>
              <a:t>(x)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5714" y="2459091"/>
            <a:ext cx="15226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S’ = {(x,y,w</a:t>
            </a:r>
            <a:r>
              <a:rPr lang="en-US" sz="2000" baseline="-25000" dirty="0"/>
              <a:t>1</a:t>
            </a:r>
            <a:r>
              <a:rPr lang="en-US" sz="2000" dirty="0"/>
              <a:t>)}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1332721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5760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1</a:t>
            </a:r>
            <a:r>
              <a:rPr lang="en-US" sz="2000" dirty="0"/>
              <a:t>(x)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205843" y="3404677"/>
            <a:ext cx="1383803" cy="1516366"/>
            <a:chOff x="1108938" y="2672595"/>
            <a:chExt cx="1383803" cy="1516366"/>
          </a:xfrm>
        </p:grpSpPr>
        <p:sp>
          <p:nvSpPr>
            <p:cNvPr id="24" name="Rounded Rectangle 23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Arrow Connector 24"/>
            <p:cNvCxnSpPr>
              <a:stCxn id="24" idx="2"/>
              <a:endCxn id="31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2"/>
              <a:endCxn id="32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2"/>
              <a:endCxn id="33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2"/>
              <a:endCxn id="34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2" idx="2"/>
              <a:endCxn id="35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2" idx="2"/>
              <a:endCxn id="36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110864" y="2459091"/>
            <a:ext cx="15469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S’ = {(x,y,w</a:t>
            </a:r>
            <a:r>
              <a:rPr lang="en-US" sz="2000" baseline="-25000" dirty="0"/>
              <a:t>2</a:t>
            </a:r>
            <a:r>
              <a:rPr lang="en-US" sz="2000" dirty="0"/>
              <a:t>)}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3648577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2326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(x)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496009" y="3404677"/>
            <a:ext cx="1383803" cy="1516366"/>
            <a:chOff x="1108938" y="2672595"/>
            <a:chExt cx="1383803" cy="1516366"/>
          </a:xfrm>
        </p:grpSpPr>
        <p:sp>
          <p:nvSpPr>
            <p:cNvPr id="42" name="Rounded Rectangle 41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>
              <a:stCxn id="42" idx="2"/>
              <a:endCxn id="49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2"/>
              <a:endCxn id="50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9" idx="2"/>
              <a:endCxn id="51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9" idx="2"/>
              <a:endCxn id="52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0" idx="2"/>
              <a:endCxn id="53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0" idx="2"/>
              <a:endCxn id="54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389304" y="2459091"/>
            <a:ext cx="192711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S’ = {(</a:t>
            </a:r>
            <a:r>
              <a:rPr lang="en-US" sz="2000" dirty="0" err="1"/>
              <a:t>x,y,w</a:t>
            </a:r>
            <a:r>
              <a:rPr lang="en-US" sz="2000" baseline="-25000" dirty="0" err="1"/>
              <a:t>n</a:t>
            </a:r>
            <a:r>
              <a:rPr lang="en-US" sz="2000" dirty="0"/>
              <a:t>))}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6938743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63622" y="4986870"/>
            <a:ext cx="67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/>
              <a:t>n</a:t>
            </a:r>
            <a:r>
              <a:rPr lang="en-US" sz="2000" dirty="0"/>
              <a:t>(x)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42033" y="3705917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77073" y="1459762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 𝛼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(x)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98275" y="1459762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 … + 𝛼</a:t>
            </a:r>
            <a:r>
              <a:rPr lang="en-US" sz="2800" baseline="-25000" dirty="0" err="1"/>
              <a:t>n</a:t>
            </a:r>
            <a:r>
              <a:rPr lang="en-US" sz="2800" dirty="0" err="1"/>
              <a:t>h</a:t>
            </a:r>
            <a:r>
              <a:rPr lang="en-US" sz="2800" baseline="-25000" dirty="0" err="1"/>
              <a:t>n</a:t>
            </a:r>
            <a:r>
              <a:rPr lang="en-US" sz="2800" dirty="0"/>
              <a:t>(x)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146044" y="6353959"/>
            <a:ext cx="38910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https://www.cs.princeton.edu/~schapire/papers/explaining-adaboost.pdf</a:t>
            </a:r>
            <a:r>
              <a:rPr lang="en-US" sz="900" dirty="0"/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0803" y="5543792"/>
            <a:ext cx="3581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 – weighting on data points</a:t>
            </a:r>
          </a:p>
          <a:p>
            <a:r>
              <a:rPr lang="en-US" sz="2000" dirty="0"/>
              <a:t>𝛼 – weight of linear combination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22243" y="5707628"/>
            <a:ext cx="22942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Stop when validation </a:t>
            </a:r>
          </a:p>
          <a:p>
            <a:r>
              <a:rPr lang="en-US" dirty="0"/>
              <a:t>performance plateaus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2BB48D8-6B4C-B80B-6728-2BEFF409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4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56" grpId="0" animBg="1"/>
      <p:bldP spid="57" grpId="0" animBg="1"/>
      <p:bldP spid="58" grpId="0"/>
      <p:bldP spid="59" grpId="0"/>
      <p:bldP spid="60" grpId="0"/>
      <p:bldP spid="61" grpId="0"/>
      <p:bldP spid="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03" y="293065"/>
            <a:ext cx="4615755" cy="5128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6861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04588" y="4753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DT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4192" y="1743363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53735"/>
                </a:solidFill>
              </a:rPr>
              <a:t>AdaBoost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6200000">
            <a:off x="-989091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53245" y="109943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Bagging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3538" y="2141762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4106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2845734" y="2326428"/>
            <a:ext cx="307780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3337169" y="2326428"/>
            <a:ext cx="2586369" cy="57978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3801238" y="2326428"/>
            <a:ext cx="2122300" cy="92169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4375219" y="2326428"/>
            <a:ext cx="1548319" cy="9949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flipV="1">
            <a:off x="1902500" y="4611039"/>
            <a:ext cx="1194361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</p:cNvCxnSpPr>
          <p:nvPr/>
        </p:nvCxnSpPr>
        <p:spPr>
          <a:xfrm flipV="1">
            <a:off x="1902500" y="4611039"/>
            <a:ext cx="710210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69581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4276872" y="4611039"/>
            <a:ext cx="581103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3694528" y="4611039"/>
            <a:ext cx="1163447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8838" y="3699931"/>
            <a:ext cx="3393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Boosting often uses weak models</a:t>
            </a:r>
          </a:p>
          <a:p>
            <a:r>
              <a:rPr lang="en-US" dirty="0" err="1"/>
              <a:t>E.g</a:t>
            </a:r>
            <a:r>
              <a:rPr lang="en-US" dirty="0"/>
              <a:t>, “shallow” decision trees</a:t>
            </a:r>
          </a:p>
          <a:p>
            <a:r>
              <a:rPr lang="en-US" dirty="0"/>
              <a:t>Weak models have lower variance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90894" y="6104385"/>
            <a:ext cx="64798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“An Empirical Comparison of Voting Classification Algorithms: Bagging, Boosting, and Variants”</a:t>
            </a:r>
          </a:p>
          <a:p>
            <a:r>
              <a:rPr lang="en-US" sz="1100" dirty="0">
                <a:solidFill>
                  <a:srgbClr val="0E17FF"/>
                </a:solidFill>
              </a:rPr>
              <a:t>Eric Bauer &amp; Ron </a:t>
            </a:r>
            <a:r>
              <a:rPr lang="en-US" sz="1100" dirty="0" err="1">
                <a:solidFill>
                  <a:srgbClr val="0E17FF"/>
                </a:solidFill>
              </a:rPr>
              <a:t>Kohavi</a:t>
            </a:r>
            <a:r>
              <a:rPr lang="en-US" sz="1100" dirty="0">
                <a:solidFill>
                  <a:srgbClr val="0E17FF"/>
                </a:solidFill>
              </a:rPr>
              <a:t>, </a:t>
            </a:r>
            <a:r>
              <a:rPr lang="de-DE" sz="1100" dirty="0" err="1">
                <a:solidFill>
                  <a:srgbClr val="0E17FF"/>
                </a:solidFill>
              </a:rPr>
              <a:t>Machine</a:t>
            </a:r>
            <a:r>
              <a:rPr lang="de-DE" sz="1100" dirty="0">
                <a:solidFill>
                  <a:srgbClr val="0E17FF"/>
                </a:solidFill>
              </a:rPr>
              <a:t> Learning 36, 105–139, </a:t>
            </a:r>
            <a:r>
              <a:rPr lang="de-DE" sz="1100" b="1" dirty="0">
                <a:solidFill>
                  <a:srgbClr val="FF0000"/>
                </a:solidFill>
              </a:rPr>
              <a:t>1999</a:t>
            </a:r>
            <a:endParaRPr lang="en-US" sz="1100" dirty="0">
              <a:solidFill>
                <a:srgbClr val="0E17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31720" y="1628800"/>
            <a:ext cx="0" cy="2982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03784" y="1641022"/>
            <a:ext cx="0" cy="2982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C138671-75A3-C539-1F08-7F5AA051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03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+mn-lt"/>
                <a:ea typeface="ＭＳ Ｐゴシック" charset="0"/>
                <a:cs typeface="宋体" charset="0"/>
              </a:rPr>
              <a:t>Ensembles of Classifiers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772400" cy="4876800"/>
          </a:xfrm>
        </p:spPr>
        <p:txBody>
          <a:bodyPr/>
          <a:lstStyle/>
          <a:p>
            <a:pPr marL="342891" lvl="1" indent="-342891" eaLnBrk="1" hangingPunct="1">
              <a:buFontTx/>
              <a:buChar char="•"/>
            </a:pPr>
            <a:r>
              <a:rPr lang="en-US" altLang="ja-JP" sz="2600" dirty="0">
                <a:ea typeface="ＭＳ Ｐゴシック" charset="0"/>
                <a:cs typeface="ＭＳ Ｐゴシック" charset="0"/>
              </a:rPr>
              <a:t>None of the classifiers is perfect</a:t>
            </a:r>
          </a:p>
          <a:p>
            <a:pPr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Idea</a:t>
            </a:r>
          </a:p>
          <a:p>
            <a:pPr lvl="1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Combine the classifiers to improve performance</a:t>
            </a:r>
          </a:p>
          <a:p>
            <a:pPr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Ensembles of classifiers</a:t>
            </a:r>
          </a:p>
          <a:p>
            <a:pPr lvl="1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Combine the classification results from different classifiers to produce the final output</a:t>
            </a:r>
          </a:p>
          <a:p>
            <a:pPr lvl="2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Unweighted voting</a:t>
            </a:r>
          </a:p>
          <a:p>
            <a:pPr lvl="2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Weighted voting</a:t>
            </a:r>
          </a:p>
        </p:txBody>
      </p:sp>
      <p:sp>
        <p:nvSpPr>
          <p:cNvPr id="5" name="Rechteck 3">
            <a:extLst>
              <a:ext uri="{FF2B5EF4-FFF2-40B4-BE49-F238E27FC236}">
                <a16:creationId xmlns:a16="http://schemas.microsoft.com/office/drawing/2014/main" id="{D0253D38-E54C-C746-954F-5DE13F18F073}"/>
              </a:ext>
            </a:extLst>
          </p:cNvPr>
          <p:cNvSpPr/>
          <p:nvPr/>
        </p:nvSpPr>
        <p:spPr>
          <a:xfrm>
            <a:off x="2627784" y="6637379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CS 4700, Foundations of  Artificial Intelligence, Carla P. Gomes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256BB4C-6645-BDF8-7873-FB4C7C9B1F32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359943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31DAC-861B-A69D-0EDE-387326A7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9"/>
          </a:xfrm>
        </p:spPr>
        <p:txBody>
          <a:bodyPr/>
          <a:lstStyle/>
          <a:p>
            <a:r>
              <a:rPr lang="en-DE" dirty="0"/>
              <a:t>Gradient Boosting (XGBoost) Ensemble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983BC-2B8F-E961-BFFD-8A7E776C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13343B"/>
                </a:solidFill>
                <a:effectLst/>
                <a:latin typeface="__fkGroteskNeue_532e43"/>
              </a:rPr>
              <a:t>The term "gradient" in gradient boosting refers to the fact that the method is based on minimizing the gradient of the loss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13343B"/>
                </a:solidFill>
                <a:effectLst/>
                <a:latin typeface="__fkGroteskNeue_532e43"/>
              </a:rPr>
              <a:t>Fit each new model to the gradient of the loss function with respect to the ensemble's predictions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13343B"/>
                </a:solidFill>
                <a:effectLst/>
                <a:latin typeface="__fkGroteskNeue_532e43"/>
              </a:rPr>
              <a:t>By iteratively minimizing the loss function's gradient, the ensemble of models is improved, leading to the term "gradient boosting"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13343B"/>
                </a:solidFill>
                <a:effectLst/>
                <a:latin typeface="__fkGroteskNeue_532e43"/>
              </a:rPr>
              <a:t>XGBoost</a:t>
            </a:r>
            <a:r>
              <a:rPr lang="en-GB" sz="2000" b="0" i="0" u="none" strike="noStrike" dirty="0">
                <a:solidFill>
                  <a:srgbClr val="13343B"/>
                </a:solidFill>
                <a:effectLst/>
                <a:latin typeface="__fkGroteskNeue_532e43"/>
              </a:rPr>
              <a:t>: popular implementation of gradient boosting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13343B"/>
                </a:solidFill>
                <a:effectLst/>
                <a:latin typeface="__fkGroteskNeue_532e43"/>
              </a:rPr>
              <a:t>Parallelization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13343B"/>
                </a:solidFill>
                <a:effectLst/>
                <a:latin typeface="__fkGroteskNeue_532e43"/>
              </a:rPr>
              <a:t>Regularization (</a:t>
            </a:r>
            <a:r>
              <a:rPr lang="en-GB" sz="1800" dirty="0">
                <a:solidFill>
                  <a:srgbClr val="13343B"/>
                </a:solidFill>
                <a:latin typeface="__fkGroteskNeue_532e43"/>
              </a:rPr>
              <a:t>penalty on the complexity of the loss function </a:t>
            </a:r>
            <a:r>
              <a:rPr lang="en-GB" sz="1800" b="0" i="0" u="none" strike="noStrike" dirty="0">
                <a:solidFill>
                  <a:srgbClr val="13343B"/>
                </a:solidFill>
                <a:effectLst/>
                <a:latin typeface="__fkGroteskNeue_532e43"/>
              </a:rPr>
              <a:t>to prevent overfitting)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13343B"/>
                </a:solidFill>
                <a:effectLst/>
                <a:latin typeface="__fkGroteskNeue_532e43"/>
              </a:rPr>
              <a:t>Captures non-linear relationships between features and the target variable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13343B"/>
                </a:solidFill>
                <a:effectLst/>
                <a:latin typeface="__fkGroteskNeue_532e43"/>
              </a:rPr>
              <a:t>Gradient boosting has been widely used in machine learning and has been a key component in many winning models of Kaggle competitions</a:t>
            </a:r>
          </a:p>
          <a:p>
            <a:endParaRPr lang="en-D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1AFA5-D82B-AB3D-BF3D-8A4F8005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F4314-7F5D-41AD-2DB6-0E70B70766D9}"/>
              </a:ext>
            </a:extLst>
          </p:cNvPr>
          <p:cNvSpPr txBox="1"/>
          <p:nvPr/>
        </p:nvSpPr>
        <p:spPr>
          <a:xfrm>
            <a:off x="3275856" y="6216134"/>
            <a:ext cx="3851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rgbClr val="0305FF"/>
                </a:solidFill>
              </a:rPr>
              <a:t>https://de.wikipedia.org/wiki/XGBoost</a:t>
            </a:r>
          </a:p>
        </p:txBody>
      </p:sp>
    </p:spTree>
    <p:extLst>
      <p:ext uri="{BB962C8B-B14F-4D97-AF65-F5344CB8AC3E}">
        <p14:creationId xmlns:p14="http://schemas.microsoft.com/office/powerpoint/2010/main" val="2717506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/>
              <a:t>Bagging </a:t>
            </a:r>
            <a:r>
              <a:rPr lang="en-US" altLang="zh-CN" i="1"/>
              <a:t>vs</a:t>
            </a:r>
            <a:r>
              <a:rPr lang="en-US" altLang="zh-CN"/>
              <a:t> Boosting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305FF"/>
                </a:solidFill>
              </a:rPr>
              <a:t>Bagging</a:t>
            </a:r>
            <a:r>
              <a:rPr lang="en-US" altLang="zh-CN" dirty="0"/>
              <a:t>: the construction of complementary base-learners is left to </a:t>
            </a:r>
            <a:r>
              <a:rPr lang="en-US" altLang="zh-CN" dirty="0">
                <a:solidFill>
                  <a:srgbClr val="0305FF"/>
                </a:solidFill>
              </a:rPr>
              <a:t>chance</a:t>
            </a:r>
            <a:r>
              <a:rPr lang="en-US" altLang="zh-CN" dirty="0"/>
              <a:t> and to the </a:t>
            </a:r>
            <a:r>
              <a:rPr lang="en-US" altLang="zh-CN" dirty="0" err="1"/>
              <a:t>unstability</a:t>
            </a:r>
            <a:r>
              <a:rPr lang="en-US" altLang="zh-CN" dirty="0"/>
              <a:t> of the learning methods</a:t>
            </a:r>
          </a:p>
          <a:p>
            <a:r>
              <a:rPr lang="en-US" altLang="zh-CN" dirty="0">
                <a:solidFill>
                  <a:srgbClr val="0305FF"/>
                </a:solidFill>
              </a:rPr>
              <a:t>Boosting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rgbClr val="0305FF"/>
                </a:solidFill>
              </a:rPr>
              <a:t>actively seek </a:t>
            </a:r>
            <a:r>
              <a:rPr lang="en-US" altLang="zh-CN" dirty="0"/>
              <a:t>to generate complementary base-learners--- training the next base-learner based on the mistakes of the previous learners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DAAA785-1D33-3540-48BE-37C515B7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98412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18"/>
            <a:ext cx="8229600" cy="1143000"/>
          </a:xfrm>
        </p:spPr>
        <p:txBody>
          <a:bodyPr/>
          <a:lstStyle/>
          <a:p>
            <a:r>
              <a:rPr lang="en-US" dirty="0"/>
              <a:t>Ensemble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6201418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“Ensemble Selection from Libraries of Models”</a:t>
            </a:r>
          </a:p>
          <a:p>
            <a:r>
              <a:rPr lang="en-US" sz="1200" dirty="0" err="1">
                <a:solidFill>
                  <a:srgbClr val="0B05FF"/>
                </a:solidFill>
              </a:rPr>
              <a:t>Caruana</a:t>
            </a:r>
            <a:r>
              <a:rPr lang="en-US" sz="1200" dirty="0">
                <a:solidFill>
                  <a:srgbClr val="0B05FF"/>
                </a:solidFill>
              </a:rPr>
              <a:t>, </a:t>
            </a:r>
            <a:r>
              <a:rPr lang="en-US" sz="1200" dirty="0" err="1">
                <a:solidFill>
                  <a:srgbClr val="0B05FF"/>
                </a:solidFill>
              </a:rPr>
              <a:t>Niculescu-Mizil</a:t>
            </a:r>
            <a:r>
              <a:rPr lang="en-US" sz="1200" dirty="0">
                <a:solidFill>
                  <a:srgbClr val="0B05FF"/>
                </a:solidFill>
              </a:rPr>
              <a:t>, Crew &amp; </a:t>
            </a:r>
            <a:r>
              <a:rPr lang="en-US" sz="1200" dirty="0" err="1">
                <a:solidFill>
                  <a:srgbClr val="0B05FF"/>
                </a:solidFill>
              </a:rPr>
              <a:t>Ksikes</a:t>
            </a:r>
            <a:r>
              <a:rPr lang="en-US" sz="1200" dirty="0">
                <a:solidFill>
                  <a:srgbClr val="0B05FF"/>
                </a:solidFill>
              </a:rPr>
              <a:t>, ICML </a:t>
            </a:r>
            <a:r>
              <a:rPr lang="en-US" sz="1200" b="1" dirty="0">
                <a:solidFill>
                  <a:srgbClr val="FF0000"/>
                </a:solidFill>
              </a:rPr>
              <a:t>2004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7" y="1787597"/>
            <a:ext cx="653580" cy="667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1563826"/>
            <a:ext cx="488964" cy="49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2188680"/>
            <a:ext cx="488964" cy="49949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1238797" y="1813573"/>
            <a:ext cx="335777" cy="307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1238797" y="2121426"/>
            <a:ext cx="335777" cy="317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3343" y="1658186"/>
            <a:ext cx="115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S’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3343" y="2206969"/>
            <a:ext cx="136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Validation V’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1675" y="1819311"/>
            <a:ext cx="3749744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 = {2000 models trained using S’}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648258" y="1880208"/>
            <a:ext cx="846695" cy="26884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3544621"/>
            <a:ext cx="320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h(x) = h</a:t>
            </a:r>
            <a:r>
              <a:rPr lang="en-US" sz="2000" baseline="-25000" dirty="0"/>
              <a:t>1</a:t>
            </a:r>
            <a:r>
              <a:rPr lang="en-US" sz="2000" dirty="0"/>
              <a:t>(x) + h</a:t>
            </a:r>
            <a:r>
              <a:rPr lang="en-US" sz="2000" baseline="-25000" dirty="0"/>
              <a:t>2</a:t>
            </a:r>
            <a:r>
              <a:rPr lang="en-US" sz="2000" dirty="0"/>
              <a:t>(x) + … + </a:t>
            </a:r>
            <a:r>
              <a:rPr lang="en-US" sz="2000" dirty="0" err="1"/>
              <a:t>h</a:t>
            </a:r>
            <a:r>
              <a:rPr lang="en-US" sz="2000" baseline="-25000" dirty="0" err="1"/>
              <a:t>n</a:t>
            </a:r>
            <a:r>
              <a:rPr lang="en-US" sz="2000" dirty="0"/>
              <a:t>(x)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3162837"/>
            <a:ext cx="51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Maintain ensemble model as combination of H: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629839"/>
            <a:ext cx="574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 model from H that maximizes performance on V’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8650" y="3525591"/>
            <a:ext cx="1033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 h</a:t>
            </a:r>
            <a:r>
              <a:rPr lang="en-US" sz="2000" baseline="-25000" dirty="0"/>
              <a:t>n+1</a:t>
            </a:r>
            <a:r>
              <a:rPr lang="en-US" sz="2000" dirty="0"/>
              <a:t>(x) </a:t>
            </a:r>
          </a:p>
        </p:txBody>
      </p:sp>
      <p:sp>
        <p:nvSpPr>
          <p:cNvPr id="24" name="Right Arrow 23"/>
          <p:cNvSpPr/>
          <p:nvPr/>
        </p:nvSpPr>
        <p:spPr>
          <a:xfrm rot="8363990">
            <a:off x="4719998" y="2527179"/>
            <a:ext cx="826768" cy="26108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1930331" y="4237278"/>
            <a:ext cx="526737" cy="26032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-Turn Arrow 27"/>
          <p:cNvSpPr/>
          <p:nvPr/>
        </p:nvSpPr>
        <p:spPr>
          <a:xfrm rot="5400000" flipH="1">
            <a:off x="6419836" y="4467741"/>
            <a:ext cx="496172" cy="717991"/>
          </a:xfrm>
          <a:prstGeom prst="uturnArrow">
            <a:avLst>
              <a:gd name="adj1" fmla="val 20181"/>
              <a:gd name="adj2" fmla="val 19984"/>
              <a:gd name="adj3" fmla="val 25000"/>
              <a:gd name="adj4" fmla="val 43750"/>
              <a:gd name="adj5" fmla="val 10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7854" y="51246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3157457"/>
            <a:ext cx="5111863" cy="8207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59537" y="2416344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071609" y="4104070"/>
            <a:ext cx="0" cy="4745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96517" y="420931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Denote as h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n+1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1965" y="5736780"/>
            <a:ext cx="29344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Models are trained on S’</a:t>
            </a:r>
          </a:p>
          <a:p>
            <a:r>
              <a:rPr lang="en-US" dirty="0"/>
              <a:t>Ensemble built to optimize V’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822209C-0D7A-3DCB-D1C4-CA2BC6D9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4" grpId="0" animBg="1"/>
      <p:bldP spid="25" grpId="0" animBg="1"/>
      <p:bldP spid="28" grpId="0" animBg="1"/>
      <p:bldP spid="29" grpId="0"/>
      <p:bldP spid="30" grpId="0" animBg="1"/>
      <p:bldP spid="40" grpId="0"/>
      <p:bldP spid="4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36584"/>
              </p:ext>
            </p:extLst>
          </p:nvPr>
        </p:nvGraphicFramePr>
        <p:xfrm>
          <a:off x="323741" y="188640"/>
          <a:ext cx="8504307" cy="439559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4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439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 Bias?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 Variance?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  <a:r>
                        <a:rPr lang="en-US" baseline="0" dirty="0"/>
                        <a:t> Comments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/>
                        <a:t>Bagging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model class. (Deep DTs)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Bootstrap</a:t>
                      </a:r>
                      <a:r>
                        <a:rPr lang="en-US" baseline="0" dirty="0"/>
                        <a:t> aggregation (resampling training data)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</a:t>
                      </a:r>
                      <a:r>
                        <a:rPr lang="en-US" baseline="0" dirty="0"/>
                        <a:t> not work for simple models.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/>
                        <a:t>Random Forests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model class.</a:t>
                      </a:r>
                    </a:p>
                    <a:p>
                      <a:r>
                        <a:rPr lang="en-US" dirty="0"/>
                        <a:t>(Deep DTs)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Bootstrap aggregation</a:t>
                      </a:r>
                    </a:p>
                    <a:p>
                      <a:r>
                        <a:rPr lang="en-US" dirty="0"/>
                        <a:t>+ bootstrapping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for decision trees.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641">
                <a:tc>
                  <a:txBody>
                    <a:bodyPr/>
                    <a:lstStyle/>
                    <a:p>
                      <a:r>
                        <a:rPr lang="en-US" dirty="0"/>
                        <a:t>Gradient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Boosting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AdaBoost</a:t>
                      </a:r>
                      <a:r>
                        <a:rPr lang="en-US" dirty="0"/>
                        <a:t>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 </a:t>
                      </a:r>
                      <a:r>
                        <a:rPr lang="en-US" baseline="0" dirty="0"/>
                        <a:t>training performance.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 model class.</a:t>
                      </a:r>
                    </a:p>
                    <a:p>
                      <a:r>
                        <a:rPr lang="en-US" dirty="0"/>
                        <a:t>(Shallow DTs)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Determines which model to add at run-time.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/>
                        <a:t>Ensemble Selection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</a:t>
                      </a:r>
                      <a:r>
                        <a:rPr lang="en-US" baseline="0" dirty="0"/>
                        <a:t> validation performance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 validation</a:t>
                      </a:r>
                      <a:r>
                        <a:rPr lang="en-US" baseline="0" dirty="0"/>
                        <a:t> performance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Pre-specified</a:t>
                      </a:r>
                      <a:r>
                        <a:rPr lang="en-US" baseline="0" dirty="0"/>
                        <a:t> dictionary of models learned on training set.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5250" y="4792305"/>
            <a:ext cx="8229600" cy="15938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State-of-the-art prediction </a:t>
            </a:r>
            <a:br>
              <a:rPr lang="en-US" sz="2800" dirty="0"/>
            </a:br>
            <a:r>
              <a:rPr lang="en-US" sz="2800" dirty="0"/>
              <a:t>performance</a:t>
            </a:r>
          </a:p>
          <a:p>
            <a:pPr lvl="1"/>
            <a:r>
              <a:rPr lang="en-US" sz="2400" dirty="0"/>
              <a:t>Won Netflix Challenge</a:t>
            </a:r>
          </a:p>
          <a:p>
            <a:pPr lvl="1"/>
            <a:r>
              <a:rPr lang="en-US" sz="2400" dirty="0"/>
              <a:t>Won numerous KDD Cups</a:t>
            </a:r>
          </a:p>
          <a:p>
            <a:pPr lvl="1"/>
            <a:r>
              <a:rPr lang="en-US" sz="2400" dirty="0"/>
              <a:t>Industry standard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545" y="4273351"/>
            <a:ext cx="360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…and many other ensemble methods as well.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5894" y="4792305"/>
            <a:ext cx="45576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The Netflix Prize sought to substantially </a:t>
            </a:r>
          </a:p>
          <a:p>
            <a:r>
              <a:rPr lang="en-US" sz="1100" dirty="0">
                <a:solidFill>
                  <a:srgbClr val="0E17FF"/>
                </a:solidFill>
              </a:rPr>
              <a:t>improve the accuracy of predictions 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about how much someone is going to enjoy 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 movie based on their movie preferences. </a:t>
            </a:r>
            <a:r>
              <a:rPr lang="en-US" sz="1200" dirty="0">
                <a:solidFill>
                  <a:srgbClr val="FF0000"/>
                </a:solidFill>
              </a:rPr>
              <a:t>2009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100" dirty="0"/>
              <a:t>Although the data sets were constructed to preserve customer privacy, </a:t>
            </a:r>
            <a:br>
              <a:rPr lang="en-US" sz="1100" dirty="0"/>
            </a:br>
            <a:r>
              <a:rPr lang="en-US" sz="1100" dirty="0"/>
              <a:t>the Prize has been criticized by privacy advocates. In 2007 two researchers </a:t>
            </a:r>
            <a:br>
              <a:rPr lang="en-US" sz="1100" dirty="0"/>
            </a:br>
            <a:r>
              <a:rPr lang="en-US" sz="1100" dirty="0"/>
              <a:t>from the University of Texas were able to identify individual users by </a:t>
            </a:r>
            <a:br>
              <a:rPr lang="en-US" sz="1100" dirty="0"/>
            </a:br>
            <a:r>
              <a:rPr lang="en-US" sz="1100" dirty="0"/>
              <a:t>matching the data sets with film ratings on the Internet Movie Database.</a:t>
            </a:r>
          </a:p>
          <a:p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DBE26F6-CD8F-76E7-BC92-D021A030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808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5400000">
            <a:off x="-1734819" y="2444774"/>
            <a:ext cx="4725462" cy="544154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369" y="5445415"/>
            <a:ext cx="4113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performance over many datasets</a:t>
            </a:r>
          </a:p>
          <a:p>
            <a:r>
              <a:rPr lang="en-US" dirty="0"/>
              <a:t>Random Forests perform the best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36" y="305275"/>
            <a:ext cx="7723783" cy="5202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42405" y="6238473"/>
            <a:ext cx="42338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“An Empirical Evaluation of Supervised Learning in High Dimensions”</a:t>
            </a:r>
          </a:p>
          <a:p>
            <a:r>
              <a:rPr lang="en-US" sz="1100" dirty="0" err="1">
                <a:solidFill>
                  <a:srgbClr val="0B05FF"/>
                </a:solidFill>
              </a:rPr>
              <a:t>Caruana</a:t>
            </a:r>
            <a:r>
              <a:rPr lang="en-US" sz="1100" dirty="0">
                <a:solidFill>
                  <a:srgbClr val="0B05FF"/>
                </a:solidFill>
              </a:rPr>
              <a:t>, </a:t>
            </a:r>
            <a:r>
              <a:rPr lang="en-US" sz="1100" dirty="0" err="1">
                <a:solidFill>
                  <a:srgbClr val="0B05FF"/>
                </a:solidFill>
              </a:rPr>
              <a:t>Karampatziakis</a:t>
            </a:r>
            <a:r>
              <a:rPr lang="en-US" sz="1100" dirty="0">
                <a:solidFill>
                  <a:srgbClr val="0B05FF"/>
                </a:solidFill>
              </a:rPr>
              <a:t> &amp; </a:t>
            </a:r>
            <a:r>
              <a:rPr lang="en-US" sz="1100" dirty="0" err="1">
                <a:solidFill>
                  <a:srgbClr val="0B05FF"/>
                </a:solidFill>
              </a:rPr>
              <a:t>Yessenalina</a:t>
            </a:r>
            <a:r>
              <a:rPr lang="en-US" sz="1100" dirty="0">
                <a:solidFill>
                  <a:srgbClr val="0B05FF"/>
                </a:solidFill>
              </a:rPr>
              <a:t>, ICML </a:t>
            </a:r>
            <a:r>
              <a:rPr lang="en-US" sz="11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25E01F4-BB08-45A8-2CBB-937B145E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846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06763" y="6394019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8DEF5E3-8F28-6C40-B0F4-66EDEDA5E9EC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45</a:t>
            </a:fld>
            <a:endParaRPr lang="tr-TR" altLang="x-none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x-none" sz="3600" dirty="0" err="1">
                <a:ea typeface="ＭＳ Ｐゴシック" charset="-128"/>
              </a:rPr>
              <a:t>Mixture</a:t>
            </a:r>
            <a:r>
              <a:rPr lang="tr-TR" altLang="x-none" sz="3600" dirty="0">
                <a:ea typeface="ＭＳ Ｐゴシック" charset="-128"/>
              </a:rPr>
              <a:t> of </a:t>
            </a:r>
            <a:r>
              <a:rPr lang="tr-TR" altLang="x-none" sz="3600" dirty="0" err="1">
                <a:ea typeface="ＭＳ Ｐゴシック" charset="-128"/>
              </a:rPr>
              <a:t>Experts</a:t>
            </a:r>
            <a:r>
              <a:rPr lang="tr-TR" altLang="x-none" sz="3600" dirty="0">
                <a:ea typeface="ＭＳ Ｐゴシック" charset="-128"/>
              </a:rPr>
              <a:t>: </a:t>
            </a:r>
            <a:r>
              <a:rPr lang="tr-TR" altLang="x-none" sz="3600" dirty="0" err="1">
                <a:ea typeface="ＭＳ Ｐゴシック" charset="-128"/>
              </a:rPr>
              <a:t>Gating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Voting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where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weights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are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input-dependent</a:t>
            </a:r>
            <a:r>
              <a:rPr lang="tr-TR" altLang="x-none" dirty="0">
                <a:ea typeface="ＭＳ Ｐゴシック" charset="-128"/>
              </a:rPr>
              <a:t> (</a:t>
            </a: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Different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input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regions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convered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by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different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learners</a:t>
            </a:r>
            <a:r>
              <a:rPr lang="tr-TR" altLang="x-none" dirty="0">
                <a:ea typeface="ＭＳ Ｐゴシック" charset="-128"/>
              </a:rPr>
              <a:t> (</a:t>
            </a:r>
            <a:r>
              <a:rPr lang="tr-TR" altLang="x-none" dirty="0" err="1">
                <a:ea typeface="ＭＳ Ｐゴシック" charset="-128"/>
              </a:rPr>
              <a:t>Jacobs</a:t>
            </a:r>
            <a:r>
              <a:rPr lang="tr-TR" altLang="x-none" dirty="0">
                <a:ea typeface="ＭＳ Ｐゴシック" charset="-128"/>
              </a:rPr>
              <a:t> et al., 1991)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decides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which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expert</a:t>
            </a:r>
            <a:r>
              <a:rPr lang="tr-TR" altLang="x-none" dirty="0">
                <a:ea typeface="ＭＳ Ｐゴシック" charset="-128"/>
              </a:rPr>
              <a:t> </a:t>
            </a:r>
            <a:br>
              <a:rPr lang="tr-TR" altLang="x-none" dirty="0">
                <a:ea typeface="ＭＳ Ｐゴシック" charset="-128"/>
              </a:rPr>
            </a:br>
            <a:r>
              <a:rPr lang="tr-TR" altLang="x-none" dirty="0" err="1">
                <a:ea typeface="ＭＳ Ｐゴシック" charset="-128"/>
              </a:rPr>
              <a:t>to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use</a:t>
            </a: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Need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to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learn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the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individual</a:t>
            </a:r>
            <a:r>
              <a:rPr lang="tr-TR" altLang="x-none" dirty="0">
                <a:ea typeface="ＭＳ Ｐゴシック" charset="-128"/>
              </a:rPr>
              <a:t> </a:t>
            </a:r>
            <a:br>
              <a:rPr lang="tr-TR" altLang="x-none" dirty="0">
                <a:ea typeface="ＭＳ Ｐゴシック" charset="-128"/>
              </a:rPr>
            </a:br>
            <a:r>
              <a:rPr lang="tr-TR" altLang="x-none" dirty="0" err="1">
                <a:ea typeface="ＭＳ Ｐゴシック" charset="-128"/>
              </a:rPr>
              <a:t>experts</a:t>
            </a:r>
            <a:r>
              <a:rPr lang="tr-TR" altLang="x-none" dirty="0">
                <a:ea typeface="ＭＳ Ｐゴシック" charset="-128"/>
              </a:rPr>
              <a:t> as </a:t>
            </a:r>
            <a:r>
              <a:rPr lang="tr-TR" altLang="x-none" dirty="0" err="1">
                <a:ea typeface="ＭＳ Ｐゴシック" charset="-128"/>
              </a:rPr>
              <a:t>well</a:t>
            </a:r>
            <a:r>
              <a:rPr lang="tr-TR" altLang="x-none" dirty="0">
                <a:ea typeface="ＭＳ Ｐゴシック" charset="-128"/>
              </a:rPr>
              <a:t> as </a:t>
            </a:r>
            <a:r>
              <a:rPr lang="tr-TR" altLang="x-none" dirty="0" err="1">
                <a:ea typeface="ＭＳ Ｐゴシック" charset="-128"/>
              </a:rPr>
              <a:t>the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functions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</a:t>
            </a:r>
            <a:r>
              <a:rPr lang="tr-TR" altLang="x-none" baseline="-25000" dirty="0" err="1">
                <a:ea typeface="ＭＳ Ｐゴシック" charset="-128"/>
              </a:rPr>
              <a:t>i</a:t>
            </a:r>
            <a:r>
              <a:rPr lang="tr-TR" altLang="x-none" dirty="0">
                <a:ea typeface="ＭＳ Ｐゴシック" charset="-128"/>
              </a:rPr>
              <a:t>(x):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x-none" dirty="0">
                <a:ea typeface="ＭＳ Ｐゴシック" charset="-128"/>
              </a:rPr>
              <a:t>	</a:t>
            </a:r>
            <a:r>
              <a:rPr lang="tr-TR" altLang="x-none" sz="3600" dirty="0" err="1">
                <a:ea typeface="ＭＳ Ｐゴシック" charset="-128"/>
              </a:rPr>
              <a:t>Σ</a:t>
            </a:r>
            <a:r>
              <a:rPr lang="tr-TR" altLang="x-none" dirty="0" err="1">
                <a:ea typeface="ＭＳ Ｐゴシック" charset="-128"/>
              </a:rPr>
              <a:t>w</a:t>
            </a:r>
            <a:r>
              <a:rPr lang="tr-TR" altLang="x-none" baseline="-25000" dirty="0" err="1">
                <a:ea typeface="ＭＳ Ｐゴシック" charset="-128"/>
              </a:rPr>
              <a:t>j</a:t>
            </a:r>
            <a:r>
              <a:rPr lang="tr-TR" altLang="x-none" dirty="0">
                <a:ea typeface="ＭＳ Ｐゴシック" charset="-128"/>
              </a:rPr>
              <a:t>(x)  =  1, </a:t>
            </a:r>
            <a:r>
              <a:rPr lang="tr-TR" altLang="x-none" dirty="0" err="1">
                <a:ea typeface="ＭＳ Ｐゴシック" charset="-128"/>
              </a:rPr>
              <a:t>for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all</a:t>
            </a:r>
            <a:r>
              <a:rPr lang="tr-TR" altLang="x-none" dirty="0">
                <a:ea typeface="ＭＳ Ｐゴシック" charset="-128"/>
              </a:rPr>
              <a:t> x</a:t>
            </a:r>
            <a:endParaRPr lang="tr-TR" altLang="x-none" sz="3600" dirty="0">
              <a:ea typeface="ＭＳ Ｐゴシック" charset="-128"/>
            </a:endParaRPr>
          </a:p>
        </p:txBody>
      </p:sp>
      <p:pic>
        <p:nvPicPr>
          <p:cNvPr id="44036" name="Picture 4" descr="Comb-moe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16440"/>
            <a:ext cx="3195464" cy="27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7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90625" y="2719388"/>
          <a:ext cx="176688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7836" imgH="444307" progId="Equation.3">
                  <p:embed/>
                </p:oleObj>
              </mc:Choice>
              <mc:Fallback>
                <p:oleObj name="Equation" r:id="rId3" imgW="83783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719388"/>
                        <a:ext cx="1766888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889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084168" y="6400800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B6F49D9-BC69-3349-A21B-B569449DA68D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46</a:t>
            </a:fld>
            <a:endParaRPr lang="tr-TR" altLang="x-none" sz="1400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x-none" sz="3600" dirty="0" err="1">
                <a:ea typeface="ＭＳ Ｐゴシック" charset="-128"/>
              </a:rPr>
              <a:t>Mixture</a:t>
            </a:r>
            <a:r>
              <a:rPr lang="tr-TR" altLang="x-none" sz="3600" dirty="0">
                <a:ea typeface="ＭＳ Ｐゴシック" charset="-128"/>
              </a:rPr>
              <a:t> of </a:t>
            </a:r>
            <a:r>
              <a:rPr lang="tr-TR" altLang="x-none" sz="3600" dirty="0" err="1">
                <a:ea typeface="ＭＳ Ｐゴシック" charset="-128"/>
              </a:rPr>
              <a:t>Experts</a:t>
            </a:r>
            <a:r>
              <a:rPr lang="tr-TR" altLang="x-none" sz="3600" dirty="0">
                <a:ea typeface="ＭＳ Ｐゴシック" charset="-128"/>
              </a:rPr>
              <a:t>: </a:t>
            </a:r>
            <a:r>
              <a:rPr lang="tr-TR" altLang="x-none" sz="3600" dirty="0" err="1">
                <a:ea typeface="ＭＳ Ｐゴシック" charset="-128"/>
              </a:rPr>
              <a:t>Stacking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394075" cy="3886200"/>
          </a:xfrm>
        </p:spPr>
        <p:txBody>
          <a:bodyPr/>
          <a:lstStyle/>
          <a:p>
            <a:r>
              <a:rPr lang="tr-TR" altLang="x-none">
                <a:ea typeface="ＭＳ Ｐゴシック" charset="-128"/>
              </a:rPr>
              <a:t>Combiner </a:t>
            </a:r>
            <a:r>
              <a:rPr lang="tr-TR" altLang="x-none" i="1">
                <a:ea typeface="ＭＳ Ｐゴシック" charset="-128"/>
              </a:rPr>
              <a:t>f </a:t>
            </a:r>
            <a:r>
              <a:rPr lang="tr-TR" altLang="x-none">
                <a:ea typeface="ＭＳ Ｐゴシック" charset="-128"/>
              </a:rPr>
              <a:t>() is another learner (Wolpert, 1992)</a:t>
            </a:r>
          </a:p>
        </p:txBody>
      </p:sp>
      <p:pic>
        <p:nvPicPr>
          <p:cNvPr id="45060" name="Picture 4" descr="Comb-sg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68636"/>
            <a:ext cx="43418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82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773488" y="6157913"/>
            <a:ext cx="4527550" cy="52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>
                <a:solidFill>
                  <a:schemeClr val="tx1"/>
                </a:solidFill>
                <a:latin typeface="Lucida Bright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>
                <a:solidFill>
                  <a:schemeClr val="tx1"/>
                </a:solidFill>
                <a:latin typeface="Lucida Bright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1400">
              <a:latin typeface="Palatino Linotype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x-none" sz="1400">
              <a:latin typeface="Palatino Linotype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x-none" dirty="0" err="1">
                <a:ea typeface="ＭＳ Ｐゴシック" charset="-128"/>
              </a:rPr>
              <a:t>Mixture</a:t>
            </a:r>
            <a:r>
              <a:rPr lang="tr-TR" altLang="x-none" dirty="0">
                <a:ea typeface="ＭＳ Ｐゴシック" charset="-128"/>
              </a:rPr>
              <a:t> of </a:t>
            </a:r>
            <a:r>
              <a:rPr lang="tr-TR" altLang="x-none" dirty="0" err="1">
                <a:ea typeface="ＭＳ Ｐゴシック" charset="-128"/>
              </a:rPr>
              <a:t>Experts</a:t>
            </a:r>
            <a:r>
              <a:rPr lang="tr-TR" altLang="x-none">
                <a:ea typeface="ＭＳ Ｐゴシック" charset="-128"/>
              </a:rPr>
              <a:t>: </a:t>
            </a:r>
            <a:r>
              <a:rPr lang="tr-TR" altLang="x-none"/>
              <a:t>Cascading</a:t>
            </a:r>
            <a:endParaRPr lang="tr-TR" altLang="x-none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149600" cy="38862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tr-TR" altLang="x-none"/>
              <a:t>Use </a:t>
            </a:r>
            <a:r>
              <a:rPr lang="tr-TR" altLang="x-none" i="1"/>
              <a:t>d</a:t>
            </a:r>
            <a:r>
              <a:rPr lang="tr-TR" altLang="x-none" i="1" baseline="-25000"/>
              <a:t>j</a:t>
            </a:r>
            <a:r>
              <a:rPr lang="tr-TR" altLang="x-none"/>
              <a:t> only if preceding ones are not confident</a:t>
            </a:r>
          </a:p>
          <a:p>
            <a:pPr marL="0" indent="0" eaLnBrk="1" hangingPunct="1">
              <a:buFont typeface="Wingdings" charset="2"/>
              <a:buNone/>
            </a:pPr>
            <a:endParaRPr lang="tr-TR" altLang="x-none"/>
          </a:p>
          <a:p>
            <a:pPr marL="0" indent="0" eaLnBrk="1" hangingPunct="1">
              <a:buFont typeface="Wingdings" charset="2"/>
              <a:buNone/>
            </a:pPr>
            <a:r>
              <a:rPr lang="tr-TR" altLang="x-none"/>
              <a:t>Cascade learners in order of complexity</a:t>
            </a:r>
          </a:p>
        </p:txBody>
      </p:sp>
      <p:pic>
        <p:nvPicPr>
          <p:cNvPr id="34821" name="Picture 4" descr="Comb-casc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36" y="1171281"/>
            <a:ext cx="4829423" cy="47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479425" y="5934075"/>
            <a:ext cx="242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>
                <a:solidFill>
                  <a:schemeClr val="tx1"/>
                </a:solidFill>
                <a:latin typeface="Lucida Bright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>
                <a:solidFill>
                  <a:schemeClr val="tx1"/>
                </a:solidFill>
                <a:latin typeface="Lucida Bright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>
              <a:latin typeface="Palatino Linotype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Palatino Linotype" charset="0"/>
              </a:rPr>
              <a:t>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25F2C7F-2DC0-743E-1B5D-B9F93C81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2" y="6400800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46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ＭＳ Ｐゴシック" charset="0"/>
                <a:cs typeface="宋体" charset="0"/>
              </a:rPr>
              <a:t>Example: Weather Forecast</a:t>
            </a:r>
          </a:p>
        </p:txBody>
      </p:sp>
      <p:graphicFrame>
        <p:nvGraphicFramePr>
          <p:cNvPr id="437384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08457"/>
              </p:ext>
            </p:extLst>
          </p:nvPr>
        </p:nvGraphicFramePr>
        <p:xfrm>
          <a:off x="381000" y="1288380"/>
          <a:ext cx="8458200" cy="4572002"/>
        </p:xfrm>
        <a:graphic>
          <a:graphicData uri="http://schemas.openxmlformats.org/drawingml/2006/table">
            <a:tbl>
              <a:tblPr/>
              <a:tblGrid>
                <a:gridCol w="159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Reality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Combine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532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44902"/>
              </p:ext>
            </p:extLst>
          </p:nvPr>
        </p:nvGraphicFramePr>
        <p:xfrm>
          <a:off x="2022475" y="1312193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486107" imgH="1238423" progId="MSPhotoEd.3">
                  <p:embed/>
                </p:oleObj>
              </mc:Choice>
              <mc:Fallback>
                <p:oleObj name="Photo Editor Photo" r:id="rId3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1312193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3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509591"/>
              </p:ext>
            </p:extLst>
          </p:nvPr>
        </p:nvGraphicFramePr>
        <p:xfrm>
          <a:off x="4964113" y="1323305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486107" imgH="1238423" progId="MSPhotoEd.3">
                  <p:embed/>
                </p:oleObj>
              </mc:Choice>
              <mc:Fallback>
                <p:oleObj name="Photo Editor Photo" r:id="rId5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1323305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4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51650"/>
              </p:ext>
            </p:extLst>
          </p:nvPr>
        </p:nvGraphicFramePr>
        <p:xfrm>
          <a:off x="5919788" y="1329655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486107" imgH="1238423" progId="MSPhotoEd.3">
                  <p:embed/>
                </p:oleObj>
              </mc:Choice>
              <mc:Fallback>
                <p:oleObj name="Photo Editor Photo" r:id="rId6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1329655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5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880368"/>
              </p:ext>
            </p:extLst>
          </p:nvPr>
        </p:nvGraphicFramePr>
        <p:xfrm>
          <a:off x="4167188" y="137093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980952" imgH="980952" progId="MSPhotoEd.3">
                  <p:embed/>
                </p:oleObj>
              </mc:Choice>
              <mc:Fallback>
                <p:oleObj name="Photo Editor Photo" r:id="rId7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137093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6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3393"/>
              </p:ext>
            </p:extLst>
          </p:nvPr>
        </p:nvGraphicFramePr>
        <p:xfrm>
          <a:off x="3206750" y="1375693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980952" imgH="980952" progId="MSPhotoEd.3">
                  <p:embed/>
                </p:oleObj>
              </mc:Choice>
              <mc:Fallback>
                <p:oleObj name="Photo Editor Photo" r:id="rId9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1375693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7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33709"/>
              </p:ext>
            </p:extLst>
          </p:nvPr>
        </p:nvGraphicFramePr>
        <p:xfrm>
          <a:off x="7073900" y="1340768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980952" imgH="980952" progId="MSPhotoEd.3">
                  <p:embed/>
                </p:oleObj>
              </mc:Choice>
              <mc:Fallback>
                <p:oleObj name="Photo Editor Photo" r:id="rId10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1340768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8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631002"/>
              </p:ext>
            </p:extLst>
          </p:nvPr>
        </p:nvGraphicFramePr>
        <p:xfrm>
          <a:off x="8062913" y="135823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1" imgW="980952" imgH="980952" progId="MSPhotoEd.3">
                  <p:embed/>
                </p:oleObj>
              </mc:Choice>
              <mc:Fallback>
                <p:oleObj name="Photo Editor Photo" r:id="rId11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135823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89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63695"/>
              </p:ext>
            </p:extLst>
          </p:nvPr>
        </p:nvGraphicFramePr>
        <p:xfrm>
          <a:off x="2057400" y="52380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2" imgW="1486107" imgH="1238423" progId="MSPhotoEd.3">
                  <p:embed/>
                </p:oleObj>
              </mc:Choice>
              <mc:Fallback>
                <p:oleObj name="Photo Editor Photo" r:id="rId12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2380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94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216207"/>
              </p:ext>
            </p:extLst>
          </p:nvPr>
        </p:nvGraphicFramePr>
        <p:xfrm>
          <a:off x="320040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3" imgW="980952" imgH="980952" progId="MSPhotoEd.3">
                  <p:embed/>
                </p:oleObj>
              </mc:Choice>
              <mc:Fallback>
                <p:oleObj name="Photo Editor Photo" r:id="rId13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05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17212"/>
              </p:ext>
            </p:extLst>
          </p:nvPr>
        </p:nvGraphicFramePr>
        <p:xfrm>
          <a:off x="419100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980952" imgH="980952" progId="MSPhotoEd.3">
                  <p:embed/>
                </p:oleObj>
              </mc:Choice>
              <mc:Fallback>
                <p:oleObj name="Photo Editor Photo" r:id="rId14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1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1521"/>
              </p:ext>
            </p:extLst>
          </p:nvPr>
        </p:nvGraphicFramePr>
        <p:xfrm>
          <a:off x="5029200" y="52507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5" imgW="1486107" imgH="1238423" progId="MSPhotoEd.3">
                  <p:embed/>
                </p:oleObj>
              </mc:Choice>
              <mc:Fallback>
                <p:oleObj name="Photo Editor Photo" r:id="rId15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07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2" name="Object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28521"/>
              </p:ext>
            </p:extLst>
          </p:nvPr>
        </p:nvGraphicFramePr>
        <p:xfrm>
          <a:off x="6019800" y="52507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6" imgW="1486107" imgH="1238423" progId="MSPhotoEd.3">
                  <p:embed/>
                </p:oleObj>
              </mc:Choice>
              <mc:Fallback>
                <p:oleObj name="Photo Editor Photo" r:id="rId16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07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3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26237"/>
              </p:ext>
            </p:extLst>
          </p:nvPr>
        </p:nvGraphicFramePr>
        <p:xfrm>
          <a:off x="709295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7" imgW="980952" imgH="980952" progId="MSPhotoEd.3">
                  <p:embed/>
                </p:oleObj>
              </mc:Choice>
              <mc:Fallback>
                <p:oleObj name="Photo Editor Photo" r:id="rId17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4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69854"/>
              </p:ext>
            </p:extLst>
          </p:nvPr>
        </p:nvGraphicFramePr>
        <p:xfrm>
          <a:off x="8105775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8" imgW="980952" imgH="980952" progId="MSPhotoEd.3">
                  <p:embed/>
                </p:oleObj>
              </mc:Choice>
              <mc:Fallback>
                <p:oleObj name="Photo Editor Photo" r:id="rId18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2057400" y="3245768"/>
            <a:ext cx="6553200" cy="763587"/>
            <a:chOff x="1296" y="2337"/>
            <a:chExt cx="4128" cy="481"/>
          </a:xfrm>
        </p:grpSpPr>
        <p:graphicFrame>
          <p:nvGraphicFramePr>
            <p:cNvPr id="19597" name="Object 138"/>
            <p:cNvGraphicFramePr>
              <a:graphicFrameLocks noChangeAspect="1"/>
            </p:cNvGraphicFramePr>
            <p:nvPr/>
          </p:nvGraphicFramePr>
          <p:xfrm>
            <a:off x="1296" y="235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9" imgW="1486107" imgH="1238423" progId="MSPhotoEd.3">
                    <p:embed/>
                  </p:oleObj>
                </mc:Choice>
                <mc:Fallback>
                  <p:oleObj name="Photo Editor Photo" r:id="rId1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35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8" name="Object 145"/>
            <p:cNvGraphicFramePr>
              <a:graphicFrameLocks noChangeAspect="1"/>
            </p:cNvGraphicFramePr>
            <p:nvPr/>
          </p:nvGraphicFramePr>
          <p:xfrm>
            <a:off x="2027" y="237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0" imgW="980952" imgH="980952" progId="MSPhotoEd.3">
                    <p:embed/>
                  </p:oleObj>
                </mc:Choice>
                <mc:Fallback>
                  <p:oleObj name="Photo Editor Photo" r:id="rId20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" y="237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9" name="Object 150"/>
            <p:cNvGraphicFramePr>
              <a:graphicFrameLocks noChangeAspect="1"/>
            </p:cNvGraphicFramePr>
            <p:nvPr/>
          </p:nvGraphicFramePr>
          <p:xfrm>
            <a:off x="2544" y="237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1" imgW="1486107" imgH="1238423" progId="MSPhotoEd.3">
                    <p:embed/>
                  </p:oleObj>
                </mc:Choice>
                <mc:Fallback>
                  <p:oleObj name="Photo Editor Photo" r:id="rId21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37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0" name="Object 155"/>
            <p:cNvGraphicFramePr>
              <a:graphicFrameLocks noChangeAspect="1"/>
            </p:cNvGraphicFramePr>
            <p:nvPr/>
          </p:nvGraphicFramePr>
          <p:xfrm>
            <a:off x="3168" y="235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2" imgW="1486107" imgH="1238423" progId="MSPhotoEd.3">
                    <p:embed/>
                  </p:oleObj>
                </mc:Choice>
                <mc:Fallback>
                  <p:oleObj name="Photo Editor Photo" r:id="rId22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35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1" name="Object 163"/>
            <p:cNvGraphicFramePr>
              <a:graphicFrameLocks noChangeAspect="1"/>
            </p:cNvGraphicFramePr>
            <p:nvPr/>
          </p:nvGraphicFramePr>
          <p:xfrm>
            <a:off x="3840" y="2400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3" imgW="980952" imgH="980952" progId="MSPhotoEd.3">
                    <p:embed/>
                  </p:oleObj>
                </mc:Choice>
                <mc:Fallback>
                  <p:oleObj name="Photo Editor Photo" r:id="rId2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400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2" name="Object 170"/>
            <p:cNvGraphicFramePr>
              <a:graphicFrameLocks noChangeAspect="1"/>
            </p:cNvGraphicFramePr>
            <p:nvPr/>
          </p:nvGraphicFramePr>
          <p:xfrm>
            <a:off x="4405" y="233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4" imgW="1486107" imgH="1238423" progId="MSPhotoEd.3">
                    <p:embed/>
                  </p:oleObj>
                </mc:Choice>
                <mc:Fallback>
                  <p:oleObj name="Photo Editor Photo" r:id="rId2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" y="233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3" name="Object 177"/>
            <p:cNvGraphicFramePr>
              <a:graphicFrameLocks noChangeAspect="1"/>
            </p:cNvGraphicFramePr>
            <p:nvPr/>
          </p:nvGraphicFramePr>
          <p:xfrm>
            <a:off x="5088" y="2400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5" imgW="980952" imgH="980952" progId="MSPhotoEd.3">
                    <p:embed/>
                  </p:oleObj>
                </mc:Choice>
                <mc:Fallback>
                  <p:oleObj name="Photo Editor Photo" r:id="rId25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400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2081213" y="3914105"/>
            <a:ext cx="6529387" cy="727075"/>
            <a:chOff x="1311" y="2758"/>
            <a:chExt cx="4113" cy="458"/>
          </a:xfrm>
        </p:grpSpPr>
        <p:graphicFrame>
          <p:nvGraphicFramePr>
            <p:cNvPr id="19590" name="Object 139"/>
            <p:cNvGraphicFramePr>
              <a:graphicFrameLocks noChangeAspect="1"/>
            </p:cNvGraphicFramePr>
            <p:nvPr/>
          </p:nvGraphicFramePr>
          <p:xfrm>
            <a:off x="1311" y="2776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6" imgW="1486107" imgH="1238423" progId="MSPhotoEd.3">
                    <p:embed/>
                  </p:oleObj>
                </mc:Choice>
                <mc:Fallback>
                  <p:oleObj name="Photo Editor Photo" r:id="rId26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" y="2776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1" name="Object 147"/>
            <p:cNvGraphicFramePr>
              <a:graphicFrameLocks noChangeAspect="1"/>
            </p:cNvGraphicFramePr>
            <p:nvPr/>
          </p:nvGraphicFramePr>
          <p:xfrm>
            <a:off x="2042" y="2773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7" imgW="980952" imgH="980952" progId="MSPhotoEd.3">
                    <p:embed/>
                  </p:oleObj>
                </mc:Choice>
                <mc:Fallback>
                  <p:oleObj name="Photo Editor Photo" r:id="rId27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2" y="2773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2" name="Object 154"/>
            <p:cNvGraphicFramePr>
              <a:graphicFrameLocks noChangeAspect="1"/>
            </p:cNvGraphicFramePr>
            <p:nvPr/>
          </p:nvGraphicFramePr>
          <p:xfrm>
            <a:off x="2544" y="275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8" imgW="1486107" imgH="1238423" progId="MSPhotoEd.3">
                    <p:embed/>
                  </p:oleObj>
                </mc:Choice>
                <mc:Fallback>
                  <p:oleObj name="Photo Editor Photo" r:id="rId28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75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3" name="Object 161"/>
            <p:cNvGraphicFramePr>
              <a:graphicFrameLocks noChangeAspect="1"/>
            </p:cNvGraphicFramePr>
            <p:nvPr/>
          </p:nvGraphicFramePr>
          <p:xfrm>
            <a:off x="3168" y="275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9" imgW="1486107" imgH="1238423" progId="MSPhotoEd.3">
                    <p:embed/>
                  </p:oleObj>
                </mc:Choice>
                <mc:Fallback>
                  <p:oleObj name="Photo Editor Photo" r:id="rId2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75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4" name="Object 164"/>
            <p:cNvGraphicFramePr>
              <a:graphicFrameLocks noChangeAspect="1"/>
            </p:cNvGraphicFramePr>
            <p:nvPr/>
          </p:nvGraphicFramePr>
          <p:xfrm>
            <a:off x="3840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0" imgW="980952" imgH="980952" progId="MSPhotoEd.3">
                    <p:embed/>
                  </p:oleObj>
                </mc:Choice>
                <mc:Fallback>
                  <p:oleObj name="Photo Editor Photo" r:id="rId30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5" name="Object 168"/>
            <p:cNvGraphicFramePr>
              <a:graphicFrameLocks noChangeAspect="1"/>
            </p:cNvGraphicFramePr>
            <p:nvPr/>
          </p:nvGraphicFramePr>
          <p:xfrm>
            <a:off x="4464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1" imgW="980952" imgH="980952" progId="MSPhotoEd.3">
                    <p:embed/>
                  </p:oleObj>
                </mc:Choice>
                <mc:Fallback>
                  <p:oleObj name="Photo Editor Photo" r:id="rId3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6" name="Object 178"/>
            <p:cNvGraphicFramePr>
              <a:graphicFrameLocks noChangeAspect="1"/>
            </p:cNvGraphicFramePr>
            <p:nvPr/>
          </p:nvGraphicFramePr>
          <p:xfrm>
            <a:off x="5088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2" imgW="980952" imgH="980952" progId="MSPhotoEd.3">
                    <p:embed/>
                  </p:oleObj>
                </mc:Choice>
                <mc:Fallback>
                  <p:oleObj name="Photo Editor Photo" r:id="rId3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07"/>
          <p:cNvGrpSpPr>
            <a:grpSpLocks/>
          </p:cNvGrpSpPr>
          <p:nvPr/>
        </p:nvGrpSpPr>
        <p:grpSpPr bwMode="auto">
          <a:xfrm>
            <a:off x="2087563" y="4558630"/>
            <a:ext cx="6546850" cy="727075"/>
            <a:chOff x="1315" y="3164"/>
            <a:chExt cx="4124" cy="458"/>
          </a:xfrm>
        </p:grpSpPr>
        <p:graphicFrame>
          <p:nvGraphicFramePr>
            <p:cNvPr id="19583" name="Object 140"/>
            <p:cNvGraphicFramePr>
              <a:graphicFrameLocks noChangeAspect="1"/>
            </p:cNvGraphicFramePr>
            <p:nvPr/>
          </p:nvGraphicFramePr>
          <p:xfrm>
            <a:off x="1315" y="318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3" imgW="1486107" imgH="1238423" progId="MSPhotoEd.3">
                    <p:embed/>
                  </p:oleObj>
                </mc:Choice>
                <mc:Fallback>
                  <p:oleObj name="Photo Editor Photo" r:id="rId33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" y="318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4" name="Object 148"/>
            <p:cNvGraphicFramePr>
              <a:graphicFrameLocks noChangeAspect="1"/>
            </p:cNvGraphicFramePr>
            <p:nvPr/>
          </p:nvGraphicFramePr>
          <p:xfrm>
            <a:off x="1920" y="316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4" imgW="1486107" imgH="1238423" progId="MSPhotoEd.3">
                    <p:embed/>
                  </p:oleObj>
                </mc:Choice>
                <mc:Fallback>
                  <p:oleObj name="Photo Editor Photo" r:id="rId3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16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5" name="Object 152"/>
            <p:cNvGraphicFramePr>
              <a:graphicFrameLocks noChangeAspect="1"/>
            </p:cNvGraphicFramePr>
            <p:nvPr/>
          </p:nvGraphicFramePr>
          <p:xfrm>
            <a:off x="2629" y="3205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5" imgW="980952" imgH="980952" progId="MSPhotoEd.3">
                    <p:embed/>
                  </p:oleObj>
                </mc:Choice>
                <mc:Fallback>
                  <p:oleObj name="Photo Editor Photo" r:id="rId35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" y="3205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6" name="Object 162"/>
            <p:cNvGraphicFramePr>
              <a:graphicFrameLocks noChangeAspect="1"/>
            </p:cNvGraphicFramePr>
            <p:nvPr/>
          </p:nvGraphicFramePr>
          <p:xfrm>
            <a:off x="3168" y="3164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6" imgW="1486107" imgH="1238423" progId="MSPhotoEd.3">
                    <p:embed/>
                  </p:oleObj>
                </mc:Choice>
                <mc:Fallback>
                  <p:oleObj name="Photo Editor Photo" r:id="rId36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164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7" name="Object 166"/>
            <p:cNvGraphicFramePr>
              <a:graphicFrameLocks noChangeAspect="1"/>
            </p:cNvGraphicFramePr>
            <p:nvPr/>
          </p:nvGraphicFramePr>
          <p:xfrm>
            <a:off x="3755" y="316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7" imgW="1486107" imgH="1238423" progId="MSPhotoEd.3">
                    <p:embed/>
                  </p:oleObj>
                </mc:Choice>
                <mc:Fallback>
                  <p:oleObj name="Photo Editor Photo" r:id="rId3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5" y="316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8" name="Object 167"/>
            <p:cNvGraphicFramePr>
              <a:graphicFrameLocks noChangeAspect="1"/>
            </p:cNvGraphicFramePr>
            <p:nvPr/>
          </p:nvGraphicFramePr>
          <p:xfrm>
            <a:off x="4368" y="3175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8" imgW="1486107" imgH="1238423" progId="MSPhotoEd.3">
                    <p:embed/>
                  </p:oleObj>
                </mc:Choice>
                <mc:Fallback>
                  <p:oleObj name="Photo Editor Photo" r:id="rId38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3175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9" name="Object 179"/>
            <p:cNvGraphicFramePr>
              <a:graphicFrameLocks noChangeAspect="1"/>
            </p:cNvGraphicFramePr>
            <p:nvPr/>
          </p:nvGraphicFramePr>
          <p:xfrm>
            <a:off x="5103" y="3205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9" imgW="980952" imgH="980952" progId="MSPhotoEd.3">
                    <p:embed/>
                  </p:oleObj>
                </mc:Choice>
                <mc:Fallback>
                  <p:oleObj name="Photo Editor Photo" r:id="rId39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" y="3205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2209800" y="2653630"/>
            <a:ext cx="6553200" cy="715963"/>
            <a:chOff x="1392" y="1964"/>
            <a:chExt cx="4128" cy="451"/>
          </a:xfrm>
        </p:grpSpPr>
        <p:graphicFrame>
          <p:nvGraphicFramePr>
            <p:cNvPr id="19576" name="Object 142"/>
            <p:cNvGraphicFramePr>
              <a:graphicFrameLocks noChangeAspect="1"/>
            </p:cNvGraphicFramePr>
            <p:nvPr/>
          </p:nvGraphicFramePr>
          <p:xfrm>
            <a:off x="1392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0" imgW="980952" imgH="980952" progId="MSPhotoEd.3">
                    <p:embed/>
                  </p:oleObj>
                </mc:Choice>
                <mc:Fallback>
                  <p:oleObj name="Photo Editor Photo" r:id="rId40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7" name="Object 143"/>
            <p:cNvGraphicFramePr>
              <a:graphicFrameLocks noChangeAspect="1"/>
            </p:cNvGraphicFramePr>
            <p:nvPr/>
          </p:nvGraphicFramePr>
          <p:xfrm>
            <a:off x="2016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1" imgW="980952" imgH="980952" progId="MSPhotoEd.3">
                    <p:embed/>
                  </p:oleObj>
                </mc:Choice>
                <mc:Fallback>
                  <p:oleObj name="Photo Editor Photo" r:id="rId4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8" name="Object 153"/>
            <p:cNvGraphicFramePr>
              <a:graphicFrameLocks noChangeAspect="1"/>
            </p:cNvGraphicFramePr>
            <p:nvPr/>
          </p:nvGraphicFramePr>
          <p:xfrm>
            <a:off x="2640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2" imgW="980952" imgH="980952" progId="MSPhotoEd.3">
                    <p:embed/>
                  </p:oleObj>
                </mc:Choice>
                <mc:Fallback>
                  <p:oleObj name="Photo Editor Photo" r:id="rId4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9" name="Object 158"/>
            <p:cNvGraphicFramePr>
              <a:graphicFrameLocks noChangeAspect="1"/>
            </p:cNvGraphicFramePr>
            <p:nvPr/>
          </p:nvGraphicFramePr>
          <p:xfrm>
            <a:off x="3264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3" imgW="980952" imgH="980952" progId="MSPhotoEd.3">
                    <p:embed/>
                  </p:oleObj>
                </mc:Choice>
                <mc:Fallback>
                  <p:oleObj name="Photo Editor Photo" r:id="rId4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0" name="Object 165"/>
            <p:cNvGraphicFramePr>
              <a:graphicFrameLocks noChangeAspect="1"/>
            </p:cNvGraphicFramePr>
            <p:nvPr/>
          </p:nvGraphicFramePr>
          <p:xfrm>
            <a:off x="3770" y="1975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4" imgW="1486107" imgH="1238423" progId="MSPhotoEd.3">
                    <p:embed/>
                  </p:oleObj>
                </mc:Choice>
                <mc:Fallback>
                  <p:oleObj name="Photo Editor Photo" r:id="rId4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" y="1975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1" name="Object 169"/>
            <p:cNvGraphicFramePr>
              <a:graphicFrameLocks noChangeAspect="1"/>
            </p:cNvGraphicFramePr>
            <p:nvPr/>
          </p:nvGraphicFramePr>
          <p:xfrm>
            <a:off x="4464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5" imgW="980952" imgH="980952" progId="MSPhotoEd.3">
                    <p:embed/>
                  </p:oleObj>
                </mc:Choice>
                <mc:Fallback>
                  <p:oleObj name="Photo Editor Photo" r:id="rId45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2" name="Object 180"/>
            <p:cNvGraphicFramePr>
              <a:graphicFrameLocks noChangeAspect="1"/>
            </p:cNvGraphicFramePr>
            <p:nvPr/>
          </p:nvGraphicFramePr>
          <p:xfrm>
            <a:off x="4992" y="1964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6" imgW="1486107" imgH="1238423" progId="MSPhotoEd.3">
                    <p:embed/>
                  </p:oleObj>
                </mc:Choice>
                <mc:Fallback>
                  <p:oleObj name="Photo Editor Photo" r:id="rId46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964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85"/>
          <p:cNvGrpSpPr>
            <a:grpSpLocks/>
          </p:cNvGrpSpPr>
          <p:nvPr/>
        </p:nvGrpSpPr>
        <p:grpSpPr bwMode="auto">
          <a:xfrm>
            <a:off x="2046288" y="1967830"/>
            <a:ext cx="6716712" cy="722313"/>
            <a:chOff x="1289" y="1532"/>
            <a:chExt cx="4231" cy="455"/>
          </a:xfrm>
        </p:grpSpPr>
        <p:graphicFrame>
          <p:nvGraphicFramePr>
            <p:cNvPr id="19569" name="Object 137"/>
            <p:cNvGraphicFramePr>
              <a:graphicFrameLocks noChangeAspect="1"/>
            </p:cNvGraphicFramePr>
            <p:nvPr/>
          </p:nvGraphicFramePr>
          <p:xfrm>
            <a:off x="1289" y="154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7" imgW="1486107" imgH="1238423" progId="MSPhotoEd.3">
                    <p:embed/>
                  </p:oleObj>
                </mc:Choice>
                <mc:Fallback>
                  <p:oleObj name="Photo Editor Photo" r:id="rId4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9" y="154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0" name="Object 144"/>
            <p:cNvGraphicFramePr>
              <a:graphicFrameLocks noChangeAspect="1"/>
            </p:cNvGraphicFramePr>
            <p:nvPr/>
          </p:nvGraphicFramePr>
          <p:xfrm>
            <a:off x="2625" y="1562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8" imgW="980952" imgH="980952" progId="MSPhotoEd.3">
                    <p:embed/>
                  </p:oleObj>
                </mc:Choice>
                <mc:Fallback>
                  <p:oleObj name="Photo Editor Photo" r:id="rId48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" y="1562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1" name="Object 149"/>
            <p:cNvGraphicFramePr>
              <a:graphicFrameLocks noChangeAspect="1"/>
            </p:cNvGraphicFramePr>
            <p:nvPr/>
          </p:nvGraphicFramePr>
          <p:xfrm>
            <a:off x="1920" y="1536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9" imgW="1486107" imgH="1238423" progId="MSPhotoEd.3">
                    <p:embed/>
                  </p:oleObj>
                </mc:Choice>
                <mc:Fallback>
                  <p:oleObj name="Photo Editor Photo" r:id="rId4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536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2" name="Object 156"/>
            <p:cNvGraphicFramePr>
              <a:graphicFrameLocks noChangeAspect="1"/>
            </p:cNvGraphicFramePr>
            <p:nvPr/>
          </p:nvGraphicFramePr>
          <p:xfrm>
            <a:off x="3264" y="1547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0" imgW="980952" imgH="980952" progId="MSPhotoEd.3">
                    <p:embed/>
                  </p:oleObj>
                </mc:Choice>
                <mc:Fallback>
                  <p:oleObj name="Photo Editor Photo" r:id="rId50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547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3" name="Object 160"/>
            <p:cNvGraphicFramePr>
              <a:graphicFrameLocks noChangeAspect="1"/>
            </p:cNvGraphicFramePr>
            <p:nvPr/>
          </p:nvGraphicFramePr>
          <p:xfrm>
            <a:off x="3770" y="154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1" imgW="1486107" imgH="1238423" progId="MSPhotoEd.3">
                    <p:embed/>
                  </p:oleObj>
                </mc:Choice>
                <mc:Fallback>
                  <p:oleObj name="Photo Editor Photo" r:id="rId51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" y="154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4" name="Object 172"/>
            <p:cNvGraphicFramePr>
              <a:graphicFrameLocks noChangeAspect="1"/>
            </p:cNvGraphicFramePr>
            <p:nvPr/>
          </p:nvGraphicFramePr>
          <p:xfrm>
            <a:off x="4479" y="1573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2" imgW="980952" imgH="980952" progId="MSPhotoEd.3">
                    <p:embed/>
                  </p:oleObj>
                </mc:Choice>
                <mc:Fallback>
                  <p:oleObj name="Photo Editor Photo" r:id="rId5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9" y="1573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5" name="Object 181"/>
            <p:cNvGraphicFramePr>
              <a:graphicFrameLocks noChangeAspect="1"/>
            </p:cNvGraphicFramePr>
            <p:nvPr/>
          </p:nvGraphicFramePr>
          <p:xfrm>
            <a:off x="4992" y="153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3" imgW="1486107" imgH="1238423" progId="MSPhotoEd.3">
                    <p:embed/>
                  </p:oleObj>
                </mc:Choice>
                <mc:Fallback>
                  <p:oleObj name="Photo Editor Photo" r:id="rId53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53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3241675" y="1915443"/>
            <a:ext cx="5275263" cy="722312"/>
            <a:chOff x="2042" y="1499"/>
            <a:chExt cx="3323" cy="455"/>
          </a:xfrm>
        </p:grpSpPr>
        <p:sp>
          <p:nvSpPr>
            <p:cNvPr id="19566" name="Text Box 184"/>
            <p:cNvSpPr txBox="1">
              <a:spLocks noChangeArrowheads="1"/>
            </p:cNvSpPr>
            <p:nvPr/>
          </p:nvSpPr>
          <p:spPr bwMode="auto">
            <a:xfrm>
              <a:off x="2042" y="1514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7" name="Text Box 187"/>
            <p:cNvSpPr txBox="1">
              <a:spLocks noChangeArrowheads="1"/>
            </p:cNvSpPr>
            <p:nvPr/>
          </p:nvSpPr>
          <p:spPr bwMode="auto">
            <a:xfrm>
              <a:off x="3264" y="1525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8" name="Text Box 188"/>
            <p:cNvSpPr txBox="1">
              <a:spLocks noChangeArrowheads="1"/>
            </p:cNvSpPr>
            <p:nvPr/>
          </p:nvSpPr>
          <p:spPr bwMode="auto">
            <a:xfrm>
              <a:off x="5077" y="1499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2209800" y="2583780"/>
            <a:ext cx="6342063" cy="685800"/>
            <a:chOff x="1392" y="1920"/>
            <a:chExt cx="3995" cy="432"/>
          </a:xfrm>
        </p:grpSpPr>
        <p:sp>
          <p:nvSpPr>
            <p:cNvPr id="19563" name="Text Box 190"/>
            <p:cNvSpPr txBox="1">
              <a:spLocks noChangeArrowheads="1"/>
            </p:cNvSpPr>
            <p:nvPr/>
          </p:nvSpPr>
          <p:spPr bwMode="auto">
            <a:xfrm>
              <a:off x="1392" y="192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4" name="Text Box 191"/>
            <p:cNvSpPr txBox="1">
              <a:spLocks noChangeArrowheads="1"/>
            </p:cNvSpPr>
            <p:nvPr/>
          </p:nvSpPr>
          <p:spPr bwMode="auto">
            <a:xfrm>
              <a:off x="3286" y="192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5" name="Text Box 192"/>
            <p:cNvSpPr txBox="1">
              <a:spLocks noChangeArrowheads="1"/>
            </p:cNvSpPr>
            <p:nvPr/>
          </p:nvSpPr>
          <p:spPr bwMode="auto">
            <a:xfrm>
              <a:off x="5099" y="192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9" name="Group 204"/>
          <p:cNvGrpSpPr>
            <a:grpSpLocks/>
          </p:cNvGrpSpPr>
          <p:nvPr/>
        </p:nvGrpSpPr>
        <p:grpSpPr bwMode="auto">
          <a:xfrm>
            <a:off x="4249738" y="3239418"/>
            <a:ext cx="3328987" cy="687387"/>
            <a:chOff x="2677" y="2333"/>
            <a:chExt cx="2097" cy="433"/>
          </a:xfrm>
        </p:grpSpPr>
        <p:sp>
          <p:nvSpPr>
            <p:cNvPr id="19560" name="Text Box 193"/>
            <p:cNvSpPr txBox="1">
              <a:spLocks noChangeArrowheads="1"/>
            </p:cNvSpPr>
            <p:nvPr/>
          </p:nvSpPr>
          <p:spPr bwMode="auto">
            <a:xfrm>
              <a:off x="2677" y="2337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1" name="Text Box 194"/>
            <p:cNvSpPr txBox="1">
              <a:spLocks noChangeArrowheads="1"/>
            </p:cNvSpPr>
            <p:nvPr/>
          </p:nvSpPr>
          <p:spPr bwMode="auto">
            <a:xfrm>
              <a:off x="3866" y="233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2" name="Text Box 195"/>
            <p:cNvSpPr txBox="1">
              <a:spLocks noChangeArrowheads="1"/>
            </p:cNvSpPr>
            <p:nvPr/>
          </p:nvSpPr>
          <p:spPr bwMode="auto">
            <a:xfrm>
              <a:off x="4486" y="233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10" name="Group 206"/>
          <p:cNvGrpSpPr>
            <a:grpSpLocks/>
          </p:cNvGrpSpPr>
          <p:nvPr/>
        </p:nvGrpSpPr>
        <p:grpSpPr bwMode="auto">
          <a:xfrm>
            <a:off x="4219575" y="3855368"/>
            <a:ext cx="2392363" cy="696912"/>
            <a:chOff x="2658" y="2721"/>
            <a:chExt cx="1507" cy="439"/>
          </a:xfrm>
        </p:grpSpPr>
        <p:sp>
          <p:nvSpPr>
            <p:cNvPr id="19558" name="Text Box 196"/>
            <p:cNvSpPr txBox="1">
              <a:spLocks noChangeArrowheads="1"/>
            </p:cNvSpPr>
            <p:nvPr/>
          </p:nvSpPr>
          <p:spPr bwMode="auto">
            <a:xfrm>
              <a:off x="2658" y="2731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59" name="Text Box 197"/>
            <p:cNvSpPr txBox="1">
              <a:spLocks noChangeArrowheads="1"/>
            </p:cNvSpPr>
            <p:nvPr/>
          </p:nvSpPr>
          <p:spPr bwMode="auto">
            <a:xfrm>
              <a:off x="3877" y="2721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11" name="Group 208"/>
          <p:cNvGrpSpPr>
            <a:grpSpLocks/>
          </p:cNvGrpSpPr>
          <p:nvPr/>
        </p:nvGrpSpPr>
        <p:grpSpPr bwMode="auto">
          <a:xfrm>
            <a:off x="3235325" y="4545930"/>
            <a:ext cx="4330700" cy="687388"/>
            <a:chOff x="2038" y="3156"/>
            <a:chExt cx="2728" cy="433"/>
          </a:xfrm>
        </p:grpSpPr>
        <p:sp>
          <p:nvSpPr>
            <p:cNvPr id="19556" name="Text Box 198"/>
            <p:cNvSpPr txBox="1">
              <a:spLocks noChangeArrowheads="1"/>
            </p:cNvSpPr>
            <p:nvPr/>
          </p:nvSpPr>
          <p:spPr bwMode="auto">
            <a:xfrm>
              <a:off x="2038" y="316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57" name="Text Box 199"/>
            <p:cNvSpPr txBox="1">
              <a:spLocks noChangeArrowheads="1"/>
            </p:cNvSpPr>
            <p:nvPr/>
          </p:nvSpPr>
          <p:spPr bwMode="auto">
            <a:xfrm>
              <a:off x="4478" y="3156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sp>
        <p:nvSpPr>
          <p:cNvPr id="77" name="Rechteck 3"/>
          <p:cNvSpPr/>
          <p:nvPr/>
        </p:nvSpPr>
        <p:spPr>
          <a:xfrm>
            <a:off x="2627784" y="6637379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CS 4700, Foundations of  Artificial Intelligence, Carla P. Gomes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E6E7D80-1C79-78DE-2E89-3D5240B47056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471555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3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2769-B0BD-AD50-F705-2D8989BB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Regression Tree Ensembles</a:t>
            </a:r>
          </a:p>
        </p:txBody>
      </p:sp>
      <p:pic>
        <p:nvPicPr>
          <p:cNvPr id="6" name="Content Placeholder 5" descr="A diagram of a family&#10;&#10;Description automatically generated with medium confidence">
            <a:extLst>
              <a:ext uri="{FF2B5EF4-FFF2-40B4-BE49-F238E27FC236}">
                <a16:creationId xmlns:a16="http://schemas.microsoft.com/office/drawing/2014/main" id="{4540242D-DACC-2F25-E863-FF8BB943E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1766"/>
            <a:ext cx="8229600" cy="40792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A38B5-CF72-486B-FDCD-5A1A0315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75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78863" y="6305501"/>
            <a:ext cx="295672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lang="tr-TR" altLang="x-none" sz="1400" dirty="0"/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45120"/>
            <a:ext cx="8229600" cy="1095648"/>
          </a:xfrm>
        </p:spPr>
        <p:txBody>
          <a:bodyPr/>
          <a:lstStyle/>
          <a:p>
            <a:r>
              <a:rPr lang="tr-TR" altLang="x-none" sz="3600">
                <a:ea typeface="ＭＳ Ｐゴシック" charset="-128"/>
              </a:rPr>
              <a:t>Voting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4474840" cy="4530725"/>
          </a:xfrm>
        </p:spPr>
        <p:txBody>
          <a:bodyPr/>
          <a:lstStyle/>
          <a:p>
            <a:r>
              <a:rPr lang="en-US" altLang="x-none" sz="2000" dirty="0">
                <a:ea typeface="ＭＳ Ｐゴシック" charset="-128"/>
              </a:rPr>
              <a:t>Linear combination of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d</a:t>
            </a:r>
            <a:r>
              <a:rPr lang="en-US" altLang="x-non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∈ {-1, 1}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Unweighted voting: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w</a:t>
            </a:r>
            <a:r>
              <a:rPr lang="en-US" altLang="x-non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= 1/L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Also possible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d</a:t>
            </a:r>
            <a:r>
              <a:rPr lang="en-US" altLang="x-non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∈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ℤ</a:t>
            </a:r>
            <a:endParaRPr lang="en-US" altLang="x-none" sz="2000" dirty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High values for 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|y|</a:t>
            </a:r>
            <a:r>
              <a:rPr lang="en-US" altLang="x-none" sz="2000" dirty="0">
                <a:ea typeface="ＭＳ Ｐゴシック" charset="-128"/>
              </a:rPr>
              <a:t> means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high "confidence"</a:t>
            </a:r>
          </a:p>
          <a:p>
            <a:r>
              <a:rPr lang="en-US" altLang="x-none" sz="2000" dirty="0">
                <a:ea typeface="ＭＳ Ｐゴシック" charset="-128"/>
              </a:rPr>
              <a:t>Possibly use 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sign(y) ∈ {-1, 1}</a:t>
            </a:r>
          </a:p>
          <a:p>
            <a:endParaRPr lang="en-US" altLang="x-none" sz="2000" dirty="0">
              <a:ea typeface="ＭＳ Ｐゴシック" charset="-128"/>
            </a:endParaRPr>
          </a:p>
        </p:txBody>
      </p:sp>
      <p:pic>
        <p:nvPicPr>
          <p:cNvPr id="22533" name="Picture 13" descr="Comb-vote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284288"/>
            <a:ext cx="4295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4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12114258"/>
              </p:ext>
            </p:extLst>
          </p:nvPr>
        </p:nvGraphicFramePr>
        <p:xfrm>
          <a:off x="914400" y="1700808"/>
          <a:ext cx="3052763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400" imgH="914400" progId="Equation.3">
                  <p:embed/>
                </p:oleObj>
              </mc:Choice>
              <mc:Fallback>
                <p:oleObj name="Equation" r:id="rId3" imgW="1549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00808"/>
                        <a:ext cx="3052763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29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Bias/Variance Tradeoff</a:t>
            </a:r>
          </a:p>
          <a:p>
            <a:endParaRPr lang="en-US" sz="2000" dirty="0"/>
          </a:p>
          <a:p>
            <a:r>
              <a:rPr lang="en-US" dirty="0"/>
              <a:t>Ensemble methods that </a:t>
            </a:r>
            <a:r>
              <a:rPr lang="en-US" dirty="0">
                <a:solidFill>
                  <a:srgbClr val="0305FF"/>
                </a:solidFill>
              </a:rPr>
              <a:t>minimize variance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Bagging</a:t>
            </a:r>
            <a:r>
              <a:rPr lang="en-US" dirty="0"/>
              <a:t> [</a:t>
            </a:r>
            <a:r>
              <a:rPr lang="en-US" dirty="0" err="1"/>
              <a:t>Breiman</a:t>
            </a:r>
            <a:r>
              <a:rPr lang="en-US" dirty="0"/>
              <a:t> 94]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Random Forests </a:t>
            </a:r>
            <a:r>
              <a:rPr lang="en-US" dirty="0"/>
              <a:t>[</a:t>
            </a:r>
            <a:r>
              <a:rPr lang="en-US" dirty="0" err="1"/>
              <a:t>Breiman</a:t>
            </a:r>
            <a:r>
              <a:rPr lang="en-US" dirty="0"/>
              <a:t> 97] </a:t>
            </a:r>
          </a:p>
          <a:p>
            <a:pPr lvl="1"/>
            <a:endParaRPr lang="en-US" sz="2000" dirty="0"/>
          </a:p>
          <a:p>
            <a:r>
              <a:rPr lang="en-US" dirty="0"/>
              <a:t>Ensemble methods that </a:t>
            </a:r>
            <a:r>
              <a:rPr lang="en-US" dirty="0">
                <a:solidFill>
                  <a:srgbClr val="0305FF"/>
                </a:solidFill>
              </a:rPr>
              <a:t>minimize bias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Boosting</a:t>
            </a:r>
            <a:r>
              <a:rPr lang="en-US" dirty="0"/>
              <a:t> [</a:t>
            </a:r>
            <a:r>
              <a:rPr lang="en-US" dirty="0" err="1"/>
              <a:t>Freund&amp;Schapire</a:t>
            </a:r>
            <a:r>
              <a:rPr lang="en-US" dirty="0"/>
              <a:t> 95, Friedman 98]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Ensemble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6039336"/>
            <a:ext cx="3424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E17FF"/>
                </a:solidFill>
              </a:rPr>
              <a:t>Subsequent </a:t>
            </a:r>
            <a:r>
              <a:rPr lang="en-US" sz="1000">
                <a:solidFill>
                  <a:srgbClr val="0E17FF"/>
                </a:solidFill>
              </a:rPr>
              <a:t>slides are based </a:t>
            </a:r>
            <a:r>
              <a:rPr lang="en-US" sz="1000" dirty="0">
                <a:solidFill>
                  <a:srgbClr val="0E17FF"/>
                </a:solidFill>
              </a:rPr>
              <a:t>on a </a:t>
            </a:r>
            <a:r>
              <a:rPr lang="en-US" sz="1000">
                <a:solidFill>
                  <a:srgbClr val="0E17FF"/>
                </a:solidFill>
              </a:rPr>
              <a:t>presentation by </a:t>
            </a:r>
            <a:r>
              <a:rPr lang="en-US" sz="1000" dirty="0" err="1">
                <a:solidFill>
                  <a:srgbClr val="0E17FF"/>
                </a:solidFill>
              </a:rPr>
              <a:t>Yisong</a:t>
            </a:r>
            <a:r>
              <a:rPr lang="en-US" sz="1000" dirty="0">
                <a:solidFill>
                  <a:srgbClr val="0E17FF"/>
                </a:solidFill>
              </a:rPr>
              <a:t> Yue</a:t>
            </a:r>
          </a:p>
          <a:p>
            <a:r>
              <a:rPr lang="en-US" sz="1000" dirty="0">
                <a:solidFill>
                  <a:srgbClr val="0E17FF"/>
                </a:solidFill>
              </a:rPr>
              <a:t>An Introduction to Ensemble Methods</a:t>
            </a:r>
            <a:br>
              <a:rPr lang="en-US" sz="1000" dirty="0">
                <a:solidFill>
                  <a:srgbClr val="0E17FF"/>
                </a:solidFill>
              </a:rPr>
            </a:br>
            <a:r>
              <a:rPr lang="en-US" sz="1000" dirty="0">
                <a:solidFill>
                  <a:srgbClr val="0E17FF"/>
                </a:solidFill>
              </a:rPr>
              <a:t>Bagging, Boosting, Random Forests, and More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BDFE40F-C0C4-FBE1-1691-255CD5912CB1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67383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566936"/>
          </a:xfrm>
        </p:spPr>
        <p:txBody>
          <a:bodyPr/>
          <a:lstStyle/>
          <a:p>
            <a:r>
              <a:rPr lang="en-US" dirty="0"/>
              <a:t>Generalization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769"/>
            <a:ext cx="8229600" cy="5128058"/>
          </a:xfrm>
        </p:spPr>
        <p:txBody>
          <a:bodyPr>
            <a:normAutofit/>
          </a:bodyPr>
          <a:lstStyle/>
          <a:p>
            <a:r>
              <a:rPr lang="en-US" b="1" dirty="0"/>
              <a:t>“True” distribution:</a:t>
            </a:r>
            <a:r>
              <a:rPr lang="en-US" dirty="0"/>
              <a:t> P(</a:t>
            </a:r>
            <a:r>
              <a:rPr lang="en-US" dirty="0" err="1"/>
              <a:t>x,y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Unknown to us</a:t>
            </a:r>
          </a:p>
          <a:p>
            <a:endParaRPr lang="en-US" sz="1600" b="1" dirty="0"/>
          </a:p>
          <a:p>
            <a:r>
              <a:rPr lang="en-US" b="1" dirty="0"/>
              <a:t>Train:</a:t>
            </a:r>
            <a:r>
              <a:rPr lang="en-US" dirty="0"/>
              <a:t> h(x) = y </a:t>
            </a:r>
          </a:p>
          <a:p>
            <a:pPr lvl="1"/>
            <a:r>
              <a:rPr lang="en-US" dirty="0"/>
              <a:t>Using training data S = {(x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),…,(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)}</a:t>
            </a:r>
          </a:p>
          <a:p>
            <a:pPr lvl="1"/>
            <a:r>
              <a:rPr lang="en-US" dirty="0"/>
              <a:t>Sampled from 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endParaRPr lang="en-US" sz="1600" dirty="0"/>
          </a:p>
          <a:p>
            <a:r>
              <a:rPr lang="en-US" b="1" dirty="0"/>
              <a:t>Generalization Error: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latin typeface="Lucida Calligraphy"/>
                <a:cs typeface="Lucida Calligraphy"/>
              </a:rPr>
              <a:t>L</a:t>
            </a:r>
            <a:r>
              <a:rPr lang="en-US" dirty="0"/>
              <a:t>(h) = E</a:t>
            </a:r>
            <a:r>
              <a:rPr lang="en-US" baseline="-25000" dirty="0"/>
              <a:t>(</a:t>
            </a:r>
            <a:r>
              <a:rPr lang="en-US" baseline="-25000" dirty="0" err="1"/>
              <a:t>x,y</a:t>
            </a:r>
            <a:r>
              <a:rPr lang="en-US" baseline="-25000" dirty="0"/>
              <a:t>)~P(</a:t>
            </a:r>
            <a:r>
              <a:rPr lang="en-US" baseline="-25000" dirty="0" err="1"/>
              <a:t>x,y</a:t>
            </a:r>
            <a:r>
              <a:rPr lang="en-US" baseline="-25000" dirty="0"/>
              <a:t>)</a:t>
            </a:r>
            <a:r>
              <a:rPr lang="en-US" dirty="0"/>
              <a:t>[ </a:t>
            </a:r>
            <a:r>
              <a:rPr lang="en-US" dirty="0">
                <a:cs typeface="Apple Chancery"/>
              </a:rPr>
              <a:t>f</a:t>
            </a:r>
            <a:r>
              <a:rPr lang="en-US" dirty="0"/>
              <a:t>(h(x),y) ]     </a:t>
            </a:r>
          </a:p>
          <a:p>
            <a:pPr lvl="1"/>
            <a:r>
              <a:rPr lang="en-US" dirty="0"/>
              <a:t>E.g., f(</a:t>
            </a:r>
            <a:r>
              <a:rPr lang="en-US" dirty="0" err="1"/>
              <a:t>a,b</a:t>
            </a:r>
            <a:r>
              <a:rPr lang="en-US" dirty="0"/>
              <a:t>) = (a-b)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8305032-EA9D-5BFE-BB0B-E55F89E731DC}"/>
              </a:ext>
            </a:extLst>
          </p:cNvPr>
          <p:cNvSpPr txBox="1">
            <a:spLocks/>
          </p:cNvSpPr>
          <p:nvPr/>
        </p:nvSpPr>
        <p:spPr>
          <a:xfrm>
            <a:off x="8678863" y="6305501"/>
            <a:ext cx="295672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Symbol" charset="2"/>
              <a:buChar char="¨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 smtClean="0"/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lang="tr-TR" altLang="x-none" sz="1400" dirty="0"/>
          </a:p>
        </p:txBody>
      </p:sp>
    </p:spTree>
    <p:extLst>
      <p:ext uri="{BB962C8B-B14F-4D97-AF65-F5344CB8AC3E}">
        <p14:creationId xmlns:p14="http://schemas.microsoft.com/office/powerpoint/2010/main" val="1000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7983</TotalTime>
  <Words>3142</Words>
  <Application>Microsoft Macintosh PowerPoint</Application>
  <PresentationFormat>On-screen Show (4:3)</PresentationFormat>
  <Paragraphs>855</Paragraphs>
  <Slides>47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5" baseType="lpstr">
      <vt:lpstr>ＭＳ Ｐゴシック</vt:lpstr>
      <vt:lpstr>__fkGroteskNeue_532e43</vt:lpstr>
      <vt:lpstr>Apple Chancery</vt:lpstr>
      <vt:lpstr>Arial</vt:lpstr>
      <vt:lpstr>Calibri</vt:lpstr>
      <vt:lpstr>Cambria Math</vt:lpstr>
      <vt:lpstr>Helvetica</vt:lpstr>
      <vt:lpstr>Lucida Calligraphy</vt:lpstr>
      <vt:lpstr>Myriad Pro</vt:lpstr>
      <vt:lpstr>Palatino Linotype</vt:lpstr>
      <vt:lpstr>Symbol</vt:lpstr>
      <vt:lpstr>Times New Roman</vt:lpstr>
      <vt:lpstr>Trebuchet MS</vt:lpstr>
      <vt:lpstr>Wingdings</vt:lpstr>
      <vt:lpstr>Wingdings 2</vt:lpstr>
      <vt:lpstr>7_Standarddesign</vt:lpstr>
      <vt:lpstr>Equation</vt:lpstr>
      <vt:lpstr>Photo Editor Photo</vt:lpstr>
      <vt:lpstr>Einführung in Web- und Data-Science</vt:lpstr>
      <vt:lpstr>PowerPoint Presentation</vt:lpstr>
      <vt:lpstr>Regression Trees</vt:lpstr>
      <vt:lpstr>Ensembles of Classifiers</vt:lpstr>
      <vt:lpstr>Example: Weather Forecast</vt:lpstr>
      <vt:lpstr>Regression Tree Ensembles</vt:lpstr>
      <vt:lpstr>Voting</vt:lpstr>
      <vt:lpstr>Outline</vt:lpstr>
      <vt:lpstr>Generalization Error</vt:lpstr>
      <vt:lpstr>PowerPoint Presentation</vt:lpstr>
      <vt:lpstr>Bias/Variance Tradeoff</vt:lpstr>
      <vt:lpstr>Bias/Variance Tradeoff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Bagging</vt:lpstr>
      <vt:lpstr>Bagging</vt:lpstr>
      <vt:lpstr>Bagging</vt:lpstr>
      <vt:lpstr>PowerPoint Presentation</vt:lpstr>
      <vt:lpstr>Random Forests</vt:lpstr>
      <vt:lpstr>The Random Forest Algorithm</vt:lpstr>
      <vt:lpstr>Outline</vt:lpstr>
      <vt:lpstr>Selection of a Series of Classifiers</vt:lpstr>
      <vt:lpstr>PowerPoint Presentation</vt:lpstr>
      <vt:lpstr>Example of a Good Classifier: Bias minimal</vt:lpstr>
      <vt:lpstr>AdaBoost (Adaptive Boosting)</vt:lpstr>
      <vt:lpstr>AdaBoost: Constructing the Ensemble</vt:lpstr>
      <vt:lpstr>AdaBoost (cntd.)</vt:lpstr>
      <vt:lpstr>AdaBoost (cntd.)</vt:lpstr>
      <vt:lpstr>PowerPoint Presentation</vt:lpstr>
      <vt:lpstr>Round 1 of 3</vt:lpstr>
      <vt:lpstr>Round 2 of 3</vt:lpstr>
      <vt:lpstr>Round 3 of 3</vt:lpstr>
      <vt:lpstr>Final Hypothesis</vt:lpstr>
      <vt:lpstr>AdaBoost with Decision Trees</vt:lpstr>
      <vt:lpstr>PowerPoint Presentation</vt:lpstr>
      <vt:lpstr>Gradient Boosting (XGBoost) Ensemble Learning</vt:lpstr>
      <vt:lpstr>Bagging vs Boosting</vt:lpstr>
      <vt:lpstr>Ensemble Selection</vt:lpstr>
      <vt:lpstr>PowerPoint Presentation</vt:lpstr>
      <vt:lpstr>PowerPoint Presentation</vt:lpstr>
      <vt:lpstr>Mixture of Experts: Gating</vt:lpstr>
      <vt:lpstr>Mixture of Experts: Stacking</vt:lpstr>
      <vt:lpstr>Mixture of Experts: Cascading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1064</cp:revision>
  <dcterms:created xsi:type="dcterms:W3CDTF">2010-04-27T12:26:40Z</dcterms:created>
  <dcterms:modified xsi:type="dcterms:W3CDTF">2024-01-25T09:18:10Z</dcterms:modified>
</cp:coreProperties>
</file>