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4"/>
  </p:notesMasterIdLst>
  <p:handoutMasterIdLst>
    <p:handoutMasterId r:id="rId45"/>
  </p:handoutMasterIdLst>
  <p:sldIdLst>
    <p:sldId id="341" r:id="rId2"/>
    <p:sldId id="343" r:id="rId3"/>
    <p:sldId id="342" r:id="rId4"/>
    <p:sldId id="345" r:id="rId5"/>
    <p:sldId id="511" r:id="rId6"/>
    <p:sldId id="259" r:id="rId7"/>
    <p:sldId id="260" r:id="rId8"/>
    <p:sldId id="261" r:id="rId9"/>
    <p:sldId id="51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513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514" r:id="rId37"/>
    <p:sldId id="287" r:id="rId38"/>
    <p:sldId id="288" r:id="rId39"/>
    <p:sldId id="515" r:id="rId40"/>
    <p:sldId id="289" r:id="rId41"/>
    <p:sldId id="290" r:id="rId42"/>
    <p:sldId id="344" r:id="rId4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DFE2"/>
    <a:srgbClr val="081BFF"/>
    <a:srgbClr val="E9E9F3"/>
    <a:srgbClr val="0B05FF"/>
    <a:srgbClr val="0544FF"/>
    <a:srgbClr val="6FD8F0"/>
    <a:srgbClr val="DBA503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>
      <p:cViewPr varScale="1">
        <p:scale>
          <a:sx n="117" d="100"/>
          <a:sy n="117" d="100"/>
        </p:scale>
        <p:origin x="9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25.01.24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25.01.24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7" Type="http://schemas.openxmlformats.org/officeDocument/2006/relationships/image" Target="../media/image17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2" Type="http://schemas.openxmlformats.org/officeDocument/2006/relationships/image" Target="../media/image19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5" Type="http://schemas.openxmlformats.org/officeDocument/2006/relationships/image" Target="../media/image22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16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8" Type="http://schemas.openxmlformats.org/officeDocument/2006/relationships/image" Target="../media/image26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wustl.edu/~jain/cse567-13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lors_of_nois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5.png"/><Relationship Id="rId7" Type="http://schemas.openxmlformats.org/officeDocument/2006/relationships/image" Target="../media/image2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17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Time Series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</a:t>
            </a:r>
            <a:r>
              <a:rPr lang="de-DE" sz="2400">
                <a:cs typeface="+mn-cs"/>
              </a:rPr>
              <a:t>Ralf Möller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79232"/>
            <a:ext cx="3311170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Stationary</a:t>
            </a:r>
            <a:r>
              <a:rPr spc="-68" dirty="0"/>
              <a:t> </a:t>
            </a:r>
            <a:r>
              <a:rPr dirty="0"/>
              <a:t>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753200" y="3946256"/>
                <a:ext cx="7152302" cy="1909818"/>
              </a:xfrm>
              <a:prstGeom prst="rect">
                <a:avLst/>
              </a:prstGeom>
            </p:spPr>
            <p:txBody>
              <a:bodyPr vert="horz" wrap="square" lIns="0" tIns="79820" rIns="0" bIns="0" rtlCol="0">
                <a:spAutoFit/>
              </a:bodyPr>
              <a:lstStyle/>
              <a:p>
                <a:pPr marL="353760" indent="-342900">
                  <a:spcBef>
                    <a:spcPts val="628"/>
                  </a:spcBef>
                  <a:buClr>
                    <a:srgbClr val="063DE8"/>
                  </a:buClr>
                  <a:buSzPct val="76000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14:m>
                  <m:oMath xmlns:m="http://schemas.openxmlformats.org/officeDocument/2006/math">
                    <m:r>
                      <a:rPr lang="en-US" sz="2138" i="1" spc="9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</m:oMath>
                </a14:m>
                <a:r>
                  <a:rPr lang="en-US" sz="2138" i="1" spc="9" dirty="0">
                    <a:latin typeface="+mn-lt"/>
                    <a:cs typeface="Times New Roman"/>
                  </a:rPr>
                  <a:t> </a:t>
                </a:r>
                <a:r>
                  <a:rPr lang="en-US" sz="2138" spc="4" dirty="0">
                    <a:latin typeface="+mn-lt"/>
                    <a:cs typeface="Times New Roman"/>
                  </a:rPr>
                  <a:t>is function </a:t>
                </a:r>
                <a:r>
                  <a:rPr lang="en-US" sz="2138" spc="9" dirty="0">
                    <a:latin typeface="+mn-lt"/>
                    <a:cs typeface="Times New Roman"/>
                  </a:rPr>
                  <a:t>of the </a:t>
                </a:r>
                <a:r>
                  <a:rPr lang="en-US" sz="2138" spc="4" dirty="0">
                    <a:latin typeface="+mn-lt"/>
                    <a:cs typeface="Times New Roman"/>
                  </a:rPr>
                  <a:t>realization </a:t>
                </a:r>
                <a14:m>
                  <m:oMath xmlns:m="http://schemas.openxmlformats.org/officeDocument/2006/math"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sz="2138" i="1" spc="4" dirty="0">
                    <a:latin typeface="+mn-lt"/>
                    <a:cs typeface="Times New Roman"/>
                  </a:rPr>
                  <a:t> </a:t>
                </a:r>
                <a:r>
                  <a:rPr lang="en-US" sz="2138" spc="4" dirty="0">
                    <a:latin typeface="+mn-lt"/>
                    <a:cs typeface="Times New Roman"/>
                  </a:rPr>
                  <a:t>(space) </a:t>
                </a:r>
                <a:r>
                  <a:rPr lang="en-US" sz="2138" spc="9" dirty="0">
                    <a:latin typeface="+mn-lt"/>
                    <a:cs typeface="Times New Roman"/>
                  </a:rPr>
                  <a:t>and time </a:t>
                </a:r>
                <a14:m>
                  <m:oMath xmlns:m="http://schemas.openxmlformats.org/officeDocument/2006/math"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sz="2138" spc="4" dirty="0">
                    <a:latin typeface="+mn-lt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  <m:r>
                      <a:rPr lang="en-US" sz="2138" i="1" spc="4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2138" i="1" spc="-13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sz="2138" i="1" spc="4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  <m:r>
                      <a:rPr lang="en-US" sz="2138" i="1" spc="4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lang="en-US" sz="2138" dirty="0">
                  <a:latin typeface="+mn-lt"/>
                  <a:cs typeface="Times New Roman"/>
                </a:endParaRPr>
              </a:p>
              <a:p>
                <a:pPr marL="353760" indent="-342900">
                  <a:spcBef>
                    <a:spcPts val="547"/>
                  </a:spcBef>
                  <a:buClr>
                    <a:srgbClr val="063DE8"/>
                  </a:buClr>
                  <a:buSzPct val="76000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138" spc="17" dirty="0">
                    <a:latin typeface="+mn-lt"/>
                    <a:cs typeface="Times New Roman"/>
                  </a:rPr>
                  <a:t>We </a:t>
                </a:r>
                <a:r>
                  <a:rPr lang="en-US" sz="2138" spc="13" dirty="0">
                    <a:latin typeface="+mn-lt"/>
                    <a:cs typeface="Times New Roman"/>
                  </a:rPr>
                  <a:t>can </a:t>
                </a:r>
                <a:r>
                  <a:rPr lang="en-US" sz="2138" spc="9" dirty="0">
                    <a:latin typeface="+mn-lt"/>
                    <a:cs typeface="Times New Roman"/>
                  </a:rPr>
                  <a:t>study the </a:t>
                </a:r>
                <a:r>
                  <a:rPr lang="en-US" sz="2138" spc="4" dirty="0">
                    <a:latin typeface="+mn-lt"/>
                    <a:cs typeface="Times New Roman"/>
                  </a:rPr>
                  <a:t>distribution </a:t>
                </a:r>
                <a:r>
                  <a:rPr lang="en-US" sz="2138" spc="9" dirty="0">
                    <a:latin typeface="+mn-lt"/>
                    <a:cs typeface="Times New Roman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2181" i="1" spc="6" baseline="-21241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  <m:r>
                      <a:rPr lang="en-US" sz="2181" i="1" spc="6" baseline="-2124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2138" spc="9" dirty="0">
                    <a:latin typeface="+mn-lt"/>
                    <a:cs typeface="Times New Roman"/>
                  </a:rPr>
                  <a:t>in</a:t>
                </a:r>
                <a:r>
                  <a:rPr lang="en-US" sz="2138" spc="-244" dirty="0">
                    <a:latin typeface="+mn-lt"/>
                    <a:cs typeface="Times New Roman"/>
                  </a:rPr>
                  <a:t> </a:t>
                </a:r>
                <a:r>
                  <a:rPr lang="en-US" sz="2138" spc="9" dirty="0">
                    <a:latin typeface="+mn-lt"/>
                    <a:cs typeface="Times New Roman"/>
                  </a:rPr>
                  <a:t>space</a:t>
                </a:r>
                <a:endParaRPr lang="en-US" sz="2138" dirty="0">
                  <a:latin typeface="+mn-lt"/>
                  <a:cs typeface="Times New Roman"/>
                </a:endParaRPr>
              </a:p>
              <a:p>
                <a:pPr marL="353760" indent="-342900">
                  <a:spcBef>
                    <a:spcPts val="547"/>
                  </a:spcBef>
                  <a:buClr>
                    <a:srgbClr val="063DE8"/>
                  </a:buClr>
                  <a:buSzPct val="76000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138" spc="13" dirty="0">
                    <a:latin typeface="+mn-lt"/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2181" i="1" spc="6" baseline="-21241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  <m:r>
                      <a:rPr lang="en-US" sz="2181" i="1" spc="6" baseline="-2124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2138" spc="9" dirty="0">
                    <a:latin typeface="+mn-lt"/>
                    <a:cs typeface="Times New Roman"/>
                  </a:rPr>
                  <a:t>has a </a:t>
                </a:r>
                <a:r>
                  <a:rPr lang="en-US" sz="2138" spc="4" dirty="0">
                    <a:latin typeface="+mn-lt"/>
                    <a:cs typeface="Times New Roman"/>
                  </a:rPr>
                  <a:t>distribution, </a:t>
                </a:r>
                <a:r>
                  <a:rPr lang="en-US" sz="2138" spc="9" dirty="0">
                    <a:latin typeface="+mn-lt"/>
                    <a:cs typeface="Times New Roman"/>
                  </a:rPr>
                  <a:t>e.g.,</a:t>
                </a:r>
                <a:r>
                  <a:rPr lang="en-US" sz="2138" spc="-222" dirty="0">
                    <a:latin typeface="+mn-lt"/>
                    <a:cs typeface="Times New Roman"/>
                  </a:rPr>
                  <a:t> </a:t>
                </a:r>
                <a:r>
                  <a:rPr lang="en-US" sz="2138" spc="9" dirty="0">
                    <a:latin typeface="+mn-lt"/>
                    <a:cs typeface="Times New Roman"/>
                  </a:rPr>
                  <a:t>Normal</a:t>
                </a:r>
                <a:endParaRPr lang="en-US" sz="2138" dirty="0">
                  <a:latin typeface="+mn-lt"/>
                  <a:cs typeface="Times New Roman"/>
                </a:endParaRPr>
              </a:p>
              <a:p>
                <a:pPr marL="353760" marR="4344" indent="-342900">
                  <a:lnSpc>
                    <a:spcPct val="101200"/>
                  </a:lnSpc>
                  <a:spcBef>
                    <a:spcPts val="466"/>
                  </a:spcBef>
                  <a:buClr>
                    <a:srgbClr val="063DE8"/>
                  </a:buClr>
                  <a:buSzPct val="76000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138" spc="4" dirty="0">
                    <a:latin typeface="+mn-lt"/>
                    <a:cs typeface="Times New Roman"/>
                  </a:rPr>
                  <a:t>If </a:t>
                </a:r>
                <a:r>
                  <a:rPr lang="en-US" sz="2138" spc="9" dirty="0">
                    <a:latin typeface="+mn-lt"/>
                    <a:cs typeface="Times New Roman"/>
                  </a:rPr>
                  <a:t>this same </a:t>
                </a:r>
                <a:r>
                  <a:rPr lang="en-US" sz="2138" spc="4" dirty="0">
                    <a:latin typeface="+mn-lt"/>
                    <a:cs typeface="Times New Roman"/>
                  </a:rPr>
                  <a:t>distribution </a:t>
                </a:r>
                <a:r>
                  <a:rPr lang="en-US" sz="2138" spc="9" dirty="0">
                    <a:latin typeface="+mn-lt"/>
                    <a:cs typeface="Times New Roman"/>
                  </a:rPr>
                  <a:t>(normal) with the same parameters </a:t>
                </a:r>
                <a14:m>
                  <m:oMath xmlns:m="http://schemas.openxmlformats.org/officeDocument/2006/math">
                    <m:r>
                      <a:rPr lang="en-US" sz="2138" i="1" spc="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𝜇</m:t>
                    </m:r>
                    <m:r>
                      <a:rPr lang="de-DE" sz="2138" b="0" i="1" spc="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de-DE" sz="2138" b="0" i="1" spc="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𝜎</m:t>
                    </m:r>
                  </m:oMath>
                </a14:m>
                <a:r>
                  <a:rPr lang="en-US" sz="2138" spc="9" dirty="0">
                    <a:latin typeface="+mn-lt"/>
                    <a:cs typeface="Times New Roman"/>
                  </a:rPr>
                  <a:t> applies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38" i="1" spc="9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sz="2138" b="0" i="1" spc="9" smtClean="0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de-DE" sz="2138" b="0" i="1" spc="9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sz="2138" b="0" i="1" spc="9" smtClean="0">
                            <a:latin typeface="Cambria Math" panose="02040503050406030204" pitchFamily="18" charset="0"/>
                            <a:cs typeface="Times New Roman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138" i="1" dirty="0">
                    <a:latin typeface="+mn-lt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38" i="1" spc="9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sz="2138" i="1" spc="9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de-DE" sz="2138" i="1" spc="9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sz="2138" i="1" spc="9">
                            <a:latin typeface="Cambria Math" panose="02040503050406030204" pitchFamily="18" charset="0"/>
                            <a:cs typeface="Times New Roman"/>
                          </a:rPr>
                          <m:t>+2</m:t>
                        </m:r>
                      </m:sub>
                    </m:sSub>
                    <m:r>
                      <a:rPr lang="de-DE" sz="2138" i="1" spc="9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2138" dirty="0">
                    <a:latin typeface="+mn-lt"/>
                    <a:cs typeface="Times New Roman"/>
                  </a:rPr>
                  <a:t>, </a:t>
                </a:r>
                <a:r>
                  <a:rPr lang="en-US" sz="2138" spc="13" dirty="0">
                    <a:latin typeface="+mn-lt"/>
                    <a:cs typeface="Times New Roman"/>
                  </a:rPr>
                  <a:t>…, we </a:t>
                </a:r>
                <a:r>
                  <a:rPr lang="en-US" sz="2138" spc="9" dirty="0">
                    <a:latin typeface="+mn-lt"/>
                    <a:cs typeface="Times New Roman"/>
                  </a:rPr>
                  <a:t>say </a:t>
                </a:r>
                <a14:m>
                  <m:oMath xmlns:m="http://schemas.openxmlformats.org/officeDocument/2006/math">
                    <m:r>
                      <a:rPr lang="en-US" sz="2138" i="1" spc="4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2181" i="1" spc="6" baseline="-21241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  <m:r>
                      <a:rPr lang="en-US" sz="2181" i="1" spc="6" baseline="-2124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2138" spc="4" dirty="0">
                    <a:latin typeface="+mn-lt"/>
                    <a:cs typeface="Times New Roman"/>
                  </a:rPr>
                  <a:t>is stationary</a:t>
                </a:r>
                <a:endParaRPr sz="2138" dirty="0">
                  <a:latin typeface="+mn-lt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00" y="3946256"/>
                <a:ext cx="7152302" cy="1909818"/>
              </a:xfrm>
              <a:prstGeom prst="rect">
                <a:avLst/>
              </a:prstGeom>
              <a:blipFill>
                <a:blip r:embed="rId2"/>
                <a:stretch>
                  <a:fillRect l="-1596" r="-2305" b="-789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/>
          <p:nvPr/>
        </p:nvSpPr>
        <p:spPr>
          <a:xfrm>
            <a:off x="2473550" y="3186898"/>
            <a:ext cx="800371" cy="744985"/>
          </a:xfrm>
          <a:custGeom>
            <a:avLst/>
            <a:gdLst/>
            <a:ahLst/>
            <a:cxnLst/>
            <a:rect l="l" t="t" r="r" b="b"/>
            <a:pathLst>
              <a:path w="935989" h="871220">
                <a:moveTo>
                  <a:pt x="886282" y="806537"/>
                </a:moveTo>
                <a:lnTo>
                  <a:pt x="18500" y="0"/>
                </a:lnTo>
                <a:lnTo>
                  <a:pt x="0" y="20107"/>
                </a:lnTo>
                <a:lnTo>
                  <a:pt x="867659" y="826530"/>
                </a:lnTo>
                <a:lnTo>
                  <a:pt x="886282" y="806537"/>
                </a:lnTo>
                <a:close/>
              </a:path>
              <a:path w="935989" h="871220">
                <a:moveTo>
                  <a:pt x="896026" y="859673"/>
                </a:moveTo>
                <a:lnTo>
                  <a:pt x="896026" y="815593"/>
                </a:lnTo>
                <a:lnTo>
                  <a:pt x="877528" y="835701"/>
                </a:lnTo>
                <a:lnTo>
                  <a:pt x="867659" y="826530"/>
                </a:lnTo>
                <a:lnTo>
                  <a:pt x="849375" y="846157"/>
                </a:lnTo>
                <a:lnTo>
                  <a:pt x="896026" y="859673"/>
                </a:lnTo>
                <a:close/>
              </a:path>
              <a:path w="935989" h="871220">
                <a:moveTo>
                  <a:pt x="896026" y="815593"/>
                </a:moveTo>
                <a:lnTo>
                  <a:pt x="886282" y="806537"/>
                </a:lnTo>
                <a:lnTo>
                  <a:pt x="867659" y="826530"/>
                </a:lnTo>
                <a:lnTo>
                  <a:pt x="877528" y="835701"/>
                </a:lnTo>
                <a:lnTo>
                  <a:pt x="896026" y="815593"/>
                </a:lnTo>
                <a:close/>
              </a:path>
              <a:path w="935989" h="871220">
                <a:moveTo>
                  <a:pt x="935440" y="871092"/>
                </a:moveTo>
                <a:lnTo>
                  <a:pt x="904071" y="787441"/>
                </a:lnTo>
                <a:lnTo>
                  <a:pt x="886282" y="806537"/>
                </a:lnTo>
                <a:lnTo>
                  <a:pt x="896026" y="815593"/>
                </a:lnTo>
                <a:lnTo>
                  <a:pt x="896026" y="859673"/>
                </a:lnTo>
                <a:lnTo>
                  <a:pt x="935440" y="871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300" y="2215049"/>
            <a:ext cx="1978123" cy="979559"/>
          </a:xfrm>
          <a:custGeom>
            <a:avLst/>
            <a:gdLst/>
            <a:ahLst/>
            <a:cxnLst/>
            <a:rect l="l" t="t" r="r" b="b"/>
            <a:pathLst>
              <a:path w="2313304" h="1145539">
                <a:moveTo>
                  <a:pt x="2246886" y="47956"/>
                </a:moveTo>
                <a:lnTo>
                  <a:pt x="2234930" y="23772"/>
                </a:lnTo>
                <a:lnTo>
                  <a:pt x="0" y="1121239"/>
                </a:lnTo>
                <a:lnTo>
                  <a:pt x="12064" y="1145369"/>
                </a:lnTo>
                <a:lnTo>
                  <a:pt x="2246886" y="47956"/>
                </a:lnTo>
                <a:close/>
              </a:path>
              <a:path w="2313304" h="1145539">
                <a:moveTo>
                  <a:pt x="2313263" y="0"/>
                </a:moveTo>
                <a:lnTo>
                  <a:pt x="2223178" y="0"/>
                </a:lnTo>
                <a:lnTo>
                  <a:pt x="2234930" y="23772"/>
                </a:lnTo>
                <a:lnTo>
                  <a:pt x="2247308" y="17694"/>
                </a:lnTo>
                <a:lnTo>
                  <a:pt x="2259373" y="41824"/>
                </a:lnTo>
                <a:lnTo>
                  <a:pt x="2259373" y="70531"/>
                </a:lnTo>
                <a:lnTo>
                  <a:pt x="2313263" y="0"/>
                </a:lnTo>
                <a:close/>
              </a:path>
              <a:path w="2313304" h="1145539">
                <a:moveTo>
                  <a:pt x="2259373" y="41824"/>
                </a:moveTo>
                <a:lnTo>
                  <a:pt x="2247308" y="17694"/>
                </a:lnTo>
                <a:lnTo>
                  <a:pt x="2234930" y="23772"/>
                </a:lnTo>
                <a:lnTo>
                  <a:pt x="2246886" y="47956"/>
                </a:lnTo>
                <a:lnTo>
                  <a:pt x="2259373" y="41824"/>
                </a:lnTo>
                <a:close/>
              </a:path>
              <a:path w="2313304" h="1145539">
                <a:moveTo>
                  <a:pt x="2259373" y="70531"/>
                </a:moveTo>
                <a:lnTo>
                  <a:pt x="2259373" y="41824"/>
                </a:lnTo>
                <a:lnTo>
                  <a:pt x="2246886" y="47956"/>
                </a:lnTo>
                <a:lnTo>
                  <a:pt x="2258567" y="71584"/>
                </a:lnTo>
                <a:lnTo>
                  <a:pt x="2259373" y="70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7043" y="1939931"/>
            <a:ext cx="68960" cy="1232594"/>
          </a:xfrm>
          <a:custGeom>
            <a:avLst/>
            <a:gdLst/>
            <a:ahLst/>
            <a:cxnLst/>
            <a:rect l="l" t="t" r="r" b="b"/>
            <a:pathLst>
              <a:path w="80644" h="1441450">
                <a:moveTo>
                  <a:pt x="80432" y="80434"/>
                </a:moveTo>
                <a:lnTo>
                  <a:pt x="40217" y="0"/>
                </a:lnTo>
                <a:lnTo>
                  <a:pt x="0" y="80434"/>
                </a:lnTo>
                <a:lnTo>
                  <a:pt x="26543" y="80434"/>
                </a:lnTo>
                <a:lnTo>
                  <a:pt x="26543" y="67564"/>
                </a:lnTo>
                <a:lnTo>
                  <a:pt x="53889" y="67564"/>
                </a:lnTo>
                <a:lnTo>
                  <a:pt x="53889" y="80434"/>
                </a:lnTo>
                <a:lnTo>
                  <a:pt x="80432" y="80434"/>
                </a:lnTo>
                <a:close/>
              </a:path>
              <a:path w="80644" h="1441450">
                <a:moveTo>
                  <a:pt x="53889" y="80434"/>
                </a:moveTo>
                <a:lnTo>
                  <a:pt x="53889" y="67564"/>
                </a:lnTo>
                <a:lnTo>
                  <a:pt x="26543" y="67564"/>
                </a:lnTo>
                <a:lnTo>
                  <a:pt x="26543" y="80434"/>
                </a:lnTo>
                <a:lnTo>
                  <a:pt x="53889" y="80434"/>
                </a:lnTo>
                <a:close/>
              </a:path>
              <a:path w="80644" h="1441450">
                <a:moveTo>
                  <a:pt x="53889" y="1441366"/>
                </a:moveTo>
                <a:lnTo>
                  <a:pt x="53889" y="80434"/>
                </a:lnTo>
                <a:lnTo>
                  <a:pt x="26543" y="80434"/>
                </a:lnTo>
                <a:lnTo>
                  <a:pt x="26543" y="1441366"/>
                </a:lnTo>
                <a:lnTo>
                  <a:pt x="53889" y="1441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8835" y="2300669"/>
            <a:ext cx="1583367" cy="949695"/>
          </a:xfrm>
          <a:custGeom>
            <a:avLst/>
            <a:gdLst/>
            <a:ahLst/>
            <a:cxnLst/>
            <a:rect l="l" t="t" r="r" b="b"/>
            <a:pathLst>
              <a:path w="1851660" h="1110614">
                <a:moveTo>
                  <a:pt x="0" y="1110393"/>
                </a:moveTo>
                <a:lnTo>
                  <a:pt x="49077" y="1101172"/>
                </a:lnTo>
                <a:lnTo>
                  <a:pt x="73522" y="1092800"/>
                </a:lnTo>
                <a:lnTo>
                  <a:pt x="87505" y="1083811"/>
                </a:lnTo>
                <a:lnTo>
                  <a:pt x="105193" y="1072737"/>
                </a:lnTo>
                <a:lnTo>
                  <a:pt x="140758" y="1058111"/>
                </a:lnTo>
                <a:lnTo>
                  <a:pt x="170418" y="996378"/>
                </a:lnTo>
                <a:lnTo>
                  <a:pt x="192235" y="931026"/>
                </a:lnTo>
                <a:lnTo>
                  <a:pt x="192648" y="896190"/>
                </a:lnTo>
                <a:lnTo>
                  <a:pt x="191651" y="856365"/>
                </a:lnTo>
                <a:lnTo>
                  <a:pt x="190111" y="812664"/>
                </a:lnTo>
                <a:lnTo>
                  <a:pt x="188899" y="766197"/>
                </a:lnTo>
                <a:lnTo>
                  <a:pt x="188882" y="718078"/>
                </a:lnTo>
                <a:lnTo>
                  <a:pt x="190928" y="669417"/>
                </a:lnTo>
                <a:lnTo>
                  <a:pt x="195907" y="621325"/>
                </a:lnTo>
                <a:lnTo>
                  <a:pt x="204688" y="574915"/>
                </a:lnTo>
                <a:lnTo>
                  <a:pt x="218137" y="531298"/>
                </a:lnTo>
                <a:lnTo>
                  <a:pt x="237125" y="491585"/>
                </a:lnTo>
                <a:lnTo>
                  <a:pt x="262520" y="456887"/>
                </a:lnTo>
                <a:lnTo>
                  <a:pt x="295190" y="428318"/>
                </a:lnTo>
                <a:lnTo>
                  <a:pt x="306664" y="393870"/>
                </a:lnTo>
                <a:lnTo>
                  <a:pt x="315801" y="379555"/>
                </a:lnTo>
                <a:lnTo>
                  <a:pt x="337154" y="366899"/>
                </a:lnTo>
                <a:lnTo>
                  <a:pt x="385275" y="337428"/>
                </a:lnTo>
                <a:lnTo>
                  <a:pt x="395154" y="331270"/>
                </a:lnTo>
                <a:lnTo>
                  <a:pt x="404579" y="324961"/>
                </a:lnTo>
                <a:lnTo>
                  <a:pt x="414005" y="318652"/>
                </a:lnTo>
                <a:lnTo>
                  <a:pt x="423883" y="312494"/>
                </a:lnTo>
                <a:lnTo>
                  <a:pt x="435684" y="304865"/>
                </a:lnTo>
                <a:lnTo>
                  <a:pt x="448315" y="296709"/>
                </a:lnTo>
                <a:lnTo>
                  <a:pt x="458382" y="290211"/>
                </a:lnTo>
                <a:lnTo>
                  <a:pt x="462491" y="287559"/>
                </a:lnTo>
                <a:lnTo>
                  <a:pt x="469102" y="296872"/>
                </a:lnTo>
                <a:lnTo>
                  <a:pt x="476165" y="305958"/>
                </a:lnTo>
                <a:lnTo>
                  <a:pt x="482625" y="315497"/>
                </a:lnTo>
                <a:lnTo>
                  <a:pt x="487426" y="326167"/>
                </a:lnTo>
                <a:lnTo>
                  <a:pt x="491598" y="345346"/>
                </a:lnTo>
                <a:lnTo>
                  <a:pt x="493056" y="364976"/>
                </a:lnTo>
                <a:lnTo>
                  <a:pt x="495117" y="384306"/>
                </a:lnTo>
                <a:lnTo>
                  <a:pt x="501099" y="402579"/>
                </a:lnTo>
                <a:lnTo>
                  <a:pt x="513177" y="418779"/>
                </a:lnTo>
                <a:lnTo>
                  <a:pt x="530156" y="430831"/>
                </a:lnTo>
                <a:lnTo>
                  <a:pt x="548492" y="441828"/>
                </a:lnTo>
                <a:lnTo>
                  <a:pt x="564642" y="454861"/>
                </a:lnTo>
                <a:lnTo>
                  <a:pt x="614009" y="453670"/>
                </a:lnTo>
                <a:lnTo>
                  <a:pt x="663453" y="454217"/>
                </a:lnTo>
                <a:lnTo>
                  <a:pt x="712665" y="453992"/>
                </a:lnTo>
                <a:lnTo>
                  <a:pt x="761337" y="450485"/>
                </a:lnTo>
                <a:lnTo>
                  <a:pt x="809159" y="441187"/>
                </a:lnTo>
                <a:lnTo>
                  <a:pt x="880242" y="376941"/>
                </a:lnTo>
                <a:lnTo>
                  <a:pt x="930073" y="329774"/>
                </a:lnTo>
                <a:lnTo>
                  <a:pt x="965200" y="298820"/>
                </a:lnTo>
                <a:lnTo>
                  <a:pt x="974173" y="279629"/>
                </a:lnTo>
                <a:lnTo>
                  <a:pt x="986314" y="261117"/>
                </a:lnTo>
                <a:lnTo>
                  <a:pt x="997549" y="242152"/>
                </a:lnTo>
                <a:lnTo>
                  <a:pt x="1003808" y="221604"/>
                </a:lnTo>
                <a:lnTo>
                  <a:pt x="1003946" y="182531"/>
                </a:lnTo>
                <a:lnTo>
                  <a:pt x="998278" y="147907"/>
                </a:lnTo>
                <a:lnTo>
                  <a:pt x="988538" y="114942"/>
                </a:lnTo>
                <a:lnTo>
                  <a:pt x="976461" y="80846"/>
                </a:lnTo>
                <a:lnTo>
                  <a:pt x="989586" y="43581"/>
                </a:lnTo>
                <a:lnTo>
                  <a:pt x="1001880" y="17826"/>
                </a:lnTo>
                <a:lnTo>
                  <a:pt x="1018227" y="3369"/>
                </a:lnTo>
                <a:lnTo>
                  <a:pt x="1043509" y="0"/>
                </a:lnTo>
                <a:lnTo>
                  <a:pt x="1082607" y="7506"/>
                </a:lnTo>
                <a:lnTo>
                  <a:pt x="1140404" y="25677"/>
                </a:lnTo>
                <a:lnTo>
                  <a:pt x="1221782" y="54303"/>
                </a:lnTo>
                <a:lnTo>
                  <a:pt x="1227187" y="77465"/>
                </a:lnTo>
                <a:lnTo>
                  <a:pt x="1210723" y="118951"/>
                </a:lnTo>
                <a:lnTo>
                  <a:pt x="1186718" y="160286"/>
                </a:lnTo>
                <a:lnTo>
                  <a:pt x="1169501" y="182996"/>
                </a:lnTo>
                <a:lnTo>
                  <a:pt x="1171977" y="200201"/>
                </a:lnTo>
                <a:lnTo>
                  <a:pt x="1183174" y="248951"/>
                </a:lnTo>
                <a:lnTo>
                  <a:pt x="1202780" y="253978"/>
                </a:lnTo>
                <a:lnTo>
                  <a:pt x="1214279" y="254607"/>
                </a:lnTo>
                <a:lnTo>
                  <a:pt x="1221782" y="260212"/>
                </a:lnTo>
                <a:lnTo>
                  <a:pt x="1232033" y="309843"/>
                </a:lnTo>
                <a:lnTo>
                  <a:pt x="1232554" y="353219"/>
                </a:lnTo>
                <a:lnTo>
                  <a:pt x="1234465" y="389877"/>
                </a:lnTo>
                <a:lnTo>
                  <a:pt x="1248885" y="419354"/>
                </a:lnTo>
                <a:lnTo>
                  <a:pt x="1286933" y="441187"/>
                </a:lnTo>
                <a:lnTo>
                  <a:pt x="1348751" y="435293"/>
                </a:lnTo>
                <a:lnTo>
                  <a:pt x="1399257" y="428395"/>
                </a:lnTo>
                <a:lnTo>
                  <a:pt x="1444512" y="419296"/>
                </a:lnTo>
                <a:lnTo>
                  <a:pt x="1490578" y="406800"/>
                </a:lnTo>
                <a:lnTo>
                  <a:pt x="1543516" y="389710"/>
                </a:lnTo>
                <a:lnTo>
                  <a:pt x="1575432" y="354004"/>
                </a:lnTo>
                <a:lnTo>
                  <a:pt x="1605417" y="314669"/>
                </a:lnTo>
                <a:lnTo>
                  <a:pt x="1636175" y="276376"/>
                </a:lnTo>
                <a:lnTo>
                  <a:pt x="1670408" y="243797"/>
                </a:lnTo>
                <a:lnTo>
                  <a:pt x="1710817" y="221604"/>
                </a:lnTo>
                <a:lnTo>
                  <a:pt x="1743506" y="181023"/>
                </a:lnTo>
                <a:lnTo>
                  <a:pt x="1770237" y="135842"/>
                </a:lnTo>
                <a:lnTo>
                  <a:pt x="1796215" y="88700"/>
                </a:lnTo>
                <a:lnTo>
                  <a:pt x="1826641" y="42238"/>
                </a:lnTo>
                <a:lnTo>
                  <a:pt x="1833139" y="18686"/>
                </a:lnTo>
                <a:lnTo>
                  <a:pt x="1835187" y="7651"/>
                </a:lnTo>
                <a:lnTo>
                  <a:pt x="1839197" y="4459"/>
                </a:lnTo>
                <a:lnTo>
                  <a:pt x="1851576" y="4434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3217" y="2468844"/>
            <a:ext cx="1683821" cy="924717"/>
          </a:xfrm>
          <a:custGeom>
            <a:avLst/>
            <a:gdLst/>
            <a:ahLst/>
            <a:cxnLst/>
            <a:rect l="l" t="t" r="r" b="b"/>
            <a:pathLst>
              <a:path w="1969135" h="1081404">
                <a:moveTo>
                  <a:pt x="0" y="1081024"/>
                </a:moveTo>
                <a:lnTo>
                  <a:pt x="41773" y="1053580"/>
                </a:lnTo>
                <a:lnTo>
                  <a:pt x="63355" y="1039649"/>
                </a:lnTo>
                <a:lnTo>
                  <a:pt x="75633" y="1030351"/>
                </a:lnTo>
                <a:lnTo>
                  <a:pt x="89493" y="1016806"/>
                </a:lnTo>
                <a:lnTo>
                  <a:pt x="115824" y="990134"/>
                </a:lnTo>
                <a:lnTo>
                  <a:pt x="136164" y="941064"/>
                </a:lnTo>
                <a:lnTo>
                  <a:pt x="156156" y="902571"/>
                </a:lnTo>
                <a:lnTo>
                  <a:pt x="175068" y="866898"/>
                </a:lnTo>
                <a:lnTo>
                  <a:pt x="192164" y="826282"/>
                </a:lnTo>
                <a:lnTo>
                  <a:pt x="206713" y="772964"/>
                </a:lnTo>
                <a:lnTo>
                  <a:pt x="245739" y="802396"/>
                </a:lnTo>
                <a:lnTo>
                  <a:pt x="285496" y="830843"/>
                </a:lnTo>
                <a:lnTo>
                  <a:pt x="325830" y="858503"/>
                </a:lnTo>
                <a:lnTo>
                  <a:pt x="366586" y="885571"/>
                </a:lnTo>
                <a:lnTo>
                  <a:pt x="407609" y="912245"/>
                </a:lnTo>
                <a:lnTo>
                  <a:pt x="448745" y="938723"/>
                </a:lnTo>
                <a:lnTo>
                  <a:pt x="489839" y="965200"/>
                </a:lnTo>
                <a:lnTo>
                  <a:pt x="524626" y="942478"/>
                </a:lnTo>
                <a:lnTo>
                  <a:pt x="553381" y="913723"/>
                </a:lnTo>
                <a:lnTo>
                  <a:pt x="574394" y="853096"/>
                </a:lnTo>
                <a:lnTo>
                  <a:pt x="584712" y="825384"/>
                </a:lnTo>
                <a:lnTo>
                  <a:pt x="605663" y="797899"/>
                </a:lnTo>
                <a:lnTo>
                  <a:pt x="603477" y="750730"/>
                </a:lnTo>
                <a:lnTo>
                  <a:pt x="602118" y="703404"/>
                </a:lnTo>
                <a:lnTo>
                  <a:pt x="600937" y="656034"/>
                </a:lnTo>
                <a:lnTo>
                  <a:pt x="599288" y="608731"/>
                </a:lnTo>
                <a:lnTo>
                  <a:pt x="596521" y="561607"/>
                </a:lnTo>
                <a:lnTo>
                  <a:pt x="591989" y="514773"/>
                </a:lnTo>
                <a:lnTo>
                  <a:pt x="557302" y="439970"/>
                </a:lnTo>
                <a:lnTo>
                  <a:pt x="532154" y="396687"/>
                </a:lnTo>
                <a:lnTo>
                  <a:pt x="514773" y="360341"/>
                </a:lnTo>
                <a:lnTo>
                  <a:pt x="524425" y="353278"/>
                </a:lnTo>
                <a:lnTo>
                  <a:pt x="533474" y="345461"/>
                </a:lnTo>
                <a:lnTo>
                  <a:pt x="542824" y="338850"/>
                </a:lnTo>
                <a:lnTo>
                  <a:pt x="553381" y="335407"/>
                </a:lnTo>
                <a:lnTo>
                  <a:pt x="586158" y="333773"/>
                </a:lnTo>
                <a:lnTo>
                  <a:pt x="618934" y="334401"/>
                </a:lnTo>
                <a:lnTo>
                  <a:pt x="682074" y="346667"/>
                </a:lnTo>
                <a:lnTo>
                  <a:pt x="701680" y="409305"/>
                </a:lnTo>
                <a:lnTo>
                  <a:pt x="713858" y="453103"/>
                </a:lnTo>
                <a:lnTo>
                  <a:pt x="720683" y="476165"/>
                </a:lnTo>
                <a:lnTo>
                  <a:pt x="740364" y="518996"/>
                </a:lnTo>
                <a:lnTo>
                  <a:pt x="765323" y="560620"/>
                </a:lnTo>
                <a:lnTo>
                  <a:pt x="796918" y="595609"/>
                </a:lnTo>
                <a:lnTo>
                  <a:pt x="836507" y="618532"/>
                </a:lnTo>
                <a:lnTo>
                  <a:pt x="859078" y="573678"/>
                </a:lnTo>
                <a:lnTo>
                  <a:pt x="872903" y="533574"/>
                </a:lnTo>
                <a:lnTo>
                  <a:pt x="891252" y="496939"/>
                </a:lnTo>
                <a:lnTo>
                  <a:pt x="927396" y="462491"/>
                </a:lnTo>
                <a:lnTo>
                  <a:pt x="970177" y="479759"/>
                </a:lnTo>
                <a:lnTo>
                  <a:pt x="1006623" y="498686"/>
                </a:lnTo>
                <a:lnTo>
                  <a:pt x="1041863" y="518820"/>
                </a:lnTo>
                <a:lnTo>
                  <a:pt x="1081024" y="539707"/>
                </a:lnTo>
                <a:lnTo>
                  <a:pt x="1117257" y="554889"/>
                </a:lnTo>
                <a:lnTo>
                  <a:pt x="1156732" y="568261"/>
                </a:lnTo>
                <a:lnTo>
                  <a:pt x="1196961" y="580427"/>
                </a:lnTo>
                <a:lnTo>
                  <a:pt x="1235456" y="591989"/>
                </a:lnTo>
                <a:lnTo>
                  <a:pt x="1284668" y="587382"/>
                </a:lnTo>
                <a:lnTo>
                  <a:pt x="1333804" y="583508"/>
                </a:lnTo>
                <a:lnTo>
                  <a:pt x="1382784" y="579364"/>
                </a:lnTo>
                <a:lnTo>
                  <a:pt x="1431533" y="573946"/>
                </a:lnTo>
                <a:lnTo>
                  <a:pt x="1479974" y="566250"/>
                </a:lnTo>
                <a:lnTo>
                  <a:pt x="1525788" y="554128"/>
                </a:lnTo>
                <a:lnTo>
                  <a:pt x="1565426" y="537217"/>
                </a:lnTo>
                <a:lnTo>
                  <a:pt x="1602747" y="518647"/>
                </a:lnTo>
                <a:lnTo>
                  <a:pt x="1641612" y="501543"/>
                </a:lnTo>
                <a:lnTo>
                  <a:pt x="1685883" y="489034"/>
                </a:lnTo>
                <a:lnTo>
                  <a:pt x="1727306" y="464666"/>
                </a:lnTo>
                <a:lnTo>
                  <a:pt x="1769936" y="443690"/>
                </a:lnTo>
                <a:lnTo>
                  <a:pt x="1812566" y="422865"/>
                </a:lnTo>
                <a:lnTo>
                  <a:pt x="1853989" y="398949"/>
                </a:lnTo>
                <a:lnTo>
                  <a:pt x="1881600" y="356808"/>
                </a:lnTo>
                <a:lnTo>
                  <a:pt x="1903845" y="314706"/>
                </a:lnTo>
                <a:lnTo>
                  <a:pt x="1922499" y="271716"/>
                </a:lnTo>
                <a:lnTo>
                  <a:pt x="1939338" y="226912"/>
                </a:lnTo>
                <a:lnTo>
                  <a:pt x="1956139" y="179366"/>
                </a:lnTo>
                <a:lnTo>
                  <a:pt x="1961561" y="115027"/>
                </a:lnTo>
                <a:lnTo>
                  <a:pt x="1965195" y="77811"/>
                </a:lnTo>
                <a:lnTo>
                  <a:pt x="1967400" y="57710"/>
                </a:lnTo>
                <a:lnTo>
                  <a:pt x="1968532" y="44714"/>
                </a:lnTo>
                <a:lnTo>
                  <a:pt x="1968949" y="28814"/>
                </a:lnTo>
                <a:lnTo>
                  <a:pt x="1969008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8333" y="2964740"/>
            <a:ext cx="2124188" cy="725438"/>
          </a:xfrm>
          <a:custGeom>
            <a:avLst/>
            <a:gdLst/>
            <a:ahLst/>
            <a:cxnLst/>
            <a:rect l="l" t="t" r="r" b="b"/>
            <a:pathLst>
              <a:path w="2484120" h="848360">
                <a:moveTo>
                  <a:pt x="0" y="847767"/>
                </a:moveTo>
                <a:lnTo>
                  <a:pt x="37929" y="815079"/>
                </a:lnTo>
                <a:lnTo>
                  <a:pt x="73596" y="782315"/>
                </a:lnTo>
                <a:lnTo>
                  <a:pt x="111073" y="753321"/>
                </a:lnTo>
                <a:lnTo>
                  <a:pt x="154432" y="731943"/>
                </a:lnTo>
                <a:lnTo>
                  <a:pt x="197158" y="701185"/>
                </a:lnTo>
                <a:lnTo>
                  <a:pt x="241042" y="670042"/>
                </a:lnTo>
                <a:lnTo>
                  <a:pt x="284155" y="637547"/>
                </a:lnTo>
                <a:lnTo>
                  <a:pt x="324564" y="602735"/>
                </a:lnTo>
                <a:lnTo>
                  <a:pt x="360341" y="564642"/>
                </a:lnTo>
                <a:lnTo>
                  <a:pt x="386758" y="533750"/>
                </a:lnTo>
                <a:lnTo>
                  <a:pt x="416644" y="500295"/>
                </a:lnTo>
                <a:lnTo>
                  <a:pt x="441101" y="473476"/>
                </a:lnTo>
                <a:lnTo>
                  <a:pt x="451231" y="462491"/>
                </a:lnTo>
                <a:lnTo>
                  <a:pt x="439031" y="446308"/>
                </a:lnTo>
                <a:lnTo>
                  <a:pt x="424861" y="425106"/>
                </a:lnTo>
                <a:lnTo>
                  <a:pt x="420653" y="409502"/>
                </a:lnTo>
                <a:lnTo>
                  <a:pt x="438336" y="410113"/>
                </a:lnTo>
                <a:lnTo>
                  <a:pt x="489839" y="437557"/>
                </a:lnTo>
                <a:lnTo>
                  <a:pt x="513617" y="459827"/>
                </a:lnTo>
                <a:lnTo>
                  <a:pt x="535887" y="491447"/>
                </a:lnTo>
                <a:lnTo>
                  <a:pt x="557252" y="524878"/>
                </a:lnTo>
                <a:lnTo>
                  <a:pt x="578315" y="552577"/>
                </a:lnTo>
                <a:lnTo>
                  <a:pt x="585077" y="571768"/>
                </a:lnTo>
                <a:lnTo>
                  <a:pt x="591989" y="590883"/>
                </a:lnTo>
                <a:lnTo>
                  <a:pt x="598901" y="610149"/>
                </a:lnTo>
                <a:lnTo>
                  <a:pt x="605663" y="629793"/>
                </a:lnTo>
                <a:lnTo>
                  <a:pt x="607422" y="640237"/>
                </a:lnTo>
                <a:lnTo>
                  <a:pt x="608880" y="650605"/>
                </a:lnTo>
                <a:lnTo>
                  <a:pt x="611544" y="660219"/>
                </a:lnTo>
                <a:lnTo>
                  <a:pt x="616923" y="668401"/>
                </a:lnTo>
                <a:lnTo>
                  <a:pt x="625444" y="674270"/>
                </a:lnTo>
                <a:lnTo>
                  <a:pt x="635021" y="677349"/>
                </a:lnTo>
                <a:lnTo>
                  <a:pt x="645201" y="679372"/>
                </a:lnTo>
                <a:lnTo>
                  <a:pt x="655531" y="682074"/>
                </a:lnTo>
                <a:lnTo>
                  <a:pt x="689552" y="663411"/>
                </a:lnTo>
                <a:lnTo>
                  <a:pt x="718973" y="645578"/>
                </a:lnTo>
                <a:lnTo>
                  <a:pt x="748847" y="629705"/>
                </a:lnTo>
                <a:lnTo>
                  <a:pt x="784225" y="616923"/>
                </a:lnTo>
                <a:lnTo>
                  <a:pt x="809725" y="595709"/>
                </a:lnTo>
                <a:lnTo>
                  <a:pt x="831982" y="584750"/>
                </a:lnTo>
                <a:lnTo>
                  <a:pt x="856502" y="583443"/>
                </a:lnTo>
                <a:lnTo>
                  <a:pt x="888788" y="591185"/>
                </a:lnTo>
                <a:lnTo>
                  <a:pt x="896030" y="641459"/>
                </a:lnTo>
                <a:lnTo>
                  <a:pt x="901906" y="674962"/>
                </a:lnTo>
                <a:lnTo>
                  <a:pt x="910569" y="694620"/>
                </a:lnTo>
                <a:lnTo>
                  <a:pt x="926167" y="703360"/>
                </a:lnTo>
                <a:lnTo>
                  <a:pt x="952854" y="704108"/>
                </a:lnTo>
                <a:lnTo>
                  <a:pt x="994777" y="699791"/>
                </a:lnTo>
                <a:lnTo>
                  <a:pt x="1056090" y="693335"/>
                </a:lnTo>
                <a:lnTo>
                  <a:pt x="1095603" y="662821"/>
                </a:lnTo>
                <a:lnTo>
                  <a:pt x="1135115" y="631401"/>
                </a:lnTo>
                <a:lnTo>
                  <a:pt x="1173723" y="598776"/>
                </a:lnTo>
                <a:lnTo>
                  <a:pt x="1210522" y="564642"/>
                </a:lnTo>
                <a:lnTo>
                  <a:pt x="1220441" y="519547"/>
                </a:lnTo>
                <a:lnTo>
                  <a:pt x="1224931" y="471997"/>
                </a:lnTo>
                <a:lnTo>
                  <a:pt x="1226311" y="423288"/>
                </a:lnTo>
                <a:lnTo>
                  <a:pt x="1226895" y="374718"/>
                </a:lnTo>
                <a:lnTo>
                  <a:pt x="1229003" y="327584"/>
                </a:lnTo>
                <a:lnTo>
                  <a:pt x="1234950" y="283185"/>
                </a:lnTo>
                <a:lnTo>
                  <a:pt x="1247053" y="242817"/>
                </a:lnTo>
                <a:lnTo>
                  <a:pt x="1267631" y="207778"/>
                </a:lnTo>
                <a:lnTo>
                  <a:pt x="1298998" y="179366"/>
                </a:lnTo>
                <a:lnTo>
                  <a:pt x="1340862" y="181842"/>
                </a:lnTo>
                <a:lnTo>
                  <a:pt x="1382951" y="183488"/>
                </a:lnTo>
                <a:lnTo>
                  <a:pt x="1424889" y="186492"/>
                </a:lnTo>
                <a:lnTo>
                  <a:pt x="1466300" y="193040"/>
                </a:lnTo>
                <a:lnTo>
                  <a:pt x="1516772" y="222699"/>
                </a:lnTo>
                <a:lnTo>
                  <a:pt x="1550453" y="243826"/>
                </a:lnTo>
                <a:lnTo>
                  <a:pt x="1570863" y="256582"/>
                </a:lnTo>
                <a:lnTo>
                  <a:pt x="1617640" y="276263"/>
                </a:lnTo>
                <a:lnTo>
                  <a:pt x="1666378" y="292174"/>
                </a:lnTo>
                <a:lnTo>
                  <a:pt x="1715417" y="306576"/>
                </a:lnTo>
                <a:lnTo>
                  <a:pt x="1763099" y="321733"/>
                </a:lnTo>
                <a:lnTo>
                  <a:pt x="1821096" y="314121"/>
                </a:lnTo>
                <a:lnTo>
                  <a:pt x="1866179" y="308926"/>
                </a:lnTo>
                <a:lnTo>
                  <a:pt x="1924021" y="303525"/>
                </a:lnTo>
                <a:lnTo>
                  <a:pt x="1939993" y="302191"/>
                </a:lnTo>
                <a:lnTo>
                  <a:pt x="1949473" y="301013"/>
                </a:lnTo>
                <a:lnTo>
                  <a:pt x="1954067" y="299429"/>
                </a:lnTo>
                <a:lnTo>
                  <a:pt x="1955380" y="296871"/>
                </a:lnTo>
                <a:lnTo>
                  <a:pt x="1955019" y="292777"/>
                </a:lnTo>
                <a:lnTo>
                  <a:pt x="1954590" y="286581"/>
                </a:lnTo>
                <a:lnTo>
                  <a:pt x="1968948" y="249731"/>
                </a:lnTo>
                <a:lnTo>
                  <a:pt x="2007616" y="204300"/>
                </a:lnTo>
                <a:lnTo>
                  <a:pt x="2029823" y="162526"/>
                </a:lnTo>
                <a:lnTo>
                  <a:pt x="2060561" y="132258"/>
                </a:lnTo>
                <a:lnTo>
                  <a:pt x="2098133" y="111294"/>
                </a:lnTo>
                <a:lnTo>
                  <a:pt x="2140840" y="97433"/>
                </a:lnTo>
                <a:lnTo>
                  <a:pt x="2186983" y="88476"/>
                </a:lnTo>
                <a:lnTo>
                  <a:pt x="2229311" y="73898"/>
                </a:lnTo>
                <a:lnTo>
                  <a:pt x="2271036" y="61732"/>
                </a:lnTo>
                <a:lnTo>
                  <a:pt x="2312761" y="50471"/>
                </a:lnTo>
                <a:lnTo>
                  <a:pt x="2355089" y="38608"/>
                </a:lnTo>
                <a:lnTo>
                  <a:pt x="2374493" y="31632"/>
                </a:lnTo>
                <a:lnTo>
                  <a:pt x="2393294" y="24431"/>
                </a:lnTo>
                <a:lnTo>
                  <a:pt x="2412096" y="17682"/>
                </a:lnTo>
                <a:lnTo>
                  <a:pt x="2431500" y="12065"/>
                </a:lnTo>
                <a:lnTo>
                  <a:pt x="2446795" y="8483"/>
                </a:lnTo>
                <a:lnTo>
                  <a:pt x="2463975" y="4524"/>
                </a:lnTo>
                <a:lnTo>
                  <a:pt x="2477988" y="1319"/>
                </a:lnTo>
                <a:lnTo>
                  <a:pt x="2483782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8762" y="1380217"/>
            <a:ext cx="6312292" cy="1205604"/>
          </a:xfrm>
          <a:prstGeom prst="rect">
            <a:avLst/>
          </a:prstGeom>
        </p:spPr>
        <p:txBody>
          <a:bodyPr vert="horz" wrap="square" lIns="0" tIns="156925" rIns="0" bIns="0" rtlCol="0">
            <a:spAutoFit/>
          </a:bodyPr>
          <a:lstStyle/>
          <a:p>
            <a:pPr marL="10860">
              <a:spcBef>
                <a:spcPts val="1236"/>
              </a:spcBef>
            </a:pPr>
            <a:r>
              <a:rPr sz="2138" spc="9" dirty="0">
                <a:latin typeface="+mn-lt"/>
                <a:cs typeface="Times New Roman"/>
              </a:rPr>
              <a:t>Each </a:t>
            </a:r>
            <a:r>
              <a:rPr sz="2138" spc="4" dirty="0">
                <a:latin typeface="+mn-lt"/>
                <a:cs typeface="Times New Roman"/>
              </a:rPr>
              <a:t>realization </a:t>
            </a:r>
            <a:r>
              <a:rPr sz="2138" spc="9" dirty="0">
                <a:latin typeface="+mn-lt"/>
                <a:cs typeface="Times New Roman"/>
              </a:rPr>
              <a:t>of a random process </a:t>
            </a:r>
            <a:r>
              <a:rPr sz="2138" spc="4" dirty="0">
                <a:latin typeface="+mn-lt"/>
                <a:cs typeface="Times New Roman"/>
              </a:rPr>
              <a:t>will </a:t>
            </a:r>
            <a:r>
              <a:rPr sz="2138" spc="9" dirty="0">
                <a:latin typeface="+mn-lt"/>
                <a:cs typeface="Times New Roman"/>
              </a:rPr>
              <a:t>be </a:t>
            </a:r>
            <a:r>
              <a:rPr sz="2138" dirty="0">
                <a:latin typeface="+mn-lt"/>
                <a:cs typeface="Times New Roman"/>
              </a:rPr>
              <a:t>different</a:t>
            </a:r>
            <a:r>
              <a:rPr sz="2138" spc="-124" dirty="0">
                <a:latin typeface="+mn-lt"/>
                <a:cs typeface="Times New Roman"/>
              </a:rPr>
              <a:t>:</a:t>
            </a:r>
            <a:endParaRPr sz="2138" dirty="0">
              <a:latin typeface="+mn-lt"/>
              <a:cs typeface="Times New Roman"/>
            </a:endParaRPr>
          </a:p>
          <a:p>
            <a:pPr marL="1101181" algn="ctr">
              <a:lnSpc>
                <a:spcPts val="2236"/>
              </a:lnSpc>
              <a:spcBef>
                <a:spcPts val="1154"/>
              </a:spcBef>
            </a:pPr>
            <a:r>
              <a:rPr sz="2138" i="1" spc="4" dirty="0">
                <a:latin typeface="+mn-lt"/>
                <a:cs typeface="Times New Roman"/>
              </a:rPr>
              <a:t>t</a:t>
            </a:r>
            <a:endParaRPr sz="2138" dirty="0">
              <a:latin typeface="+mn-lt"/>
              <a:cs typeface="Times New Roman"/>
            </a:endParaRPr>
          </a:p>
          <a:p>
            <a:pPr marL="1203806">
              <a:lnSpc>
                <a:spcPts val="2236"/>
              </a:lnSpc>
            </a:pPr>
            <a:r>
              <a:rPr sz="2138" i="1" spc="4" dirty="0" err="1">
                <a:latin typeface="+mn-lt"/>
                <a:cs typeface="Times New Roman"/>
              </a:rPr>
              <a:t>x</a:t>
            </a:r>
            <a:r>
              <a:rPr sz="2181" i="1" spc="6" baseline="-21241" dirty="0" err="1">
                <a:latin typeface="+mn-lt"/>
                <a:cs typeface="Times New Roman"/>
              </a:rPr>
              <a:t>t</a:t>
            </a:r>
            <a:endParaRPr sz="2181" baseline="-21241" dirty="0">
              <a:latin typeface="+mn-lt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80112" y="4725144"/>
            <a:ext cx="2016224" cy="474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9357A6-BF6B-B44A-A171-68542740041D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66E0CEE3-8155-F04C-B6B4-C1A553DFAD22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6B1F1563-ECB3-4549-BD19-660C2C6042F5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18C55F-332E-7340-88D7-0B0A61CD17E1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6E286467-76CE-A44C-B333-7AF5E510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22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5437458" cy="506150"/>
          </a:xfrm>
          <a:prstGeom prst="rect">
            <a:avLst/>
          </a:prstGeom>
        </p:spPr>
        <p:txBody>
          <a:bodyPr vert="horz" wrap="square" lIns="0" tIns="135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107"/>
              </a:spcBef>
            </a:pPr>
            <a:r>
              <a:rPr spc="9" dirty="0"/>
              <a:t>Stationary Process</a:t>
            </a:r>
            <a:r>
              <a:rPr spc="-60" dirty="0"/>
              <a:t> </a:t>
            </a:r>
            <a:r>
              <a:rPr spc="9" dirty="0"/>
              <a:t>(</a:t>
            </a:r>
            <a:r>
              <a:rPr lang="de-DE" spc="9" dirty="0" err="1"/>
              <a:t>ctnd</a:t>
            </a:r>
            <a:r>
              <a:rPr lang="de-DE" spc="9" dirty="0"/>
              <a:t>.</a:t>
            </a:r>
            <a:r>
              <a:rPr spc="9" dirty="0"/>
              <a:t>)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58761" y="1522589"/>
            <a:ext cx="7187054" cy="1568528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320363" indent="-309503">
              <a:spcBef>
                <a:spcPts val="111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400" spc="4" dirty="0">
                <a:latin typeface="+mn-lt"/>
                <a:cs typeface="Times New Roman"/>
              </a:rPr>
              <a:t>Stationary </a:t>
            </a:r>
            <a:r>
              <a:rPr sz="2400" spc="13" dirty="0">
                <a:latin typeface="+mn-lt"/>
                <a:cs typeface="Times New Roman"/>
              </a:rPr>
              <a:t>= </a:t>
            </a:r>
            <a:r>
              <a:rPr sz="2400" spc="9" dirty="0">
                <a:latin typeface="+mn-lt"/>
                <a:cs typeface="Times New Roman"/>
              </a:rPr>
              <a:t>Standing in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spc="4" dirty="0">
                <a:latin typeface="+mn-lt"/>
                <a:cs typeface="Times New Roman"/>
              </a:rPr>
              <a:t>time</a:t>
            </a:r>
            <a:endParaRPr sz="2400" dirty="0">
              <a:latin typeface="+mn-lt"/>
              <a:cs typeface="Times New Roman"/>
            </a:endParaRPr>
          </a:p>
          <a:p>
            <a:pPr marL="320363">
              <a:spcBef>
                <a:spcPts val="81"/>
              </a:spcBef>
            </a:pPr>
            <a:r>
              <a:rPr sz="2400" spc="26" dirty="0">
                <a:latin typeface="+mn-lt"/>
                <a:cs typeface="Symbol"/>
              </a:rPr>
              <a:t>⇒ </a:t>
            </a:r>
            <a:r>
              <a:rPr sz="2400" spc="4" dirty="0">
                <a:latin typeface="+mn-lt"/>
                <a:cs typeface="Times New Roman"/>
              </a:rPr>
              <a:t>Distribution </a:t>
            </a:r>
            <a:r>
              <a:rPr sz="2400" spc="9" dirty="0">
                <a:latin typeface="+mn-lt"/>
                <a:cs typeface="Times New Roman"/>
              </a:rPr>
              <a:t>does not change with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spc="4" dirty="0">
                <a:latin typeface="+mn-lt"/>
                <a:cs typeface="Times New Roman"/>
              </a:rPr>
              <a:t>time</a:t>
            </a:r>
            <a:endParaRPr sz="2400" dirty="0">
              <a:latin typeface="+mn-lt"/>
              <a:cs typeface="Times New Roman"/>
            </a:endParaRPr>
          </a:p>
          <a:p>
            <a:pPr marL="320363" indent="-309503">
              <a:spcBef>
                <a:spcPts val="496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400" spc="4" dirty="0">
                <a:latin typeface="+mn-lt"/>
                <a:cs typeface="Times New Roman"/>
              </a:rPr>
              <a:t>Similarly, </a:t>
            </a:r>
            <a:r>
              <a:rPr sz="2400" spc="9" dirty="0">
                <a:latin typeface="+mn-lt"/>
                <a:cs typeface="Times New Roman"/>
              </a:rPr>
              <a:t>the </a:t>
            </a:r>
            <a:r>
              <a:rPr sz="2400" spc="4" dirty="0">
                <a:latin typeface="+mn-lt"/>
                <a:cs typeface="Times New Roman"/>
              </a:rPr>
              <a:t>joint distribution </a:t>
            </a:r>
            <a:r>
              <a:rPr sz="2400" spc="9" dirty="0">
                <a:latin typeface="+mn-lt"/>
                <a:cs typeface="Times New Roman"/>
              </a:rPr>
              <a:t>of </a:t>
            </a:r>
            <a:r>
              <a:rPr sz="2400" i="1" spc="4" dirty="0">
                <a:latin typeface="Times New Roman"/>
                <a:cs typeface="Times New Roman"/>
              </a:rPr>
              <a:t>x</a:t>
            </a:r>
            <a:r>
              <a:rPr sz="2400" i="1" spc="6" baseline="-21241" dirty="0">
                <a:latin typeface="Times New Roman"/>
                <a:cs typeface="Times New Roman"/>
              </a:rPr>
              <a:t>t </a:t>
            </a:r>
            <a:r>
              <a:rPr sz="2400" spc="9" dirty="0">
                <a:latin typeface="+mn-lt"/>
                <a:cs typeface="Times New Roman"/>
              </a:rPr>
              <a:t>and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i="1" spc="-4" dirty="0">
                <a:latin typeface="Times New Roman"/>
                <a:cs typeface="Times New Roman"/>
              </a:rPr>
              <a:t>x</a:t>
            </a:r>
            <a:r>
              <a:rPr sz="2400" i="1" spc="-6" baseline="-21241" dirty="0">
                <a:latin typeface="Times New Roman"/>
                <a:cs typeface="Times New Roman"/>
              </a:rPr>
              <a:t>t-k </a:t>
            </a:r>
            <a:r>
              <a:rPr sz="2400" spc="9" dirty="0">
                <a:latin typeface="+mn-lt"/>
                <a:cs typeface="Times New Roman"/>
              </a:rPr>
              <a:t>depends only</a:t>
            </a:r>
            <a:r>
              <a:rPr sz="2400" spc="-171" dirty="0">
                <a:latin typeface="+mn-lt"/>
                <a:cs typeface="Times New Roman"/>
              </a:rPr>
              <a:t> </a:t>
            </a:r>
            <a:r>
              <a:rPr sz="2400" spc="9" dirty="0">
                <a:latin typeface="+mn-lt"/>
                <a:cs typeface="Times New Roman"/>
              </a:rPr>
              <a:t>on </a:t>
            </a:r>
            <a:r>
              <a:rPr sz="2400" i="1" spc="-953" dirty="0">
                <a:latin typeface="Times New Roman"/>
                <a:cs typeface="Times New Roman"/>
              </a:rPr>
              <a:t>k</a:t>
            </a:r>
            <a:r>
              <a:rPr lang="de-DE" sz="2400" i="1" dirty="0">
                <a:latin typeface="Times New Roman"/>
                <a:cs typeface="Times New Roman"/>
              </a:rPr>
              <a:t>   </a:t>
            </a:r>
            <a:r>
              <a:rPr sz="2400" spc="9" dirty="0">
                <a:latin typeface="+mn-lt"/>
                <a:cs typeface="Times New Roman"/>
              </a:rPr>
              <a:t>not on</a:t>
            </a:r>
            <a:r>
              <a:rPr sz="2400" spc="-4" dirty="0">
                <a:latin typeface="+mn-lt"/>
                <a:cs typeface="Times New Roman"/>
              </a:rPr>
              <a:t> </a:t>
            </a:r>
            <a:r>
              <a:rPr sz="2400" i="1" spc="4" dirty="0">
                <a:latin typeface="Times New Roman"/>
                <a:cs typeface="Times New Roman"/>
              </a:rPr>
              <a:t>t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F8F489-E661-8840-88B2-01104528159A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E766B27B-767C-444D-B839-EFF15C2EA327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5855D7F-FFB4-2742-9A66-753250599D7F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4B5E07-9C4E-4143-8D74-B865AAE451E9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4A90AB7-FD5D-324E-AA55-A6DF4183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34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260648"/>
            <a:ext cx="2291430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Assumptions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445143"/>
            <a:ext cx="7817694" cy="2875298"/>
          </a:xfrm>
          <a:prstGeom prst="rect">
            <a:avLst/>
          </a:prstGeom>
        </p:spPr>
        <p:txBody>
          <a:bodyPr vert="horz" wrap="square" lIns="0" tIns="89050" rIns="0" bIns="0" rtlCol="0">
            <a:spAutoFit/>
          </a:bodyPr>
          <a:lstStyle/>
          <a:p>
            <a:pPr marL="320363" indent="-309503">
              <a:spcBef>
                <a:spcPts val="700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600" spc="-4" dirty="0">
                <a:latin typeface="+mn-lt"/>
                <a:cs typeface="Times New Roman"/>
              </a:rPr>
              <a:t>Linear relationship between successive</a:t>
            </a:r>
            <a:r>
              <a:rPr sz="2600" spc="9" dirty="0">
                <a:latin typeface="+mn-lt"/>
                <a:cs typeface="Times New Roman"/>
              </a:rPr>
              <a:t> </a:t>
            </a:r>
            <a:r>
              <a:rPr sz="2600" spc="-4" dirty="0">
                <a:latin typeface="+mn-lt"/>
                <a:cs typeface="Times New Roman"/>
              </a:rPr>
              <a:t>values</a:t>
            </a:r>
            <a:endParaRPr sz="2600" dirty="0">
              <a:latin typeface="+mn-lt"/>
              <a:cs typeface="Times New Roman"/>
            </a:endParaRPr>
          </a:p>
          <a:p>
            <a:pPr marL="320363" indent="-309503">
              <a:spcBef>
                <a:spcPts val="616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600" spc="-4" dirty="0">
                <a:latin typeface="+mn-lt"/>
                <a:cs typeface="Times New Roman"/>
              </a:rPr>
              <a:t>Normal </a:t>
            </a:r>
            <a:r>
              <a:rPr lang="de-DE" sz="2600" spc="-4" dirty="0">
                <a:latin typeface="+mn-lt"/>
                <a:cs typeface="Times New Roman"/>
              </a:rPr>
              <a:t>i</a:t>
            </a:r>
            <a:r>
              <a:rPr sz="2600" spc="-4" dirty="0" err="1">
                <a:latin typeface="+mn-lt"/>
                <a:cs typeface="Times New Roman"/>
              </a:rPr>
              <a:t>ndependent</a:t>
            </a:r>
            <a:r>
              <a:rPr sz="2600" spc="-4" dirty="0">
                <a:latin typeface="+mn-lt"/>
                <a:cs typeface="Times New Roman"/>
              </a:rPr>
              <a:t> identically distributed</a:t>
            </a:r>
            <a:r>
              <a:rPr sz="2600" spc="38" dirty="0">
                <a:latin typeface="+mn-lt"/>
                <a:cs typeface="Times New Roman"/>
              </a:rPr>
              <a:t> </a:t>
            </a:r>
            <a:r>
              <a:rPr lang="de-DE" sz="2600" spc="38" dirty="0">
                <a:latin typeface="+mn-lt"/>
                <a:cs typeface="Times New Roman"/>
              </a:rPr>
              <a:t>(</a:t>
            </a:r>
            <a:r>
              <a:rPr lang="de-DE" sz="2600" spc="38" dirty="0" err="1">
                <a:latin typeface="+mn-lt"/>
                <a:cs typeface="Times New Roman"/>
              </a:rPr>
              <a:t>iid</a:t>
            </a:r>
            <a:r>
              <a:rPr lang="de-DE" sz="2600" spc="38" dirty="0">
                <a:latin typeface="+mn-lt"/>
                <a:cs typeface="Times New Roman"/>
              </a:rPr>
              <a:t>) </a:t>
            </a:r>
            <a:r>
              <a:rPr sz="2600" dirty="0">
                <a:latin typeface="+mn-lt"/>
                <a:cs typeface="Times New Roman"/>
              </a:rPr>
              <a:t>errors</a:t>
            </a:r>
            <a:r>
              <a:rPr sz="2600" spc="-222" dirty="0">
                <a:latin typeface="+mn-lt"/>
                <a:cs typeface="Times New Roman"/>
              </a:rPr>
              <a:t>:</a:t>
            </a:r>
            <a:endParaRPr sz="2600" dirty="0">
              <a:latin typeface="+mn-lt"/>
              <a:cs typeface="Times New Roman"/>
            </a:endParaRPr>
          </a:p>
          <a:p>
            <a:pPr marL="681451" lvl="1" indent="-257920">
              <a:spcBef>
                <a:spcPts val="620"/>
              </a:spcBef>
              <a:buSzPct val="64406"/>
              <a:buFont typeface="Wingdings"/>
              <a:buChar char="➢"/>
              <a:tabLst>
                <a:tab pos="681451" algn="l"/>
              </a:tabLst>
            </a:pPr>
            <a:r>
              <a:rPr sz="2600" spc="-4" dirty="0">
                <a:latin typeface="+mn-lt"/>
                <a:cs typeface="Times New Roman"/>
              </a:rPr>
              <a:t>Normal</a:t>
            </a:r>
            <a:r>
              <a:rPr sz="2600" spc="-9" dirty="0">
                <a:latin typeface="+mn-lt"/>
                <a:cs typeface="Times New Roman"/>
              </a:rPr>
              <a:t> </a:t>
            </a:r>
            <a:r>
              <a:rPr sz="2600" dirty="0">
                <a:latin typeface="+mn-lt"/>
                <a:cs typeface="Times New Roman"/>
              </a:rPr>
              <a:t>errors</a:t>
            </a:r>
          </a:p>
          <a:p>
            <a:pPr marL="681451" lvl="1" indent="-257920">
              <a:spcBef>
                <a:spcPts val="616"/>
              </a:spcBef>
              <a:buSzPct val="64406"/>
              <a:buFont typeface="Wingdings"/>
              <a:buChar char="➢"/>
              <a:tabLst>
                <a:tab pos="681451" algn="l"/>
              </a:tabLst>
            </a:pPr>
            <a:r>
              <a:rPr sz="2600" spc="-4" dirty="0">
                <a:latin typeface="+mn-lt"/>
                <a:cs typeface="Times New Roman"/>
              </a:rPr>
              <a:t>Independent errors</a:t>
            </a:r>
            <a:endParaRPr sz="2600" dirty="0">
              <a:latin typeface="+mn-lt"/>
              <a:cs typeface="Times New Roman"/>
            </a:endParaRPr>
          </a:p>
          <a:p>
            <a:pPr marL="320363" indent="-309503">
              <a:spcBef>
                <a:spcPts val="611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600" spc="-4" dirty="0">
                <a:latin typeface="+mn-lt"/>
                <a:cs typeface="Times New Roman"/>
              </a:rPr>
              <a:t>Additive</a:t>
            </a:r>
            <a:r>
              <a:rPr sz="2600" spc="-9" dirty="0">
                <a:latin typeface="+mn-lt"/>
                <a:cs typeface="Times New Roman"/>
              </a:rPr>
              <a:t> </a:t>
            </a:r>
            <a:r>
              <a:rPr sz="2600" spc="-4" dirty="0">
                <a:latin typeface="+mn-lt"/>
                <a:cs typeface="Times New Roman"/>
              </a:rPr>
              <a:t>errors</a:t>
            </a:r>
            <a:endParaRPr sz="2600" dirty="0">
              <a:latin typeface="+mn-lt"/>
              <a:cs typeface="Times New Roman"/>
            </a:endParaRPr>
          </a:p>
          <a:p>
            <a:pPr marL="320363" indent="-309503">
              <a:spcBef>
                <a:spcPts val="620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600" i="1" dirty="0">
                <a:latin typeface="Times New Roman"/>
                <a:cs typeface="Times New Roman"/>
              </a:rPr>
              <a:t>x</a:t>
            </a:r>
            <a:r>
              <a:rPr sz="2600" i="1" baseline="-20833" dirty="0">
                <a:latin typeface="Times New Roman"/>
                <a:cs typeface="Times New Roman"/>
              </a:rPr>
              <a:t>t </a:t>
            </a:r>
            <a:r>
              <a:rPr sz="2600" dirty="0">
                <a:latin typeface="+mn-lt"/>
                <a:cs typeface="Times New Roman"/>
              </a:rPr>
              <a:t>is a </a:t>
            </a:r>
            <a:r>
              <a:rPr lang="de-DE" sz="2600" spc="-4" dirty="0">
                <a:latin typeface="+mn-lt"/>
                <a:cs typeface="Times New Roman"/>
              </a:rPr>
              <a:t>s</a:t>
            </a:r>
            <a:r>
              <a:rPr sz="2600" spc="-4" dirty="0" err="1">
                <a:latin typeface="+mn-lt"/>
                <a:cs typeface="Times New Roman"/>
              </a:rPr>
              <a:t>tationary</a:t>
            </a:r>
            <a:r>
              <a:rPr sz="2600" spc="-239" dirty="0">
                <a:latin typeface="+mn-lt"/>
                <a:cs typeface="Times New Roman"/>
              </a:rPr>
              <a:t> </a:t>
            </a:r>
            <a:r>
              <a:rPr sz="2600" spc="-4" dirty="0">
                <a:latin typeface="+mn-lt"/>
                <a:cs typeface="Times New Roman"/>
              </a:rPr>
              <a:t>process</a:t>
            </a:r>
            <a:endParaRPr sz="2600" dirty="0">
              <a:latin typeface="+mn-lt"/>
              <a:cs typeface="Times New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730C37-2DA4-2646-AF10-6038E343E3B4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62452B8B-8907-9949-8FB2-4EAC52B6D60F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07D85EBE-C2C0-9543-80DD-1C6678A53446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FC0844-3B1D-B645-BF57-B783E54269E9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8DF8C87-276F-4A40-A1CB-4F70FC97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34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Visual</a:t>
            </a:r>
            <a:r>
              <a:rPr spc="-81" dirty="0"/>
              <a:t> </a:t>
            </a:r>
            <a:r>
              <a:rPr spc="-4" dirty="0"/>
              <a:t>Tests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7584" y="1124744"/>
            <a:ext cx="7169621" cy="2196563"/>
          </a:xfrm>
          <a:prstGeom prst="rect">
            <a:avLst/>
          </a:prstGeom>
        </p:spPr>
        <p:txBody>
          <a:bodyPr vert="horz" wrap="square" lIns="0" tIns="79820" rIns="0" bIns="0" rtlCol="0">
            <a:spAutoFit/>
          </a:bodyPr>
          <a:lstStyle/>
          <a:p>
            <a:pPr marL="491948" indent="-481088">
              <a:spcBef>
                <a:spcPts val="628"/>
              </a:spcBef>
              <a:buClr>
                <a:srgbClr val="063DE8"/>
              </a:buClr>
              <a:buSzPct val="76000"/>
              <a:buAutoNum type="arabicPeriod"/>
              <a:tabLst>
                <a:tab pos="491948" algn="l"/>
                <a:tab pos="492491" algn="l"/>
              </a:tabLst>
            </a:pPr>
            <a:r>
              <a:rPr sz="2400" i="1" spc="4" dirty="0">
                <a:latin typeface="Times New Roman"/>
                <a:cs typeface="Times New Roman"/>
              </a:rPr>
              <a:t>x</a:t>
            </a:r>
            <a:r>
              <a:rPr sz="2400" i="1" spc="6" baseline="-21241" dirty="0">
                <a:latin typeface="Times New Roman"/>
                <a:cs typeface="Times New Roman"/>
              </a:rPr>
              <a:t>t </a:t>
            </a:r>
            <a:r>
              <a:rPr sz="2400" spc="9" dirty="0">
                <a:latin typeface="+mn-lt"/>
                <a:cs typeface="Times New Roman"/>
              </a:rPr>
              <a:t>vs. </a:t>
            </a:r>
            <a:r>
              <a:rPr sz="2400" i="1" spc="-4" dirty="0">
                <a:latin typeface="Times New Roman"/>
                <a:cs typeface="Times New Roman"/>
              </a:rPr>
              <a:t>x</a:t>
            </a:r>
            <a:r>
              <a:rPr sz="2400" i="1" spc="-6" baseline="-21241" dirty="0">
                <a:latin typeface="Times New Roman"/>
                <a:cs typeface="Times New Roman"/>
              </a:rPr>
              <a:t>t-1 </a:t>
            </a:r>
            <a:r>
              <a:rPr sz="2400" spc="4" dirty="0">
                <a:latin typeface="+mn-lt"/>
                <a:cs typeface="Times New Roman"/>
              </a:rPr>
              <a:t>for</a:t>
            </a:r>
            <a:r>
              <a:rPr sz="2400" spc="350" dirty="0">
                <a:latin typeface="+mn-lt"/>
                <a:cs typeface="Times New Roman"/>
              </a:rPr>
              <a:t> </a:t>
            </a:r>
            <a:r>
              <a:rPr sz="2400" spc="4" dirty="0">
                <a:latin typeface="+mn-lt"/>
                <a:cs typeface="Times New Roman"/>
              </a:rPr>
              <a:t>linearity</a:t>
            </a:r>
            <a:endParaRPr sz="2400" dirty="0">
              <a:latin typeface="+mn-lt"/>
              <a:cs typeface="Times New Roman"/>
            </a:endParaRPr>
          </a:p>
          <a:p>
            <a:pPr marL="491948" indent="-481088">
              <a:spcBef>
                <a:spcPts val="547"/>
              </a:spcBef>
              <a:buClr>
                <a:srgbClr val="063DE8"/>
              </a:buClr>
              <a:buSzPct val="76000"/>
              <a:buAutoNum type="arabicPeriod"/>
              <a:tabLst>
                <a:tab pos="491948" algn="l"/>
                <a:tab pos="492491" algn="l"/>
                <a:tab pos="4078930" algn="l"/>
              </a:tabLst>
            </a:pPr>
            <a:r>
              <a:rPr sz="2400" spc="9" dirty="0">
                <a:latin typeface="+mn-lt"/>
                <a:cs typeface="Times New Roman"/>
              </a:rPr>
              <a:t>Errors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i="1" spc="4" dirty="0">
                <a:latin typeface="Times New Roman"/>
                <a:cs typeface="Times New Roman"/>
              </a:rPr>
              <a:t>e</a:t>
            </a:r>
            <a:r>
              <a:rPr sz="2400" i="1" spc="6" baseline="-21241" dirty="0">
                <a:latin typeface="Times New Roman"/>
                <a:cs typeface="Times New Roman"/>
              </a:rPr>
              <a:t>t  </a:t>
            </a:r>
            <a:r>
              <a:rPr sz="2400" spc="4" dirty="0">
                <a:latin typeface="Times New Roman"/>
                <a:cs typeface="Times New Roman"/>
              </a:rPr>
              <a:t>vs.</a:t>
            </a:r>
            <a:r>
              <a:rPr sz="2400" spc="-15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+mn-lt"/>
                <a:cs typeface="Times New Roman"/>
              </a:rPr>
              <a:t>predicted</a:t>
            </a:r>
            <a:r>
              <a:rPr sz="2400" spc="17" dirty="0">
                <a:latin typeface="+mn-lt"/>
                <a:cs typeface="Times New Roman"/>
              </a:rPr>
              <a:t> </a:t>
            </a:r>
            <a:r>
              <a:rPr sz="2400" spc="9" dirty="0">
                <a:latin typeface="+mn-lt"/>
                <a:cs typeface="Times New Roman"/>
              </a:rPr>
              <a:t>values	</a:t>
            </a:r>
            <a:r>
              <a:rPr lang="de-DE" sz="2400" spc="9" dirty="0">
                <a:latin typeface="+mn-lt"/>
                <a:cs typeface="Times New Roman"/>
              </a:rPr>
              <a:t>  </a:t>
            </a:r>
            <a:r>
              <a:rPr sz="2400" spc="4" dirty="0">
                <a:latin typeface="+mn-lt"/>
                <a:cs typeface="Times New Roman"/>
              </a:rPr>
              <a:t>for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spc="4" dirty="0">
                <a:latin typeface="+mn-lt"/>
                <a:cs typeface="Times New Roman"/>
              </a:rPr>
              <a:t>additivity</a:t>
            </a:r>
            <a:endParaRPr sz="2400" dirty="0">
              <a:latin typeface="+mn-lt"/>
              <a:cs typeface="Times New Roman"/>
            </a:endParaRPr>
          </a:p>
          <a:p>
            <a:pPr marL="491948" indent="-481088">
              <a:spcBef>
                <a:spcPts val="547"/>
              </a:spcBef>
              <a:buClr>
                <a:srgbClr val="063DE8"/>
              </a:buClr>
              <a:buSzPct val="76000"/>
              <a:buAutoNum type="arabicPeriod"/>
              <a:tabLst>
                <a:tab pos="491948" algn="l"/>
                <a:tab pos="492491" algn="l"/>
              </a:tabLst>
            </a:pPr>
            <a:r>
              <a:rPr sz="2400" spc="13" dirty="0">
                <a:latin typeface="+mn-lt"/>
                <a:cs typeface="Times New Roman"/>
              </a:rPr>
              <a:t>Q-Q </a:t>
            </a:r>
            <a:r>
              <a:rPr sz="2400" spc="4" dirty="0">
                <a:latin typeface="+mn-lt"/>
                <a:cs typeface="Times New Roman"/>
              </a:rPr>
              <a:t>Plot </a:t>
            </a:r>
            <a:r>
              <a:rPr sz="2400" spc="9" dirty="0">
                <a:latin typeface="+mn-lt"/>
                <a:cs typeface="Times New Roman"/>
              </a:rPr>
              <a:t>of errors </a:t>
            </a:r>
            <a:r>
              <a:rPr sz="2400" spc="4" dirty="0">
                <a:latin typeface="+mn-lt"/>
                <a:cs typeface="Times New Roman"/>
              </a:rPr>
              <a:t>for</a:t>
            </a:r>
            <a:r>
              <a:rPr sz="2400" spc="-17" dirty="0">
                <a:latin typeface="+mn-lt"/>
                <a:cs typeface="Times New Roman"/>
              </a:rPr>
              <a:t> </a:t>
            </a:r>
            <a:r>
              <a:rPr sz="2400" spc="9" dirty="0">
                <a:latin typeface="+mn-lt"/>
                <a:cs typeface="Times New Roman"/>
              </a:rPr>
              <a:t>Normality</a:t>
            </a:r>
            <a:endParaRPr sz="2400" dirty="0">
              <a:latin typeface="+mn-lt"/>
              <a:cs typeface="Times New Roman"/>
            </a:endParaRPr>
          </a:p>
          <a:p>
            <a:pPr marL="491948" indent="-481088">
              <a:spcBef>
                <a:spcPts val="552"/>
              </a:spcBef>
              <a:buClr>
                <a:srgbClr val="063DE8"/>
              </a:buClr>
              <a:buSzPct val="76000"/>
              <a:buAutoNum type="arabicPeriod"/>
              <a:tabLst>
                <a:tab pos="491948" algn="l"/>
                <a:tab pos="492491" algn="l"/>
              </a:tabLst>
            </a:pPr>
            <a:r>
              <a:rPr sz="2400" spc="9" dirty="0">
                <a:latin typeface="+mn-lt"/>
                <a:cs typeface="Times New Roman"/>
              </a:rPr>
              <a:t>Errors </a:t>
            </a:r>
            <a:r>
              <a:rPr sz="2400" i="1" spc="4" dirty="0">
                <a:latin typeface="Times New Roman"/>
                <a:cs typeface="Times New Roman"/>
              </a:rPr>
              <a:t>e</a:t>
            </a:r>
            <a:r>
              <a:rPr sz="2400" i="1" spc="6" baseline="-21241" dirty="0">
                <a:latin typeface="Times New Roman"/>
                <a:cs typeface="Times New Roman"/>
              </a:rPr>
              <a:t>t </a:t>
            </a:r>
            <a:r>
              <a:rPr sz="2400" spc="9" dirty="0">
                <a:latin typeface="+mn-lt"/>
                <a:cs typeface="Times New Roman"/>
              </a:rPr>
              <a:t>vs.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i="1" spc="4" dirty="0">
                <a:latin typeface="Times New Roman"/>
                <a:cs typeface="Times New Roman"/>
              </a:rPr>
              <a:t>t </a:t>
            </a:r>
            <a:r>
              <a:rPr sz="2400" spc="4" dirty="0">
                <a:latin typeface="+mn-lt"/>
                <a:cs typeface="Times New Roman"/>
              </a:rPr>
              <a:t>for</a:t>
            </a:r>
            <a:r>
              <a:rPr sz="2400" spc="-205" dirty="0">
                <a:latin typeface="+mn-lt"/>
                <a:cs typeface="Times New Roman"/>
              </a:rPr>
              <a:t> </a:t>
            </a:r>
            <a:r>
              <a:rPr lang="en-US" sz="2400" spc="4" dirty="0">
                <a:latin typeface="+mn-lt"/>
                <a:cs typeface="Times New Roman"/>
              </a:rPr>
              <a:t>stationarity</a:t>
            </a:r>
            <a:endParaRPr lang="en-US" sz="2400" dirty="0">
              <a:latin typeface="+mn-lt"/>
              <a:cs typeface="Times New Roman"/>
            </a:endParaRPr>
          </a:p>
          <a:p>
            <a:pPr marL="491948" indent="-481088">
              <a:spcBef>
                <a:spcPts val="547"/>
              </a:spcBef>
              <a:buClr>
                <a:srgbClr val="063DE8"/>
              </a:buClr>
              <a:buSzPct val="76000"/>
              <a:buAutoNum type="arabicPeriod"/>
              <a:tabLst>
                <a:tab pos="491948" algn="l"/>
                <a:tab pos="492491" algn="l"/>
              </a:tabLst>
            </a:pPr>
            <a:r>
              <a:rPr sz="2400" spc="4" dirty="0">
                <a:latin typeface="+mn-lt"/>
                <a:cs typeface="Times New Roman"/>
              </a:rPr>
              <a:t>Correlations for</a:t>
            </a:r>
            <a:r>
              <a:rPr sz="2400" dirty="0">
                <a:latin typeface="+mn-lt"/>
                <a:cs typeface="Times New Roman"/>
              </a:rPr>
              <a:t> </a:t>
            </a:r>
            <a:r>
              <a:rPr lang="de-DE" sz="2400" spc="9" dirty="0">
                <a:latin typeface="+mn-lt"/>
                <a:cs typeface="Times New Roman"/>
              </a:rPr>
              <a:t>i</a:t>
            </a:r>
            <a:r>
              <a:rPr sz="2400" spc="9" dirty="0" err="1">
                <a:latin typeface="+mn-lt"/>
                <a:cs typeface="Times New Roman"/>
              </a:rPr>
              <a:t>ndependence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064" y="1667495"/>
            <a:ext cx="280223" cy="292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3579" y="3729626"/>
            <a:ext cx="0" cy="2356046"/>
          </a:xfrm>
          <a:custGeom>
            <a:avLst/>
            <a:gdLst/>
            <a:ahLst/>
            <a:cxnLst/>
            <a:rect l="l" t="t" r="r" b="b"/>
            <a:pathLst>
              <a:path h="2755265">
                <a:moveTo>
                  <a:pt x="0" y="0"/>
                </a:moveTo>
                <a:lnTo>
                  <a:pt x="0" y="27548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9188" y="6085310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9188" y="5749667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9188" y="5414714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9188" y="5079759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9188" y="4735864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9188" y="4400221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9188" y="4065268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9188" y="3729625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3579" y="6085310"/>
            <a:ext cx="5003136" cy="0"/>
          </a:xfrm>
          <a:custGeom>
            <a:avLst/>
            <a:gdLst/>
            <a:ahLst/>
            <a:cxnLst/>
            <a:rect l="l" t="t" r="r" b="b"/>
            <a:pathLst>
              <a:path w="5850890">
                <a:moveTo>
                  <a:pt x="0" y="0"/>
                </a:moveTo>
                <a:lnTo>
                  <a:pt x="585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3579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27506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40745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53984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6165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0091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3331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16571" y="6085309"/>
            <a:ext cx="0" cy="34752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86457" y="483009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86457" y="483009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53885" y="493326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53885" y="493326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74570" y="4662786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8697" y="5161434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29788" y="4739819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21068" y="4576812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18221" y="5092655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23772" y="6037681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2480" y="5565168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46417" y="5823089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38607" y="470972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38607" y="470972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62681" y="4757014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82480" y="5737116"/>
            <a:ext cx="60182" cy="60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45387" y="5823089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52289" y="5367085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31139" y="5127044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82625" y="4808598"/>
            <a:ext cx="60182" cy="601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83976" y="4404864"/>
            <a:ext cx="60182" cy="60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29788" y="4645591"/>
            <a:ext cx="60182" cy="601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68697" y="4576812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16869" y="4739819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38828" y="5805894"/>
            <a:ext cx="60182" cy="601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25268" y="4946156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46417" y="4387669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69828" y="470972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69828" y="470972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10455" y="4791403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62825" y="3966054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21068" y="4318891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37011" y="5092655"/>
            <a:ext cx="60182" cy="601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85327" y="5230213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89526" y="4877376"/>
            <a:ext cx="60182" cy="601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08637" y="4172391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76064" y="4258364"/>
            <a:ext cx="60182" cy="601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03087" y="3983249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67346" y="4722623"/>
            <a:ext cx="60182" cy="601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64178" y="4508033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27084" y="4559617"/>
            <a:ext cx="60182" cy="60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19717" y="4103611"/>
            <a:ext cx="60182" cy="601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20847" y="486448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20847" y="486448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89848" y="4911767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83976" y="5066520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76608" y="4645591"/>
            <a:ext cx="60182" cy="60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61330" y="5401473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19717" y="5496388"/>
            <a:ext cx="60182" cy="60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53885" y="486448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53885" y="486448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38607" y="466708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38607" y="466708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07829" y="4757014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46739" y="5435863"/>
            <a:ext cx="60182" cy="601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58161" y="5599557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47969" y="4469001"/>
            <a:ext cx="4393355" cy="1005623"/>
          </a:xfrm>
          <a:custGeom>
            <a:avLst/>
            <a:gdLst/>
            <a:ahLst/>
            <a:cxnLst/>
            <a:rect l="l" t="t" r="r" b="b"/>
            <a:pathLst>
              <a:path w="5137784" h="1176020">
                <a:moveTo>
                  <a:pt x="0" y="1175935"/>
                </a:moveTo>
                <a:lnTo>
                  <a:pt x="5137279" y="0"/>
                </a:lnTo>
              </a:path>
            </a:pathLst>
          </a:custGeom>
          <a:ln w="20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597094" y="4987983"/>
            <a:ext cx="141721" cy="829444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60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1368">
              <a:latin typeface="Times New Roman"/>
              <a:cs typeface="Times New Roman"/>
            </a:endParaRPr>
          </a:p>
          <a:p>
            <a:pPr marL="10860"/>
            <a:r>
              <a:rPr sz="855" spc="-9" dirty="0">
                <a:latin typeface="Arial"/>
                <a:cs typeface="Arial"/>
              </a:rPr>
              <a:t>40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47"/>
              </a:spcBef>
            </a:pPr>
            <a:endParaRPr sz="1368">
              <a:latin typeface="Times New Roman"/>
              <a:cs typeface="Times New Roman"/>
            </a:endParaRPr>
          </a:p>
          <a:p>
            <a:pPr marL="10860"/>
            <a:r>
              <a:rPr sz="855" spc="-9" dirty="0">
                <a:latin typeface="Arial"/>
                <a:cs typeface="Arial"/>
              </a:rPr>
              <a:t>20</a:t>
            </a:r>
            <a:endParaRPr sz="855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597094" y="4644042"/>
            <a:ext cx="141721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80</a:t>
            </a:r>
            <a:endParaRPr sz="855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536609" y="3638363"/>
            <a:ext cx="204708" cy="829444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1</a:t>
            </a:r>
            <a:r>
              <a:rPr sz="855" spc="-9" dirty="0">
                <a:latin typeface="Arial"/>
                <a:cs typeface="Arial"/>
              </a:rPr>
              <a:t>4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1368">
              <a:latin typeface="Times New Roman"/>
              <a:cs typeface="Times New Roman"/>
            </a:endParaRPr>
          </a:p>
          <a:p>
            <a:pPr marL="10860"/>
            <a:r>
              <a:rPr sz="855" spc="-4" dirty="0">
                <a:latin typeface="Arial"/>
                <a:cs typeface="Arial"/>
              </a:rPr>
              <a:t>1</a:t>
            </a:r>
            <a:r>
              <a:rPr sz="855" spc="-9" dirty="0">
                <a:latin typeface="Arial"/>
                <a:cs typeface="Arial"/>
              </a:rPr>
              <a:t>2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47"/>
              </a:spcBef>
            </a:pPr>
            <a:endParaRPr sz="1368">
              <a:latin typeface="Times New Roman"/>
              <a:cs typeface="Times New Roman"/>
            </a:endParaRPr>
          </a:p>
          <a:p>
            <a:pPr marL="10860"/>
            <a:r>
              <a:rPr sz="855" spc="-4" dirty="0">
                <a:latin typeface="Arial"/>
                <a:cs typeface="Arial"/>
              </a:rPr>
              <a:t>1</a:t>
            </a:r>
            <a:r>
              <a:rPr sz="855" spc="-9" dirty="0">
                <a:latin typeface="Arial"/>
                <a:cs typeface="Arial"/>
              </a:rPr>
              <a:t>0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656908" y="5964384"/>
            <a:ext cx="204708" cy="344936"/>
          </a:xfrm>
          <a:prstGeom prst="rect">
            <a:avLst/>
          </a:prstGeom>
        </p:spPr>
        <p:txBody>
          <a:bodyPr vert="horz" wrap="square" lIns="0" tIns="42896" rIns="0" bIns="0" rtlCol="0">
            <a:spAutoFit/>
          </a:bodyPr>
          <a:lstStyle/>
          <a:p>
            <a:pPr marL="10860">
              <a:spcBef>
                <a:spcPts val="338"/>
              </a:spcBef>
            </a:pP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 marL="130860">
              <a:spcBef>
                <a:spcPts val="261"/>
              </a:spcBef>
            </a:pP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456778" y="6157028"/>
            <a:ext cx="143893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2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169992" y="6157028"/>
            <a:ext cx="144979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4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883206" y="6157028"/>
            <a:ext cx="144979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6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605381" y="6157028"/>
            <a:ext cx="144979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8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293168" y="6157028"/>
            <a:ext cx="204708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1</a:t>
            </a:r>
            <a:r>
              <a:rPr sz="855" spc="-9" dirty="0">
                <a:latin typeface="Arial"/>
                <a:cs typeface="Arial"/>
              </a:rPr>
              <a:t>0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006405" y="6157028"/>
            <a:ext cx="204708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1</a:t>
            </a:r>
            <a:r>
              <a:rPr sz="855" spc="-9" dirty="0">
                <a:latin typeface="Arial"/>
                <a:cs typeface="Arial"/>
              </a:rPr>
              <a:t>2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720314" y="6157028"/>
            <a:ext cx="204708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1</a:t>
            </a:r>
            <a:r>
              <a:rPr sz="855" spc="-4" dirty="0">
                <a:latin typeface="Arial"/>
                <a:cs typeface="Arial"/>
              </a:rPr>
              <a:t>4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115616" y="4527610"/>
            <a:ext cx="195477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x</a:t>
            </a:r>
            <a:r>
              <a:rPr sz="2181" i="1" spc="-6" baseline="-21241" dirty="0">
                <a:latin typeface="Times New Roman"/>
                <a:cs typeface="Times New Roman"/>
              </a:rPr>
              <a:t>t</a:t>
            </a:r>
            <a:endParaRPr sz="2181" baseline="-21241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030621" y="5903191"/>
            <a:ext cx="348601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3207" i="1" spc="13" baseline="14444" dirty="0">
                <a:latin typeface="Times New Roman"/>
                <a:cs typeface="Times New Roman"/>
              </a:rPr>
              <a:t>x</a:t>
            </a:r>
            <a:r>
              <a:rPr sz="1454" i="1" spc="-9" dirty="0">
                <a:latin typeface="Times New Roman"/>
                <a:cs typeface="Times New Roman"/>
              </a:rPr>
              <a:t>t-1</a:t>
            </a:r>
            <a:endParaRPr sz="1454">
              <a:latin typeface="Times New Roman"/>
              <a:cs typeface="Times New Roman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2CE74B8-ED3B-9C4A-B8FF-CE9DA5177205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97" name="object 5">
              <a:extLst>
                <a:ext uri="{FF2B5EF4-FFF2-40B4-BE49-F238E27FC236}">
                  <a16:creationId xmlns:a16="http://schemas.microsoft.com/office/drawing/2014/main" id="{6A740500-7FED-074B-A72D-2EDAAE235132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8" name="object 6">
              <a:extLst>
                <a:ext uri="{FF2B5EF4-FFF2-40B4-BE49-F238E27FC236}">
                  <a16:creationId xmlns:a16="http://schemas.microsoft.com/office/drawing/2014/main" id="{34E43447-EA80-0C48-A2B3-55EC40E338E2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46D86D8-3875-9746-8425-D40A432166E7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2" name="Slide Number Placeholder 3">
            <a:extLst>
              <a:ext uri="{FF2B5EF4-FFF2-40B4-BE49-F238E27FC236}">
                <a16:creationId xmlns:a16="http://schemas.microsoft.com/office/drawing/2014/main" id="{2E8FEF54-22F5-9840-9369-6406637D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92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919" y="267660"/>
            <a:ext cx="3412710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Visual Tests</a:t>
            </a:r>
            <a:r>
              <a:rPr spc="-77" dirty="0"/>
              <a:t> </a:t>
            </a:r>
            <a:r>
              <a:rPr spc="-4" dirty="0"/>
              <a:t>(</a:t>
            </a:r>
            <a:r>
              <a:rPr lang="de-DE" spc="-4" dirty="0" err="1"/>
              <a:t>cntd</a:t>
            </a:r>
            <a:r>
              <a:rPr spc="-4"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2772051" y="3877439"/>
            <a:ext cx="0" cy="1820655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0"/>
                </a:moveTo>
                <a:lnTo>
                  <a:pt x="0" y="21290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7660" y="5698023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7660" y="5379575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7660" y="5070069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7660" y="4752309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7660" y="4434549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7660" y="4116102"/>
            <a:ext cx="34752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2052" y="4434549"/>
            <a:ext cx="5054721" cy="0"/>
          </a:xfrm>
          <a:custGeom>
            <a:avLst/>
            <a:gdLst/>
            <a:ahLst/>
            <a:cxnLst/>
            <a:rect l="l" t="t" r="r" b="b"/>
            <a:pathLst>
              <a:path w="5911215">
                <a:moveTo>
                  <a:pt x="0" y="0"/>
                </a:moveTo>
                <a:lnTo>
                  <a:pt x="59110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2051" y="443455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6542" y="443455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2093" y="443455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6584" y="443455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2135" y="443455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6626" y="443455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7954" y="5014185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2868" y="4662037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46037" y="5384218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9205" y="4524479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52374" y="4756264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46602" y="5401413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2939" y="4481835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56108" y="5160685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51023" y="3880019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54191" y="4962601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60529" y="5005932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54756" y="4499031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7925" y="4696426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61094" y="4619394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64262" y="4533419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58490" y="5134550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61659" y="4851179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64827" y="5074712"/>
            <a:ext cx="60182" cy="60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62910" y="4120745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66079" y="4395862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69248" y="5212269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2416" y="4996991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75585" y="4137940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69812" y="5237719"/>
            <a:ext cx="60182" cy="601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2981" y="5633197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76150" y="5048575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79318" y="4585004"/>
            <a:ext cx="60182" cy="60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74234" y="4249362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77402" y="4988738"/>
            <a:ext cx="60182" cy="60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80571" y="4653783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83739" y="5598809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77967" y="4705368"/>
            <a:ext cx="60182" cy="594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81136" y="4962601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84304" y="4490089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87473" y="5616003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81701" y="4962601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84869" y="5057516"/>
            <a:ext cx="60182" cy="60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88038" y="4524479"/>
            <a:ext cx="60182" cy="601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91207" y="5624944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86121" y="5014185"/>
            <a:ext cx="60182" cy="601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89290" y="4318142"/>
            <a:ext cx="60182" cy="6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92458" y="4722562"/>
            <a:ext cx="60182" cy="594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95627" y="5005932"/>
            <a:ext cx="60182" cy="60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89855" y="5547225"/>
            <a:ext cx="60182" cy="601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93023" y="5082966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96192" y="4876629"/>
            <a:ext cx="60182" cy="6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520465" y="4661260"/>
            <a:ext cx="179188" cy="1119075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17" dirty="0">
                <a:latin typeface="Arial"/>
                <a:cs typeface="Arial"/>
              </a:rPr>
              <a:t>-</a:t>
            </a:r>
            <a:r>
              <a:rPr sz="855" spc="-4" dirty="0">
                <a:latin typeface="Arial"/>
                <a:cs typeface="Arial"/>
              </a:rPr>
              <a:t>2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1283">
              <a:latin typeface="Times New Roman"/>
              <a:cs typeface="Times New Roman"/>
            </a:endParaRPr>
          </a:p>
          <a:p>
            <a:pPr marL="10860"/>
            <a:r>
              <a:rPr sz="855" spc="-17" dirty="0">
                <a:latin typeface="Arial"/>
                <a:cs typeface="Arial"/>
              </a:rPr>
              <a:t>-</a:t>
            </a:r>
            <a:r>
              <a:rPr sz="855" spc="-4" dirty="0">
                <a:latin typeface="Arial"/>
                <a:cs typeface="Arial"/>
              </a:rPr>
              <a:t>4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1197">
              <a:latin typeface="Times New Roman"/>
              <a:cs typeface="Times New Roman"/>
            </a:endParaRPr>
          </a:p>
          <a:p>
            <a:pPr marL="10860"/>
            <a:r>
              <a:rPr sz="855" spc="-17" dirty="0">
                <a:latin typeface="Arial"/>
                <a:cs typeface="Arial"/>
              </a:rPr>
              <a:t>-</a:t>
            </a:r>
            <a:r>
              <a:rPr sz="855" spc="-4" dirty="0">
                <a:latin typeface="Arial"/>
                <a:cs typeface="Arial"/>
              </a:rPr>
              <a:t>6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83">
              <a:latin typeface="Times New Roman"/>
              <a:cs typeface="Times New Roman"/>
            </a:endParaRPr>
          </a:p>
          <a:p>
            <a:pPr marL="10860"/>
            <a:r>
              <a:rPr sz="855" spc="-17" dirty="0">
                <a:latin typeface="Arial"/>
                <a:cs typeface="Arial"/>
              </a:rPr>
              <a:t>-</a:t>
            </a:r>
            <a:r>
              <a:rPr sz="855" spc="-4" dirty="0">
                <a:latin typeface="Arial"/>
                <a:cs typeface="Arial"/>
              </a:rPr>
              <a:t>8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54853" y="4025001"/>
            <a:ext cx="142807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20</a:t>
            </a:r>
            <a:endParaRPr sz="855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565713" y="3100662"/>
            <a:ext cx="121087" cy="786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6"/>
              </a:lnSpc>
            </a:pPr>
            <a:r>
              <a:rPr sz="855" spc="-4" dirty="0">
                <a:latin typeface="Arial"/>
                <a:cs typeface="Arial"/>
              </a:rPr>
              <a:t>80</a:t>
            </a:r>
            <a:endParaRPr sz="85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8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855" spc="-4" dirty="0">
                <a:latin typeface="Arial"/>
                <a:cs typeface="Arial"/>
              </a:rPr>
              <a:t>60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1283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r>
              <a:rPr sz="855" spc="-4" dirty="0">
                <a:latin typeface="Arial"/>
                <a:cs typeface="Arial"/>
              </a:rPr>
              <a:t>40</a:t>
            </a:r>
            <a:endParaRPr sz="855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615338" y="4313294"/>
            <a:ext cx="204708" cy="345484"/>
          </a:xfrm>
          <a:prstGeom prst="rect">
            <a:avLst/>
          </a:prstGeom>
        </p:spPr>
        <p:txBody>
          <a:bodyPr vert="horz" wrap="square" lIns="0" tIns="43439" rIns="0" bIns="0" rtlCol="0">
            <a:spAutoFit/>
          </a:bodyPr>
          <a:lstStyle/>
          <a:p>
            <a:pPr marL="10860">
              <a:spcBef>
                <a:spcPts val="342"/>
              </a:spcBef>
            </a:pP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 marL="130860">
              <a:spcBef>
                <a:spcPts val="261"/>
              </a:spcBef>
            </a:pP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15810" y="4506386"/>
            <a:ext cx="143893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1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1304" y="4506386"/>
            <a:ext cx="143893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2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35758" y="4506386"/>
            <a:ext cx="143893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3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41252" y="4506386"/>
            <a:ext cx="143893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4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55706" y="4506386"/>
            <a:ext cx="143893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9" dirty="0">
                <a:latin typeface="Arial"/>
                <a:cs typeface="Arial"/>
              </a:rPr>
              <a:t>5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099536" y="3762037"/>
            <a:ext cx="195477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e</a:t>
            </a:r>
            <a:r>
              <a:rPr sz="2181" i="1" spc="-6" baseline="-21241" dirty="0">
                <a:latin typeface="Times New Roman"/>
                <a:cs typeface="Times New Roman"/>
              </a:rPr>
              <a:t>t</a:t>
            </a:r>
            <a:endParaRPr sz="2181" baseline="-21241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152100" y="4312270"/>
            <a:ext cx="98282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4" dirty="0">
                <a:latin typeface="Times New Roman"/>
                <a:cs typeface="Times New Roman"/>
              </a:rPr>
              <a:t>t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17914" y="1267273"/>
            <a:ext cx="3634794" cy="2610167"/>
          </a:xfrm>
          <a:custGeom>
            <a:avLst/>
            <a:gdLst/>
            <a:ahLst/>
            <a:cxnLst/>
            <a:rect l="l" t="t" r="r" b="b"/>
            <a:pathLst>
              <a:path w="4250690" h="3052445">
                <a:moveTo>
                  <a:pt x="0" y="0"/>
                </a:moveTo>
                <a:lnTo>
                  <a:pt x="0" y="3052444"/>
                </a:lnTo>
                <a:lnTo>
                  <a:pt x="4250096" y="3052444"/>
                </a:lnTo>
                <a:lnTo>
                  <a:pt x="4250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35672" y="1433718"/>
            <a:ext cx="0" cy="2269710"/>
          </a:xfrm>
          <a:custGeom>
            <a:avLst/>
            <a:gdLst/>
            <a:ahLst/>
            <a:cxnLst/>
            <a:rect l="l" t="t" r="r" b="b"/>
            <a:pathLst>
              <a:path h="2654300">
                <a:moveTo>
                  <a:pt x="0" y="0"/>
                </a:moveTo>
                <a:lnTo>
                  <a:pt x="0" y="26543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04035" y="3703428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04035" y="3417307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04035" y="3140127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04035" y="2854006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04035" y="2568573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04035" y="2283141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04035" y="2005272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04035" y="1719840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04035" y="1433718"/>
            <a:ext cx="3203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35673" y="2568573"/>
            <a:ext cx="3142300" cy="0"/>
          </a:xfrm>
          <a:custGeom>
            <a:avLst/>
            <a:gdLst/>
            <a:ahLst/>
            <a:cxnLst/>
            <a:rect l="l" t="t" r="r" b="b"/>
            <a:pathLst>
              <a:path w="3674745">
                <a:moveTo>
                  <a:pt x="0" y="0"/>
                </a:moveTo>
                <a:lnTo>
                  <a:pt x="3674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35672" y="2568573"/>
            <a:ext cx="0" cy="3203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19189" y="2568573"/>
            <a:ext cx="0" cy="3203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03394" y="2568573"/>
            <a:ext cx="0" cy="3203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87600" y="2568573"/>
            <a:ext cx="0" cy="3203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71804" y="2568573"/>
            <a:ext cx="0" cy="3203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55322" y="2568573"/>
            <a:ext cx="0" cy="3203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39526" y="2568573"/>
            <a:ext cx="0" cy="3203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01503" y="2584393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6303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01503" y="2584393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29973" y="2314778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7347"/>
                </a:moveTo>
                <a:lnTo>
                  <a:pt x="28151" y="0"/>
                </a:lnTo>
                <a:lnTo>
                  <a:pt x="0" y="27347"/>
                </a:lnTo>
                <a:lnTo>
                  <a:pt x="28151" y="55499"/>
                </a:lnTo>
                <a:lnTo>
                  <a:pt x="56303" y="2734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29973" y="2314778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7347"/>
                </a:lnTo>
                <a:lnTo>
                  <a:pt x="28151" y="55499"/>
                </a:lnTo>
                <a:lnTo>
                  <a:pt x="0" y="27347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20491" y="2854006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6303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20491" y="2854006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55961" y="2290705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55961" y="2290705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347" y="0"/>
                </a:moveTo>
                <a:lnTo>
                  <a:pt x="55499" y="28151"/>
                </a:lnTo>
                <a:lnTo>
                  <a:pt x="27347" y="55499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65467" y="2322345"/>
            <a:ext cx="47783" cy="48326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6303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65467" y="2322345"/>
            <a:ext cx="47783" cy="48326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27347" y="0"/>
                </a:moveTo>
                <a:lnTo>
                  <a:pt x="55499" y="28151"/>
                </a:lnTo>
                <a:lnTo>
                  <a:pt x="27347" y="56303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84455" y="2838188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84455" y="2838188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347" y="0"/>
                </a:moveTo>
                <a:lnTo>
                  <a:pt x="55499" y="28151"/>
                </a:lnTo>
                <a:lnTo>
                  <a:pt x="27347" y="55499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99453" y="3405775"/>
            <a:ext cx="55390" cy="553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24729" y="2604498"/>
            <a:ext cx="56078" cy="553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58308" y="3016485"/>
            <a:ext cx="55390" cy="560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383610" y="1977233"/>
            <a:ext cx="55390" cy="560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188852" y="2497042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188852" y="2497042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8151" y="0"/>
                </a:moveTo>
                <a:lnTo>
                  <a:pt x="55499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149648" y="3298320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49648" y="3298320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347" y="0"/>
                </a:moveTo>
                <a:lnTo>
                  <a:pt x="55499" y="28151"/>
                </a:lnTo>
                <a:lnTo>
                  <a:pt x="27347" y="55499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39321" y="2945643"/>
            <a:ext cx="55390" cy="553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87576" y="2536936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55499" y="27347"/>
                </a:moveTo>
                <a:lnTo>
                  <a:pt x="28151" y="0"/>
                </a:lnTo>
                <a:lnTo>
                  <a:pt x="0" y="27347"/>
                </a:lnTo>
                <a:lnTo>
                  <a:pt x="28151" y="55499"/>
                </a:lnTo>
                <a:lnTo>
                  <a:pt x="55499" y="2734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87576" y="2536936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28151" y="0"/>
                </a:moveTo>
                <a:lnTo>
                  <a:pt x="55499" y="27347"/>
                </a:lnTo>
                <a:lnTo>
                  <a:pt x="28151" y="55499"/>
                </a:lnTo>
                <a:lnTo>
                  <a:pt x="0" y="27347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08935" y="2524715"/>
            <a:ext cx="55390" cy="560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79346" y="2354670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7347"/>
                </a:moveTo>
                <a:lnTo>
                  <a:pt x="28151" y="0"/>
                </a:lnTo>
                <a:lnTo>
                  <a:pt x="0" y="27347"/>
                </a:lnTo>
                <a:lnTo>
                  <a:pt x="28151" y="55499"/>
                </a:lnTo>
                <a:lnTo>
                  <a:pt x="55499" y="2734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79346" y="2354670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8151" y="0"/>
                </a:moveTo>
                <a:lnTo>
                  <a:pt x="55499" y="27347"/>
                </a:lnTo>
                <a:lnTo>
                  <a:pt x="28151" y="55499"/>
                </a:lnTo>
                <a:lnTo>
                  <a:pt x="0" y="27347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05790" y="2151932"/>
            <a:ext cx="55390" cy="553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403443" y="2521115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7347"/>
                </a:moveTo>
                <a:lnTo>
                  <a:pt x="27347" y="0"/>
                </a:lnTo>
                <a:lnTo>
                  <a:pt x="0" y="27347"/>
                </a:lnTo>
                <a:lnTo>
                  <a:pt x="27347" y="55499"/>
                </a:lnTo>
                <a:lnTo>
                  <a:pt x="55499" y="2734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03443" y="2521115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347" y="0"/>
                </a:moveTo>
                <a:lnTo>
                  <a:pt x="55499" y="27347"/>
                </a:lnTo>
                <a:lnTo>
                  <a:pt x="27347" y="55499"/>
                </a:lnTo>
                <a:lnTo>
                  <a:pt x="0" y="27347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36310" y="2362236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6303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236310" y="2362236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84455" y="2536936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7347"/>
                </a:moveTo>
                <a:lnTo>
                  <a:pt x="27347" y="0"/>
                </a:lnTo>
                <a:lnTo>
                  <a:pt x="0" y="27347"/>
                </a:lnTo>
                <a:lnTo>
                  <a:pt x="27347" y="55499"/>
                </a:lnTo>
                <a:lnTo>
                  <a:pt x="55499" y="2734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284455" y="2536936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347" y="0"/>
                </a:moveTo>
                <a:lnTo>
                  <a:pt x="55499" y="27347"/>
                </a:lnTo>
                <a:lnTo>
                  <a:pt x="27347" y="55499"/>
                </a:lnTo>
                <a:lnTo>
                  <a:pt x="0" y="27347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165467" y="3361596"/>
            <a:ext cx="47783" cy="48326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6303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165467" y="3361596"/>
            <a:ext cx="47783" cy="48326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27347" y="0"/>
                </a:moveTo>
                <a:lnTo>
                  <a:pt x="55499" y="28151"/>
                </a:lnTo>
                <a:lnTo>
                  <a:pt x="27347" y="56303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91863" y="2183570"/>
            <a:ext cx="55390" cy="553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010187" y="2080401"/>
            <a:ext cx="56078" cy="5607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419262" y="2584393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419262" y="2584393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347" y="0"/>
                </a:moveTo>
                <a:lnTo>
                  <a:pt x="55499" y="28151"/>
                </a:lnTo>
                <a:lnTo>
                  <a:pt x="27347" y="55499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88852" y="2521115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7347"/>
                </a:moveTo>
                <a:lnTo>
                  <a:pt x="28151" y="0"/>
                </a:lnTo>
                <a:lnTo>
                  <a:pt x="0" y="27347"/>
                </a:lnTo>
                <a:lnTo>
                  <a:pt x="28151" y="55499"/>
                </a:lnTo>
                <a:lnTo>
                  <a:pt x="55499" y="2734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188852" y="2521115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8151" y="0"/>
                </a:moveTo>
                <a:lnTo>
                  <a:pt x="55499" y="27347"/>
                </a:lnTo>
                <a:lnTo>
                  <a:pt x="28151" y="55499"/>
                </a:lnTo>
                <a:lnTo>
                  <a:pt x="0" y="27347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121610" y="1787403"/>
            <a:ext cx="55390" cy="5539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716549" y="2437365"/>
            <a:ext cx="55390" cy="5607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462754" y="2937390"/>
            <a:ext cx="55390" cy="5539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899453" y="2723487"/>
            <a:ext cx="55390" cy="553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807817" y="2370489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7347"/>
                </a:moveTo>
                <a:lnTo>
                  <a:pt x="28151" y="0"/>
                </a:lnTo>
                <a:lnTo>
                  <a:pt x="0" y="27347"/>
                </a:lnTo>
                <a:lnTo>
                  <a:pt x="28151" y="55499"/>
                </a:lnTo>
                <a:lnTo>
                  <a:pt x="56303" y="2734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807817" y="2370489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7347"/>
                </a:lnTo>
                <a:lnTo>
                  <a:pt x="28151" y="55499"/>
                </a:lnTo>
                <a:lnTo>
                  <a:pt x="0" y="27347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058333" y="1922210"/>
            <a:ext cx="55390" cy="5539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73488" y="2294993"/>
            <a:ext cx="56078" cy="553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510211" y="2032944"/>
            <a:ext cx="55390" cy="5539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00729" y="2770944"/>
            <a:ext cx="55390" cy="5539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173033" y="2274887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73033" y="2274887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8151" y="0"/>
                </a:moveTo>
                <a:lnTo>
                  <a:pt x="55499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327946" y="2405727"/>
            <a:ext cx="55390" cy="5539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288055" y="2001306"/>
            <a:ext cx="55390" cy="5539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21634" y="2834221"/>
            <a:ext cx="55390" cy="553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78117" y="2560320"/>
            <a:ext cx="47783" cy="48326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6303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078117" y="2560320"/>
            <a:ext cx="47783" cy="48326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27347" y="0"/>
                </a:moveTo>
                <a:lnTo>
                  <a:pt x="55499" y="28151"/>
                </a:lnTo>
                <a:lnTo>
                  <a:pt x="27347" y="56303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034259" y="2659522"/>
            <a:ext cx="55390" cy="560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926804" y="2243247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6303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926804" y="2243247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232343" y="3056377"/>
            <a:ext cx="56078" cy="5539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688829" y="2822368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6303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688829" y="2822368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614019" y="2239281"/>
            <a:ext cx="55390" cy="5539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078117" y="2346416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078117" y="2346416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347" y="0"/>
                </a:moveTo>
                <a:lnTo>
                  <a:pt x="55499" y="28151"/>
                </a:lnTo>
                <a:lnTo>
                  <a:pt x="27347" y="55499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220491" y="2512862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56303" y="28151"/>
                </a:moveTo>
                <a:lnTo>
                  <a:pt x="28151" y="0"/>
                </a:lnTo>
                <a:lnTo>
                  <a:pt x="0" y="28151"/>
                </a:lnTo>
                <a:lnTo>
                  <a:pt x="28151" y="55499"/>
                </a:lnTo>
                <a:lnTo>
                  <a:pt x="56303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20491" y="2512862"/>
            <a:ext cx="48326" cy="47783"/>
          </a:xfrm>
          <a:custGeom>
            <a:avLst/>
            <a:gdLst/>
            <a:ahLst/>
            <a:cxnLst/>
            <a:rect l="l" t="t" r="r" b="b"/>
            <a:pathLst>
              <a:path w="56514" h="55880">
                <a:moveTo>
                  <a:pt x="28151" y="0"/>
                </a:moveTo>
                <a:lnTo>
                  <a:pt x="56303" y="28151"/>
                </a:lnTo>
                <a:lnTo>
                  <a:pt x="28151" y="55499"/>
                </a:lnTo>
                <a:lnTo>
                  <a:pt x="0" y="28151"/>
                </a:lnTo>
                <a:lnTo>
                  <a:pt x="28151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145682" y="3032993"/>
            <a:ext cx="55390" cy="553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65443" y="2893899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55499" y="28151"/>
                </a:moveTo>
                <a:lnTo>
                  <a:pt x="27347" y="0"/>
                </a:lnTo>
                <a:lnTo>
                  <a:pt x="0" y="28151"/>
                </a:lnTo>
                <a:lnTo>
                  <a:pt x="27347" y="55499"/>
                </a:lnTo>
                <a:lnTo>
                  <a:pt x="55499" y="2815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65443" y="2893899"/>
            <a:ext cx="47783" cy="47783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27347" y="0"/>
                </a:moveTo>
                <a:lnTo>
                  <a:pt x="55499" y="28151"/>
                </a:lnTo>
                <a:lnTo>
                  <a:pt x="27347" y="55499"/>
                </a:lnTo>
                <a:lnTo>
                  <a:pt x="0" y="28151"/>
                </a:lnTo>
                <a:lnTo>
                  <a:pt x="27347" y="0"/>
                </a:lnTo>
                <a:close/>
              </a:path>
            </a:pathLst>
          </a:custGeom>
          <a:ln w="92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534235" y="2778510"/>
            <a:ext cx="55390" cy="560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202657" y="3619006"/>
            <a:ext cx="166699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26" dirty="0">
                <a:latin typeface="Arial"/>
                <a:cs typeface="Arial"/>
              </a:rPr>
              <a:t>-</a:t>
            </a:r>
            <a:r>
              <a:rPr sz="812" spc="-17" dirty="0">
                <a:latin typeface="Arial"/>
                <a:cs typeface="Arial"/>
              </a:rPr>
              <a:t>8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202657" y="3332899"/>
            <a:ext cx="166699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26" dirty="0">
                <a:latin typeface="Arial"/>
                <a:cs typeface="Arial"/>
              </a:rPr>
              <a:t>-</a:t>
            </a:r>
            <a:r>
              <a:rPr sz="812" spc="-17" dirty="0">
                <a:latin typeface="Arial"/>
                <a:cs typeface="Arial"/>
              </a:rPr>
              <a:t>6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202657" y="3055765"/>
            <a:ext cx="166699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26" dirty="0">
                <a:latin typeface="Arial"/>
                <a:cs typeface="Arial"/>
              </a:rPr>
              <a:t>-</a:t>
            </a:r>
            <a:r>
              <a:rPr sz="812" spc="-17" dirty="0">
                <a:latin typeface="Arial"/>
                <a:cs typeface="Arial"/>
              </a:rPr>
              <a:t>4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290023" y="2484169"/>
            <a:ext cx="79277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234294" y="2198681"/>
            <a:ext cx="133576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20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1234294" y="1920825"/>
            <a:ext cx="133576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40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234294" y="1635336"/>
            <a:ext cx="133576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60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234294" y="1349848"/>
            <a:ext cx="133576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80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202657" y="2623406"/>
            <a:ext cx="278555" cy="284696"/>
          </a:xfrm>
          <a:prstGeom prst="rect">
            <a:avLst/>
          </a:prstGeom>
        </p:spPr>
        <p:txBody>
          <a:bodyPr vert="horz" wrap="square" lIns="0" tIns="21720" rIns="0" bIns="0" rtlCol="0">
            <a:spAutoFit/>
          </a:bodyPr>
          <a:lstStyle/>
          <a:p>
            <a:pPr marR="4344" algn="r">
              <a:spcBef>
                <a:spcPts val="171"/>
              </a:spcBef>
            </a:pP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  <a:p>
            <a:pPr marL="10860">
              <a:spcBef>
                <a:spcPts val="90"/>
              </a:spcBef>
            </a:pPr>
            <a:r>
              <a:rPr sz="812" spc="-17" dirty="0">
                <a:latin typeface="Arial"/>
                <a:cs typeface="Arial"/>
              </a:rPr>
              <a:t>-20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853302" y="2634649"/>
            <a:ext cx="135205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2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2337421" y="2634649"/>
            <a:ext cx="135205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4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2821539" y="2634649"/>
            <a:ext cx="134662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21" dirty="0">
                <a:latin typeface="Arial"/>
                <a:cs typeface="Arial"/>
              </a:rPr>
              <a:t>6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3305037" y="2634649"/>
            <a:ext cx="135205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8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3765065" y="2634649"/>
            <a:ext cx="190590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10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4249101" y="2634649"/>
            <a:ext cx="190590" cy="13593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812" spc="-17" dirty="0">
                <a:latin typeface="Arial"/>
                <a:cs typeface="Arial"/>
              </a:rPr>
              <a:t>12</a:t>
            </a:r>
            <a:r>
              <a:rPr sz="812" dirty="0">
                <a:latin typeface="Arial"/>
                <a:cs typeface="Arial"/>
              </a:rPr>
              <a:t>0</a:t>
            </a:r>
            <a:endParaRPr sz="812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861513" y="2042559"/>
            <a:ext cx="195477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e</a:t>
            </a:r>
            <a:r>
              <a:rPr sz="2181" i="1" spc="-6" baseline="-21241" dirty="0">
                <a:latin typeface="Times New Roman"/>
                <a:cs typeface="Times New Roman"/>
              </a:rPr>
              <a:t>t</a:t>
            </a:r>
            <a:endParaRPr sz="2181" baseline="-21241">
              <a:latin typeface="Times New Roman"/>
              <a:cs typeface="Times New Roman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4104991" y="2809989"/>
            <a:ext cx="329451" cy="36659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5744831" y="2111337"/>
            <a:ext cx="143893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e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6982855" y="2899547"/>
            <a:ext cx="129232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z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6368510" y="1485990"/>
            <a:ext cx="0" cy="2149709"/>
          </a:xfrm>
          <a:custGeom>
            <a:avLst/>
            <a:gdLst/>
            <a:ahLst/>
            <a:cxnLst/>
            <a:rect l="l" t="t" r="r" b="b"/>
            <a:pathLst>
              <a:path h="2513965">
                <a:moveTo>
                  <a:pt x="0" y="0"/>
                </a:moveTo>
                <a:lnTo>
                  <a:pt x="0" y="25135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334120" y="3635337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334120" y="3368475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334120" y="3102299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334120" y="2827182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34120" y="2560319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334120" y="2294145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334120" y="2027282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34120" y="1752165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34120" y="1485989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967479" y="2560319"/>
            <a:ext cx="2794241" cy="0"/>
          </a:xfrm>
          <a:custGeom>
            <a:avLst/>
            <a:gdLst/>
            <a:ahLst/>
            <a:cxnLst/>
            <a:rect l="l" t="t" r="r" b="b"/>
            <a:pathLst>
              <a:path w="3267709">
                <a:moveTo>
                  <a:pt x="0" y="0"/>
                </a:moveTo>
                <a:lnTo>
                  <a:pt x="326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967479" y="256032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431738" y="256032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95997" y="256032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68510" y="256032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32769" y="256032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297028" y="256032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761287" y="2560320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222699" y="256926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1"/>
                </a:moveTo>
                <a:lnTo>
                  <a:pt x="29759" y="0"/>
                </a:lnTo>
                <a:lnTo>
                  <a:pt x="0" y="29761"/>
                </a:lnTo>
                <a:lnTo>
                  <a:pt x="29759" y="60324"/>
                </a:lnTo>
                <a:lnTo>
                  <a:pt x="60325" y="2976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22698" y="256926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18178" y="231959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59" y="0"/>
                </a:lnTo>
                <a:lnTo>
                  <a:pt x="0" y="30565"/>
                </a:lnTo>
                <a:lnTo>
                  <a:pt x="29759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18178" y="231959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938641" y="282718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1"/>
                </a:moveTo>
                <a:lnTo>
                  <a:pt x="30565" y="0"/>
                </a:lnTo>
                <a:lnTo>
                  <a:pt x="0" y="29761"/>
                </a:lnTo>
                <a:lnTo>
                  <a:pt x="30565" y="60324"/>
                </a:lnTo>
                <a:lnTo>
                  <a:pt x="60325" y="2976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938641" y="282718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678017" y="229414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30563" y="0"/>
                </a:lnTo>
                <a:lnTo>
                  <a:pt x="0" y="29759"/>
                </a:lnTo>
                <a:lnTo>
                  <a:pt x="30563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678016" y="229414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583789" y="23285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29759" y="0"/>
                </a:lnTo>
                <a:lnTo>
                  <a:pt x="0" y="29759"/>
                </a:lnTo>
                <a:lnTo>
                  <a:pt x="29759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583788" y="23285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999166" y="28099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29759" y="0"/>
                </a:lnTo>
                <a:lnTo>
                  <a:pt x="0" y="29759"/>
                </a:lnTo>
                <a:lnTo>
                  <a:pt x="29759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999166" y="28099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255492" y="3346980"/>
            <a:ext cx="60182" cy="6018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171115" y="259471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3"/>
                </a:moveTo>
                <a:lnTo>
                  <a:pt x="29759" y="0"/>
                </a:lnTo>
                <a:lnTo>
                  <a:pt x="0" y="30563"/>
                </a:lnTo>
                <a:lnTo>
                  <a:pt x="29759" y="60325"/>
                </a:lnTo>
                <a:lnTo>
                  <a:pt x="60325" y="3056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171114" y="259471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75635" y="29901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61" y="0"/>
                </a:lnTo>
                <a:lnTo>
                  <a:pt x="0" y="30565"/>
                </a:lnTo>
                <a:lnTo>
                  <a:pt x="29761" y="60325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775635" y="29901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095333" y="1997534"/>
            <a:ext cx="60182" cy="6018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411841" y="248328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29759" y="0"/>
                </a:lnTo>
                <a:lnTo>
                  <a:pt x="0" y="29759"/>
                </a:lnTo>
                <a:lnTo>
                  <a:pt x="29759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411841" y="248328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573252" y="3243811"/>
            <a:ext cx="60182" cy="6018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818278" y="292141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5" y="0"/>
                </a:lnTo>
                <a:lnTo>
                  <a:pt x="0" y="30565"/>
                </a:lnTo>
                <a:lnTo>
                  <a:pt x="30565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818278" y="292141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291478" y="252593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61" y="0"/>
                </a:lnTo>
                <a:lnTo>
                  <a:pt x="0" y="30565"/>
                </a:lnTo>
                <a:lnTo>
                  <a:pt x="29761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291478" y="252593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16927" y="251767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1"/>
                </a:moveTo>
                <a:lnTo>
                  <a:pt x="30563" y="0"/>
                </a:lnTo>
                <a:lnTo>
                  <a:pt x="0" y="29761"/>
                </a:lnTo>
                <a:lnTo>
                  <a:pt x="30563" y="60324"/>
                </a:lnTo>
                <a:lnTo>
                  <a:pt x="60325" y="2976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316926" y="251767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532205" y="235398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59" y="0"/>
                </a:lnTo>
                <a:lnTo>
                  <a:pt x="0" y="30565"/>
                </a:lnTo>
                <a:lnTo>
                  <a:pt x="29759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32204" y="235398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858905" y="216484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61" y="0"/>
                </a:lnTo>
                <a:lnTo>
                  <a:pt x="0" y="30565"/>
                </a:lnTo>
                <a:lnTo>
                  <a:pt x="29761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58905" y="216484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343062" y="251767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1"/>
                </a:moveTo>
                <a:lnTo>
                  <a:pt x="29761" y="0"/>
                </a:lnTo>
                <a:lnTo>
                  <a:pt x="0" y="29761"/>
                </a:lnTo>
                <a:lnTo>
                  <a:pt x="29761" y="60324"/>
                </a:lnTo>
                <a:lnTo>
                  <a:pt x="60325" y="2976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343062" y="251767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506069" y="236292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1"/>
                </a:moveTo>
                <a:lnTo>
                  <a:pt x="30565" y="0"/>
                </a:lnTo>
                <a:lnTo>
                  <a:pt x="0" y="29761"/>
                </a:lnTo>
                <a:lnTo>
                  <a:pt x="30565" y="60324"/>
                </a:lnTo>
                <a:lnTo>
                  <a:pt x="60325" y="2976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506069" y="236292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265342" y="252593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3" y="0"/>
                </a:lnTo>
                <a:lnTo>
                  <a:pt x="0" y="30565"/>
                </a:lnTo>
                <a:lnTo>
                  <a:pt x="30563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265341" y="252593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461830" y="3304338"/>
            <a:ext cx="60182" cy="6018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15574" y="219922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5" y="0"/>
                </a:lnTo>
                <a:lnTo>
                  <a:pt x="0" y="30565"/>
                </a:lnTo>
                <a:lnTo>
                  <a:pt x="30565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15574" y="219922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901549" y="209606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5" y="0"/>
                </a:lnTo>
                <a:lnTo>
                  <a:pt x="0" y="30565"/>
                </a:lnTo>
                <a:lnTo>
                  <a:pt x="30565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901549" y="209606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196563" y="257751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5" y="0"/>
                </a:lnTo>
                <a:lnTo>
                  <a:pt x="0" y="30565"/>
                </a:lnTo>
                <a:lnTo>
                  <a:pt x="30565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196563" y="257751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60257" y="25087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59" y="0"/>
                </a:lnTo>
                <a:lnTo>
                  <a:pt x="0" y="30565"/>
                </a:lnTo>
                <a:lnTo>
                  <a:pt x="29759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360257" y="25087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413093" y="1816647"/>
            <a:ext cx="60182" cy="6018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437290" y="243170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30565" y="0"/>
                </a:lnTo>
                <a:lnTo>
                  <a:pt x="0" y="29759"/>
                </a:lnTo>
                <a:lnTo>
                  <a:pt x="30565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437290" y="243170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861609" y="291315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29759" y="0"/>
                </a:lnTo>
                <a:lnTo>
                  <a:pt x="0" y="29759"/>
                </a:lnTo>
                <a:lnTo>
                  <a:pt x="29759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861608" y="291315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119530" y="270682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29759" y="0"/>
                </a:lnTo>
                <a:lnTo>
                  <a:pt x="0" y="29759"/>
                </a:lnTo>
                <a:lnTo>
                  <a:pt x="29759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119529" y="270682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80621" y="237117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59" y="0"/>
                </a:lnTo>
                <a:lnTo>
                  <a:pt x="0" y="30565"/>
                </a:lnTo>
                <a:lnTo>
                  <a:pt x="29759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80620" y="237117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206756" y="1945950"/>
            <a:ext cx="60182" cy="6018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643627" y="230239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5" y="0"/>
                </a:lnTo>
                <a:lnTo>
                  <a:pt x="0" y="30565"/>
                </a:lnTo>
                <a:lnTo>
                  <a:pt x="30565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643627" y="230239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962074" y="205341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1"/>
                </a:moveTo>
                <a:lnTo>
                  <a:pt x="29761" y="0"/>
                </a:lnTo>
                <a:lnTo>
                  <a:pt x="0" y="29761"/>
                </a:lnTo>
                <a:lnTo>
                  <a:pt x="29761" y="60324"/>
                </a:lnTo>
                <a:lnTo>
                  <a:pt x="60325" y="2976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962074" y="205341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093394" y="274946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3"/>
                </a:moveTo>
                <a:lnTo>
                  <a:pt x="30565" y="0"/>
                </a:lnTo>
                <a:lnTo>
                  <a:pt x="0" y="30563"/>
                </a:lnTo>
                <a:lnTo>
                  <a:pt x="30565" y="60325"/>
                </a:lnTo>
                <a:lnTo>
                  <a:pt x="60325" y="3056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093394" y="274946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704152" y="227695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29761" y="0"/>
                </a:lnTo>
                <a:lnTo>
                  <a:pt x="0" y="29759"/>
                </a:lnTo>
                <a:lnTo>
                  <a:pt x="29761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704152" y="227695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454484" y="240556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5" y="0"/>
                </a:lnTo>
                <a:lnTo>
                  <a:pt x="0" y="30565"/>
                </a:lnTo>
                <a:lnTo>
                  <a:pt x="30565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454484" y="240556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021912" y="202728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3"/>
                </a:moveTo>
                <a:lnTo>
                  <a:pt x="30565" y="0"/>
                </a:lnTo>
                <a:lnTo>
                  <a:pt x="0" y="30563"/>
                </a:lnTo>
                <a:lnTo>
                  <a:pt x="30565" y="60325"/>
                </a:lnTo>
                <a:lnTo>
                  <a:pt x="60325" y="3056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021912" y="202728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973031" y="28099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30565" y="0"/>
                </a:lnTo>
                <a:lnTo>
                  <a:pt x="0" y="29759"/>
                </a:lnTo>
                <a:lnTo>
                  <a:pt x="30565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973031" y="28099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239893" y="254312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3"/>
                </a:moveTo>
                <a:lnTo>
                  <a:pt x="29761" y="0"/>
                </a:lnTo>
                <a:lnTo>
                  <a:pt x="0" y="30563"/>
                </a:lnTo>
                <a:lnTo>
                  <a:pt x="29761" y="60325"/>
                </a:lnTo>
                <a:lnTo>
                  <a:pt x="60325" y="3056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239893" y="254312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144978" y="264629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3"/>
                </a:moveTo>
                <a:lnTo>
                  <a:pt x="30565" y="0"/>
                </a:lnTo>
                <a:lnTo>
                  <a:pt x="0" y="30563"/>
                </a:lnTo>
                <a:lnTo>
                  <a:pt x="30565" y="60325"/>
                </a:lnTo>
                <a:lnTo>
                  <a:pt x="60325" y="3056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144978" y="264629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738542" y="225081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59" y="0"/>
                </a:lnTo>
                <a:lnTo>
                  <a:pt x="0" y="30565"/>
                </a:lnTo>
                <a:lnTo>
                  <a:pt x="29759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738541" y="225081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655271" y="302457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59" y="0"/>
                </a:lnTo>
                <a:lnTo>
                  <a:pt x="0" y="30565"/>
                </a:lnTo>
                <a:lnTo>
                  <a:pt x="29759" y="60325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655271" y="302457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033556" y="280104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3"/>
                </a:moveTo>
                <a:lnTo>
                  <a:pt x="29761" y="0"/>
                </a:lnTo>
                <a:lnTo>
                  <a:pt x="0" y="30563"/>
                </a:lnTo>
                <a:lnTo>
                  <a:pt x="29761" y="60325"/>
                </a:lnTo>
                <a:lnTo>
                  <a:pt x="60325" y="3056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033556" y="280104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772931" y="225081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29759" y="0"/>
                </a:lnTo>
                <a:lnTo>
                  <a:pt x="0" y="30565"/>
                </a:lnTo>
                <a:lnTo>
                  <a:pt x="29759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772931" y="225081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557653" y="234573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30565" y="0"/>
                </a:lnTo>
                <a:lnTo>
                  <a:pt x="0" y="29759"/>
                </a:lnTo>
                <a:lnTo>
                  <a:pt x="30565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557653" y="234573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385705" y="25087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5" y="0"/>
                </a:lnTo>
                <a:lnTo>
                  <a:pt x="0" y="30565"/>
                </a:lnTo>
                <a:lnTo>
                  <a:pt x="30565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385705" y="25087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715109" y="300738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3"/>
                </a:moveTo>
                <a:lnTo>
                  <a:pt x="30565" y="0"/>
                </a:lnTo>
                <a:lnTo>
                  <a:pt x="0" y="30563"/>
                </a:lnTo>
                <a:lnTo>
                  <a:pt x="30565" y="60325"/>
                </a:lnTo>
                <a:lnTo>
                  <a:pt x="60325" y="3056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715109" y="300738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904252" y="286982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5"/>
                </a:moveTo>
                <a:lnTo>
                  <a:pt x="30563" y="0"/>
                </a:lnTo>
                <a:lnTo>
                  <a:pt x="0" y="30565"/>
                </a:lnTo>
                <a:lnTo>
                  <a:pt x="30563" y="60324"/>
                </a:lnTo>
                <a:lnTo>
                  <a:pt x="60325" y="305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904251" y="286982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059005" y="275840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59"/>
                </a:moveTo>
                <a:lnTo>
                  <a:pt x="30563" y="0"/>
                </a:lnTo>
                <a:lnTo>
                  <a:pt x="0" y="29759"/>
                </a:lnTo>
                <a:lnTo>
                  <a:pt x="30563" y="60324"/>
                </a:lnTo>
                <a:lnTo>
                  <a:pt x="60325" y="297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059004" y="275840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285240" y="1743911"/>
            <a:ext cx="2158397" cy="1633865"/>
          </a:xfrm>
          <a:custGeom>
            <a:avLst/>
            <a:gdLst/>
            <a:ahLst/>
            <a:cxnLst/>
            <a:rect l="l" t="t" r="r" b="b"/>
            <a:pathLst>
              <a:path w="2524125" h="1910714">
                <a:moveTo>
                  <a:pt x="0" y="1910292"/>
                </a:moveTo>
                <a:lnTo>
                  <a:pt x="2523999" y="0"/>
                </a:lnTo>
              </a:path>
            </a:pathLst>
          </a:custGeom>
          <a:ln w="20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 txBox="1"/>
          <p:nvPr/>
        </p:nvSpPr>
        <p:spPr>
          <a:xfrm>
            <a:off x="6117614" y="3552261"/>
            <a:ext cx="187333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-</a:t>
            </a:r>
            <a:r>
              <a:rPr sz="898" spc="-9" dirty="0">
                <a:latin typeface="Arial"/>
                <a:cs typeface="Arial"/>
              </a:rPr>
              <a:t>8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6117614" y="3286128"/>
            <a:ext cx="187333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-</a:t>
            </a:r>
            <a:r>
              <a:rPr sz="898" spc="-9" dirty="0">
                <a:latin typeface="Arial"/>
                <a:cs typeface="Arial"/>
              </a:rPr>
              <a:t>6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6117614" y="3019305"/>
            <a:ext cx="187333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-</a:t>
            </a:r>
            <a:r>
              <a:rPr sz="898" spc="-9" dirty="0">
                <a:latin typeface="Arial"/>
                <a:cs typeface="Arial"/>
              </a:rPr>
              <a:t>4</a:t>
            </a: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6211800" y="2478080"/>
            <a:ext cx="85793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6151958" y="2211257"/>
            <a:ext cx="148237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spc="-9" dirty="0">
                <a:latin typeface="Arial"/>
                <a:cs typeface="Arial"/>
              </a:rPr>
              <a:t>20</a:t>
            </a:r>
            <a:endParaRPr sz="898">
              <a:latin typeface="Arial"/>
              <a:cs typeface="Arial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6151958" y="1945124"/>
            <a:ext cx="148237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spc="-9" dirty="0">
                <a:latin typeface="Arial"/>
                <a:cs typeface="Arial"/>
              </a:rPr>
              <a:t>40</a:t>
            </a:r>
            <a:endParaRPr sz="898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6151958" y="1670032"/>
            <a:ext cx="148237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spc="-9" dirty="0">
                <a:latin typeface="Arial"/>
                <a:cs typeface="Arial"/>
              </a:rPr>
              <a:t>60</a:t>
            </a:r>
            <a:endParaRPr sz="898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6151958" y="1403208"/>
            <a:ext cx="148237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spc="-9" dirty="0">
                <a:latin typeface="Arial"/>
                <a:cs typeface="Arial"/>
              </a:rPr>
              <a:t>80</a:t>
            </a:r>
            <a:endParaRPr sz="898">
              <a:latin typeface="Arial"/>
              <a:cs typeface="Arial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4913983" y="2641183"/>
            <a:ext cx="124888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-3</a:t>
            </a:r>
            <a:endParaRPr sz="898"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5378253" y="2641183"/>
            <a:ext cx="124888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-2</a:t>
            </a:r>
            <a:endParaRPr sz="898">
              <a:latin typeface="Arial"/>
              <a:cs typeface="Arial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5842521" y="2641183"/>
            <a:ext cx="124888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-1</a:t>
            </a:r>
            <a:endParaRPr sz="898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6117614" y="2641182"/>
            <a:ext cx="300275" cy="242347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R="4344" algn="r">
              <a:lnSpc>
                <a:spcPts val="945"/>
              </a:lnSpc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0</a:t>
            </a:r>
            <a:endParaRPr sz="898">
              <a:latin typeface="Arial"/>
              <a:cs typeface="Arial"/>
            </a:endParaRPr>
          </a:p>
          <a:p>
            <a:pPr marL="10860">
              <a:lnSpc>
                <a:spcPts val="945"/>
              </a:lnSpc>
            </a:pPr>
            <a:r>
              <a:rPr sz="898" dirty="0">
                <a:latin typeface="Arial"/>
                <a:cs typeface="Arial"/>
              </a:rPr>
              <a:t>-20</a:t>
            </a:r>
            <a:endParaRPr sz="898">
              <a:latin typeface="Arial"/>
              <a:cs typeface="Arial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6796443" y="2641183"/>
            <a:ext cx="85793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1</a:t>
            </a:r>
            <a:endParaRPr sz="898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7260711" y="2641183"/>
            <a:ext cx="85793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2</a:t>
            </a:r>
            <a:endParaRPr sz="898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7724980" y="2641183"/>
            <a:ext cx="85793" cy="14969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898" dirty="0">
                <a:latin typeface="Arial"/>
                <a:cs typeface="Arial"/>
              </a:rPr>
              <a:t>3</a:t>
            </a:r>
            <a:endParaRPr sz="898">
              <a:latin typeface="Arial"/>
              <a:cs typeface="Arial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553A4D2-8694-764C-A748-ADD7167007AF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315" name="object 5">
              <a:extLst>
                <a:ext uri="{FF2B5EF4-FFF2-40B4-BE49-F238E27FC236}">
                  <a16:creationId xmlns:a16="http://schemas.microsoft.com/office/drawing/2014/main" id="{938EFBF1-EC20-5144-8E5E-EFF1447CA703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6" name="object 6">
              <a:extLst>
                <a:ext uri="{FF2B5EF4-FFF2-40B4-BE49-F238E27FC236}">
                  <a16:creationId xmlns:a16="http://schemas.microsoft.com/office/drawing/2014/main" id="{7965F27D-3BCD-954D-AFDA-AEF525753C34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89D9E349-A545-5446-A34E-F1FEDE2FDB76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18" name="Rectangle 317">
            <a:extLst>
              <a:ext uri="{FF2B5EF4-FFF2-40B4-BE49-F238E27FC236}">
                <a16:creationId xmlns:a16="http://schemas.microsoft.com/office/drawing/2014/main" id="{357C3A8A-7E2E-3B41-94C2-D5AB99348DE5}"/>
              </a:ext>
            </a:extLst>
          </p:cNvPr>
          <p:cNvSpPr/>
          <p:nvPr/>
        </p:nvSpPr>
        <p:spPr>
          <a:xfrm>
            <a:off x="2456701" y="6012831"/>
            <a:ext cx="4502492" cy="66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/>
              <a:t>A Q–Q (quantile-quantile) plot is a probability plot, which is a graphical method for comparing two probability distributions by plotting their quantiles against each other.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100BD748-09A8-D545-BE44-D9992AE89DE3}"/>
              </a:ext>
            </a:extLst>
          </p:cNvPr>
          <p:cNvSpPr/>
          <p:nvPr/>
        </p:nvSpPr>
        <p:spPr>
          <a:xfrm>
            <a:off x="6988038" y="1082607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/>
              <a:t>Q–Q plot </a:t>
            </a:r>
          </a:p>
        </p:txBody>
      </p:sp>
      <p:sp>
        <p:nvSpPr>
          <p:cNvPr id="320" name="Slide Number Placeholder 3">
            <a:extLst>
              <a:ext uri="{FF2B5EF4-FFF2-40B4-BE49-F238E27FC236}">
                <a16:creationId xmlns:a16="http://schemas.microsoft.com/office/drawing/2014/main" id="{041D2176-E0A1-1643-B265-6ED73188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14642476-79CF-494B-9E2E-B0AA9801DC9C}"/>
              </a:ext>
            </a:extLst>
          </p:cNvPr>
          <p:cNvSpPr/>
          <p:nvPr/>
        </p:nvSpPr>
        <p:spPr>
          <a:xfrm>
            <a:off x="7107781" y="3444807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 ~ N(0,1)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0824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277562"/>
            <a:ext cx="2348987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AR(p)</a:t>
            </a:r>
            <a:r>
              <a:rPr spc="-81" dirty="0"/>
              <a:t> </a:t>
            </a:r>
            <a:r>
              <a:rPr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858762" y="1522588"/>
                <a:ext cx="5297414" cy="380846"/>
              </a:xfrm>
              <a:prstGeom prst="rect">
                <a:avLst/>
              </a:prstGeom>
            </p:spPr>
            <p:txBody>
              <a:bodyPr vert="horz" wrap="square" lIns="0" tIns="11403" rIns="0" bIns="0" rtlCol="0">
                <a:spAutoFit/>
              </a:bodyPr>
              <a:lstStyle/>
              <a:p>
                <a:pPr marL="10860">
                  <a:spcBef>
                    <a:spcPts val="90"/>
                  </a:spcBef>
                </a:pPr>
                <a:r>
                  <a:rPr spc="1496" dirty="0">
                    <a:solidFill>
                      <a:srgbClr val="063DE8"/>
                    </a:solidFill>
                    <a:latin typeface="Wingdings"/>
                    <a:cs typeface="Wingdings"/>
                  </a:rPr>
                  <a:t>□</a:t>
                </a:r>
                <a:r>
                  <a:rPr spc="-1385" dirty="0">
                    <a:solidFill>
                      <a:srgbClr val="063DE8"/>
                    </a:solidFill>
                    <a:latin typeface="Wingdings"/>
                    <a:cs typeface="Wingdings"/>
                  </a:rPr>
                  <a:t> </a:t>
                </a:r>
                <a:r>
                  <a:rPr sz="2400" i="1" dirty="0">
                    <a:latin typeface="Times New Roman"/>
                    <a:cs typeface="Times New Roman"/>
                  </a:rPr>
                  <a:t>x</a:t>
                </a:r>
                <a:r>
                  <a:rPr sz="2400" i="1" baseline="-20833" dirty="0">
                    <a:latin typeface="Times New Roman"/>
                    <a:cs typeface="Times New Roman"/>
                  </a:rPr>
                  <a:t>t </a:t>
                </a:r>
                <a:r>
                  <a:rPr sz="2400" dirty="0">
                    <a:latin typeface="+mn-lt"/>
                    <a:cs typeface="Times New Roman"/>
                  </a:rPr>
                  <a:t>is a </a:t>
                </a:r>
                <a:r>
                  <a:rPr sz="2400" spc="-4" dirty="0">
                    <a:latin typeface="+mn-lt"/>
                    <a:cs typeface="Times New Roman"/>
                  </a:rPr>
                  <a:t>function </a:t>
                </a:r>
                <a:r>
                  <a:rPr sz="2400" dirty="0">
                    <a:latin typeface="+mn-lt"/>
                    <a:cs typeface="Times New Roman"/>
                  </a:rPr>
                  <a:t>of </a:t>
                </a:r>
                <a:r>
                  <a:rPr sz="2400" spc="-4" dirty="0">
                    <a:latin typeface="+mn-lt"/>
                    <a:cs typeface="Times New Roman"/>
                  </a:rPr>
                  <a:t>the last </a:t>
                </a:r>
                <a14:m>
                  <m:oMath xmlns:m="http://schemas.openxmlformats.org/officeDocument/2006/math">
                    <m:r>
                      <a:rPr lang="en-DE" sz="2400" i="1" dirty="0" smtClean="0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r>
                  <a:rPr sz="2400" dirty="0">
                    <a:latin typeface="+mn-lt"/>
                    <a:cs typeface="Times New Roman"/>
                  </a:rPr>
                  <a:t> values</a:t>
                </a:r>
                <a:r>
                  <a:rPr sz="2400" spc="-231" dirty="0">
                    <a:latin typeface="+mn-lt"/>
                    <a:cs typeface="Times New Roman"/>
                  </a:rPr>
                  <a:t>:</a:t>
                </a:r>
                <a:endParaRPr sz="2400" dirty="0">
                  <a:latin typeface="+mn-lt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62" y="1522588"/>
                <a:ext cx="5297414" cy="380846"/>
              </a:xfrm>
              <a:prstGeom prst="rect">
                <a:avLst/>
              </a:prstGeom>
              <a:blipFill>
                <a:blip r:embed="rId2"/>
                <a:stretch>
                  <a:fillRect l="-2392" t="-23333" b="-5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/>
          <p:nvPr/>
        </p:nvSpPr>
        <p:spPr>
          <a:xfrm>
            <a:off x="858762" y="2756486"/>
            <a:ext cx="1504050" cy="1353870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1881" spc="1496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sz="1881" spc="-1201" dirty="0">
                <a:solidFill>
                  <a:srgbClr val="063DE8"/>
                </a:solidFill>
                <a:latin typeface="Wingdings"/>
                <a:cs typeface="Wingdings"/>
              </a:rPr>
              <a:t> </a:t>
            </a:r>
            <a:r>
              <a:rPr sz="2523" dirty="0">
                <a:latin typeface="Times New Roman"/>
                <a:cs typeface="Times New Roman"/>
              </a:rPr>
              <a:t>AR(2):</a:t>
            </a:r>
          </a:p>
          <a:p>
            <a:pPr>
              <a:spcBef>
                <a:spcPts val="30"/>
              </a:spcBef>
            </a:pPr>
            <a:endParaRPr sz="3677" dirty="0">
              <a:latin typeface="Times New Roman"/>
              <a:cs typeface="Times New Roman"/>
            </a:endParaRPr>
          </a:p>
          <a:p>
            <a:pPr marL="10860"/>
            <a:r>
              <a:rPr sz="1881" spc="1496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sz="1881" spc="-1201" dirty="0">
                <a:solidFill>
                  <a:srgbClr val="063DE8"/>
                </a:solidFill>
                <a:latin typeface="Wingdings"/>
                <a:cs typeface="Wingdings"/>
              </a:rPr>
              <a:t> </a:t>
            </a:r>
            <a:r>
              <a:rPr sz="2523" dirty="0">
                <a:latin typeface="Times New Roman"/>
                <a:cs typeface="Times New Roman"/>
              </a:rPr>
              <a:t>AR(3):</a:t>
            </a:r>
          </a:p>
        </p:txBody>
      </p:sp>
      <p:sp>
        <p:nvSpPr>
          <p:cNvPr id="5" name="object 5"/>
          <p:cNvSpPr/>
          <p:nvPr/>
        </p:nvSpPr>
        <p:spPr>
          <a:xfrm>
            <a:off x="1317869" y="2128329"/>
            <a:ext cx="6854531" cy="298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812" y="2877392"/>
            <a:ext cx="4608209" cy="255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9752" y="3800407"/>
            <a:ext cx="6029875" cy="255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D99BFF-B069-734B-BAB4-E953DE6ED920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63AAAB63-16C1-2544-A984-4BAC425D127F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9A73DA15-2816-AD4B-8F0F-F2AEFF87BA26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94FFE2-514E-C049-B8F1-3FFA34CF02BB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10CF633-62A7-E249-A067-5634AF68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49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766" y="1760565"/>
            <a:ext cx="1422641" cy="819263"/>
          </a:xfrm>
          <a:prstGeom prst="rect">
            <a:avLst/>
          </a:prstGeom>
        </p:spPr>
        <p:txBody>
          <a:bodyPr vert="horz" wrap="square" lIns="0" tIns="79820" rIns="0" bIns="0" rtlCol="0">
            <a:spAutoFit/>
          </a:bodyPr>
          <a:lstStyle/>
          <a:p>
            <a:pPr marL="10860">
              <a:spcBef>
                <a:spcPts val="628"/>
              </a:spcBef>
              <a:buClr>
                <a:srgbClr val="063DE8"/>
              </a:buClr>
              <a:buSzPct val="76000"/>
              <a:tabLst>
                <a:tab pos="320363" algn="l"/>
              </a:tabLst>
            </a:pPr>
            <a:r>
              <a:rPr sz="2400" dirty="0">
                <a:latin typeface="+mn-lt"/>
                <a:cs typeface="Times New Roman"/>
              </a:rPr>
              <a:t>Similarly</a:t>
            </a:r>
            <a:r>
              <a:rPr sz="2400" spc="-137" dirty="0">
                <a:latin typeface="+mn-lt"/>
                <a:cs typeface="Times New Roman"/>
              </a:rPr>
              <a:t>,</a:t>
            </a:r>
            <a:br>
              <a:rPr lang="de-DE" sz="2400" spc="-137" dirty="0">
                <a:latin typeface="+mn-lt"/>
                <a:cs typeface="Times New Roman"/>
              </a:rPr>
            </a:br>
            <a:r>
              <a:rPr sz="2400" spc="13" dirty="0">
                <a:latin typeface="+mn-lt"/>
                <a:cs typeface="Times New Roman"/>
              </a:rPr>
              <a:t>Or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9766" y="3671936"/>
            <a:ext cx="5214402" cy="383588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400" spc="9" dirty="0">
                <a:latin typeface="+mn-lt"/>
                <a:cs typeface="Times New Roman"/>
              </a:rPr>
              <a:t>Using this </a:t>
            </a:r>
            <a:r>
              <a:rPr sz="2400" spc="4" dirty="0">
                <a:latin typeface="+mn-lt"/>
                <a:cs typeface="Times New Roman"/>
              </a:rPr>
              <a:t>notation, </a:t>
            </a:r>
            <a:r>
              <a:rPr sz="2400" spc="9" dirty="0">
                <a:latin typeface="+mn-lt"/>
                <a:cs typeface="Times New Roman"/>
              </a:rPr>
              <a:t>AR(p) </a:t>
            </a:r>
            <a:r>
              <a:rPr sz="2400" spc="13" dirty="0">
                <a:latin typeface="+mn-lt"/>
                <a:cs typeface="Times New Roman"/>
              </a:rPr>
              <a:t>model</a:t>
            </a:r>
            <a:r>
              <a:rPr lang="de-DE" sz="2400" spc="13" dirty="0">
                <a:latin typeface="+mn-lt"/>
                <a:cs typeface="Times New Roman"/>
              </a:rPr>
              <a:t> </a:t>
            </a:r>
            <a:r>
              <a:rPr lang="de-DE" sz="2400" spc="13" dirty="0" err="1">
                <a:latin typeface="+mn-lt"/>
                <a:cs typeface="Times New Roman"/>
              </a:rPr>
              <a:t>is</a:t>
            </a:r>
            <a:endParaRPr sz="2400" dirty="0">
              <a:latin typeface="+mn-lt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869766" y="5846870"/>
                <a:ext cx="5142393" cy="411573"/>
              </a:xfrm>
              <a:prstGeom prst="rect">
                <a:avLst/>
              </a:prstGeom>
            </p:spPr>
            <p:txBody>
              <a:bodyPr vert="horz" wrap="square" lIns="0" tIns="13575" rIns="0" bIns="0" rtlCol="0">
                <a:spAutoFit/>
              </a:bodyPr>
              <a:lstStyle/>
              <a:p>
                <a:pPr marL="10860">
                  <a:spcBef>
                    <a:spcPts val="107"/>
                  </a:spcBef>
                </a:pPr>
                <a:r>
                  <a:rPr lang="en-US" sz="2400" spc="9" dirty="0">
                    <a:latin typeface="+mn-lt"/>
                    <a:cs typeface="Times New Roman"/>
                  </a:rPr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pc="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 spc="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𝜙</m:t>
                        </m:r>
                      </m:e>
                      <m:sub>
                        <m:r>
                          <a:rPr lang="de-DE" sz="2400" b="0" i="1" spc="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sub>
                    </m:sSub>
                    <m:r>
                      <a:rPr lang="de-DE" sz="2400" b="0" i="1" spc="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de-DE" sz="2400" b="0" i="1" spc="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𝐵</m:t>
                    </m:r>
                    <m:r>
                      <a:rPr lang="de-DE" sz="2400" b="0" i="1" spc="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 </m:t>
                    </m:r>
                  </m:oMath>
                </a14:m>
                <a:r>
                  <a:rPr lang="en-US" sz="2400" spc="9" dirty="0">
                    <a:latin typeface="+mn-lt"/>
                    <a:cs typeface="Times New Roman"/>
                  </a:rPr>
                  <a:t>is a polynomial of degree </a:t>
                </a:r>
                <a14:m>
                  <m:oMath xmlns:m="http://schemas.openxmlformats.org/officeDocument/2006/math">
                    <m:r>
                      <a:rPr lang="en-US" sz="2400" i="1" spc="9" dirty="0" smtClean="0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endParaRPr sz="24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66" y="5846870"/>
                <a:ext cx="5142393" cy="411573"/>
              </a:xfrm>
              <a:prstGeom prst="rect">
                <a:avLst/>
              </a:prstGeom>
              <a:blipFill>
                <a:blip r:embed="rId2"/>
                <a:stretch>
                  <a:fillRect l="-3448" t="-18182" r="-985" b="-3636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/>
          <p:nvPr/>
        </p:nvSpPr>
        <p:spPr>
          <a:xfrm>
            <a:off x="851050" y="4123669"/>
            <a:ext cx="6747229" cy="1711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2940" y="276164"/>
            <a:ext cx="4538877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Backward Shift</a:t>
            </a:r>
            <a:r>
              <a:rPr spc="-17" dirty="0"/>
              <a:t> </a:t>
            </a:r>
            <a:r>
              <a:rPr spc="-4" dirty="0"/>
              <a:t>Operator</a:t>
            </a:r>
          </a:p>
        </p:txBody>
      </p:sp>
      <p:sp>
        <p:nvSpPr>
          <p:cNvPr id="7" name="object 7"/>
          <p:cNvSpPr/>
          <p:nvPr/>
        </p:nvSpPr>
        <p:spPr>
          <a:xfrm>
            <a:off x="2558141" y="1500423"/>
            <a:ext cx="1899688" cy="339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4018" y="1890400"/>
            <a:ext cx="4047657" cy="339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7827" y="2294849"/>
            <a:ext cx="1792394" cy="795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6401" y="3142878"/>
            <a:ext cx="1824022" cy="3693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E9C175-E0F7-6449-AA5E-61537770F551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EBC8A1E1-6CD4-B24D-8938-1C605A3DFB7C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474F09E3-E1CF-374C-8425-872FEB00ABA5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57D834-3879-5A4E-B363-865E02DA97CB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C796B5E-E00E-B54A-99CD-52904A01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625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41811"/>
            <a:ext cx="5136170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AR(p) </a:t>
            </a:r>
            <a:r>
              <a:rPr dirty="0"/>
              <a:t>Parameter</a:t>
            </a:r>
            <a:r>
              <a:rPr spc="-81" dirty="0"/>
              <a:t> </a:t>
            </a:r>
            <a:r>
              <a:rPr dirty="0"/>
              <a:t>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858762" y="1728927"/>
                <a:ext cx="7310313" cy="2102722"/>
              </a:xfrm>
              <a:prstGeom prst="rect">
                <a:avLst/>
              </a:prstGeom>
            </p:spPr>
            <p:txBody>
              <a:bodyPr vert="horz" wrap="square" lIns="0" tIns="10317" rIns="0" bIns="0" rtlCol="0">
                <a:spAutoFit/>
              </a:bodyPr>
              <a:lstStyle/>
              <a:p>
                <a:pPr marL="320363" marR="4344" indent="-309503">
                  <a:lnSpc>
                    <a:spcPct val="101200"/>
                  </a:lnSpc>
                  <a:spcBef>
                    <a:spcPts val="81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sz="2200" spc="13" dirty="0">
                    <a:latin typeface="+mn-lt"/>
                    <a:cs typeface="Times New Roman"/>
                  </a:rPr>
                  <a:t>The </a:t>
                </a:r>
                <a:r>
                  <a:rPr sz="2200" spc="9" dirty="0">
                    <a:latin typeface="+mn-lt"/>
                    <a:cs typeface="Times New Roman"/>
                  </a:rPr>
                  <a:t>coefficients </a:t>
                </a:r>
                <a14:m>
                  <m:oMath xmlns:m="http://schemas.openxmlformats.org/officeDocument/2006/math">
                    <m:r>
                      <a:rPr lang="en-DE" sz="2200" i="1" spc="4" dirty="0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  <m:r>
                      <a:rPr lang="en-DE" sz="2200" i="1" spc="6" baseline="-21241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sz="2200" spc="4" dirty="0">
                    <a:latin typeface="+mn-lt"/>
                    <a:cs typeface="Times New Roman"/>
                  </a:rPr>
                  <a:t> </a:t>
                </a:r>
                <a:r>
                  <a:rPr sz="2200" spc="9" dirty="0">
                    <a:latin typeface="+mn-lt"/>
                    <a:cs typeface="Times New Roman"/>
                  </a:rPr>
                  <a:t>can be </a:t>
                </a:r>
                <a:r>
                  <a:rPr sz="2200" spc="4" dirty="0">
                    <a:latin typeface="+mn-lt"/>
                    <a:cs typeface="Times New Roman"/>
                  </a:rPr>
                  <a:t>estimated </a:t>
                </a:r>
                <a:r>
                  <a:rPr sz="2200" spc="9" dirty="0">
                    <a:latin typeface="+mn-lt"/>
                    <a:cs typeface="Times New Roman"/>
                  </a:rPr>
                  <a:t>by minimizing </a:t>
                </a:r>
                <a:r>
                  <a:rPr sz="2200" spc="13" dirty="0">
                    <a:latin typeface="+mn-lt"/>
                    <a:cs typeface="Times New Roman"/>
                  </a:rPr>
                  <a:t>SSE </a:t>
                </a:r>
                <a:r>
                  <a:rPr sz="2200" dirty="0">
                    <a:latin typeface="+mn-lt"/>
                    <a:cs typeface="Times New Roman"/>
                  </a:rPr>
                  <a:t>using</a:t>
                </a:r>
                <a:r>
                  <a:rPr sz="2200" spc="-269" dirty="0">
                    <a:latin typeface="+mn-lt"/>
                    <a:cs typeface="Times New Roman"/>
                  </a:rPr>
                  <a:t>  </a:t>
                </a:r>
                <a:r>
                  <a:rPr sz="2200" spc="9" dirty="0">
                    <a:latin typeface="+mn-lt"/>
                    <a:cs typeface="Times New Roman"/>
                  </a:rPr>
                  <a:t>Multiple Linear</a:t>
                </a:r>
                <a:r>
                  <a:rPr sz="2200" spc="-9" dirty="0">
                    <a:latin typeface="+mn-lt"/>
                    <a:cs typeface="Times New Roman"/>
                  </a:rPr>
                  <a:t> </a:t>
                </a:r>
                <a:r>
                  <a:rPr sz="2200" spc="4" dirty="0">
                    <a:latin typeface="+mn-lt"/>
                    <a:cs typeface="Times New Roman"/>
                  </a:rPr>
                  <a:t>Regression</a:t>
                </a:r>
                <a:endParaRPr sz="2200" dirty="0">
                  <a:latin typeface="+mn-lt"/>
                  <a:cs typeface="Times New Roman"/>
                </a:endParaRPr>
              </a:p>
              <a:p>
                <a:pPr>
                  <a:lnSpc>
                    <a:spcPct val="100000"/>
                  </a:lnSpc>
                  <a:buClr>
                    <a:srgbClr val="063DE8"/>
                  </a:buClr>
                  <a:buFont typeface="Wingdings"/>
                  <a:buChar char="□"/>
                </a:pPr>
                <a:endParaRPr sz="2200" dirty="0">
                  <a:latin typeface="Times New Roman"/>
                  <a:cs typeface="Times New Roman"/>
                </a:endParaRPr>
              </a:p>
              <a:p>
                <a:pPr>
                  <a:spcBef>
                    <a:spcPts val="34"/>
                  </a:spcBef>
                  <a:buClr>
                    <a:srgbClr val="063DE8"/>
                  </a:buClr>
                  <a:buFont typeface="Wingdings"/>
                  <a:buChar char="□"/>
                </a:pPr>
                <a:endParaRPr sz="2200" dirty="0">
                  <a:latin typeface="Times New Roman"/>
                  <a:cs typeface="Times New Roman"/>
                </a:endParaRPr>
              </a:p>
              <a:p>
                <a:pPr marL="320363" indent="-309503"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  <a:tab pos="3194944" algn="l"/>
                  </a:tabLst>
                </a:pPr>
                <a:r>
                  <a:rPr sz="2200" spc="9" dirty="0">
                    <a:latin typeface="+mn-lt"/>
                    <a:cs typeface="Times New Roman"/>
                  </a:rPr>
                  <a:t>Optimal</a:t>
                </a:r>
                <a:r>
                  <a:rPr sz="2200" spc="9" dirty="0">
                    <a:latin typeface="Times New Roman"/>
                    <a:cs typeface="Times New Roman"/>
                  </a:rPr>
                  <a:t> </a:t>
                </a:r>
                <a:r>
                  <a:rPr sz="2200" i="1" dirty="0">
                    <a:latin typeface="Times New Roman"/>
                    <a:cs typeface="Times New Roman"/>
                  </a:rPr>
                  <a:t>a</a:t>
                </a:r>
                <a:r>
                  <a:rPr sz="2200" i="1" baseline="-21241" dirty="0">
                    <a:latin typeface="Times New Roman"/>
                    <a:cs typeface="Times New Roman"/>
                  </a:rPr>
                  <a:t>0</a:t>
                </a:r>
                <a:r>
                  <a:rPr sz="2200" dirty="0">
                    <a:latin typeface="+mn-lt"/>
                    <a:cs typeface="Times New Roman"/>
                  </a:rPr>
                  <a:t>,</a:t>
                </a:r>
                <a:r>
                  <a:rPr sz="2200" dirty="0">
                    <a:latin typeface="Times New Roman"/>
                    <a:cs typeface="Times New Roman"/>
                  </a:rPr>
                  <a:t> </a:t>
                </a:r>
                <a:r>
                  <a:rPr sz="2200" i="1" spc="4" dirty="0">
                    <a:latin typeface="Times New Roman"/>
                    <a:cs typeface="Times New Roman"/>
                  </a:rPr>
                  <a:t>a</a:t>
                </a:r>
                <a:r>
                  <a:rPr sz="2200" i="1" spc="6" baseline="-21241" dirty="0">
                    <a:latin typeface="Times New Roman"/>
                    <a:cs typeface="Times New Roman"/>
                  </a:rPr>
                  <a:t>1</a:t>
                </a:r>
                <a:r>
                  <a:rPr sz="2200" spc="4" dirty="0">
                    <a:latin typeface="+mn-lt"/>
                    <a:cs typeface="Times New Roman"/>
                  </a:rPr>
                  <a:t>, </a:t>
                </a:r>
                <a:r>
                  <a:rPr sz="2200" spc="13" dirty="0">
                    <a:latin typeface="+mn-lt"/>
                    <a:cs typeface="Times New Roman"/>
                  </a:rPr>
                  <a:t>and</a:t>
                </a:r>
                <a:r>
                  <a:rPr sz="2200" spc="9" dirty="0">
                    <a:latin typeface="+mn-lt"/>
                    <a:cs typeface="Times New Roman"/>
                  </a:rPr>
                  <a:t> </a:t>
                </a:r>
                <a:r>
                  <a:rPr sz="2200" i="1" spc="4" dirty="0">
                    <a:latin typeface="Times New Roman"/>
                    <a:cs typeface="Times New Roman"/>
                  </a:rPr>
                  <a:t>a</a:t>
                </a:r>
                <a:r>
                  <a:rPr sz="2200" i="1" spc="6" baseline="-21241" dirty="0">
                    <a:latin typeface="Times New Roman"/>
                    <a:cs typeface="Times New Roman"/>
                  </a:rPr>
                  <a:t>2</a:t>
                </a:r>
                <a:r>
                  <a:rPr sz="2200" i="1" spc="269" baseline="-21241" dirty="0">
                    <a:latin typeface="Times New Roman"/>
                    <a:cs typeface="Times New Roman"/>
                  </a:rPr>
                  <a:t> </a:t>
                </a:r>
                <a:r>
                  <a:rPr sz="2200" spc="26" dirty="0">
                    <a:latin typeface="+mn-lt"/>
                    <a:cs typeface="Symbol"/>
                  </a:rPr>
                  <a:t>⇒	</a:t>
                </a:r>
                <a:r>
                  <a:rPr sz="2200" spc="9" dirty="0">
                    <a:latin typeface="+mn-lt"/>
                    <a:cs typeface="Times New Roman"/>
                  </a:rPr>
                  <a:t>Minimize</a:t>
                </a:r>
                <a:r>
                  <a:rPr sz="2200" spc="4" dirty="0">
                    <a:latin typeface="+mn-lt"/>
                    <a:cs typeface="Times New Roman"/>
                  </a:rPr>
                  <a:t> </a:t>
                </a:r>
                <a:r>
                  <a:rPr sz="2200" spc="13" dirty="0">
                    <a:latin typeface="+mn-lt"/>
                    <a:cs typeface="Times New Roman"/>
                  </a:rPr>
                  <a:t>SSE</a:t>
                </a:r>
                <a:endParaRPr sz="2200" dirty="0">
                  <a:latin typeface="+mn-lt"/>
                  <a:cs typeface="Times New Roman"/>
                </a:endParaRPr>
              </a:p>
              <a:p>
                <a:pPr marL="319820">
                  <a:spcBef>
                    <a:spcPts val="30"/>
                  </a:spcBef>
                </a:pPr>
                <a:r>
                  <a:rPr sz="2200" spc="13" dirty="0">
                    <a:latin typeface="+mn-lt"/>
                    <a:cs typeface="Symbol"/>
                  </a:rPr>
                  <a:t>⇒</a:t>
                </a:r>
                <a:r>
                  <a:rPr sz="2200" spc="13" dirty="0">
                    <a:latin typeface="+mn-lt"/>
                    <a:cs typeface="Times New Roman"/>
                  </a:rPr>
                  <a:t>Set </a:t>
                </a:r>
                <a:r>
                  <a:rPr sz="2200" spc="9" dirty="0">
                    <a:latin typeface="+mn-lt"/>
                    <a:cs typeface="Times New Roman"/>
                  </a:rPr>
                  <a:t>the </a:t>
                </a:r>
                <a:r>
                  <a:rPr sz="2200" spc="4" dirty="0">
                    <a:latin typeface="+mn-lt"/>
                    <a:cs typeface="Times New Roman"/>
                  </a:rPr>
                  <a:t>first differential </a:t>
                </a:r>
                <a:r>
                  <a:rPr sz="2200" spc="9" dirty="0">
                    <a:latin typeface="+mn-lt"/>
                    <a:cs typeface="Times New Roman"/>
                  </a:rPr>
                  <a:t>to</a:t>
                </a:r>
                <a:r>
                  <a:rPr sz="2200" spc="-34" dirty="0">
                    <a:latin typeface="+mn-lt"/>
                    <a:cs typeface="Times New Roman"/>
                  </a:rPr>
                  <a:t> </a:t>
                </a:r>
                <a:r>
                  <a:rPr sz="2200" spc="4" dirty="0">
                    <a:latin typeface="+mn-lt"/>
                    <a:cs typeface="Times New Roman"/>
                  </a:rPr>
                  <a:t>zero:</a:t>
                </a:r>
                <a:endParaRPr sz="2200" dirty="0">
                  <a:latin typeface="+mn-lt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62" y="1728927"/>
                <a:ext cx="7310313" cy="2102722"/>
              </a:xfrm>
              <a:prstGeom prst="rect">
                <a:avLst/>
              </a:prstGeom>
              <a:blipFill>
                <a:blip r:embed="rId2"/>
                <a:stretch>
                  <a:fillRect l="-1560" t="-4217" b="-481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/>
          <p:nvPr/>
        </p:nvSpPr>
        <p:spPr>
          <a:xfrm>
            <a:off x="1499103" y="1340768"/>
            <a:ext cx="3585321" cy="199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408162" y="2397314"/>
            <a:ext cx="4791839" cy="641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3223" y="3839584"/>
            <a:ext cx="5712106" cy="21439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B5C720-3288-6C42-BA61-DAEF33EB3B68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B4B2525F-CB58-D846-9D4A-01481E39FFAF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D34120A-B28A-FB47-9DEC-E7518A785422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A01292-F9C4-D145-817F-5D8E530F12DF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2D91775-CDCC-6843-9E3B-21112F7C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32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262433"/>
            <a:ext cx="6383423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AR(p) </a:t>
            </a:r>
            <a:r>
              <a:rPr dirty="0"/>
              <a:t>Parameter Estimation</a:t>
            </a:r>
            <a:r>
              <a:rPr spc="-90" dirty="0"/>
              <a:t> </a:t>
            </a:r>
            <a:r>
              <a:rPr dirty="0"/>
              <a:t>(Cont)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918069"/>
            <a:ext cx="4217294" cy="352810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200" spc="9" dirty="0">
                <a:latin typeface="+mn-lt"/>
                <a:cs typeface="Times New Roman"/>
              </a:rPr>
              <a:t>The </a:t>
            </a:r>
            <a:r>
              <a:rPr sz="2200" spc="4" dirty="0">
                <a:latin typeface="+mn-lt"/>
                <a:cs typeface="Times New Roman"/>
              </a:rPr>
              <a:t>equations </a:t>
            </a:r>
            <a:r>
              <a:rPr sz="2200" spc="9" dirty="0">
                <a:latin typeface="+mn-lt"/>
                <a:cs typeface="Times New Roman"/>
              </a:rPr>
              <a:t>can be </a:t>
            </a:r>
            <a:r>
              <a:rPr sz="2200" spc="4" dirty="0">
                <a:latin typeface="+mn-lt"/>
                <a:cs typeface="Times New Roman"/>
              </a:rPr>
              <a:t>written </a:t>
            </a:r>
            <a:r>
              <a:rPr sz="2200" dirty="0">
                <a:latin typeface="+mn-lt"/>
                <a:cs typeface="Times New Roman"/>
              </a:rPr>
              <a:t>as</a:t>
            </a:r>
            <a:r>
              <a:rPr sz="2200" spc="-432" dirty="0">
                <a:latin typeface="+mn-lt"/>
                <a:cs typeface="Times New Roman"/>
              </a:rPr>
              <a:t>:</a:t>
            </a:r>
            <a:endParaRPr sz="2200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761" y="3170536"/>
            <a:ext cx="6467300" cy="821828"/>
          </a:xfrm>
          <a:prstGeom prst="rect">
            <a:avLst/>
          </a:prstGeom>
        </p:spPr>
        <p:txBody>
          <a:bodyPr vert="horz" wrap="square" lIns="0" tIns="79820" rIns="0" bIns="0" rtlCol="0">
            <a:spAutoFit/>
          </a:bodyPr>
          <a:lstStyle/>
          <a:p>
            <a:pPr marL="320363">
              <a:spcBef>
                <a:spcPts val="628"/>
              </a:spcBef>
            </a:pPr>
            <a:r>
              <a:rPr sz="2200" spc="9" dirty="0">
                <a:latin typeface="+mn-lt"/>
                <a:cs typeface="Times New Roman"/>
              </a:rPr>
              <a:t>Note: All sums are for </a:t>
            </a:r>
            <a:r>
              <a:rPr sz="2200" i="1" spc="4" dirty="0">
                <a:latin typeface="Times New Roman"/>
                <a:cs typeface="Times New Roman"/>
              </a:rPr>
              <a:t>t</a:t>
            </a:r>
            <a:r>
              <a:rPr sz="2200" spc="4" dirty="0">
                <a:latin typeface="Times New Roman"/>
                <a:cs typeface="Times New Roman"/>
              </a:rPr>
              <a:t>=3 </a:t>
            </a:r>
            <a:r>
              <a:rPr sz="2200" spc="9" dirty="0">
                <a:latin typeface="+mn-lt"/>
                <a:cs typeface="Times New Roman"/>
              </a:rPr>
              <a:t>to</a:t>
            </a:r>
            <a:r>
              <a:rPr sz="2200" spc="9" dirty="0">
                <a:latin typeface="Times New Roman"/>
                <a:cs typeface="Times New Roman"/>
              </a:rPr>
              <a:t> </a:t>
            </a:r>
            <a:r>
              <a:rPr sz="2200" i="1" spc="9" dirty="0">
                <a:latin typeface="Times New Roman"/>
                <a:cs typeface="Times New Roman"/>
              </a:rPr>
              <a:t>n</a:t>
            </a:r>
            <a:r>
              <a:rPr sz="2200" spc="9" dirty="0">
                <a:latin typeface="Times New Roman"/>
                <a:cs typeface="Times New Roman"/>
              </a:rPr>
              <a:t>. </a:t>
            </a:r>
            <a:r>
              <a:rPr sz="2200" i="1" spc="9" dirty="0">
                <a:latin typeface="Times New Roman"/>
                <a:cs typeface="Times New Roman"/>
              </a:rPr>
              <a:t>n-2</a:t>
            </a:r>
            <a:r>
              <a:rPr sz="2200" i="1" spc="-30" dirty="0">
                <a:latin typeface="Times New Roman"/>
                <a:cs typeface="Times New Roman"/>
              </a:rPr>
              <a:t> </a:t>
            </a:r>
            <a:r>
              <a:rPr sz="2200" spc="9" dirty="0">
                <a:latin typeface="+mn-lt"/>
                <a:cs typeface="Times New Roman"/>
              </a:rPr>
              <a:t>terms</a:t>
            </a:r>
            <a:endParaRPr sz="2200" dirty="0">
              <a:latin typeface="+mn-lt"/>
              <a:cs typeface="Times New Roman"/>
            </a:endParaRPr>
          </a:p>
          <a:p>
            <a:pPr marL="10860">
              <a:spcBef>
                <a:spcPts val="547"/>
              </a:spcBef>
            </a:pPr>
            <a:r>
              <a:rPr sz="2200" spc="4" dirty="0">
                <a:latin typeface="+mn-lt"/>
                <a:cs typeface="Times New Roman"/>
              </a:rPr>
              <a:t>Multiplying </a:t>
            </a:r>
            <a:r>
              <a:rPr sz="2200" spc="9" dirty="0">
                <a:latin typeface="+mn-lt"/>
                <a:cs typeface="Times New Roman"/>
              </a:rPr>
              <a:t>by the </a:t>
            </a:r>
            <a:r>
              <a:rPr sz="2200" spc="4" dirty="0">
                <a:latin typeface="+mn-lt"/>
                <a:cs typeface="Times New Roman"/>
              </a:rPr>
              <a:t>inverse </a:t>
            </a:r>
            <a:r>
              <a:rPr sz="2200" spc="9" dirty="0">
                <a:latin typeface="+mn-lt"/>
                <a:cs typeface="Times New Roman"/>
              </a:rPr>
              <a:t>of the </a:t>
            </a:r>
            <a:r>
              <a:rPr sz="2200" spc="4" dirty="0">
                <a:latin typeface="+mn-lt"/>
                <a:cs typeface="Times New Roman"/>
              </a:rPr>
              <a:t>first matrix, </a:t>
            </a:r>
            <a:r>
              <a:rPr sz="2200" spc="13" dirty="0">
                <a:latin typeface="+mn-lt"/>
                <a:cs typeface="Times New Roman"/>
              </a:rPr>
              <a:t>we </a:t>
            </a:r>
            <a:r>
              <a:rPr sz="2200" dirty="0">
                <a:latin typeface="+mn-lt"/>
                <a:cs typeface="Times New Roman"/>
              </a:rPr>
              <a:t>get</a:t>
            </a:r>
            <a:r>
              <a:rPr sz="2200" spc="-381" dirty="0">
                <a:latin typeface="+mn-lt"/>
                <a:cs typeface="Times New Roman"/>
              </a:rPr>
              <a:t>:</a:t>
            </a:r>
            <a:endParaRPr sz="2200" dirty="0">
              <a:latin typeface="+mn-lt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8747" y="2314735"/>
            <a:ext cx="6467300" cy="819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0294" y="4156645"/>
            <a:ext cx="6714215" cy="870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8CFC27-BB39-CD41-9888-51064AF16273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DF6D6BF7-F6B5-154D-B061-3B56CAA4CFE4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B82F045-6012-654E-84F1-4E9F6EF27AF3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76B394-D5D6-A441-BFC1-D7351E3D9084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FE16EE7-5BA5-8F47-AA10-42FDBB70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608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189948"/>
            <a:ext cx="2406544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Example</a:t>
            </a:r>
            <a:r>
              <a:rPr lang="de-DE" dirty="0"/>
              <a:t> 2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58762" y="1522588"/>
            <a:ext cx="8285238" cy="380846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320363" marR="4344" indent="-309503">
              <a:spcBef>
                <a:spcPts val="90"/>
              </a:spcBef>
            </a:pPr>
            <a:r>
              <a:rPr sz="2400" spc="-4" dirty="0">
                <a:latin typeface="+mn-lt"/>
                <a:cs typeface="Times New Roman"/>
              </a:rPr>
              <a:t>Consider the data </a:t>
            </a:r>
            <a:r>
              <a:rPr sz="2400" dirty="0">
                <a:latin typeface="+mn-lt"/>
                <a:cs typeface="Times New Roman"/>
              </a:rPr>
              <a:t>of </a:t>
            </a:r>
            <a:r>
              <a:rPr sz="2400" spc="-4" dirty="0">
                <a:latin typeface="+mn-lt"/>
                <a:cs typeface="Times New Roman"/>
              </a:rPr>
              <a:t>Example 1 </a:t>
            </a:r>
            <a:r>
              <a:rPr sz="2400" dirty="0">
                <a:latin typeface="+mn-lt"/>
                <a:cs typeface="Times New Roman"/>
              </a:rPr>
              <a:t>and </a:t>
            </a:r>
            <a:r>
              <a:rPr sz="2400" spc="-4" dirty="0">
                <a:latin typeface="+mn-lt"/>
                <a:cs typeface="Times New Roman"/>
              </a:rPr>
              <a:t>fit </a:t>
            </a:r>
            <a:r>
              <a:rPr sz="2400" dirty="0">
                <a:latin typeface="+mn-lt"/>
                <a:cs typeface="Times New Roman"/>
              </a:rPr>
              <a:t>an AR(2)</a:t>
            </a:r>
            <a:r>
              <a:rPr sz="2400" spc="-329" dirty="0">
                <a:latin typeface="+mn-lt"/>
                <a:cs typeface="Times New Roman"/>
              </a:rPr>
              <a:t>  </a:t>
            </a:r>
            <a:r>
              <a:rPr sz="2400" spc="-4" dirty="0">
                <a:latin typeface="+mn-lt"/>
                <a:cs typeface="Times New Roman"/>
              </a:rPr>
              <a:t>model: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762" y="4760710"/>
            <a:ext cx="5941971" cy="750178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2400" dirty="0">
                <a:latin typeface="+mn-lt"/>
                <a:cs typeface="Times New Roman"/>
              </a:rPr>
              <a:t>SSE= </a:t>
            </a:r>
            <a:r>
              <a:rPr sz="2400" spc="-4" dirty="0">
                <a:latin typeface="+mn-lt"/>
                <a:cs typeface="Times New Roman"/>
              </a:rPr>
              <a:t>31969.99</a:t>
            </a:r>
            <a:endParaRPr sz="2400" dirty="0">
              <a:latin typeface="+mn-lt"/>
              <a:cs typeface="Times New Roman"/>
            </a:endParaRPr>
          </a:p>
          <a:p>
            <a:pPr marL="320363">
              <a:spcBef>
                <a:spcPts val="13"/>
              </a:spcBef>
            </a:pPr>
            <a:r>
              <a:rPr sz="2400" dirty="0">
                <a:latin typeface="+mn-lt"/>
                <a:cs typeface="Times New Roman"/>
              </a:rPr>
              <a:t>(3% lower than </a:t>
            </a:r>
            <a:r>
              <a:rPr sz="2400" spc="-4" dirty="0">
                <a:latin typeface="+mn-lt"/>
                <a:cs typeface="Times New Roman"/>
              </a:rPr>
              <a:t>32995.57 for AR(1)</a:t>
            </a:r>
            <a:r>
              <a:rPr sz="2400" spc="30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model)</a:t>
            </a:r>
          </a:p>
        </p:txBody>
      </p:sp>
      <p:sp>
        <p:nvSpPr>
          <p:cNvPr id="5" name="object 5"/>
          <p:cNvSpPr/>
          <p:nvPr/>
        </p:nvSpPr>
        <p:spPr>
          <a:xfrm>
            <a:off x="981733" y="2375304"/>
            <a:ext cx="7095936" cy="1830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9B5231-A30A-A549-8141-4C16092AA367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32143D9B-38EC-6142-880D-2ED6721A983C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ACFB5296-E5DC-2341-8AEF-51921D24D80F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D7CC02-C557-B44F-95FB-8202DB1F2DC7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3EC7D85-D399-944E-AA22-DD3A65E2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9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4D32-E2D5-F340-BE8B-553C8003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DE98-6790-7E49-B7DE-4C745E8D8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Time Series Analysis, Raj Jain, Washington University in Saint Louis</a:t>
            </a:r>
            <a:br>
              <a:rPr lang="en-DE" dirty="0"/>
            </a:br>
            <a:r>
              <a:rPr lang="en-DE" sz="2800" dirty="0">
                <a:hlinkClick r:id="rId2"/>
              </a:rPr>
              <a:t>http://www.cse.wustl.edu/~jain/cse567-13/</a:t>
            </a:r>
            <a:r>
              <a:rPr lang="en-DE" sz="28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AAAE7-C9AD-8840-A045-2CEFCEC8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026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692" y="240051"/>
            <a:ext cx="5913192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de-DE" spc="-4" dirty="0"/>
              <a:t>Summary</a:t>
            </a:r>
            <a:r>
              <a:rPr spc="-56" dirty="0"/>
              <a:t> </a:t>
            </a:r>
            <a:r>
              <a:rPr spc="-4" dirty="0"/>
              <a:t>AR(p)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560" y="1196752"/>
            <a:ext cx="7141442" cy="3136908"/>
          </a:xfrm>
          <a:prstGeom prst="rect">
            <a:avLst/>
          </a:prstGeom>
        </p:spPr>
        <p:txBody>
          <a:bodyPr vert="horz" wrap="square" lIns="0" tIns="89050" rIns="0" bIns="0" rtlCol="0">
            <a:spAutoFit/>
          </a:bodyPr>
          <a:lstStyle/>
          <a:p>
            <a:pPr marL="320363" indent="-309503">
              <a:spcBef>
                <a:spcPts val="700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400" spc="-4" dirty="0">
                <a:latin typeface="+mn-lt"/>
                <a:cs typeface="Times New Roman"/>
              </a:rPr>
              <a:t>Assumptions:</a:t>
            </a:r>
            <a:endParaRPr sz="2400" dirty="0">
              <a:latin typeface="+mn-lt"/>
              <a:cs typeface="Times New Roman"/>
            </a:endParaRPr>
          </a:p>
          <a:p>
            <a:pPr marL="681451" lvl="1" indent="-257920">
              <a:spcBef>
                <a:spcPts val="616"/>
              </a:spcBef>
              <a:buSzPct val="64406"/>
              <a:buFont typeface="Wingdings"/>
              <a:buChar char="➢"/>
              <a:tabLst>
                <a:tab pos="681451" algn="l"/>
              </a:tabLst>
            </a:pPr>
            <a:r>
              <a:rPr sz="2400" spc="-4" dirty="0">
                <a:latin typeface="+mn-lt"/>
                <a:cs typeface="Times New Roman"/>
              </a:rPr>
              <a:t>Linear relationship between </a:t>
            </a:r>
            <a:r>
              <a:rPr sz="2400" i="1" spc="-4" dirty="0">
                <a:latin typeface="Times New Roman"/>
                <a:cs typeface="Times New Roman"/>
              </a:rPr>
              <a:t>x</a:t>
            </a:r>
            <a:r>
              <a:rPr sz="2400" i="1" spc="-6" baseline="-20833" dirty="0">
                <a:latin typeface="Times New Roman"/>
                <a:cs typeface="Times New Roman"/>
              </a:rPr>
              <a:t>t  </a:t>
            </a:r>
            <a:r>
              <a:rPr sz="2400" dirty="0">
                <a:latin typeface="+mn-lt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{</a:t>
            </a:r>
            <a:r>
              <a:rPr sz="2400" i="1" dirty="0">
                <a:latin typeface="Times New Roman"/>
                <a:cs typeface="Times New Roman"/>
              </a:rPr>
              <a:t>x</a:t>
            </a:r>
            <a:r>
              <a:rPr sz="2400" i="1" baseline="-20833" dirty="0">
                <a:latin typeface="Times New Roman"/>
                <a:cs typeface="Times New Roman"/>
              </a:rPr>
              <a:t>t-1</a:t>
            </a:r>
            <a:r>
              <a:rPr sz="2400" dirty="0">
                <a:latin typeface="Times New Roman"/>
                <a:cs typeface="Times New Roman"/>
              </a:rPr>
              <a:t>, ...,</a:t>
            </a:r>
            <a:r>
              <a:rPr sz="2400" spc="-214" dirty="0">
                <a:latin typeface="Times New Roman"/>
                <a:cs typeface="Times New Roman"/>
              </a:rPr>
              <a:t> </a:t>
            </a:r>
            <a:r>
              <a:rPr sz="2400" i="1" spc="-4" dirty="0">
                <a:latin typeface="Times New Roman"/>
                <a:cs typeface="Times New Roman"/>
              </a:rPr>
              <a:t>x</a:t>
            </a:r>
            <a:r>
              <a:rPr sz="2400" i="1" spc="-6" baseline="-20833" dirty="0">
                <a:latin typeface="Times New Roman"/>
                <a:cs typeface="Times New Roman"/>
              </a:rPr>
              <a:t>t-p</a:t>
            </a:r>
            <a:r>
              <a:rPr sz="2400" spc="-4" dirty="0">
                <a:latin typeface="Times New Roman"/>
                <a:cs typeface="Times New Roman"/>
              </a:rPr>
              <a:t>}</a:t>
            </a:r>
            <a:endParaRPr sz="2400" dirty="0">
              <a:latin typeface="Times New Roman"/>
              <a:cs typeface="Times New Roman"/>
            </a:endParaRPr>
          </a:p>
          <a:p>
            <a:pPr marL="681451" lvl="1" indent="-257920">
              <a:spcBef>
                <a:spcPts val="620"/>
              </a:spcBef>
              <a:buSzPct val="64406"/>
              <a:buFont typeface="Wingdings"/>
              <a:buChar char="➢"/>
              <a:tabLst>
                <a:tab pos="681451" algn="l"/>
              </a:tabLst>
            </a:pPr>
            <a:r>
              <a:rPr sz="2400" spc="-4" dirty="0">
                <a:latin typeface="+mn-lt"/>
                <a:cs typeface="Times New Roman"/>
              </a:rPr>
              <a:t>Normal </a:t>
            </a:r>
            <a:r>
              <a:rPr lang="de-DE" sz="2400" spc="-4" dirty="0" err="1">
                <a:latin typeface="+mn-lt"/>
                <a:cs typeface="Times New Roman"/>
              </a:rPr>
              <a:t>iid</a:t>
            </a:r>
            <a:r>
              <a:rPr lang="de-DE" sz="2400" spc="-4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errors</a:t>
            </a:r>
            <a:r>
              <a:rPr sz="2400" spc="-167" dirty="0">
                <a:latin typeface="+mn-lt"/>
                <a:cs typeface="Times New Roman"/>
              </a:rPr>
              <a:t>:</a:t>
            </a:r>
            <a:endParaRPr sz="2400" dirty="0">
              <a:latin typeface="+mn-lt"/>
              <a:cs typeface="Times New Roman"/>
            </a:endParaRPr>
          </a:p>
          <a:p>
            <a:pPr marL="1042538" lvl="2" indent="-206336">
              <a:spcBef>
                <a:spcPts val="616"/>
              </a:spcBef>
              <a:buSzPct val="52542"/>
              <a:buFont typeface="Wingdings"/>
              <a:buChar char="□"/>
              <a:tabLst>
                <a:tab pos="1042538" algn="l"/>
              </a:tabLst>
            </a:pPr>
            <a:r>
              <a:rPr sz="2400" spc="-4" dirty="0">
                <a:latin typeface="+mn-lt"/>
                <a:cs typeface="Times New Roman"/>
              </a:rPr>
              <a:t>Normal</a:t>
            </a:r>
            <a:r>
              <a:rPr sz="2400" spc="-9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errors</a:t>
            </a:r>
          </a:p>
          <a:p>
            <a:pPr marL="1042538" lvl="2" indent="-206336">
              <a:spcBef>
                <a:spcPts val="611"/>
              </a:spcBef>
              <a:buSzPct val="52542"/>
              <a:buFont typeface="Wingdings"/>
              <a:buChar char="□"/>
              <a:tabLst>
                <a:tab pos="1042538" algn="l"/>
              </a:tabLst>
            </a:pPr>
            <a:r>
              <a:rPr sz="2400" spc="-4" dirty="0">
                <a:latin typeface="+mn-lt"/>
                <a:cs typeface="Times New Roman"/>
              </a:rPr>
              <a:t>Independent errors</a:t>
            </a:r>
            <a:endParaRPr sz="2400" dirty="0">
              <a:latin typeface="+mn-lt"/>
              <a:cs typeface="Times New Roman"/>
            </a:endParaRPr>
          </a:p>
          <a:p>
            <a:pPr marL="681451" lvl="1" indent="-257920">
              <a:spcBef>
                <a:spcPts val="620"/>
              </a:spcBef>
              <a:buSzPct val="64406"/>
              <a:buFont typeface="Wingdings"/>
              <a:buChar char="➢"/>
              <a:tabLst>
                <a:tab pos="681451" algn="l"/>
              </a:tabLst>
            </a:pPr>
            <a:r>
              <a:rPr sz="2400" spc="-4" dirty="0">
                <a:latin typeface="+mn-lt"/>
                <a:cs typeface="Times New Roman"/>
              </a:rPr>
              <a:t>Additive</a:t>
            </a:r>
            <a:r>
              <a:rPr sz="2400" spc="-9" dirty="0">
                <a:latin typeface="+mn-lt"/>
                <a:cs typeface="Times New Roman"/>
              </a:rPr>
              <a:t> </a:t>
            </a:r>
            <a:r>
              <a:rPr sz="2400" spc="-4" dirty="0">
                <a:latin typeface="+mn-lt"/>
                <a:cs typeface="Times New Roman"/>
              </a:rPr>
              <a:t>errors</a:t>
            </a:r>
            <a:endParaRPr sz="2400" dirty="0">
              <a:latin typeface="+mn-lt"/>
              <a:cs typeface="Times New Roman"/>
            </a:endParaRPr>
          </a:p>
          <a:p>
            <a:pPr marL="681451" lvl="1" indent="-257920">
              <a:spcBef>
                <a:spcPts val="616"/>
              </a:spcBef>
              <a:buSzPct val="64406"/>
              <a:buFont typeface="Wingdings"/>
              <a:buChar char="➢"/>
              <a:tabLst>
                <a:tab pos="681451" algn="l"/>
              </a:tabLst>
            </a:pPr>
            <a:r>
              <a:rPr sz="2400" i="1" dirty="0">
                <a:latin typeface="Times New Roman"/>
                <a:cs typeface="Times New Roman"/>
              </a:rPr>
              <a:t>x</a:t>
            </a:r>
            <a:r>
              <a:rPr sz="2400" i="1" baseline="-20833" dirty="0">
                <a:latin typeface="Times New Roman"/>
                <a:cs typeface="Times New Roman"/>
              </a:rPr>
              <a:t>t </a:t>
            </a:r>
            <a:r>
              <a:rPr sz="2400" dirty="0">
                <a:latin typeface="+mn-lt"/>
                <a:cs typeface="Times New Roman"/>
              </a:rPr>
              <a:t>is</a:t>
            </a:r>
            <a:r>
              <a:rPr sz="2400" spc="-244" dirty="0">
                <a:latin typeface="+mn-lt"/>
                <a:cs typeface="Times New Roman"/>
              </a:rPr>
              <a:t> </a:t>
            </a:r>
            <a:r>
              <a:rPr sz="2400" spc="-4" dirty="0">
                <a:latin typeface="+mn-lt"/>
                <a:cs typeface="Times New Roman"/>
              </a:rPr>
              <a:t>stationary</a:t>
            </a:r>
            <a:endParaRPr sz="2400" dirty="0">
              <a:latin typeface="+mn-lt"/>
              <a:cs typeface="Times New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65F7E0-0A09-844C-A2C1-2B3333F617FE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2893F1D8-A393-C245-9312-1C3BCB4DF5FB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CC6D4F33-10A5-AD4C-8985-AEB7F42620CA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779E55-1C1E-424C-95EC-C27B25B3A80C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69FC8DD-58E1-554B-BF49-4EE7653F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29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560" y="273251"/>
            <a:ext cx="2842025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Autocorrelation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858762" y="1522589"/>
                <a:ext cx="7314114" cy="2544179"/>
              </a:xfrm>
              <a:prstGeom prst="rect">
                <a:avLst/>
              </a:prstGeom>
            </p:spPr>
            <p:txBody>
              <a:bodyPr vert="horz" wrap="square" lIns="0" tIns="14118" rIns="0" bIns="0" rtlCol="0">
                <a:spAutoFit/>
              </a:bodyPr>
              <a:lstStyle/>
              <a:p>
                <a:pPr marL="320363" indent="-309503">
                  <a:spcBef>
                    <a:spcPts val="111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lang="en-US" sz="2200" spc="9" dirty="0">
                    <a:latin typeface="+mn-lt"/>
                    <a:cs typeface="Times New Roman"/>
                  </a:rPr>
                  <a:t>Covariance of </a:t>
                </a:r>
                <a:r>
                  <a:rPr lang="en-US" sz="2200" i="1" spc="4" dirty="0" err="1">
                    <a:latin typeface="Times New Roman"/>
                    <a:cs typeface="Times New Roman"/>
                  </a:rPr>
                  <a:t>x</a:t>
                </a:r>
                <a:r>
                  <a:rPr lang="en-US" sz="2200" i="1" spc="6" baseline="-21241" dirty="0" err="1">
                    <a:latin typeface="Times New Roman"/>
                    <a:cs typeface="Times New Roman"/>
                  </a:rPr>
                  <a:t>t</a:t>
                </a:r>
                <a:r>
                  <a:rPr lang="en-US" sz="2200" i="1" spc="6" baseline="-21241" dirty="0">
                    <a:latin typeface="Times New Roman"/>
                    <a:cs typeface="Times New Roman"/>
                  </a:rPr>
                  <a:t> </a:t>
                </a:r>
                <a:r>
                  <a:rPr lang="en-US" sz="2200" spc="13" dirty="0">
                    <a:latin typeface="+mn-lt"/>
                    <a:cs typeface="Times New Roman"/>
                  </a:rPr>
                  <a:t>and</a:t>
                </a:r>
                <a:r>
                  <a:rPr lang="en-US" sz="2200" spc="13" dirty="0">
                    <a:latin typeface="Times New Roman"/>
                    <a:cs typeface="Times New Roman"/>
                  </a:rPr>
                  <a:t> </a:t>
                </a:r>
                <a:r>
                  <a:rPr lang="en-US" sz="2200" i="1" spc="-4" dirty="0" err="1">
                    <a:latin typeface="Times New Roman"/>
                    <a:cs typeface="Times New Roman"/>
                  </a:rPr>
                  <a:t>x</a:t>
                </a:r>
                <a:r>
                  <a:rPr lang="en-US" sz="2200" i="1" spc="-6" baseline="-21241" dirty="0" err="1">
                    <a:latin typeface="Times New Roman"/>
                    <a:cs typeface="Times New Roman"/>
                  </a:rPr>
                  <a:t>t</a:t>
                </a:r>
                <a:r>
                  <a:rPr lang="en-US" sz="2200" i="1" spc="-6" baseline="-21241" dirty="0">
                    <a:latin typeface="Times New Roman"/>
                    <a:cs typeface="Times New Roman"/>
                  </a:rPr>
                  <a:t>-k </a:t>
                </a:r>
                <a:r>
                  <a:rPr lang="en-US" sz="2200" spc="13" dirty="0">
                    <a:latin typeface="Times New Roman"/>
                    <a:cs typeface="Times New Roman"/>
                  </a:rPr>
                  <a:t>= </a:t>
                </a:r>
                <a:r>
                  <a:rPr lang="en-US" sz="2200" spc="9" dirty="0">
                    <a:latin typeface="+mn-lt"/>
                    <a:cs typeface="Times New Roman"/>
                  </a:rPr>
                  <a:t>Auto-covariance at lag</a:t>
                </a:r>
                <a:r>
                  <a:rPr lang="en-US" sz="2200" spc="308" dirty="0">
                    <a:latin typeface="+mn-lt"/>
                    <a:cs typeface="Times New Roman"/>
                  </a:rPr>
                  <a:t> </a:t>
                </a:r>
                <a:r>
                  <a:rPr lang="en-US" sz="2200" i="1" spc="9" dirty="0">
                    <a:latin typeface="Times New Roman"/>
                    <a:cs typeface="Times New Roman"/>
                  </a:rPr>
                  <a:t>k</a:t>
                </a:r>
                <a:endParaRPr lang="en-US" sz="2200" dirty="0">
                  <a:latin typeface="Times New Roman"/>
                  <a:cs typeface="Times New Roman"/>
                </a:endParaRPr>
              </a:p>
              <a:p>
                <a:pPr>
                  <a:spcBef>
                    <a:spcPts val="17"/>
                  </a:spcBef>
                  <a:buClr>
                    <a:srgbClr val="063DE8"/>
                  </a:buClr>
                  <a:buFont typeface="Wingdings"/>
                  <a:buChar char="□"/>
                </a:pPr>
                <a:endParaRPr lang="en-US" sz="2200" dirty="0">
                  <a:latin typeface="Times New Roman"/>
                  <a:cs typeface="Times New Roman"/>
                </a:endParaRPr>
              </a:p>
              <a:p>
                <a:pPr marL="320363" marR="583170" indent="-309503">
                  <a:lnSpc>
                    <a:spcPct val="101200"/>
                  </a:lnSpc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lang="en-US" sz="2200" spc="9" dirty="0">
                    <a:latin typeface="+mn-lt"/>
                    <a:cs typeface="Times New Roman"/>
                  </a:rPr>
                  <a:t>For a </a:t>
                </a:r>
                <a:r>
                  <a:rPr lang="en-US" sz="2200" spc="4" dirty="0">
                    <a:latin typeface="+mn-lt"/>
                    <a:cs typeface="Times New Roman"/>
                  </a:rPr>
                  <a:t>stationary series, </a:t>
                </a:r>
                <a:r>
                  <a:rPr lang="en-US" sz="2200" spc="9" dirty="0">
                    <a:latin typeface="+mn-lt"/>
                    <a:cs typeface="Times New Roman"/>
                  </a:rPr>
                  <a:t>the </a:t>
                </a:r>
                <a:r>
                  <a:rPr lang="en-US" sz="2200" spc="4" dirty="0">
                    <a:latin typeface="+mn-lt"/>
                    <a:cs typeface="Times New Roman"/>
                  </a:rPr>
                  <a:t>statistical characteristics </a:t>
                </a:r>
                <a:r>
                  <a:rPr lang="en-US" sz="2200" spc="9" dirty="0">
                    <a:latin typeface="+mn-lt"/>
                    <a:cs typeface="Times New Roman"/>
                  </a:rPr>
                  <a:t>do not depend on time</a:t>
                </a:r>
                <a:r>
                  <a:rPr lang="en-US" sz="2200" spc="-9" dirty="0">
                    <a:latin typeface="+mn-lt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pc="4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endParaRPr lang="en-US" sz="2200" dirty="0">
                  <a:latin typeface="Times New Roman"/>
                  <a:cs typeface="Times New Roman"/>
                </a:endParaRPr>
              </a:p>
              <a:p>
                <a:pPr marL="320363" marR="4344" indent="-309503">
                  <a:lnSpc>
                    <a:spcPct val="101200"/>
                  </a:lnSpc>
                  <a:spcBef>
                    <a:spcPts val="517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lang="en-US" sz="2200" spc="4" dirty="0">
                    <a:latin typeface="+mn-lt"/>
                    <a:cs typeface="Times New Roman"/>
                  </a:rPr>
                  <a:t>Therefore, </a:t>
                </a:r>
                <a:r>
                  <a:rPr lang="en-US" sz="2200" spc="9" dirty="0">
                    <a:latin typeface="+mn-lt"/>
                    <a:cs typeface="Times New Roman"/>
                  </a:rPr>
                  <a:t>the </a:t>
                </a:r>
                <a:r>
                  <a:rPr lang="en-US" sz="2200" spc="4" dirty="0">
                    <a:latin typeface="+mn-lt"/>
                    <a:cs typeface="Times New Roman"/>
                  </a:rPr>
                  <a:t>autocovariance </a:t>
                </a:r>
                <a:r>
                  <a:rPr lang="en-US" sz="2200" spc="9" dirty="0">
                    <a:latin typeface="+mn-lt"/>
                    <a:cs typeface="Times New Roman"/>
                  </a:rPr>
                  <a:t>depends only on lag </a:t>
                </a:r>
                <a:r>
                  <a:rPr lang="en-US" sz="2200" i="1" spc="9" dirty="0">
                    <a:latin typeface="Times New Roman"/>
                    <a:cs typeface="Times New Roman"/>
                  </a:rPr>
                  <a:t>k </a:t>
                </a:r>
                <a:r>
                  <a:rPr lang="en-US" sz="2200" spc="9" dirty="0">
                    <a:latin typeface="+mn-lt"/>
                    <a:cs typeface="Times New Roman"/>
                  </a:rPr>
                  <a:t>and not on time</a:t>
                </a:r>
                <a:r>
                  <a:rPr lang="en-US" sz="2200" spc="-4" dirty="0">
                    <a:latin typeface="+mn-lt"/>
                    <a:cs typeface="Times New Roman"/>
                  </a:rPr>
                  <a:t> </a:t>
                </a:r>
                <a:r>
                  <a:rPr lang="en-US" sz="2200" i="1" spc="4" dirty="0">
                    <a:latin typeface="Times New Roman"/>
                    <a:cs typeface="Times New Roman"/>
                  </a:rPr>
                  <a:t>t</a:t>
                </a:r>
                <a:endParaRPr lang="en-US" sz="2200" dirty="0">
                  <a:latin typeface="Times New Roman"/>
                  <a:cs typeface="Times New Roman"/>
                </a:endParaRPr>
              </a:p>
              <a:p>
                <a:pPr marL="320363" indent="-309503">
                  <a:spcBef>
                    <a:spcPts val="547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lang="en-US" sz="2200" spc="4" dirty="0">
                    <a:latin typeface="+mn-lt"/>
                    <a:cs typeface="Times New Roman"/>
                  </a:rPr>
                  <a:t>Similarly,</a:t>
                </a:r>
                <a:endParaRPr lang="en-US" sz="2200" dirty="0">
                  <a:latin typeface="+mn-lt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62" y="1522589"/>
                <a:ext cx="7314114" cy="2544179"/>
              </a:xfrm>
              <a:prstGeom prst="rect">
                <a:avLst/>
              </a:prstGeom>
              <a:blipFill>
                <a:blip r:embed="rId2"/>
                <a:stretch>
                  <a:fillRect l="-1560" t="-2985" b="-44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/>
          <p:nvPr/>
        </p:nvSpPr>
        <p:spPr>
          <a:xfrm>
            <a:off x="1151614" y="1961265"/>
            <a:ext cx="6958383" cy="227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331" y="4114728"/>
            <a:ext cx="6926055" cy="1768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DC8324-A8DD-4C46-988B-C82EEB7033D6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85F07934-0195-E149-A6C5-6B3E3A78E61C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00F85862-8D1E-2C40-BEFD-790F0DE99FB5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8CB2EA-178A-3349-8497-7E7B6C9BFE01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A5D421E-C32F-444C-B9DA-3DCF2D23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754C2-BD12-9A47-8E26-71E5AF7707ED}"/>
              </a:ext>
            </a:extLst>
          </p:cNvPr>
          <p:cNvSpPr/>
          <p:nvPr/>
        </p:nvSpPr>
        <p:spPr>
          <a:xfrm>
            <a:off x="1653580" y="1898932"/>
            <a:ext cx="1080120" cy="344032"/>
          </a:xfrm>
          <a:prstGeom prst="rect">
            <a:avLst/>
          </a:prstGeom>
          <a:solidFill>
            <a:srgbClr val="92D050">
              <a:alpha val="37000"/>
            </a:srgb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86EF11-204E-3947-AF2C-6BC3FF9ADC31}"/>
              </a:ext>
            </a:extLst>
          </p:cNvPr>
          <p:cNvSpPr/>
          <p:nvPr/>
        </p:nvSpPr>
        <p:spPr>
          <a:xfrm>
            <a:off x="1424980" y="4197632"/>
            <a:ext cx="1080120" cy="344032"/>
          </a:xfrm>
          <a:prstGeom prst="rect">
            <a:avLst/>
          </a:prstGeom>
          <a:solidFill>
            <a:schemeClr val="accent1">
              <a:lumMod val="50000"/>
              <a:alpha val="37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336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DCE32C-8775-E040-8BD4-B969A80C30A5}"/>
              </a:ext>
            </a:extLst>
          </p:cNvPr>
          <p:cNvGrpSpPr/>
          <p:nvPr/>
        </p:nvGrpSpPr>
        <p:grpSpPr>
          <a:xfrm>
            <a:off x="4871987" y="2924944"/>
            <a:ext cx="2220293" cy="656451"/>
            <a:chOff x="5940152" y="2584547"/>
            <a:chExt cx="2220293" cy="656451"/>
          </a:xfrm>
        </p:grpSpPr>
        <p:sp>
          <p:nvSpPr>
            <p:cNvPr id="6" name="object 6"/>
            <p:cNvSpPr/>
            <p:nvPr/>
          </p:nvSpPr>
          <p:spPr>
            <a:xfrm>
              <a:off x="6097412" y="2799291"/>
              <a:ext cx="2063033" cy="300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7990A4-BCE0-4A48-B816-2CDAEA825611}"/>
                </a:ext>
              </a:extLst>
            </p:cNvPr>
            <p:cNvSpPr/>
            <p:nvPr/>
          </p:nvSpPr>
          <p:spPr>
            <a:xfrm>
              <a:off x="5940152" y="2584547"/>
              <a:ext cx="864096" cy="65645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06" y="247578"/>
            <a:ext cx="4091994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Autocorrelation</a:t>
            </a:r>
            <a:r>
              <a:rPr spc="-77" dirty="0"/>
              <a:t> </a:t>
            </a:r>
            <a:r>
              <a:rPr dirty="0"/>
              <a:t>(</a:t>
            </a:r>
            <a:r>
              <a:rPr lang="de-DE" dirty="0" err="1"/>
              <a:t>cntd</a:t>
            </a:r>
            <a:r>
              <a:rPr lang="de-DE" dirty="0"/>
              <a:t>.</a:t>
            </a:r>
            <a:r>
              <a:rPr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486767" y="1270209"/>
                <a:ext cx="7673678" cy="2546112"/>
              </a:xfrm>
              <a:prstGeom prst="rect">
                <a:avLst/>
              </a:prstGeom>
            </p:spPr>
            <p:txBody>
              <a:bodyPr vert="horz" wrap="square" lIns="0" tIns="10317" rIns="0" bIns="0" rtlCol="0">
                <a:spAutoFit/>
              </a:bodyPr>
              <a:lstStyle/>
              <a:p>
                <a:pPr marL="320363" marR="4344" indent="-309503">
                  <a:lnSpc>
                    <a:spcPct val="101200"/>
                  </a:lnSpc>
                  <a:spcBef>
                    <a:spcPts val="81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lang="en-US" sz="2138" spc="4" dirty="0">
                    <a:latin typeface="+mn-lt"/>
                    <a:cs typeface="Times New Roman"/>
                  </a:rPr>
                  <a:t>Autocorrelation </a:t>
                </a:r>
                <a:r>
                  <a:rPr lang="en-US" sz="2138" spc="9" dirty="0">
                    <a:latin typeface="+mn-lt"/>
                    <a:cs typeface="Times New Roman"/>
                  </a:rPr>
                  <a:t>is </a:t>
                </a:r>
                <a:r>
                  <a:rPr lang="en-US" sz="2138" spc="4" dirty="0">
                    <a:latin typeface="+mn-lt"/>
                    <a:cs typeface="Times New Roman"/>
                  </a:rPr>
                  <a:t>dimensionless </a:t>
                </a:r>
                <a:r>
                  <a:rPr lang="en-US" sz="2138" spc="13" dirty="0">
                    <a:latin typeface="+mn-lt"/>
                    <a:cs typeface="Times New Roman"/>
                  </a:rPr>
                  <a:t>and </a:t>
                </a:r>
                <a:r>
                  <a:rPr lang="en-US" sz="2138" spc="9" dirty="0">
                    <a:latin typeface="+mn-lt"/>
                    <a:cs typeface="Times New Roman"/>
                  </a:rPr>
                  <a:t>is easier to interpret </a:t>
                </a:r>
                <a:r>
                  <a:rPr lang="en-US" sz="2138" dirty="0">
                    <a:latin typeface="+mn-lt"/>
                    <a:cs typeface="Times New Roman"/>
                  </a:rPr>
                  <a:t>than</a:t>
                </a:r>
                <a:r>
                  <a:rPr lang="en-US" sz="2138" spc="-338" dirty="0">
                    <a:latin typeface="+mn-lt"/>
                    <a:cs typeface="Times New Roman"/>
                  </a:rPr>
                  <a:t>  </a:t>
                </a:r>
                <a:r>
                  <a:rPr lang="en-US" sz="2138" spc="4" dirty="0">
                    <a:latin typeface="+mn-lt"/>
                    <a:cs typeface="Times New Roman"/>
                  </a:rPr>
                  <a:t>autocovariance</a:t>
                </a:r>
                <a:endParaRPr lang="en-US" sz="2138" dirty="0">
                  <a:latin typeface="+mn-lt"/>
                  <a:cs typeface="Times New Roman"/>
                </a:endParaRPr>
              </a:p>
              <a:p>
                <a:pPr marL="320363" marR="114028" indent="-309503">
                  <a:lnSpc>
                    <a:spcPct val="101200"/>
                  </a:lnSpc>
                  <a:spcBef>
                    <a:spcPts val="517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lang="en-US" sz="2138" spc="4" dirty="0">
                    <a:latin typeface="+mn-lt"/>
                    <a:cs typeface="Times New Roman"/>
                  </a:rPr>
                  <a:t>It </a:t>
                </a:r>
                <a:r>
                  <a:rPr lang="en-US" sz="2138" spc="13" dirty="0">
                    <a:latin typeface="+mn-lt"/>
                    <a:cs typeface="Times New Roman"/>
                  </a:rPr>
                  <a:t>can </a:t>
                </a:r>
                <a:r>
                  <a:rPr lang="en-US" sz="2138" spc="9" dirty="0">
                    <a:latin typeface="+mn-lt"/>
                    <a:cs typeface="Times New Roman"/>
                  </a:rPr>
                  <a:t>be shown that autocorrelations are </a:t>
                </a:r>
                <a14:m>
                  <m:oMath xmlns:m="http://schemas.openxmlformats.org/officeDocument/2006/math">
                    <m:r>
                      <a:rPr lang="en-US" sz="2138" i="1" spc="9" dirty="0" smtClean="0">
                        <a:latin typeface="Cambria Math" panose="02040503050406030204" pitchFamily="18" charset="0"/>
                        <a:cs typeface="Times New Roman"/>
                      </a:rPr>
                      <m:t>𝑁</m:t>
                    </m:r>
                    <m:r>
                      <a:rPr lang="en-US" sz="2138" i="1" spc="9" dirty="0" smtClean="0">
                        <a:latin typeface="Cambria Math" panose="02040503050406030204" pitchFamily="18" charset="0"/>
                        <a:cs typeface="Times New Roman"/>
                      </a:rPr>
                      <m:t>(0,1/</m:t>
                    </m:r>
                    <m:r>
                      <a:rPr lang="en-US" sz="2138" i="1" spc="9" dirty="0" smtClean="0">
                        <a:latin typeface="Cambria Math" panose="02040503050406030204" pitchFamily="18" charset="0"/>
                        <a:cs typeface="Times New Roman"/>
                      </a:rPr>
                      <m:t>𝑛</m:t>
                    </m:r>
                    <m:r>
                      <a:rPr lang="en-US" sz="2138" i="1" spc="9" dirty="0" smtClean="0">
                        <a:latin typeface="Cambria Math" panose="02040503050406030204" pitchFamily="18" charset="0"/>
                        <a:cs typeface="Times New Roman"/>
                      </a:rPr>
                      <m:t>) </m:t>
                    </m:r>
                  </m:oMath>
                </a14:m>
                <a:r>
                  <a:rPr lang="en-US" sz="2138" dirty="0">
                    <a:latin typeface="+mn-lt"/>
                    <a:cs typeface="Times New Roman"/>
                  </a:rPr>
                  <a:t>distributed,</a:t>
                </a:r>
                <a:br>
                  <a:rPr lang="en-US" sz="2138" dirty="0">
                    <a:latin typeface="+mn-lt"/>
                    <a:cs typeface="Times New Roman"/>
                  </a:rPr>
                </a:br>
                <a:r>
                  <a:rPr lang="en-US" altLang="ar-SA" sz="2200" dirty="0">
                    <a:latin typeface="+mn-lt"/>
                    <a:sym typeface="Symbol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ar-SA" sz="22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𝑛</m:t>
                    </m:r>
                  </m:oMath>
                </a14:m>
                <a:r>
                  <a:rPr lang="en-US" altLang="ar-SA" sz="2200" dirty="0">
                    <a:latin typeface="+mn-lt"/>
                    <a:sym typeface="Symbol" pitchFamily="2" charset="2"/>
                  </a:rPr>
                  <a:t> is the number of observations in the series</a:t>
                </a:r>
              </a:p>
              <a:p>
                <a:pPr marL="320363" marR="114028" indent="-309503">
                  <a:lnSpc>
                    <a:spcPct val="101200"/>
                  </a:lnSpc>
                  <a:spcBef>
                    <a:spcPts val="517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endParaRPr lang="en-US" sz="2694" dirty="0">
                  <a:latin typeface="+mn-lt"/>
                  <a:cs typeface="Times New Roman"/>
                </a:endParaRPr>
              </a:p>
              <a:p>
                <a:pPr marL="320363" marR="2145348" indent="-309503">
                  <a:lnSpc>
                    <a:spcPct val="101299"/>
                  </a:lnSpc>
                  <a:spcBef>
                    <a:spcPts val="4"/>
                  </a:spcBef>
                  <a:buClr>
                    <a:srgbClr val="063DE8"/>
                  </a:buClr>
                  <a:buSzPct val="76000"/>
                  <a:buFont typeface="Wingdings"/>
                  <a:buChar char="□"/>
                  <a:tabLst>
                    <a:tab pos="320363" algn="l"/>
                  </a:tabLst>
                </a:pPr>
                <a:r>
                  <a:rPr lang="en-US" sz="2138" spc="4" dirty="0">
                    <a:latin typeface="+mn-lt"/>
                    <a:cs typeface="Times New Roman"/>
                  </a:rPr>
                  <a:t>Therefore, their </a:t>
                </a:r>
                <a:r>
                  <a:rPr lang="en-US" sz="2138" spc="13" dirty="0">
                    <a:latin typeface="+mn-lt"/>
                    <a:cs typeface="Times New Roman"/>
                  </a:rPr>
                  <a:t>95% </a:t>
                </a:r>
                <a:r>
                  <a:rPr lang="en-US" sz="2138" spc="9" dirty="0">
                    <a:latin typeface="+mn-lt"/>
                    <a:cs typeface="Times New Roman"/>
                  </a:rPr>
                  <a:t>confidence </a:t>
                </a:r>
                <a:r>
                  <a:rPr lang="en-US" sz="2138" spc="4" dirty="0">
                    <a:latin typeface="+mn-lt"/>
                    <a:cs typeface="Times New Roman"/>
                  </a:rPr>
                  <a:t>interval is </a:t>
                </a:r>
                <a:br>
                  <a:rPr lang="en-US" sz="2138" spc="4" dirty="0">
                    <a:latin typeface="+mn-lt"/>
                    <a:cs typeface="Times New Roman"/>
                  </a:rPr>
                </a:br>
                <a:r>
                  <a:rPr lang="en-US" sz="2138" spc="9" dirty="0">
                    <a:latin typeface="+mn-lt"/>
                    <a:cs typeface="Times New Roman"/>
                  </a:rPr>
                  <a:t>This </a:t>
                </a:r>
                <a:r>
                  <a:rPr lang="en-US" sz="2138" spc="4" dirty="0">
                    <a:latin typeface="+mn-lt"/>
                    <a:cs typeface="Times New Roman"/>
                  </a:rPr>
                  <a:t>is generally </a:t>
                </a:r>
                <a:r>
                  <a:rPr lang="en-US" sz="2138" spc="9" dirty="0">
                    <a:latin typeface="+mn-lt"/>
                    <a:cs typeface="Times New Roman"/>
                  </a:rPr>
                  <a:t>approximated</a:t>
                </a:r>
                <a:r>
                  <a:rPr lang="en-US" sz="2138" spc="-9" dirty="0">
                    <a:latin typeface="+mn-lt"/>
                    <a:cs typeface="Times New Roman"/>
                  </a:rPr>
                  <a:t> </a:t>
                </a:r>
                <a:r>
                  <a:rPr lang="en-US" sz="2138" spc="4" dirty="0">
                    <a:latin typeface="+mn-lt"/>
                    <a:cs typeface="Times New Roman"/>
                  </a:rPr>
                  <a:t>as</a:t>
                </a:r>
                <a:endParaRPr lang="en-US" sz="2138" dirty="0">
                  <a:latin typeface="+mn-lt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67" y="1270209"/>
                <a:ext cx="7673678" cy="2546112"/>
              </a:xfrm>
              <a:prstGeom prst="rect">
                <a:avLst/>
              </a:prstGeom>
              <a:blipFill>
                <a:blip r:embed="rId3"/>
                <a:stretch>
                  <a:fillRect l="-1488" t="-2970" r="-165" b="-544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/>
          <p:nvPr/>
        </p:nvSpPr>
        <p:spPr>
          <a:xfrm>
            <a:off x="4696659" y="3522675"/>
            <a:ext cx="901709" cy="300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F40BA0-3D99-924D-A9CE-7A70024C229A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920435B7-5514-C04E-AFB9-61E5996D45F5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635344A6-F6EF-C842-B78A-D81873305EC4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0FE5CA-AD45-8C48-A59D-A4DFF16D2966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8EB4E94-F918-7141-B7D9-B89FC978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739BD3-9CD0-8045-9A82-FA45DFCB4D8B}"/>
              </a:ext>
            </a:extLst>
          </p:cNvPr>
          <p:cNvGrpSpPr/>
          <p:nvPr/>
        </p:nvGrpSpPr>
        <p:grpSpPr>
          <a:xfrm>
            <a:off x="2899779" y="4639632"/>
            <a:ext cx="3258316" cy="1629158"/>
            <a:chOff x="1763688" y="3440044"/>
            <a:chExt cx="5472608" cy="2736304"/>
          </a:xfrm>
        </p:grpSpPr>
        <p:pic>
          <p:nvPicPr>
            <p:cNvPr id="17" name="Picture 16" descr="Diagram&#10;&#10;Description automatically generated">
              <a:extLst>
                <a:ext uri="{FF2B5EF4-FFF2-40B4-BE49-F238E27FC236}">
                  <a16:creationId xmlns:a16="http://schemas.microsoft.com/office/drawing/2014/main" id="{4C2ACC74-A2B2-844C-972F-E1DA0AEA4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3688" y="3440044"/>
              <a:ext cx="5472608" cy="273630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F1E19E-7875-644F-98BA-D24BA530F98C}"/>
                </a:ext>
              </a:extLst>
            </p:cNvPr>
            <p:cNvSpPr/>
            <p:nvPr/>
          </p:nvSpPr>
          <p:spPr>
            <a:xfrm>
              <a:off x="1763688" y="3440044"/>
              <a:ext cx="288032" cy="2365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92ACA1-E95A-FC49-AD89-AF4611B0BAEA}"/>
                  </a:ext>
                </a:extLst>
              </p:cNvPr>
              <p:cNvSpPr/>
              <p:nvPr/>
            </p:nvSpPr>
            <p:spPr>
              <a:xfrm>
                <a:off x="5598368" y="4761471"/>
                <a:ext cx="3163879" cy="62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</m:t>
                          </m:r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92ACA1-E95A-FC49-AD89-AF4611B0B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68" y="4761471"/>
                <a:ext cx="3163879" cy="62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ADF76172-8095-E643-89D1-6B452D3CC8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196500"/>
                  </p:ext>
                </p:extLst>
              </p:nvPr>
            </p:nvGraphicFramePr>
            <p:xfrm>
              <a:off x="600878" y="4809721"/>
              <a:ext cx="2156384" cy="119856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93788">
                      <a:extLst>
                        <a:ext uri="{9D8B030D-6E8A-4147-A177-3AD203B41FA5}">
                          <a16:colId xmlns:a16="http://schemas.microsoft.com/office/drawing/2014/main" val="3388314013"/>
                        </a:ext>
                      </a:extLst>
                    </a:gridCol>
                    <a:gridCol w="561673">
                      <a:extLst>
                        <a:ext uri="{9D8B030D-6E8A-4147-A177-3AD203B41FA5}">
                          <a16:colId xmlns:a16="http://schemas.microsoft.com/office/drawing/2014/main" val="164675472"/>
                        </a:ext>
                      </a:extLst>
                    </a:gridCol>
                    <a:gridCol w="503340">
                      <a:extLst>
                        <a:ext uri="{9D8B030D-6E8A-4147-A177-3AD203B41FA5}">
                          <a16:colId xmlns:a16="http://schemas.microsoft.com/office/drawing/2014/main" val="1180901812"/>
                        </a:ext>
                      </a:extLst>
                    </a:gridCol>
                    <a:gridCol w="497583">
                      <a:extLst>
                        <a:ext uri="{9D8B030D-6E8A-4147-A177-3AD203B41FA5}">
                          <a16:colId xmlns:a16="http://schemas.microsoft.com/office/drawing/2014/main" val="3006738199"/>
                        </a:ext>
                      </a:extLst>
                    </a:gridCol>
                  </a:tblGrid>
                  <a:tr h="3649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3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de-DE" sz="13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300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GB" sz="1300" dirty="0"/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300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GB" sz="1300" dirty="0"/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3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30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de-DE" sz="13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de-DE" sz="13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1300" smtClean="0">
                                            <a:latin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num>
                                      <m:den>
                                        <m:r>
                                          <a:rPr lang="de-DE" sz="1300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en-GB" sz="1300" dirty="0"/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3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30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de-DE" sz="13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de-DE" sz="130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300" dirty="0"/>
                        </a:p>
                      </a:txBody>
                      <a:tcPr marL="68514" marR="68514" marT="34257" marB="34257"/>
                    </a:tc>
                    <a:extLst>
                      <a:ext uri="{0D108BD9-81ED-4DB2-BD59-A6C34878D82A}">
                        <a16:rowId xmlns:a16="http://schemas.microsoft.com/office/drawing/2014/main" val="2098104209"/>
                      </a:ext>
                    </a:extLst>
                  </a:tr>
                  <a:tr h="277862"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0,95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0,05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1,96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1,64</a:t>
                          </a:r>
                        </a:p>
                      </a:txBody>
                      <a:tcPr marL="68514" marR="68514" marT="34257" marB="34257"/>
                    </a:tc>
                    <a:extLst>
                      <a:ext uri="{0D108BD9-81ED-4DB2-BD59-A6C34878D82A}">
                        <a16:rowId xmlns:a16="http://schemas.microsoft.com/office/drawing/2014/main" val="4003531205"/>
                      </a:ext>
                    </a:extLst>
                  </a:tr>
                  <a:tr h="277862"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0,99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0,01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2,58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2,33</a:t>
                          </a:r>
                        </a:p>
                      </a:txBody>
                      <a:tcPr marL="68514" marR="68514" marT="34257" marB="34257"/>
                    </a:tc>
                    <a:extLst>
                      <a:ext uri="{0D108BD9-81ED-4DB2-BD59-A6C34878D82A}">
                        <a16:rowId xmlns:a16="http://schemas.microsoft.com/office/drawing/2014/main" val="349236748"/>
                      </a:ext>
                    </a:extLst>
                  </a:tr>
                  <a:tr h="277862"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0,999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0,001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3,29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3,09</a:t>
                          </a:r>
                        </a:p>
                      </a:txBody>
                      <a:tcPr marL="68514" marR="68514" marT="34257" marB="34257"/>
                    </a:tc>
                    <a:extLst>
                      <a:ext uri="{0D108BD9-81ED-4DB2-BD59-A6C34878D82A}">
                        <a16:rowId xmlns:a16="http://schemas.microsoft.com/office/drawing/2014/main" val="2652521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ADF76172-8095-E643-89D1-6B452D3CC8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196500"/>
                  </p:ext>
                </p:extLst>
              </p:nvPr>
            </p:nvGraphicFramePr>
            <p:xfrm>
              <a:off x="600878" y="4809721"/>
              <a:ext cx="2156384" cy="119856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93788">
                      <a:extLst>
                        <a:ext uri="{9D8B030D-6E8A-4147-A177-3AD203B41FA5}">
                          <a16:colId xmlns:a16="http://schemas.microsoft.com/office/drawing/2014/main" val="3388314013"/>
                        </a:ext>
                      </a:extLst>
                    </a:gridCol>
                    <a:gridCol w="561673">
                      <a:extLst>
                        <a:ext uri="{9D8B030D-6E8A-4147-A177-3AD203B41FA5}">
                          <a16:colId xmlns:a16="http://schemas.microsoft.com/office/drawing/2014/main" val="164675472"/>
                        </a:ext>
                      </a:extLst>
                    </a:gridCol>
                    <a:gridCol w="503340">
                      <a:extLst>
                        <a:ext uri="{9D8B030D-6E8A-4147-A177-3AD203B41FA5}">
                          <a16:colId xmlns:a16="http://schemas.microsoft.com/office/drawing/2014/main" val="1180901812"/>
                        </a:ext>
                      </a:extLst>
                    </a:gridCol>
                    <a:gridCol w="497583">
                      <a:extLst>
                        <a:ext uri="{9D8B030D-6E8A-4147-A177-3AD203B41FA5}">
                          <a16:colId xmlns:a16="http://schemas.microsoft.com/office/drawing/2014/main" val="3006738199"/>
                        </a:ext>
                      </a:extLst>
                    </a:gridCol>
                  </a:tblGrid>
                  <a:tr h="36498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68514" marR="68514" marT="34257" marB="34257">
                        <a:blipFill>
                          <a:blip r:embed="rId7"/>
                          <a:stretch>
                            <a:fillRect l="-2128" t="-3448" r="-268085" b="-2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68514" marR="68514" marT="34257" marB="34257">
                        <a:blipFill>
                          <a:blip r:embed="rId7"/>
                          <a:stretch>
                            <a:fillRect l="-106667" t="-3448" r="-180000" b="-2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68514" marR="68514" marT="34257" marB="34257">
                        <a:blipFill>
                          <a:blip r:embed="rId7"/>
                          <a:stretch>
                            <a:fillRect l="-232500" t="-3448" r="-102500" b="-2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68514" marR="68514" marT="34257" marB="34257">
                        <a:blipFill>
                          <a:blip r:embed="rId7"/>
                          <a:stretch>
                            <a:fillRect l="-341026" t="-3448" r="-5128" b="-244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04209"/>
                      </a:ext>
                    </a:extLst>
                  </a:tr>
                  <a:tr h="277862"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0,95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0,05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1,96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1,64</a:t>
                          </a:r>
                        </a:p>
                      </a:txBody>
                      <a:tcPr marL="68514" marR="68514" marT="34257" marB="34257"/>
                    </a:tc>
                    <a:extLst>
                      <a:ext uri="{0D108BD9-81ED-4DB2-BD59-A6C34878D82A}">
                        <a16:rowId xmlns:a16="http://schemas.microsoft.com/office/drawing/2014/main" val="4003531205"/>
                      </a:ext>
                    </a:extLst>
                  </a:tr>
                  <a:tr h="277862"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0,99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0,01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2,58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2,33</a:t>
                          </a:r>
                        </a:p>
                      </a:txBody>
                      <a:tcPr marL="68514" marR="68514" marT="34257" marB="34257"/>
                    </a:tc>
                    <a:extLst>
                      <a:ext uri="{0D108BD9-81ED-4DB2-BD59-A6C34878D82A}">
                        <a16:rowId xmlns:a16="http://schemas.microsoft.com/office/drawing/2014/main" val="349236748"/>
                      </a:ext>
                    </a:extLst>
                  </a:tr>
                  <a:tr h="277862"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0,999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0,001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3,29</a:t>
                          </a:r>
                        </a:p>
                      </a:txBody>
                      <a:tcPr marL="68514" marR="68514" marT="34257" marB="34257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00" dirty="0"/>
                            <a:t>3,09</a:t>
                          </a:r>
                        </a:p>
                      </a:txBody>
                      <a:tcPr marL="68514" marR="68514" marT="34257" marB="34257"/>
                    </a:tc>
                    <a:extLst>
                      <a:ext uri="{0D108BD9-81ED-4DB2-BD59-A6C34878D82A}">
                        <a16:rowId xmlns:a16="http://schemas.microsoft.com/office/drawing/2014/main" val="26525213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Callout 9">
                <a:extLst>
                  <a:ext uri="{FF2B5EF4-FFF2-40B4-BE49-F238E27FC236}">
                    <a16:creationId xmlns:a16="http://schemas.microsoft.com/office/drawing/2014/main" id="{F4E0F9F6-B63D-324C-A671-C8589CC547DB}"/>
                  </a:ext>
                </a:extLst>
              </p:cNvPr>
              <p:cNvSpPr/>
              <p:nvPr/>
            </p:nvSpPr>
            <p:spPr>
              <a:xfrm>
                <a:off x="6048538" y="3882095"/>
                <a:ext cx="3258316" cy="588633"/>
              </a:xfrm>
              <a:prstGeom prst="cloudCallout">
                <a:avLst>
                  <a:gd name="adj1" fmla="val -39444"/>
                  <a:gd name="adj2" fmla="val 86541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DE" dirty="0">
                    <a:solidFill>
                      <a:sysClr val="windowText" lastClr="000000"/>
                    </a:solidFill>
                  </a:rPr>
                  <a:t>Standard error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DE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DE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DE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Cloud Callout 9">
                <a:extLst>
                  <a:ext uri="{FF2B5EF4-FFF2-40B4-BE49-F238E27FC236}">
                    <a16:creationId xmlns:a16="http://schemas.microsoft.com/office/drawing/2014/main" id="{F4E0F9F6-B63D-324C-A671-C8589CC54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538" y="3882095"/>
                <a:ext cx="3258316" cy="588633"/>
              </a:xfrm>
              <a:prstGeom prst="cloudCallout">
                <a:avLst>
                  <a:gd name="adj1" fmla="val -39444"/>
                  <a:gd name="adj2" fmla="val 86541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F18C4F8-39C7-3E49-B174-16E0E63DA835}"/>
              </a:ext>
            </a:extLst>
          </p:cNvPr>
          <p:cNvSpPr/>
          <p:nvPr/>
        </p:nvSpPr>
        <p:spPr>
          <a:xfrm>
            <a:off x="6158095" y="4671051"/>
            <a:ext cx="403926" cy="7741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608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84925"/>
            <a:ext cx="2164370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White</a:t>
            </a:r>
            <a:r>
              <a:rPr spc="-73" dirty="0"/>
              <a:t> </a:t>
            </a:r>
            <a:r>
              <a:rPr spc="-4" dirty="0"/>
              <a:t>Noise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522589"/>
            <a:ext cx="6864516" cy="1468229"/>
          </a:xfrm>
          <a:prstGeom prst="rect">
            <a:avLst/>
          </a:prstGeom>
        </p:spPr>
        <p:txBody>
          <a:bodyPr vert="horz" wrap="square" lIns="0" tIns="27692" rIns="0" bIns="0" rtlCol="0">
            <a:spAutoFit/>
          </a:bodyPr>
          <a:lstStyle/>
          <a:p>
            <a:pPr marL="320363" marR="4344" indent="-309503">
              <a:lnSpc>
                <a:spcPts val="2540"/>
              </a:lnSpc>
              <a:spcBef>
                <a:spcPts val="21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Errors </a:t>
            </a:r>
            <a:r>
              <a:rPr sz="2138" i="1" spc="4" dirty="0">
                <a:latin typeface="+mn-lt"/>
                <a:cs typeface="Times New Roman"/>
              </a:rPr>
              <a:t>e</a:t>
            </a:r>
            <a:r>
              <a:rPr sz="2181" i="1" spc="6" baseline="-21241" dirty="0">
                <a:latin typeface="+mn-lt"/>
                <a:cs typeface="Times New Roman"/>
              </a:rPr>
              <a:t>t </a:t>
            </a:r>
            <a:r>
              <a:rPr sz="2138" spc="9" dirty="0">
                <a:latin typeface="+mn-lt"/>
                <a:cs typeface="Times New Roman"/>
              </a:rPr>
              <a:t>are normal independent and </a:t>
            </a:r>
            <a:r>
              <a:rPr sz="2138" spc="4" dirty="0">
                <a:latin typeface="+mn-lt"/>
                <a:cs typeface="Times New Roman"/>
              </a:rPr>
              <a:t>identically </a:t>
            </a:r>
            <a:r>
              <a:rPr sz="2138" dirty="0">
                <a:latin typeface="+mn-lt"/>
                <a:cs typeface="Times New Roman"/>
              </a:rPr>
              <a:t>distributed</a:t>
            </a:r>
            <a:r>
              <a:rPr sz="2138" spc="-115" dirty="0">
                <a:latin typeface="+mn-lt"/>
                <a:cs typeface="Times New Roman"/>
              </a:rPr>
              <a:t>  </a:t>
            </a:r>
            <a:r>
              <a:rPr sz="2138" spc="4" dirty="0">
                <a:latin typeface="+mn-lt"/>
                <a:cs typeface="Times New Roman"/>
              </a:rPr>
              <a:t>(IID) </a:t>
            </a:r>
            <a:r>
              <a:rPr sz="2138" spc="9" dirty="0">
                <a:latin typeface="+mn-lt"/>
                <a:cs typeface="Times New Roman"/>
              </a:rPr>
              <a:t>with zero mean and </a:t>
            </a:r>
            <a:r>
              <a:rPr sz="2138" spc="4" dirty="0">
                <a:latin typeface="+mn-lt"/>
                <a:cs typeface="Times New Roman"/>
              </a:rPr>
              <a:t>variance</a:t>
            </a:r>
            <a:r>
              <a:rPr sz="2138" spc="-34" dirty="0">
                <a:latin typeface="+mn-lt"/>
                <a:cs typeface="Times New Roman"/>
              </a:rPr>
              <a:t> </a:t>
            </a:r>
            <a:r>
              <a:rPr lang="de-DE" sz="2138" i="1" spc="-21" dirty="0">
                <a:latin typeface="Arial"/>
                <a:cs typeface="Arial"/>
              </a:rPr>
              <a:t>𝜎</a:t>
            </a:r>
            <a:r>
              <a:rPr sz="2181" i="1" spc="-32" baseline="24509" dirty="0">
                <a:latin typeface="Arial"/>
                <a:cs typeface="Arial"/>
              </a:rPr>
              <a:t>2</a:t>
            </a:r>
            <a:endParaRPr sz="2181" baseline="24509" dirty="0">
              <a:latin typeface="Arial"/>
              <a:cs typeface="Arial"/>
            </a:endParaRPr>
          </a:p>
          <a:p>
            <a:pPr marL="320363" indent="-309503">
              <a:spcBef>
                <a:spcPts val="522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Such IID sequences are called “</a:t>
            </a:r>
            <a:r>
              <a:rPr sz="2138" b="1" spc="9" dirty="0">
                <a:solidFill>
                  <a:srgbClr val="063DE8"/>
                </a:solidFill>
                <a:latin typeface="+mn-lt"/>
                <a:cs typeface="Times New Roman"/>
              </a:rPr>
              <a:t>white noise</a:t>
            </a:r>
            <a:r>
              <a:rPr sz="2138" spc="9" dirty="0">
                <a:latin typeface="+mn-lt"/>
                <a:cs typeface="Times New Roman"/>
              </a:rPr>
              <a:t>”</a:t>
            </a:r>
            <a:r>
              <a:rPr sz="2138" spc="-30" dirty="0">
                <a:latin typeface="+mn-lt"/>
                <a:cs typeface="Times New Roman"/>
              </a:rPr>
              <a:t> </a:t>
            </a:r>
            <a:r>
              <a:rPr sz="2138" spc="9" dirty="0">
                <a:latin typeface="+mn-lt"/>
                <a:cs typeface="Times New Roman"/>
              </a:rPr>
              <a:t>sequences.</a:t>
            </a:r>
            <a:endParaRPr sz="2138" dirty="0">
              <a:latin typeface="+mn-lt"/>
              <a:cs typeface="Times New Roman"/>
            </a:endParaRPr>
          </a:p>
          <a:p>
            <a:pPr marL="320363" indent="-309503">
              <a:spcBef>
                <a:spcPts val="552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4" dirty="0">
                <a:latin typeface="+mn-lt"/>
                <a:cs typeface="Times New Roman"/>
              </a:rPr>
              <a:t>Properties: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88943" y="2733605"/>
            <a:ext cx="5469690" cy="2308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2261" y="5043934"/>
            <a:ext cx="68960" cy="649419"/>
          </a:xfrm>
          <a:custGeom>
            <a:avLst/>
            <a:gdLst/>
            <a:ahLst/>
            <a:cxnLst/>
            <a:rect l="l" t="t" r="r" b="b"/>
            <a:pathLst>
              <a:path w="80645" h="759460">
                <a:moveTo>
                  <a:pt x="80434" y="80432"/>
                </a:moveTo>
                <a:lnTo>
                  <a:pt x="40217" y="0"/>
                </a:lnTo>
                <a:lnTo>
                  <a:pt x="0" y="80432"/>
                </a:lnTo>
                <a:lnTo>
                  <a:pt x="29761" y="80432"/>
                </a:lnTo>
                <a:lnTo>
                  <a:pt x="29761" y="66758"/>
                </a:lnTo>
                <a:lnTo>
                  <a:pt x="49869" y="66758"/>
                </a:lnTo>
                <a:lnTo>
                  <a:pt x="49869" y="80432"/>
                </a:lnTo>
                <a:lnTo>
                  <a:pt x="80434" y="80432"/>
                </a:lnTo>
                <a:close/>
              </a:path>
              <a:path w="80645" h="759460">
                <a:moveTo>
                  <a:pt x="49869" y="80432"/>
                </a:moveTo>
                <a:lnTo>
                  <a:pt x="49869" y="66758"/>
                </a:lnTo>
                <a:lnTo>
                  <a:pt x="29761" y="66758"/>
                </a:lnTo>
                <a:lnTo>
                  <a:pt x="29761" y="80432"/>
                </a:lnTo>
                <a:lnTo>
                  <a:pt x="49869" y="80432"/>
                </a:lnTo>
                <a:close/>
              </a:path>
              <a:path w="80645" h="759460">
                <a:moveTo>
                  <a:pt x="49869" y="759289"/>
                </a:moveTo>
                <a:lnTo>
                  <a:pt x="49869" y="80432"/>
                </a:lnTo>
                <a:lnTo>
                  <a:pt x="29761" y="80432"/>
                </a:lnTo>
                <a:lnTo>
                  <a:pt x="29761" y="759289"/>
                </a:lnTo>
                <a:lnTo>
                  <a:pt x="49869" y="759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6651" y="5636809"/>
            <a:ext cx="2596592" cy="68960"/>
          </a:xfrm>
          <a:custGeom>
            <a:avLst/>
            <a:gdLst/>
            <a:ahLst/>
            <a:cxnLst/>
            <a:rect l="l" t="t" r="r" b="b"/>
            <a:pathLst>
              <a:path w="3036570" h="80645">
                <a:moveTo>
                  <a:pt x="2969599" y="50673"/>
                </a:moveTo>
                <a:lnTo>
                  <a:pt x="2969599" y="30565"/>
                </a:lnTo>
                <a:lnTo>
                  <a:pt x="0" y="30565"/>
                </a:lnTo>
                <a:lnTo>
                  <a:pt x="0" y="50673"/>
                </a:lnTo>
                <a:lnTo>
                  <a:pt x="2969599" y="50673"/>
                </a:lnTo>
                <a:close/>
              </a:path>
              <a:path w="3036570" h="80645">
                <a:moveTo>
                  <a:pt x="3036357" y="40217"/>
                </a:moveTo>
                <a:lnTo>
                  <a:pt x="2955924" y="0"/>
                </a:lnTo>
                <a:lnTo>
                  <a:pt x="2955924" y="30565"/>
                </a:lnTo>
                <a:lnTo>
                  <a:pt x="2969599" y="30565"/>
                </a:lnTo>
                <a:lnTo>
                  <a:pt x="2969599" y="73595"/>
                </a:lnTo>
                <a:lnTo>
                  <a:pt x="3036357" y="40217"/>
                </a:lnTo>
                <a:close/>
              </a:path>
              <a:path w="3036570" h="80645">
                <a:moveTo>
                  <a:pt x="2969599" y="73595"/>
                </a:moveTo>
                <a:lnTo>
                  <a:pt x="2969599" y="50673"/>
                </a:lnTo>
                <a:lnTo>
                  <a:pt x="2955924" y="50673"/>
                </a:lnTo>
                <a:lnTo>
                  <a:pt x="2955924" y="80432"/>
                </a:lnTo>
                <a:lnTo>
                  <a:pt x="2969599" y="73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56081" y="5606005"/>
            <a:ext cx="143893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k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4958" y="5264714"/>
            <a:ext cx="0" cy="406702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475361"/>
                </a:moveTo>
                <a:lnTo>
                  <a:pt x="0" y="0"/>
                </a:lnTo>
              </a:path>
            </a:pathLst>
          </a:custGeom>
          <a:ln w="80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56696" y="5630078"/>
            <a:ext cx="159640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spc="13" dirty="0">
                <a:latin typeface="Times New Roman"/>
                <a:cs typeface="Times New Roman"/>
              </a:rPr>
              <a:t>0</a:t>
            </a:r>
            <a:endParaRPr sz="2138">
              <a:latin typeface="Times New Roman"/>
              <a:cs typeface="Times New Roman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1075A8-1645-6C4B-8D28-8766A97A03CC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71911A14-CA7D-8349-BB45-29A887623208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5D622211-9BD2-4B47-91B7-94061A402B55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97F42C-0367-0E48-AD9E-A31F4D7D6B4E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05E87617-7043-F149-B033-B5FBFC6C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85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602" y="282440"/>
            <a:ext cx="3413796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White </a:t>
            </a:r>
            <a:r>
              <a:rPr spc="-4" dirty="0"/>
              <a:t>Noise</a:t>
            </a:r>
            <a:r>
              <a:rPr spc="-77" dirty="0"/>
              <a:t> </a:t>
            </a:r>
            <a:r>
              <a:rPr dirty="0"/>
              <a:t>(</a:t>
            </a:r>
            <a:r>
              <a:rPr lang="de-DE" dirty="0" err="1"/>
              <a:t>cntd</a:t>
            </a:r>
            <a:r>
              <a:rPr lang="de-DE" dirty="0"/>
              <a:t>.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497140"/>
            <a:ext cx="7745686" cy="1324956"/>
          </a:xfrm>
          <a:prstGeom prst="rect">
            <a:avLst/>
          </a:prstGeom>
        </p:spPr>
        <p:txBody>
          <a:bodyPr vert="horz" wrap="square" lIns="0" tIns="54842" rIns="0" bIns="0" rtlCol="0">
            <a:spAutoFit/>
          </a:bodyPr>
          <a:lstStyle/>
          <a:p>
            <a:pPr marL="320363" marR="216652" indent="-309503">
              <a:lnSpc>
                <a:spcPts val="2275"/>
              </a:lnSpc>
              <a:spcBef>
                <a:spcPts val="432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+mn-lt"/>
                <a:cs typeface="Times New Roman"/>
              </a:rPr>
              <a:t>The </a:t>
            </a:r>
            <a:r>
              <a:rPr sz="2138" spc="9" dirty="0">
                <a:latin typeface="+mn-lt"/>
                <a:cs typeface="Times New Roman"/>
              </a:rPr>
              <a:t>autocorrelation </a:t>
            </a:r>
            <a:r>
              <a:rPr sz="2138" spc="4" dirty="0">
                <a:latin typeface="+mn-lt"/>
                <a:cs typeface="Times New Roman"/>
              </a:rPr>
              <a:t>function </a:t>
            </a:r>
            <a:r>
              <a:rPr sz="2138" spc="9" dirty="0">
                <a:latin typeface="+mn-lt"/>
                <a:cs typeface="Times New Roman"/>
              </a:rPr>
              <a:t>of a white noise sequence is </a:t>
            </a:r>
            <a:r>
              <a:rPr sz="2138" spc="-953" dirty="0">
                <a:latin typeface="+mn-lt"/>
                <a:cs typeface="Times New Roman"/>
              </a:rPr>
              <a:t>a </a:t>
            </a:r>
            <a:br>
              <a:rPr lang="de-DE" sz="2138" spc="9" dirty="0">
                <a:latin typeface="+mn-lt"/>
                <a:cs typeface="Times New Roman"/>
              </a:rPr>
            </a:br>
            <a:r>
              <a:rPr lang="de-DE" sz="2138" spc="9" dirty="0">
                <a:latin typeface="+mn-lt"/>
                <a:cs typeface="Times New Roman"/>
              </a:rPr>
              <a:t>s</a:t>
            </a:r>
            <a:r>
              <a:rPr sz="2138" spc="9" dirty="0">
                <a:latin typeface="+mn-lt"/>
                <a:cs typeface="Times New Roman"/>
              </a:rPr>
              <a:t>pike </a:t>
            </a:r>
            <a:r>
              <a:rPr sz="2138" spc="-51" dirty="0">
                <a:latin typeface="+mn-lt"/>
                <a:cs typeface="Times New Roman"/>
              </a:rPr>
              <a:t>(</a:t>
            </a:r>
            <a:r>
              <a:rPr lang="de-DE" sz="2138" i="1" spc="-51" dirty="0">
                <a:latin typeface="+mn-lt"/>
                <a:cs typeface="Arial"/>
              </a:rPr>
              <a:t>𝛿 -</a:t>
            </a:r>
            <a:r>
              <a:rPr sz="2138" i="1" spc="-51" dirty="0">
                <a:latin typeface="+mn-lt"/>
                <a:cs typeface="Arial"/>
              </a:rPr>
              <a:t> </a:t>
            </a:r>
            <a:r>
              <a:rPr sz="2138" spc="4" dirty="0">
                <a:latin typeface="+mn-lt"/>
                <a:cs typeface="Times New Roman"/>
              </a:rPr>
              <a:t>function) at</a:t>
            </a:r>
            <a:r>
              <a:rPr sz="2138" spc="-17" dirty="0">
                <a:latin typeface="+mn-lt"/>
                <a:cs typeface="Times New Roman"/>
              </a:rPr>
              <a:t> </a:t>
            </a:r>
            <a:r>
              <a:rPr sz="2138" i="1" spc="4" dirty="0">
                <a:latin typeface="+mn-lt"/>
                <a:cs typeface="Times New Roman"/>
              </a:rPr>
              <a:t>k</a:t>
            </a:r>
            <a:r>
              <a:rPr sz="2138" spc="4" dirty="0">
                <a:latin typeface="+mn-lt"/>
                <a:cs typeface="Times New Roman"/>
              </a:rPr>
              <a:t>=0</a:t>
            </a:r>
            <a:endParaRPr sz="2138" dirty="0">
              <a:latin typeface="+mn-lt"/>
              <a:cs typeface="Times New Roman"/>
            </a:endParaRPr>
          </a:p>
          <a:p>
            <a:pPr marL="320363" marR="4344" indent="-309503">
              <a:lnSpc>
                <a:spcPts val="2394"/>
              </a:lnSpc>
              <a:spcBef>
                <a:spcPts val="483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The Laplace transform of a </a:t>
            </a:r>
            <a:r>
              <a:rPr lang="de-DE" sz="2138" i="1" spc="-51" dirty="0">
                <a:cs typeface="Arial"/>
              </a:rPr>
              <a:t>𝛿 - </a:t>
            </a:r>
            <a:r>
              <a:rPr sz="2138" spc="4" dirty="0">
                <a:latin typeface="+mn-lt"/>
                <a:cs typeface="Times New Roman"/>
              </a:rPr>
              <a:t>function </a:t>
            </a:r>
            <a:r>
              <a:rPr sz="2138" spc="9" dirty="0">
                <a:latin typeface="+mn-lt"/>
                <a:cs typeface="Times New Roman"/>
              </a:rPr>
              <a:t>is a constant. </a:t>
            </a:r>
            <a:r>
              <a:rPr sz="2138" spc="13" dirty="0">
                <a:latin typeface="+mn-lt"/>
                <a:cs typeface="Times New Roman"/>
              </a:rPr>
              <a:t>So </a:t>
            </a:r>
            <a:r>
              <a:rPr sz="2138" spc="9" dirty="0">
                <a:latin typeface="+mn-lt"/>
                <a:cs typeface="Times New Roman"/>
              </a:rPr>
              <a:t>in  frequency domain white noise has a </a:t>
            </a:r>
            <a:r>
              <a:rPr sz="2138" spc="4" dirty="0">
                <a:latin typeface="+mn-lt"/>
                <a:cs typeface="Times New Roman"/>
              </a:rPr>
              <a:t>flat </a:t>
            </a:r>
            <a:r>
              <a:rPr sz="2138" spc="9" dirty="0">
                <a:latin typeface="+mn-lt"/>
                <a:cs typeface="Times New Roman"/>
              </a:rPr>
              <a:t>frequency</a:t>
            </a:r>
            <a:r>
              <a:rPr sz="2138" spc="-34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spectrum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0859" y="3118118"/>
            <a:ext cx="68960" cy="649419"/>
          </a:xfrm>
          <a:custGeom>
            <a:avLst/>
            <a:gdLst/>
            <a:ahLst/>
            <a:cxnLst/>
            <a:rect l="l" t="t" r="r" b="b"/>
            <a:pathLst>
              <a:path w="80644" h="759460">
                <a:moveTo>
                  <a:pt x="80432" y="80434"/>
                </a:moveTo>
                <a:lnTo>
                  <a:pt x="40215" y="0"/>
                </a:lnTo>
                <a:lnTo>
                  <a:pt x="0" y="80434"/>
                </a:lnTo>
                <a:lnTo>
                  <a:pt x="30563" y="80434"/>
                </a:lnTo>
                <a:lnTo>
                  <a:pt x="30563" y="66760"/>
                </a:lnTo>
                <a:lnTo>
                  <a:pt x="50673" y="66760"/>
                </a:lnTo>
                <a:lnTo>
                  <a:pt x="50673" y="80434"/>
                </a:lnTo>
                <a:lnTo>
                  <a:pt x="80432" y="80434"/>
                </a:lnTo>
                <a:close/>
              </a:path>
              <a:path w="80644" h="759460">
                <a:moveTo>
                  <a:pt x="50673" y="80434"/>
                </a:moveTo>
                <a:lnTo>
                  <a:pt x="50673" y="66760"/>
                </a:lnTo>
                <a:lnTo>
                  <a:pt x="30563" y="66760"/>
                </a:lnTo>
                <a:lnTo>
                  <a:pt x="30563" y="80434"/>
                </a:lnTo>
                <a:lnTo>
                  <a:pt x="50673" y="80434"/>
                </a:lnTo>
                <a:close/>
              </a:path>
              <a:path w="80644" h="759460">
                <a:moveTo>
                  <a:pt x="50673" y="759291"/>
                </a:moveTo>
                <a:lnTo>
                  <a:pt x="50673" y="80434"/>
                </a:lnTo>
                <a:lnTo>
                  <a:pt x="30563" y="80434"/>
                </a:lnTo>
                <a:lnTo>
                  <a:pt x="30563" y="759291"/>
                </a:lnTo>
                <a:lnTo>
                  <a:pt x="50673" y="759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5247" y="3710995"/>
            <a:ext cx="1572507" cy="68960"/>
          </a:xfrm>
          <a:custGeom>
            <a:avLst/>
            <a:gdLst/>
            <a:ahLst/>
            <a:cxnLst/>
            <a:rect l="l" t="t" r="r" b="b"/>
            <a:pathLst>
              <a:path w="1838960" h="80645">
                <a:moveTo>
                  <a:pt x="1771141" y="50673"/>
                </a:moveTo>
                <a:lnTo>
                  <a:pt x="1771141" y="30563"/>
                </a:lnTo>
                <a:lnTo>
                  <a:pt x="0" y="30563"/>
                </a:lnTo>
                <a:lnTo>
                  <a:pt x="0" y="50673"/>
                </a:lnTo>
                <a:lnTo>
                  <a:pt x="1771141" y="50673"/>
                </a:lnTo>
                <a:close/>
              </a:path>
              <a:path w="1838960" h="80645">
                <a:moveTo>
                  <a:pt x="1838705" y="40215"/>
                </a:moveTo>
                <a:lnTo>
                  <a:pt x="1758273" y="0"/>
                </a:lnTo>
                <a:lnTo>
                  <a:pt x="1758273" y="30563"/>
                </a:lnTo>
                <a:lnTo>
                  <a:pt x="1771141" y="30563"/>
                </a:lnTo>
                <a:lnTo>
                  <a:pt x="1771141" y="73998"/>
                </a:lnTo>
                <a:lnTo>
                  <a:pt x="1838705" y="40215"/>
                </a:lnTo>
                <a:close/>
              </a:path>
              <a:path w="1838960" h="80645">
                <a:moveTo>
                  <a:pt x="1771141" y="73998"/>
                </a:moveTo>
                <a:lnTo>
                  <a:pt x="1771141" y="50673"/>
                </a:lnTo>
                <a:lnTo>
                  <a:pt x="1758273" y="50673"/>
                </a:lnTo>
                <a:lnTo>
                  <a:pt x="1758273" y="80432"/>
                </a:lnTo>
                <a:lnTo>
                  <a:pt x="1771141" y="73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4244" y="3338899"/>
            <a:ext cx="0" cy="406702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475361"/>
                </a:moveTo>
                <a:lnTo>
                  <a:pt x="0" y="0"/>
                </a:lnTo>
              </a:path>
            </a:pathLst>
          </a:custGeom>
          <a:ln w="80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4135" y="3118118"/>
            <a:ext cx="68960" cy="649419"/>
          </a:xfrm>
          <a:custGeom>
            <a:avLst/>
            <a:gdLst/>
            <a:ahLst/>
            <a:cxnLst/>
            <a:rect l="l" t="t" r="r" b="b"/>
            <a:pathLst>
              <a:path w="80645" h="759460">
                <a:moveTo>
                  <a:pt x="80432" y="80434"/>
                </a:moveTo>
                <a:lnTo>
                  <a:pt x="40215" y="0"/>
                </a:lnTo>
                <a:lnTo>
                  <a:pt x="0" y="80434"/>
                </a:lnTo>
                <a:lnTo>
                  <a:pt x="29759" y="80434"/>
                </a:lnTo>
                <a:lnTo>
                  <a:pt x="29759" y="66760"/>
                </a:lnTo>
                <a:lnTo>
                  <a:pt x="49867" y="66760"/>
                </a:lnTo>
                <a:lnTo>
                  <a:pt x="49867" y="80434"/>
                </a:lnTo>
                <a:lnTo>
                  <a:pt x="80432" y="80434"/>
                </a:lnTo>
                <a:close/>
              </a:path>
              <a:path w="80645" h="759460">
                <a:moveTo>
                  <a:pt x="49867" y="80434"/>
                </a:moveTo>
                <a:lnTo>
                  <a:pt x="49867" y="66760"/>
                </a:lnTo>
                <a:lnTo>
                  <a:pt x="29759" y="66760"/>
                </a:lnTo>
                <a:lnTo>
                  <a:pt x="29759" y="80434"/>
                </a:lnTo>
                <a:lnTo>
                  <a:pt x="49867" y="80434"/>
                </a:lnTo>
                <a:close/>
              </a:path>
              <a:path w="80645" h="759460">
                <a:moveTo>
                  <a:pt x="49867" y="759291"/>
                </a:moveTo>
                <a:lnTo>
                  <a:pt x="49867" y="80434"/>
                </a:lnTo>
                <a:lnTo>
                  <a:pt x="29759" y="80434"/>
                </a:lnTo>
                <a:lnTo>
                  <a:pt x="29759" y="759291"/>
                </a:lnTo>
                <a:lnTo>
                  <a:pt x="49867" y="759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8523" y="3710995"/>
            <a:ext cx="1571964" cy="68960"/>
          </a:xfrm>
          <a:custGeom>
            <a:avLst/>
            <a:gdLst/>
            <a:ahLst/>
            <a:cxnLst/>
            <a:rect l="l" t="t" r="r" b="b"/>
            <a:pathLst>
              <a:path w="1838325" h="80645">
                <a:moveTo>
                  <a:pt x="1771141" y="50673"/>
                </a:moveTo>
                <a:lnTo>
                  <a:pt x="1771141" y="30563"/>
                </a:lnTo>
                <a:lnTo>
                  <a:pt x="0" y="30563"/>
                </a:lnTo>
                <a:lnTo>
                  <a:pt x="0" y="50673"/>
                </a:lnTo>
                <a:lnTo>
                  <a:pt x="1771141" y="50673"/>
                </a:lnTo>
                <a:close/>
              </a:path>
              <a:path w="1838325" h="80645">
                <a:moveTo>
                  <a:pt x="1837902" y="40215"/>
                </a:moveTo>
                <a:lnTo>
                  <a:pt x="1757469" y="0"/>
                </a:lnTo>
                <a:lnTo>
                  <a:pt x="1757469" y="30563"/>
                </a:lnTo>
                <a:lnTo>
                  <a:pt x="1771141" y="30563"/>
                </a:lnTo>
                <a:lnTo>
                  <a:pt x="1771141" y="73596"/>
                </a:lnTo>
                <a:lnTo>
                  <a:pt x="1837902" y="40215"/>
                </a:lnTo>
                <a:close/>
              </a:path>
              <a:path w="1838325" h="80645">
                <a:moveTo>
                  <a:pt x="1771141" y="73596"/>
                </a:moveTo>
                <a:lnTo>
                  <a:pt x="1771141" y="50673"/>
                </a:lnTo>
                <a:lnTo>
                  <a:pt x="1757469" y="50673"/>
                </a:lnTo>
                <a:lnTo>
                  <a:pt x="1757469" y="80432"/>
                </a:lnTo>
                <a:lnTo>
                  <a:pt x="1771141" y="73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06831" y="3327206"/>
            <a:ext cx="0" cy="407245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476165"/>
                </a:moveTo>
                <a:lnTo>
                  <a:pt x="0" y="0"/>
                </a:lnTo>
              </a:path>
            </a:pathLst>
          </a:custGeom>
          <a:ln w="80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8761" y="3704262"/>
            <a:ext cx="7241627" cy="185206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527785">
              <a:spcBef>
                <a:spcPts val="111"/>
              </a:spcBef>
              <a:tabLst>
                <a:tab pos="1542087" algn="l"/>
                <a:tab pos="4280378" algn="l"/>
                <a:tab pos="5294681" algn="l"/>
              </a:tabLst>
            </a:pPr>
            <a:r>
              <a:rPr sz="2138" spc="13" dirty="0">
                <a:latin typeface="Times New Roman"/>
                <a:cs typeface="Times New Roman"/>
              </a:rPr>
              <a:t>0	</a:t>
            </a:r>
            <a:r>
              <a:rPr sz="3207" i="1" spc="6" baseline="-6666" dirty="0">
                <a:latin typeface="Times New Roman"/>
                <a:cs typeface="Times New Roman"/>
              </a:rPr>
              <a:t>t	</a:t>
            </a:r>
            <a:r>
              <a:rPr sz="2138" spc="13" dirty="0">
                <a:latin typeface="Times New Roman"/>
                <a:cs typeface="Times New Roman"/>
              </a:rPr>
              <a:t>0	</a:t>
            </a:r>
            <a:r>
              <a:rPr sz="3207" i="1" spc="6" baseline="-6666" dirty="0">
                <a:latin typeface="Times New Roman"/>
                <a:cs typeface="Times New Roman"/>
              </a:rPr>
              <a:t>f</a:t>
            </a:r>
            <a:endParaRPr sz="3207" baseline="-6666" dirty="0">
              <a:latin typeface="Times New Roman"/>
              <a:cs typeface="Times New Roman"/>
            </a:endParaRPr>
          </a:p>
          <a:p>
            <a:pPr marL="320363" marR="4344" indent="-309503" algn="just">
              <a:lnSpc>
                <a:spcPts val="2334"/>
              </a:lnSpc>
              <a:spcBef>
                <a:spcPts val="2125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4" dirty="0">
                <a:latin typeface="+mn-lt"/>
                <a:cs typeface="Times New Roman"/>
              </a:rPr>
              <a:t>It </a:t>
            </a:r>
            <a:r>
              <a:rPr sz="2138" spc="9" dirty="0">
                <a:latin typeface="+mn-lt"/>
                <a:cs typeface="Times New Roman"/>
              </a:rPr>
              <a:t>was incorrectly </a:t>
            </a:r>
            <a:r>
              <a:rPr sz="2138" spc="13" dirty="0">
                <a:latin typeface="+mn-lt"/>
                <a:cs typeface="Times New Roman"/>
              </a:rPr>
              <a:t>assumed </a:t>
            </a:r>
            <a:r>
              <a:rPr sz="2138" spc="9" dirty="0">
                <a:latin typeface="+mn-lt"/>
                <a:cs typeface="Times New Roman"/>
              </a:rPr>
              <a:t>that white light has no color </a:t>
            </a:r>
            <a:r>
              <a:rPr sz="2138" dirty="0">
                <a:latin typeface="+mn-lt"/>
                <a:cs typeface="Times New Roman"/>
              </a:rPr>
              <a:t>and</a:t>
            </a:r>
            <a:r>
              <a:rPr sz="2138" spc="-196" dirty="0">
                <a:latin typeface="+mn-lt"/>
                <a:cs typeface="Times New Roman"/>
              </a:rPr>
              <a:t>,  </a:t>
            </a:r>
            <a:r>
              <a:rPr sz="2138" spc="9" dirty="0">
                <a:latin typeface="+mn-lt"/>
                <a:cs typeface="Times New Roman"/>
              </a:rPr>
              <a:t>therefore, has a </a:t>
            </a:r>
            <a:r>
              <a:rPr sz="2138" spc="4" dirty="0">
                <a:latin typeface="+mn-lt"/>
                <a:cs typeface="Times New Roman"/>
              </a:rPr>
              <a:t>flat frequency </a:t>
            </a:r>
            <a:r>
              <a:rPr sz="2138" spc="9" dirty="0">
                <a:latin typeface="+mn-lt"/>
                <a:cs typeface="Times New Roman"/>
              </a:rPr>
              <a:t>spectrum </a:t>
            </a:r>
            <a:r>
              <a:rPr sz="2138" spc="13" dirty="0">
                <a:latin typeface="+mn-lt"/>
                <a:cs typeface="Times New Roman"/>
              </a:rPr>
              <a:t>and </a:t>
            </a:r>
            <a:r>
              <a:rPr sz="2138" spc="9" dirty="0">
                <a:latin typeface="+mn-lt"/>
                <a:cs typeface="Times New Roman"/>
              </a:rPr>
              <a:t>so random </a:t>
            </a:r>
            <a:r>
              <a:rPr sz="2138" spc="4" dirty="0">
                <a:latin typeface="+mn-lt"/>
                <a:cs typeface="Times New Roman"/>
              </a:rPr>
              <a:t>noise  </a:t>
            </a:r>
            <a:r>
              <a:rPr sz="2138" spc="9" dirty="0">
                <a:latin typeface="+mn-lt"/>
                <a:cs typeface="Times New Roman"/>
              </a:rPr>
              <a:t>with </a:t>
            </a:r>
            <a:r>
              <a:rPr sz="2138" spc="4" dirty="0">
                <a:latin typeface="+mn-lt"/>
                <a:cs typeface="Times New Roman"/>
              </a:rPr>
              <a:t>flat </a:t>
            </a:r>
            <a:r>
              <a:rPr sz="2138" spc="9" dirty="0">
                <a:latin typeface="+mn-lt"/>
                <a:cs typeface="Times New Roman"/>
              </a:rPr>
              <a:t>frequency spectrum was called white</a:t>
            </a:r>
            <a:r>
              <a:rPr sz="2138" spc="-51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noise</a:t>
            </a:r>
            <a:endParaRPr sz="2138" dirty="0">
              <a:latin typeface="+mn-lt"/>
              <a:cs typeface="Times New Roman"/>
            </a:endParaRPr>
          </a:p>
          <a:p>
            <a:pPr marL="320363" indent="-309503">
              <a:spcBef>
                <a:spcPts val="248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Ref:</a:t>
            </a:r>
            <a:r>
              <a:rPr sz="2138" spc="4" dirty="0">
                <a:solidFill>
                  <a:srgbClr val="00DFCA"/>
                </a:solidFill>
                <a:latin typeface="+mn-lt"/>
                <a:cs typeface="Times New Roman"/>
              </a:rPr>
              <a:t> </a:t>
            </a:r>
            <a:r>
              <a:rPr sz="2138" u="heavy" spc="4" dirty="0">
                <a:solidFill>
                  <a:srgbClr val="00DFCA"/>
                </a:solidFill>
                <a:uFill>
                  <a:solidFill>
                    <a:srgbClr val="00DFCA"/>
                  </a:solidFill>
                </a:uFill>
                <a:latin typeface="+mn-lt"/>
                <a:cs typeface="Times New Roman"/>
                <a:hlinkClick r:id="rId2"/>
              </a:rPr>
              <a:t>http://en.wikipedia.org/wiki/Colors_of_noise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42597" y="3327207"/>
            <a:ext cx="1575222" cy="0"/>
          </a:xfrm>
          <a:custGeom>
            <a:avLst/>
            <a:gdLst/>
            <a:ahLst/>
            <a:cxnLst/>
            <a:rect l="l" t="t" r="r" b="b"/>
            <a:pathLst>
              <a:path w="1842134">
                <a:moveTo>
                  <a:pt x="0" y="0"/>
                </a:moveTo>
                <a:lnTo>
                  <a:pt x="1841924" y="0"/>
                </a:lnTo>
              </a:path>
            </a:pathLst>
          </a:custGeom>
          <a:ln w="80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A25EEB-01F5-F646-9275-C2EE9B62668B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A6C9255F-A71B-B44F-BFBD-42E1E2CE3104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5B147D21-CEF8-4D44-9CAD-CC8990DDAEC8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969765-7D9A-7C4F-A6D0-AEEED9096005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1DFECF79-FB19-0B4B-AF64-FA9C7E29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748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762" y="1522589"/>
            <a:ext cx="6569671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625" spc="1270" dirty="0">
                <a:solidFill>
                  <a:srgbClr val="063DE8"/>
                </a:solidFill>
                <a:latin typeface="+mn-lt"/>
                <a:cs typeface="Wingdings"/>
              </a:rPr>
              <a:t>□</a:t>
            </a:r>
            <a:r>
              <a:rPr sz="1625" spc="-667" dirty="0">
                <a:solidFill>
                  <a:srgbClr val="063DE8"/>
                </a:solidFill>
                <a:latin typeface="+mn-lt"/>
                <a:cs typeface="Wingdings"/>
              </a:rPr>
              <a:t> </a:t>
            </a:r>
            <a:r>
              <a:rPr sz="2138" spc="9" dirty="0">
                <a:latin typeface="+mn-lt"/>
                <a:cs typeface="Times New Roman"/>
              </a:rPr>
              <a:t>Consider the data of Example </a:t>
            </a:r>
            <a:r>
              <a:rPr sz="2138" spc="4" dirty="0">
                <a:latin typeface="+mn-lt"/>
                <a:cs typeface="Times New Roman"/>
              </a:rPr>
              <a:t>1. </a:t>
            </a:r>
            <a:r>
              <a:rPr sz="2138" spc="9" dirty="0">
                <a:latin typeface="+mn-lt"/>
                <a:cs typeface="Times New Roman"/>
              </a:rPr>
              <a:t>The AR(0) model</a:t>
            </a:r>
            <a:r>
              <a:rPr lang="de-DE" sz="2138" spc="9" dirty="0">
                <a:latin typeface="+mn-lt"/>
                <a:cs typeface="Times New Roman"/>
              </a:rPr>
              <a:t> </a:t>
            </a:r>
            <a:r>
              <a:rPr lang="de-DE" sz="2138" spc="9" dirty="0" err="1">
                <a:latin typeface="+mn-lt"/>
                <a:cs typeface="Times New Roman"/>
              </a:rPr>
              <a:t>is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8761" y="4224920"/>
            <a:ext cx="2490027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625" spc="1270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sz="1625" spc="-718" dirty="0">
                <a:solidFill>
                  <a:srgbClr val="063DE8"/>
                </a:solidFill>
                <a:latin typeface="Wingdings"/>
                <a:cs typeface="Wingdings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SSE</a:t>
            </a:r>
            <a:r>
              <a:rPr sz="2138" spc="13" dirty="0">
                <a:latin typeface="Times New Roman"/>
                <a:cs typeface="Times New Roman"/>
              </a:rPr>
              <a:t> = </a:t>
            </a:r>
            <a:r>
              <a:rPr sz="2138" dirty="0">
                <a:latin typeface="Times New Roman"/>
                <a:cs typeface="Times New Roman"/>
              </a:rPr>
              <a:t>43702.08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5854" y="271503"/>
            <a:ext cx="2406544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Example</a:t>
            </a:r>
            <a:r>
              <a:rPr spc="-81" dirty="0"/>
              <a:t> </a:t>
            </a:r>
            <a:r>
              <a:rPr dirty="0"/>
              <a:t>3</a:t>
            </a:r>
          </a:p>
        </p:txBody>
      </p:sp>
      <p:sp>
        <p:nvSpPr>
          <p:cNvPr id="5" name="object 5"/>
          <p:cNvSpPr/>
          <p:nvPr/>
        </p:nvSpPr>
        <p:spPr>
          <a:xfrm>
            <a:off x="2017892" y="2008711"/>
            <a:ext cx="1473926" cy="21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944" y="2541750"/>
            <a:ext cx="2555177" cy="398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0174" y="3306917"/>
            <a:ext cx="2672774" cy="581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7056" y="3617453"/>
            <a:ext cx="0" cy="2149166"/>
          </a:xfrm>
          <a:custGeom>
            <a:avLst/>
            <a:gdLst/>
            <a:ahLst/>
            <a:cxnLst/>
            <a:rect l="l" t="t" r="r" b="b"/>
            <a:pathLst>
              <a:path h="2513329">
                <a:moveTo>
                  <a:pt x="0" y="0"/>
                </a:moveTo>
                <a:lnTo>
                  <a:pt x="0" y="25127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2667" y="5766114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2667" y="5499938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52667" y="5233764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2667" y="4958646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52667" y="4691783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2667" y="4425608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52667" y="4159434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52667" y="3884318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52667" y="3617454"/>
            <a:ext cx="34752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2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5338" y="4691783"/>
            <a:ext cx="2794241" cy="0"/>
          </a:xfrm>
          <a:custGeom>
            <a:avLst/>
            <a:gdLst/>
            <a:ahLst/>
            <a:cxnLst/>
            <a:rect l="l" t="t" r="r" b="b"/>
            <a:pathLst>
              <a:path w="3267709">
                <a:moveTo>
                  <a:pt x="0" y="0"/>
                </a:moveTo>
                <a:lnTo>
                  <a:pt x="3267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5337" y="4691784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9596" y="4691784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3855" y="4691784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7056" y="4691784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51315" y="4691784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14886" y="4691784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79145" y="4691784"/>
            <a:ext cx="0" cy="34752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2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23363" y="46745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23363" y="467458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84453" y="446000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4453" y="446000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8610" y="486373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68610" y="486373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64089" y="452877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64089" y="452877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96563" y="439121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96563" y="439121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29135" y="481214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29135" y="481214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65097" y="5556166"/>
            <a:ext cx="60182" cy="60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6824" y="519043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6824" y="519043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75733" y="538851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75733" y="538851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32869" y="450264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32869" y="450264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12505" y="454597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12505" y="454597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33655" y="531973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33655" y="531973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75733" y="538851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75733" y="538851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17025" y="502742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17025" y="502742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02999" y="483828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02999" y="483828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69861" y="458036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69861" y="458036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42375" y="426260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42375" y="4262603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44978" y="4451746"/>
            <a:ext cx="51584" cy="51041"/>
          </a:xfrm>
          <a:custGeom>
            <a:avLst/>
            <a:gdLst/>
            <a:ahLst/>
            <a:cxnLst/>
            <a:rect l="l" t="t" r="r" b="b"/>
            <a:pathLst>
              <a:path w="60325" h="59689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59520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44978" y="4451746"/>
            <a:ext cx="51584" cy="51041"/>
          </a:xfrm>
          <a:custGeom>
            <a:avLst/>
            <a:gdLst/>
            <a:ahLst/>
            <a:cxnLst/>
            <a:rect l="l" t="t" r="r" b="b"/>
            <a:pathLst>
              <a:path w="60325" h="59689">
                <a:moveTo>
                  <a:pt x="29760" y="0"/>
                </a:moveTo>
                <a:lnTo>
                  <a:pt x="60325" y="29760"/>
                </a:lnTo>
                <a:lnTo>
                  <a:pt x="29760" y="59520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96563" y="439121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96563" y="439121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64089" y="452877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64089" y="452877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73130" y="537132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73130" y="537132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06167" y="469178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06167" y="469178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76764" y="424540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76764" y="424540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32869" y="450264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32869" y="450264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5310" y="457142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95310" y="457142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39892" y="3905467"/>
            <a:ext cx="60182" cy="60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28348" y="419382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28348" y="419382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29135" y="481214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29135" y="481214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43161" y="491531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43161" y="491531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74947" y="463194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74947" y="463194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39770" y="407346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39770" y="407346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79932" y="414224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79932" y="414224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33555" y="3922661"/>
            <a:ext cx="60182" cy="6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07420" y="451158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07420" y="451158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99731" y="43396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99731" y="433963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65341" y="438296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65341" y="438296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21444" y="4017576"/>
            <a:ext cx="60182" cy="60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01082" y="462300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01082" y="462300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49498" y="466633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49498" y="4666337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80719" y="478669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80719" y="4786699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44978" y="4451746"/>
            <a:ext cx="51584" cy="51041"/>
          </a:xfrm>
          <a:custGeom>
            <a:avLst/>
            <a:gdLst/>
            <a:ahLst/>
            <a:cxnLst/>
            <a:rect l="l" t="t" r="r" b="b"/>
            <a:pathLst>
              <a:path w="60325" h="59689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59520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44978" y="4451746"/>
            <a:ext cx="51584" cy="51041"/>
          </a:xfrm>
          <a:custGeom>
            <a:avLst/>
            <a:gdLst/>
            <a:ahLst/>
            <a:cxnLst/>
            <a:rect l="l" t="t" r="r" b="b"/>
            <a:pathLst>
              <a:path w="60325" h="59689">
                <a:moveTo>
                  <a:pt x="29760" y="0"/>
                </a:moveTo>
                <a:lnTo>
                  <a:pt x="60325" y="29760"/>
                </a:lnTo>
                <a:lnTo>
                  <a:pt x="29760" y="59520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82636" y="505287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30564" y="0"/>
                </a:lnTo>
                <a:lnTo>
                  <a:pt x="0" y="30564"/>
                </a:lnTo>
                <a:lnTo>
                  <a:pt x="30564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82636" y="5052874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30564"/>
                </a:lnTo>
                <a:lnTo>
                  <a:pt x="30564" y="60325"/>
                </a:lnTo>
                <a:lnTo>
                  <a:pt x="0" y="30564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13857" y="513059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13857" y="5130596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01082" y="462300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01082" y="4623005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84453" y="446000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84453" y="4460000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12505" y="454597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12505" y="4545972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48246" y="507901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30564" y="0"/>
                </a:lnTo>
                <a:lnTo>
                  <a:pt x="0" y="29760"/>
                </a:lnTo>
                <a:lnTo>
                  <a:pt x="30564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48246" y="5079011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564" y="0"/>
                </a:moveTo>
                <a:lnTo>
                  <a:pt x="60325" y="29760"/>
                </a:lnTo>
                <a:lnTo>
                  <a:pt x="30564" y="60325"/>
                </a:lnTo>
                <a:lnTo>
                  <a:pt x="0" y="29760"/>
                </a:lnTo>
                <a:lnTo>
                  <a:pt x="30564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85239" y="521656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29760"/>
                </a:moveTo>
                <a:lnTo>
                  <a:pt x="29760" y="0"/>
                </a:lnTo>
                <a:lnTo>
                  <a:pt x="0" y="29760"/>
                </a:lnTo>
                <a:lnTo>
                  <a:pt x="29760" y="60325"/>
                </a:lnTo>
                <a:lnTo>
                  <a:pt x="60325" y="2976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85239" y="521656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29760"/>
                </a:lnTo>
                <a:lnTo>
                  <a:pt x="29760" y="60325"/>
                </a:lnTo>
                <a:lnTo>
                  <a:pt x="0" y="29760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71213" y="517323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25" y="30564"/>
                </a:moveTo>
                <a:lnTo>
                  <a:pt x="29760" y="0"/>
                </a:lnTo>
                <a:lnTo>
                  <a:pt x="0" y="30564"/>
                </a:lnTo>
                <a:lnTo>
                  <a:pt x="29760" y="60325"/>
                </a:lnTo>
                <a:lnTo>
                  <a:pt x="60325" y="3056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71213" y="5173238"/>
            <a:ext cx="51584" cy="51584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760" y="0"/>
                </a:moveTo>
                <a:lnTo>
                  <a:pt x="60325" y="30564"/>
                </a:lnTo>
                <a:lnTo>
                  <a:pt x="29760" y="60325"/>
                </a:lnTo>
                <a:lnTo>
                  <a:pt x="0" y="30564"/>
                </a:lnTo>
                <a:lnTo>
                  <a:pt x="29760" y="0"/>
                </a:lnTo>
                <a:close/>
              </a:path>
            </a:pathLst>
          </a:custGeom>
          <a:ln w="10054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794844" y="3772207"/>
            <a:ext cx="2175229" cy="1830972"/>
          </a:xfrm>
          <a:custGeom>
            <a:avLst/>
            <a:gdLst/>
            <a:ahLst/>
            <a:cxnLst/>
            <a:rect l="l" t="t" r="r" b="b"/>
            <a:pathLst>
              <a:path w="2543809" h="2141220">
                <a:moveTo>
                  <a:pt x="0" y="2141136"/>
                </a:moveTo>
                <a:lnTo>
                  <a:pt x="2543303" y="0"/>
                </a:lnTo>
              </a:path>
            </a:pathLst>
          </a:custGeom>
          <a:ln w="20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5635471" y="5409010"/>
            <a:ext cx="179188" cy="415036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17" dirty="0">
                <a:latin typeface="Arial"/>
                <a:cs typeface="Arial"/>
              </a:rPr>
              <a:t>-</a:t>
            </a:r>
            <a:r>
              <a:rPr sz="855" spc="-4" dirty="0">
                <a:latin typeface="Arial"/>
                <a:cs typeface="Arial"/>
              </a:rPr>
              <a:t>6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898">
              <a:latin typeface="Times New Roman"/>
              <a:cs typeface="Times New Roman"/>
            </a:endParaRPr>
          </a:p>
          <a:p>
            <a:pPr marL="10860"/>
            <a:r>
              <a:rPr sz="855" spc="-17" dirty="0">
                <a:latin typeface="Arial"/>
                <a:cs typeface="Arial"/>
              </a:rPr>
              <a:t>-</a:t>
            </a:r>
            <a:r>
              <a:rPr sz="855" spc="-4" dirty="0">
                <a:latin typeface="Arial"/>
                <a:cs typeface="Arial"/>
              </a:rPr>
              <a:t>8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635471" y="5142190"/>
            <a:ext cx="179188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17" dirty="0">
                <a:latin typeface="Arial"/>
                <a:cs typeface="Arial"/>
              </a:rPr>
              <a:t>-</a:t>
            </a:r>
            <a:r>
              <a:rPr sz="855" spc="-4" dirty="0">
                <a:latin typeface="Arial"/>
                <a:cs typeface="Arial"/>
              </a:rPr>
              <a:t>4</a:t>
            </a: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730344" y="4600950"/>
            <a:ext cx="84164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669859" y="4334800"/>
            <a:ext cx="142807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20</a:t>
            </a:r>
            <a:endParaRPr sz="855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669859" y="4067979"/>
            <a:ext cx="142807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40</a:t>
            </a:r>
            <a:endParaRPr sz="855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669859" y="3526739"/>
            <a:ext cx="142807" cy="415036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4" dirty="0">
                <a:latin typeface="Arial"/>
                <a:cs typeface="Arial"/>
              </a:rPr>
              <a:t>80</a:t>
            </a:r>
            <a:endParaRPr sz="855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898">
              <a:latin typeface="Times New Roman"/>
              <a:cs typeface="Times New Roman"/>
            </a:endParaRPr>
          </a:p>
          <a:p>
            <a:pPr marL="10860"/>
            <a:r>
              <a:rPr sz="855" spc="-4" dirty="0">
                <a:latin typeface="Arial"/>
                <a:cs typeface="Arial"/>
              </a:rPr>
              <a:t>60</a:t>
            </a:r>
            <a:endParaRPr sz="855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431810" y="4764081"/>
            <a:ext cx="115657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17" dirty="0">
                <a:latin typeface="Arial"/>
                <a:cs typeface="Arial"/>
              </a:rPr>
              <a:t>-3</a:t>
            </a:r>
            <a:endParaRPr sz="855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896108" y="4764081"/>
            <a:ext cx="115657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17" dirty="0">
                <a:latin typeface="Arial"/>
                <a:cs typeface="Arial"/>
              </a:rPr>
              <a:t>-2</a:t>
            </a:r>
            <a:endParaRPr sz="855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360408" y="4764081"/>
            <a:ext cx="115657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-17" dirty="0">
                <a:latin typeface="Arial"/>
                <a:cs typeface="Arial"/>
              </a:rPr>
              <a:t>-1</a:t>
            </a:r>
            <a:endParaRPr sz="855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635472" y="4764081"/>
            <a:ext cx="299732" cy="244540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R="4344" algn="r">
              <a:lnSpc>
                <a:spcPts val="919"/>
              </a:lnSpc>
              <a:spcBef>
                <a:spcPts val="107"/>
              </a:spcBef>
            </a:pPr>
            <a:r>
              <a:rPr sz="855" spc="13" dirty="0">
                <a:latin typeface="Arial"/>
                <a:cs typeface="Arial"/>
              </a:rPr>
              <a:t>0</a:t>
            </a:r>
            <a:endParaRPr sz="855">
              <a:latin typeface="Arial"/>
              <a:cs typeface="Arial"/>
            </a:endParaRPr>
          </a:p>
          <a:p>
            <a:pPr marL="10860">
              <a:lnSpc>
                <a:spcPts val="919"/>
              </a:lnSpc>
            </a:pPr>
            <a:r>
              <a:rPr sz="855" spc="-4" dirty="0">
                <a:latin typeface="Arial"/>
                <a:cs typeface="Arial"/>
              </a:rPr>
              <a:t>-20</a:t>
            </a:r>
            <a:endParaRPr sz="855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315087" y="4764081"/>
            <a:ext cx="84164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13" dirty="0">
                <a:latin typeface="Arial"/>
                <a:cs typeface="Arial"/>
              </a:rPr>
              <a:t>1</a:t>
            </a:r>
            <a:endParaRPr sz="855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778585" y="4764081"/>
            <a:ext cx="84164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13" dirty="0">
                <a:latin typeface="Arial"/>
                <a:cs typeface="Arial"/>
              </a:rPr>
              <a:t>2</a:t>
            </a:r>
            <a:endParaRPr sz="855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242868" y="4764081"/>
            <a:ext cx="84164" cy="14528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855" spc="13" dirty="0">
                <a:latin typeface="Arial"/>
                <a:cs typeface="Arial"/>
              </a:rPr>
              <a:t>3</a:t>
            </a:r>
            <a:endParaRPr sz="855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042596" y="3899595"/>
            <a:ext cx="143893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e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570317" y="5031699"/>
            <a:ext cx="129232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z</a:t>
            </a:r>
            <a:endParaRPr sz="2138">
              <a:latin typeface="Times New Roman"/>
              <a:cs typeface="Times New Roman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CE70014-F6AA-5C42-BD34-A79AD1211B11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40" name="object 5">
              <a:extLst>
                <a:ext uri="{FF2B5EF4-FFF2-40B4-BE49-F238E27FC236}">
                  <a16:creationId xmlns:a16="http://schemas.microsoft.com/office/drawing/2014/main" id="{A2E64F8B-D40B-5C46-96BF-5FFB7547028D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1" name="object 6">
              <a:extLst>
                <a:ext uri="{FF2B5EF4-FFF2-40B4-BE49-F238E27FC236}">
                  <a16:creationId xmlns:a16="http://schemas.microsoft.com/office/drawing/2014/main" id="{F7CC425B-7D6D-1C4C-A2B6-D97486EAE463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E56BF26-BC12-444C-B891-450C63C7B638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3" name="Slide Number Placeholder 3">
            <a:extLst>
              <a:ext uri="{FF2B5EF4-FFF2-40B4-BE49-F238E27FC236}">
                <a16:creationId xmlns:a16="http://schemas.microsoft.com/office/drawing/2014/main" id="{59E9D062-EC61-4446-98A8-742BFB93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277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Moving Average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Time Series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600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352" y="281914"/>
            <a:ext cx="5398978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Moving </a:t>
            </a:r>
            <a:r>
              <a:rPr spc="-4" dirty="0"/>
              <a:t>Average </a:t>
            </a:r>
            <a:r>
              <a:rPr dirty="0"/>
              <a:t>(MA)</a:t>
            </a:r>
            <a:r>
              <a:rPr spc="-77" dirty="0"/>
              <a:t> </a:t>
            </a:r>
            <a:r>
              <a:rPr dirty="0"/>
              <a:t>Models</a:t>
            </a:r>
          </a:p>
        </p:txBody>
      </p:sp>
      <p:sp>
        <p:nvSpPr>
          <p:cNvPr id="3" name="object 3"/>
          <p:cNvSpPr/>
          <p:nvPr/>
        </p:nvSpPr>
        <p:spPr>
          <a:xfrm>
            <a:off x="1435673" y="1630426"/>
            <a:ext cx="5062323" cy="68960"/>
          </a:xfrm>
          <a:custGeom>
            <a:avLst/>
            <a:gdLst/>
            <a:ahLst/>
            <a:cxnLst/>
            <a:rect l="l" t="t" r="r" b="b"/>
            <a:pathLst>
              <a:path w="5920105" h="80644">
                <a:moveTo>
                  <a:pt x="5853134" y="47456"/>
                </a:moveTo>
                <a:lnTo>
                  <a:pt x="5853134" y="33781"/>
                </a:lnTo>
                <a:lnTo>
                  <a:pt x="0" y="33782"/>
                </a:lnTo>
                <a:lnTo>
                  <a:pt x="0" y="47456"/>
                </a:lnTo>
                <a:lnTo>
                  <a:pt x="5853134" y="47456"/>
                </a:lnTo>
                <a:close/>
              </a:path>
              <a:path w="5920105" h="80644">
                <a:moveTo>
                  <a:pt x="5919892" y="40217"/>
                </a:moveTo>
                <a:lnTo>
                  <a:pt x="5839460" y="0"/>
                </a:lnTo>
                <a:lnTo>
                  <a:pt x="5839460" y="33781"/>
                </a:lnTo>
                <a:lnTo>
                  <a:pt x="5853134" y="33781"/>
                </a:lnTo>
                <a:lnTo>
                  <a:pt x="5853134" y="73597"/>
                </a:lnTo>
                <a:lnTo>
                  <a:pt x="5919892" y="40217"/>
                </a:lnTo>
                <a:close/>
              </a:path>
              <a:path w="5920105" h="80644">
                <a:moveTo>
                  <a:pt x="5853134" y="73597"/>
                </a:moveTo>
                <a:lnTo>
                  <a:pt x="5853134" y="47456"/>
                </a:lnTo>
                <a:lnTo>
                  <a:pt x="5839460" y="47456"/>
                </a:lnTo>
                <a:lnTo>
                  <a:pt x="5839460" y="80434"/>
                </a:lnTo>
                <a:lnTo>
                  <a:pt x="5853134" y="73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4028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1584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9143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6702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4259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21817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9377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6933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4492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2051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9609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167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4726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2284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59841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97400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4958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72516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0075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7633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85190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22750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0307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97865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35424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72982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10539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8099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85656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23214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60773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98330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35890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73448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11005" y="1446099"/>
            <a:ext cx="0" cy="120544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758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58762" y="1504707"/>
            <a:ext cx="7220176" cy="3478920"/>
          </a:xfrm>
          <a:prstGeom prst="rect">
            <a:avLst/>
          </a:prstGeom>
        </p:spPr>
        <p:txBody>
          <a:bodyPr vert="horz" wrap="square" lIns="0" tIns="98825" rIns="0" bIns="0" rtlCol="0">
            <a:spAutoFit/>
          </a:bodyPr>
          <a:lstStyle/>
          <a:p>
            <a:pPr marR="1728332" algn="r">
              <a:spcBef>
                <a:spcPts val="778"/>
              </a:spcBef>
            </a:pPr>
            <a:r>
              <a:rPr sz="2138" i="1" spc="4" dirty="0">
                <a:latin typeface="Times New Roman"/>
                <a:cs typeface="Times New Roman"/>
              </a:rPr>
              <a:t>t</a:t>
            </a:r>
            <a:endParaRPr sz="2138" dirty="0">
              <a:latin typeface="Times New Roman"/>
              <a:cs typeface="Times New Roman"/>
            </a:endParaRPr>
          </a:p>
          <a:p>
            <a:pPr marL="320363" indent="-309503">
              <a:spcBef>
                <a:spcPts val="700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Moving Average of order 1:</a:t>
            </a:r>
            <a:r>
              <a:rPr sz="2138" spc="-30" dirty="0">
                <a:latin typeface="+mn-lt"/>
                <a:cs typeface="Times New Roman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MA(1)</a:t>
            </a:r>
            <a:endParaRPr sz="2138" dirty="0">
              <a:latin typeface="+mn-lt"/>
              <a:cs typeface="Times New Roman"/>
            </a:endParaRPr>
          </a:p>
          <a:p>
            <a:pPr>
              <a:spcBef>
                <a:spcPts val="17"/>
              </a:spcBef>
              <a:buClr>
                <a:srgbClr val="063DE8"/>
              </a:buClr>
              <a:buFont typeface="Wingdings"/>
              <a:buChar char="□"/>
            </a:pPr>
            <a:endParaRPr sz="2266" dirty="0">
              <a:latin typeface="+mn-lt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Moving Average of order 2:</a:t>
            </a:r>
            <a:r>
              <a:rPr sz="2138" spc="-30" dirty="0">
                <a:latin typeface="+mn-lt"/>
                <a:cs typeface="Times New Roman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MA(2)</a:t>
            </a:r>
            <a:endParaRPr sz="2138" dirty="0">
              <a:latin typeface="+mn-lt"/>
              <a:cs typeface="Times New Roman"/>
            </a:endParaRPr>
          </a:p>
          <a:p>
            <a:pPr>
              <a:spcBef>
                <a:spcPts val="21"/>
              </a:spcBef>
              <a:buClr>
                <a:srgbClr val="063DE8"/>
              </a:buClr>
              <a:buFont typeface="Wingdings"/>
              <a:buChar char="□"/>
            </a:pPr>
            <a:endParaRPr sz="2266" dirty="0">
              <a:latin typeface="Times New Roman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Moving Average of order q:</a:t>
            </a:r>
            <a:r>
              <a:rPr sz="2138" spc="-30" dirty="0">
                <a:latin typeface="+mn-lt"/>
                <a:cs typeface="Times New Roman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MA(q)</a:t>
            </a:r>
            <a:endParaRPr sz="2138" dirty="0">
              <a:latin typeface="+mn-lt"/>
              <a:cs typeface="Times New Roman"/>
            </a:endParaRPr>
          </a:p>
          <a:p>
            <a:pPr>
              <a:spcBef>
                <a:spcPts val="17"/>
              </a:spcBef>
              <a:buClr>
                <a:srgbClr val="063DE8"/>
              </a:buClr>
              <a:buFont typeface="Wingdings"/>
              <a:buChar char="□"/>
            </a:pPr>
            <a:endParaRPr sz="2266" dirty="0">
              <a:latin typeface="Times New Roman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Moving Average of order 0: MA(0) (Note: This is also</a:t>
            </a:r>
            <a:r>
              <a:rPr sz="2138" dirty="0">
                <a:latin typeface="+mn-lt"/>
                <a:cs typeface="Times New Roman"/>
              </a:rPr>
              <a:t> AR(0))</a:t>
            </a:r>
          </a:p>
          <a:p>
            <a:pPr marL="320363">
              <a:spcBef>
                <a:spcPts val="2108"/>
              </a:spcBef>
            </a:pPr>
            <a:r>
              <a:rPr sz="2138" i="1" spc="4" dirty="0">
                <a:latin typeface="Times New Roman"/>
                <a:cs typeface="Times New Roman"/>
              </a:rPr>
              <a:t>x</a:t>
            </a:r>
            <a:r>
              <a:rPr sz="2181" i="1" spc="6" baseline="-21241" dirty="0">
                <a:latin typeface="Times New Roman"/>
                <a:cs typeface="Times New Roman"/>
              </a:rPr>
              <a:t>t</a:t>
            </a:r>
            <a:r>
              <a:rPr sz="2138" i="1" spc="4" dirty="0">
                <a:latin typeface="Times New Roman"/>
                <a:cs typeface="Times New Roman"/>
              </a:rPr>
              <a:t>-a</a:t>
            </a:r>
            <a:r>
              <a:rPr sz="2181" i="1" spc="6" baseline="-21241" dirty="0">
                <a:latin typeface="Times New Roman"/>
                <a:cs typeface="Times New Roman"/>
              </a:rPr>
              <a:t>0 </a:t>
            </a:r>
            <a:r>
              <a:rPr sz="2138" spc="4" dirty="0">
                <a:latin typeface="+mn-lt"/>
                <a:cs typeface="Times New Roman"/>
              </a:rPr>
              <a:t>is </a:t>
            </a:r>
            <a:r>
              <a:rPr sz="2138" spc="9" dirty="0">
                <a:latin typeface="+mn-lt"/>
                <a:cs typeface="Times New Roman"/>
              </a:rPr>
              <a:t>a white </a:t>
            </a:r>
            <a:r>
              <a:rPr sz="2138" spc="4" dirty="0">
                <a:latin typeface="+mn-lt"/>
                <a:cs typeface="Times New Roman"/>
              </a:rPr>
              <a:t>noise. </a:t>
            </a:r>
            <a:r>
              <a:rPr sz="2138" i="1" dirty="0">
                <a:latin typeface="+mn-lt"/>
                <a:cs typeface="Times New Roman"/>
              </a:rPr>
              <a:t>a</a:t>
            </a:r>
            <a:r>
              <a:rPr sz="2181" i="1" baseline="-21241" dirty="0">
                <a:latin typeface="+mn-lt"/>
                <a:cs typeface="Times New Roman"/>
              </a:rPr>
              <a:t>0 </a:t>
            </a:r>
            <a:r>
              <a:rPr sz="2138" spc="9" dirty="0">
                <a:latin typeface="+mn-lt"/>
                <a:cs typeface="Times New Roman"/>
              </a:rPr>
              <a:t>is the </a:t>
            </a:r>
            <a:r>
              <a:rPr sz="2138" spc="13" dirty="0">
                <a:latin typeface="+mn-lt"/>
                <a:cs typeface="Times New Roman"/>
              </a:rPr>
              <a:t>mean </a:t>
            </a:r>
            <a:r>
              <a:rPr sz="2138" spc="9" dirty="0">
                <a:latin typeface="+mn-lt"/>
                <a:cs typeface="Times New Roman"/>
              </a:rPr>
              <a:t>of the time</a:t>
            </a:r>
            <a:r>
              <a:rPr sz="2138" spc="312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series</a:t>
            </a:r>
            <a:endParaRPr sz="2138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11747" y="1347057"/>
            <a:ext cx="0" cy="494667"/>
          </a:xfrm>
          <a:custGeom>
            <a:avLst/>
            <a:gdLst/>
            <a:ahLst/>
            <a:cxnLst/>
            <a:rect l="l" t="t" r="r" b="b"/>
            <a:pathLst>
              <a:path h="578485">
                <a:moveTo>
                  <a:pt x="0" y="0"/>
                </a:moveTo>
                <a:lnTo>
                  <a:pt x="0" y="578315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29924" y="1333990"/>
            <a:ext cx="0" cy="507698"/>
          </a:xfrm>
          <a:custGeom>
            <a:avLst/>
            <a:gdLst/>
            <a:ahLst/>
            <a:cxnLst/>
            <a:rect l="l" t="t" r="r" b="b"/>
            <a:pathLst>
              <a:path h="593725">
                <a:moveTo>
                  <a:pt x="0" y="0"/>
                </a:moveTo>
                <a:lnTo>
                  <a:pt x="0" y="593598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13122" y="1855334"/>
            <a:ext cx="418647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03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6809" y="2373558"/>
            <a:ext cx="2588519" cy="243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29337" y="3035901"/>
            <a:ext cx="3721289" cy="243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52034" y="3711828"/>
            <a:ext cx="5558038" cy="315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43857" y="4400490"/>
            <a:ext cx="1473926" cy="171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2FBE84-BA1C-CC46-A3EC-BB2750D2D394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51" name="object 5">
              <a:extLst>
                <a:ext uri="{FF2B5EF4-FFF2-40B4-BE49-F238E27FC236}">
                  <a16:creationId xmlns:a16="http://schemas.microsoft.com/office/drawing/2014/main" id="{AB38A9B6-8F61-684D-A774-C7FD7DF6B293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object 6">
              <a:extLst>
                <a:ext uri="{FF2B5EF4-FFF2-40B4-BE49-F238E27FC236}">
                  <a16:creationId xmlns:a16="http://schemas.microsoft.com/office/drawing/2014/main" id="{BF7D69B4-687D-BA43-BEE1-640CF74BC436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FE0410D-27E0-D542-B443-CD0963755E27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9E514C9-AD44-4D45-86D3-8FD89BC0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833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030" y="242369"/>
            <a:ext cx="3347008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MA Models</a:t>
            </a:r>
            <a:r>
              <a:rPr spc="-81" dirty="0"/>
              <a:t> </a:t>
            </a:r>
            <a:r>
              <a:rPr dirty="0"/>
              <a:t>(</a:t>
            </a:r>
            <a:r>
              <a:rPr lang="de-DE" dirty="0" err="1"/>
              <a:t>cntd</a:t>
            </a:r>
            <a:r>
              <a:rPr lang="de-DE" dirty="0"/>
              <a:t>.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1" y="1522588"/>
            <a:ext cx="6639900" cy="399762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1881" spc="1496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sz="1881" spc="-1077" dirty="0">
                <a:solidFill>
                  <a:srgbClr val="063DE8"/>
                </a:solidFill>
                <a:latin typeface="Wingdings"/>
                <a:cs typeface="Wingdings"/>
              </a:rPr>
              <a:t> </a:t>
            </a:r>
            <a:r>
              <a:rPr sz="2523" spc="-4" dirty="0">
                <a:latin typeface="+mn-lt"/>
                <a:cs typeface="Times New Roman"/>
              </a:rPr>
              <a:t>Using the backward shift operator </a:t>
            </a:r>
            <a:r>
              <a:rPr sz="2523" dirty="0">
                <a:latin typeface="+mn-lt"/>
                <a:cs typeface="Times New Roman"/>
              </a:rPr>
              <a:t>B, MA(q):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858762" y="3979379"/>
                <a:ext cx="5873478" cy="399762"/>
              </a:xfrm>
              <a:prstGeom prst="rect">
                <a:avLst/>
              </a:prstGeom>
            </p:spPr>
            <p:txBody>
              <a:bodyPr vert="horz" wrap="square" lIns="0" tIns="11403" rIns="0" bIns="0" rtlCol="0">
                <a:spAutoFit/>
              </a:bodyPr>
              <a:lstStyle/>
              <a:p>
                <a:pPr marL="10860">
                  <a:spcBef>
                    <a:spcPts val="90"/>
                  </a:spcBef>
                </a:pPr>
                <a:r>
                  <a:rPr sz="1881" spc="1496" dirty="0">
                    <a:solidFill>
                      <a:srgbClr val="063DE8"/>
                    </a:solidFill>
                    <a:latin typeface="Wingdings"/>
                    <a:cs typeface="Wingdings"/>
                  </a:rPr>
                  <a:t>□</a:t>
                </a:r>
                <a:r>
                  <a:rPr sz="1881" spc="-1266" dirty="0">
                    <a:solidFill>
                      <a:srgbClr val="063DE8"/>
                    </a:solidFill>
                    <a:latin typeface="Wingdings"/>
                    <a:cs typeface="Wingdings"/>
                  </a:rPr>
                  <a:t> </a:t>
                </a:r>
                <a:r>
                  <a:rPr sz="2523" spc="-4" dirty="0">
                    <a:latin typeface="+mn-lt"/>
                    <a:cs typeface="Times New Roman"/>
                  </a:rPr>
                  <a:t>Here, </a:t>
                </a:r>
                <a14:m>
                  <m:oMath xmlns:m="http://schemas.openxmlformats.org/officeDocument/2006/math">
                    <m:r>
                      <a:rPr lang="en-DE" sz="2523" i="1" spc="-217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𝜓</m:t>
                    </m:r>
                  </m:oMath>
                </a14:m>
                <a:r>
                  <a:rPr sz="2565" i="1" spc="-327" baseline="-20833" dirty="0">
                    <a:latin typeface="Arial"/>
                    <a:cs typeface="Arial"/>
                  </a:rPr>
                  <a:t>q </a:t>
                </a:r>
                <a:r>
                  <a:rPr lang="de-DE" sz="2565" i="1" spc="-327" baseline="-20833" dirty="0">
                    <a:latin typeface="Arial"/>
                    <a:cs typeface="Arial"/>
                  </a:rPr>
                  <a:t> </a:t>
                </a:r>
                <a:r>
                  <a:rPr sz="2523" dirty="0">
                    <a:latin typeface="+mn-lt"/>
                    <a:cs typeface="Times New Roman"/>
                  </a:rPr>
                  <a:t>is a </a:t>
                </a:r>
                <a:r>
                  <a:rPr sz="2523" spc="-4" dirty="0">
                    <a:latin typeface="+mn-lt"/>
                    <a:cs typeface="Times New Roman"/>
                  </a:rPr>
                  <a:t>polynomial </a:t>
                </a:r>
                <a:r>
                  <a:rPr sz="2523" dirty="0">
                    <a:latin typeface="+mn-lt"/>
                    <a:cs typeface="Times New Roman"/>
                  </a:rPr>
                  <a:t>of </a:t>
                </a:r>
                <a:r>
                  <a:rPr sz="2523" spc="-4" dirty="0">
                    <a:latin typeface="+mn-lt"/>
                    <a:cs typeface="Times New Roman"/>
                  </a:rPr>
                  <a:t>order</a:t>
                </a:r>
                <a:r>
                  <a:rPr sz="2523" spc="-4" dirty="0">
                    <a:latin typeface="Times New Roman"/>
                    <a:cs typeface="Times New Roman"/>
                  </a:rPr>
                  <a:t> </a:t>
                </a:r>
                <a:r>
                  <a:rPr sz="2523" i="1" spc="-710" dirty="0">
                    <a:latin typeface="Times New Roman"/>
                    <a:cs typeface="Times New Roman"/>
                  </a:rPr>
                  <a:t>q</a:t>
                </a:r>
                <a:endParaRPr sz="2523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62" y="3979379"/>
                <a:ext cx="5873478" cy="399762"/>
              </a:xfrm>
              <a:prstGeom prst="rect">
                <a:avLst/>
              </a:prstGeom>
              <a:blipFill>
                <a:blip r:embed="rId2"/>
                <a:stretch>
                  <a:fillRect l="-2376" t="-21875" b="-4687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/>
          <p:nvPr/>
        </p:nvSpPr>
        <p:spPr>
          <a:xfrm>
            <a:off x="998901" y="2195747"/>
            <a:ext cx="7204672" cy="1427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014A58-154E-194A-99CB-E1B548C12253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90AA1F12-AE11-8942-A0C2-0C29D35D72E8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8BF77FC5-A946-7045-AEBA-F3A363A2A4D8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E42D05-CE8A-F24E-B3CB-51D91B9CAD0D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F0C6E62-10D2-3546-A95C-22BE6C19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558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707" y="319383"/>
            <a:ext cx="5180152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Determining </a:t>
            </a:r>
            <a:r>
              <a:rPr dirty="0"/>
              <a:t>MA</a:t>
            </a:r>
            <a:r>
              <a:rPr spc="-81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522589"/>
            <a:ext cx="7529662" cy="3773122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319820" indent="-308960">
              <a:spcBef>
                <a:spcPts val="90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523" spc="-4" dirty="0">
                <a:latin typeface="+mn-lt"/>
                <a:cs typeface="Times New Roman"/>
              </a:rPr>
              <a:t>Consider</a:t>
            </a:r>
            <a:r>
              <a:rPr sz="2523" spc="-9" dirty="0">
                <a:latin typeface="+mn-lt"/>
                <a:cs typeface="Times New Roman"/>
              </a:rPr>
              <a:t> </a:t>
            </a:r>
            <a:r>
              <a:rPr sz="2523" spc="-4" dirty="0">
                <a:latin typeface="+mn-lt"/>
                <a:cs typeface="Times New Roman"/>
              </a:rPr>
              <a:t>MA(1):</a:t>
            </a:r>
            <a:endParaRPr sz="2523" dirty="0">
              <a:latin typeface="+mn-lt"/>
              <a:cs typeface="Times New Roman"/>
            </a:endParaRPr>
          </a:p>
          <a:p>
            <a:pPr>
              <a:spcBef>
                <a:spcPts val="34"/>
              </a:spcBef>
              <a:buClr>
                <a:srgbClr val="063DE8"/>
              </a:buClr>
              <a:buFont typeface="Wingdings"/>
              <a:buChar char="□"/>
            </a:pPr>
            <a:endParaRPr sz="3677" dirty="0">
              <a:latin typeface="Times New Roman"/>
              <a:cs typeface="Times New Roman"/>
            </a:endParaRPr>
          </a:p>
          <a:p>
            <a:pPr marL="319820" marR="186788" indent="-308960" algn="just"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523" dirty="0">
                <a:latin typeface="+mn-lt"/>
                <a:cs typeface="Times New Roman"/>
              </a:rPr>
              <a:t>The </a:t>
            </a:r>
            <a:r>
              <a:rPr sz="2523" spc="-4" dirty="0">
                <a:latin typeface="+mn-lt"/>
                <a:cs typeface="Times New Roman"/>
              </a:rPr>
              <a:t>parameters </a:t>
            </a:r>
            <a:r>
              <a:rPr sz="2523" i="1" dirty="0">
                <a:latin typeface="Times New Roman"/>
                <a:cs typeface="Times New Roman"/>
              </a:rPr>
              <a:t>a</a:t>
            </a:r>
            <a:r>
              <a:rPr sz="2565" i="1" baseline="-20833" dirty="0">
                <a:latin typeface="Times New Roman"/>
                <a:cs typeface="Times New Roman"/>
              </a:rPr>
              <a:t>0 </a:t>
            </a:r>
            <a:r>
              <a:rPr sz="2523" dirty="0">
                <a:latin typeface="+mn-lt"/>
                <a:cs typeface="Times New Roman"/>
              </a:rPr>
              <a:t>and</a:t>
            </a:r>
            <a:r>
              <a:rPr sz="2523" dirty="0">
                <a:latin typeface="Times New Roman"/>
                <a:cs typeface="Times New Roman"/>
              </a:rPr>
              <a:t> </a:t>
            </a:r>
            <a:r>
              <a:rPr sz="2523" i="1" dirty="0">
                <a:latin typeface="Times New Roman"/>
                <a:cs typeface="Times New Roman"/>
              </a:rPr>
              <a:t>b</a:t>
            </a:r>
            <a:r>
              <a:rPr sz="2565" i="1" baseline="-20833" dirty="0">
                <a:latin typeface="Times New Roman"/>
                <a:cs typeface="Times New Roman"/>
              </a:rPr>
              <a:t>1 </a:t>
            </a:r>
            <a:r>
              <a:rPr sz="2523" spc="-4" dirty="0">
                <a:latin typeface="+mn-lt"/>
                <a:cs typeface="Times New Roman"/>
              </a:rPr>
              <a:t>cannot </a:t>
            </a:r>
            <a:r>
              <a:rPr sz="2523" dirty="0">
                <a:latin typeface="+mn-lt"/>
                <a:cs typeface="Times New Roman"/>
              </a:rPr>
              <a:t>be </a:t>
            </a:r>
            <a:r>
              <a:rPr sz="2523" spc="-4" dirty="0">
                <a:latin typeface="+mn-lt"/>
                <a:cs typeface="Times New Roman"/>
              </a:rPr>
              <a:t>estimated</a:t>
            </a:r>
            <a:r>
              <a:rPr lang="de-DE" sz="2523" spc="-4" dirty="0">
                <a:latin typeface="+mn-lt"/>
                <a:cs typeface="Times New Roman"/>
              </a:rPr>
              <a:t> </a:t>
            </a:r>
            <a:r>
              <a:rPr lang="de-DE" sz="2523" spc="-4" dirty="0" err="1">
                <a:latin typeface="+mn-lt"/>
                <a:cs typeface="Times New Roman"/>
              </a:rPr>
              <a:t>using</a:t>
            </a:r>
            <a:r>
              <a:rPr sz="2523" spc="-4" dirty="0">
                <a:latin typeface="+mn-lt"/>
                <a:cs typeface="Times New Roman"/>
              </a:rPr>
              <a:t> standard regression formulas since </a:t>
            </a:r>
            <a:r>
              <a:rPr sz="2523" dirty="0">
                <a:latin typeface="+mn-lt"/>
                <a:cs typeface="Times New Roman"/>
              </a:rPr>
              <a:t>we do </a:t>
            </a:r>
            <a:r>
              <a:rPr sz="2523" spc="-4" dirty="0">
                <a:latin typeface="+mn-lt"/>
                <a:cs typeface="Times New Roman"/>
              </a:rPr>
              <a:t>not know  errors. </a:t>
            </a:r>
            <a:r>
              <a:rPr sz="2523" dirty="0">
                <a:latin typeface="+mn-lt"/>
                <a:cs typeface="Times New Roman"/>
              </a:rPr>
              <a:t>The </a:t>
            </a:r>
            <a:r>
              <a:rPr sz="2523" spc="-4" dirty="0">
                <a:latin typeface="+mn-lt"/>
                <a:cs typeface="Times New Roman"/>
              </a:rPr>
              <a:t>errors depend </a:t>
            </a:r>
            <a:r>
              <a:rPr sz="2523" dirty="0">
                <a:latin typeface="+mn-lt"/>
                <a:cs typeface="Times New Roman"/>
              </a:rPr>
              <a:t>on </a:t>
            </a:r>
            <a:r>
              <a:rPr sz="2523" spc="-4" dirty="0">
                <a:latin typeface="+mn-lt"/>
                <a:cs typeface="Times New Roman"/>
              </a:rPr>
              <a:t>the parameters</a:t>
            </a:r>
            <a:endParaRPr sz="2523" dirty="0">
              <a:latin typeface="+mn-lt"/>
              <a:cs typeface="Times New Roman"/>
            </a:endParaRPr>
          </a:p>
          <a:p>
            <a:pPr marL="319820" marR="814483" indent="-308960">
              <a:lnSpc>
                <a:spcPct val="100299"/>
              </a:lnSpc>
              <a:spcBef>
                <a:spcPts val="620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523" dirty="0">
                <a:latin typeface="+mn-lt"/>
                <a:cs typeface="Times New Roman"/>
              </a:rPr>
              <a:t>So </a:t>
            </a:r>
            <a:r>
              <a:rPr sz="2523" spc="-4" dirty="0">
                <a:latin typeface="+mn-lt"/>
                <a:cs typeface="Times New Roman"/>
              </a:rPr>
              <a:t>the only </a:t>
            </a:r>
            <a:r>
              <a:rPr sz="2523" dirty="0">
                <a:latin typeface="+mn-lt"/>
                <a:cs typeface="Times New Roman"/>
              </a:rPr>
              <a:t>way to </a:t>
            </a:r>
            <a:r>
              <a:rPr sz="2523" spc="-4" dirty="0">
                <a:latin typeface="+mn-lt"/>
                <a:cs typeface="Times New Roman"/>
              </a:rPr>
              <a:t>find optimal </a:t>
            </a:r>
            <a:r>
              <a:rPr sz="2523" i="1" dirty="0">
                <a:latin typeface="Times New Roman"/>
                <a:cs typeface="Times New Roman"/>
              </a:rPr>
              <a:t>a</a:t>
            </a:r>
            <a:r>
              <a:rPr sz="2565" i="1" baseline="-20833" dirty="0">
                <a:latin typeface="Times New Roman"/>
                <a:cs typeface="Times New Roman"/>
              </a:rPr>
              <a:t>0 </a:t>
            </a:r>
            <a:r>
              <a:rPr sz="2523" dirty="0">
                <a:latin typeface="+mn-lt"/>
                <a:cs typeface="Times New Roman"/>
              </a:rPr>
              <a:t>and</a:t>
            </a:r>
            <a:r>
              <a:rPr sz="2523" dirty="0">
                <a:latin typeface="Times New Roman"/>
                <a:cs typeface="Times New Roman"/>
              </a:rPr>
              <a:t> </a:t>
            </a:r>
            <a:r>
              <a:rPr sz="2523" i="1" dirty="0">
                <a:latin typeface="Times New Roman"/>
                <a:cs typeface="Times New Roman"/>
              </a:rPr>
              <a:t>b</a:t>
            </a:r>
            <a:r>
              <a:rPr sz="2565" i="1" baseline="-20833" dirty="0">
                <a:latin typeface="Times New Roman"/>
                <a:cs typeface="Times New Roman"/>
              </a:rPr>
              <a:t>1</a:t>
            </a:r>
            <a:r>
              <a:rPr lang="de-DE" sz="2565" i="1" baseline="-20833" dirty="0">
                <a:latin typeface="Times New Roman"/>
                <a:cs typeface="Times New Roman"/>
              </a:rPr>
              <a:t> </a:t>
            </a:r>
            <a:r>
              <a:rPr sz="2523" dirty="0">
                <a:latin typeface="+mn-lt"/>
                <a:cs typeface="Times New Roman"/>
              </a:rPr>
              <a:t>is</a:t>
            </a:r>
            <a:r>
              <a:rPr lang="de-DE" sz="2523" dirty="0">
                <a:latin typeface="+mn-lt"/>
                <a:cs typeface="Times New Roman"/>
              </a:rPr>
              <a:t> </a:t>
            </a:r>
            <a:br>
              <a:rPr lang="de-DE" sz="2523" dirty="0">
                <a:latin typeface="+mn-lt"/>
                <a:cs typeface="Times New Roman"/>
              </a:rPr>
            </a:br>
            <a:r>
              <a:rPr lang="de-DE" sz="2523" dirty="0" err="1">
                <a:latin typeface="+mn-lt"/>
                <a:cs typeface="Times New Roman"/>
              </a:rPr>
              <a:t>by</a:t>
            </a:r>
            <a:r>
              <a:rPr lang="de-DE" sz="2523" dirty="0">
                <a:latin typeface="+mn-lt"/>
                <a:cs typeface="Times New Roman"/>
              </a:rPr>
              <a:t> i</a:t>
            </a:r>
            <a:r>
              <a:rPr sz="2523" spc="-4" dirty="0" err="1">
                <a:latin typeface="+mn-lt"/>
                <a:cs typeface="Times New Roman"/>
              </a:rPr>
              <a:t>teratio</a:t>
            </a:r>
            <a:r>
              <a:rPr lang="de-DE" sz="2523" spc="-4" dirty="0" err="1">
                <a:latin typeface="+mn-lt"/>
                <a:cs typeface="Times New Roman"/>
              </a:rPr>
              <a:t>n</a:t>
            </a:r>
            <a:endParaRPr sz="2523" dirty="0">
              <a:latin typeface="+mn-lt"/>
              <a:cs typeface="Times New Roman"/>
            </a:endParaRPr>
          </a:p>
          <a:p>
            <a:pPr marL="319820" marR="4344" indent="-543">
              <a:lnSpc>
                <a:spcPct val="99600"/>
              </a:lnSpc>
              <a:spcBef>
                <a:spcPts val="64"/>
              </a:spcBef>
            </a:pPr>
            <a:r>
              <a:rPr sz="2523" spc="4" dirty="0">
                <a:latin typeface="+mn-lt"/>
                <a:cs typeface="Symbol"/>
              </a:rPr>
              <a:t>⇒ </a:t>
            </a:r>
            <a:r>
              <a:rPr sz="2523" spc="-4" dirty="0">
                <a:latin typeface="+mn-lt"/>
                <a:cs typeface="Times New Roman"/>
              </a:rPr>
              <a:t>Start with </a:t>
            </a:r>
            <a:r>
              <a:rPr sz="2523" dirty="0">
                <a:latin typeface="+mn-lt"/>
                <a:cs typeface="Times New Roman"/>
              </a:rPr>
              <a:t>some </a:t>
            </a:r>
            <a:r>
              <a:rPr sz="2523" spc="-4" dirty="0">
                <a:latin typeface="+mn-lt"/>
                <a:cs typeface="Times New Roman"/>
              </a:rPr>
              <a:t>suitable values </a:t>
            </a:r>
            <a:r>
              <a:rPr sz="2523" dirty="0">
                <a:latin typeface="+mn-lt"/>
                <a:cs typeface="Times New Roman"/>
              </a:rPr>
              <a:t>and </a:t>
            </a:r>
            <a:r>
              <a:rPr sz="2523" spc="-4" dirty="0">
                <a:latin typeface="+mn-lt"/>
                <a:cs typeface="Times New Roman"/>
              </a:rPr>
              <a:t>change </a:t>
            </a:r>
            <a:r>
              <a:rPr sz="2523" i="1" spc="4" dirty="0">
                <a:latin typeface="Times New Roman"/>
                <a:cs typeface="Times New Roman"/>
              </a:rPr>
              <a:t>a</a:t>
            </a:r>
            <a:r>
              <a:rPr sz="2565" i="1" spc="6" baseline="-20833" dirty="0">
                <a:latin typeface="Times New Roman"/>
                <a:cs typeface="Times New Roman"/>
              </a:rPr>
              <a:t>0 </a:t>
            </a:r>
            <a:r>
              <a:rPr sz="2523" spc="-4" dirty="0">
                <a:latin typeface="+mn-lt"/>
                <a:cs typeface="Times New Roman"/>
              </a:rPr>
              <a:t>and</a:t>
            </a:r>
            <a:r>
              <a:rPr sz="2523" spc="-4" dirty="0">
                <a:latin typeface="Times New Roman"/>
                <a:cs typeface="Times New Roman"/>
              </a:rPr>
              <a:t>  </a:t>
            </a:r>
            <a:r>
              <a:rPr sz="2523" i="1" dirty="0">
                <a:latin typeface="Times New Roman"/>
                <a:cs typeface="Times New Roman"/>
              </a:rPr>
              <a:t>b</a:t>
            </a:r>
            <a:r>
              <a:rPr sz="2565" i="1" baseline="-20833" dirty="0">
                <a:latin typeface="Times New Roman"/>
                <a:cs typeface="Times New Roman"/>
              </a:rPr>
              <a:t>1 </a:t>
            </a:r>
            <a:r>
              <a:rPr sz="2523" spc="-4" dirty="0">
                <a:latin typeface="+mn-lt"/>
                <a:cs typeface="Times New Roman"/>
              </a:rPr>
              <a:t>until </a:t>
            </a:r>
            <a:r>
              <a:rPr sz="2523" dirty="0">
                <a:latin typeface="+mn-lt"/>
                <a:cs typeface="Times New Roman"/>
              </a:rPr>
              <a:t>SSE is </a:t>
            </a:r>
            <a:r>
              <a:rPr sz="2523" spc="-4" dirty="0">
                <a:latin typeface="+mn-lt"/>
                <a:cs typeface="Times New Roman"/>
              </a:rPr>
              <a:t>minimized </a:t>
            </a:r>
            <a:r>
              <a:rPr sz="2523" dirty="0">
                <a:latin typeface="+mn-lt"/>
                <a:cs typeface="Times New Roman"/>
              </a:rPr>
              <a:t>and </a:t>
            </a:r>
            <a:r>
              <a:rPr sz="2523" spc="-4" dirty="0">
                <a:latin typeface="+mn-lt"/>
                <a:cs typeface="Times New Roman"/>
              </a:rPr>
              <a:t>average </a:t>
            </a:r>
            <a:r>
              <a:rPr sz="2523" dirty="0">
                <a:latin typeface="+mn-lt"/>
                <a:cs typeface="Times New Roman"/>
              </a:rPr>
              <a:t>of </a:t>
            </a:r>
            <a:r>
              <a:rPr sz="2523" spc="-4" dirty="0">
                <a:latin typeface="+mn-lt"/>
                <a:cs typeface="Times New Roman"/>
              </a:rPr>
              <a:t>errors is  </a:t>
            </a:r>
            <a:r>
              <a:rPr sz="2523" dirty="0">
                <a:latin typeface="+mn-lt"/>
                <a:cs typeface="Times New Roman"/>
              </a:rPr>
              <a:t>zero</a:t>
            </a:r>
          </a:p>
        </p:txBody>
      </p:sp>
      <p:sp>
        <p:nvSpPr>
          <p:cNvPr id="4" name="object 4"/>
          <p:cNvSpPr/>
          <p:nvPr/>
        </p:nvSpPr>
        <p:spPr>
          <a:xfrm>
            <a:off x="1477902" y="2093470"/>
            <a:ext cx="3131763" cy="294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5186ED-808E-CF4A-AE5D-1684F8673BE3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6B5FEDC4-ABC3-194F-8E20-ADFE82287B3A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27733F16-C6D2-4240-BD0E-E22DF5230D67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B7B635-1969-3547-91FB-A07BE703719C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F0D34B2-CD40-C14E-92E2-17934229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18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CA0C-A1BF-6D4F-84F0-DCCC02F5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Time Series: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49CA7-972A-E944-9988-4C5C34851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series = stochastic process = sequence of </a:t>
            </a:r>
            <a:r>
              <a:rPr lang="en-US" dirty="0" err="1"/>
              <a:t>randvars</a:t>
            </a:r>
            <a:endParaRPr lang="en-US" dirty="0"/>
          </a:p>
          <a:p>
            <a:r>
              <a:rPr lang="en-US" dirty="0"/>
              <a:t>A sequence of observations over 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Price of a stock over successive days</a:t>
            </a:r>
          </a:p>
          <a:p>
            <a:pPr lvl="1"/>
            <a:r>
              <a:rPr lang="en-US" dirty="0"/>
              <a:t>Sizes of video frames</a:t>
            </a:r>
          </a:p>
          <a:p>
            <a:pPr lvl="1"/>
            <a:r>
              <a:rPr lang="en-US" dirty="0"/>
              <a:t>Sizes of packets over network</a:t>
            </a:r>
          </a:p>
          <a:p>
            <a:pPr lvl="1"/>
            <a:r>
              <a:rPr lang="en-US" dirty="0"/>
              <a:t>Sizes of queries to a database system</a:t>
            </a:r>
          </a:p>
          <a:p>
            <a:pPr lvl="1"/>
            <a:r>
              <a:rPr lang="en-US" dirty="0"/>
              <a:t>Number of active virtual machines in a cloud</a:t>
            </a:r>
          </a:p>
          <a:p>
            <a:pPr lvl="1"/>
            <a:r>
              <a:rPr lang="en-US" dirty="0"/>
              <a:t>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46A51-6BB4-F747-8F6E-FB9AE1EC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EA1FB89B-E762-7C42-B237-117A2F36F523}"/>
              </a:ext>
            </a:extLst>
          </p:cNvPr>
          <p:cNvSpPr/>
          <p:nvPr/>
        </p:nvSpPr>
        <p:spPr>
          <a:xfrm>
            <a:off x="6494377" y="1930304"/>
            <a:ext cx="68960" cy="1792419"/>
          </a:xfrm>
          <a:custGeom>
            <a:avLst/>
            <a:gdLst/>
            <a:ahLst/>
            <a:cxnLst/>
            <a:rect l="l" t="t" r="r" b="b"/>
            <a:pathLst>
              <a:path w="80645" h="2096135">
                <a:moveTo>
                  <a:pt x="80432" y="80432"/>
                </a:moveTo>
                <a:lnTo>
                  <a:pt x="41021" y="0"/>
                </a:lnTo>
                <a:lnTo>
                  <a:pt x="0" y="80432"/>
                </a:lnTo>
                <a:lnTo>
                  <a:pt x="27271" y="80432"/>
                </a:lnTo>
                <a:lnTo>
                  <a:pt x="27346" y="66758"/>
                </a:lnTo>
                <a:lnTo>
                  <a:pt x="53889" y="66758"/>
                </a:lnTo>
                <a:lnTo>
                  <a:pt x="53889" y="80432"/>
                </a:lnTo>
                <a:lnTo>
                  <a:pt x="80432" y="80432"/>
                </a:lnTo>
                <a:close/>
              </a:path>
              <a:path w="80645" h="2096135">
                <a:moveTo>
                  <a:pt x="53814" y="80432"/>
                </a:moveTo>
                <a:lnTo>
                  <a:pt x="27271" y="80432"/>
                </a:lnTo>
                <a:lnTo>
                  <a:pt x="16085" y="2096091"/>
                </a:lnTo>
                <a:lnTo>
                  <a:pt x="42628" y="2096091"/>
                </a:lnTo>
                <a:lnTo>
                  <a:pt x="53814" y="80432"/>
                </a:lnTo>
                <a:close/>
              </a:path>
              <a:path w="80645" h="2096135">
                <a:moveTo>
                  <a:pt x="53889" y="66758"/>
                </a:moveTo>
                <a:lnTo>
                  <a:pt x="27346" y="66758"/>
                </a:lnTo>
                <a:lnTo>
                  <a:pt x="27271" y="80432"/>
                </a:lnTo>
                <a:lnTo>
                  <a:pt x="53814" y="80432"/>
                </a:lnTo>
                <a:lnTo>
                  <a:pt x="53889" y="66758"/>
                </a:lnTo>
                <a:close/>
              </a:path>
              <a:path w="80645" h="2096135">
                <a:moveTo>
                  <a:pt x="53889" y="80432"/>
                </a:moveTo>
                <a:lnTo>
                  <a:pt x="53889" y="66758"/>
                </a:lnTo>
                <a:lnTo>
                  <a:pt x="53814" y="80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42C3D214-9B6E-2240-B517-0FD3216E18CD}"/>
              </a:ext>
            </a:extLst>
          </p:cNvPr>
          <p:cNvSpPr/>
          <p:nvPr/>
        </p:nvSpPr>
        <p:spPr>
          <a:xfrm>
            <a:off x="6519136" y="3655284"/>
            <a:ext cx="1716943" cy="68960"/>
          </a:xfrm>
          <a:custGeom>
            <a:avLst/>
            <a:gdLst/>
            <a:ahLst/>
            <a:cxnLst/>
            <a:rect l="l" t="t" r="r" b="b"/>
            <a:pathLst>
              <a:path w="2007870" h="80645">
                <a:moveTo>
                  <a:pt x="1940855" y="53889"/>
                </a:moveTo>
                <a:lnTo>
                  <a:pt x="1940855" y="26542"/>
                </a:lnTo>
                <a:lnTo>
                  <a:pt x="0" y="26542"/>
                </a:lnTo>
                <a:lnTo>
                  <a:pt x="0" y="53889"/>
                </a:lnTo>
                <a:lnTo>
                  <a:pt x="1940855" y="53889"/>
                </a:lnTo>
                <a:close/>
              </a:path>
              <a:path w="2007870" h="80645">
                <a:moveTo>
                  <a:pt x="2007616" y="40215"/>
                </a:moveTo>
                <a:lnTo>
                  <a:pt x="1927181" y="0"/>
                </a:lnTo>
                <a:lnTo>
                  <a:pt x="1927181" y="26542"/>
                </a:lnTo>
                <a:lnTo>
                  <a:pt x="1940855" y="26542"/>
                </a:lnTo>
                <a:lnTo>
                  <a:pt x="1940855" y="73595"/>
                </a:lnTo>
                <a:lnTo>
                  <a:pt x="2007616" y="40215"/>
                </a:lnTo>
                <a:close/>
              </a:path>
              <a:path w="2007870" h="80645">
                <a:moveTo>
                  <a:pt x="1940855" y="73595"/>
                </a:moveTo>
                <a:lnTo>
                  <a:pt x="1940855" y="53889"/>
                </a:lnTo>
                <a:lnTo>
                  <a:pt x="1927181" y="53889"/>
                </a:lnTo>
                <a:lnTo>
                  <a:pt x="1927181" y="80432"/>
                </a:lnTo>
                <a:lnTo>
                  <a:pt x="1940855" y="73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9FAAA8AF-4806-5D4A-B39C-8AD11F5D1298}"/>
              </a:ext>
            </a:extLst>
          </p:cNvPr>
          <p:cNvSpPr txBox="1"/>
          <p:nvPr/>
        </p:nvSpPr>
        <p:spPr>
          <a:xfrm>
            <a:off x="7157554" y="3647175"/>
            <a:ext cx="746615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spc="9" dirty="0">
                <a:latin typeface="Times New Roman"/>
                <a:cs typeface="Times New Roman"/>
              </a:rPr>
              <a:t>Time</a:t>
            </a:r>
            <a:r>
              <a:rPr sz="2138" spc="-60" dirty="0">
                <a:latin typeface="Times New Roman"/>
                <a:cs typeface="Times New Roman"/>
              </a:rPr>
              <a:t> </a:t>
            </a:r>
            <a:r>
              <a:rPr sz="2138" spc="4" dirty="0">
                <a:latin typeface="Times New Roman"/>
                <a:cs typeface="Times New Roman"/>
              </a:rPr>
              <a:t>t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240C71BC-CE72-E243-B13B-F68BEB9C0D75}"/>
              </a:ext>
            </a:extLst>
          </p:cNvPr>
          <p:cNvSpPr txBox="1"/>
          <p:nvPr/>
        </p:nvSpPr>
        <p:spPr>
          <a:xfrm>
            <a:off x="6134946" y="2469677"/>
            <a:ext cx="195477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x</a:t>
            </a:r>
            <a:r>
              <a:rPr sz="2181" i="1" spc="-6" baseline="-21241" dirty="0">
                <a:latin typeface="Times New Roman"/>
                <a:cs typeface="Times New Roman"/>
              </a:rPr>
              <a:t>t</a:t>
            </a:r>
            <a:endParaRPr sz="2181" baseline="-21241">
              <a:latin typeface="Times New Roman"/>
              <a:cs typeface="Times New Roman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6D377054-157B-5A48-A89A-0C8471D21D08}"/>
              </a:ext>
            </a:extLst>
          </p:cNvPr>
          <p:cNvSpPr/>
          <p:nvPr/>
        </p:nvSpPr>
        <p:spPr>
          <a:xfrm>
            <a:off x="6520511" y="1961941"/>
            <a:ext cx="1738120" cy="1464452"/>
          </a:xfrm>
          <a:custGeom>
            <a:avLst/>
            <a:gdLst/>
            <a:ahLst/>
            <a:cxnLst/>
            <a:rect l="l" t="t" r="r" b="b"/>
            <a:pathLst>
              <a:path w="2032634" h="1712595">
                <a:moveTo>
                  <a:pt x="0" y="1712426"/>
                </a:moveTo>
                <a:lnTo>
                  <a:pt x="17720" y="1690608"/>
                </a:lnTo>
                <a:lnTo>
                  <a:pt x="36195" y="1671204"/>
                </a:lnTo>
                <a:lnTo>
                  <a:pt x="55876" y="1652704"/>
                </a:lnTo>
                <a:lnTo>
                  <a:pt x="77216" y="1633601"/>
                </a:lnTo>
                <a:lnTo>
                  <a:pt x="92309" y="1589954"/>
                </a:lnTo>
                <a:lnTo>
                  <a:pt x="99636" y="1552866"/>
                </a:lnTo>
                <a:lnTo>
                  <a:pt x="101987" y="1512914"/>
                </a:lnTo>
                <a:lnTo>
                  <a:pt x="102150" y="1460670"/>
                </a:lnTo>
                <a:lnTo>
                  <a:pt x="142367" y="1267629"/>
                </a:lnTo>
                <a:lnTo>
                  <a:pt x="385275" y="1141349"/>
                </a:lnTo>
                <a:lnTo>
                  <a:pt x="514773" y="855811"/>
                </a:lnTo>
                <a:lnTo>
                  <a:pt x="745617" y="1279694"/>
                </a:lnTo>
                <a:lnTo>
                  <a:pt x="824442" y="982091"/>
                </a:lnTo>
                <a:lnTo>
                  <a:pt x="965200" y="501904"/>
                </a:lnTo>
                <a:lnTo>
                  <a:pt x="1196848" y="1016677"/>
                </a:lnTo>
                <a:lnTo>
                  <a:pt x="1350476" y="526034"/>
                </a:lnTo>
                <a:lnTo>
                  <a:pt x="1557190" y="731139"/>
                </a:lnTo>
                <a:lnTo>
                  <a:pt x="1672209" y="296799"/>
                </a:lnTo>
                <a:lnTo>
                  <a:pt x="1982682" y="0"/>
                </a:lnTo>
                <a:lnTo>
                  <a:pt x="1993943" y="138345"/>
                </a:lnTo>
                <a:lnTo>
                  <a:pt x="2032551" y="206713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56A51-FDB2-304D-AB2C-2317B814611A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1B5CE00F-C099-3342-8A7A-273C093EB1D8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20FC0B14-C506-5B4A-A340-52DF6DA3A341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E541D9-5719-104C-B3A7-91A3E2986C73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775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718" y="288512"/>
            <a:ext cx="2406544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en-US"/>
              <a:t>Example</a:t>
            </a:r>
            <a:r>
              <a:rPr lang="en-US" spc="-81"/>
              <a:t> </a:t>
            </a:r>
            <a:r>
              <a:rPr lang="en-US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522589"/>
            <a:ext cx="6781438" cy="389743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320363" indent="-309503">
              <a:spcBef>
                <a:spcPts val="111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lang="en-US" sz="2138" spc="9" dirty="0">
                <a:latin typeface="+mn-lt"/>
                <a:cs typeface="Times New Roman"/>
              </a:rPr>
              <a:t>Consider the data of Example</a:t>
            </a:r>
            <a:r>
              <a:rPr lang="en-US" sz="2138" spc="-21" dirty="0">
                <a:latin typeface="+mn-lt"/>
                <a:cs typeface="Times New Roman"/>
              </a:rPr>
              <a:t> </a:t>
            </a:r>
            <a:r>
              <a:rPr lang="en-US" sz="2138" spc="4" dirty="0">
                <a:latin typeface="+mn-lt"/>
                <a:cs typeface="Times New Roman"/>
              </a:rPr>
              <a:t>1</a:t>
            </a:r>
            <a:endParaRPr lang="en-US" sz="2138" dirty="0">
              <a:latin typeface="+mn-lt"/>
              <a:cs typeface="Times New Roman"/>
            </a:endParaRPr>
          </a:p>
          <a:p>
            <a:pPr>
              <a:spcBef>
                <a:spcPts val="47"/>
              </a:spcBef>
              <a:buClr>
                <a:srgbClr val="063DE8"/>
              </a:buClr>
              <a:buFont typeface="Wingdings"/>
              <a:buChar char="□"/>
            </a:pPr>
            <a:endParaRPr lang="en-US" sz="2694" dirty="0">
              <a:latin typeface="Times New Roman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lang="en-US" sz="2138" spc="9" dirty="0">
                <a:latin typeface="+mn-lt"/>
                <a:cs typeface="Times New Roman"/>
              </a:rPr>
              <a:t>For </a:t>
            </a:r>
            <a:r>
              <a:rPr lang="en-US" sz="2138" spc="4" dirty="0">
                <a:latin typeface="+mn-lt"/>
                <a:cs typeface="Times New Roman"/>
              </a:rPr>
              <a:t>these</a:t>
            </a:r>
            <a:r>
              <a:rPr lang="en-US" sz="2138" spc="-4" dirty="0">
                <a:latin typeface="+mn-lt"/>
                <a:cs typeface="Times New Roman"/>
              </a:rPr>
              <a:t> </a:t>
            </a:r>
            <a:r>
              <a:rPr lang="en-US" sz="2138" spc="4" dirty="0">
                <a:latin typeface="+mn-lt"/>
                <a:cs typeface="Times New Roman"/>
              </a:rPr>
              <a:t>data:</a:t>
            </a:r>
            <a:endParaRPr lang="en-US" sz="2138" dirty="0">
              <a:latin typeface="+mn-lt"/>
              <a:cs typeface="Times New Roman"/>
            </a:endParaRPr>
          </a:p>
          <a:p>
            <a:pPr>
              <a:spcBef>
                <a:spcPts val="43"/>
              </a:spcBef>
              <a:buClr>
                <a:srgbClr val="063DE8"/>
              </a:buClr>
              <a:buFont typeface="Wingdings"/>
              <a:buChar char="□"/>
            </a:pPr>
            <a:endParaRPr lang="en-US" sz="2694" dirty="0">
              <a:latin typeface="Times New Roman"/>
              <a:cs typeface="Times New Roman"/>
            </a:endParaRPr>
          </a:p>
          <a:p>
            <a:pPr marL="10860">
              <a:spcBef>
                <a:spcPts val="4"/>
              </a:spcBef>
            </a:pPr>
            <a:r>
              <a:rPr lang="en-US" sz="1050" spc="1270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lang="en-US" sz="2138" spc="17" dirty="0">
                <a:latin typeface="+mn-lt"/>
                <a:cs typeface="Times New Roman"/>
              </a:rPr>
              <a:t>We </a:t>
            </a:r>
            <a:r>
              <a:rPr lang="en-US" sz="2138" spc="4" dirty="0">
                <a:latin typeface="+mn-lt"/>
                <a:cs typeface="Times New Roman"/>
              </a:rPr>
              <a:t>start </a:t>
            </a:r>
            <a:r>
              <a:rPr lang="en-US" sz="2138" spc="9" dirty="0">
                <a:latin typeface="+mn-lt"/>
                <a:cs typeface="Times New Roman"/>
              </a:rPr>
              <a:t>with </a:t>
            </a:r>
            <a:r>
              <a:rPr lang="en-US" sz="2138" i="1" dirty="0">
                <a:latin typeface="Times New Roman"/>
                <a:cs typeface="Times New Roman"/>
              </a:rPr>
              <a:t>a</a:t>
            </a:r>
            <a:r>
              <a:rPr lang="en-US" sz="2181" i="1" baseline="-21241" dirty="0">
                <a:latin typeface="Times New Roman"/>
                <a:cs typeface="Times New Roman"/>
              </a:rPr>
              <a:t>0 </a:t>
            </a:r>
            <a:r>
              <a:rPr lang="en-US" sz="2138" spc="13" dirty="0">
                <a:latin typeface="Times New Roman"/>
                <a:cs typeface="Times New Roman"/>
              </a:rPr>
              <a:t>= </a:t>
            </a:r>
            <a:r>
              <a:rPr lang="en-US" sz="2138" spc="4" dirty="0">
                <a:latin typeface="Times New Roman"/>
                <a:cs typeface="Times New Roman"/>
              </a:rPr>
              <a:t>67.72, </a:t>
            </a:r>
            <a:r>
              <a:rPr lang="en-US" sz="2138" i="1" spc="9" dirty="0">
                <a:latin typeface="Times New Roman"/>
                <a:cs typeface="Times New Roman"/>
              </a:rPr>
              <a:t>b</a:t>
            </a:r>
            <a:r>
              <a:rPr lang="en-US" sz="2181" i="1" spc="13" baseline="-21241" dirty="0">
                <a:latin typeface="Times New Roman"/>
                <a:cs typeface="Times New Roman"/>
              </a:rPr>
              <a:t>1</a:t>
            </a:r>
            <a:r>
              <a:rPr lang="en-US" sz="2138" spc="9" dirty="0">
                <a:latin typeface="Times New Roman"/>
                <a:cs typeface="Times New Roman"/>
              </a:rPr>
              <a:t>=0.4</a:t>
            </a:r>
            <a:endParaRPr lang="en-US" sz="2138" dirty="0">
              <a:latin typeface="Times New Roman"/>
              <a:cs typeface="Times New Roman"/>
            </a:endParaRPr>
          </a:p>
          <a:p>
            <a:pPr marL="320363">
              <a:spcBef>
                <a:spcPts val="30"/>
              </a:spcBef>
            </a:pPr>
            <a:r>
              <a:rPr lang="en-US" sz="2138" spc="13" dirty="0">
                <a:latin typeface="+mn-lt"/>
                <a:cs typeface="Times New Roman"/>
              </a:rPr>
              <a:t>Assuming</a:t>
            </a:r>
            <a:r>
              <a:rPr lang="en-US" sz="2138" spc="13" dirty="0">
                <a:latin typeface="Times New Roman"/>
                <a:cs typeface="Times New Roman"/>
              </a:rPr>
              <a:t> </a:t>
            </a:r>
            <a:r>
              <a:rPr lang="en-US" sz="2138" i="1" spc="4" dirty="0">
                <a:latin typeface="Times New Roman"/>
                <a:cs typeface="Times New Roman"/>
              </a:rPr>
              <a:t>e</a:t>
            </a:r>
            <a:r>
              <a:rPr lang="en-US" sz="2181" i="1" spc="6" baseline="-21241" dirty="0">
                <a:latin typeface="Times New Roman"/>
                <a:cs typeface="Times New Roman"/>
              </a:rPr>
              <a:t>0</a:t>
            </a:r>
            <a:r>
              <a:rPr lang="en-US" sz="2138" spc="4" dirty="0">
                <a:latin typeface="Times New Roman"/>
                <a:cs typeface="Times New Roman"/>
              </a:rPr>
              <a:t>=0, </a:t>
            </a:r>
            <a:r>
              <a:rPr lang="en-US" sz="2138" spc="13" dirty="0">
                <a:latin typeface="+mn-lt"/>
                <a:cs typeface="Times New Roman"/>
              </a:rPr>
              <a:t>compute </a:t>
            </a:r>
            <a:r>
              <a:rPr lang="en-US" sz="2138" spc="9" dirty="0">
                <a:latin typeface="+mn-lt"/>
                <a:cs typeface="Times New Roman"/>
              </a:rPr>
              <a:t>all the errors </a:t>
            </a:r>
            <a:r>
              <a:rPr lang="en-US" sz="2138" spc="13" dirty="0">
                <a:latin typeface="+mn-lt"/>
                <a:cs typeface="Times New Roman"/>
              </a:rPr>
              <a:t>and</a:t>
            </a:r>
            <a:r>
              <a:rPr lang="en-US" sz="2138" spc="-30" dirty="0">
                <a:latin typeface="+mn-lt"/>
                <a:cs typeface="Times New Roman"/>
              </a:rPr>
              <a:t> </a:t>
            </a:r>
            <a:r>
              <a:rPr lang="en-US" sz="2138" spc="9" dirty="0">
                <a:latin typeface="+mn-lt"/>
                <a:cs typeface="Times New Roman"/>
              </a:rPr>
              <a:t>SSE</a:t>
            </a:r>
            <a:endParaRPr lang="en-US" sz="2138" dirty="0">
              <a:latin typeface="+mn-lt"/>
              <a:cs typeface="Times New Roman"/>
            </a:endParaRPr>
          </a:p>
          <a:p>
            <a:pPr>
              <a:spcBef>
                <a:spcPts val="13"/>
              </a:spcBef>
            </a:pPr>
            <a:endParaRPr lang="en-US" sz="2266" dirty="0">
              <a:latin typeface="Times New Roman"/>
              <a:cs typeface="Times New Roman"/>
            </a:endParaRPr>
          </a:p>
          <a:p>
            <a:pPr marL="3827526"/>
            <a:r>
              <a:rPr lang="en-US" sz="2138" spc="13" dirty="0">
                <a:latin typeface="+mn-lt"/>
                <a:cs typeface="Times New Roman"/>
              </a:rPr>
              <a:t>and SSE </a:t>
            </a:r>
            <a:r>
              <a:rPr lang="en-US" sz="2138" spc="13" dirty="0">
                <a:latin typeface="Times New Roman"/>
                <a:cs typeface="Times New Roman"/>
              </a:rPr>
              <a:t>=</a:t>
            </a:r>
            <a:r>
              <a:rPr lang="en-US" sz="2138" spc="-30" dirty="0">
                <a:latin typeface="Times New Roman"/>
                <a:cs typeface="Times New Roman"/>
              </a:rPr>
              <a:t> </a:t>
            </a:r>
            <a:r>
              <a:rPr lang="en-US" sz="2138" spc="13" dirty="0">
                <a:latin typeface="Times New Roman"/>
                <a:cs typeface="Times New Roman"/>
              </a:rPr>
              <a:t>33542.65</a:t>
            </a:r>
            <a:endParaRPr lang="en-US" sz="2138" dirty="0">
              <a:latin typeface="Times New Roman"/>
              <a:cs typeface="Times New Roman"/>
            </a:endParaRPr>
          </a:p>
          <a:p>
            <a:pPr>
              <a:spcBef>
                <a:spcPts val="21"/>
              </a:spcBef>
            </a:pPr>
            <a:endParaRPr lang="en-US" sz="2694" dirty="0">
              <a:latin typeface="Times New Roman"/>
              <a:cs typeface="Times New Roman"/>
            </a:endParaRPr>
          </a:p>
          <a:p>
            <a:pPr marL="320363" marR="4344" indent="-309503">
              <a:lnSpc>
                <a:spcPct val="101200"/>
              </a:lnSpc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lang="en-US" sz="2138" spc="17" dirty="0">
                <a:latin typeface="+mn-lt"/>
                <a:cs typeface="Times New Roman"/>
              </a:rPr>
              <a:t>We </a:t>
            </a:r>
            <a:r>
              <a:rPr lang="en-US" sz="2138" spc="9" dirty="0">
                <a:latin typeface="+mn-lt"/>
                <a:cs typeface="Times New Roman"/>
              </a:rPr>
              <a:t>then </a:t>
            </a:r>
            <a:r>
              <a:rPr lang="en-US" sz="2138" spc="4" dirty="0">
                <a:latin typeface="+mn-lt"/>
                <a:cs typeface="Times New Roman"/>
              </a:rPr>
              <a:t>adjust </a:t>
            </a:r>
            <a:r>
              <a:rPr lang="en-US" sz="2138" i="1" spc="4" dirty="0">
                <a:latin typeface="Times New Roman"/>
                <a:cs typeface="Times New Roman"/>
              </a:rPr>
              <a:t>a</a:t>
            </a:r>
            <a:r>
              <a:rPr lang="en-US" sz="2181" i="1" spc="6" baseline="-21241" dirty="0">
                <a:latin typeface="Times New Roman"/>
                <a:cs typeface="Times New Roman"/>
              </a:rPr>
              <a:t>0 </a:t>
            </a:r>
            <a:r>
              <a:rPr lang="en-US" sz="2138" spc="13" dirty="0">
                <a:latin typeface="+mn-lt"/>
                <a:cs typeface="Times New Roman"/>
              </a:rPr>
              <a:t>and</a:t>
            </a:r>
            <a:r>
              <a:rPr lang="en-US" sz="2138" spc="13" dirty="0">
                <a:latin typeface="Times New Roman"/>
                <a:cs typeface="Times New Roman"/>
              </a:rPr>
              <a:t> </a:t>
            </a:r>
            <a:r>
              <a:rPr lang="en-US" sz="2138" i="1" dirty="0">
                <a:latin typeface="Times New Roman"/>
                <a:cs typeface="Times New Roman"/>
              </a:rPr>
              <a:t>b</a:t>
            </a:r>
            <a:r>
              <a:rPr lang="en-US" sz="2181" i="1" baseline="-21241" dirty="0">
                <a:latin typeface="Times New Roman"/>
                <a:cs typeface="Times New Roman"/>
              </a:rPr>
              <a:t>1 </a:t>
            </a:r>
            <a:r>
              <a:rPr lang="en-US" sz="2138" spc="4" dirty="0">
                <a:latin typeface="+mn-lt"/>
                <a:cs typeface="Times New Roman"/>
              </a:rPr>
              <a:t>until </a:t>
            </a:r>
            <a:r>
              <a:rPr lang="en-US" sz="2138" spc="13" dirty="0">
                <a:latin typeface="+mn-lt"/>
                <a:cs typeface="Times New Roman"/>
              </a:rPr>
              <a:t>SSE </a:t>
            </a:r>
            <a:r>
              <a:rPr lang="en-US" sz="2138" spc="4" dirty="0">
                <a:latin typeface="+mn-lt"/>
                <a:cs typeface="Times New Roman"/>
              </a:rPr>
              <a:t>is </a:t>
            </a:r>
            <a:r>
              <a:rPr lang="en-US" sz="2138" spc="9" dirty="0">
                <a:latin typeface="+mn-lt"/>
                <a:cs typeface="Times New Roman"/>
              </a:rPr>
              <a:t>minimized </a:t>
            </a:r>
            <a:br>
              <a:rPr lang="en-US" sz="2138" spc="9" dirty="0">
                <a:latin typeface="+mn-lt"/>
                <a:cs typeface="Times New Roman"/>
              </a:rPr>
            </a:br>
            <a:r>
              <a:rPr lang="en-US" sz="2138" spc="9" dirty="0">
                <a:latin typeface="+mn-lt"/>
                <a:cs typeface="Times New Roman"/>
              </a:rPr>
              <a:t>and mean error is close to</a:t>
            </a:r>
            <a:r>
              <a:rPr lang="en-US" sz="2138" spc="-13" dirty="0">
                <a:latin typeface="+mn-lt"/>
                <a:cs typeface="Times New Roman"/>
              </a:rPr>
              <a:t> </a:t>
            </a:r>
            <a:r>
              <a:rPr lang="en-US" sz="2138" spc="9" dirty="0">
                <a:latin typeface="+mn-lt"/>
                <a:cs typeface="Times New Roman"/>
              </a:rPr>
              <a:t>zero</a:t>
            </a:r>
            <a:endParaRPr lang="en-US" sz="2138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4388" y="2038131"/>
            <a:ext cx="2667732" cy="824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5" name="object 5"/>
          <p:cNvSpPr/>
          <p:nvPr/>
        </p:nvSpPr>
        <p:spPr>
          <a:xfrm>
            <a:off x="1353470" y="3742264"/>
            <a:ext cx="2825523" cy="825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1EDC33-4E55-4843-9B3A-9CE4BD7D743D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51EAE087-0068-F040-8C49-9EF8C187BD3A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4CC8AA4D-4182-2F4D-AE3C-CA2D25CBBF0C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5A374B-85CE-B048-98F3-F9F83BB5B8A9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US" sz="11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4539C-FAF9-D040-AC87-BAE55EE8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44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842" y="265364"/>
            <a:ext cx="3655428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Example 4</a:t>
            </a:r>
            <a:r>
              <a:rPr spc="-81" dirty="0"/>
              <a:t> </a:t>
            </a:r>
            <a:r>
              <a:rPr dirty="0"/>
              <a:t>(</a:t>
            </a:r>
            <a:r>
              <a:rPr lang="de-DE" dirty="0" err="1"/>
              <a:t>ctnd</a:t>
            </a:r>
            <a:r>
              <a:rPr lang="de-DE" dirty="0"/>
              <a:t>.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522589"/>
            <a:ext cx="6953598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  <a:tabLst>
                <a:tab pos="4306442" algn="l"/>
              </a:tabLst>
            </a:pPr>
            <a:r>
              <a:rPr sz="1625" spc="1270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sz="1625" spc="-616" dirty="0">
                <a:solidFill>
                  <a:srgbClr val="063DE8"/>
                </a:solidFill>
                <a:latin typeface="Wingdings"/>
                <a:cs typeface="Wingdings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The </a:t>
            </a:r>
            <a:r>
              <a:rPr sz="2138" spc="4" dirty="0">
                <a:latin typeface="+mn-lt"/>
                <a:cs typeface="Times New Roman"/>
              </a:rPr>
              <a:t>steps </a:t>
            </a:r>
            <a:r>
              <a:rPr sz="2138" spc="9" dirty="0">
                <a:latin typeface="+mn-lt"/>
                <a:cs typeface="Times New Roman"/>
              </a:rPr>
              <a:t>are: </a:t>
            </a:r>
            <a:r>
              <a:rPr sz="2138" spc="4" dirty="0">
                <a:latin typeface="+mn-lt"/>
                <a:cs typeface="Times New Roman"/>
              </a:rPr>
              <a:t>Starting</a:t>
            </a:r>
            <a:r>
              <a:rPr sz="2138" spc="13" dirty="0">
                <a:latin typeface="+mn-lt"/>
                <a:cs typeface="Times New Roman"/>
              </a:rPr>
              <a:t> </a:t>
            </a:r>
            <a:r>
              <a:rPr sz="2138" spc="9" dirty="0">
                <a:latin typeface="+mn-lt"/>
                <a:cs typeface="Times New Roman"/>
              </a:rPr>
              <a:t>with	</a:t>
            </a:r>
            <a:r>
              <a:rPr lang="de-DE" sz="2138" spc="9" dirty="0">
                <a:latin typeface="+mn-lt"/>
                <a:cs typeface="Times New Roman"/>
              </a:rPr>
              <a:t>     </a:t>
            </a:r>
            <a:r>
              <a:rPr sz="2138" spc="13" dirty="0">
                <a:latin typeface="+mn-lt"/>
                <a:cs typeface="Times New Roman"/>
              </a:rPr>
              <a:t>and </a:t>
            </a:r>
            <a:r>
              <a:rPr sz="2138" i="1" spc="4" dirty="0">
                <a:latin typeface="Times New Roman"/>
                <a:cs typeface="Times New Roman"/>
              </a:rPr>
              <a:t>b</a:t>
            </a:r>
            <a:r>
              <a:rPr sz="2181" i="1" spc="6" baseline="-21241" dirty="0">
                <a:latin typeface="Times New Roman"/>
                <a:cs typeface="Times New Roman"/>
              </a:rPr>
              <a:t>1</a:t>
            </a:r>
            <a:r>
              <a:rPr sz="2138" spc="4" dirty="0">
                <a:latin typeface="Times New Roman"/>
                <a:cs typeface="Times New Roman"/>
              </a:rPr>
              <a:t>=0.4, 0.5,</a:t>
            </a:r>
            <a:r>
              <a:rPr sz="2138" spc="-68" dirty="0">
                <a:latin typeface="Times New Roman"/>
                <a:cs typeface="Times New Roman"/>
              </a:rPr>
              <a:t> </a:t>
            </a:r>
            <a:r>
              <a:rPr sz="2138" spc="9" dirty="0">
                <a:latin typeface="Times New Roman"/>
                <a:cs typeface="Times New Roman"/>
              </a:rPr>
              <a:t>0.6</a:t>
            </a:r>
            <a:endParaRPr sz="2138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457" y="2558797"/>
            <a:ext cx="7422639" cy="2654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8456" y="1625283"/>
            <a:ext cx="804114" cy="216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E4728-0755-8141-983F-F0A95B7437E9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571B8A07-F83E-6144-A863-1897D01D2F11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84439EFF-371A-8940-848C-A47EA361EB4D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44CCA9-3569-3B41-94F5-A6AABABA227E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AB243CD-5107-1E4C-A15A-A48E53CF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463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29599"/>
            <a:ext cx="4904855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Autocorrelations </a:t>
            </a:r>
            <a:r>
              <a:rPr dirty="0"/>
              <a:t>for</a:t>
            </a:r>
            <a:r>
              <a:rPr spc="-73" dirty="0"/>
              <a:t> </a:t>
            </a:r>
            <a:r>
              <a:rPr dirty="0"/>
              <a:t>MA(1)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522589"/>
            <a:ext cx="3857254" cy="115918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320363" indent="-309503">
              <a:spcBef>
                <a:spcPts val="111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For </a:t>
            </a:r>
            <a:r>
              <a:rPr sz="2138" spc="4" dirty="0">
                <a:latin typeface="+mn-lt"/>
                <a:cs typeface="Times New Roman"/>
              </a:rPr>
              <a:t>this series, </a:t>
            </a:r>
            <a:r>
              <a:rPr sz="2138" spc="9" dirty="0">
                <a:latin typeface="+mn-lt"/>
                <a:cs typeface="Times New Roman"/>
              </a:rPr>
              <a:t>the mean</a:t>
            </a:r>
            <a:r>
              <a:rPr sz="2138" spc="-21" dirty="0">
                <a:latin typeface="+mn-lt"/>
                <a:cs typeface="Times New Roman"/>
              </a:rPr>
              <a:t> </a:t>
            </a:r>
            <a:r>
              <a:rPr sz="2138" dirty="0">
                <a:latin typeface="+mn-lt"/>
                <a:cs typeface="Times New Roman"/>
              </a:rPr>
              <a:t>is</a:t>
            </a:r>
            <a:r>
              <a:rPr sz="2138" spc="-492" dirty="0">
                <a:latin typeface="+mn-lt"/>
                <a:cs typeface="Times New Roman"/>
              </a:rPr>
              <a:t>:</a:t>
            </a:r>
            <a:endParaRPr lang="en-DE" sz="2138" dirty="0">
              <a:latin typeface="+mn-lt"/>
              <a:cs typeface="Times New Roman"/>
            </a:endParaRPr>
          </a:p>
          <a:p>
            <a:pPr>
              <a:spcBef>
                <a:spcPts val="26"/>
              </a:spcBef>
              <a:buClr>
                <a:srgbClr val="063DE8"/>
              </a:buClr>
            </a:pPr>
            <a:endParaRPr lang="en-DE" sz="3164" dirty="0">
              <a:latin typeface="+mn-lt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The </a:t>
            </a:r>
            <a:r>
              <a:rPr sz="2138" spc="4" dirty="0">
                <a:latin typeface="+mn-lt"/>
                <a:cs typeface="Times New Roman"/>
              </a:rPr>
              <a:t>variance</a:t>
            </a:r>
            <a:r>
              <a:rPr sz="2138" spc="-4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is: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762" y="4026837"/>
            <a:ext cx="4217294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00" spc="1270" dirty="0">
                <a:solidFill>
                  <a:srgbClr val="063DE8"/>
                </a:solidFill>
                <a:latin typeface="+mn-lt"/>
                <a:cs typeface="Wingdings"/>
              </a:rPr>
              <a:t>□</a:t>
            </a:r>
            <a:r>
              <a:rPr sz="1100" spc="-676" dirty="0">
                <a:solidFill>
                  <a:srgbClr val="063DE8"/>
                </a:solidFill>
                <a:latin typeface="+mn-lt"/>
                <a:cs typeface="Wingdings"/>
              </a:rPr>
              <a:t> </a:t>
            </a:r>
            <a:r>
              <a:rPr sz="2138" spc="9" dirty="0">
                <a:latin typeface="+mn-lt"/>
                <a:cs typeface="Times New Roman"/>
              </a:rPr>
              <a:t>The </a:t>
            </a:r>
            <a:r>
              <a:rPr sz="2138" spc="4" dirty="0">
                <a:latin typeface="+mn-lt"/>
                <a:cs typeface="Times New Roman"/>
              </a:rPr>
              <a:t>autocovariance at </a:t>
            </a:r>
            <a:r>
              <a:rPr sz="2138" spc="9" dirty="0">
                <a:latin typeface="+mn-lt"/>
                <a:cs typeface="Times New Roman"/>
              </a:rPr>
              <a:t>lag </a:t>
            </a:r>
            <a:r>
              <a:rPr sz="2138" spc="13" dirty="0">
                <a:latin typeface="+mn-lt"/>
                <a:cs typeface="Times New Roman"/>
              </a:rPr>
              <a:t>1</a:t>
            </a:r>
            <a:r>
              <a:rPr lang="de-DE" sz="2138" spc="13" dirty="0">
                <a:latin typeface="+mn-lt"/>
                <a:cs typeface="Times New Roman"/>
              </a:rPr>
              <a:t> </a:t>
            </a:r>
            <a:r>
              <a:rPr lang="de-DE" sz="2138" spc="13" dirty="0" err="1">
                <a:latin typeface="+mn-lt"/>
                <a:cs typeface="Times New Roman"/>
              </a:rPr>
              <a:t>is</a:t>
            </a:r>
            <a:r>
              <a:rPr sz="2138" spc="-432" dirty="0">
                <a:latin typeface="+mn-lt"/>
                <a:cs typeface="Times New Roman"/>
              </a:rPr>
              <a:t>: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6393" y="2651107"/>
            <a:ext cx="4577936" cy="132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8256" y="4463438"/>
            <a:ext cx="6670147" cy="1579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de-DE" dirty="0"/>
          </a:p>
          <a:p>
            <a:r>
              <a:rPr lang="de-DE" dirty="0"/>
              <a:t>		         (</a:t>
            </a:r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387573" y="1988776"/>
            <a:ext cx="3976125" cy="227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B6A4B3-1DE6-3F42-AD11-B3B8330EB82D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74C32B7C-D447-654C-A514-BDC5A8C99FE0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D3405A5C-6ACF-CC4A-862A-723CB0A25B73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7FE533-2F4B-C341-BD3B-E9B2E4898BC2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8C6C5A2-2688-4E46-933B-E9B55EA2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0FB160-2AE6-C844-BB2A-DD4E18FDD1E9}"/>
              </a:ext>
            </a:extLst>
          </p:cNvPr>
          <p:cNvSpPr/>
          <p:nvPr/>
        </p:nvSpPr>
        <p:spPr>
          <a:xfrm>
            <a:off x="3292578" y="5445224"/>
            <a:ext cx="25152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5BE3D-23BF-1D44-B31B-B0E1AAFE894E}"/>
              </a:ext>
            </a:extLst>
          </p:cNvPr>
          <p:cNvSpPr/>
          <p:nvPr/>
        </p:nvSpPr>
        <p:spPr>
          <a:xfrm>
            <a:off x="5667952" y="5447413"/>
            <a:ext cx="25152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18896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38770"/>
            <a:ext cx="6154281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Autocorrelations </a:t>
            </a:r>
            <a:r>
              <a:rPr dirty="0"/>
              <a:t>for MA(1)</a:t>
            </a:r>
            <a:r>
              <a:rPr spc="-73" dirty="0"/>
              <a:t> </a:t>
            </a:r>
            <a:r>
              <a:rPr dirty="0"/>
              <a:t>(Cont)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497140"/>
            <a:ext cx="4145286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353760" indent="-342900">
              <a:spcBef>
                <a:spcPts val="111"/>
              </a:spcBef>
              <a:buFont typeface="Arial" panose="020B0604020202020204" pitchFamily="34" charset="0"/>
              <a:buChar char="•"/>
            </a:pPr>
            <a:r>
              <a:rPr sz="2138" spc="9" dirty="0">
                <a:latin typeface="+mn-lt"/>
                <a:cs typeface="Times New Roman"/>
              </a:rPr>
              <a:t>The </a:t>
            </a:r>
            <a:r>
              <a:rPr sz="2138" spc="4" dirty="0">
                <a:latin typeface="+mn-lt"/>
                <a:cs typeface="Times New Roman"/>
              </a:rPr>
              <a:t>autocovariance at </a:t>
            </a:r>
            <a:r>
              <a:rPr sz="2138" spc="9" dirty="0">
                <a:latin typeface="+mn-lt"/>
                <a:cs typeface="Times New Roman"/>
              </a:rPr>
              <a:t>lag </a:t>
            </a:r>
            <a:r>
              <a:rPr sz="2138" spc="13" dirty="0">
                <a:latin typeface="+mn-lt"/>
                <a:cs typeface="Times New Roman"/>
              </a:rPr>
              <a:t>2 </a:t>
            </a:r>
            <a:r>
              <a:rPr sz="2138" dirty="0">
                <a:latin typeface="+mn-lt"/>
                <a:cs typeface="Times New Roman"/>
              </a:rPr>
              <a:t>is</a:t>
            </a:r>
            <a:r>
              <a:rPr sz="2138" spc="-432" dirty="0">
                <a:latin typeface="+mn-lt"/>
                <a:cs typeface="Times New Roman"/>
              </a:rPr>
              <a:t>: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762" y="3211202"/>
            <a:ext cx="6837909" cy="721854"/>
          </a:xfrm>
          <a:prstGeom prst="rect">
            <a:avLst/>
          </a:prstGeom>
        </p:spPr>
        <p:txBody>
          <a:bodyPr vert="horz" wrap="square" lIns="0" tIns="46154" rIns="0" bIns="0" rtlCol="0">
            <a:spAutoFit/>
          </a:bodyPr>
          <a:lstStyle/>
          <a:p>
            <a:pPr marL="320363" indent="-309503">
              <a:spcBef>
                <a:spcPts val="363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For MA(1), the autocovariance at all higher lags </a:t>
            </a:r>
            <a:r>
              <a:rPr sz="2138" spc="4" dirty="0">
                <a:latin typeface="Times New Roman"/>
                <a:cs typeface="Times New Roman"/>
              </a:rPr>
              <a:t>(</a:t>
            </a:r>
            <a:r>
              <a:rPr sz="2138" i="1" spc="4" dirty="0">
                <a:latin typeface="Times New Roman"/>
                <a:cs typeface="Times New Roman"/>
              </a:rPr>
              <a:t>k</a:t>
            </a:r>
            <a:r>
              <a:rPr sz="2138" spc="4" dirty="0">
                <a:latin typeface="Times New Roman"/>
                <a:cs typeface="Times New Roman"/>
              </a:rPr>
              <a:t>&gt;1) </a:t>
            </a:r>
            <a:r>
              <a:rPr sz="2138" spc="4" dirty="0">
                <a:latin typeface="+mn-lt"/>
                <a:cs typeface="Times New Roman"/>
              </a:rPr>
              <a:t>is</a:t>
            </a:r>
            <a:r>
              <a:rPr sz="2138" spc="-4" dirty="0">
                <a:latin typeface="Times New Roman"/>
                <a:cs typeface="Times New Roman"/>
              </a:rPr>
              <a:t> </a:t>
            </a:r>
            <a:r>
              <a:rPr sz="2138" spc="-594" dirty="0">
                <a:latin typeface="Times New Roman"/>
                <a:cs typeface="Times New Roman"/>
              </a:rPr>
              <a:t>0.</a:t>
            </a:r>
            <a:endParaRPr sz="2138" dirty="0">
              <a:latin typeface="Times New Roman"/>
              <a:cs typeface="Times New Roman"/>
            </a:endParaRPr>
          </a:p>
          <a:p>
            <a:pPr marL="320363" indent="-309503">
              <a:spcBef>
                <a:spcPts val="304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sz="2000" dirty="0">
                <a:latin typeface="+mn-lt"/>
                <a:cs typeface="Times New Roman"/>
              </a:rPr>
              <a:t>The </a:t>
            </a:r>
            <a:r>
              <a:rPr sz="2000" spc="-4" dirty="0">
                <a:latin typeface="+mn-lt"/>
                <a:cs typeface="Times New Roman"/>
              </a:rPr>
              <a:t>autocorrelation</a:t>
            </a:r>
            <a:r>
              <a:rPr sz="2000" spc="-13" dirty="0">
                <a:latin typeface="+mn-lt"/>
                <a:cs typeface="Times New Roman"/>
              </a:rPr>
              <a:t> </a:t>
            </a:r>
            <a:r>
              <a:rPr sz="2000" spc="-4" dirty="0">
                <a:latin typeface="+mn-lt"/>
                <a:cs typeface="Times New Roman"/>
              </a:rPr>
              <a:t>is:</a:t>
            </a:r>
            <a:endParaRPr sz="2000" dirty="0">
              <a:latin typeface="+mn-lt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762" y="4943662"/>
            <a:ext cx="7145243" cy="746778"/>
          </a:xfrm>
          <a:prstGeom prst="rect">
            <a:avLst/>
          </a:prstGeom>
        </p:spPr>
        <p:txBody>
          <a:bodyPr vert="horz" wrap="square" lIns="0" tIns="53756" rIns="0" bIns="0" rtlCol="0">
            <a:spAutoFit/>
          </a:bodyPr>
          <a:lstStyle/>
          <a:p>
            <a:pPr marL="468060" marR="4344" indent="-457200">
              <a:lnSpc>
                <a:spcPts val="2736"/>
              </a:lnSpc>
              <a:spcBef>
                <a:spcPts val="423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+mn-lt"/>
                <a:cs typeface="Times New Roman"/>
              </a:rPr>
              <a:t>The </a:t>
            </a:r>
            <a:r>
              <a:rPr sz="2400" spc="-4" dirty="0">
                <a:latin typeface="+mn-lt"/>
                <a:cs typeface="Times New Roman"/>
              </a:rPr>
              <a:t>autocorrelation </a:t>
            </a:r>
            <a:r>
              <a:rPr sz="2400" dirty="0">
                <a:latin typeface="+mn-lt"/>
                <a:cs typeface="Times New Roman"/>
              </a:rPr>
              <a:t>of MA(</a:t>
            </a:r>
            <a:r>
              <a:rPr sz="2400" i="1" dirty="0">
                <a:latin typeface="+mn-lt"/>
                <a:cs typeface="Times New Roman"/>
              </a:rPr>
              <a:t>q</a:t>
            </a:r>
            <a:r>
              <a:rPr sz="2400" dirty="0">
                <a:latin typeface="+mn-lt"/>
                <a:cs typeface="Times New Roman"/>
              </a:rPr>
              <a:t>) </a:t>
            </a:r>
            <a:r>
              <a:rPr sz="2400" spc="-4" dirty="0">
                <a:latin typeface="+mn-lt"/>
                <a:cs typeface="Times New Roman"/>
              </a:rPr>
              <a:t>series </a:t>
            </a:r>
            <a:r>
              <a:rPr sz="2400" dirty="0">
                <a:latin typeface="+mn-lt"/>
                <a:cs typeface="Times New Roman"/>
              </a:rPr>
              <a:t>is </a:t>
            </a:r>
            <a:r>
              <a:rPr sz="2400" spc="-4" dirty="0">
                <a:latin typeface="+mn-lt"/>
                <a:cs typeface="Times New Roman"/>
              </a:rPr>
              <a:t>non-zero</a:t>
            </a:r>
            <a:r>
              <a:rPr lang="de-DE" sz="2400" spc="-4" dirty="0">
                <a:latin typeface="+mn-lt"/>
                <a:cs typeface="Times New Roman"/>
              </a:rPr>
              <a:t> </a:t>
            </a:r>
            <a:r>
              <a:rPr lang="de-DE" sz="2400" spc="-4" dirty="0" err="1">
                <a:latin typeface="+mn-lt"/>
                <a:cs typeface="Times New Roman"/>
              </a:rPr>
              <a:t>only</a:t>
            </a:r>
            <a:r>
              <a:rPr sz="2400" spc="-406" dirty="0">
                <a:latin typeface="+mn-lt"/>
                <a:cs typeface="Times New Roman"/>
              </a:rPr>
              <a:t>  </a:t>
            </a:r>
            <a:r>
              <a:rPr sz="2400" spc="-4" dirty="0">
                <a:latin typeface="+mn-lt"/>
                <a:cs typeface="Times New Roman"/>
              </a:rPr>
              <a:t>for </a:t>
            </a:r>
            <a:r>
              <a:rPr sz="2400" dirty="0">
                <a:latin typeface="+mn-lt"/>
                <a:cs typeface="Times New Roman"/>
              </a:rPr>
              <a:t>lags </a:t>
            </a:r>
            <a:r>
              <a:rPr sz="2400" i="1" spc="-4" dirty="0">
                <a:latin typeface="Times New Roman"/>
                <a:cs typeface="Times New Roman"/>
              </a:rPr>
              <a:t>k</a:t>
            </a:r>
            <a:r>
              <a:rPr sz="2400" u="heavy" spc="-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&lt;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q </a:t>
            </a:r>
            <a:r>
              <a:rPr sz="2400" dirty="0">
                <a:latin typeface="+mn-lt"/>
                <a:cs typeface="Times New Roman"/>
              </a:rPr>
              <a:t>and is </a:t>
            </a:r>
            <a:r>
              <a:rPr sz="2400" spc="-4" dirty="0">
                <a:latin typeface="+mn-lt"/>
                <a:cs typeface="Times New Roman"/>
              </a:rPr>
              <a:t>zero for all higher lags.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2142" y="1968819"/>
            <a:ext cx="6694268" cy="1238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17511" y="3665956"/>
            <a:ext cx="2569789" cy="1032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BAFD1-28E1-4C44-8B7D-D16490672A51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DF1B7384-D3C4-9F4C-B1D6-E346ECE75C69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03D9C97-DE20-254E-9699-03E65B6E59DC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766A82-E429-CB46-8675-3A8152275F48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EA8DCA9-62AE-5440-9D4E-294CF4F0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493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926" y="254127"/>
            <a:ext cx="5396263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Determining the </a:t>
            </a:r>
            <a:r>
              <a:rPr dirty="0"/>
              <a:t>Order</a:t>
            </a:r>
            <a:r>
              <a:rPr spc="-68" dirty="0"/>
              <a:t> </a:t>
            </a:r>
            <a:r>
              <a:rPr dirty="0"/>
              <a:t>MA(q)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3654741"/>
            <a:ext cx="6623427" cy="1991223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320363" marR="4344" indent="-310046">
              <a:spcBef>
                <a:spcPts val="90"/>
              </a:spcBef>
            </a:pPr>
            <a:r>
              <a:rPr sz="1200" spc="1496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sz="1200" spc="-1347" dirty="0">
                <a:solidFill>
                  <a:srgbClr val="063DE8"/>
                </a:solidFill>
                <a:latin typeface="Wingdings"/>
                <a:cs typeface="Wingdings"/>
              </a:rPr>
              <a:t> </a:t>
            </a:r>
            <a:r>
              <a:rPr sz="2523" dirty="0">
                <a:latin typeface="+mn-lt"/>
                <a:cs typeface="Times New Roman"/>
              </a:rPr>
              <a:t>The </a:t>
            </a:r>
            <a:r>
              <a:rPr sz="2523" spc="-4" dirty="0">
                <a:latin typeface="+mn-lt"/>
                <a:cs typeface="Times New Roman"/>
              </a:rPr>
              <a:t>order </a:t>
            </a:r>
            <a:r>
              <a:rPr sz="2523" dirty="0">
                <a:latin typeface="+mn-lt"/>
                <a:cs typeface="Times New Roman"/>
              </a:rPr>
              <a:t>of </a:t>
            </a:r>
            <a:r>
              <a:rPr sz="2523" spc="-4" dirty="0">
                <a:latin typeface="+mn-lt"/>
                <a:cs typeface="Times New Roman"/>
              </a:rPr>
              <a:t>the last significant </a:t>
            </a:r>
            <a:r>
              <a:rPr sz="2523" i="1" dirty="0" err="1">
                <a:latin typeface="Times New Roman"/>
                <a:cs typeface="Times New Roman"/>
              </a:rPr>
              <a:t>r</a:t>
            </a:r>
            <a:r>
              <a:rPr sz="2565" i="1" baseline="-20833" dirty="0" err="1">
                <a:latin typeface="Times New Roman"/>
                <a:cs typeface="Times New Roman"/>
              </a:rPr>
              <a:t>k</a:t>
            </a:r>
            <a:r>
              <a:rPr sz="2565" i="1" baseline="-20833" dirty="0">
                <a:latin typeface="Times New Roman"/>
                <a:cs typeface="Times New Roman"/>
              </a:rPr>
              <a:t> </a:t>
            </a:r>
            <a:r>
              <a:rPr sz="2523" spc="-4" dirty="0">
                <a:latin typeface="+mn-lt"/>
                <a:cs typeface="Times New Roman"/>
              </a:rPr>
              <a:t>determines</a:t>
            </a:r>
            <a:r>
              <a:rPr lang="de-DE" sz="2523" spc="-4" dirty="0">
                <a:latin typeface="+mn-lt"/>
                <a:cs typeface="Times New Roman"/>
              </a:rPr>
              <a:t> </a:t>
            </a:r>
            <a:r>
              <a:rPr lang="de-DE" sz="2523" spc="-4" dirty="0" err="1">
                <a:latin typeface="+mn-lt"/>
                <a:cs typeface="Times New Roman"/>
              </a:rPr>
              <a:t>the</a:t>
            </a:r>
            <a:r>
              <a:rPr lang="de-DE" sz="2523" spc="-4" dirty="0">
                <a:latin typeface="+mn-lt"/>
                <a:cs typeface="Times New Roman"/>
              </a:rPr>
              <a:t> </a:t>
            </a:r>
            <a:r>
              <a:rPr sz="2523" spc="-543" dirty="0">
                <a:latin typeface="+mn-lt"/>
                <a:cs typeface="Times New Roman"/>
              </a:rPr>
              <a:t>  </a:t>
            </a:r>
            <a:r>
              <a:rPr sz="2523" spc="-4" dirty="0">
                <a:latin typeface="+mn-lt"/>
                <a:cs typeface="Times New Roman"/>
              </a:rPr>
              <a:t>order </a:t>
            </a:r>
            <a:r>
              <a:rPr sz="2523" dirty="0">
                <a:latin typeface="+mn-lt"/>
                <a:cs typeface="Times New Roman"/>
              </a:rPr>
              <a:t>of </a:t>
            </a:r>
            <a:r>
              <a:rPr sz="2523" spc="-4" dirty="0">
                <a:latin typeface="+mn-lt"/>
                <a:cs typeface="Times New Roman"/>
              </a:rPr>
              <a:t>the </a:t>
            </a:r>
            <a:r>
              <a:rPr sz="2523" dirty="0">
                <a:latin typeface="+mn-lt"/>
                <a:cs typeface="Times New Roman"/>
              </a:rPr>
              <a:t>MA(</a:t>
            </a:r>
            <a:r>
              <a:rPr sz="2523" i="1" dirty="0">
                <a:latin typeface="+mn-lt"/>
                <a:cs typeface="Times New Roman"/>
              </a:rPr>
              <a:t>q</a:t>
            </a:r>
            <a:r>
              <a:rPr sz="2523" dirty="0">
                <a:latin typeface="+mn-lt"/>
                <a:cs typeface="Times New Roman"/>
              </a:rPr>
              <a:t>)</a:t>
            </a:r>
            <a:r>
              <a:rPr sz="2523" spc="-9" dirty="0">
                <a:latin typeface="+mn-lt"/>
                <a:cs typeface="Times New Roman"/>
              </a:rPr>
              <a:t> </a:t>
            </a:r>
            <a:r>
              <a:rPr sz="2523" spc="-4" dirty="0">
                <a:latin typeface="+mn-lt"/>
                <a:cs typeface="Times New Roman"/>
              </a:rPr>
              <a:t>model</a:t>
            </a:r>
            <a:endParaRPr lang="de-DE" sz="2523" spc="-4" dirty="0">
              <a:latin typeface="+mn-lt"/>
              <a:cs typeface="Times New Roman"/>
            </a:endParaRPr>
          </a:p>
          <a:p>
            <a:pPr marL="320363" marR="4344" indent="-310046">
              <a:spcBef>
                <a:spcPts val="90"/>
              </a:spcBef>
            </a:pPr>
            <a:endParaRPr lang="en-DE" sz="2523" spc="-4" dirty="0">
              <a:latin typeface="+mn-lt"/>
              <a:cs typeface="Times New Roman"/>
            </a:endParaRPr>
          </a:p>
          <a:p>
            <a:pPr marL="320363" marR="4344" indent="-310046">
              <a:spcBef>
                <a:spcPts val="90"/>
              </a:spcBef>
            </a:pPr>
            <a:endParaRPr lang="en-DE" sz="2523" spc="-4" dirty="0">
              <a:latin typeface="+mn-lt"/>
              <a:cs typeface="Times New Roman"/>
            </a:endParaRPr>
          </a:p>
          <a:p>
            <a:pPr marL="320363" marR="4344" indent="-310046">
              <a:spcBef>
                <a:spcPts val="90"/>
              </a:spcBef>
            </a:pPr>
            <a:r>
              <a:rPr lang="en-DE" sz="2523" spc="-4">
                <a:latin typeface="+mn-lt"/>
                <a:cs typeface="Times New Roman"/>
              </a:rPr>
              <a:t>See also: Box-Jenkins Method</a:t>
            </a:r>
            <a:endParaRPr sz="252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09239" y="1640743"/>
            <a:ext cx="68960" cy="1884728"/>
          </a:xfrm>
          <a:custGeom>
            <a:avLst/>
            <a:gdLst/>
            <a:ahLst/>
            <a:cxnLst/>
            <a:rect l="l" t="t" r="r" b="b"/>
            <a:pathLst>
              <a:path w="80645" h="2204085">
                <a:moveTo>
                  <a:pt x="80434" y="80434"/>
                </a:moveTo>
                <a:lnTo>
                  <a:pt x="41020" y="0"/>
                </a:lnTo>
                <a:lnTo>
                  <a:pt x="0" y="80434"/>
                </a:lnTo>
                <a:lnTo>
                  <a:pt x="27270" y="80434"/>
                </a:lnTo>
                <a:lnTo>
                  <a:pt x="27348" y="66760"/>
                </a:lnTo>
                <a:lnTo>
                  <a:pt x="53891" y="66760"/>
                </a:lnTo>
                <a:lnTo>
                  <a:pt x="53891" y="80434"/>
                </a:lnTo>
                <a:lnTo>
                  <a:pt x="80434" y="80434"/>
                </a:lnTo>
                <a:close/>
              </a:path>
              <a:path w="80645" h="2204085">
                <a:moveTo>
                  <a:pt x="53819" y="80434"/>
                </a:moveTo>
                <a:lnTo>
                  <a:pt x="27270" y="80434"/>
                </a:lnTo>
                <a:lnTo>
                  <a:pt x="15283" y="2203068"/>
                </a:lnTo>
                <a:lnTo>
                  <a:pt x="42630" y="2203874"/>
                </a:lnTo>
                <a:lnTo>
                  <a:pt x="53819" y="80434"/>
                </a:lnTo>
                <a:close/>
              </a:path>
              <a:path w="80645" h="2204085">
                <a:moveTo>
                  <a:pt x="53891" y="66760"/>
                </a:moveTo>
                <a:lnTo>
                  <a:pt x="27348" y="66760"/>
                </a:lnTo>
                <a:lnTo>
                  <a:pt x="27270" y="80434"/>
                </a:lnTo>
                <a:lnTo>
                  <a:pt x="53819" y="80434"/>
                </a:lnTo>
                <a:lnTo>
                  <a:pt x="53891" y="66760"/>
                </a:lnTo>
                <a:close/>
              </a:path>
              <a:path w="80645" h="2204085">
                <a:moveTo>
                  <a:pt x="53891" y="80434"/>
                </a:moveTo>
                <a:lnTo>
                  <a:pt x="53891" y="66760"/>
                </a:lnTo>
                <a:lnTo>
                  <a:pt x="53819" y="80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4317" y="2610528"/>
            <a:ext cx="4235887" cy="68960"/>
          </a:xfrm>
          <a:custGeom>
            <a:avLst/>
            <a:gdLst/>
            <a:ahLst/>
            <a:cxnLst/>
            <a:rect l="l" t="t" r="r" b="b"/>
            <a:pathLst>
              <a:path w="4953634" h="80644">
                <a:moveTo>
                  <a:pt x="4886325" y="53891"/>
                </a:moveTo>
                <a:lnTo>
                  <a:pt x="4886325" y="27348"/>
                </a:lnTo>
                <a:lnTo>
                  <a:pt x="0" y="27348"/>
                </a:lnTo>
                <a:lnTo>
                  <a:pt x="0" y="53891"/>
                </a:lnTo>
                <a:lnTo>
                  <a:pt x="4886325" y="53891"/>
                </a:lnTo>
                <a:close/>
              </a:path>
              <a:path w="4953634" h="80644">
                <a:moveTo>
                  <a:pt x="4953085" y="40217"/>
                </a:moveTo>
                <a:lnTo>
                  <a:pt x="4872652" y="0"/>
                </a:lnTo>
                <a:lnTo>
                  <a:pt x="4872652" y="27348"/>
                </a:lnTo>
                <a:lnTo>
                  <a:pt x="4886325" y="27348"/>
                </a:lnTo>
                <a:lnTo>
                  <a:pt x="4886325" y="73597"/>
                </a:lnTo>
                <a:lnTo>
                  <a:pt x="4953085" y="40217"/>
                </a:lnTo>
                <a:close/>
              </a:path>
              <a:path w="4953634" h="80644">
                <a:moveTo>
                  <a:pt x="4886325" y="73597"/>
                </a:moveTo>
                <a:lnTo>
                  <a:pt x="4886325" y="53891"/>
                </a:lnTo>
                <a:lnTo>
                  <a:pt x="4872652" y="53891"/>
                </a:lnTo>
                <a:lnTo>
                  <a:pt x="4872652" y="80434"/>
                </a:lnTo>
                <a:lnTo>
                  <a:pt x="4886325" y="73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4909" y="2900089"/>
            <a:ext cx="2416318" cy="0"/>
          </a:xfrm>
          <a:custGeom>
            <a:avLst/>
            <a:gdLst/>
            <a:ahLst/>
            <a:cxnLst/>
            <a:rect l="l" t="t" r="r" b="b"/>
            <a:pathLst>
              <a:path w="2825750">
                <a:moveTo>
                  <a:pt x="0" y="0"/>
                </a:moveTo>
                <a:lnTo>
                  <a:pt x="2825622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22308" y="2900089"/>
            <a:ext cx="261180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24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0258" y="2404190"/>
            <a:ext cx="1675133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95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2700" y="2404190"/>
            <a:ext cx="86336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542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0025" y="2404190"/>
            <a:ext cx="361090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227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2467" y="2404190"/>
            <a:ext cx="86336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542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7350" y="2404190"/>
            <a:ext cx="223713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407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59792" y="2404190"/>
            <a:ext cx="86336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542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71558" y="2245312"/>
            <a:ext cx="0" cy="409960"/>
          </a:xfrm>
          <a:custGeom>
            <a:avLst/>
            <a:gdLst/>
            <a:ahLst/>
            <a:cxnLst/>
            <a:rect l="l" t="t" r="r" b="b"/>
            <a:pathLst>
              <a:path h="479425">
                <a:moveTo>
                  <a:pt x="0" y="479382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9117" y="2639416"/>
            <a:ext cx="0" cy="377380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440774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3999" y="1847080"/>
            <a:ext cx="0" cy="808516"/>
          </a:xfrm>
          <a:custGeom>
            <a:avLst/>
            <a:gdLst/>
            <a:ahLst/>
            <a:cxnLst/>
            <a:rect l="l" t="t" r="r" b="b"/>
            <a:pathLst>
              <a:path h="945514">
                <a:moveTo>
                  <a:pt x="0" y="945092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46674" y="2291393"/>
            <a:ext cx="0" cy="354031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413427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84232" y="2360173"/>
            <a:ext cx="0" cy="279641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6559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1792" y="2466092"/>
            <a:ext cx="0" cy="179188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209126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59348" y="2466092"/>
            <a:ext cx="0" cy="179188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209126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96907" y="2268009"/>
            <a:ext cx="0" cy="377380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440774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34466" y="2153835"/>
            <a:ext cx="0" cy="491409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574294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78902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16459" y="2534872"/>
            <a:ext cx="0" cy="111857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130302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54018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6074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23632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61189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98748" y="2603651"/>
            <a:ext cx="0" cy="42896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-30162" y="24934"/>
                </a:moveTo>
                <a:lnTo>
                  <a:pt x="30162" y="24934"/>
                </a:lnTo>
              </a:path>
            </a:pathLst>
          </a:custGeom>
          <a:ln w="49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34931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72490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0047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47606" y="2466092"/>
            <a:ext cx="0" cy="180274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574355" y="2624430"/>
            <a:ext cx="639646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spc="13" dirty="0">
                <a:latin typeface="Times New Roman"/>
                <a:cs typeface="Times New Roman"/>
              </a:rPr>
              <a:t>Lag</a:t>
            </a:r>
            <a:r>
              <a:rPr sz="2138" spc="-73" dirty="0">
                <a:latin typeface="Times New Roman"/>
                <a:cs typeface="Times New Roman"/>
              </a:rPr>
              <a:t> </a:t>
            </a:r>
            <a:r>
              <a:rPr sz="2138" i="1" spc="9" dirty="0">
                <a:latin typeface="Times New Roman"/>
                <a:cs typeface="Times New Roman"/>
              </a:rPr>
              <a:t>k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11471" y="2059615"/>
            <a:ext cx="2035680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4" dirty="0">
                <a:latin typeface="Times New Roman"/>
                <a:cs typeface="Times New Roman"/>
              </a:rPr>
              <a:t>Autocorrelation</a:t>
            </a:r>
            <a:r>
              <a:rPr sz="2138" i="1" spc="-17" dirty="0">
                <a:latin typeface="Times New Roman"/>
                <a:cs typeface="Times New Roman"/>
              </a:rPr>
              <a:t> </a:t>
            </a:r>
            <a:r>
              <a:rPr sz="2138" i="1" dirty="0">
                <a:latin typeface="Times New Roman"/>
                <a:cs typeface="Times New Roman"/>
              </a:rPr>
              <a:t>r</a:t>
            </a:r>
            <a:r>
              <a:rPr sz="2181" i="1" baseline="-21241" dirty="0">
                <a:latin typeface="Times New Roman"/>
                <a:cs typeface="Times New Roman"/>
              </a:rPr>
              <a:t>k</a:t>
            </a:r>
            <a:endParaRPr sz="2181" baseline="-21241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50235" y="2614113"/>
            <a:ext cx="159640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spc="13" dirty="0">
                <a:latin typeface="Times New Roman"/>
                <a:cs typeface="Times New Roman"/>
              </a:rPr>
              <a:t>0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47752" y="2273133"/>
            <a:ext cx="738688" cy="220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68670" y="2785215"/>
            <a:ext cx="908549" cy="273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83298" y="1773487"/>
            <a:ext cx="554396" cy="311678"/>
          </a:xfrm>
          <a:custGeom>
            <a:avLst/>
            <a:gdLst/>
            <a:ahLst/>
            <a:cxnLst/>
            <a:rect l="l" t="t" r="r" b="b"/>
            <a:pathLst>
              <a:path w="648335" h="364489">
                <a:moveTo>
                  <a:pt x="67005" y="319362"/>
                </a:moveTo>
                <a:lnTo>
                  <a:pt x="50673" y="290363"/>
                </a:lnTo>
                <a:lnTo>
                  <a:pt x="0" y="364363"/>
                </a:lnTo>
                <a:lnTo>
                  <a:pt x="55499" y="361885"/>
                </a:lnTo>
                <a:lnTo>
                  <a:pt x="55499" y="325755"/>
                </a:lnTo>
                <a:lnTo>
                  <a:pt x="67005" y="319362"/>
                </a:lnTo>
                <a:close/>
              </a:path>
              <a:path w="648335" h="364489">
                <a:moveTo>
                  <a:pt x="73708" y="331262"/>
                </a:moveTo>
                <a:lnTo>
                  <a:pt x="67005" y="319362"/>
                </a:lnTo>
                <a:lnTo>
                  <a:pt x="55499" y="325755"/>
                </a:lnTo>
                <a:lnTo>
                  <a:pt x="61934" y="337819"/>
                </a:lnTo>
                <a:lnTo>
                  <a:pt x="73708" y="331262"/>
                </a:lnTo>
                <a:close/>
              </a:path>
              <a:path w="648335" h="364489">
                <a:moveTo>
                  <a:pt x="90086" y="360340"/>
                </a:moveTo>
                <a:lnTo>
                  <a:pt x="73708" y="331262"/>
                </a:lnTo>
                <a:lnTo>
                  <a:pt x="61934" y="337819"/>
                </a:lnTo>
                <a:lnTo>
                  <a:pt x="55499" y="325755"/>
                </a:lnTo>
                <a:lnTo>
                  <a:pt x="55499" y="361885"/>
                </a:lnTo>
                <a:lnTo>
                  <a:pt x="90086" y="360340"/>
                </a:lnTo>
                <a:close/>
              </a:path>
              <a:path w="648335" h="364489">
                <a:moveTo>
                  <a:pt x="648293" y="11259"/>
                </a:moveTo>
                <a:lnTo>
                  <a:pt x="641858" y="0"/>
                </a:lnTo>
                <a:lnTo>
                  <a:pt x="67005" y="319362"/>
                </a:lnTo>
                <a:lnTo>
                  <a:pt x="73708" y="331262"/>
                </a:lnTo>
                <a:lnTo>
                  <a:pt x="648293" y="11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750332" y="1492325"/>
            <a:ext cx="452856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13" dirty="0">
                <a:latin typeface="Times New Roman"/>
                <a:cs typeface="Times New Roman"/>
              </a:rPr>
              <a:t>q</a:t>
            </a:r>
            <a:r>
              <a:rPr sz="2138" spc="13" dirty="0">
                <a:latin typeface="Times New Roman"/>
                <a:cs typeface="Times New Roman"/>
              </a:rPr>
              <a:t>=8</a:t>
            </a:r>
            <a:endParaRPr sz="2138">
              <a:latin typeface="Times New Roman"/>
              <a:cs typeface="Times New Roman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CAFC5A5-3CE1-054E-BDB9-B45A8885FFD4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45" name="object 5">
              <a:extLst>
                <a:ext uri="{FF2B5EF4-FFF2-40B4-BE49-F238E27FC236}">
                  <a16:creationId xmlns:a16="http://schemas.microsoft.com/office/drawing/2014/main" id="{46D64670-226E-5F46-A280-DBB4B97B52F5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F367B762-1F2B-BF48-93BC-21C5D2A7AA1E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9C32A10-3CBE-DC40-9D65-19BA9DC31CCF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0D1A3E5D-20C8-DC42-8AF6-07E01AA4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644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526" y="240240"/>
            <a:ext cx="5303954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Determining the </a:t>
            </a:r>
            <a:r>
              <a:rPr dirty="0"/>
              <a:t>Order</a:t>
            </a:r>
            <a:r>
              <a:rPr spc="-64" dirty="0"/>
              <a:t> </a:t>
            </a:r>
            <a:r>
              <a:rPr spc="-4" dirty="0"/>
              <a:t>AR(p)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90955" y="1221735"/>
            <a:ext cx="7013694" cy="2838470"/>
          </a:xfrm>
          <a:prstGeom prst="rect">
            <a:avLst/>
          </a:prstGeom>
        </p:spPr>
        <p:txBody>
          <a:bodyPr vert="horz" wrap="square" lIns="0" tIns="7982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20363" indent="-309503">
              <a:spcBef>
                <a:spcPts val="628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000" spc="13" dirty="0"/>
              <a:t>ACF </a:t>
            </a:r>
            <a:r>
              <a:rPr sz="2000" spc="9" dirty="0"/>
              <a:t>of AR(1) is </a:t>
            </a:r>
            <a:r>
              <a:rPr sz="2000" spc="13" dirty="0"/>
              <a:t>an </a:t>
            </a:r>
            <a:r>
              <a:rPr sz="2000" spc="9" dirty="0"/>
              <a:t>exponentially </a:t>
            </a:r>
            <a:r>
              <a:rPr sz="2000" spc="4" dirty="0"/>
              <a:t>decreasing </a:t>
            </a:r>
            <a:r>
              <a:rPr sz="2000" spc="9" dirty="0"/>
              <a:t>fn of</a:t>
            </a:r>
            <a:r>
              <a:rPr sz="2000" spc="-17" dirty="0"/>
              <a:t> </a:t>
            </a:r>
            <a:r>
              <a:rPr sz="2000" i="1" spc="9" dirty="0">
                <a:latin typeface="Times New Roman"/>
                <a:cs typeface="Times New Roman"/>
              </a:rPr>
              <a:t>k</a:t>
            </a: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000" spc="4" dirty="0"/>
              <a:t>Fit </a:t>
            </a:r>
            <a:r>
              <a:rPr sz="2000" spc="9" dirty="0"/>
              <a:t>AR(</a:t>
            </a:r>
            <a:r>
              <a:rPr sz="2000" i="1" spc="9" dirty="0">
                <a:latin typeface="Times New Roman"/>
                <a:cs typeface="Times New Roman"/>
              </a:rPr>
              <a:t>p</a:t>
            </a:r>
            <a:r>
              <a:rPr sz="2000" spc="9" dirty="0"/>
              <a:t>) models of order </a:t>
            </a:r>
            <a:r>
              <a:rPr sz="2000" i="1" spc="9" dirty="0">
                <a:latin typeface="Times New Roman"/>
                <a:cs typeface="Times New Roman"/>
              </a:rPr>
              <a:t>p</a:t>
            </a:r>
            <a:r>
              <a:rPr sz="2000" spc="9" dirty="0"/>
              <a:t>=0, 1, 2,</a:t>
            </a:r>
            <a:r>
              <a:rPr sz="2000" spc="-30" dirty="0"/>
              <a:t> </a:t>
            </a:r>
            <a:r>
              <a:rPr sz="2000" spc="26" dirty="0"/>
              <a:t>…</a:t>
            </a: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000" spc="9" dirty="0"/>
              <a:t>Compute the confidence intervals of</a:t>
            </a:r>
            <a:r>
              <a:rPr sz="2000" spc="-38" dirty="0"/>
              <a:t> </a:t>
            </a:r>
            <a:r>
              <a:rPr sz="2000" i="1" spc="4" dirty="0">
                <a:latin typeface="Times New Roman"/>
                <a:cs typeface="Times New Roman"/>
              </a:rPr>
              <a:t>a</a:t>
            </a:r>
            <a:r>
              <a:rPr sz="1800" i="1" spc="6" baseline="-21241" dirty="0">
                <a:latin typeface="Times New Roman"/>
                <a:cs typeface="Times New Roman"/>
              </a:rPr>
              <a:t>p</a:t>
            </a:r>
            <a:r>
              <a:rPr sz="1800" i="1" spc="4" dirty="0">
                <a:latin typeface="Times New Roman"/>
                <a:cs typeface="Times New Roman"/>
              </a:rPr>
              <a:t>:</a:t>
            </a:r>
            <a:endParaRPr sz="1800" dirty="0">
              <a:latin typeface="Times New Roman"/>
              <a:cs typeface="Times New Roman"/>
            </a:endParaRPr>
          </a:p>
          <a:p>
            <a:pPr marL="320363" marR="4344" indent="-309503">
              <a:lnSpc>
                <a:spcPct val="101200"/>
              </a:lnSpc>
              <a:spcBef>
                <a:spcPts val="522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000" spc="9" dirty="0"/>
              <a:t>After </a:t>
            </a:r>
            <a:r>
              <a:rPr sz="2000" spc="13" dirty="0"/>
              <a:t>some </a:t>
            </a:r>
            <a:r>
              <a:rPr sz="2000" i="1" spc="9" dirty="0">
                <a:latin typeface="Times New Roman"/>
                <a:cs typeface="Times New Roman"/>
              </a:rPr>
              <a:t>p</a:t>
            </a:r>
            <a:r>
              <a:rPr sz="2000" spc="9" dirty="0"/>
              <a:t>, the last coefficients </a:t>
            </a:r>
            <a:r>
              <a:rPr sz="2000" i="1" spc="4" dirty="0">
                <a:latin typeface="Times New Roman"/>
                <a:cs typeface="Times New Roman"/>
              </a:rPr>
              <a:t>a</a:t>
            </a:r>
            <a:r>
              <a:rPr sz="1800" i="1" spc="6" baseline="-21241" dirty="0">
                <a:latin typeface="Times New Roman"/>
                <a:cs typeface="Times New Roman"/>
              </a:rPr>
              <a:t>p </a:t>
            </a:r>
            <a:r>
              <a:rPr sz="1800" spc="4" dirty="0"/>
              <a:t>will </a:t>
            </a:r>
            <a:r>
              <a:rPr sz="1800" spc="9" dirty="0"/>
              <a:t>not be </a:t>
            </a:r>
            <a:r>
              <a:rPr sz="1800" spc="4" dirty="0"/>
              <a:t>significant</a:t>
            </a:r>
            <a:r>
              <a:rPr lang="de-DE" sz="1800" spc="4" dirty="0"/>
              <a:t> </a:t>
            </a:r>
            <a:r>
              <a:rPr lang="de-DE" sz="1800" spc="4" dirty="0" err="1"/>
              <a:t>for</a:t>
            </a:r>
            <a:r>
              <a:rPr sz="1800" spc="4" dirty="0"/>
              <a:t> all </a:t>
            </a:r>
            <a:r>
              <a:rPr sz="1800" spc="9" dirty="0"/>
              <a:t>higher order</a:t>
            </a:r>
            <a:r>
              <a:rPr sz="1800" spc="-4" dirty="0"/>
              <a:t> </a:t>
            </a:r>
            <a:r>
              <a:rPr sz="1800" spc="9" dirty="0"/>
              <a:t>models.</a:t>
            </a:r>
            <a:endParaRPr sz="1800" dirty="0">
              <a:latin typeface="Times New Roman"/>
              <a:cs typeface="Times New Roman"/>
            </a:endParaRP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000" spc="9" dirty="0"/>
              <a:t>This </a:t>
            </a:r>
            <a:r>
              <a:rPr sz="2000" spc="4" dirty="0"/>
              <a:t>highest </a:t>
            </a:r>
            <a:r>
              <a:rPr sz="2000" i="1" spc="13" dirty="0">
                <a:latin typeface="Times New Roman"/>
                <a:cs typeface="Times New Roman"/>
              </a:rPr>
              <a:t>p </a:t>
            </a:r>
            <a:r>
              <a:rPr sz="2000" spc="9" dirty="0"/>
              <a:t>is the order of the AR(</a:t>
            </a:r>
            <a:r>
              <a:rPr sz="2000" i="1" spc="9" dirty="0">
                <a:latin typeface="Times New Roman"/>
                <a:cs typeface="Times New Roman"/>
              </a:rPr>
              <a:t>p</a:t>
            </a:r>
            <a:r>
              <a:rPr sz="2000" spc="9" dirty="0"/>
              <a:t>) model </a:t>
            </a:r>
            <a:r>
              <a:rPr sz="2000" spc="4" dirty="0"/>
              <a:t>for </a:t>
            </a:r>
            <a:r>
              <a:rPr sz="2000" spc="9" dirty="0"/>
              <a:t>the</a:t>
            </a:r>
            <a:r>
              <a:rPr sz="2000" spc="-34" dirty="0"/>
              <a:t> </a:t>
            </a:r>
            <a:r>
              <a:rPr sz="2000" spc="4" dirty="0"/>
              <a:t>series.</a:t>
            </a: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000" spc="9" dirty="0"/>
              <a:t>This sequence of </a:t>
            </a:r>
            <a:r>
              <a:rPr sz="2000" spc="4" dirty="0"/>
              <a:t>last coefficients is also called</a:t>
            </a:r>
            <a:r>
              <a:rPr sz="2000" spc="-30" dirty="0"/>
              <a:t> </a:t>
            </a:r>
            <a:br>
              <a:rPr lang="de-DE" sz="2000" spc="-30" dirty="0"/>
            </a:br>
            <a:r>
              <a:rPr sz="2000" b="1" spc="4" dirty="0">
                <a:solidFill>
                  <a:srgbClr val="063DE8"/>
                </a:solidFill>
                <a:cs typeface="Times New Roman"/>
              </a:rPr>
              <a:t>Partial</a:t>
            </a:r>
            <a:r>
              <a:rPr lang="de-DE" sz="2000" b="1" spc="4" dirty="0">
                <a:solidFill>
                  <a:srgbClr val="063DE8"/>
                </a:solidFill>
                <a:cs typeface="Times New Roman"/>
              </a:rPr>
              <a:t> </a:t>
            </a:r>
            <a:r>
              <a:rPr lang="en-US" sz="2000" b="1" spc="4" dirty="0">
                <a:solidFill>
                  <a:srgbClr val="063DE8"/>
                </a:solidFill>
                <a:cs typeface="Times New Roman"/>
              </a:rPr>
              <a:t>Autocorrelation Function (PACF)</a:t>
            </a:r>
          </a:p>
        </p:txBody>
      </p:sp>
      <p:sp>
        <p:nvSpPr>
          <p:cNvPr id="5" name="object 5"/>
          <p:cNvSpPr/>
          <p:nvPr/>
        </p:nvSpPr>
        <p:spPr>
          <a:xfrm>
            <a:off x="4548616" y="4492324"/>
            <a:ext cx="68960" cy="1437302"/>
          </a:xfrm>
          <a:custGeom>
            <a:avLst/>
            <a:gdLst/>
            <a:ahLst/>
            <a:cxnLst/>
            <a:rect l="l" t="t" r="r" b="b"/>
            <a:pathLst>
              <a:path w="80645" h="1680845">
                <a:moveTo>
                  <a:pt x="80432" y="80434"/>
                </a:moveTo>
                <a:lnTo>
                  <a:pt x="41021" y="0"/>
                </a:lnTo>
                <a:lnTo>
                  <a:pt x="0" y="80434"/>
                </a:lnTo>
                <a:lnTo>
                  <a:pt x="27278" y="80434"/>
                </a:lnTo>
                <a:lnTo>
                  <a:pt x="27346" y="66760"/>
                </a:lnTo>
                <a:lnTo>
                  <a:pt x="53889" y="66760"/>
                </a:lnTo>
                <a:lnTo>
                  <a:pt x="53889" y="80434"/>
                </a:lnTo>
                <a:lnTo>
                  <a:pt x="80432" y="80434"/>
                </a:lnTo>
                <a:close/>
              </a:path>
              <a:path w="80645" h="1680845">
                <a:moveTo>
                  <a:pt x="53821" y="80434"/>
                </a:moveTo>
                <a:lnTo>
                  <a:pt x="27278" y="80434"/>
                </a:lnTo>
                <a:lnTo>
                  <a:pt x="19304" y="1680253"/>
                </a:lnTo>
                <a:lnTo>
                  <a:pt x="45847" y="1680253"/>
                </a:lnTo>
                <a:lnTo>
                  <a:pt x="53821" y="80434"/>
                </a:lnTo>
                <a:close/>
              </a:path>
              <a:path w="80645" h="1680845">
                <a:moveTo>
                  <a:pt x="53889" y="66760"/>
                </a:moveTo>
                <a:lnTo>
                  <a:pt x="27346" y="66760"/>
                </a:lnTo>
                <a:lnTo>
                  <a:pt x="27278" y="80434"/>
                </a:lnTo>
                <a:lnTo>
                  <a:pt x="53821" y="80434"/>
                </a:lnTo>
                <a:lnTo>
                  <a:pt x="53889" y="66760"/>
                </a:lnTo>
                <a:close/>
              </a:path>
              <a:path w="80645" h="1680845">
                <a:moveTo>
                  <a:pt x="53889" y="80434"/>
                </a:moveTo>
                <a:lnTo>
                  <a:pt x="53889" y="66760"/>
                </a:lnTo>
                <a:lnTo>
                  <a:pt x="53821" y="80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3693" y="5472426"/>
            <a:ext cx="3702668" cy="68960"/>
          </a:xfrm>
          <a:custGeom>
            <a:avLst/>
            <a:gdLst/>
            <a:ahLst/>
            <a:cxnLst/>
            <a:rect l="l" t="t" r="r" b="b"/>
            <a:pathLst>
              <a:path w="4330065" h="80645">
                <a:moveTo>
                  <a:pt x="4262965" y="53086"/>
                </a:moveTo>
                <a:lnTo>
                  <a:pt x="4262965" y="26543"/>
                </a:lnTo>
                <a:lnTo>
                  <a:pt x="0" y="26543"/>
                </a:lnTo>
                <a:lnTo>
                  <a:pt x="0" y="53086"/>
                </a:lnTo>
                <a:lnTo>
                  <a:pt x="4262965" y="53086"/>
                </a:lnTo>
                <a:close/>
              </a:path>
              <a:path w="4330065" h="80645">
                <a:moveTo>
                  <a:pt x="4329725" y="40217"/>
                </a:moveTo>
                <a:lnTo>
                  <a:pt x="4249292" y="0"/>
                </a:lnTo>
                <a:lnTo>
                  <a:pt x="4249292" y="26543"/>
                </a:lnTo>
                <a:lnTo>
                  <a:pt x="4262965" y="26543"/>
                </a:lnTo>
                <a:lnTo>
                  <a:pt x="4262965" y="73597"/>
                </a:lnTo>
                <a:lnTo>
                  <a:pt x="4329725" y="40217"/>
                </a:lnTo>
                <a:close/>
              </a:path>
              <a:path w="4330065" h="80645">
                <a:moveTo>
                  <a:pt x="4262965" y="73597"/>
                </a:moveTo>
                <a:lnTo>
                  <a:pt x="4262965" y="53086"/>
                </a:lnTo>
                <a:lnTo>
                  <a:pt x="4249292" y="53086"/>
                </a:lnTo>
                <a:lnTo>
                  <a:pt x="4249292" y="80434"/>
                </a:lnTo>
                <a:lnTo>
                  <a:pt x="4262965" y="73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4284" y="5751670"/>
            <a:ext cx="1685449" cy="0"/>
          </a:xfrm>
          <a:custGeom>
            <a:avLst/>
            <a:gdLst/>
            <a:ahLst/>
            <a:cxnLst/>
            <a:rect l="l" t="t" r="r" b="b"/>
            <a:pathLst>
              <a:path w="1971040">
                <a:moveTo>
                  <a:pt x="0" y="0"/>
                </a:moveTo>
                <a:lnTo>
                  <a:pt x="1971019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1682" y="5751670"/>
            <a:ext cx="261180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24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9633" y="5255772"/>
            <a:ext cx="866074" cy="0"/>
          </a:xfrm>
          <a:custGeom>
            <a:avLst/>
            <a:gdLst/>
            <a:ahLst/>
            <a:cxnLst/>
            <a:rect l="l" t="t" r="r" b="b"/>
            <a:pathLst>
              <a:path w="1012825">
                <a:moveTo>
                  <a:pt x="0" y="0"/>
                </a:moveTo>
                <a:lnTo>
                  <a:pt x="101225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075" y="5255772"/>
            <a:ext cx="86336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42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49400" y="5255772"/>
            <a:ext cx="361090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227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1843" y="5255772"/>
            <a:ext cx="86336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540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6725" y="5255772"/>
            <a:ext cx="223713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409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99168" y="5255772"/>
            <a:ext cx="86336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540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0933" y="5096893"/>
            <a:ext cx="0" cy="409960"/>
          </a:xfrm>
          <a:custGeom>
            <a:avLst/>
            <a:gdLst/>
            <a:ahLst/>
            <a:cxnLst/>
            <a:rect l="l" t="t" r="r" b="b"/>
            <a:pathLst>
              <a:path h="479425">
                <a:moveTo>
                  <a:pt x="0" y="479382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8491" y="5490998"/>
            <a:ext cx="0" cy="377380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440774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3376" y="4698662"/>
            <a:ext cx="0" cy="808516"/>
          </a:xfrm>
          <a:custGeom>
            <a:avLst/>
            <a:gdLst/>
            <a:ahLst/>
            <a:cxnLst/>
            <a:rect l="l" t="t" r="r" b="b"/>
            <a:pathLst>
              <a:path h="945514">
                <a:moveTo>
                  <a:pt x="0" y="945092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86050" y="5142975"/>
            <a:ext cx="0" cy="354031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413427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23607" y="5211754"/>
            <a:ext cx="0" cy="279641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6559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61166" y="5317674"/>
            <a:ext cx="0" cy="179188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209126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98725" y="5317674"/>
            <a:ext cx="0" cy="179188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209126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36282" y="5119590"/>
            <a:ext cx="0" cy="377380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440774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3841" y="5005416"/>
            <a:ext cx="0" cy="491409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574294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18277" y="5317674"/>
            <a:ext cx="0" cy="180274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55836" y="5386453"/>
            <a:ext cx="0" cy="111857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130302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3393" y="5317674"/>
            <a:ext cx="0" cy="180274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21073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74355" y="5475324"/>
            <a:ext cx="639646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spc="13" dirty="0">
                <a:latin typeface="Times New Roman"/>
                <a:cs typeface="Times New Roman"/>
              </a:rPr>
              <a:t>Lag</a:t>
            </a:r>
            <a:r>
              <a:rPr sz="2138" spc="-73" dirty="0">
                <a:latin typeface="Times New Roman"/>
                <a:cs typeface="Times New Roman"/>
              </a:rPr>
              <a:t> </a:t>
            </a:r>
            <a:r>
              <a:rPr sz="2138" i="1" spc="9" dirty="0">
                <a:latin typeface="Times New Roman"/>
                <a:cs typeface="Times New Roman"/>
              </a:rPr>
              <a:t>k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08399" y="4911336"/>
            <a:ext cx="1014311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PACF(k)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89474" y="5465696"/>
            <a:ext cx="159640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spc="13" dirty="0">
                <a:latin typeface="Times New Roman"/>
                <a:cs typeface="Times New Roman"/>
              </a:rPr>
              <a:t>0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47752" y="5124027"/>
            <a:ext cx="738688" cy="220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0775" y="5631307"/>
            <a:ext cx="940210" cy="297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22675" y="4625068"/>
            <a:ext cx="554396" cy="311678"/>
          </a:xfrm>
          <a:custGeom>
            <a:avLst/>
            <a:gdLst/>
            <a:ahLst/>
            <a:cxnLst/>
            <a:rect l="l" t="t" r="r" b="b"/>
            <a:pathLst>
              <a:path w="648334" h="364489">
                <a:moveTo>
                  <a:pt x="67205" y="319251"/>
                </a:moveTo>
                <a:lnTo>
                  <a:pt x="50673" y="289559"/>
                </a:lnTo>
                <a:lnTo>
                  <a:pt x="0" y="364363"/>
                </a:lnTo>
                <a:lnTo>
                  <a:pt x="55499" y="361885"/>
                </a:lnTo>
                <a:lnTo>
                  <a:pt x="55499" y="325754"/>
                </a:lnTo>
                <a:lnTo>
                  <a:pt x="67205" y="319251"/>
                </a:lnTo>
                <a:close/>
              </a:path>
              <a:path w="648334" h="364489">
                <a:moveTo>
                  <a:pt x="73514" y="330580"/>
                </a:moveTo>
                <a:lnTo>
                  <a:pt x="67205" y="319251"/>
                </a:lnTo>
                <a:lnTo>
                  <a:pt x="55499" y="325754"/>
                </a:lnTo>
                <a:lnTo>
                  <a:pt x="61932" y="337014"/>
                </a:lnTo>
                <a:lnTo>
                  <a:pt x="73514" y="330580"/>
                </a:lnTo>
                <a:close/>
              </a:path>
              <a:path w="648334" h="364489">
                <a:moveTo>
                  <a:pt x="90084" y="360340"/>
                </a:moveTo>
                <a:lnTo>
                  <a:pt x="73514" y="330580"/>
                </a:lnTo>
                <a:lnTo>
                  <a:pt x="61932" y="337014"/>
                </a:lnTo>
                <a:lnTo>
                  <a:pt x="55499" y="325754"/>
                </a:lnTo>
                <a:lnTo>
                  <a:pt x="55499" y="361885"/>
                </a:lnTo>
                <a:lnTo>
                  <a:pt x="90084" y="360340"/>
                </a:lnTo>
                <a:close/>
              </a:path>
              <a:path w="648334" h="364489">
                <a:moveTo>
                  <a:pt x="648291" y="11259"/>
                </a:moveTo>
                <a:lnTo>
                  <a:pt x="641858" y="0"/>
                </a:lnTo>
                <a:lnTo>
                  <a:pt x="67205" y="319251"/>
                </a:lnTo>
                <a:lnTo>
                  <a:pt x="73514" y="330580"/>
                </a:lnTo>
                <a:lnTo>
                  <a:pt x="648291" y="11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489708" y="4343908"/>
            <a:ext cx="452856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13" dirty="0">
                <a:latin typeface="Times New Roman"/>
                <a:cs typeface="Times New Roman"/>
              </a:rPr>
              <a:t>p</a:t>
            </a:r>
            <a:r>
              <a:rPr sz="2138" spc="13" dirty="0">
                <a:latin typeface="Times New Roman"/>
                <a:cs typeface="Times New Roman"/>
              </a:rPr>
              <a:t>=8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24966" y="1922707"/>
            <a:ext cx="1546964" cy="350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37589" y="4492324"/>
            <a:ext cx="68960" cy="1139199"/>
          </a:xfrm>
          <a:custGeom>
            <a:avLst/>
            <a:gdLst/>
            <a:ahLst/>
            <a:cxnLst/>
            <a:rect l="l" t="t" r="r" b="b"/>
            <a:pathLst>
              <a:path w="80644" h="1332229">
                <a:moveTo>
                  <a:pt x="80432" y="80434"/>
                </a:moveTo>
                <a:lnTo>
                  <a:pt x="40217" y="0"/>
                </a:lnTo>
                <a:lnTo>
                  <a:pt x="0" y="80434"/>
                </a:lnTo>
                <a:lnTo>
                  <a:pt x="26543" y="80434"/>
                </a:lnTo>
                <a:lnTo>
                  <a:pt x="26543" y="66760"/>
                </a:lnTo>
                <a:lnTo>
                  <a:pt x="53889" y="66760"/>
                </a:lnTo>
                <a:lnTo>
                  <a:pt x="53889" y="80434"/>
                </a:lnTo>
                <a:lnTo>
                  <a:pt x="80432" y="80434"/>
                </a:lnTo>
                <a:close/>
              </a:path>
              <a:path w="80644" h="1332229">
                <a:moveTo>
                  <a:pt x="53889" y="80434"/>
                </a:moveTo>
                <a:lnTo>
                  <a:pt x="53889" y="66760"/>
                </a:lnTo>
                <a:lnTo>
                  <a:pt x="26543" y="66760"/>
                </a:lnTo>
                <a:lnTo>
                  <a:pt x="26543" y="80434"/>
                </a:lnTo>
                <a:lnTo>
                  <a:pt x="53889" y="80434"/>
                </a:lnTo>
                <a:close/>
              </a:path>
              <a:path w="80644" h="1332229">
                <a:moveTo>
                  <a:pt x="53889" y="1331976"/>
                </a:moveTo>
                <a:lnTo>
                  <a:pt x="53889" y="80434"/>
                </a:lnTo>
                <a:lnTo>
                  <a:pt x="26543" y="80434"/>
                </a:lnTo>
                <a:lnTo>
                  <a:pt x="26543" y="1331976"/>
                </a:lnTo>
                <a:lnTo>
                  <a:pt x="53889" y="133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1980" y="5596918"/>
            <a:ext cx="1293952" cy="68960"/>
          </a:xfrm>
          <a:custGeom>
            <a:avLst/>
            <a:gdLst/>
            <a:ahLst/>
            <a:cxnLst/>
            <a:rect l="l" t="t" r="r" b="b"/>
            <a:pathLst>
              <a:path w="1513205" h="80645">
                <a:moveTo>
                  <a:pt x="1446190" y="53889"/>
                </a:moveTo>
                <a:lnTo>
                  <a:pt x="1446190" y="26542"/>
                </a:lnTo>
                <a:lnTo>
                  <a:pt x="0" y="26542"/>
                </a:lnTo>
                <a:lnTo>
                  <a:pt x="0" y="53889"/>
                </a:lnTo>
                <a:lnTo>
                  <a:pt x="1446190" y="53889"/>
                </a:lnTo>
                <a:close/>
              </a:path>
              <a:path w="1513205" h="80645">
                <a:moveTo>
                  <a:pt x="1512951" y="40215"/>
                </a:moveTo>
                <a:lnTo>
                  <a:pt x="1432516" y="0"/>
                </a:lnTo>
                <a:lnTo>
                  <a:pt x="1432516" y="26542"/>
                </a:lnTo>
                <a:lnTo>
                  <a:pt x="1446190" y="26542"/>
                </a:lnTo>
                <a:lnTo>
                  <a:pt x="1446190" y="73595"/>
                </a:lnTo>
                <a:lnTo>
                  <a:pt x="1512951" y="40215"/>
                </a:lnTo>
                <a:close/>
              </a:path>
              <a:path w="1513205" h="80645">
                <a:moveTo>
                  <a:pt x="1446190" y="73595"/>
                </a:moveTo>
                <a:lnTo>
                  <a:pt x="1446190" y="53889"/>
                </a:lnTo>
                <a:lnTo>
                  <a:pt x="1432516" y="53889"/>
                </a:lnTo>
                <a:lnTo>
                  <a:pt x="1432516" y="80432"/>
                </a:lnTo>
                <a:lnTo>
                  <a:pt x="1446190" y="73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71979" y="4735803"/>
            <a:ext cx="1100647" cy="771050"/>
          </a:xfrm>
          <a:custGeom>
            <a:avLst/>
            <a:gdLst/>
            <a:ahLst/>
            <a:cxnLst/>
            <a:rect l="l" t="t" r="r" b="b"/>
            <a:pathLst>
              <a:path w="1287145" h="901700">
                <a:moveTo>
                  <a:pt x="1286933" y="901658"/>
                </a:moveTo>
                <a:lnTo>
                  <a:pt x="1231088" y="900824"/>
                </a:lnTo>
                <a:lnTo>
                  <a:pt x="1175853" y="898347"/>
                </a:lnTo>
                <a:lnTo>
                  <a:pt x="1121275" y="894260"/>
                </a:lnTo>
                <a:lnTo>
                  <a:pt x="1067403" y="888597"/>
                </a:lnTo>
                <a:lnTo>
                  <a:pt x="1014286" y="881391"/>
                </a:lnTo>
                <a:lnTo>
                  <a:pt x="961971" y="872677"/>
                </a:lnTo>
                <a:lnTo>
                  <a:pt x="910507" y="862489"/>
                </a:lnTo>
                <a:lnTo>
                  <a:pt x="859941" y="850859"/>
                </a:lnTo>
                <a:lnTo>
                  <a:pt x="810323" y="837823"/>
                </a:lnTo>
                <a:lnTo>
                  <a:pt x="761700" y="823414"/>
                </a:lnTo>
                <a:lnTo>
                  <a:pt x="714120" y="807666"/>
                </a:lnTo>
                <a:lnTo>
                  <a:pt x="667632" y="790612"/>
                </a:lnTo>
                <a:lnTo>
                  <a:pt x="622284" y="772287"/>
                </a:lnTo>
                <a:lnTo>
                  <a:pt x="578123" y="752725"/>
                </a:lnTo>
                <a:lnTo>
                  <a:pt x="535200" y="731959"/>
                </a:lnTo>
                <a:lnTo>
                  <a:pt x="493560" y="710023"/>
                </a:lnTo>
                <a:lnTo>
                  <a:pt x="453253" y="686951"/>
                </a:lnTo>
                <a:lnTo>
                  <a:pt x="414327" y="662777"/>
                </a:lnTo>
                <a:lnTo>
                  <a:pt x="376830" y="637535"/>
                </a:lnTo>
                <a:lnTo>
                  <a:pt x="340810" y="611258"/>
                </a:lnTo>
                <a:lnTo>
                  <a:pt x="306315" y="583981"/>
                </a:lnTo>
                <a:lnTo>
                  <a:pt x="273395" y="555737"/>
                </a:lnTo>
                <a:lnTo>
                  <a:pt x="242096" y="526560"/>
                </a:lnTo>
                <a:lnTo>
                  <a:pt x="212466" y="496484"/>
                </a:lnTo>
                <a:lnTo>
                  <a:pt x="184556" y="465544"/>
                </a:lnTo>
                <a:lnTo>
                  <a:pt x="158411" y="433772"/>
                </a:lnTo>
                <a:lnTo>
                  <a:pt x="134081" y="401203"/>
                </a:lnTo>
                <a:lnTo>
                  <a:pt x="111614" y="367870"/>
                </a:lnTo>
                <a:lnTo>
                  <a:pt x="91058" y="333808"/>
                </a:lnTo>
                <a:lnTo>
                  <a:pt x="72461" y="299049"/>
                </a:lnTo>
                <a:lnTo>
                  <a:pt x="55871" y="263629"/>
                </a:lnTo>
                <a:lnTo>
                  <a:pt x="41337" y="227581"/>
                </a:lnTo>
                <a:lnTo>
                  <a:pt x="28907" y="190939"/>
                </a:lnTo>
                <a:lnTo>
                  <a:pt x="18629" y="153736"/>
                </a:lnTo>
                <a:lnTo>
                  <a:pt x="10551" y="116007"/>
                </a:lnTo>
                <a:lnTo>
                  <a:pt x="4721" y="77785"/>
                </a:lnTo>
                <a:lnTo>
                  <a:pt x="1188" y="39105"/>
                </a:ln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17224" y="4810918"/>
            <a:ext cx="210680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r</a:t>
            </a:r>
            <a:r>
              <a:rPr sz="2181" i="1" spc="-6" baseline="-21241" dirty="0">
                <a:latin typeface="Times New Roman"/>
                <a:cs typeface="Times New Roman"/>
              </a:rPr>
              <a:t>k</a:t>
            </a:r>
            <a:endParaRPr sz="2181" baseline="-21241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61586" y="5581931"/>
            <a:ext cx="143893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i="1" spc="9" dirty="0">
                <a:latin typeface="Times New Roman"/>
                <a:cs typeface="Times New Roman"/>
              </a:rPr>
              <a:t>k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71979" y="4890555"/>
            <a:ext cx="0" cy="1083271"/>
          </a:xfrm>
          <a:custGeom>
            <a:avLst/>
            <a:gdLst/>
            <a:ahLst/>
            <a:cxnLst/>
            <a:rect l="l" t="t" r="r" b="b"/>
            <a:pathLst>
              <a:path h="1266825">
                <a:moveTo>
                  <a:pt x="0" y="1266825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09536" y="5096892"/>
            <a:ext cx="0" cy="534848"/>
          </a:xfrm>
          <a:custGeom>
            <a:avLst/>
            <a:gdLst/>
            <a:ahLst/>
            <a:cxnLst/>
            <a:rect l="l" t="t" r="r" b="b"/>
            <a:pathLst>
              <a:path h="625475">
                <a:moveTo>
                  <a:pt x="0" y="624967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47095" y="5255772"/>
            <a:ext cx="0" cy="375751"/>
          </a:xfrm>
          <a:custGeom>
            <a:avLst/>
            <a:gdLst/>
            <a:ahLst/>
            <a:cxnLst/>
            <a:rect l="l" t="t" r="r" b="b"/>
            <a:pathLst>
              <a:path h="439420">
                <a:moveTo>
                  <a:pt x="0" y="439166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84654" y="5360316"/>
            <a:ext cx="0" cy="271496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316907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27714" y="5423593"/>
            <a:ext cx="0" cy="207965"/>
          </a:xfrm>
          <a:custGeom>
            <a:avLst/>
            <a:gdLst/>
            <a:ahLst/>
            <a:cxnLst/>
            <a:rect l="l" t="t" r="r" b="b"/>
            <a:pathLst>
              <a:path h="243204">
                <a:moveTo>
                  <a:pt x="0" y="242908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65272" y="5455232"/>
            <a:ext cx="0" cy="176473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205909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02829" y="5490997"/>
            <a:ext cx="0" cy="14063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164084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40389" y="5497875"/>
            <a:ext cx="0" cy="133576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156040"/>
                </a:moveTo>
                <a:lnTo>
                  <a:pt x="0" y="0"/>
                </a:lnTo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71979" y="5490996"/>
            <a:ext cx="1100647" cy="0"/>
          </a:xfrm>
          <a:custGeom>
            <a:avLst/>
            <a:gdLst/>
            <a:ahLst/>
            <a:cxnLst/>
            <a:rect l="l" t="t" r="r" b="b"/>
            <a:pathLst>
              <a:path w="1287145">
                <a:moveTo>
                  <a:pt x="0" y="0"/>
                </a:moveTo>
                <a:lnTo>
                  <a:pt x="1286933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71979" y="5751670"/>
            <a:ext cx="1100647" cy="0"/>
          </a:xfrm>
          <a:custGeom>
            <a:avLst/>
            <a:gdLst/>
            <a:ahLst/>
            <a:cxnLst/>
            <a:rect l="l" t="t" r="r" b="b"/>
            <a:pathLst>
              <a:path w="1287145">
                <a:moveTo>
                  <a:pt x="0" y="0"/>
                </a:moveTo>
                <a:lnTo>
                  <a:pt x="1286933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8F1601E-07BD-BA44-89E2-BF889567FBEF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54" name="object 5">
              <a:extLst>
                <a:ext uri="{FF2B5EF4-FFF2-40B4-BE49-F238E27FC236}">
                  <a16:creationId xmlns:a16="http://schemas.microsoft.com/office/drawing/2014/main" id="{C0C71001-DF8C-7C4D-A261-C8325CC64030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038D48C1-7222-C149-9F25-B987DEC93CF6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36D9BB7-1DA9-B44D-AEC8-348EE7F6B316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BAAFA5F1-0E88-D445-B7AB-25D6FF77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177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Integrated Model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Time Series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910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810" y="279063"/>
            <a:ext cx="6487679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Non-Stationarity: Integrated</a:t>
            </a:r>
            <a:r>
              <a:rPr spc="21" dirty="0"/>
              <a:t> </a:t>
            </a:r>
            <a:r>
              <a:rPr spc="-4" dirty="0"/>
              <a:t>Models</a:t>
            </a:r>
          </a:p>
        </p:txBody>
      </p:sp>
      <p:sp>
        <p:nvSpPr>
          <p:cNvPr id="3" name="object 3"/>
          <p:cNvSpPr/>
          <p:nvPr/>
        </p:nvSpPr>
        <p:spPr>
          <a:xfrm>
            <a:off x="4966452" y="1596037"/>
            <a:ext cx="1473926" cy="21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70931" y="3021489"/>
            <a:ext cx="2580952" cy="284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9092" y="3755700"/>
            <a:ext cx="2436156" cy="315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0836" y="5841770"/>
            <a:ext cx="1444361" cy="68960"/>
          </a:xfrm>
          <a:custGeom>
            <a:avLst/>
            <a:gdLst/>
            <a:ahLst/>
            <a:cxnLst/>
            <a:rect l="l" t="t" r="r" b="b"/>
            <a:pathLst>
              <a:path w="1689100" h="80645">
                <a:moveTo>
                  <a:pt x="1622339" y="47456"/>
                </a:moveTo>
                <a:lnTo>
                  <a:pt x="1622339" y="33781"/>
                </a:lnTo>
                <a:lnTo>
                  <a:pt x="0" y="33781"/>
                </a:lnTo>
                <a:lnTo>
                  <a:pt x="0" y="47456"/>
                </a:lnTo>
                <a:lnTo>
                  <a:pt x="1622339" y="47456"/>
                </a:lnTo>
                <a:close/>
              </a:path>
              <a:path w="1689100" h="80645">
                <a:moveTo>
                  <a:pt x="1689100" y="40217"/>
                </a:moveTo>
                <a:lnTo>
                  <a:pt x="1608665" y="0"/>
                </a:lnTo>
                <a:lnTo>
                  <a:pt x="1608665" y="33781"/>
                </a:lnTo>
                <a:lnTo>
                  <a:pt x="1622339" y="33781"/>
                </a:lnTo>
                <a:lnTo>
                  <a:pt x="1622339" y="73597"/>
                </a:lnTo>
                <a:lnTo>
                  <a:pt x="1689100" y="40217"/>
                </a:lnTo>
                <a:close/>
              </a:path>
              <a:path w="1689100" h="80645">
                <a:moveTo>
                  <a:pt x="1622339" y="73597"/>
                </a:moveTo>
                <a:lnTo>
                  <a:pt x="1622339" y="47456"/>
                </a:lnTo>
                <a:lnTo>
                  <a:pt x="1608665" y="47456"/>
                </a:lnTo>
                <a:lnTo>
                  <a:pt x="1608665" y="80434"/>
                </a:lnTo>
                <a:lnTo>
                  <a:pt x="1622339" y="73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6447" y="5261962"/>
            <a:ext cx="68960" cy="627700"/>
          </a:xfrm>
          <a:custGeom>
            <a:avLst/>
            <a:gdLst/>
            <a:ahLst/>
            <a:cxnLst/>
            <a:rect l="l" t="t" r="r" b="b"/>
            <a:pathLst>
              <a:path w="80644" h="734059">
                <a:moveTo>
                  <a:pt x="80432" y="80434"/>
                </a:moveTo>
                <a:lnTo>
                  <a:pt x="40217" y="0"/>
                </a:lnTo>
                <a:lnTo>
                  <a:pt x="0" y="80434"/>
                </a:lnTo>
                <a:lnTo>
                  <a:pt x="33781" y="80434"/>
                </a:lnTo>
                <a:lnTo>
                  <a:pt x="33781" y="66760"/>
                </a:lnTo>
                <a:lnTo>
                  <a:pt x="46650" y="66760"/>
                </a:lnTo>
                <a:lnTo>
                  <a:pt x="46650" y="80434"/>
                </a:lnTo>
                <a:lnTo>
                  <a:pt x="80432" y="80434"/>
                </a:lnTo>
                <a:close/>
              </a:path>
              <a:path w="80644" h="734059">
                <a:moveTo>
                  <a:pt x="46650" y="80434"/>
                </a:moveTo>
                <a:lnTo>
                  <a:pt x="46650" y="66760"/>
                </a:lnTo>
                <a:lnTo>
                  <a:pt x="33781" y="66760"/>
                </a:lnTo>
                <a:lnTo>
                  <a:pt x="33781" y="80434"/>
                </a:lnTo>
                <a:lnTo>
                  <a:pt x="46650" y="80434"/>
                </a:lnTo>
                <a:close/>
              </a:path>
              <a:path w="80644" h="734059">
                <a:moveTo>
                  <a:pt x="46650" y="733552"/>
                </a:moveTo>
                <a:lnTo>
                  <a:pt x="46650" y="80434"/>
                </a:lnTo>
                <a:lnTo>
                  <a:pt x="33781" y="80434"/>
                </a:lnTo>
                <a:lnTo>
                  <a:pt x="33781" y="733552"/>
                </a:lnTo>
                <a:lnTo>
                  <a:pt x="46650" y="7335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0836" y="5248894"/>
            <a:ext cx="1128339" cy="489780"/>
          </a:xfrm>
          <a:custGeom>
            <a:avLst/>
            <a:gdLst/>
            <a:ahLst/>
            <a:cxnLst/>
            <a:rect l="l" t="t" r="r" b="b"/>
            <a:pathLst>
              <a:path w="1319529" h="572770">
                <a:moveTo>
                  <a:pt x="0" y="572685"/>
                </a:moveTo>
                <a:lnTo>
                  <a:pt x="1319107" y="0"/>
                </a:lnTo>
              </a:path>
            </a:pathLst>
          </a:custGeom>
          <a:ln w="20108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6654" y="5248894"/>
            <a:ext cx="1108791" cy="489780"/>
          </a:xfrm>
          <a:custGeom>
            <a:avLst/>
            <a:gdLst/>
            <a:ahLst/>
            <a:cxnLst/>
            <a:rect l="l" t="t" r="r" b="b"/>
            <a:pathLst>
              <a:path w="1296670" h="572770">
                <a:moveTo>
                  <a:pt x="0" y="567859"/>
                </a:moveTo>
                <a:lnTo>
                  <a:pt x="7088" y="558458"/>
                </a:lnTo>
                <a:lnTo>
                  <a:pt x="12668" y="548756"/>
                </a:lnTo>
                <a:lnTo>
                  <a:pt x="18549" y="539356"/>
                </a:lnTo>
                <a:lnTo>
                  <a:pt x="26543" y="530860"/>
                </a:lnTo>
                <a:lnTo>
                  <a:pt x="52331" y="537847"/>
                </a:lnTo>
                <a:lnTo>
                  <a:pt x="74199" y="550566"/>
                </a:lnTo>
                <a:lnTo>
                  <a:pt x="95765" y="563888"/>
                </a:lnTo>
                <a:lnTo>
                  <a:pt x="120650" y="572685"/>
                </a:lnTo>
                <a:lnTo>
                  <a:pt x="128014" y="567143"/>
                </a:lnTo>
                <a:lnTo>
                  <a:pt x="135530" y="562128"/>
                </a:lnTo>
                <a:lnTo>
                  <a:pt x="143045" y="556963"/>
                </a:lnTo>
                <a:lnTo>
                  <a:pt x="150410" y="550968"/>
                </a:lnTo>
                <a:lnTo>
                  <a:pt x="156920" y="540952"/>
                </a:lnTo>
                <a:lnTo>
                  <a:pt x="163279" y="530558"/>
                </a:lnTo>
                <a:lnTo>
                  <a:pt x="169639" y="520315"/>
                </a:lnTo>
                <a:lnTo>
                  <a:pt x="176149" y="510751"/>
                </a:lnTo>
                <a:lnTo>
                  <a:pt x="179089" y="498209"/>
                </a:lnTo>
                <a:lnTo>
                  <a:pt x="182784" y="485817"/>
                </a:lnTo>
                <a:lnTo>
                  <a:pt x="186781" y="473425"/>
                </a:lnTo>
                <a:lnTo>
                  <a:pt x="190627" y="460883"/>
                </a:lnTo>
                <a:lnTo>
                  <a:pt x="192034" y="446581"/>
                </a:lnTo>
                <a:lnTo>
                  <a:pt x="194045" y="433334"/>
                </a:lnTo>
                <a:lnTo>
                  <a:pt x="196961" y="420390"/>
                </a:lnTo>
                <a:lnTo>
                  <a:pt x="201083" y="406992"/>
                </a:lnTo>
                <a:lnTo>
                  <a:pt x="202026" y="394362"/>
                </a:lnTo>
                <a:lnTo>
                  <a:pt x="205004" y="388593"/>
                </a:lnTo>
                <a:lnTo>
                  <a:pt x="213864" y="389008"/>
                </a:lnTo>
                <a:lnTo>
                  <a:pt x="232452" y="394927"/>
                </a:lnTo>
                <a:lnTo>
                  <a:pt x="239691" y="397340"/>
                </a:lnTo>
                <a:lnTo>
                  <a:pt x="247734" y="406992"/>
                </a:lnTo>
                <a:lnTo>
                  <a:pt x="280875" y="449295"/>
                </a:lnTo>
                <a:lnTo>
                  <a:pt x="318453" y="462190"/>
                </a:lnTo>
                <a:lnTo>
                  <a:pt x="321733" y="462491"/>
                </a:lnTo>
                <a:lnTo>
                  <a:pt x="323342" y="460883"/>
                </a:lnTo>
                <a:lnTo>
                  <a:pt x="324950" y="459274"/>
                </a:lnTo>
                <a:lnTo>
                  <a:pt x="328168" y="457665"/>
                </a:lnTo>
                <a:lnTo>
                  <a:pt x="331385" y="455252"/>
                </a:lnTo>
                <a:lnTo>
                  <a:pt x="335407" y="457665"/>
                </a:lnTo>
                <a:lnTo>
                  <a:pt x="338624" y="455252"/>
                </a:lnTo>
                <a:lnTo>
                  <a:pt x="341841" y="453644"/>
                </a:lnTo>
                <a:lnTo>
                  <a:pt x="341841" y="448818"/>
                </a:lnTo>
                <a:lnTo>
                  <a:pt x="343450" y="447209"/>
                </a:lnTo>
                <a:lnTo>
                  <a:pt x="345059" y="445600"/>
                </a:lnTo>
                <a:lnTo>
                  <a:pt x="348276" y="443992"/>
                </a:lnTo>
                <a:lnTo>
                  <a:pt x="351493" y="442383"/>
                </a:lnTo>
                <a:lnTo>
                  <a:pt x="357124" y="443992"/>
                </a:lnTo>
                <a:lnTo>
                  <a:pt x="361950" y="443992"/>
                </a:lnTo>
                <a:lnTo>
                  <a:pt x="366776" y="447209"/>
                </a:lnTo>
                <a:lnTo>
                  <a:pt x="369993" y="448818"/>
                </a:lnTo>
                <a:lnTo>
                  <a:pt x="369993" y="455252"/>
                </a:lnTo>
                <a:lnTo>
                  <a:pt x="373210" y="455252"/>
                </a:lnTo>
                <a:lnTo>
                  <a:pt x="380713" y="455516"/>
                </a:lnTo>
                <a:lnTo>
                  <a:pt x="388593" y="453744"/>
                </a:lnTo>
                <a:lnTo>
                  <a:pt x="394814" y="451520"/>
                </a:lnTo>
                <a:lnTo>
                  <a:pt x="397340" y="450426"/>
                </a:lnTo>
                <a:lnTo>
                  <a:pt x="403159" y="446430"/>
                </a:lnTo>
                <a:lnTo>
                  <a:pt x="408903" y="443791"/>
                </a:lnTo>
                <a:lnTo>
                  <a:pt x="415099" y="442056"/>
                </a:lnTo>
                <a:lnTo>
                  <a:pt x="422275" y="440774"/>
                </a:lnTo>
                <a:lnTo>
                  <a:pt x="432731" y="435358"/>
                </a:lnTo>
                <a:lnTo>
                  <a:pt x="463384" y="403008"/>
                </a:lnTo>
                <a:lnTo>
                  <a:pt x="468926" y="394927"/>
                </a:lnTo>
                <a:lnTo>
                  <a:pt x="468411" y="370144"/>
                </a:lnTo>
                <a:lnTo>
                  <a:pt x="468423" y="345662"/>
                </a:lnTo>
                <a:lnTo>
                  <a:pt x="474921" y="325704"/>
                </a:lnTo>
                <a:lnTo>
                  <a:pt x="493860" y="314494"/>
                </a:lnTo>
                <a:lnTo>
                  <a:pt x="503198" y="307707"/>
                </a:lnTo>
                <a:lnTo>
                  <a:pt x="513064" y="303635"/>
                </a:lnTo>
                <a:lnTo>
                  <a:pt x="523382" y="301373"/>
                </a:lnTo>
                <a:lnTo>
                  <a:pt x="534077" y="300016"/>
                </a:lnTo>
                <a:lnTo>
                  <a:pt x="545966" y="302002"/>
                </a:lnTo>
                <a:lnTo>
                  <a:pt x="556800" y="305043"/>
                </a:lnTo>
                <a:lnTo>
                  <a:pt x="567331" y="308386"/>
                </a:lnTo>
                <a:lnTo>
                  <a:pt x="578315" y="311277"/>
                </a:lnTo>
                <a:lnTo>
                  <a:pt x="585454" y="315814"/>
                </a:lnTo>
                <a:lnTo>
                  <a:pt x="592592" y="320426"/>
                </a:lnTo>
                <a:lnTo>
                  <a:pt x="600032" y="324284"/>
                </a:lnTo>
                <a:lnTo>
                  <a:pt x="646432" y="324033"/>
                </a:lnTo>
                <a:lnTo>
                  <a:pt x="706255" y="316266"/>
                </a:lnTo>
                <a:lnTo>
                  <a:pt x="745604" y="305508"/>
                </a:lnTo>
                <a:lnTo>
                  <a:pt x="763199" y="254169"/>
                </a:lnTo>
                <a:lnTo>
                  <a:pt x="771255" y="223001"/>
                </a:lnTo>
                <a:lnTo>
                  <a:pt x="788812" y="199977"/>
                </a:lnTo>
                <a:lnTo>
                  <a:pt x="821224" y="189018"/>
                </a:lnTo>
                <a:lnTo>
                  <a:pt x="829795" y="186856"/>
                </a:lnTo>
                <a:lnTo>
                  <a:pt x="838517" y="184996"/>
                </a:lnTo>
                <a:lnTo>
                  <a:pt x="847239" y="183136"/>
                </a:lnTo>
                <a:lnTo>
                  <a:pt x="855811" y="180975"/>
                </a:lnTo>
                <a:lnTo>
                  <a:pt x="881738" y="185021"/>
                </a:lnTo>
                <a:lnTo>
                  <a:pt x="905177" y="191029"/>
                </a:lnTo>
                <a:lnTo>
                  <a:pt x="927861" y="197036"/>
                </a:lnTo>
                <a:lnTo>
                  <a:pt x="951526" y="201083"/>
                </a:lnTo>
                <a:lnTo>
                  <a:pt x="960902" y="203722"/>
                </a:lnTo>
                <a:lnTo>
                  <a:pt x="969222" y="206512"/>
                </a:lnTo>
                <a:lnTo>
                  <a:pt x="977541" y="209001"/>
                </a:lnTo>
                <a:lnTo>
                  <a:pt x="986917" y="210735"/>
                </a:lnTo>
                <a:lnTo>
                  <a:pt x="997474" y="209202"/>
                </a:lnTo>
                <a:lnTo>
                  <a:pt x="1006824" y="206914"/>
                </a:lnTo>
                <a:lnTo>
                  <a:pt x="1015873" y="203722"/>
                </a:lnTo>
                <a:lnTo>
                  <a:pt x="1025525" y="199474"/>
                </a:lnTo>
                <a:lnTo>
                  <a:pt x="1033430" y="191330"/>
                </a:lnTo>
                <a:lnTo>
                  <a:pt x="1042315" y="184393"/>
                </a:lnTo>
                <a:lnTo>
                  <a:pt x="1051653" y="177757"/>
                </a:lnTo>
                <a:lnTo>
                  <a:pt x="1060916" y="170518"/>
                </a:lnTo>
                <a:lnTo>
                  <a:pt x="1067350" y="165692"/>
                </a:lnTo>
                <a:lnTo>
                  <a:pt x="1077002" y="153627"/>
                </a:lnTo>
                <a:lnTo>
                  <a:pt x="1080094" y="136208"/>
                </a:lnTo>
                <a:lnTo>
                  <a:pt x="1083035" y="118035"/>
                </a:lnTo>
                <a:lnTo>
                  <a:pt x="1088992" y="101371"/>
                </a:lnTo>
                <a:lnTo>
                  <a:pt x="1101132" y="88476"/>
                </a:lnTo>
                <a:lnTo>
                  <a:pt x="1110407" y="75934"/>
                </a:lnTo>
                <a:lnTo>
                  <a:pt x="1119230" y="63542"/>
                </a:lnTo>
                <a:lnTo>
                  <a:pt x="1128052" y="51150"/>
                </a:lnTo>
                <a:lnTo>
                  <a:pt x="1137327" y="38608"/>
                </a:lnTo>
                <a:lnTo>
                  <a:pt x="1142556" y="26806"/>
                </a:lnTo>
                <a:lnTo>
                  <a:pt x="1149593" y="16589"/>
                </a:lnTo>
                <a:lnTo>
                  <a:pt x="1158140" y="7729"/>
                </a:lnTo>
                <a:lnTo>
                  <a:pt x="1167892" y="0"/>
                </a:lnTo>
                <a:lnTo>
                  <a:pt x="1183627" y="804"/>
                </a:lnTo>
                <a:lnTo>
                  <a:pt x="1226608" y="8043"/>
                </a:lnTo>
                <a:lnTo>
                  <a:pt x="1255766" y="31670"/>
                </a:lnTo>
                <a:lnTo>
                  <a:pt x="1270269" y="42994"/>
                </a:lnTo>
                <a:lnTo>
                  <a:pt x="1288542" y="49868"/>
                </a:lnTo>
                <a:lnTo>
                  <a:pt x="1291759" y="51477"/>
                </a:lnTo>
                <a:lnTo>
                  <a:pt x="1296585" y="53086"/>
                </a:lnTo>
                <a:lnTo>
                  <a:pt x="1268434" y="80433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66128" y="5841770"/>
            <a:ext cx="1444361" cy="68960"/>
          </a:xfrm>
          <a:custGeom>
            <a:avLst/>
            <a:gdLst/>
            <a:ahLst/>
            <a:cxnLst/>
            <a:rect l="l" t="t" r="r" b="b"/>
            <a:pathLst>
              <a:path w="1689100" h="80645">
                <a:moveTo>
                  <a:pt x="1622341" y="47456"/>
                </a:moveTo>
                <a:lnTo>
                  <a:pt x="1622341" y="33781"/>
                </a:lnTo>
                <a:lnTo>
                  <a:pt x="0" y="33781"/>
                </a:lnTo>
                <a:lnTo>
                  <a:pt x="0" y="47456"/>
                </a:lnTo>
                <a:lnTo>
                  <a:pt x="1622341" y="47456"/>
                </a:lnTo>
                <a:close/>
              </a:path>
              <a:path w="1689100" h="80645">
                <a:moveTo>
                  <a:pt x="1689099" y="40217"/>
                </a:moveTo>
                <a:lnTo>
                  <a:pt x="1608667" y="0"/>
                </a:lnTo>
                <a:lnTo>
                  <a:pt x="1608667" y="33781"/>
                </a:lnTo>
                <a:lnTo>
                  <a:pt x="1622341" y="33781"/>
                </a:lnTo>
                <a:lnTo>
                  <a:pt x="1622341" y="73597"/>
                </a:lnTo>
                <a:lnTo>
                  <a:pt x="1689099" y="40217"/>
                </a:lnTo>
                <a:close/>
              </a:path>
              <a:path w="1689100" h="80645">
                <a:moveTo>
                  <a:pt x="1622341" y="73597"/>
                </a:moveTo>
                <a:lnTo>
                  <a:pt x="1622341" y="47456"/>
                </a:lnTo>
                <a:lnTo>
                  <a:pt x="1608667" y="47456"/>
                </a:lnTo>
                <a:lnTo>
                  <a:pt x="1608667" y="80434"/>
                </a:lnTo>
                <a:lnTo>
                  <a:pt x="1622341" y="73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1739" y="5261962"/>
            <a:ext cx="68960" cy="627700"/>
          </a:xfrm>
          <a:custGeom>
            <a:avLst/>
            <a:gdLst/>
            <a:ahLst/>
            <a:cxnLst/>
            <a:rect l="l" t="t" r="r" b="b"/>
            <a:pathLst>
              <a:path w="80645" h="734059">
                <a:moveTo>
                  <a:pt x="80432" y="80434"/>
                </a:moveTo>
                <a:lnTo>
                  <a:pt x="40215" y="0"/>
                </a:lnTo>
                <a:lnTo>
                  <a:pt x="0" y="80434"/>
                </a:lnTo>
                <a:lnTo>
                  <a:pt x="33782" y="80434"/>
                </a:lnTo>
                <a:lnTo>
                  <a:pt x="33782" y="66760"/>
                </a:lnTo>
                <a:lnTo>
                  <a:pt x="46650" y="66760"/>
                </a:lnTo>
                <a:lnTo>
                  <a:pt x="46650" y="80434"/>
                </a:lnTo>
                <a:lnTo>
                  <a:pt x="80432" y="80434"/>
                </a:lnTo>
                <a:close/>
              </a:path>
              <a:path w="80645" h="734059">
                <a:moveTo>
                  <a:pt x="46650" y="80434"/>
                </a:moveTo>
                <a:lnTo>
                  <a:pt x="46650" y="66760"/>
                </a:lnTo>
                <a:lnTo>
                  <a:pt x="33782" y="66760"/>
                </a:lnTo>
                <a:lnTo>
                  <a:pt x="33782" y="80434"/>
                </a:lnTo>
                <a:lnTo>
                  <a:pt x="46650" y="80434"/>
                </a:lnTo>
                <a:close/>
              </a:path>
              <a:path w="80645" h="734059">
                <a:moveTo>
                  <a:pt x="46650" y="733552"/>
                </a:moveTo>
                <a:lnTo>
                  <a:pt x="46650" y="80434"/>
                </a:lnTo>
                <a:lnTo>
                  <a:pt x="33782" y="80434"/>
                </a:lnTo>
                <a:lnTo>
                  <a:pt x="33782" y="733552"/>
                </a:lnTo>
                <a:lnTo>
                  <a:pt x="46650" y="7335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4698" y="5466753"/>
            <a:ext cx="1193498" cy="119458"/>
          </a:xfrm>
          <a:custGeom>
            <a:avLst/>
            <a:gdLst/>
            <a:ahLst/>
            <a:cxnLst/>
            <a:rect l="l" t="t" r="r" b="b"/>
            <a:pathLst>
              <a:path w="1395729" h="139700">
                <a:moveTo>
                  <a:pt x="0" y="87069"/>
                </a:moveTo>
                <a:lnTo>
                  <a:pt x="10343" y="81275"/>
                </a:lnTo>
                <a:lnTo>
                  <a:pt x="19404" y="74501"/>
                </a:lnTo>
                <a:lnTo>
                  <a:pt x="28616" y="68179"/>
                </a:lnTo>
                <a:lnTo>
                  <a:pt x="39412" y="63743"/>
                </a:lnTo>
                <a:lnTo>
                  <a:pt x="60199" y="79943"/>
                </a:lnTo>
                <a:lnTo>
                  <a:pt x="75406" y="99837"/>
                </a:lnTo>
                <a:lnTo>
                  <a:pt x="90311" y="120185"/>
                </a:lnTo>
                <a:lnTo>
                  <a:pt x="110193" y="137742"/>
                </a:lnTo>
                <a:lnTo>
                  <a:pt x="119129" y="135693"/>
                </a:lnTo>
                <a:lnTo>
                  <a:pt x="127989" y="134022"/>
                </a:lnTo>
                <a:lnTo>
                  <a:pt x="137000" y="132199"/>
                </a:lnTo>
                <a:lnTo>
                  <a:pt x="146388" y="129698"/>
                </a:lnTo>
                <a:lnTo>
                  <a:pt x="156040" y="122371"/>
                </a:lnTo>
                <a:lnTo>
                  <a:pt x="165692" y="115120"/>
                </a:lnTo>
                <a:lnTo>
                  <a:pt x="175344" y="108321"/>
                </a:lnTo>
                <a:lnTo>
                  <a:pt x="184996" y="102351"/>
                </a:lnTo>
                <a:lnTo>
                  <a:pt x="192298" y="91756"/>
                </a:lnTo>
                <a:lnTo>
                  <a:pt x="200580" y="81539"/>
                </a:lnTo>
                <a:lnTo>
                  <a:pt x="209315" y="71472"/>
                </a:lnTo>
                <a:lnTo>
                  <a:pt x="217974" y="61330"/>
                </a:lnTo>
                <a:lnTo>
                  <a:pt x="224434" y="48737"/>
                </a:lnTo>
                <a:lnTo>
                  <a:pt x="231044" y="37200"/>
                </a:lnTo>
                <a:lnTo>
                  <a:pt x="238560" y="26266"/>
                </a:lnTo>
                <a:lnTo>
                  <a:pt x="247734" y="15483"/>
                </a:lnTo>
                <a:lnTo>
                  <a:pt x="253352" y="4197"/>
                </a:lnTo>
                <a:lnTo>
                  <a:pt x="258291" y="0"/>
                </a:lnTo>
                <a:lnTo>
                  <a:pt x="266397" y="3946"/>
                </a:lnTo>
                <a:lnTo>
                  <a:pt x="281516" y="17092"/>
                </a:lnTo>
                <a:lnTo>
                  <a:pt x="287147" y="21113"/>
                </a:lnTo>
                <a:lnTo>
                  <a:pt x="291168" y="33178"/>
                </a:lnTo>
                <a:lnTo>
                  <a:pt x="294009" y="48549"/>
                </a:lnTo>
                <a:lnTo>
                  <a:pt x="298809" y="67463"/>
                </a:lnTo>
                <a:lnTo>
                  <a:pt x="320175" y="102627"/>
                </a:lnTo>
                <a:lnTo>
                  <a:pt x="337820" y="112807"/>
                </a:lnTo>
                <a:lnTo>
                  <a:pt x="340233" y="112003"/>
                </a:lnTo>
                <a:lnTo>
                  <a:pt x="342646" y="111199"/>
                </a:lnTo>
                <a:lnTo>
                  <a:pt x="345863" y="110394"/>
                </a:lnTo>
                <a:lnTo>
                  <a:pt x="349885" y="110394"/>
                </a:lnTo>
                <a:lnTo>
                  <a:pt x="352298" y="113612"/>
                </a:lnTo>
                <a:lnTo>
                  <a:pt x="356319" y="112807"/>
                </a:lnTo>
                <a:lnTo>
                  <a:pt x="359537" y="112807"/>
                </a:lnTo>
                <a:lnTo>
                  <a:pt x="361950" y="107981"/>
                </a:lnTo>
                <a:lnTo>
                  <a:pt x="363558" y="107177"/>
                </a:lnTo>
                <a:lnTo>
                  <a:pt x="365971" y="106373"/>
                </a:lnTo>
                <a:lnTo>
                  <a:pt x="369993" y="106373"/>
                </a:lnTo>
                <a:lnTo>
                  <a:pt x="373210" y="105568"/>
                </a:lnTo>
                <a:lnTo>
                  <a:pt x="377232" y="109590"/>
                </a:lnTo>
                <a:lnTo>
                  <a:pt x="382058" y="111199"/>
                </a:lnTo>
                <a:lnTo>
                  <a:pt x="385275" y="116025"/>
                </a:lnTo>
                <a:lnTo>
                  <a:pt x="387688" y="119242"/>
                </a:lnTo>
                <a:lnTo>
                  <a:pt x="385275" y="124872"/>
                </a:lnTo>
                <a:lnTo>
                  <a:pt x="388493" y="126481"/>
                </a:lnTo>
                <a:lnTo>
                  <a:pt x="395732" y="131307"/>
                </a:lnTo>
                <a:lnTo>
                  <a:pt x="411818" y="130503"/>
                </a:lnTo>
                <a:lnTo>
                  <a:pt x="419145" y="129271"/>
                </a:lnTo>
                <a:lnTo>
                  <a:pt x="425794" y="129095"/>
                </a:lnTo>
                <a:lnTo>
                  <a:pt x="432291" y="129824"/>
                </a:lnTo>
                <a:lnTo>
                  <a:pt x="439166" y="131307"/>
                </a:lnTo>
                <a:lnTo>
                  <a:pt x="450917" y="130578"/>
                </a:lnTo>
                <a:lnTo>
                  <a:pt x="491410" y="112367"/>
                </a:lnTo>
                <a:lnTo>
                  <a:pt x="499491" y="107177"/>
                </a:lnTo>
                <a:lnTo>
                  <a:pt x="508942" y="83776"/>
                </a:lnTo>
                <a:lnTo>
                  <a:pt x="518393" y="61129"/>
                </a:lnTo>
                <a:lnTo>
                  <a:pt x="532066" y="45419"/>
                </a:lnTo>
                <a:lnTo>
                  <a:pt x="554185" y="42830"/>
                </a:lnTo>
                <a:lnTo>
                  <a:pt x="565258" y="39676"/>
                </a:lnTo>
                <a:lnTo>
                  <a:pt x="606756" y="50182"/>
                </a:lnTo>
                <a:lnTo>
                  <a:pt x="623622" y="64786"/>
                </a:lnTo>
                <a:lnTo>
                  <a:pt x="632206" y="71786"/>
                </a:lnTo>
                <a:lnTo>
                  <a:pt x="637648" y="78284"/>
                </a:lnTo>
                <a:lnTo>
                  <a:pt x="642562" y="85158"/>
                </a:lnTo>
                <a:lnTo>
                  <a:pt x="647928" y="91580"/>
                </a:lnTo>
                <a:lnTo>
                  <a:pt x="691098" y="109024"/>
                </a:lnTo>
                <a:lnTo>
                  <a:pt x="749060" y="124885"/>
                </a:lnTo>
                <a:lnTo>
                  <a:pt x="781812" y="131307"/>
                </a:lnTo>
                <a:lnTo>
                  <a:pt x="789692" y="129899"/>
                </a:lnTo>
                <a:lnTo>
                  <a:pt x="795988" y="128492"/>
                </a:lnTo>
                <a:lnTo>
                  <a:pt x="801832" y="125878"/>
                </a:lnTo>
                <a:lnTo>
                  <a:pt x="808355" y="120851"/>
                </a:lnTo>
                <a:lnTo>
                  <a:pt x="825686" y="89343"/>
                </a:lnTo>
                <a:lnTo>
                  <a:pt x="845053" y="63642"/>
                </a:lnTo>
                <a:lnTo>
                  <a:pt x="870000" y="49252"/>
                </a:lnTo>
                <a:lnTo>
                  <a:pt x="904071" y="51678"/>
                </a:lnTo>
                <a:lnTo>
                  <a:pt x="912994" y="52671"/>
                </a:lnTo>
                <a:lnTo>
                  <a:pt x="921766" y="54191"/>
                </a:lnTo>
                <a:lnTo>
                  <a:pt x="930538" y="55863"/>
                </a:lnTo>
                <a:lnTo>
                  <a:pt x="939461" y="57308"/>
                </a:lnTo>
                <a:lnTo>
                  <a:pt x="961756" y="70718"/>
                </a:lnTo>
                <a:lnTo>
                  <a:pt x="980884" y="84957"/>
                </a:lnTo>
                <a:lnTo>
                  <a:pt x="999409" y="99046"/>
                </a:lnTo>
                <a:lnTo>
                  <a:pt x="1019895" y="112003"/>
                </a:lnTo>
                <a:lnTo>
                  <a:pt x="1027473" y="118023"/>
                </a:lnTo>
                <a:lnTo>
                  <a:pt x="1034071" y="123967"/>
                </a:lnTo>
                <a:lnTo>
                  <a:pt x="1040820" y="129761"/>
                </a:lnTo>
                <a:lnTo>
                  <a:pt x="1048851" y="135329"/>
                </a:lnTo>
                <a:lnTo>
                  <a:pt x="1059093" y="137754"/>
                </a:lnTo>
                <a:lnTo>
                  <a:pt x="1068657" y="139049"/>
                </a:lnTo>
                <a:lnTo>
                  <a:pt x="1078372" y="139287"/>
                </a:lnTo>
                <a:lnTo>
                  <a:pt x="1089067" y="138546"/>
                </a:lnTo>
                <a:lnTo>
                  <a:pt x="1099473" y="134499"/>
                </a:lnTo>
                <a:lnTo>
                  <a:pt x="1110181" y="131508"/>
                </a:lnTo>
                <a:lnTo>
                  <a:pt x="1121190" y="128819"/>
                </a:lnTo>
                <a:lnTo>
                  <a:pt x="1132501" y="125677"/>
                </a:lnTo>
                <a:lnTo>
                  <a:pt x="1140545" y="124068"/>
                </a:lnTo>
                <a:lnTo>
                  <a:pt x="1154218" y="116829"/>
                </a:lnTo>
                <a:lnTo>
                  <a:pt x="1163431" y="101547"/>
                </a:lnTo>
                <a:lnTo>
                  <a:pt x="1173020" y="85661"/>
                </a:lnTo>
                <a:lnTo>
                  <a:pt x="1184871" y="72490"/>
                </a:lnTo>
                <a:lnTo>
                  <a:pt x="1200870" y="65352"/>
                </a:lnTo>
                <a:lnTo>
                  <a:pt x="1214367" y="57384"/>
                </a:lnTo>
                <a:lnTo>
                  <a:pt x="1227413" y="49265"/>
                </a:lnTo>
                <a:lnTo>
                  <a:pt x="1240458" y="41146"/>
                </a:lnTo>
                <a:lnTo>
                  <a:pt x="1253956" y="33178"/>
                </a:lnTo>
                <a:lnTo>
                  <a:pt x="1263105" y="24205"/>
                </a:lnTo>
                <a:lnTo>
                  <a:pt x="1273461" y="17494"/>
                </a:lnTo>
                <a:lnTo>
                  <a:pt x="1284722" y="12592"/>
                </a:lnTo>
                <a:lnTo>
                  <a:pt x="1296585" y="9048"/>
                </a:lnTo>
                <a:lnTo>
                  <a:pt x="1310737" y="15747"/>
                </a:lnTo>
                <a:lnTo>
                  <a:pt x="1348063" y="39613"/>
                </a:lnTo>
                <a:lnTo>
                  <a:pt x="1365859" y="72088"/>
                </a:lnTo>
                <a:lnTo>
                  <a:pt x="1374870" y="88137"/>
                </a:lnTo>
                <a:lnTo>
                  <a:pt x="1389084" y="101547"/>
                </a:lnTo>
                <a:lnTo>
                  <a:pt x="1391497" y="104764"/>
                </a:lnTo>
                <a:lnTo>
                  <a:pt x="1395518" y="107981"/>
                </a:lnTo>
                <a:lnTo>
                  <a:pt x="1358519" y="121655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8762" y="1457249"/>
            <a:ext cx="7673678" cy="4264758"/>
          </a:xfrm>
          <a:prstGeom prst="rect">
            <a:avLst/>
          </a:prstGeom>
        </p:spPr>
        <p:txBody>
          <a:bodyPr vert="horz" wrap="square" lIns="0" tIns="79820" rIns="0" bIns="0" rtlCol="0">
            <a:spAutoFit/>
          </a:bodyPr>
          <a:lstStyle/>
          <a:p>
            <a:pPr marL="320363" indent="-309503">
              <a:spcBef>
                <a:spcPts val="628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In the white noise </a:t>
            </a:r>
            <a:r>
              <a:rPr sz="2138" spc="13" dirty="0">
                <a:latin typeface="+mn-lt"/>
                <a:cs typeface="Times New Roman"/>
              </a:rPr>
              <a:t>model</a:t>
            </a:r>
            <a:r>
              <a:rPr sz="2138" spc="-34" dirty="0">
                <a:latin typeface="+mn-lt"/>
                <a:cs typeface="Times New Roman"/>
              </a:rPr>
              <a:t> </a:t>
            </a:r>
            <a:r>
              <a:rPr sz="2138" spc="9" dirty="0">
                <a:latin typeface="+mn-lt"/>
                <a:cs typeface="Times New Roman"/>
              </a:rPr>
              <a:t>AR(0):</a:t>
            </a:r>
            <a:endParaRPr sz="2138" dirty="0">
              <a:latin typeface="+mn-lt"/>
              <a:cs typeface="Times New Roman"/>
            </a:endParaRP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+mn-lt"/>
                <a:cs typeface="Times New Roman"/>
              </a:rPr>
              <a:t>The mean </a:t>
            </a:r>
            <a:r>
              <a:rPr sz="2138" i="1" spc="4" dirty="0">
                <a:latin typeface="Times New Roman"/>
                <a:cs typeface="Times New Roman"/>
              </a:rPr>
              <a:t>a</a:t>
            </a:r>
            <a:r>
              <a:rPr sz="2181" i="1" spc="6" baseline="-21241" dirty="0">
                <a:latin typeface="Times New Roman"/>
                <a:cs typeface="Times New Roman"/>
              </a:rPr>
              <a:t>0 </a:t>
            </a:r>
            <a:r>
              <a:rPr sz="2138" spc="4" dirty="0">
                <a:latin typeface="+mn-lt"/>
                <a:cs typeface="Times New Roman"/>
              </a:rPr>
              <a:t>is </a:t>
            </a:r>
            <a:r>
              <a:rPr sz="2138" spc="9" dirty="0">
                <a:latin typeface="+mn-lt"/>
                <a:cs typeface="Times New Roman"/>
              </a:rPr>
              <a:t>independent of</a:t>
            </a:r>
            <a:r>
              <a:rPr sz="2138" spc="-248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time</a:t>
            </a:r>
            <a:endParaRPr sz="2138" dirty="0">
              <a:latin typeface="+mn-lt"/>
              <a:cs typeface="Times New Roman"/>
            </a:endParaRPr>
          </a:p>
          <a:p>
            <a:pPr marL="320363" marR="437648" indent="-309503">
              <a:lnSpc>
                <a:spcPct val="101200"/>
              </a:lnSpc>
              <a:spcBef>
                <a:spcPts val="51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4" dirty="0">
                <a:latin typeface="+mn-lt"/>
                <a:cs typeface="Times New Roman"/>
              </a:rPr>
              <a:t>If it </a:t>
            </a:r>
            <a:r>
              <a:rPr sz="2138" spc="9" dirty="0">
                <a:latin typeface="+mn-lt"/>
                <a:cs typeface="Times New Roman"/>
              </a:rPr>
              <a:t>appears </a:t>
            </a:r>
            <a:r>
              <a:rPr sz="2138" spc="4" dirty="0">
                <a:latin typeface="+mn-lt"/>
                <a:cs typeface="Times New Roman"/>
              </a:rPr>
              <a:t>that </a:t>
            </a:r>
            <a:r>
              <a:rPr sz="2138" spc="9" dirty="0">
                <a:latin typeface="+mn-lt"/>
                <a:cs typeface="Times New Roman"/>
              </a:rPr>
              <a:t>the time </a:t>
            </a:r>
            <a:r>
              <a:rPr sz="2138" spc="4" dirty="0">
                <a:latin typeface="+mn-lt"/>
                <a:cs typeface="Times New Roman"/>
              </a:rPr>
              <a:t>series </a:t>
            </a:r>
            <a:r>
              <a:rPr sz="2138" spc="9" dirty="0" err="1">
                <a:latin typeface="+mn-lt"/>
                <a:cs typeface="Times New Roman"/>
              </a:rPr>
              <a:t>i</a:t>
            </a:r>
            <a:r>
              <a:rPr lang="de-DE" sz="2138" spc="9">
                <a:latin typeface="+mn-lt"/>
                <a:cs typeface="Times New Roman"/>
              </a:rPr>
              <a:t>s</a:t>
            </a:r>
            <a:r>
              <a:rPr sz="2138" spc="9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increasing </a:t>
            </a:r>
            <a:r>
              <a:rPr sz="2138" dirty="0">
                <a:latin typeface="+mn-lt"/>
                <a:cs typeface="Times New Roman"/>
              </a:rPr>
              <a:t>approximately</a:t>
            </a:r>
            <a:r>
              <a:rPr sz="2138" spc="-97" dirty="0">
                <a:latin typeface="+mn-lt"/>
                <a:cs typeface="Times New Roman"/>
              </a:rPr>
              <a:t>  </a:t>
            </a:r>
            <a:r>
              <a:rPr sz="2138" spc="4" dirty="0">
                <a:latin typeface="+mn-lt"/>
                <a:cs typeface="Times New Roman"/>
              </a:rPr>
              <a:t>linearly </a:t>
            </a:r>
            <a:r>
              <a:rPr sz="2138" spc="9" dirty="0">
                <a:latin typeface="+mn-lt"/>
                <a:cs typeface="Times New Roman"/>
              </a:rPr>
              <a:t>with </a:t>
            </a:r>
            <a:r>
              <a:rPr sz="2138" spc="4" dirty="0">
                <a:latin typeface="+mn-lt"/>
                <a:cs typeface="Times New Roman"/>
              </a:rPr>
              <a:t>time, </a:t>
            </a:r>
            <a:r>
              <a:rPr sz="2138" spc="9" dirty="0">
                <a:latin typeface="+mn-lt"/>
                <a:cs typeface="Times New Roman"/>
              </a:rPr>
              <a:t>the </a:t>
            </a:r>
            <a:r>
              <a:rPr sz="2138" spc="4" dirty="0">
                <a:latin typeface="+mn-lt"/>
                <a:cs typeface="Times New Roman"/>
              </a:rPr>
              <a:t>first difference </a:t>
            </a:r>
            <a:r>
              <a:rPr sz="2138" spc="9" dirty="0">
                <a:latin typeface="+mn-lt"/>
                <a:cs typeface="Times New Roman"/>
              </a:rPr>
              <a:t>of the </a:t>
            </a:r>
            <a:r>
              <a:rPr sz="2138" spc="4" dirty="0">
                <a:latin typeface="+mn-lt"/>
                <a:cs typeface="Times New Roman"/>
              </a:rPr>
              <a:t>series </a:t>
            </a:r>
            <a:r>
              <a:rPr sz="2138" spc="9" dirty="0">
                <a:latin typeface="+mn-lt"/>
                <a:cs typeface="Times New Roman"/>
              </a:rPr>
              <a:t>can be  modeled as white</a:t>
            </a:r>
            <a:r>
              <a:rPr sz="2138" spc="-21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noise:</a:t>
            </a:r>
            <a:endParaRPr sz="2138" dirty="0">
              <a:latin typeface="+mn-lt"/>
              <a:cs typeface="Times New Roman"/>
            </a:endParaRP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+mn-lt"/>
                <a:cs typeface="Times New Roman"/>
              </a:rPr>
              <a:t>Or </a:t>
            </a:r>
            <a:r>
              <a:rPr sz="2138" spc="9" dirty="0">
                <a:latin typeface="+mn-lt"/>
                <a:cs typeface="Times New Roman"/>
              </a:rPr>
              <a:t>using the </a:t>
            </a:r>
            <a:r>
              <a:rPr sz="2138" spc="17" dirty="0">
                <a:latin typeface="+mn-lt"/>
                <a:cs typeface="Times New Roman"/>
              </a:rPr>
              <a:t>B </a:t>
            </a:r>
            <a:r>
              <a:rPr sz="2138" spc="9" dirty="0">
                <a:latin typeface="+mn-lt"/>
                <a:cs typeface="Times New Roman"/>
              </a:rPr>
              <a:t>operator:</a:t>
            </a:r>
            <a:r>
              <a:rPr sz="2138" spc="9" dirty="0">
                <a:latin typeface="Times New Roman"/>
                <a:cs typeface="Times New Roman"/>
              </a:rPr>
              <a:t> </a:t>
            </a:r>
            <a:r>
              <a:rPr sz="2138" i="1" spc="4" dirty="0">
                <a:latin typeface="Times New Roman"/>
                <a:cs typeface="Times New Roman"/>
              </a:rPr>
              <a:t>(1-B)x</a:t>
            </a:r>
            <a:r>
              <a:rPr sz="2181" i="1" spc="6" baseline="-21241" dirty="0">
                <a:latin typeface="Times New Roman"/>
                <a:cs typeface="Times New Roman"/>
              </a:rPr>
              <a:t>t </a:t>
            </a:r>
            <a:r>
              <a:rPr sz="2138" i="1" spc="17" dirty="0">
                <a:latin typeface="Times New Roman"/>
                <a:cs typeface="Times New Roman"/>
              </a:rPr>
              <a:t>=</a:t>
            </a:r>
            <a:r>
              <a:rPr sz="2138" i="1" spc="-231" dirty="0">
                <a:latin typeface="Times New Roman"/>
                <a:cs typeface="Times New Roman"/>
              </a:rPr>
              <a:t> </a:t>
            </a:r>
            <a:r>
              <a:rPr sz="2138" i="1" dirty="0">
                <a:latin typeface="Times New Roman"/>
                <a:cs typeface="Times New Roman"/>
              </a:rPr>
              <a:t>x</a:t>
            </a:r>
            <a:r>
              <a:rPr sz="2181" i="1" baseline="-21241" dirty="0">
                <a:latin typeface="Times New Roman"/>
                <a:cs typeface="Times New Roman"/>
              </a:rPr>
              <a:t>t</a:t>
            </a:r>
            <a:r>
              <a:rPr sz="2138" i="1" dirty="0">
                <a:latin typeface="Times New Roman"/>
                <a:cs typeface="Times New Roman"/>
              </a:rPr>
              <a:t>-x</a:t>
            </a:r>
            <a:r>
              <a:rPr sz="2181" i="1" baseline="-21241" dirty="0">
                <a:latin typeface="Times New Roman"/>
                <a:cs typeface="Times New Roman"/>
              </a:rPr>
              <a:t>t-1</a:t>
            </a:r>
            <a:endParaRPr sz="2181" baseline="-21241" dirty="0">
              <a:latin typeface="Times New Roman"/>
              <a:cs typeface="Times New Roman"/>
            </a:endParaRPr>
          </a:p>
          <a:p>
            <a:pPr>
              <a:spcBef>
                <a:spcPts val="43"/>
              </a:spcBef>
              <a:buClr>
                <a:srgbClr val="063DE8"/>
              </a:buClr>
              <a:buFont typeface="Wingdings"/>
              <a:buChar char="□"/>
            </a:pPr>
            <a:endParaRPr sz="3121" dirty="0">
              <a:latin typeface="Times New Roman"/>
              <a:cs typeface="Times New Roman"/>
            </a:endParaRPr>
          </a:p>
          <a:p>
            <a:pPr marL="320363" marR="4344" indent="-309503">
              <a:lnSpc>
                <a:spcPct val="101200"/>
              </a:lnSpc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This </a:t>
            </a:r>
            <a:r>
              <a:rPr sz="2138" spc="4" dirty="0">
                <a:latin typeface="+mn-lt"/>
                <a:cs typeface="Times New Roman"/>
              </a:rPr>
              <a:t>is called </a:t>
            </a:r>
            <a:r>
              <a:rPr sz="2138" spc="9" dirty="0">
                <a:latin typeface="+mn-lt"/>
                <a:cs typeface="Times New Roman"/>
              </a:rPr>
              <a:t>an </a:t>
            </a:r>
            <a:r>
              <a:rPr sz="2138" spc="4" dirty="0">
                <a:latin typeface="+mn-lt"/>
                <a:cs typeface="Times New Roman"/>
              </a:rPr>
              <a:t>"integrated" </a:t>
            </a:r>
            <a:r>
              <a:rPr sz="2138" spc="9" dirty="0">
                <a:latin typeface="+mn-lt"/>
                <a:cs typeface="Times New Roman"/>
              </a:rPr>
              <a:t>model of order</a:t>
            </a:r>
            <a:r>
              <a:rPr sz="2138" spc="9" dirty="0">
                <a:latin typeface="Times New Roman"/>
                <a:cs typeface="Times New Roman"/>
              </a:rPr>
              <a:t> </a:t>
            </a:r>
            <a:r>
              <a:rPr sz="2138" spc="13" dirty="0">
                <a:latin typeface="Times New Roman"/>
                <a:cs typeface="Times New Roman"/>
              </a:rPr>
              <a:t>1 </a:t>
            </a:r>
            <a:r>
              <a:rPr sz="2138" spc="9" dirty="0">
                <a:latin typeface="+mn-lt"/>
                <a:cs typeface="Times New Roman"/>
              </a:rPr>
              <a:t>or</a:t>
            </a:r>
            <a:r>
              <a:rPr sz="2138" spc="9" dirty="0">
                <a:latin typeface="Times New Roman"/>
                <a:cs typeface="Times New Roman"/>
              </a:rPr>
              <a:t> </a:t>
            </a:r>
            <a:r>
              <a:rPr sz="2138" spc="4" dirty="0">
                <a:latin typeface="Times New Roman"/>
                <a:cs typeface="Times New Roman"/>
              </a:rPr>
              <a:t>I(1). </a:t>
            </a:r>
            <a:r>
              <a:rPr sz="2138" spc="9" dirty="0">
                <a:latin typeface="+mn-lt"/>
                <a:cs typeface="Times New Roman"/>
              </a:rPr>
              <a:t>Since</a:t>
            </a:r>
            <a:r>
              <a:rPr lang="de-DE" sz="2138" spc="9" dirty="0">
                <a:latin typeface="+mn-lt"/>
                <a:cs typeface="Times New Roman"/>
              </a:rPr>
              <a:t> </a:t>
            </a:r>
            <a:r>
              <a:rPr lang="de-DE" sz="2138" spc="9" dirty="0" err="1">
                <a:latin typeface="+mn-lt"/>
                <a:cs typeface="Times New Roman"/>
              </a:rPr>
              <a:t>the</a:t>
            </a:r>
            <a:r>
              <a:rPr lang="de-DE" sz="2138" spc="9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errors </a:t>
            </a:r>
            <a:r>
              <a:rPr sz="2138" spc="9" dirty="0">
                <a:latin typeface="+mn-lt"/>
                <a:cs typeface="Times New Roman"/>
              </a:rPr>
              <a:t>are </a:t>
            </a:r>
            <a:r>
              <a:rPr sz="2138" spc="4" dirty="0">
                <a:latin typeface="+mn-lt"/>
                <a:cs typeface="Times New Roman"/>
              </a:rPr>
              <a:t>integrated </a:t>
            </a:r>
            <a:r>
              <a:rPr sz="2138" spc="9" dirty="0">
                <a:latin typeface="+mn-lt"/>
                <a:cs typeface="Times New Roman"/>
              </a:rPr>
              <a:t>to </a:t>
            </a:r>
            <a:r>
              <a:rPr sz="2138" spc="4" dirty="0">
                <a:latin typeface="+mn-lt"/>
                <a:cs typeface="Times New Roman"/>
              </a:rPr>
              <a:t>obtain</a:t>
            </a:r>
            <a:r>
              <a:rPr sz="2138" spc="-30" dirty="0">
                <a:latin typeface="Times New Roman"/>
                <a:cs typeface="Times New Roman"/>
              </a:rPr>
              <a:t> </a:t>
            </a:r>
            <a:r>
              <a:rPr sz="2138" spc="4" dirty="0">
                <a:latin typeface="Times New Roman"/>
                <a:cs typeface="Times New Roman"/>
              </a:rPr>
              <a:t>x.</a:t>
            </a:r>
            <a:endParaRPr sz="2138" dirty="0">
              <a:latin typeface="Times New Roman"/>
              <a:cs typeface="Times New Roman"/>
            </a:endParaRP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Note that </a:t>
            </a:r>
            <a:r>
              <a:rPr sz="2138" i="1" spc="4" dirty="0">
                <a:latin typeface="Times New Roman"/>
                <a:cs typeface="Times New Roman"/>
              </a:rPr>
              <a:t>x</a:t>
            </a:r>
            <a:r>
              <a:rPr sz="2181" i="1" spc="6" baseline="-21241" dirty="0">
                <a:latin typeface="Times New Roman"/>
                <a:cs typeface="Times New Roman"/>
              </a:rPr>
              <a:t>t </a:t>
            </a:r>
            <a:r>
              <a:rPr sz="2138" spc="4" dirty="0">
                <a:latin typeface="+mn-lt"/>
                <a:cs typeface="Times New Roman"/>
              </a:rPr>
              <a:t>is </a:t>
            </a:r>
            <a:r>
              <a:rPr sz="2138" spc="9" dirty="0">
                <a:latin typeface="+mn-lt"/>
                <a:cs typeface="Times New Roman"/>
              </a:rPr>
              <a:t>not </a:t>
            </a:r>
            <a:r>
              <a:rPr sz="2138" spc="4" dirty="0">
                <a:latin typeface="+mn-lt"/>
                <a:cs typeface="Times New Roman"/>
              </a:rPr>
              <a:t>stationary </a:t>
            </a:r>
            <a:r>
              <a:rPr sz="2138" spc="9" dirty="0">
                <a:latin typeface="+mn-lt"/>
                <a:cs typeface="Times New Roman"/>
              </a:rPr>
              <a:t>but </a:t>
            </a:r>
            <a:r>
              <a:rPr sz="2138" spc="4" dirty="0">
                <a:latin typeface="Times New Roman"/>
                <a:cs typeface="Times New Roman"/>
              </a:rPr>
              <a:t>(1-B)</a:t>
            </a:r>
            <a:r>
              <a:rPr sz="2138" i="1" spc="4" dirty="0">
                <a:latin typeface="Times New Roman"/>
                <a:cs typeface="Times New Roman"/>
              </a:rPr>
              <a:t>x</a:t>
            </a:r>
            <a:r>
              <a:rPr sz="2181" i="1" spc="6" baseline="-21241" dirty="0">
                <a:latin typeface="Times New Roman"/>
                <a:cs typeface="Times New Roman"/>
              </a:rPr>
              <a:t>t </a:t>
            </a:r>
            <a:r>
              <a:rPr sz="2138" spc="4" dirty="0">
                <a:latin typeface="+mn-lt"/>
                <a:cs typeface="Times New Roman"/>
              </a:rPr>
              <a:t>is</a:t>
            </a:r>
            <a:r>
              <a:rPr sz="2138" spc="338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stationary</a:t>
            </a:r>
            <a:r>
              <a:rPr sz="2138" spc="4" dirty="0">
                <a:latin typeface="Times New Roman"/>
                <a:cs typeface="Times New Roman"/>
              </a:rPr>
              <a:t>.</a:t>
            </a:r>
            <a:endParaRPr sz="2138" dirty="0">
              <a:latin typeface="Times New Roman"/>
              <a:cs typeface="Times New Roman"/>
            </a:endParaRPr>
          </a:p>
          <a:p>
            <a:pPr marL="700998">
              <a:spcBef>
                <a:spcPts val="1082"/>
              </a:spcBef>
              <a:tabLst>
                <a:tab pos="3769969" algn="l"/>
              </a:tabLst>
            </a:pPr>
            <a:r>
              <a:rPr sz="3207" i="1" spc="6" baseline="2222" dirty="0">
                <a:latin typeface="Times New Roman"/>
                <a:cs typeface="Times New Roman"/>
              </a:rPr>
              <a:t>x</a:t>
            </a:r>
            <a:r>
              <a:rPr sz="2181" i="1" spc="6" baseline="-17973" dirty="0">
                <a:latin typeface="Times New Roman"/>
                <a:cs typeface="Times New Roman"/>
              </a:rPr>
              <a:t>t	</a:t>
            </a:r>
            <a:r>
              <a:rPr sz="2138" i="1" spc="4" dirty="0">
                <a:latin typeface="Times New Roman"/>
                <a:cs typeface="Times New Roman"/>
              </a:rPr>
              <a:t>(1-B)x</a:t>
            </a:r>
            <a:r>
              <a:rPr sz="2181" i="1" spc="6" baseline="-21241" dirty="0">
                <a:latin typeface="Times New Roman"/>
                <a:cs typeface="Times New Roman"/>
              </a:rPr>
              <a:t>t</a:t>
            </a:r>
            <a:endParaRPr sz="2181" baseline="-21241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66128" y="5561152"/>
            <a:ext cx="1306984" cy="0"/>
          </a:xfrm>
          <a:custGeom>
            <a:avLst/>
            <a:gdLst/>
            <a:ahLst/>
            <a:cxnLst/>
            <a:rect l="l" t="t" r="r" b="b"/>
            <a:pathLst>
              <a:path w="1528445">
                <a:moveTo>
                  <a:pt x="0" y="0"/>
                </a:moveTo>
                <a:lnTo>
                  <a:pt x="1528234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16780" y="5887004"/>
            <a:ext cx="9828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2441"/>
              </a:lnSpc>
            </a:pPr>
            <a:r>
              <a:rPr sz="2138" i="1" spc="4" dirty="0">
                <a:latin typeface="Times New Roman"/>
                <a:cs typeface="Times New Roman"/>
              </a:rPr>
              <a:t>t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62074" y="5887004"/>
            <a:ext cx="9828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2441"/>
              </a:lnSpc>
            </a:pPr>
            <a:r>
              <a:rPr sz="2138" i="1" spc="4" dirty="0">
                <a:latin typeface="Times New Roman"/>
                <a:cs typeface="Times New Roman"/>
              </a:rPr>
              <a:t>t</a:t>
            </a:r>
            <a:endParaRPr sz="2138">
              <a:latin typeface="Times New Roman"/>
              <a:cs typeface="Times New Roman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D95BAD-60FB-3B46-9DD8-9E445CEE92BF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839EF888-4D16-054E-91BD-3C9EFE23B2F1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A4E0FAA-1373-1B48-B01E-EDAD8421660D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571836-B4CC-AB4E-ADB0-C8470EDD5B2A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00AFB92-87CF-BA44-B4D0-3F79822F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560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654" y="236157"/>
            <a:ext cx="4513357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Integrated </a:t>
            </a:r>
            <a:r>
              <a:rPr dirty="0"/>
              <a:t>Models</a:t>
            </a:r>
            <a:r>
              <a:rPr spc="-81" dirty="0"/>
              <a:t> </a:t>
            </a:r>
            <a:r>
              <a:rPr dirty="0"/>
              <a:t>(</a:t>
            </a:r>
            <a:r>
              <a:rPr lang="de-DE" dirty="0" err="1"/>
              <a:t>cntd</a:t>
            </a:r>
            <a:r>
              <a:rPr lang="de-DE" dirty="0"/>
              <a:t>.</a:t>
            </a:r>
            <a:r>
              <a:rPr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1316684" y="2179971"/>
            <a:ext cx="4641212" cy="31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9359" y="2672430"/>
            <a:ext cx="2550328" cy="372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9615" y="4907750"/>
            <a:ext cx="1863009" cy="68960"/>
          </a:xfrm>
          <a:custGeom>
            <a:avLst/>
            <a:gdLst/>
            <a:ahLst/>
            <a:cxnLst/>
            <a:rect l="l" t="t" r="r" b="b"/>
            <a:pathLst>
              <a:path w="2178685" h="80645">
                <a:moveTo>
                  <a:pt x="2111374" y="46650"/>
                </a:moveTo>
                <a:lnTo>
                  <a:pt x="2111374" y="33782"/>
                </a:lnTo>
                <a:lnTo>
                  <a:pt x="0" y="33782"/>
                </a:lnTo>
                <a:lnTo>
                  <a:pt x="0" y="46650"/>
                </a:lnTo>
                <a:lnTo>
                  <a:pt x="2111374" y="46650"/>
                </a:lnTo>
                <a:close/>
              </a:path>
              <a:path w="2178685" h="80645">
                <a:moveTo>
                  <a:pt x="2178135" y="40215"/>
                </a:moveTo>
                <a:lnTo>
                  <a:pt x="2097700" y="0"/>
                </a:lnTo>
                <a:lnTo>
                  <a:pt x="2097700" y="33782"/>
                </a:lnTo>
                <a:lnTo>
                  <a:pt x="2111374" y="33782"/>
                </a:lnTo>
                <a:lnTo>
                  <a:pt x="2111374" y="73595"/>
                </a:lnTo>
                <a:lnTo>
                  <a:pt x="2178135" y="40215"/>
                </a:lnTo>
                <a:close/>
              </a:path>
              <a:path w="2178685" h="80645">
                <a:moveTo>
                  <a:pt x="2111374" y="73595"/>
                </a:moveTo>
                <a:lnTo>
                  <a:pt x="2111374" y="46650"/>
                </a:lnTo>
                <a:lnTo>
                  <a:pt x="2097700" y="46650"/>
                </a:lnTo>
                <a:lnTo>
                  <a:pt x="2097700" y="80432"/>
                </a:lnTo>
                <a:lnTo>
                  <a:pt x="2111374" y="73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9724" y="3719936"/>
            <a:ext cx="68960" cy="1213589"/>
          </a:xfrm>
          <a:custGeom>
            <a:avLst/>
            <a:gdLst/>
            <a:ahLst/>
            <a:cxnLst/>
            <a:rect l="l" t="t" r="r" b="b"/>
            <a:pathLst>
              <a:path w="80644" h="1419225">
                <a:moveTo>
                  <a:pt x="80432" y="80432"/>
                </a:moveTo>
                <a:lnTo>
                  <a:pt x="40215" y="0"/>
                </a:lnTo>
                <a:lnTo>
                  <a:pt x="0" y="80432"/>
                </a:lnTo>
                <a:lnTo>
                  <a:pt x="32976" y="80432"/>
                </a:lnTo>
                <a:lnTo>
                  <a:pt x="32976" y="66760"/>
                </a:lnTo>
                <a:lnTo>
                  <a:pt x="46650" y="66760"/>
                </a:lnTo>
                <a:lnTo>
                  <a:pt x="46650" y="80432"/>
                </a:lnTo>
                <a:lnTo>
                  <a:pt x="80432" y="80432"/>
                </a:lnTo>
                <a:close/>
              </a:path>
              <a:path w="80644" h="1419225">
                <a:moveTo>
                  <a:pt x="46650" y="80432"/>
                </a:moveTo>
                <a:lnTo>
                  <a:pt x="46650" y="66760"/>
                </a:lnTo>
                <a:lnTo>
                  <a:pt x="32976" y="66760"/>
                </a:lnTo>
                <a:lnTo>
                  <a:pt x="32976" y="80432"/>
                </a:lnTo>
                <a:lnTo>
                  <a:pt x="46650" y="80432"/>
                </a:lnTo>
                <a:close/>
              </a:path>
              <a:path w="80644" h="1419225">
                <a:moveTo>
                  <a:pt x="46650" y="1418843"/>
                </a:moveTo>
                <a:lnTo>
                  <a:pt x="46650" y="80432"/>
                </a:lnTo>
                <a:lnTo>
                  <a:pt x="32976" y="80432"/>
                </a:lnTo>
                <a:lnTo>
                  <a:pt x="32976" y="1418843"/>
                </a:lnTo>
                <a:lnTo>
                  <a:pt x="46650" y="1418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8762" y="1522589"/>
            <a:ext cx="6780895" cy="3754648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20363" marR="4344" indent="-309503">
              <a:lnSpc>
                <a:spcPct val="101200"/>
              </a:lnSpc>
              <a:spcBef>
                <a:spcPts val="81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lang="en-US" sz="2138" spc="4" dirty="0">
                <a:latin typeface="+mn-lt"/>
                <a:cs typeface="Times New Roman"/>
              </a:rPr>
              <a:t>If </a:t>
            </a:r>
            <a:r>
              <a:rPr lang="en-US" sz="2138" spc="9" dirty="0">
                <a:latin typeface="+mn-lt"/>
                <a:cs typeface="Times New Roman"/>
              </a:rPr>
              <a:t>the time </a:t>
            </a:r>
            <a:r>
              <a:rPr lang="en-US" sz="2138" spc="4" dirty="0">
                <a:latin typeface="+mn-lt"/>
                <a:cs typeface="Times New Roman"/>
              </a:rPr>
              <a:t>series is parabolic, </a:t>
            </a:r>
            <a:r>
              <a:rPr lang="en-US" sz="2138" spc="9" dirty="0">
                <a:latin typeface="+mn-lt"/>
                <a:cs typeface="Times New Roman"/>
              </a:rPr>
              <a:t>the second </a:t>
            </a:r>
            <a:r>
              <a:rPr lang="en-US" sz="2138" spc="4" dirty="0">
                <a:latin typeface="+mn-lt"/>
                <a:cs typeface="Times New Roman"/>
              </a:rPr>
              <a:t>difference </a:t>
            </a:r>
            <a:r>
              <a:rPr lang="en-US" sz="2138" spc="13" dirty="0">
                <a:latin typeface="+mn-lt"/>
                <a:cs typeface="Times New Roman"/>
              </a:rPr>
              <a:t>can be modeled </a:t>
            </a:r>
            <a:r>
              <a:rPr lang="en-US" sz="2138" spc="9" dirty="0">
                <a:latin typeface="+mn-lt"/>
                <a:cs typeface="Times New Roman"/>
              </a:rPr>
              <a:t>as white</a:t>
            </a:r>
            <a:r>
              <a:rPr lang="en-US" sz="2138" spc="-26" dirty="0">
                <a:latin typeface="+mn-lt"/>
                <a:cs typeface="Times New Roman"/>
              </a:rPr>
              <a:t> </a:t>
            </a:r>
            <a:r>
              <a:rPr lang="en-US" sz="2138" spc="4" dirty="0">
                <a:latin typeface="+mn-lt"/>
                <a:cs typeface="Times New Roman"/>
              </a:rPr>
              <a:t>noise:</a:t>
            </a:r>
            <a:endParaRPr lang="en-US" sz="2138" dirty="0">
              <a:latin typeface="+mn-lt"/>
              <a:cs typeface="Times New Roman"/>
            </a:endParaRPr>
          </a:p>
          <a:p>
            <a:pPr>
              <a:spcBef>
                <a:spcPts val="21"/>
              </a:spcBef>
              <a:buClr>
                <a:srgbClr val="063DE8"/>
              </a:buClr>
              <a:buFont typeface="Wingdings"/>
              <a:buChar char="□"/>
            </a:pPr>
            <a:endParaRPr lang="en-US" sz="3164" dirty="0">
              <a:latin typeface="Times New Roman"/>
              <a:cs typeface="Times New Roman"/>
            </a:endParaRPr>
          </a:p>
          <a:p>
            <a:pPr marL="320363" indent="-309503">
              <a:spcBef>
                <a:spcPts val="4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lang="en-US" sz="2138" spc="13" dirty="0">
                <a:latin typeface="+mn-lt"/>
                <a:cs typeface="Times New Roman"/>
              </a:rPr>
              <a:t>Or</a:t>
            </a:r>
            <a:endParaRPr lang="en-US" sz="2138" dirty="0">
              <a:latin typeface="+mn-lt"/>
              <a:cs typeface="Times New Roman"/>
            </a:endParaRPr>
          </a:p>
          <a:p>
            <a:pPr marL="320363">
              <a:spcBef>
                <a:spcPts val="30"/>
              </a:spcBef>
            </a:pPr>
            <a:r>
              <a:rPr lang="en-US" sz="2138" spc="9" dirty="0">
                <a:latin typeface="+mn-lt"/>
                <a:cs typeface="Times New Roman"/>
              </a:rPr>
              <a:t>This is </a:t>
            </a:r>
            <a:r>
              <a:rPr lang="en-US" sz="2138" spc="13" dirty="0">
                <a:latin typeface="+mn-lt"/>
                <a:cs typeface="Times New Roman"/>
              </a:rPr>
              <a:t>an</a:t>
            </a:r>
            <a:r>
              <a:rPr lang="en-US" sz="2138" spc="13" dirty="0">
                <a:latin typeface="Times New Roman"/>
                <a:cs typeface="Times New Roman"/>
              </a:rPr>
              <a:t> </a:t>
            </a:r>
            <a:r>
              <a:rPr lang="en-US" sz="2138" spc="4" dirty="0">
                <a:latin typeface="Times New Roman"/>
                <a:cs typeface="Times New Roman"/>
              </a:rPr>
              <a:t>I(2)</a:t>
            </a:r>
            <a:r>
              <a:rPr lang="en-US" sz="2138" spc="-17" dirty="0">
                <a:latin typeface="Times New Roman"/>
                <a:cs typeface="Times New Roman"/>
              </a:rPr>
              <a:t> </a:t>
            </a:r>
            <a:r>
              <a:rPr lang="en-US" sz="2138" spc="9" dirty="0">
                <a:latin typeface="+mn-lt"/>
                <a:cs typeface="Times New Roman"/>
              </a:rPr>
              <a:t>model</a:t>
            </a:r>
            <a:endParaRPr lang="en-US" sz="213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394" dirty="0">
              <a:latin typeface="Times New Roman"/>
              <a:cs typeface="Times New Roman"/>
            </a:endParaRPr>
          </a:p>
          <a:p>
            <a:pPr marL="665161">
              <a:spcBef>
                <a:spcPts val="1582"/>
              </a:spcBef>
            </a:pPr>
            <a:r>
              <a:rPr lang="en-US" sz="2138" i="1" spc="4" dirty="0" err="1">
                <a:latin typeface="Times New Roman"/>
                <a:cs typeface="Times New Roman"/>
              </a:rPr>
              <a:t>x</a:t>
            </a:r>
            <a:r>
              <a:rPr lang="en-US" sz="2181" i="1" spc="6" baseline="-21241" dirty="0" err="1">
                <a:latin typeface="Times New Roman"/>
                <a:cs typeface="Times New Roman"/>
              </a:rPr>
              <a:t>t</a:t>
            </a:r>
            <a:endParaRPr lang="en-US" sz="2181" baseline="-2124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736" dirty="0">
              <a:latin typeface="Times New Roman"/>
              <a:cs typeface="Times New Roman"/>
            </a:endParaRPr>
          </a:p>
          <a:p>
            <a:pPr marR="1325978" algn="ctr">
              <a:spcBef>
                <a:spcPts val="2185"/>
              </a:spcBef>
            </a:pPr>
            <a:r>
              <a:rPr lang="en-US" sz="2138" i="1" spc="4" dirty="0">
                <a:latin typeface="Times New Roman"/>
                <a:cs typeface="Times New Roman"/>
              </a:rPr>
              <a:t>t</a:t>
            </a:r>
            <a:endParaRPr lang="en-US" sz="2138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84112" y="4048011"/>
            <a:ext cx="1450334" cy="784082"/>
          </a:xfrm>
          <a:custGeom>
            <a:avLst/>
            <a:gdLst/>
            <a:ahLst/>
            <a:cxnLst/>
            <a:rect l="l" t="t" r="r" b="b"/>
            <a:pathLst>
              <a:path w="1696085" h="916939">
                <a:moveTo>
                  <a:pt x="0" y="916940"/>
                </a:moveTo>
                <a:lnTo>
                  <a:pt x="62147" y="916334"/>
                </a:lnTo>
                <a:lnTo>
                  <a:pt x="123732" y="914532"/>
                </a:lnTo>
                <a:lnTo>
                  <a:pt x="184716" y="911553"/>
                </a:lnTo>
                <a:lnTo>
                  <a:pt x="245061" y="907419"/>
                </a:lnTo>
                <a:lnTo>
                  <a:pt x="304728" y="902151"/>
                </a:lnTo>
                <a:lnTo>
                  <a:pt x="363679" y="895768"/>
                </a:lnTo>
                <a:lnTo>
                  <a:pt x="421876" y="888293"/>
                </a:lnTo>
                <a:lnTo>
                  <a:pt x="479280" y="879746"/>
                </a:lnTo>
                <a:lnTo>
                  <a:pt x="535853" y="870147"/>
                </a:lnTo>
                <a:lnTo>
                  <a:pt x="591557" y="859518"/>
                </a:lnTo>
                <a:lnTo>
                  <a:pt x="646352" y="847879"/>
                </a:lnTo>
                <a:lnTo>
                  <a:pt x="700202" y="835251"/>
                </a:lnTo>
                <a:lnTo>
                  <a:pt x="753067" y="821655"/>
                </a:lnTo>
                <a:lnTo>
                  <a:pt x="804910" y="807112"/>
                </a:lnTo>
                <a:lnTo>
                  <a:pt x="855691" y="791643"/>
                </a:lnTo>
                <a:lnTo>
                  <a:pt x="905373" y="775267"/>
                </a:lnTo>
                <a:lnTo>
                  <a:pt x="953918" y="758008"/>
                </a:lnTo>
                <a:lnTo>
                  <a:pt x="1001286" y="739884"/>
                </a:lnTo>
                <a:lnTo>
                  <a:pt x="1047439" y="720916"/>
                </a:lnTo>
                <a:lnTo>
                  <a:pt x="1092340" y="701127"/>
                </a:lnTo>
                <a:lnTo>
                  <a:pt x="1135949" y="680536"/>
                </a:lnTo>
                <a:lnTo>
                  <a:pt x="1178229" y="659164"/>
                </a:lnTo>
                <a:lnTo>
                  <a:pt x="1219142" y="637032"/>
                </a:lnTo>
                <a:lnTo>
                  <a:pt x="1258648" y="614162"/>
                </a:lnTo>
                <a:lnTo>
                  <a:pt x="1296709" y="590572"/>
                </a:lnTo>
                <a:lnTo>
                  <a:pt x="1333288" y="566286"/>
                </a:lnTo>
                <a:lnTo>
                  <a:pt x="1368345" y="541323"/>
                </a:lnTo>
                <a:lnTo>
                  <a:pt x="1401843" y="515703"/>
                </a:lnTo>
                <a:lnTo>
                  <a:pt x="1433742" y="489449"/>
                </a:lnTo>
                <a:lnTo>
                  <a:pt x="1464006" y="462581"/>
                </a:lnTo>
                <a:lnTo>
                  <a:pt x="1492595" y="435119"/>
                </a:lnTo>
                <a:lnTo>
                  <a:pt x="1519471" y="407084"/>
                </a:lnTo>
                <a:lnTo>
                  <a:pt x="1567931" y="349381"/>
                </a:lnTo>
                <a:lnTo>
                  <a:pt x="1609079" y="289637"/>
                </a:lnTo>
                <a:lnTo>
                  <a:pt x="1642608" y="228019"/>
                </a:lnTo>
                <a:lnTo>
                  <a:pt x="1668212" y="164693"/>
                </a:lnTo>
                <a:lnTo>
                  <a:pt x="1685584" y="99826"/>
                </a:lnTo>
                <a:lnTo>
                  <a:pt x="1694416" y="33584"/>
                </a:lnTo>
                <a:lnTo>
                  <a:pt x="1695535" y="0"/>
                </a:lnTo>
              </a:path>
            </a:pathLst>
          </a:custGeom>
          <a:ln w="2681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7868" y="4107849"/>
            <a:ext cx="1438931" cy="816118"/>
          </a:xfrm>
          <a:custGeom>
            <a:avLst/>
            <a:gdLst/>
            <a:ahLst/>
            <a:cxnLst/>
            <a:rect l="l" t="t" r="r" b="b"/>
            <a:pathLst>
              <a:path w="1682750" h="954404">
                <a:moveTo>
                  <a:pt x="0" y="850180"/>
                </a:moveTo>
                <a:lnTo>
                  <a:pt x="20019" y="812810"/>
                </a:lnTo>
                <a:lnTo>
                  <a:pt x="46890" y="799022"/>
                </a:lnTo>
                <a:lnTo>
                  <a:pt x="78404" y="803243"/>
                </a:lnTo>
                <a:lnTo>
                  <a:pt x="112353" y="819902"/>
                </a:lnTo>
                <a:lnTo>
                  <a:pt x="146527" y="843427"/>
                </a:lnTo>
                <a:lnTo>
                  <a:pt x="178716" y="868246"/>
                </a:lnTo>
                <a:lnTo>
                  <a:pt x="206713" y="888788"/>
                </a:lnTo>
                <a:lnTo>
                  <a:pt x="258945" y="876623"/>
                </a:lnTo>
                <a:lnTo>
                  <a:pt x="304842" y="859028"/>
                </a:lnTo>
                <a:lnTo>
                  <a:pt x="346517" y="833591"/>
                </a:lnTo>
                <a:lnTo>
                  <a:pt x="386080" y="797899"/>
                </a:lnTo>
                <a:lnTo>
                  <a:pt x="403825" y="743795"/>
                </a:lnTo>
                <a:lnTo>
                  <a:pt x="424286" y="723397"/>
                </a:lnTo>
                <a:lnTo>
                  <a:pt x="454398" y="730598"/>
                </a:lnTo>
                <a:lnTo>
                  <a:pt x="501099" y="759291"/>
                </a:lnTo>
                <a:lnTo>
                  <a:pt x="519021" y="796956"/>
                </a:lnTo>
                <a:lnTo>
                  <a:pt x="542523" y="826553"/>
                </a:lnTo>
                <a:lnTo>
                  <a:pt x="571453" y="851475"/>
                </a:lnTo>
                <a:lnTo>
                  <a:pt x="605663" y="875115"/>
                </a:lnTo>
                <a:lnTo>
                  <a:pt x="626148" y="904510"/>
                </a:lnTo>
                <a:lnTo>
                  <a:pt x="647689" y="925084"/>
                </a:lnTo>
                <a:lnTo>
                  <a:pt x="673755" y="940379"/>
                </a:lnTo>
                <a:lnTo>
                  <a:pt x="707813" y="953939"/>
                </a:lnTo>
                <a:lnTo>
                  <a:pt x="736028" y="941950"/>
                </a:lnTo>
                <a:lnTo>
                  <a:pt x="777375" y="910731"/>
                </a:lnTo>
                <a:lnTo>
                  <a:pt x="812292" y="841117"/>
                </a:lnTo>
                <a:lnTo>
                  <a:pt x="822831" y="795795"/>
                </a:lnTo>
                <a:lnTo>
                  <a:pt x="832257" y="752513"/>
                </a:lnTo>
                <a:lnTo>
                  <a:pt x="843316" y="710963"/>
                </a:lnTo>
                <a:lnTo>
                  <a:pt x="858751" y="670833"/>
                </a:lnTo>
                <a:lnTo>
                  <a:pt x="881305" y="631814"/>
                </a:lnTo>
                <a:lnTo>
                  <a:pt x="913723" y="593598"/>
                </a:lnTo>
                <a:lnTo>
                  <a:pt x="942390" y="605336"/>
                </a:lnTo>
                <a:lnTo>
                  <a:pt x="962686" y="619940"/>
                </a:lnTo>
                <a:lnTo>
                  <a:pt x="981023" y="637258"/>
                </a:lnTo>
                <a:lnTo>
                  <a:pt x="1003808" y="657140"/>
                </a:lnTo>
                <a:lnTo>
                  <a:pt x="1026153" y="672774"/>
                </a:lnTo>
                <a:lnTo>
                  <a:pt x="1048046" y="685694"/>
                </a:lnTo>
                <a:lnTo>
                  <a:pt x="1070543" y="697407"/>
                </a:lnTo>
                <a:lnTo>
                  <a:pt x="1094698" y="709422"/>
                </a:lnTo>
                <a:lnTo>
                  <a:pt x="1126770" y="696050"/>
                </a:lnTo>
                <a:lnTo>
                  <a:pt x="1157034" y="682074"/>
                </a:lnTo>
                <a:lnTo>
                  <a:pt x="1187900" y="668702"/>
                </a:lnTo>
                <a:lnTo>
                  <a:pt x="1250324" y="631653"/>
                </a:lnTo>
                <a:lnTo>
                  <a:pt x="1301072" y="583393"/>
                </a:lnTo>
                <a:lnTo>
                  <a:pt x="1325541" y="553381"/>
                </a:lnTo>
                <a:lnTo>
                  <a:pt x="1328438" y="495813"/>
                </a:lnTo>
                <a:lnTo>
                  <a:pt x="1330496" y="448288"/>
                </a:lnTo>
                <a:lnTo>
                  <a:pt x="1332625" y="409841"/>
                </a:lnTo>
                <a:lnTo>
                  <a:pt x="1340730" y="356328"/>
                </a:lnTo>
                <a:lnTo>
                  <a:pt x="1376146" y="320054"/>
                </a:lnTo>
                <a:lnTo>
                  <a:pt x="1425872" y="313957"/>
                </a:lnTo>
                <a:lnTo>
                  <a:pt x="1504976" y="313333"/>
                </a:lnTo>
                <a:lnTo>
                  <a:pt x="1557818" y="312664"/>
                </a:lnTo>
                <a:lnTo>
                  <a:pt x="1620732" y="310472"/>
                </a:lnTo>
                <a:lnTo>
                  <a:pt x="1644461" y="279799"/>
                </a:lnTo>
                <a:lnTo>
                  <a:pt x="1663525" y="241689"/>
                </a:lnTo>
                <a:lnTo>
                  <a:pt x="1676650" y="199187"/>
                </a:lnTo>
                <a:lnTo>
                  <a:pt x="1682565" y="155336"/>
                </a:lnTo>
                <a:lnTo>
                  <a:pt x="1679997" y="113183"/>
                </a:lnTo>
                <a:lnTo>
                  <a:pt x="1667672" y="75770"/>
                </a:lnTo>
                <a:lnTo>
                  <a:pt x="1644320" y="46143"/>
                </a:lnTo>
                <a:lnTo>
                  <a:pt x="1608667" y="27347"/>
                </a:lnTo>
                <a:lnTo>
                  <a:pt x="1601126" y="19341"/>
                </a:lnTo>
                <a:lnTo>
                  <a:pt x="1592379" y="10355"/>
                </a:lnTo>
                <a:lnTo>
                  <a:pt x="1585140" y="3028"/>
                </a:lnTo>
                <a:lnTo>
                  <a:pt x="1582124" y="0"/>
                </a:lnTo>
                <a:lnTo>
                  <a:pt x="1679448" y="10456"/>
                </a:lnTo>
              </a:path>
            </a:pathLst>
          </a:custGeom>
          <a:ln w="4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6A104C-53C2-1449-9E7E-E3FC10132142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13E651F7-9CD2-F047-B4F3-E4DF37849245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D0B5628E-0824-224B-B890-A97D9154078C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E3253E-A97F-FC44-9DD0-FB45ADBA81A3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88395A6-43BB-0641-80BB-685047F7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545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ARIMA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Time Series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3124D85-10CD-8140-9419-281055741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DE">
                <a:latin typeface="+mn-lt"/>
              </a:rPr>
              <a:t>Introduction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29DBE82-3933-6347-BF02-66BAAFD0B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DE" dirty="0"/>
              <a:t>Two questions of paramount importance when a </a:t>
            </a:r>
            <a:r>
              <a:rPr lang="en-US" altLang="en-DE"/>
              <a:t>data scientist </a:t>
            </a:r>
            <a:r>
              <a:rPr lang="en-US" altLang="en-DE" dirty="0"/>
              <a:t>examines time </a:t>
            </a:r>
            <a:r>
              <a:rPr lang="en-US" altLang="en-DE"/>
              <a:t>series data:</a:t>
            </a:r>
            <a:endParaRPr lang="en-US" altLang="en-DE" dirty="0"/>
          </a:p>
          <a:p>
            <a:pPr lvl="1" eaLnBrk="1" hangingPunct="1"/>
            <a:r>
              <a:rPr lang="en-US" altLang="en-DE" dirty="0"/>
              <a:t>Do the data exhibit a discernible pattern?</a:t>
            </a:r>
          </a:p>
          <a:p>
            <a:pPr lvl="1" eaLnBrk="1" hangingPunct="1"/>
            <a:r>
              <a:rPr lang="en-US" altLang="en-DE" dirty="0"/>
              <a:t>Can this be exploited to make meaningful forecasts?</a:t>
            </a:r>
          </a:p>
        </p:txBody>
      </p:sp>
    </p:spTree>
    <p:extLst>
      <p:ext uri="{BB962C8B-B14F-4D97-AF65-F5344CB8AC3E}">
        <p14:creationId xmlns:p14="http://schemas.microsoft.com/office/powerpoint/2010/main" val="225184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57920"/>
            <a:ext cx="4455257" cy="454597"/>
          </a:xfrm>
          <a:prstGeom prst="rect">
            <a:avLst/>
          </a:prstGeom>
        </p:spPr>
        <p:txBody>
          <a:bodyPr vert="horz" wrap="square" lIns="0" tIns="135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107"/>
              </a:spcBef>
            </a:pPr>
            <a:r>
              <a:rPr sz="2865" spc="17" dirty="0"/>
              <a:t>ARMA </a:t>
            </a:r>
            <a:r>
              <a:rPr sz="2865" spc="9" dirty="0"/>
              <a:t>and </a:t>
            </a:r>
            <a:r>
              <a:rPr sz="2865" spc="13" dirty="0"/>
              <a:t>ARIMA</a:t>
            </a:r>
            <a:r>
              <a:rPr sz="2865" spc="-60" dirty="0"/>
              <a:t> </a:t>
            </a:r>
            <a:r>
              <a:rPr sz="2865" spc="9" dirty="0"/>
              <a:t>Models</a:t>
            </a:r>
            <a:endParaRPr sz="2865" dirty="0"/>
          </a:p>
        </p:txBody>
      </p:sp>
      <p:sp>
        <p:nvSpPr>
          <p:cNvPr id="3" name="object 3"/>
          <p:cNvSpPr txBox="1"/>
          <p:nvPr/>
        </p:nvSpPr>
        <p:spPr>
          <a:xfrm>
            <a:off x="858762" y="1457249"/>
            <a:ext cx="5607487" cy="802720"/>
          </a:xfrm>
          <a:prstGeom prst="rect">
            <a:avLst/>
          </a:prstGeom>
        </p:spPr>
        <p:txBody>
          <a:bodyPr vert="horz" wrap="square" lIns="0" tIns="79820" rIns="0" bIns="0" rtlCol="0">
            <a:spAutoFit/>
          </a:bodyPr>
          <a:lstStyle/>
          <a:p>
            <a:pPr marL="320363" indent="-309503">
              <a:spcBef>
                <a:spcPts val="628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4" dirty="0">
                <a:latin typeface="+mn-lt"/>
                <a:cs typeface="Times New Roman"/>
              </a:rPr>
              <a:t>It is possible </a:t>
            </a:r>
            <a:r>
              <a:rPr sz="2138" spc="9" dirty="0">
                <a:latin typeface="+mn-lt"/>
                <a:cs typeface="Times New Roman"/>
              </a:rPr>
              <a:t>to combine AR, </a:t>
            </a:r>
            <a:r>
              <a:rPr sz="2138" spc="13" dirty="0">
                <a:latin typeface="+mn-lt"/>
                <a:cs typeface="Times New Roman"/>
              </a:rPr>
              <a:t>MA, </a:t>
            </a:r>
            <a:r>
              <a:rPr sz="2138" spc="9" dirty="0">
                <a:latin typeface="+mn-lt"/>
                <a:cs typeface="Times New Roman"/>
              </a:rPr>
              <a:t>and I</a:t>
            </a:r>
            <a:r>
              <a:rPr sz="2138" spc="-9" dirty="0">
                <a:latin typeface="+mn-lt"/>
                <a:cs typeface="Times New Roman"/>
              </a:rPr>
              <a:t> </a:t>
            </a:r>
            <a:r>
              <a:rPr sz="2138" dirty="0">
                <a:latin typeface="+mn-lt"/>
                <a:cs typeface="Times New Roman"/>
              </a:rPr>
              <a:t>models</a:t>
            </a:r>
          </a:p>
          <a:p>
            <a:pPr marL="320363" indent="-309503">
              <a:spcBef>
                <a:spcPts val="547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Times New Roman"/>
                <a:cs typeface="Times New Roman"/>
              </a:rPr>
              <a:t>ARMA(</a:t>
            </a:r>
            <a:r>
              <a:rPr sz="2138" i="1" spc="13" dirty="0">
                <a:latin typeface="Times New Roman"/>
                <a:cs typeface="Times New Roman"/>
              </a:rPr>
              <a:t>p</a:t>
            </a:r>
            <a:r>
              <a:rPr sz="2138" spc="13" dirty="0">
                <a:latin typeface="Times New Roman"/>
                <a:cs typeface="Times New Roman"/>
              </a:rPr>
              <a:t>, </a:t>
            </a:r>
            <a:r>
              <a:rPr sz="2138" i="1" spc="13" dirty="0">
                <a:latin typeface="Times New Roman"/>
                <a:cs typeface="Times New Roman"/>
              </a:rPr>
              <a:t>q</a:t>
            </a:r>
            <a:r>
              <a:rPr sz="2138" spc="13" dirty="0">
                <a:latin typeface="Times New Roman"/>
                <a:cs typeface="Times New Roman"/>
              </a:rPr>
              <a:t>)</a:t>
            </a:r>
            <a:r>
              <a:rPr sz="2138" spc="-9" dirty="0">
                <a:latin typeface="Times New Roman"/>
                <a:cs typeface="Times New Roman"/>
              </a:rPr>
              <a:t> </a:t>
            </a:r>
            <a:r>
              <a:rPr sz="2138" spc="9" dirty="0">
                <a:latin typeface="+mn-lt"/>
                <a:cs typeface="Times New Roman"/>
              </a:rPr>
              <a:t>Model: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761" y="3367932"/>
            <a:ext cx="3353199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625" spc="1270" dirty="0">
                <a:solidFill>
                  <a:srgbClr val="063DE8"/>
                </a:solidFill>
                <a:latin typeface="Wingdings"/>
                <a:cs typeface="Wingdings"/>
              </a:rPr>
              <a:t>□</a:t>
            </a:r>
            <a:r>
              <a:rPr sz="1625" spc="-693" dirty="0">
                <a:solidFill>
                  <a:srgbClr val="063DE8"/>
                </a:solidFill>
                <a:latin typeface="Wingdings"/>
                <a:cs typeface="Wingdings"/>
              </a:rPr>
              <a:t> </a:t>
            </a:r>
            <a:r>
              <a:rPr sz="2138" spc="13" dirty="0">
                <a:latin typeface="Times New Roman"/>
                <a:cs typeface="Times New Roman"/>
              </a:rPr>
              <a:t>ARIMA(p,d,q) </a:t>
            </a:r>
            <a:r>
              <a:rPr sz="2138" dirty="0">
                <a:latin typeface="+mn-lt"/>
                <a:cs typeface="Times New Roman"/>
              </a:rPr>
              <a:t>Model</a:t>
            </a:r>
            <a:r>
              <a:rPr sz="2138" spc="-222" dirty="0">
                <a:latin typeface="+mn-lt"/>
                <a:cs typeface="Times New Roman"/>
              </a:rPr>
              <a:t>: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5371" y="2416844"/>
            <a:ext cx="7278955" cy="672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3712" y="3999847"/>
            <a:ext cx="4068624" cy="338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A0C742-6B3F-634A-8C67-7784D91DC7FB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2F0E8B16-E673-A04C-9381-2437D58BF0A1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BF7E99F9-DFD8-AA40-834C-2801B20AABF6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296065-1F09-084A-8A03-7FA7DED52472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6BC461D-EEC2-7148-BB45-8D328EEF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149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55740"/>
            <a:ext cx="6290029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Non-Stationarity due to</a:t>
            </a:r>
            <a:r>
              <a:rPr spc="-51" dirty="0"/>
              <a:t> </a:t>
            </a:r>
            <a:r>
              <a:rPr spc="-4" dirty="0"/>
              <a:t>Seasonality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1522589"/>
            <a:ext cx="7529662" cy="222583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20363" marR="4344" indent="-309503">
              <a:lnSpc>
                <a:spcPct val="101200"/>
              </a:lnSpc>
              <a:spcBef>
                <a:spcPts val="81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The mean </a:t>
            </a:r>
            <a:r>
              <a:rPr sz="2138" spc="4" dirty="0">
                <a:latin typeface="+mn-lt"/>
                <a:cs typeface="Times New Roman"/>
              </a:rPr>
              <a:t>temperature </a:t>
            </a:r>
            <a:r>
              <a:rPr sz="2138" spc="9" dirty="0">
                <a:latin typeface="+mn-lt"/>
                <a:cs typeface="Times New Roman"/>
              </a:rPr>
              <a:t>in December </a:t>
            </a:r>
            <a:r>
              <a:rPr sz="2138" spc="4" dirty="0">
                <a:latin typeface="+mn-lt"/>
                <a:cs typeface="Times New Roman"/>
              </a:rPr>
              <a:t>is </a:t>
            </a:r>
            <a:r>
              <a:rPr sz="2138" spc="9" dirty="0">
                <a:latin typeface="+mn-lt"/>
                <a:cs typeface="Times New Roman"/>
              </a:rPr>
              <a:t>always lower than </a:t>
            </a:r>
            <a:r>
              <a:rPr sz="2138" dirty="0">
                <a:latin typeface="+mn-lt"/>
                <a:cs typeface="Times New Roman"/>
              </a:rPr>
              <a:t>that</a:t>
            </a:r>
            <a:r>
              <a:rPr sz="2138" spc="-325" dirty="0">
                <a:latin typeface="+mn-lt"/>
                <a:cs typeface="Times New Roman"/>
              </a:rPr>
              <a:t>  </a:t>
            </a:r>
            <a:r>
              <a:rPr sz="2138" spc="9" dirty="0">
                <a:latin typeface="+mn-lt"/>
                <a:cs typeface="Times New Roman"/>
              </a:rPr>
              <a:t>in November and in </a:t>
            </a:r>
            <a:r>
              <a:rPr sz="2138" spc="13" dirty="0">
                <a:latin typeface="+mn-lt"/>
                <a:cs typeface="Times New Roman"/>
              </a:rPr>
              <a:t>May </a:t>
            </a:r>
            <a:r>
              <a:rPr sz="2138" spc="4" dirty="0">
                <a:latin typeface="+mn-lt"/>
                <a:cs typeface="Times New Roman"/>
              </a:rPr>
              <a:t>it</a:t>
            </a:r>
            <a:r>
              <a:rPr lang="de-DE" sz="2138" spc="4" dirty="0">
                <a:latin typeface="+mn-lt"/>
                <a:cs typeface="Times New Roman"/>
              </a:rPr>
              <a:t> </a:t>
            </a:r>
            <a:r>
              <a:rPr lang="de-DE" sz="2138" spc="4" dirty="0" err="1">
                <a:latin typeface="+mn-lt"/>
                <a:cs typeface="Times New Roman"/>
              </a:rPr>
              <a:t>is</a:t>
            </a:r>
            <a:r>
              <a:rPr sz="2138" spc="4" dirty="0">
                <a:latin typeface="+mn-lt"/>
                <a:cs typeface="Times New Roman"/>
              </a:rPr>
              <a:t> </a:t>
            </a:r>
            <a:r>
              <a:rPr sz="2138" spc="9" dirty="0">
                <a:latin typeface="+mn-lt"/>
                <a:cs typeface="Times New Roman"/>
              </a:rPr>
              <a:t>always higher than </a:t>
            </a:r>
            <a:r>
              <a:rPr sz="2138" spc="4" dirty="0">
                <a:latin typeface="+mn-lt"/>
                <a:cs typeface="Times New Roman"/>
              </a:rPr>
              <a:t>that </a:t>
            </a:r>
            <a:r>
              <a:rPr sz="2138" spc="9" dirty="0">
                <a:latin typeface="+mn-lt"/>
                <a:cs typeface="Times New Roman"/>
              </a:rPr>
              <a:t>in</a:t>
            </a:r>
            <a:r>
              <a:rPr sz="2138" spc="-47" dirty="0">
                <a:latin typeface="+mn-lt"/>
                <a:cs typeface="Times New Roman"/>
              </a:rPr>
              <a:t> </a:t>
            </a:r>
            <a:r>
              <a:rPr sz="2138" spc="9" dirty="0">
                <a:latin typeface="+mn-lt"/>
                <a:cs typeface="Times New Roman"/>
              </a:rPr>
              <a:t>March</a:t>
            </a:r>
            <a:endParaRPr sz="2138" dirty="0">
              <a:latin typeface="+mn-lt"/>
              <a:cs typeface="Times New Roman"/>
            </a:endParaRPr>
          </a:p>
          <a:p>
            <a:pPr marL="320363">
              <a:spcBef>
                <a:spcPts val="77"/>
              </a:spcBef>
            </a:pPr>
            <a:r>
              <a:rPr sz="2138" spc="13" dirty="0">
                <a:latin typeface="+mn-lt"/>
                <a:cs typeface="Symbol"/>
              </a:rPr>
              <a:t>⇒</a:t>
            </a:r>
            <a:r>
              <a:rPr sz="2138" spc="13" dirty="0">
                <a:latin typeface="+mn-lt"/>
                <a:cs typeface="Times New Roman"/>
              </a:rPr>
              <a:t>Temperature </a:t>
            </a:r>
            <a:r>
              <a:rPr sz="2138" spc="9" dirty="0">
                <a:latin typeface="+mn-lt"/>
                <a:cs typeface="Times New Roman"/>
              </a:rPr>
              <a:t>has a </a:t>
            </a:r>
            <a:r>
              <a:rPr sz="2138" spc="4" dirty="0">
                <a:latin typeface="+mn-lt"/>
                <a:cs typeface="Times New Roman"/>
              </a:rPr>
              <a:t>yearly</a:t>
            </a:r>
            <a:r>
              <a:rPr sz="2138" spc="-26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+mn-lt"/>
                <a:cs typeface="Times New Roman"/>
              </a:rPr>
              <a:t>season.</a:t>
            </a:r>
            <a:endParaRPr sz="2138" dirty="0">
              <a:latin typeface="+mn-lt"/>
              <a:cs typeface="Times New Roman"/>
            </a:endParaRPr>
          </a:p>
          <a:p>
            <a:pPr marL="320363" indent="-309503">
              <a:spcBef>
                <a:spcPts val="500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+mn-lt"/>
                <a:cs typeface="Times New Roman"/>
              </a:rPr>
              <a:t>One </a:t>
            </a:r>
            <a:r>
              <a:rPr sz="2138" spc="4" dirty="0">
                <a:latin typeface="+mn-lt"/>
                <a:cs typeface="Times New Roman"/>
              </a:rPr>
              <a:t>possible </a:t>
            </a:r>
            <a:r>
              <a:rPr sz="2138" spc="13" dirty="0">
                <a:latin typeface="+mn-lt"/>
                <a:cs typeface="Times New Roman"/>
              </a:rPr>
              <a:t>model </a:t>
            </a:r>
            <a:r>
              <a:rPr sz="2138" spc="9" dirty="0">
                <a:latin typeface="+mn-lt"/>
                <a:cs typeface="Times New Roman"/>
              </a:rPr>
              <a:t>could be</a:t>
            </a:r>
            <a:r>
              <a:rPr sz="2138" spc="-21" dirty="0">
                <a:latin typeface="+mn-lt"/>
                <a:cs typeface="Times New Roman"/>
              </a:rPr>
              <a:t> </a:t>
            </a:r>
            <a:r>
              <a:rPr sz="2138" spc="4" dirty="0">
                <a:latin typeface="Times New Roman"/>
                <a:cs typeface="Times New Roman"/>
              </a:rPr>
              <a:t>I(12):</a:t>
            </a:r>
            <a:endParaRPr sz="2138" dirty="0"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  <a:buClr>
                <a:srgbClr val="063DE8"/>
              </a:buClr>
              <a:buFont typeface="Wingdings"/>
              <a:buChar char="□"/>
            </a:pPr>
            <a:endParaRPr sz="3164" dirty="0">
              <a:latin typeface="Times New Roman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9" dirty="0">
                <a:latin typeface="+mn-lt"/>
                <a:cs typeface="Times New Roman"/>
              </a:rPr>
              <a:t>or</a:t>
            </a:r>
            <a:endParaRPr sz="2138" dirty="0">
              <a:latin typeface="+mn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9402" y="3049468"/>
            <a:ext cx="2510884" cy="214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13FE49-9BDF-3844-80A3-18F0207D6C94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21148886-17FB-894F-A30D-48CDD7C8A7D5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AA4A2E92-2D32-E44A-903A-EE8624EAB744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002752-D87D-1844-9B15-A89AEB7F723E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6902F73-3118-7542-9D55-9AF42CAF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33FC4E-0319-EF4E-9E73-A8CF8FA7CB64}"/>
                  </a:ext>
                </a:extLst>
              </p:cNvPr>
              <p:cNvSpPr txBox="1"/>
              <p:nvPr/>
            </p:nvSpPr>
            <p:spPr>
              <a:xfrm>
                <a:off x="2084179" y="3933056"/>
                <a:ext cx="27067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DE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33FC4E-0319-EF4E-9E73-A8CF8FA7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79" y="3933056"/>
                <a:ext cx="2706703" cy="40011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295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99436" y="269344"/>
            <a:ext cx="1763098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Summary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11560" y="1268760"/>
            <a:ext cx="4985218" cy="2574059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320363" indent="-309503">
              <a:spcBef>
                <a:spcPts val="111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+mn-lt"/>
                <a:cs typeface="Times New Roman"/>
              </a:rPr>
              <a:t>AR(1)</a:t>
            </a:r>
            <a:r>
              <a:rPr sz="2138" dirty="0">
                <a:latin typeface="+mn-lt"/>
                <a:cs typeface="Times New Roman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Model:</a:t>
            </a:r>
            <a:endParaRPr sz="2138" dirty="0">
              <a:latin typeface="+mn-lt"/>
              <a:cs typeface="Times New Roman"/>
            </a:endParaRPr>
          </a:p>
          <a:p>
            <a:pPr>
              <a:spcBef>
                <a:spcPts val="47"/>
              </a:spcBef>
              <a:buClr>
                <a:srgbClr val="063DE8"/>
              </a:buClr>
              <a:buFont typeface="Wingdings"/>
              <a:buChar char="□"/>
            </a:pPr>
            <a:endParaRPr sz="2694" dirty="0">
              <a:latin typeface="+mn-lt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+mn-lt"/>
                <a:cs typeface="Times New Roman"/>
              </a:rPr>
              <a:t>MA(1)</a:t>
            </a:r>
            <a:r>
              <a:rPr sz="2138" dirty="0">
                <a:latin typeface="+mn-lt"/>
                <a:cs typeface="Times New Roman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Model:</a:t>
            </a:r>
            <a:endParaRPr sz="2138" dirty="0">
              <a:latin typeface="+mn-lt"/>
              <a:cs typeface="Times New Roman"/>
            </a:endParaRPr>
          </a:p>
          <a:p>
            <a:pPr>
              <a:spcBef>
                <a:spcPts val="43"/>
              </a:spcBef>
              <a:buClr>
                <a:srgbClr val="063DE8"/>
              </a:buClr>
              <a:buFont typeface="Wingdings"/>
              <a:buChar char="□"/>
            </a:pPr>
            <a:endParaRPr sz="2694" dirty="0">
              <a:latin typeface="+mn-lt"/>
              <a:cs typeface="Times New Roman"/>
            </a:endParaRPr>
          </a:p>
          <a:p>
            <a:pPr marL="320363" indent="-309503">
              <a:spcBef>
                <a:spcPts val="4"/>
              </a:spcBef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r>
              <a:rPr sz="2138" spc="13" dirty="0">
                <a:latin typeface="+mn-lt"/>
                <a:cs typeface="Times New Roman"/>
              </a:rPr>
              <a:t>ARIMA(1,1,1)</a:t>
            </a:r>
            <a:r>
              <a:rPr sz="2138" dirty="0">
                <a:latin typeface="+mn-lt"/>
                <a:cs typeface="Times New Roman"/>
              </a:rPr>
              <a:t> </a:t>
            </a:r>
            <a:r>
              <a:rPr sz="2138" spc="13" dirty="0">
                <a:latin typeface="+mn-lt"/>
                <a:cs typeface="Times New Roman"/>
              </a:rPr>
              <a:t>Model:</a:t>
            </a:r>
            <a:endParaRPr sz="2138" dirty="0">
              <a:latin typeface="+mn-lt"/>
              <a:cs typeface="Times New Roman"/>
            </a:endParaRPr>
          </a:p>
          <a:p>
            <a:pPr>
              <a:spcBef>
                <a:spcPts val="43"/>
              </a:spcBef>
              <a:buClr>
                <a:srgbClr val="063DE8"/>
              </a:buClr>
              <a:buFont typeface="Wingdings"/>
              <a:buChar char="□"/>
            </a:pPr>
            <a:endParaRPr sz="2694" dirty="0">
              <a:latin typeface="Times New Roman"/>
              <a:cs typeface="Times New Roman"/>
            </a:endParaRPr>
          </a:p>
          <a:p>
            <a:pPr marL="320363" indent="-309503">
              <a:buClr>
                <a:srgbClr val="063DE8"/>
              </a:buClr>
              <a:buSzPct val="76000"/>
              <a:buFont typeface="Wingdings"/>
              <a:buChar char="□"/>
              <a:tabLst>
                <a:tab pos="320363" algn="l"/>
              </a:tabLst>
            </a:pPr>
            <a:endParaRPr sz="2138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22019" y="3111555"/>
            <a:ext cx="5803590" cy="284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2512" y="2440927"/>
            <a:ext cx="2588519" cy="243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2613" y="1686103"/>
            <a:ext cx="2654897" cy="213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B3C345-8A28-EA43-B75A-14D60DB9F2EE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30" name="object 5">
              <a:extLst>
                <a:ext uri="{FF2B5EF4-FFF2-40B4-BE49-F238E27FC236}">
                  <a16:creationId xmlns:a16="http://schemas.microsoft.com/office/drawing/2014/main" id="{243D7F82-B895-AB4D-9525-837269D8DB57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object 6">
              <a:extLst>
                <a:ext uri="{FF2B5EF4-FFF2-40B4-BE49-F238E27FC236}">
                  <a16:creationId xmlns:a16="http://schemas.microsoft.com/office/drawing/2014/main" id="{D2A85941-6EA3-3A42-B92D-3D3A0E8043D6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62ED2FB-137E-2341-96B3-A8BB0D18B516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D7E57731-8780-BB42-91AB-64E05449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2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Autoregression Models / Markov </a:t>
            </a:r>
            <a:r>
              <a:rPr lang="de-DE" dirty="0" err="1"/>
              <a:t>Assumption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Time Series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44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567" y="255366"/>
            <a:ext cx="4045840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4" dirty="0"/>
              <a:t>Autoregressive</a:t>
            </a:r>
            <a:r>
              <a:rPr spc="-21" dirty="0"/>
              <a:t> </a:t>
            </a:r>
            <a:r>
              <a:rPr spc="-4" dirty="0"/>
              <a:t>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367539" y="1223923"/>
                <a:ext cx="8177736" cy="5250449"/>
              </a:xfrm>
              <a:prstGeom prst="rect">
                <a:avLst/>
              </a:prstGeom>
            </p:spPr>
            <p:txBody>
              <a:bodyPr vert="horz" wrap="square" lIns="0" tIns="11403" rIns="0" bIns="0" rtlCol="0">
                <a:spAutoFit/>
              </a:bodyPr>
              <a:lstStyle/>
              <a:p>
                <a:pPr marL="468060" marR="1088149" indent="-457200">
                  <a:spcBef>
                    <a:spcPts val="90"/>
                  </a:spcBef>
                  <a:buClr>
                    <a:srgbClr val="063DE8"/>
                  </a:buClr>
                  <a:buSzPct val="74576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600" spc="-4" dirty="0">
                    <a:latin typeface="+mn-lt"/>
                    <a:cs typeface="Times New Roman"/>
                  </a:rPr>
                  <a:t>Predict the variable </a:t>
                </a:r>
                <a:r>
                  <a:rPr lang="en-US" sz="2600" dirty="0">
                    <a:latin typeface="+mn-lt"/>
                    <a:cs typeface="Times New Roman"/>
                  </a:rPr>
                  <a:t>as a </a:t>
                </a:r>
                <a:r>
                  <a:rPr lang="en-US" sz="2600" spc="-4" dirty="0">
                    <a:latin typeface="+mn-lt"/>
                    <a:cs typeface="Times New Roman"/>
                  </a:rPr>
                  <a:t>linear regression </a:t>
                </a:r>
                <a:r>
                  <a:rPr lang="en-US" sz="2600" dirty="0">
                    <a:latin typeface="+mn-lt"/>
                    <a:cs typeface="Times New Roman"/>
                  </a:rPr>
                  <a:t>of </a:t>
                </a:r>
                <a:r>
                  <a:rPr lang="en-US" sz="2600" dirty="0" err="1">
                    <a:latin typeface="+mn-lt"/>
                    <a:cs typeface="Times New Roman"/>
                  </a:rPr>
                  <a:t>the</a:t>
                </a:r>
                <a:r>
                  <a:rPr lang="en-US" sz="2600" spc="-543" dirty="0">
                    <a:latin typeface="+mn-lt"/>
                    <a:cs typeface="Times New Roman"/>
                  </a:rPr>
                  <a:t>  </a:t>
                </a:r>
                <a:r>
                  <a:rPr lang="en-US" sz="2600" spc="-4" dirty="0">
                    <a:latin typeface="+mn-lt"/>
                    <a:cs typeface="Times New Roman"/>
                  </a:rPr>
                  <a:t>immediate past</a:t>
                </a:r>
                <a:r>
                  <a:rPr lang="en-US" sz="2600" spc="-13" dirty="0">
                    <a:latin typeface="+mn-lt"/>
                    <a:cs typeface="Times New Roman"/>
                  </a:rPr>
                  <a:t> </a:t>
                </a:r>
                <a:r>
                  <a:rPr lang="en-US" sz="2600" spc="-4" dirty="0">
                    <a:latin typeface="+mn-lt"/>
                    <a:cs typeface="Times New Roman"/>
                  </a:rPr>
                  <a:t>value:</a:t>
                </a:r>
                <a:endParaRPr lang="en-US" sz="2600" dirty="0">
                  <a:latin typeface="+mn-lt"/>
                  <a:cs typeface="Times New Roman"/>
                </a:endParaRPr>
              </a:p>
              <a:p>
                <a:pPr marL="468060" indent="-457200">
                  <a:spcBef>
                    <a:spcPts val="624"/>
                  </a:spcBef>
                  <a:buClr>
                    <a:srgbClr val="063DE8"/>
                  </a:buClr>
                  <a:buSzPct val="74576"/>
                  <a:buFont typeface="Arial" panose="020B0604020202020204" pitchFamily="34" charset="0"/>
                  <a:buChar char="•"/>
                  <a:tabLst>
                    <a:tab pos="320363" algn="l"/>
                    <a:tab pos="1584983" algn="l"/>
                  </a:tabLst>
                </a:pPr>
                <a:r>
                  <a:rPr lang="en-US" sz="2600" spc="-4" dirty="0">
                    <a:latin typeface="+mn-lt"/>
                    <a:cs typeface="Times New Roman"/>
                  </a:rPr>
                  <a:t>Here,	</a:t>
                </a:r>
                <a:r>
                  <a:rPr lang="en-US" sz="2600" dirty="0">
                    <a:latin typeface="+mn-lt"/>
                    <a:cs typeface="Times New Roman"/>
                  </a:rPr>
                  <a:t>is </a:t>
                </a:r>
                <a:r>
                  <a:rPr lang="en-US" sz="2600" spc="-4" dirty="0">
                    <a:latin typeface="+mn-lt"/>
                    <a:cs typeface="Times New Roman"/>
                  </a:rPr>
                  <a:t>the best estimate </a:t>
                </a:r>
                <a:r>
                  <a:rPr lang="en-US" sz="2600" dirty="0">
                    <a:latin typeface="+mn-lt"/>
                    <a:cs typeface="Times New Roman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600" i="1" spc="-9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2600" i="1" spc="-13" baseline="-20833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sz="2600" spc="-13" baseline="-20833" dirty="0">
                    <a:latin typeface="+mn-lt"/>
                    <a:cs typeface="Times New Roman"/>
                  </a:rPr>
                  <a:t> </a:t>
                </a:r>
                <a:r>
                  <a:rPr lang="en-US" sz="2600" spc="-4" dirty="0">
                    <a:latin typeface="+mn-lt"/>
                    <a:cs typeface="Times New Roman"/>
                  </a:rPr>
                  <a:t>given the history</a:t>
                </a:r>
                <a:endParaRPr lang="en-US" sz="2600" dirty="0">
                  <a:latin typeface="+mn-lt"/>
                  <a:cs typeface="Times New Roman"/>
                </a:endParaRPr>
              </a:p>
              <a:p>
                <a:pPr marL="457200" indent="-457200">
                  <a:spcBef>
                    <a:spcPts val="4"/>
                  </a:spcBef>
                  <a:buClr>
                    <a:srgbClr val="063DE8"/>
                  </a:buClr>
                  <a:buFont typeface="Arial" panose="020B0604020202020204" pitchFamily="34" charset="0"/>
                  <a:buChar char="•"/>
                </a:pPr>
                <a:endParaRPr lang="en-US" sz="2600" dirty="0">
                  <a:latin typeface="+mn-lt"/>
                  <a:cs typeface="Times New Roman"/>
                </a:endParaRPr>
              </a:p>
              <a:p>
                <a:pPr marL="468060" marR="470771" indent="-457200">
                  <a:lnSpc>
                    <a:spcPct val="100299"/>
                  </a:lnSpc>
                  <a:buClr>
                    <a:srgbClr val="063DE8"/>
                  </a:buClr>
                  <a:buSzPct val="74576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600" dirty="0">
                    <a:latin typeface="+mn-lt"/>
                    <a:cs typeface="Times New Roman"/>
                  </a:rPr>
                  <a:t>Even </a:t>
                </a:r>
                <a:r>
                  <a:rPr lang="en-US" sz="2600" spc="-4" dirty="0">
                    <a:latin typeface="+mn-lt"/>
                    <a:cs typeface="Times New Roman"/>
                  </a:rPr>
                  <a:t>though </a:t>
                </a:r>
                <a:r>
                  <a:rPr lang="en-US" sz="2600" dirty="0">
                    <a:latin typeface="+mn-lt"/>
                    <a:cs typeface="Times New Roman"/>
                  </a:rPr>
                  <a:t>we know </a:t>
                </a:r>
                <a:r>
                  <a:rPr lang="en-US" sz="2600" spc="-4" dirty="0">
                    <a:latin typeface="+mn-lt"/>
                    <a:cs typeface="Times New Roman"/>
                  </a:rPr>
                  <a:t>the </a:t>
                </a:r>
                <a:r>
                  <a:rPr lang="en-US" sz="2600" dirty="0">
                    <a:latin typeface="+mn-lt"/>
                    <a:cs typeface="Times New Roman"/>
                  </a:rPr>
                  <a:t>complete </a:t>
                </a:r>
                <a:r>
                  <a:rPr lang="en-US" sz="2600" spc="-4" dirty="0">
                    <a:latin typeface="+mn-lt"/>
                    <a:cs typeface="Times New Roman"/>
                  </a:rPr>
                  <a:t>past history, </a:t>
                </a:r>
                <a:r>
                  <a:rPr lang="en-US" sz="2600" spc="-4" dirty="0" err="1">
                    <a:latin typeface="+mn-lt"/>
                    <a:cs typeface="Times New Roman"/>
                  </a:rPr>
                  <a:t>we</a:t>
                </a:r>
                <a:r>
                  <a:rPr lang="en-US" sz="2600" spc="-817" dirty="0">
                    <a:latin typeface="+mn-lt"/>
                    <a:cs typeface="Times New Roman"/>
                  </a:rPr>
                  <a:t> </a:t>
                </a:r>
                <a:r>
                  <a:rPr lang="en-US" sz="2600" spc="-624" dirty="0">
                    <a:latin typeface="+mn-lt"/>
                    <a:cs typeface="Times New Roman"/>
                  </a:rPr>
                  <a:t> </a:t>
                </a:r>
                <a:r>
                  <a:rPr lang="en-US" sz="2600" spc="-4" dirty="0">
                    <a:latin typeface="+mn-lt"/>
                    <a:cs typeface="Times New Roman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2600" i="1" spc="-4" dirty="0" smtClean="0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2600" i="1" spc="-6" baseline="-20833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sz="2600" i="1" spc="-6" baseline="-20833" dirty="0">
                    <a:latin typeface="+mn-lt"/>
                    <a:cs typeface="Times New Roman"/>
                  </a:rPr>
                  <a:t> </a:t>
                </a:r>
                <a:r>
                  <a:rPr lang="en-US" sz="2600" dirty="0">
                    <a:latin typeface="+mn-lt"/>
                    <a:cs typeface="Times New Roman"/>
                  </a:rPr>
                  <a:t>can be </a:t>
                </a:r>
                <a:r>
                  <a:rPr lang="en-US" sz="2600" spc="-4" dirty="0">
                    <a:latin typeface="+mn-lt"/>
                    <a:cs typeface="Times New Roman"/>
                  </a:rPr>
                  <a:t>predicted based </a:t>
                </a:r>
                <a:r>
                  <a:rPr lang="en-US" sz="2600" dirty="0">
                    <a:latin typeface="+mn-lt"/>
                    <a:cs typeface="Times New Roman"/>
                  </a:rPr>
                  <a:t>on </a:t>
                </a:r>
                <a:r>
                  <a:rPr lang="en-US" sz="2600" spc="-4" dirty="0">
                    <a:latin typeface="+mn-lt"/>
                    <a:cs typeface="Times New Roman"/>
                  </a:rPr>
                  <a:t>just</a:t>
                </a:r>
                <a:r>
                  <a:rPr lang="en-US" sz="2600" spc="-239" dirty="0">
                    <a:latin typeface="+mn-lt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600" i="1" baseline="-20833" dirty="0">
                            <a:cs typeface="Times New Roman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600" i="1" baseline="-20833" dirty="0"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600" dirty="0">
                    <a:latin typeface="+mn-lt"/>
                    <a:cs typeface="Times New Roman"/>
                  </a:rPr>
                  <a:t>.</a:t>
                </a:r>
              </a:p>
              <a:p>
                <a:pPr marL="468060" indent="-457200">
                  <a:spcBef>
                    <a:spcPts val="616"/>
                  </a:spcBef>
                  <a:buClr>
                    <a:srgbClr val="063DE8"/>
                  </a:buClr>
                  <a:buSzPct val="74576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600" spc="-4" dirty="0">
                    <a:latin typeface="+mn-lt"/>
                    <a:cs typeface="Times New Roman"/>
                  </a:rPr>
                  <a:t>Auto-Regressive </a:t>
                </a:r>
                <a:r>
                  <a:rPr lang="en-US" sz="2600" dirty="0">
                    <a:latin typeface="+mn-lt"/>
                    <a:cs typeface="Times New Roman"/>
                  </a:rPr>
                  <a:t>= </a:t>
                </a:r>
                <a:r>
                  <a:rPr lang="en-US" sz="2600" spc="-4" dirty="0">
                    <a:latin typeface="+mn-lt"/>
                    <a:cs typeface="Times New Roman"/>
                  </a:rPr>
                  <a:t>Regression </a:t>
                </a:r>
                <a:r>
                  <a:rPr lang="en-US" sz="2600" dirty="0">
                    <a:latin typeface="+mn-lt"/>
                    <a:cs typeface="Times New Roman"/>
                  </a:rPr>
                  <a:t>on</a:t>
                </a:r>
                <a:r>
                  <a:rPr lang="en-US" sz="2600" spc="-9" dirty="0">
                    <a:latin typeface="+mn-lt"/>
                    <a:cs typeface="Times New Roman"/>
                  </a:rPr>
                  <a:t> </a:t>
                </a:r>
                <a:r>
                  <a:rPr lang="en-US" sz="2600" spc="-4" dirty="0">
                    <a:latin typeface="+mn-lt"/>
                    <a:cs typeface="Times New Roman"/>
                  </a:rPr>
                  <a:t>Self</a:t>
                </a:r>
                <a:endParaRPr lang="en-US" sz="2600" dirty="0">
                  <a:latin typeface="+mn-lt"/>
                  <a:cs typeface="Times New Roman"/>
                </a:endParaRPr>
              </a:p>
              <a:p>
                <a:pPr marL="468060" indent="-457200">
                  <a:spcBef>
                    <a:spcPts val="620"/>
                  </a:spcBef>
                  <a:buClr>
                    <a:srgbClr val="063DE8"/>
                  </a:buClr>
                  <a:buSzPct val="74576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600" dirty="0">
                    <a:latin typeface="+mn-lt"/>
                    <a:cs typeface="Times New Roman"/>
                  </a:rPr>
                  <a:t>Error:</a:t>
                </a:r>
              </a:p>
              <a:p>
                <a:pPr marL="468060" indent="-457200">
                  <a:spcBef>
                    <a:spcPts val="616"/>
                  </a:spcBef>
                  <a:buClr>
                    <a:srgbClr val="063DE8"/>
                  </a:buClr>
                  <a:buSzPct val="74576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600" spc="-4" dirty="0">
                    <a:latin typeface="+mn-lt"/>
                    <a:cs typeface="Times New Roman"/>
                  </a:rPr>
                  <a:t>Model:</a:t>
                </a:r>
                <a:endParaRPr lang="en-US" sz="2600" dirty="0">
                  <a:latin typeface="+mn-lt"/>
                  <a:cs typeface="Times New Roman"/>
                </a:endParaRPr>
              </a:p>
              <a:p>
                <a:pPr marL="468060" indent="-457200">
                  <a:spcBef>
                    <a:spcPts val="663"/>
                  </a:spcBef>
                  <a:buClr>
                    <a:srgbClr val="063DE8"/>
                  </a:buClr>
                  <a:buSzPct val="74576"/>
                  <a:buFont typeface="Arial" panose="020B0604020202020204" pitchFamily="34" charset="0"/>
                  <a:buChar char="•"/>
                  <a:tabLst>
                    <a:tab pos="320363" algn="l"/>
                  </a:tabLst>
                </a:pPr>
                <a:r>
                  <a:rPr lang="en-US" sz="2600" spc="-4" dirty="0">
                    <a:latin typeface="+mn-lt"/>
                    <a:cs typeface="Times New Roman"/>
                  </a:rPr>
                  <a:t>Best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pc="-4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sz="2600" b="0" i="1" spc="-4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sz="2600" b="0" i="1" spc="-4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i="1" baseline="-20833" dirty="0">
                    <a:latin typeface="+mn-lt"/>
                    <a:cs typeface="Times New Roman"/>
                  </a:rPr>
                  <a:t> </a:t>
                </a:r>
                <a:r>
                  <a:rPr lang="en-US" sz="2600" dirty="0">
                    <a:latin typeface="+mn-lt"/>
                    <a:cs typeface="Times New Roman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pc="-4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sz="2600" i="1" spc="-4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sz="2600" b="0" i="1" spc="-4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i="1" baseline="-20833" dirty="0">
                    <a:latin typeface="+mn-lt"/>
                    <a:cs typeface="Times New Roman"/>
                  </a:rPr>
                  <a:t> </a:t>
                </a:r>
                <a:r>
                  <a:rPr lang="en-US" sz="2600" spc="4" dirty="0">
                    <a:latin typeface="+mn-lt"/>
                    <a:cs typeface="Symbol"/>
                  </a:rPr>
                  <a:t>⇒ </a:t>
                </a:r>
                <a:r>
                  <a:rPr lang="en-US" sz="2600" spc="-4" dirty="0">
                    <a:latin typeface="+mn-lt"/>
                    <a:cs typeface="Times New Roman"/>
                  </a:rPr>
                  <a:t>minimize the </a:t>
                </a:r>
                <a:r>
                  <a:rPr lang="en-US" sz="2600" dirty="0">
                    <a:latin typeface="+mn-lt"/>
                    <a:cs typeface="Times New Roman"/>
                  </a:rPr>
                  <a:t>sum of </a:t>
                </a:r>
                <a:r>
                  <a:rPr lang="en-US" sz="2600" spc="-4" dirty="0">
                    <a:latin typeface="+mn-lt"/>
                    <a:cs typeface="Times New Roman"/>
                  </a:rPr>
                  <a:t>squares </a:t>
                </a:r>
                <a:r>
                  <a:rPr lang="en-US" sz="2600" dirty="0">
                    <a:latin typeface="+mn-lt"/>
                    <a:cs typeface="Times New Roman"/>
                  </a:rPr>
                  <a:t>of</a:t>
                </a:r>
                <a:r>
                  <a:rPr lang="en-US" sz="2600" spc="392" dirty="0">
                    <a:latin typeface="+mn-lt"/>
                    <a:cs typeface="Times New Roman"/>
                  </a:rPr>
                  <a:t> </a:t>
                </a:r>
                <a:r>
                  <a:rPr lang="en-US" sz="2600" spc="-68" dirty="0">
                    <a:latin typeface="+mn-lt"/>
                    <a:cs typeface="Times New Roman"/>
                  </a:rPr>
                  <a:t>errors</a:t>
                </a:r>
                <a:br>
                  <a:rPr lang="en-US" sz="2600" spc="-68" dirty="0">
                    <a:latin typeface="+mn-lt"/>
                    <a:cs typeface="Times New Roman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ar-AE" sz="20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ar-AE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ar-AE" sz="200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20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)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nary>
                      <m:naryPr>
                        <m:chr m:val="∑"/>
                        <m:ctrlPr>
                          <a:rPr lang="ar-AE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ar-AE" sz="2000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ar-AE" sz="2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)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sz="2600" dirty="0">
                  <a:latin typeface="+mn-lt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9" y="1223923"/>
                <a:ext cx="8177736" cy="5250449"/>
              </a:xfrm>
              <a:prstGeom prst="rect">
                <a:avLst/>
              </a:prstGeom>
              <a:blipFill>
                <a:blip r:embed="rId2"/>
                <a:stretch>
                  <a:fillRect l="-1550" t="-1691" b="-2826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/>
          <p:nvPr/>
        </p:nvSpPr>
        <p:spPr>
          <a:xfrm>
            <a:off x="4027139" y="1695764"/>
            <a:ext cx="2501912" cy="294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9547" y="2173115"/>
            <a:ext cx="280223" cy="292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882" y="2537516"/>
            <a:ext cx="2580432" cy="342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5771" y="4303867"/>
            <a:ext cx="4715288" cy="294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07218" y="4788985"/>
            <a:ext cx="3229276" cy="2592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BF702D-633D-6748-9CCD-04E26341E37E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1252AF7D-5E0D-7340-8002-A097D2707DF8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CB42D08C-00E0-714D-9870-DE458265210B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3FFB3F-9A48-E64C-9086-6F9997CDFC24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D7994E77-DB48-8D4F-A420-61023492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37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56933"/>
            <a:ext cx="2406544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Example</a:t>
            </a:r>
            <a:r>
              <a:rPr lang="de-DE" dirty="0"/>
              <a:t> 1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11560" y="1219138"/>
            <a:ext cx="7632848" cy="14697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20363" marR="4344" indent="-309503">
              <a:lnSpc>
                <a:spcPct val="100499"/>
              </a:lnSpc>
              <a:spcBef>
                <a:spcPts val="81"/>
              </a:spcBef>
              <a:buClr>
                <a:srgbClr val="063DE8"/>
              </a:buClr>
              <a:buSzPct val="73809"/>
              <a:buFont typeface="Wingdings"/>
              <a:buChar char="□"/>
              <a:tabLst>
                <a:tab pos="320363" algn="l"/>
              </a:tabLst>
            </a:pPr>
            <a:r>
              <a:rPr sz="1796" dirty="0">
                <a:latin typeface="+mn-lt"/>
                <a:cs typeface="Times New Roman"/>
              </a:rPr>
              <a:t>The number of disk access</a:t>
            </a:r>
            <a:r>
              <a:rPr lang="de-DE" sz="1796" dirty="0">
                <a:latin typeface="+mn-lt"/>
                <a:cs typeface="Times New Roman"/>
              </a:rPr>
              <a:t>es</a:t>
            </a:r>
            <a:r>
              <a:rPr sz="1796" dirty="0">
                <a:latin typeface="+mn-lt"/>
                <a:cs typeface="Times New Roman"/>
              </a:rPr>
              <a:t> for 50 database </a:t>
            </a:r>
            <a:r>
              <a:rPr sz="1796" spc="-4" dirty="0">
                <a:latin typeface="+mn-lt"/>
                <a:cs typeface="Times New Roman"/>
              </a:rPr>
              <a:t>queries </a:t>
            </a:r>
            <a:r>
              <a:rPr sz="1796" dirty="0">
                <a:latin typeface="+mn-lt"/>
                <a:cs typeface="Times New Roman"/>
              </a:rPr>
              <a:t>were measured to be: </a:t>
            </a:r>
            <a:r>
              <a:rPr sz="1796" dirty="0">
                <a:latin typeface="Times New Roman"/>
                <a:cs typeface="Times New Roman"/>
              </a:rPr>
              <a:t>73,  67, 83, 53, 78, 88, 57, 1, 29, 14, 80, 77, 19, 14, 41, 55, 74, 98, 84, 88, 78,  15, 66, 99, 80, 75, 124, 103, 57, 49, 70, 112, 107, 123, 79, 92, 89, 116, 71,  68, 59, 84, 39, 33, 71, 83, 77, 37, 27, 30.</a:t>
            </a:r>
          </a:p>
          <a:p>
            <a:pPr marL="320363" indent="-309503">
              <a:spcBef>
                <a:spcPts val="607"/>
              </a:spcBef>
              <a:buClr>
                <a:srgbClr val="063DE8"/>
              </a:buClr>
              <a:buSzPct val="74576"/>
              <a:buFont typeface="Wingdings"/>
              <a:buChar char="□"/>
              <a:tabLst>
                <a:tab pos="320363" algn="l"/>
              </a:tabLst>
            </a:pPr>
            <a:r>
              <a:rPr dirty="0">
                <a:latin typeface="+mj-lt"/>
                <a:cs typeface="Times New Roman"/>
              </a:rPr>
              <a:t>For </a:t>
            </a:r>
            <a:r>
              <a:rPr spc="-4" dirty="0">
                <a:latin typeface="+mj-lt"/>
                <a:cs typeface="Times New Roman"/>
              </a:rPr>
              <a:t>this data:</a:t>
            </a:r>
            <a:endParaRPr dirty="0">
              <a:latin typeface="+mj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0027" y="2624971"/>
            <a:ext cx="3077864" cy="68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7382" y="3298319"/>
            <a:ext cx="4837234" cy="687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5656" y="4595341"/>
            <a:ext cx="4943157" cy="1185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950ED3-4CF4-3A4B-AAF7-CBE69491F23C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A54747B3-6606-B340-9194-59B712D90FCF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F5061AB-24BA-9543-95E7-0318231B719C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E3E4A7-E239-1D4B-AA8F-097E903B5291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D404840-5B1B-B644-A005-4868DA0B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75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046" y="251525"/>
            <a:ext cx="3655428" cy="503409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/>
              <a:t>Example</a:t>
            </a:r>
            <a:r>
              <a:rPr lang="de-DE" dirty="0"/>
              <a:t> 1</a:t>
            </a:r>
            <a:r>
              <a:rPr dirty="0"/>
              <a:t> (</a:t>
            </a:r>
            <a:r>
              <a:rPr lang="de-DE" dirty="0" err="1"/>
              <a:t>ctnd</a:t>
            </a:r>
            <a:r>
              <a:rPr lang="de-DE" dirty="0"/>
              <a:t>.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762" y="3761326"/>
            <a:ext cx="2129618" cy="34325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2138" spc="13" dirty="0">
                <a:latin typeface="Times New Roman"/>
                <a:cs typeface="Times New Roman"/>
              </a:rPr>
              <a:t>SSE = </a:t>
            </a:r>
            <a:r>
              <a:rPr sz="2138" spc="-162" dirty="0">
                <a:latin typeface="Times New Roman"/>
                <a:cs typeface="Times New Roman"/>
              </a:rPr>
              <a:t>32995.57</a:t>
            </a:r>
            <a:endParaRPr sz="2138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0760" y="1633146"/>
            <a:ext cx="4382603" cy="1152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EF5A8F-967A-BD40-9497-9126E55FA408}"/>
              </a:ext>
            </a:extLst>
          </p:cNvPr>
          <p:cNvGrpSpPr/>
          <p:nvPr/>
        </p:nvGrpSpPr>
        <p:grpSpPr>
          <a:xfrm>
            <a:off x="611560" y="6639743"/>
            <a:ext cx="7920880" cy="430887"/>
            <a:chOff x="611560" y="6639743"/>
            <a:chExt cx="7920880" cy="430887"/>
          </a:xfrm>
        </p:grpSpPr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988623AA-793F-5040-8348-0E2E0662AD64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6692773"/>
              <a:ext cx="2313304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Washington University in St.</a:t>
              </a:r>
              <a:r>
                <a:rPr lang="en-US" sz="1100" spc="-25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 dirty="0">
                  <a:solidFill>
                    <a:schemeClr val="bg1"/>
                  </a:solidFill>
                  <a:latin typeface="+mj-lt"/>
                </a:rPr>
                <a:t>Louis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4871B940-ED6C-9D4A-B73B-4921FA38CB76}"/>
                </a:ext>
              </a:extLst>
            </p:cNvPr>
            <p:cNvSpPr txBox="1">
              <a:spLocks/>
            </p:cNvSpPr>
            <p:nvPr/>
          </p:nvSpPr>
          <p:spPr>
            <a:xfrm>
              <a:off x="7498661" y="6692773"/>
              <a:ext cx="103377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DE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250" b="0" i="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60">
                <a:lnSpc>
                  <a:spcPts val="1266"/>
                </a:lnSpc>
              </a:pP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©2013 Raj</a:t>
              </a:r>
              <a:r>
                <a:rPr lang="en-US" sz="1100" spc="-5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100" spc="5">
                  <a:solidFill>
                    <a:schemeClr val="bg1"/>
                  </a:solidFill>
                  <a:latin typeface="+mj-lt"/>
                </a:rPr>
                <a:t>Jain</a:t>
              </a:r>
              <a:endParaRPr lang="en-US" sz="1100" spc="4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797E17-F981-C248-A431-45E29EAF48D8}"/>
                </a:ext>
              </a:extLst>
            </p:cNvPr>
            <p:cNvSpPr/>
            <p:nvPr/>
          </p:nvSpPr>
          <p:spPr>
            <a:xfrm>
              <a:off x="3312368" y="6639743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DE" sz="1100" dirty="0">
                  <a:solidFill>
                    <a:schemeClr val="bg1"/>
                  </a:solidFill>
                  <a:latin typeface="+mj-lt"/>
                </a:rPr>
                <a:t>http://www.cse.wustl.edu/~jain/cse567-13/</a:t>
              </a:r>
            </a:p>
            <a:p>
              <a:endParaRPr lang="en-DE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A5A6437-5BD7-BC41-A939-9BB3C438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C219C-8582-E543-AAD2-9299187BF45B}"/>
              </a:ext>
            </a:extLst>
          </p:cNvPr>
          <p:cNvSpPr txBox="1"/>
          <p:nvPr/>
        </p:nvSpPr>
        <p:spPr>
          <a:xfrm>
            <a:off x="3198066" y="6129893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SSE = Sum of squares error</a:t>
            </a:r>
          </a:p>
        </p:txBody>
      </p:sp>
    </p:spTree>
    <p:extLst>
      <p:ext uri="{BB962C8B-B14F-4D97-AF65-F5344CB8AC3E}">
        <p14:creationId xmlns:p14="http://schemas.microsoft.com/office/powerpoint/2010/main" val="121763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Stationary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Time Series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914574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4627</TotalTime>
  <Words>2763</Words>
  <Application>Microsoft Macintosh PowerPoint</Application>
  <PresentationFormat>On-screen Show (4:3)</PresentationFormat>
  <Paragraphs>499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Myriad Pro</vt:lpstr>
      <vt:lpstr>Times New Roman</vt:lpstr>
      <vt:lpstr>Wingdings</vt:lpstr>
      <vt:lpstr>7_Standarddesign</vt:lpstr>
      <vt:lpstr>Einführung in Web- und Data-Science</vt:lpstr>
      <vt:lpstr>Acknowledgements</vt:lpstr>
      <vt:lpstr>Time Series: Definition</vt:lpstr>
      <vt:lpstr>Introduction</vt:lpstr>
      <vt:lpstr>Autoregression Models / Markov Assumption</vt:lpstr>
      <vt:lpstr>Autoregressive Models</vt:lpstr>
      <vt:lpstr>Example 1</vt:lpstr>
      <vt:lpstr>Example 1 (ctnd.)</vt:lpstr>
      <vt:lpstr>Stationary Process</vt:lpstr>
      <vt:lpstr>Stationary Process</vt:lpstr>
      <vt:lpstr>Stationary Process (ctnd.)</vt:lpstr>
      <vt:lpstr>Assumptions</vt:lpstr>
      <vt:lpstr>Visual Tests</vt:lpstr>
      <vt:lpstr>Visual Tests (cntd)</vt:lpstr>
      <vt:lpstr>AR(p) Model</vt:lpstr>
      <vt:lpstr>Backward Shift Operator</vt:lpstr>
      <vt:lpstr>AR(p) Parameter Estimation</vt:lpstr>
      <vt:lpstr>AR(p) Parameter Estimation (Cont)</vt:lpstr>
      <vt:lpstr>Example 2</vt:lpstr>
      <vt:lpstr>Summary AR(p)</vt:lpstr>
      <vt:lpstr>Autocorrelation</vt:lpstr>
      <vt:lpstr>Autocorrelation (cntd.)</vt:lpstr>
      <vt:lpstr>White Noise</vt:lpstr>
      <vt:lpstr>White Noise (cntd.)</vt:lpstr>
      <vt:lpstr>Example 3</vt:lpstr>
      <vt:lpstr>Moving Average</vt:lpstr>
      <vt:lpstr>Moving Average (MA) Models</vt:lpstr>
      <vt:lpstr>MA Models (cntd.)</vt:lpstr>
      <vt:lpstr>Determining MA Parameters</vt:lpstr>
      <vt:lpstr>Example 4</vt:lpstr>
      <vt:lpstr>Example 4 (ctnd.)</vt:lpstr>
      <vt:lpstr>Autocorrelations for MA(1)</vt:lpstr>
      <vt:lpstr>Autocorrelations for MA(1) (Cont)</vt:lpstr>
      <vt:lpstr>Determining the Order MA(q)</vt:lpstr>
      <vt:lpstr>Determining the Order AR(p)</vt:lpstr>
      <vt:lpstr>Integrated Model</vt:lpstr>
      <vt:lpstr>Non-Stationarity: Integrated Models</vt:lpstr>
      <vt:lpstr>Integrated Models (cntd.)</vt:lpstr>
      <vt:lpstr>ARIMA</vt:lpstr>
      <vt:lpstr>ARMA and ARIMA Models</vt:lpstr>
      <vt:lpstr>Non-Stationarity due to Seasonality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1142</cp:revision>
  <cp:lastPrinted>2019-10-16T19:41:27Z</cp:lastPrinted>
  <dcterms:created xsi:type="dcterms:W3CDTF">2010-04-27T12:26:40Z</dcterms:created>
  <dcterms:modified xsi:type="dcterms:W3CDTF">2024-01-25T09:22:30Z</dcterms:modified>
</cp:coreProperties>
</file>