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91"/>
  </p:notesMasterIdLst>
  <p:handoutMasterIdLst>
    <p:handoutMasterId r:id="rId92"/>
  </p:handoutMasterIdLst>
  <p:sldIdLst>
    <p:sldId id="341" r:id="rId2"/>
    <p:sldId id="511" r:id="rId3"/>
    <p:sldId id="342" r:id="rId4"/>
    <p:sldId id="343" r:id="rId5"/>
    <p:sldId id="344" r:id="rId6"/>
    <p:sldId id="423" r:id="rId7"/>
    <p:sldId id="346" r:id="rId8"/>
    <p:sldId id="345" r:id="rId9"/>
    <p:sldId id="347" r:id="rId10"/>
    <p:sldId id="348" r:id="rId11"/>
    <p:sldId id="349" r:id="rId12"/>
    <p:sldId id="350" r:id="rId13"/>
    <p:sldId id="1144" r:id="rId14"/>
    <p:sldId id="351" r:id="rId15"/>
    <p:sldId id="352" r:id="rId16"/>
    <p:sldId id="353" r:id="rId17"/>
    <p:sldId id="354" r:id="rId18"/>
    <p:sldId id="355" r:id="rId19"/>
    <p:sldId id="419" r:id="rId20"/>
    <p:sldId id="1145" r:id="rId21"/>
    <p:sldId id="356" r:id="rId22"/>
    <p:sldId id="420" r:id="rId23"/>
    <p:sldId id="358" r:id="rId24"/>
    <p:sldId id="1125" r:id="rId25"/>
    <p:sldId id="1138" r:id="rId26"/>
    <p:sldId id="1139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7" r:id="rId35"/>
    <p:sldId id="368" r:id="rId36"/>
    <p:sldId id="369" r:id="rId37"/>
    <p:sldId id="370" r:id="rId38"/>
    <p:sldId id="371" r:id="rId39"/>
    <p:sldId id="1146" r:id="rId40"/>
    <p:sldId id="414" r:id="rId41"/>
    <p:sldId id="408" r:id="rId42"/>
    <p:sldId id="415" r:id="rId43"/>
    <p:sldId id="416" r:id="rId44"/>
    <p:sldId id="417" r:id="rId45"/>
    <p:sldId id="418" r:id="rId46"/>
    <p:sldId id="373" r:id="rId47"/>
    <p:sldId id="1147" r:id="rId48"/>
    <p:sldId id="1136" r:id="rId49"/>
    <p:sldId id="1140" r:id="rId50"/>
    <p:sldId id="1141" r:id="rId51"/>
    <p:sldId id="1137" r:id="rId52"/>
    <p:sldId id="306" r:id="rId53"/>
    <p:sldId id="307" r:id="rId54"/>
    <p:sldId id="404" r:id="rId55"/>
    <p:sldId id="374" r:id="rId56"/>
    <p:sldId id="375" r:id="rId57"/>
    <p:sldId id="376" r:id="rId58"/>
    <p:sldId id="377" r:id="rId59"/>
    <p:sldId id="378" r:id="rId60"/>
    <p:sldId id="379" r:id="rId61"/>
    <p:sldId id="380" r:id="rId62"/>
    <p:sldId id="381" r:id="rId63"/>
    <p:sldId id="1143" r:id="rId64"/>
    <p:sldId id="543" r:id="rId65"/>
    <p:sldId id="498" r:id="rId66"/>
    <p:sldId id="500" r:id="rId67"/>
    <p:sldId id="545" r:id="rId68"/>
    <p:sldId id="485" r:id="rId69"/>
    <p:sldId id="486" r:id="rId70"/>
    <p:sldId id="487" r:id="rId71"/>
    <p:sldId id="488" r:id="rId72"/>
    <p:sldId id="489" r:id="rId73"/>
    <p:sldId id="550" r:id="rId74"/>
    <p:sldId id="490" r:id="rId75"/>
    <p:sldId id="491" r:id="rId76"/>
    <p:sldId id="492" r:id="rId77"/>
    <p:sldId id="542" r:id="rId78"/>
    <p:sldId id="541" r:id="rId79"/>
    <p:sldId id="493" r:id="rId80"/>
    <p:sldId id="494" r:id="rId81"/>
    <p:sldId id="495" r:id="rId82"/>
    <p:sldId id="553" r:id="rId83"/>
    <p:sldId id="424" r:id="rId84"/>
    <p:sldId id="266" r:id="rId85"/>
    <p:sldId id="308" r:id="rId86"/>
    <p:sldId id="286" r:id="rId87"/>
    <p:sldId id="285" r:id="rId88"/>
    <p:sldId id="554" r:id="rId89"/>
    <p:sldId id="382" r:id="rId9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elis hristidis" initials="v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CFF"/>
    <a:srgbClr val="0544FF"/>
    <a:srgbClr val="6FD8F0"/>
    <a:srgbClr val="DBA503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76"/>
    <p:restoredTop sz="94830"/>
  </p:normalViewPr>
  <p:slideViewPr>
    <p:cSldViewPr>
      <p:cViewPr varScale="1">
        <p:scale>
          <a:sx n="117" d="100"/>
          <a:sy n="117" d="100"/>
        </p:scale>
        <p:origin x="124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06T13:13:28.149" idx="2">
    <p:pos x="457" y="2273"/>
    <p:text>One hot encoding technique is used to encode categorical integer features using a one-hot aka one-of-K scheme.
Suppose you have ‘color’ feature which can take values ‘green’, ‘red’, and ‘blue’. One hot encoding will convert this ‘color’ feature to three features, namely, ‘is_green’, ‘is_red’, and ‘is_blue’ which all are binary.</p:text>
    <p:extLst>
      <p:ext uri="{C676402C-5697-4E1C-873F-D02D1690AC5C}">
        <p15:threadingInfo xmlns:p15="http://schemas.microsoft.com/office/powerpoint/2012/main" timeZoneBias="4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313858-1444-3D43-A256-4203540525FB}" type="datetimeFigureOut">
              <a:rPr lang="de-DE"/>
              <a:pPr>
                <a:defRPr/>
              </a:pPr>
              <a:t>25.01.24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E53A711-EA24-9945-9209-B554BD90E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4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F448315-31FF-D64A-8E15-6406D822B296}" type="datetimeFigureOut">
              <a:rPr lang="de-DE"/>
              <a:pPr>
                <a:defRPr/>
              </a:pPr>
              <a:t>25.01.24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345C02-6D78-7546-B128-9C701081C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37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CA6C12-BC7F-9C47-9D8A-68AB1967CD7A}" type="slidenum">
              <a:rPr lang="de-DE" sz="1200"/>
              <a:pPr/>
              <a:t>3</a:t>
            </a:fld>
            <a:endParaRPr lang="de-DE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78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51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310E965-3E8E-4949-9FC5-158F52747727}" type="slidenum">
              <a:rPr lang="de-DE" sz="1200"/>
              <a:pPr/>
              <a:t>46</a:t>
            </a:fld>
            <a:endParaRPr lang="de-DE" sz="12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666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039F7-9394-A245-B939-DF533F2CB66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42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6BA0B6-F0B0-E74D-8CF6-9FB9858F48E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692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6BA0B6-F0B0-E74D-8CF6-9FB9858F48E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651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ReLU</a:t>
            </a:r>
            <a:r>
              <a:rPr lang="en-US" sz="1200" dirty="0"/>
              <a:t> units can “die”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large gradient flowing through a </a:t>
            </a:r>
            <a:r>
              <a:rPr lang="en-US" sz="1200" dirty="0" err="1"/>
              <a:t>ReLU</a:t>
            </a:r>
            <a:r>
              <a:rPr lang="en-US" sz="1200" dirty="0"/>
              <a:t> could cause weights to update in such a way that the neuron will never activate on any </a:t>
            </a:r>
            <a:r>
              <a:rPr lang="en-US" sz="1200" dirty="0" err="1"/>
              <a:t>datapoint</a:t>
            </a:r>
            <a:r>
              <a:rPr lang="en-US" sz="1200" dirty="0"/>
              <a:t> again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gradient flowing through the unit will forever be zero from that point 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With a proper setting of the learning rate this is less frequently an issue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039F7-9394-A245-B939-DF533F2CB66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03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039F7-9394-A245-B939-DF533F2CB66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167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baseline="0" dirty="0"/>
              <a:t> contains input word vectors.</a:t>
            </a:r>
          </a:p>
          <a:p>
            <a:r>
              <a:rPr lang="en-US" baseline="0" dirty="0"/>
              <a:t>W’ contains output word vectors.</a:t>
            </a:r>
          </a:p>
          <a:p>
            <a:endParaRPr lang="en-US" baseline="0" dirty="0"/>
          </a:p>
          <a:p>
            <a:r>
              <a:rPr lang="en-US" baseline="0" dirty="0"/>
              <a:t>We can consider either W or W’ as the word’s representation. Or even take the average.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69103-2D17-4832-98EE-51E176497DD9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911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www.asimovinstitute.org</a:t>
            </a:r>
            <a:r>
              <a:rPr lang="en-US" dirty="0"/>
              <a:t>/neural-network-zoo/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039F7-9394-A245-B939-DF533F2CB660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306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039F7-9394-A245-B939-DF533F2CB660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2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C191FF6-C155-A742-945B-D34F25474979}" type="slidenum">
              <a:rPr lang="de-DE" sz="1200"/>
              <a:pPr/>
              <a:t>4</a:t>
            </a:fld>
            <a:endParaRPr lang="de-DE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4615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width m of the convolution filters is set to 5 </a:t>
            </a:r>
            <a:endParaRPr lang="en-US" dirty="0"/>
          </a:p>
          <a:p>
            <a:r>
              <a:rPr lang="en-US" dirty="0"/>
              <a:t>n</a:t>
            </a:r>
            <a:r>
              <a:rPr lang="en-US" baseline="0" dirty="0"/>
              <a:t> = 300 feature maps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first layer embeds words into low-dimensional vectors. </a:t>
            </a:r>
          </a:p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039F7-9394-A245-B939-DF533F2CB660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548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039F7-9394-A245-B939-DF533F2CB660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797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99835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977228A-C074-5643-B8DE-C4EE871272DF}" type="slidenum">
              <a:rPr lang="de-DE" sz="1200"/>
              <a:pPr/>
              <a:t>5</a:t>
            </a:fld>
            <a:endParaRPr lang="de-DE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about multiclass</a:t>
            </a:r>
          </a:p>
        </p:txBody>
      </p:sp>
    </p:spTree>
    <p:extLst>
      <p:ext uri="{BB962C8B-B14F-4D97-AF65-F5344CB8AC3E}">
        <p14:creationId xmlns:p14="http://schemas.microsoft.com/office/powerpoint/2010/main" val="624930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17CEA3E-6D2D-AA46-83BE-E91FA123B46F}" type="slidenum">
              <a:rPr lang="de-DE" sz="1200"/>
              <a:pPr/>
              <a:t>9</a:t>
            </a:fld>
            <a:endParaRPr lang="de-DE" sz="12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208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17CEA3E-6D2D-AA46-83BE-E91FA123B46F}" type="slidenum">
              <a:rPr lang="de-DE" sz="1200"/>
              <a:pPr/>
              <a:t>12</a:t>
            </a:fld>
            <a:endParaRPr lang="de-DE" sz="12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51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3834DE8-52A9-4244-8A41-9D132CFBBFF2}" type="slidenum">
              <a:rPr lang="de-DE" sz="1200"/>
              <a:pPr/>
              <a:t>14</a:t>
            </a:fld>
            <a:endParaRPr lang="de-DE" sz="12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37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50B2343-9E4E-F94E-9FC5-5232878AD5B6}" type="slidenum">
              <a:rPr lang="de-DE" sz="1200"/>
              <a:pPr/>
              <a:t>15</a:t>
            </a:fld>
            <a:endParaRPr lang="de-DE" sz="120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507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F74F250-B47B-DC43-ABBB-47D15C5D0B1D}" type="slidenum">
              <a:rPr lang="de-DE" sz="1200"/>
              <a:pPr/>
              <a:t>16</a:t>
            </a:fld>
            <a:endParaRPr lang="de-DE" sz="120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3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59555A4-F334-5745-9BA9-3B87CC6A1A8B}" type="slidenum">
              <a:rPr lang="de-DE" sz="1200"/>
              <a:pPr/>
              <a:t>17</a:t>
            </a:fld>
            <a:endParaRPr lang="de-DE" sz="12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65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78D6-AAFE-6549-883F-83F0F9282A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92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3329A-EBEB-CC42-9BF8-2D4C422D8B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05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6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6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CD90-3039-CE49-88E9-7086438DE1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678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4335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7012" cy="218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37000"/>
            <a:ext cx="4037012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0425" cy="473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2425" cy="473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0425" cy="473075"/>
          </a:xfrm>
        </p:spPr>
        <p:txBody>
          <a:bodyPr/>
          <a:lstStyle>
            <a:lvl1pPr>
              <a:defRPr/>
            </a:lvl1pPr>
          </a:lstStyle>
          <a:p>
            <a:fld id="{6ECDB0B3-4128-254C-8A68-CE7EF3174219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9024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F2AC-72A6-5242-BB66-261AC8F7AC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08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868F-D895-214A-922C-F9CC83BD0B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5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D1D6-D742-6C4A-8AAA-D3FFB9E8B8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41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205DB-DBE6-1041-9DAE-37CAD6DC95A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37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CBAE-3DD4-5444-8053-7BDFDCD09B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97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7C7A-5470-F447-AB2D-F83D66E88D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0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8764-7045-0242-80CB-782CB840012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82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FC2B-7D34-1248-9673-E2DD8C0DFB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37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2" y="6400800"/>
            <a:ext cx="1008063" cy="19685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E92A142D-BBBD-2D43-AE79-F93CC528D69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9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90" y="981077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90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6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9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1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4.png"/><Relationship Id="rId21" Type="http://schemas.openxmlformats.org/officeDocument/2006/relationships/image" Target="../media/image62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3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1.png"/><Relationship Id="rId4" Type="http://schemas.openxmlformats.org/officeDocument/2006/relationships/image" Target="../media/image34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52.png"/><Relationship Id="rId18" Type="http://schemas.openxmlformats.org/officeDocument/2006/relationships/image" Target="../media/image85.png"/><Relationship Id="rId3" Type="http://schemas.openxmlformats.org/officeDocument/2006/relationships/image" Target="../media/image71.png"/><Relationship Id="rId21" Type="http://schemas.openxmlformats.org/officeDocument/2006/relationships/image" Target="../media/image88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24" Type="http://schemas.openxmlformats.org/officeDocument/2006/relationships/image" Target="../media/image91.png"/><Relationship Id="rId5" Type="http://schemas.openxmlformats.org/officeDocument/2006/relationships/image" Target="../media/image73.png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10" Type="http://schemas.openxmlformats.org/officeDocument/2006/relationships/image" Target="../media/image78.png"/><Relationship Id="rId19" Type="http://schemas.openxmlformats.org/officeDocument/2006/relationships/image" Target="../media/image86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1.png"/><Relationship Id="rId22" Type="http://schemas.openxmlformats.org/officeDocument/2006/relationships/image" Target="../media/image8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.png"/><Relationship Id="rId18" Type="http://schemas.openxmlformats.org/officeDocument/2006/relationships/image" Target="../media/image106.png"/><Relationship Id="rId26" Type="http://schemas.openxmlformats.org/officeDocument/2006/relationships/image" Target="../media/image114.png"/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21" Type="http://schemas.openxmlformats.org/officeDocument/2006/relationships/image" Target="../media/image109.png"/><Relationship Id="rId12" Type="http://schemas.openxmlformats.org/officeDocument/2006/relationships/image" Target="../media/image101.png"/><Relationship Id="rId17" Type="http://schemas.openxmlformats.org/officeDocument/2006/relationships/image" Target="../media/image105.png"/><Relationship Id="rId25" Type="http://schemas.openxmlformats.org/officeDocument/2006/relationships/image" Target="../media/image113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04.png"/><Relationship Id="rId20" Type="http://schemas.openxmlformats.org/officeDocument/2006/relationships/image" Target="../media/image10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24" Type="http://schemas.openxmlformats.org/officeDocument/2006/relationships/image" Target="../media/image112.png"/><Relationship Id="rId5" Type="http://schemas.openxmlformats.org/officeDocument/2006/relationships/image" Target="../media/image94.png"/><Relationship Id="rId15" Type="http://schemas.openxmlformats.org/officeDocument/2006/relationships/image" Target="../media/image103.png"/><Relationship Id="rId23" Type="http://schemas.openxmlformats.org/officeDocument/2006/relationships/image" Target="../media/image111.png"/><Relationship Id="rId10" Type="http://schemas.openxmlformats.org/officeDocument/2006/relationships/image" Target="../media/image99.png"/><Relationship Id="rId19" Type="http://schemas.openxmlformats.org/officeDocument/2006/relationships/image" Target="../media/image107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36.png"/><Relationship Id="rId22" Type="http://schemas.openxmlformats.org/officeDocument/2006/relationships/image" Target="../media/image1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s.toronto.edu/~hinton/absps/JMLRdropout.pdf" TargetMode="External"/><Relationship Id="rId4" Type="http://schemas.openxmlformats.org/officeDocument/2006/relationships/image" Target="../media/image12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0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0.png"/><Relationship Id="rId7" Type="http://schemas.openxmlformats.org/officeDocument/2006/relationships/image" Target="../media/image140.png"/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0.png"/><Relationship Id="rId5" Type="http://schemas.openxmlformats.org/officeDocument/2006/relationships/image" Target="../media/image1210.png"/><Relationship Id="rId4" Type="http://schemas.openxmlformats.org/officeDocument/2006/relationships/image" Target="../media/image111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0.png"/><Relationship Id="rId7" Type="http://schemas.openxmlformats.org/officeDocument/2006/relationships/image" Target="../media/image140.png"/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210.png"/><Relationship Id="rId4" Type="http://schemas.openxmlformats.org/officeDocument/2006/relationships/image" Target="../media/image111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21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700.png"/><Relationship Id="rId4" Type="http://schemas.openxmlformats.org/officeDocument/2006/relationships/image" Target="../media/image180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650.png"/><Relationship Id="rId7" Type="http://schemas.openxmlformats.org/officeDocument/2006/relationships/image" Target="../media/image23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220.png"/><Relationship Id="rId4" Type="http://schemas.openxmlformats.org/officeDocument/2006/relationships/image" Target="../media/image7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1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935039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Einführung in</a:t>
            </a:r>
            <a:br>
              <a:rPr lang="de-DE" sz="3600" b="1" dirty="0">
                <a:cs typeface="+mj-cs"/>
              </a:rPr>
            </a:br>
            <a:r>
              <a:rPr lang="de-DE" sz="3600" b="1" dirty="0">
                <a:cs typeface="+mj-cs"/>
              </a:rPr>
              <a:t>Web- und Data-Science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41117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Differenzierbare Programmierung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508026"/>
            <a:ext cx="7143750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219" name="Picture 4" descr="f(x) = \frac{1}{1 + \mathrm e^{-x}}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1432"/>
            <a:ext cx="1552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http://upload.wikimedia.org/wikipedia/commons/thumb/8/88/Logistic-curve.svg/480px-Logistic-curv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1124744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2235200" y="2193826"/>
            <a:ext cx="70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W1 </a:t>
            </a:r>
          </a:p>
        </p:txBody>
      </p:sp>
      <p:sp>
        <p:nvSpPr>
          <p:cNvPr id="9222" name="TextBox 35"/>
          <p:cNvSpPr txBox="1">
            <a:spLocks noChangeArrowheads="1"/>
          </p:cNvSpPr>
          <p:nvPr/>
        </p:nvSpPr>
        <p:spPr bwMode="auto">
          <a:xfrm>
            <a:off x="1920875" y="3260626"/>
            <a:ext cx="70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W2 </a:t>
            </a:r>
          </a:p>
        </p:txBody>
      </p:sp>
      <p:sp>
        <p:nvSpPr>
          <p:cNvPr id="9223" name="TextBox 36"/>
          <p:cNvSpPr txBox="1">
            <a:spLocks noChangeArrowheads="1"/>
          </p:cNvSpPr>
          <p:nvPr/>
        </p:nvSpPr>
        <p:spPr bwMode="auto">
          <a:xfrm>
            <a:off x="1917700" y="4408388"/>
            <a:ext cx="704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W3 </a:t>
            </a:r>
          </a:p>
        </p:txBody>
      </p:sp>
      <p:sp>
        <p:nvSpPr>
          <p:cNvPr id="9224" name="TextBox 2"/>
          <p:cNvSpPr txBox="1">
            <a:spLocks noChangeArrowheads="1"/>
          </p:cNvSpPr>
          <p:nvPr/>
        </p:nvSpPr>
        <p:spPr bwMode="auto">
          <a:xfrm>
            <a:off x="4057650" y="3263801"/>
            <a:ext cx="1028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4400" b="1" i="1"/>
              <a:t>f</a:t>
            </a:r>
            <a:r>
              <a:rPr lang="en-GB" sz="4400" b="1"/>
              <a:t>(</a:t>
            </a:r>
            <a:r>
              <a:rPr lang="en-GB" sz="4400" b="1" i="1"/>
              <a:t>x</a:t>
            </a:r>
            <a:r>
              <a:rPr lang="en-GB" sz="4400" b="1"/>
              <a:t>)</a:t>
            </a:r>
          </a:p>
        </p:txBody>
      </p:sp>
      <p:sp>
        <p:nvSpPr>
          <p:cNvPr id="9225" name="TextBox 39"/>
          <p:cNvSpPr txBox="1">
            <a:spLocks noChangeArrowheads="1"/>
          </p:cNvSpPr>
          <p:nvPr/>
        </p:nvSpPr>
        <p:spPr bwMode="auto">
          <a:xfrm>
            <a:off x="488950" y="5560913"/>
            <a:ext cx="568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1.4</a:t>
            </a:r>
          </a:p>
        </p:txBody>
      </p:sp>
      <p:sp>
        <p:nvSpPr>
          <p:cNvPr id="9226" name="TextBox 39"/>
          <p:cNvSpPr txBox="1">
            <a:spLocks noChangeArrowheads="1"/>
          </p:cNvSpPr>
          <p:nvPr/>
        </p:nvSpPr>
        <p:spPr bwMode="auto">
          <a:xfrm>
            <a:off x="477838" y="3403501"/>
            <a:ext cx="671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-2.5</a:t>
            </a:r>
          </a:p>
        </p:txBody>
      </p:sp>
      <p:sp>
        <p:nvSpPr>
          <p:cNvPr id="9227" name="TextBox 39"/>
          <p:cNvSpPr txBox="1">
            <a:spLocks noChangeArrowheads="1"/>
          </p:cNvSpPr>
          <p:nvPr/>
        </p:nvSpPr>
        <p:spPr bwMode="auto">
          <a:xfrm>
            <a:off x="488950" y="1277838"/>
            <a:ext cx="825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-0.06</a:t>
            </a:r>
          </a:p>
        </p:txBody>
      </p:sp>
      <p:sp>
        <p:nvSpPr>
          <p:cNvPr id="2" name="Rechteck 1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6AD00F-D6F9-B739-69EE-20D0609AE089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2827"/>
            <a:ext cx="8226425" cy="9239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en-US" sz="3200" dirty="0" err="1"/>
              <a:t>Beispiel</a:t>
            </a:r>
            <a:r>
              <a:rPr lang="en-US" sz="3200" dirty="0"/>
              <a:t> </a:t>
            </a:r>
            <a:r>
              <a:rPr lang="en-US" sz="3200" dirty="0" err="1"/>
              <a:t>einer</a:t>
            </a:r>
            <a:r>
              <a:rPr lang="en-US" sz="3200" dirty="0"/>
              <a:t> Sigmoid-</a:t>
            </a:r>
            <a:r>
              <a:rPr lang="en-US" sz="3200" dirty="0" err="1"/>
              <a:t>Funktion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B27C9-250B-60F4-0868-574554BF2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6378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508026"/>
            <a:ext cx="7143750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243" name="Picture 4" descr="f(x) = \frac{1}{1 + \mathrm e^{-x}}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78831"/>
            <a:ext cx="1552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http://upload.wikimedia.org/wikipedia/commons/thumb/8/88/Logistic-curve.svg/480px-Logistic-curv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1112143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2235200" y="2193826"/>
            <a:ext cx="569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2.7</a:t>
            </a:r>
          </a:p>
        </p:txBody>
      </p:sp>
      <p:sp>
        <p:nvSpPr>
          <p:cNvPr id="10246" name="TextBox 35"/>
          <p:cNvSpPr txBox="1">
            <a:spLocks noChangeArrowheads="1"/>
          </p:cNvSpPr>
          <p:nvPr/>
        </p:nvSpPr>
        <p:spPr bwMode="auto">
          <a:xfrm>
            <a:off x="1920875" y="3260626"/>
            <a:ext cx="671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-8.6</a:t>
            </a:r>
          </a:p>
        </p:txBody>
      </p:sp>
      <p:sp>
        <p:nvSpPr>
          <p:cNvPr id="10247" name="TextBox 36"/>
          <p:cNvSpPr txBox="1">
            <a:spLocks noChangeArrowheads="1"/>
          </p:cNvSpPr>
          <p:nvPr/>
        </p:nvSpPr>
        <p:spPr bwMode="auto">
          <a:xfrm>
            <a:off x="1917700" y="4408388"/>
            <a:ext cx="877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0.002</a:t>
            </a:r>
          </a:p>
        </p:txBody>
      </p:sp>
      <p:sp>
        <p:nvSpPr>
          <p:cNvPr id="10248" name="TextBox 2"/>
          <p:cNvSpPr txBox="1">
            <a:spLocks noChangeArrowheads="1"/>
          </p:cNvSpPr>
          <p:nvPr/>
        </p:nvSpPr>
        <p:spPr bwMode="auto">
          <a:xfrm>
            <a:off x="4057650" y="3263801"/>
            <a:ext cx="1028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4400" b="1" i="1"/>
              <a:t>f</a:t>
            </a:r>
            <a:r>
              <a:rPr lang="en-GB" sz="4400" b="1"/>
              <a:t>(</a:t>
            </a:r>
            <a:r>
              <a:rPr lang="en-GB" sz="4400" b="1" i="1"/>
              <a:t>x</a:t>
            </a:r>
            <a:r>
              <a:rPr lang="en-GB" sz="4400" b="1"/>
              <a:t>)</a:t>
            </a:r>
          </a:p>
        </p:txBody>
      </p:sp>
      <p:sp>
        <p:nvSpPr>
          <p:cNvPr id="10249" name="TextBox 39"/>
          <p:cNvSpPr txBox="1">
            <a:spLocks noChangeArrowheads="1"/>
          </p:cNvSpPr>
          <p:nvPr/>
        </p:nvSpPr>
        <p:spPr bwMode="auto">
          <a:xfrm>
            <a:off x="488950" y="5560913"/>
            <a:ext cx="568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1.4</a:t>
            </a:r>
          </a:p>
        </p:txBody>
      </p:sp>
      <p:sp>
        <p:nvSpPr>
          <p:cNvPr id="10250" name="TextBox 39"/>
          <p:cNvSpPr txBox="1">
            <a:spLocks noChangeArrowheads="1"/>
          </p:cNvSpPr>
          <p:nvPr/>
        </p:nvSpPr>
        <p:spPr bwMode="auto">
          <a:xfrm>
            <a:off x="477838" y="3403501"/>
            <a:ext cx="671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-2.5</a:t>
            </a:r>
          </a:p>
        </p:txBody>
      </p:sp>
      <p:sp>
        <p:nvSpPr>
          <p:cNvPr id="10251" name="TextBox 39"/>
          <p:cNvSpPr txBox="1">
            <a:spLocks noChangeArrowheads="1"/>
          </p:cNvSpPr>
          <p:nvPr/>
        </p:nvSpPr>
        <p:spPr bwMode="auto">
          <a:xfrm>
            <a:off x="488950" y="1277838"/>
            <a:ext cx="825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-0.06</a:t>
            </a:r>
          </a:p>
        </p:txBody>
      </p:sp>
      <p:sp>
        <p:nvSpPr>
          <p:cNvPr id="10252" name="TextBox 1"/>
          <p:cNvSpPr txBox="1">
            <a:spLocks noChangeArrowheads="1"/>
          </p:cNvSpPr>
          <p:nvPr/>
        </p:nvSpPr>
        <p:spPr bwMode="auto">
          <a:xfrm>
            <a:off x="2680493" y="5057676"/>
            <a:ext cx="599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i="1"/>
              <a:t>x =  -</a:t>
            </a:r>
            <a:r>
              <a:rPr lang="en-GB" sz="2400"/>
              <a:t>0.06×2.7 + 2.5×8.6 + 1.4×0.002  = 21.34 </a:t>
            </a:r>
            <a:endParaRPr lang="en-GB" sz="2400" i="1"/>
          </a:p>
        </p:txBody>
      </p:sp>
      <p:sp>
        <p:nvSpPr>
          <p:cNvPr id="13" name="Rechteck 12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C575E29-AEC9-DD39-A33B-0400F47F7E4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2827"/>
            <a:ext cx="8226425" cy="9239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en-US" sz="3200" dirty="0" err="1"/>
              <a:t>Beispiel</a:t>
            </a:r>
            <a:r>
              <a:rPr lang="en-US" sz="3200" dirty="0"/>
              <a:t> </a:t>
            </a:r>
            <a:r>
              <a:rPr lang="en-US" sz="3200" dirty="0" err="1"/>
              <a:t>einer</a:t>
            </a:r>
            <a:r>
              <a:rPr lang="en-US" sz="3200" dirty="0"/>
              <a:t> Sigmoid-</a:t>
            </a:r>
            <a:r>
              <a:rPr lang="en-US" sz="3200" dirty="0" err="1"/>
              <a:t>Funktion</a:t>
            </a:r>
            <a:endParaRPr lang="en-US" sz="3200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7430DF4C-63FB-D80A-085F-85F5D2FD9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953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" t="17671" r="5019" b="33438"/>
          <a:stretch/>
        </p:blipFill>
        <p:spPr bwMode="auto">
          <a:xfrm>
            <a:off x="251520" y="1081764"/>
            <a:ext cx="7129463" cy="401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6751104"/>
            <a:ext cx="8784976" cy="2062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25727" y="3419064"/>
            <a:ext cx="69060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ist</a:t>
            </a:r>
            <a:r>
              <a:rPr lang="en-US" sz="2400" dirty="0"/>
              <a:t> die Sigmoid-</a:t>
            </a:r>
            <a:r>
              <a:rPr lang="en-US" sz="2400" dirty="0" err="1"/>
              <a:t>Funktion</a:t>
            </a:r>
            <a:r>
              <a:rPr lang="en-US" sz="2400" dirty="0"/>
              <a:t> (</a:t>
            </a:r>
            <a:r>
              <a:rPr lang="en-US" sz="2400" dirty="0" err="1"/>
              <a:t>auch</a:t>
            </a:r>
            <a:r>
              <a:rPr lang="en-US" sz="2400" dirty="0"/>
              <a:t>: </a:t>
            </a:r>
            <a:r>
              <a:rPr lang="en-US" sz="2400" dirty="0" err="1"/>
              <a:t>logistische</a:t>
            </a:r>
            <a:r>
              <a:rPr lang="en-US" sz="2400" dirty="0"/>
              <a:t> </a:t>
            </a:r>
            <a:r>
              <a:rPr lang="en-US" sz="2400" dirty="0" err="1"/>
              <a:t>Funktion</a:t>
            </a:r>
            <a:r>
              <a:rPr lang="en-US" sz="2400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4971" y="4653136"/>
            <a:ext cx="174118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Eigenschaft</a:t>
            </a:r>
            <a:r>
              <a:rPr lang="en-US" sz="2400" dirty="0"/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4971" y="5176071"/>
            <a:ext cx="5735866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err="1"/>
              <a:t>Wir</a:t>
            </a:r>
            <a:r>
              <a:rPr lang="en-US" sz="2400" dirty="0"/>
              <a:t> </a:t>
            </a:r>
            <a:r>
              <a:rPr lang="en-US" sz="2400" dirty="0" err="1"/>
              <a:t>können</a:t>
            </a:r>
            <a:r>
              <a:rPr lang="en-US" sz="2400" dirty="0"/>
              <a:t> den </a:t>
            </a:r>
            <a:r>
              <a:rPr lang="en-US" sz="2400" dirty="0" err="1"/>
              <a:t>Gradienten</a:t>
            </a:r>
            <a:r>
              <a:rPr lang="en-US" sz="2400" dirty="0"/>
              <a:t> </a:t>
            </a:r>
            <a:r>
              <a:rPr lang="en-US" sz="2400" dirty="0" err="1"/>
              <a:t>verwenden</a:t>
            </a:r>
            <a:r>
              <a:rPr lang="en-US" sz="2400" dirty="0"/>
              <a:t>, </a:t>
            </a:r>
            <a:br>
              <a:rPr lang="en-US" sz="2400" dirty="0"/>
            </a:br>
            <a:r>
              <a:rPr lang="en-US" sz="2400" dirty="0"/>
              <a:t>um die Einheit </a:t>
            </a:r>
            <a:r>
              <a:rPr lang="en-US" sz="2400" dirty="0" err="1"/>
              <a:t>anzupassen</a:t>
            </a: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err="1"/>
              <a:t>Wir</a:t>
            </a:r>
            <a:r>
              <a:rPr lang="en-US" sz="2400" dirty="0"/>
              <a:t> </a:t>
            </a:r>
            <a:r>
              <a:rPr lang="en-US" sz="2400" dirty="0" err="1"/>
              <a:t>kommen</a:t>
            </a:r>
            <a:r>
              <a:rPr lang="en-US" sz="2400" dirty="0"/>
              <a:t> </a:t>
            </a:r>
            <a:r>
              <a:rPr lang="en-US" sz="2400" dirty="0" err="1"/>
              <a:t>gleich</a:t>
            </a:r>
            <a:r>
              <a:rPr lang="en-US" sz="2400" dirty="0"/>
              <a:t> </a:t>
            </a:r>
            <a:r>
              <a:rPr lang="en-US" sz="2400" dirty="0" err="1"/>
              <a:t>darauf</a:t>
            </a:r>
            <a:r>
              <a:rPr lang="en-US" sz="2400" dirty="0"/>
              <a:t> </a:t>
            </a:r>
            <a:r>
              <a:rPr lang="en-US" sz="2400" dirty="0" err="1"/>
              <a:t>zurück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276786" y="4658512"/>
            <a:ext cx="148309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(Gradient)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1D28858-BD7F-C3DE-BEAD-28D7D1EDB2E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2827"/>
            <a:ext cx="8226425" cy="9239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en-US" sz="3200" dirty="0"/>
              <a:t>Sigmoid-Einheit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49701948-CD7B-38D5-5BB0-16DD190A3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4099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BD508F-9CC2-5E1C-7FB8-1634D634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>
                <a:latin typeface="Myriad Pro" charset="0"/>
                <a:ea typeface="Myriad Pro" charset="0"/>
                <a:cs typeface="Myriad Pro" charset="0"/>
              </a:rPr>
              <a:t>Mehr Schichten </a:t>
            </a:r>
            <a:r>
              <a:rPr lang="de-DE" sz="4000" dirty="0" err="1">
                <a:latin typeface="Myriad Pro" charset="0"/>
                <a:ea typeface="Myriad Pro" charset="0"/>
                <a:cs typeface="Myriad Pro" charset="0"/>
              </a:rPr>
              <a:t>Perzeptrons</a:t>
            </a:r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737112-D650-B36D-EFCE-5D98CAD33E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000" dirty="0">
                <a:cs typeface="+mn-cs"/>
              </a:rPr>
              <a:t>Differenzierbare Programmierung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DE2FE-F518-E9A1-59C7-028C97A72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0099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" t="28225" r="2788" b="19288"/>
          <a:stretch/>
        </p:blipFill>
        <p:spPr bwMode="auto">
          <a:xfrm>
            <a:off x="-176213" y="1412776"/>
            <a:ext cx="9320213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637" y="6681235"/>
            <a:ext cx="8784976" cy="2062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939A916-6272-4E48-EF6B-764CA0D4BF1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2827"/>
            <a:ext cx="8226425" cy="9239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en-US" sz="3200" dirty="0" err="1"/>
              <a:t>Mehr-Ebenen</a:t>
            </a:r>
            <a:r>
              <a:rPr lang="en-US" sz="3200" dirty="0"/>
              <a:t> </a:t>
            </a:r>
            <a:r>
              <a:rPr lang="en-US" sz="3200" dirty="0" err="1"/>
              <a:t>Netze</a:t>
            </a:r>
            <a:r>
              <a:rPr lang="en-US" sz="3200" dirty="0"/>
              <a:t> von Sigmoid-</a:t>
            </a:r>
            <a:r>
              <a:rPr lang="en-US" sz="3200" dirty="0" err="1"/>
              <a:t>Einheiten</a:t>
            </a:r>
            <a:endParaRPr lang="en-US" sz="3200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CACF03B-3698-8DAB-DD64-2BB5DA3FD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850754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0"/>
            <a:ext cx="8820150" cy="669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684213" y="4005263"/>
            <a:ext cx="717016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Z = x1 XOR x2 = (x1 OR x2) AND NOT(x1 AND x2)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66193DC4-987D-3B24-1871-419AD29AA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899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969" name="Picture 3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6479"/>
            <a:ext cx="85344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1912" y="6093296"/>
            <a:ext cx="8784976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3444430-1F2E-4004-D512-EB822B23F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141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017" name="Picture 3" descr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7575550" cy="61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45F37EF-E0AA-645E-998E-60150894B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2148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272380"/>
            <a:ext cx="8226425" cy="1068388"/>
          </a:xfrm>
        </p:spPr>
        <p:txBody>
          <a:bodyPr/>
          <a:lstStyle/>
          <a:p>
            <a:r>
              <a:rPr lang="de-DE" altLang="en-US" sz="4000"/>
              <a:t>Netztopologien</a:t>
            </a:r>
          </a:p>
        </p:txBody>
      </p:sp>
      <p:grpSp>
        <p:nvGrpSpPr>
          <p:cNvPr id="23557" name="Group 5"/>
          <p:cNvGrpSpPr>
            <a:grpSpLocks noChangeAspect="1"/>
          </p:cNvGrpSpPr>
          <p:nvPr/>
        </p:nvGrpSpPr>
        <p:grpSpPr bwMode="auto">
          <a:xfrm>
            <a:off x="323850" y="2276475"/>
            <a:ext cx="2089150" cy="2089150"/>
            <a:chOff x="2925" y="2067"/>
            <a:chExt cx="2304" cy="2304"/>
          </a:xfrm>
        </p:grpSpPr>
        <p:sp>
          <p:nvSpPr>
            <p:cNvPr id="23558" name="AutoShape 6"/>
            <p:cNvSpPr>
              <a:spLocks noChangeAspect="1" noChangeArrowheads="1"/>
            </p:cNvSpPr>
            <p:nvPr/>
          </p:nvSpPr>
          <p:spPr bwMode="auto">
            <a:xfrm>
              <a:off x="2925" y="2067"/>
              <a:ext cx="230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9" name="Oval 7"/>
            <p:cNvSpPr>
              <a:spLocks noChangeArrowheads="1"/>
            </p:cNvSpPr>
            <p:nvPr/>
          </p:nvSpPr>
          <p:spPr bwMode="auto">
            <a:xfrm>
              <a:off x="350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0" name="Oval 8"/>
            <p:cNvSpPr>
              <a:spLocks noChangeArrowheads="1"/>
            </p:cNvSpPr>
            <p:nvPr/>
          </p:nvSpPr>
          <p:spPr bwMode="auto">
            <a:xfrm>
              <a:off x="422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Oval 9"/>
            <p:cNvSpPr>
              <a:spLocks noChangeArrowheads="1"/>
            </p:cNvSpPr>
            <p:nvPr/>
          </p:nvSpPr>
          <p:spPr bwMode="auto">
            <a:xfrm>
              <a:off x="3069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Oval 10"/>
            <p:cNvSpPr>
              <a:spLocks noChangeArrowheads="1"/>
            </p:cNvSpPr>
            <p:nvPr/>
          </p:nvSpPr>
          <p:spPr bwMode="auto">
            <a:xfrm>
              <a:off x="3933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Oval 11"/>
            <p:cNvSpPr>
              <a:spLocks noChangeArrowheads="1"/>
            </p:cNvSpPr>
            <p:nvPr/>
          </p:nvSpPr>
          <p:spPr bwMode="auto">
            <a:xfrm>
              <a:off x="3501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Oval 12"/>
            <p:cNvSpPr>
              <a:spLocks noChangeArrowheads="1"/>
            </p:cNvSpPr>
            <p:nvPr/>
          </p:nvSpPr>
          <p:spPr bwMode="auto">
            <a:xfrm>
              <a:off x="4797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Oval 13"/>
            <p:cNvSpPr>
              <a:spLocks noChangeArrowheads="1"/>
            </p:cNvSpPr>
            <p:nvPr/>
          </p:nvSpPr>
          <p:spPr bwMode="auto">
            <a:xfrm>
              <a:off x="4365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Line 14"/>
            <p:cNvSpPr>
              <a:spLocks noChangeShapeType="1"/>
            </p:cNvSpPr>
            <p:nvPr/>
          </p:nvSpPr>
          <p:spPr bwMode="auto">
            <a:xfrm flipH="1">
              <a:off x="3213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Line 15"/>
            <p:cNvSpPr>
              <a:spLocks noChangeShapeType="1"/>
            </p:cNvSpPr>
            <p:nvPr/>
          </p:nvSpPr>
          <p:spPr bwMode="auto">
            <a:xfrm>
              <a:off x="3789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Line 16"/>
            <p:cNvSpPr>
              <a:spLocks noChangeShapeType="1"/>
            </p:cNvSpPr>
            <p:nvPr/>
          </p:nvSpPr>
          <p:spPr bwMode="auto">
            <a:xfrm flipH="1">
              <a:off x="3357" y="2643"/>
              <a:ext cx="100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Line 17"/>
            <p:cNvSpPr>
              <a:spLocks noChangeShapeType="1"/>
            </p:cNvSpPr>
            <p:nvPr/>
          </p:nvSpPr>
          <p:spPr bwMode="auto">
            <a:xfrm>
              <a:off x="4365" y="2643"/>
              <a:ext cx="432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Line 18"/>
            <p:cNvSpPr>
              <a:spLocks noChangeShapeType="1"/>
            </p:cNvSpPr>
            <p:nvPr/>
          </p:nvSpPr>
          <p:spPr bwMode="auto">
            <a:xfrm>
              <a:off x="407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Line 19"/>
            <p:cNvSpPr>
              <a:spLocks noChangeShapeType="1"/>
            </p:cNvSpPr>
            <p:nvPr/>
          </p:nvSpPr>
          <p:spPr bwMode="auto">
            <a:xfrm>
              <a:off x="335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Line 20"/>
            <p:cNvSpPr>
              <a:spLocks noChangeShapeType="1"/>
            </p:cNvSpPr>
            <p:nvPr/>
          </p:nvSpPr>
          <p:spPr bwMode="auto">
            <a:xfrm flipH="1">
              <a:off x="3789" y="3363"/>
              <a:ext cx="100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Line 21"/>
            <p:cNvSpPr>
              <a:spLocks noChangeShapeType="1"/>
            </p:cNvSpPr>
            <p:nvPr/>
          </p:nvSpPr>
          <p:spPr bwMode="auto">
            <a:xfrm flipH="1">
              <a:off x="4653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76" name="Group 24"/>
          <p:cNvGrpSpPr>
            <a:grpSpLocks noChangeAspect="1"/>
          </p:cNvGrpSpPr>
          <p:nvPr/>
        </p:nvGrpSpPr>
        <p:grpSpPr bwMode="auto">
          <a:xfrm>
            <a:off x="4932363" y="2420938"/>
            <a:ext cx="1943100" cy="1943100"/>
            <a:chOff x="2925" y="2067"/>
            <a:chExt cx="2304" cy="2304"/>
          </a:xfrm>
        </p:grpSpPr>
        <p:sp>
          <p:nvSpPr>
            <p:cNvPr id="23577" name="AutoShape 25"/>
            <p:cNvSpPr>
              <a:spLocks noChangeAspect="1" noChangeArrowheads="1"/>
            </p:cNvSpPr>
            <p:nvPr/>
          </p:nvSpPr>
          <p:spPr bwMode="auto">
            <a:xfrm>
              <a:off x="2925" y="2067"/>
              <a:ext cx="230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Oval 26"/>
            <p:cNvSpPr>
              <a:spLocks noChangeArrowheads="1"/>
            </p:cNvSpPr>
            <p:nvPr/>
          </p:nvSpPr>
          <p:spPr bwMode="auto">
            <a:xfrm>
              <a:off x="350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Oval 27"/>
            <p:cNvSpPr>
              <a:spLocks noChangeArrowheads="1"/>
            </p:cNvSpPr>
            <p:nvPr/>
          </p:nvSpPr>
          <p:spPr bwMode="auto">
            <a:xfrm>
              <a:off x="422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Oval 28"/>
            <p:cNvSpPr>
              <a:spLocks noChangeArrowheads="1"/>
            </p:cNvSpPr>
            <p:nvPr/>
          </p:nvSpPr>
          <p:spPr bwMode="auto">
            <a:xfrm>
              <a:off x="3069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Oval 29"/>
            <p:cNvSpPr>
              <a:spLocks noChangeArrowheads="1"/>
            </p:cNvSpPr>
            <p:nvPr/>
          </p:nvSpPr>
          <p:spPr bwMode="auto">
            <a:xfrm>
              <a:off x="3933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Oval 30"/>
            <p:cNvSpPr>
              <a:spLocks noChangeArrowheads="1"/>
            </p:cNvSpPr>
            <p:nvPr/>
          </p:nvSpPr>
          <p:spPr bwMode="auto">
            <a:xfrm>
              <a:off x="3501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Oval 31"/>
            <p:cNvSpPr>
              <a:spLocks noChangeArrowheads="1"/>
            </p:cNvSpPr>
            <p:nvPr/>
          </p:nvSpPr>
          <p:spPr bwMode="auto">
            <a:xfrm>
              <a:off x="4797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Oval 32"/>
            <p:cNvSpPr>
              <a:spLocks noChangeArrowheads="1"/>
            </p:cNvSpPr>
            <p:nvPr/>
          </p:nvSpPr>
          <p:spPr bwMode="auto">
            <a:xfrm>
              <a:off x="4365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Line 33"/>
            <p:cNvSpPr>
              <a:spLocks noChangeShapeType="1"/>
            </p:cNvSpPr>
            <p:nvPr/>
          </p:nvSpPr>
          <p:spPr bwMode="auto">
            <a:xfrm flipH="1">
              <a:off x="3213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Line 34"/>
            <p:cNvSpPr>
              <a:spLocks noChangeShapeType="1"/>
            </p:cNvSpPr>
            <p:nvPr/>
          </p:nvSpPr>
          <p:spPr bwMode="auto">
            <a:xfrm>
              <a:off x="4365" y="2643"/>
              <a:ext cx="432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7" name="Line 35"/>
            <p:cNvSpPr>
              <a:spLocks noChangeShapeType="1"/>
            </p:cNvSpPr>
            <p:nvPr/>
          </p:nvSpPr>
          <p:spPr bwMode="auto">
            <a:xfrm>
              <a:off x="407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8" name="Line 36"/>
            <p:cNvSpPr>
              <a:spLocks noChangeShapeType="1"/>
            </p:cNvSpPr>
            <p:nvPr/>
          </p:nvSpPr>
          <p:spPr bwMode="auto">
            <a:xfrm>
              <a:off x="335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9" name="Line 37"/>
            <p:cNvSpPr>
              <a:spLocks noChangeShapeType="1"/>
            </p:cNvSpPr>
            <p:nvPr/>
          </p:nvSpPr>
          <p:spPr bwMode="auto">
            <a:xfrm flipH="1">
              <a:off x="4653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Line 38"/>
            <p:cNvSpPr>
              <a:spLocks noChangeShapeType="1"/>
            </p:cNvSpPr>
            <p:nvPr/>
          </p:nvSpPr>
          <p:spPr bwMode="auto">
            <a:xfrm flipH="1">
              <a:off x="3357" y="3219"/>
              <a:ext cx="57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Line 39"/>
            <p:cNvSpPr>
              <a:spLocks noChangeShapeType="1"/>
            </p:cNvSpPr>
            <p:nvPr/>
          </p:nvSpPr>
          <p:spPr bwMode="auto">
            <a:xfrm flipH="1">
              <a:off x="3789" y="4083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Line 40"/>
            <p:cNvSpPr>
              <a:spLocks noChangeShapeType="1"/>
            </p:cNvSpPr>
            <p:nvPr/>
          </p:nvSpPr>
          <p:spPr bwMode="auto">
            <a:xfrm>
              <a:off x="3789" y="2499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3" name="Line 41"/>
            <p:cNvSpPr>
              <a:spLocks noChangeShapeType="1"/>
            </p:cNvSpPr>
            <p:nvPr/>
          </p:nvSpPr>
          <p:spPr bwMode="auto">
            <a:xfrm>
              <a:off x="3789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667" name="Group 115"/>
          <p:cNvGrpSpPr>
            <a:grpSpLocks noChangeAspect="1"/>
          </p:cNvGrpSpPr>
          <p:nvPr/>
        </p:nvGrpSpPr>
        <p:grpSpPr bwMode="auto">
          <a:xfrm>
            <a:off x="6300788" y="4221163"/>
            <a:ext cx="2447925" cy="2319337"/>
            <a:chOff x="2925" y="2067"/>
            <a:chExt cx="2736" cy="2592"/>
          </a:xfrm>
        </p:grpSpPr>
        <p:sp>
          <p:nvSpPr>
            <p:cNvPr id="23668" name="AutoShape 116"/>
            <p:cNvSpPr>
              <a:spLocks noChangeAspect="1" noChangeArrowheads="1"/>
            </p:cNvSpPr>
            <p:nvPr/>
          </p:nvSpPr>
          <p:spPr bwMode="auto">
            <a:xfrm>
              <a:off x="2925" y="2067"/>
              <a:ext cx="2736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9" name="Oval 117"/>
            <p:cNvSpPr>
              <a:spLocks noChangeArrowheads="1"/>
            </p:cNvSpPr>
            <p:nvPr/>
          </p:nvSpPr>
          <p:spPr bwMode="auto">
            <a:xfrm>
              <a:off x="350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0" name="Oval 118"/>
            <p:cNvSpPr>
              <a:spLocks noChangeArrowheads="1"/>
            </p:cNvSpPr>
            <p:nvPr/>
          </p:nvSpPr>
          <p:spPr bwMode="auto">
            <a:xfrm>
              <a:off x="422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1" name="Oval 119"/>
            <p:cNvSpPr>
              <a:spLocks noChangeArrowheads="1"/>
            </p:cNvSpPr>
            <p:nvPr/>
          </p:nvSpPr>
          <p:spPr bwMode="auto">
            <a:xfrm>
              <a:off x="3069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2" name="Oval 120"/>
            <p:cNvSpPr>
              <a:spLocks noChangeArrowheads="1"/>
            </p:cNvSpPr>
            <p:nvPr/>
          </p:nvSpPr>
          <p:spPr bwMode="auto">
            <a:xfrm>
              <a:off x="3933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3" name="Oval 121"/>
            <p:cNvSpPr>
              <a:spLocks noChangeArrowheads="1"/>
            </p:cNvSpPr>
            <p:nvPr/>
          </p:nvSpPr>
          <p:spPr bwMode="auto">
            <a:xfrm>
              <a:off x="4797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4" name="Oval 122"/>
            <p:cNvSpPr>
              <a:spLocks noChangeArrowheads="1"/>
            </p:cNvSpPr>
            <p:nvPr/>
          </p:nvSpPr>
          <p:spPr bwMode="auto">
            <a:xfrm>
              <a:off x="4365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5" name="Line 123"/>
            <p:cNvSpPr>
              <a:spLocks noChangeShapeType="1"/>
            </p:cNvSpPr>
            <p:nvPr/>
          </p:nvSpPr>
          <p:spPr bwMode="auto">
            <a:xfrm flipH="1">
              <a:off x="3213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6" name="Line 124"/>
            <p:cNvSpPr>
              <a:spLocks noChangeShapeType="1"/>
            </p:cNvSpPr>
            <p:nvPr/>
          </p:nvSpPr>
          <p:spPr bwMode="auto">
            <a:xfrm>
              <a:off x="4365" y="2643"/>
              <a:ext cx="432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7" name="Line 125"/>
            <p:cNvSpPr>
              <a:spLocks noChangeShapeType="1"/>
            </p:cNvSpPr>
            <p:nvPr/>
          </p:nvSpPr>
          <p:spPr bwMode="auto">
            <a:xfrm>
              <a:off x="407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8" name="Line 126"/>
            <p:cNvSpPr>
              <a:spLocks noChangeShapeType="1"/>
            </p:cNvSpPr>
            <p:nvPr/>
          </p:nvSpPr>
          <p:spPr bwMode="auto">
            <a:xfrm>
              <a:off x="335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9" name="Line 127"/>
            <p:cNvSpPr>
              <a:spLocks noChangeShapeType="1"/>
            </p:cNvSpPr>
            <p:nvPr/>
          </p:nvSpPr>
          <p:spPr bwMode="auto">
            <a:xfrm flipH="1">
              <a:off x="4653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0" name="Line 128"/>
            <p:cNvSpPr>
              <a:spLocks noChangeShapeType="1"/>
            </p:cNvSpPr>
            <p:nvPr/>
          </p:nvSpPr>
          <p:spPr bwMode="auto">
            <a:xfrm>
              <a:off x="3789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23681" name="AutoShape 129"/>
            <p:cNvCxnSpPr>
              <a:cxnSpLocks noChangeShapeType="1"/>
              <a:stCxn id="23673" idx="2"/>
              <a:endCxn id="23673" idx="6"/>
            </p:cNvCxnSpPr>
            <p:nvPr/>
          </p:nvCxnSpPr>
          <p:spPr bwMode="auto">
            <a:xfrm rot="10800000" flipH="1" flipV="1">
              <a:off x="4797" y="3219"/>
              <a:ext cx="288" cy="1"/>
            </a:xfrm>
            <a:prstGeom prst="curvedConnector5">
              <a:avLst>
                <a:gd name="adj1" fmla="val -100000"/>
                <a:gd name="adj2" fmla="val -34500000"/>
                <a:gd name="adj3" fmla="val 20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682" name="Oval 130"/>
            <p:cNvSpPr>
              <a:spLocks noChangeArrowheads="1"/>
            </p:cNvSpPr>
            <p:nvPr/>
          </p:nvSpPr>
          <p:spPr bwMode="auto">
            <a:xfrm>
              <a:off x="3645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23683" name="AutoShape 131"/>
            <p:cNvCxnSpPr>
              <a:cxnSpLocks noChangeShapeType="1"/>
              <a:stCxn id="23682" idx="6"/>
              <a:endCxn id="23682" idx="2"/>
            </p:cNvCxnSpPr>
            <p:nvPr/>
          </p:nvCxnSpPr>
          <p:spPr bwMode="auto">
            <a:xfrm flipH="1">
              <a:off x="3645" y="4083"/>
              <a:ext cx="288" cy="1"/>
            </a:xfrm>
            <a:prstGeom prst="curvedConnector5">
              <a:avLst>
                <a:gd name="adj1" fmla="val -95833"/>
                <a:gd name="adj2" fmla="val -36000000"/>
                <a:gd name="adj3" fmla="val 2041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684" name="Group 132"/>
          <p:cNvGrpSpPr>
            <a:grpSpLocks noChangeAspect="1"/>
          </p:cNvGrpSpPr>
          <p:nvPr/>
        </p:nvGrpSpPr>
        <p:grpSpPr bwMode="auto">
          <a:xfrm>
            <a:off x="1692275" y="4292600"/>
            <a:ext cx="2016125" cy="2016125"/>
            <a:chOff x="2925" y="2067"/>
            <a:chExt cx="2304" cy="2304"/>
          </a:xfrm>
        </p:grpSpPr>
        <p:sp>
          <p:nvSpPr>
            <p:cNvPr id="23685" name="AutoShape 133"/>
            <p:cNvSpPr>
              <a:spLocks noChangeAspect="1" noChangeArrowheads="1"/>
            </p:cNvSpPr>
            <p:nvPr/>
          </p:nvSpPr>
          <p:spPr bwMode="auto">
            <a:xfrm>
              <a:off x="2925" y="2067"/>
              <a:ext cx="2304" cy="2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6" name="Oval 134"/>
            <p:cNvSpPr>
              <a:spLocks noChangeArrowheads="1"/>
            </p:cNvSpPr>
            <p:nvPr/>
          </p:nvSpPr>
          <p:spPr bwMode="auto">
            <a:xfrm>
              <a:off x="350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7" name="Oval 135"/>
            <p:cNvSpPr>
              <a:spLocks noChangeArrowheads="1"/>
            </p:cNvSpPr>
            <p:nvPr/>
          </p:nvSpPr>
          <p:spPr bwMode="auto">
            <a:xfrm>
              <a:off x="422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8" name="Oval 136"/>
            <p:cNvSpPr>
              <a:spLocks noChangeArrowheads="1"/>
            </p:cNvSpPr>
            <p:nvPr/>
          </p:nvSpPr>
          <p:spPr bwMode="auto">
            <a:xfrm>
              <a:off x="3069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9" name="Oval 137"/>
            <p:cNvSpPr>
              <a:spLocks noChangeArrowheads="1"/>
            </p:cNvSpPr>
            <p:nvPr/>
          </p:nvSpPr>
          <p:spPr bwMode="auto">
            <a:xfrm>
              <a:off x="3933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0" name="Oval 138"/>
            <p:cNvSpPr>
              <a:spLocks noChangeArrowheads="1"/>
            </p:cNvSpPr>
            <p:nvPr/>
          </p:nvSpPr>
          <p:spPr bwMode="auto">
            <a:xfrm>
              <a:off x="3645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1" name="Oval 139"/>
            <p:cNvSpPr>
              <a:spLocks noChangeArrowheads="1"/>
            </p:cNvSpPr>
            <p:nvPr/>
          </p:nvSpPr>
          <p:spPr bwMode="auto">
            <a:xfrm>
              <a:off x="4797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2" name="Oval 140"/>
            <p:cNvSpPr>
              <a:spLocks noChangeArrowheads="1"/>
            </p:cNvSpPr>
            <p:nvPr/>
          </p:nvSpPr>
          <p:spPr bwMode="auto">
            <a:xfrm>
              <a:off x="4365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3" name="Line 141"/>
            <p:cNvSpPr>
              <a:spLocks noChangeShapeType="1"/>
            </p:cNvSpPr>
            <p:nvPr/>
          </p:nvSpPr>
          <p:spPr bwMode="auto">
            <a:xfrm flipH="1">
              <a:off x="3213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4" name="Line 142"/>
            <p:cNvSpPr>
              <a:spLocks noChangeShapeType="1"/>
            </p:cNvSpPr>
            <p:nvPr/>
          </p:nvSpPr>
          <p:spPr bwMode="auto">
            <a:xfrm>
              <a:off x="3789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5" name="Line 143"/>
            <p:cNvSpPr>
              <a:spLocks noChangeShapeType="1"/>
            </p:cNvSpPr>
            <p:nvPr/>
          </p:nvSpPr>
          <p:spPr bwMode="auto">
            <a:xfrm>
              <a:off x="407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6" name="Line 144"/>
            <p:cNvSpPr>
              <a:spLocks noChangeShapeType="1"/>
            </p:cNvSpPr>
            <p:nvPr/>
          </p:nvSpPr>
          <p:spPr bwMode="auto">
            <a:xfrm>
              <a:off x="335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7" name="Line 145"/>
            <p:cNvSpPr>
              <a:spLocks noChangeShapeType="1"/>
            </p:cNvSpPr>
            <p:nvPr/>
          </p:nvSpPr>
          <p:spPr bwMode="auto">
            <a:xfrm flipH="1">
              <a:off x="4653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8" name="Line 146"/>
            <p:cNvSpPr>
              <a:spLocks noChangeShapeType="1"/>
            </p:cNvSpPr>
            <p:nvPr/>
          </p:nvSpPr>
          <p:spPr bwMode="auto">
            <a:xfrm>
              <a:off x="3645" y="2643"/>
              <a:ext cx="144" cy="12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9" name="Line 147"/>
            <p:cNvSpPr>
              <a:spLocks noChangeShapeType="1"/>
            </p:cNvSpPr>
            <p:nvPr/>
          </p:nvSpPr>
          <p:spPr bwMode="auto">
            <a:xfrm>
              <a:off x="4365" y="2643"/>
              <a:ext cx="144" cy="12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0" name="Line 148"/>
            <p:cNvSpPr>
              <a:spLocks noChangeShapeType="1"/>
            </p:cNvSpPr>
            <p:nvPr/>
          </p:nvSpPr>
          <p:spPr bwMode="auto">
            <a:xfrm>
              <a:off x="4509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701" name="Text Box 149"/>
          <p:cNvSpPr txBox="1">
            <a:spLocks noChangeArrowheads="1"/>
          </p:cNvSpPr>
          <p:nvPr/>
        </p:nvSpPr>
        <p:spPr bwMode="auto">
          <a:xfrm>
            <a:off x="250825" y="1196975"/>
            <a:ext cx="360045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b="1" u="sng">
                <a:solidFill>
                  <a:schemeClr val="tx1"/>
                </a:solidFill>
              </a:rPr>
              <a:t>FeedForward-Netze:</a:t>
            </a:r>
          </a:p>
          <a:p>
            <a:pPr>
              <a:spcBef>
                <a:spcPct val="50000"/>
              </a:spcBef>
            </a:pPr>
            <a:r>
              <a:rPr lang="de-DE" altLang="en-US" sz="1800">
                <a:solidFill>
                  <a:schemeClr val="tx1"/>
                </a:solidFill>
              </a:rPr>
              <a:t>Gerichtete Verbindungen nur von niedrigen zu höheren Schichten</a:t>
            </a:r>
          </a:p>
        </p:txBody>
      </p:sp>
      <p:sp>
        <p:nvSpPr>
          <p:cNvPr id="23702" name="Text Box 150"/>
          <p:cNvSpPr txBox="1">
            <a:spLocks noChangeArrowheads="1"/>
          </p:cNvSpPr>
          <p:nvPr/>
        </p:nvSpPr>
        <p:spPr bwMode="auto">
          <a:xfrm>
            <a:off x="4859338" y="1125538"/>
            <a:ext cx="3671887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b="1" u="sng" dirty="0" err="1">
                <a:solidFill>
                  <a:schemeClr val="tx1"/>
                </a:solidFill>
              </a:rPr>
              <a:t>FeedBack</a:t>
            </a:r>
            <a:r>
              <a:rPr lang="de-DE" altLang="en-US" sz="1800" b="1" u="sng" dirty="0">
                <a:solidFill>
                  <a:schemeClr val="tx1"/>
                </a:solidFill>
              </a:rPr>
              <a:t>-Netze (</a:t>
            </a:r>
            <a:r>
              <a:rPr lang="de-DE" altLang="en-US" sz="1800" b="1" i="1" u="sng" dirty="0" err="1">
                <a:solidFill>
                  <a:schemeClr val="tx1"/>
                </a:solidFill>
              </a:rPr>
              <a:t>rekurrente</a:t>
            </a:r>
            <a:r>
              <a:rPr lang="de-DE" altLang="en-US" sz="1800" b="1" u="sng" dirty="0">
                <a:solidFill>
                  <a:schemeClr val="tx1"/>
                </a:solidFill>
              </a:rPr>
              <a:t> Netze):</a:t>
            </a:r>
          </a:p>
          <a:p>
            <a:pPr>
              <a:spcBef>
                <a:spcPct val="50000"/>
              </a:spcBef>
            </a:pPr>
            <a:r>
              <a:rPr lang="de-DE" altLang="en-US" sz="1800" dirty="0">
                <a:solidFill>
                  <a:schemeClr val="tx1"/>
                </a:solidFill>
              </a:rPr>
              <a:t>Verbindungen zwischen allen Schichten möglich (Abrollen)</a:t>
            </a:r>
          </a:p>
        </p:txBody>
      </p:sp>
      <p:sp>
        <p:nvSpPr>
          <p:cNvPr id="23703" name="Text Box 151"/>
          <p:cNvSpPr txBox="1">
            <a:spLocks noChangeArrowheads="1"/>
          </p:cNvSpPr>
          <p:nvPr/>
        </p:nvSpPr>
        <p:spPr bwMode="auto">
          <a:xfrm>
            <a:off x="2339975" y="2924175"/>
            <a:ext cx="11525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i="1">
                <a:solidFill>
                  <a:schemeClr val="tx1"/>
                </a:solidFill>
              </a:rPr>
              <a:t>FF-Netz erster Ordnung</a:t>
            </a:r>
          </a:p>
        </p:txBody>
      </p:sp>
      <p:sp>
        <p:nvSpPr>
          <p:cNvPr id="23705" name="Text Box 153"/>
          <p:cNvSpPr txBox="1">
            <a:spLocks noChangeArrowheads="1"/>
          </p:cNvSpPr>
          <p:nvPr/>
        </p:nvSpPr>
        <p:spPr bwMode="auto">
          <a:xfrm>
            <a:off x="539750" y="4868863"/>
            <a:ext cx="13684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i="1">
                <a:solidFill>
                  <a:schemeClr val="tx1"/>
                </a:solidFill>
              </a:rPr>
              <a:t>FF-Netz zweiter Ordnung</a:t>
            </a:r>
          </a:p>
        </p:txBody>
      </p:sp>
      <p:sp>
        <p:nvSpPr>
          <p:cNvPr id="23706" name="Text Box 154"/>
          <p:cNvSpPr txBox="1">
            <a:spLocks noChangeArrowheads="1"/>
          </p:cNvSpPr>
          <p:nvPr/>
        </p:nvSpPr>
        <p:spPr bwMode="auto">
          <a:xfrm>
            <a:off x="5003800" y="4797425"/>
            <a:ext cx="13668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i="1">
                <a:solidFill>
                  <a:schemeClr val="tx1"/>
                </a:solidFill>
              </a:rPr>
              <a:t>FB-Netz mit direkter Rückkopp-lung</a:t>
            </a:r>
          </a:p>
        </p:txBody>
      </p:sp>
      <p:sp>
        <p:nvSpPr>
          <p:cNvPr id="23708" name="Text Box 156"/>
          <p:cNvSpPr txBox="1">
            <a:spLocks noChangeArrowheads="1"/>
          </p:cNvSpPr>
          <p:nvPr/>
        </p:nvSpPr>
        <p:spPr bwMode="auto">
          <a:xfrm>
            <a:off x="7019925" y="2781300"/>
            <a:ext cx="15843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i="1">
                <a:solidFill>
                  <a:schemeClr val="tx1"/>
                </a:solidFill>
              </a:rPr>
              <a:t>FB-Netz mit Lateral-verbindungen</a:t>
            </a:r>
          </a:p>
        </p:txBody>
      </p:sp>
      <p:sp>
        <p:nvSpPr>
          <p:cNvPr id="23711" name="Rectangle 159"/>
          <p:cNvSpPr>
            <a:spLocks noChangeArrowheads="1"/>
          </p:cNvSpPr>
          <p:nvPr/>
        </p:nvSpPr>
        <p:spPr bwMode="auto">
          <a:xfrm>
            <a:off x="395288" y="2492375"/>
            <a:ext cx="3529012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12" name="Rectangle 160"/>
          <p:cNvSpPr>
            <a:spLocks noChangeArrowheads="1"/>
          </p:cNvSpPr>
          <p:nvPr/>
        </p:nvSpPr>
        <p:spPr bwMode="auto">
          <a:xfrm>
            <a:off x="4932363" y="4365625"/>
            <a:ext cx="3671887" cy="1871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13" name="Rectangle 161"/>
          <p:cNvSpPr>
            <a:spLocks noChangeArrowheads="1"/>
          </p:cNvSpPr>
          <p:nvPr/>
        </p:nvSpPr>
        <p:spPr bwMode="auto">
          <a:xfrm>
            <a:off x="4932363" y="2492375"/>
            <a:ext cx="3671887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14" name="Rectangle 162"/>
          <p:cNvSpPr>
            <a:spLocks noChangeArrowheads="1"/>
          </p:cNvSpPr>
          <p:nvPr/>
        </p:nvSpPr>
        <p:spPr bwMode="auto">
          <a:xfrm>
            <a:off x="395288" y="4365625"/>
            <a:ext cx="3529012" cy="1871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700200" y="6361583"/>
            <a:ext cx="1616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125"/>
              </a:spcBef>
            </a:pPr>
            <a:r>
              <a:rPr lang="de-DE" altLang="en-US" sz="1400">
                <a:solidFill>
                  <a:srgbClr val="190CFF"/>
                </a:solidFill>
              </a:rPr>
              <a:t>© Stefan Hartmann</a:t>
            </a:r>
            <a:endParaRPr lang="de-DE" altLang="en-US" sz="1400" dirty="0">
              <a:solidFill>
                <a:srgbClr val="190CFF"/>
              </a:solidFill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4DC64A2-BE29-0903-64F3-AAEC610F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138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01" grpId="0"/>
      <p:bldP spid="23702" grpId="0"/>
      <p:bldP spid="23703" grpId="0"/>
      <p:bldP spid="23705" grpId="0"/>
      <p:bldP spid="23706" grpId="0"/>
      <p:bldP spid="23708" grpId="0"/>
      <p:bldP spid="23711" grpId="0" animBg="1"/>
      <p:bldP spid="23712" grpId="0" animBg="1"/>
      <p:bldP spid="23713" grpId="0" animBg="1"/>
      <p:bldP spid="237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2B685-BCFA-A04B-8E86-103BF7B8F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Netzwerk von Perzeptrons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2C7B8-3249-EE4F-B6AA-7B482139A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Perzeptron</a:t>
            </a:r>
            <a:r>
              <a:rPr lang="de-DE" dirty="0"/>
              <a:t>: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Was muss ich vor dem Lernen/Trainieren bestimmen?</a:t>
            </a:r>
          </a:p>
          <a:p>
            <a:pPr lvl="1"/>
            <a:r>
              <a:rPr lang="de-DE" dirty="0"/>
              <a:t>Netzwerk-Topologie? </a:t>
            </a:r>
          </a:p>
          <a:p>
            <a:pPr lvl="1"/>
            <a:r>
              <a:rPr lang="de-DE" dirty="0" err="1"/>
              <a:t>Perzeptron</a:t>
            </a:r>
            <a:r>
              <a:rPr lang="de-DE" dirty="0"/>
              <a:t> bezogen?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CC4C2-7A49-D244-A672-63CD01D0C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964BA95-E9A6-4E43-A831-423B13EC02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29298" r="14440" b="50054"/>
          <a:stretch/>
        </p:blipFill>
        <p:spPr bwMode="auto">
          <a:xfrm>
            <a:off x="1135264" y="2204864"/>
            <a:ext cx="655272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98C0D2-5E06-DF4A-81B4-B3B278A96DFB}"/>
              </a:ext>
            </a:extLst>
          </p:cNvPr>
          <p:cNvSpPr txBox="1"/>
          <p:nvPr/>
        </p:nvSpPr>
        <p:spPr>
          <a:xfrm>
            <a:off x="3511528" y="1669621"/>
            <a:ext cx="1924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Eingabefunktion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3616D0-75AA-7D40-97AB-A99C55194432}"/>
              </a:ext>
            </a:extLst>
          </p:cNvPr>
          <p:cNvSpPr txBox="1"/>
          <p:nvPr/>
        </p:nvSpPr>
        <p:spPr>
          <a:xfrm>
            <a:off x="5020230" y="2038953"/>
            <a:ext cx="2432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Aktivierungsfunktion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F36719-DBB4-B54F-9587-6DBE0ED9BFFA}"/>
              </a:ext>
            </a:extLst>
          </p:cNvPr>
          <p:cNvSpPr txBox="1"/>
          <p:nvPr/>
        </p:nvSpPr>
        <p:spPr>
          <a:xfrm>
            <a:off x="7045818" y="2472340"/>
            <a:ext cx="189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Ausgabefunktion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B9BE505-BD15-FC46-B0D5-BD29AFB55E6A}"/>
              </a:ext>
            </a:extLst>
          </p:cNvPr>
          <p:cNvCxnSpPr/>
          <p:nvPr/>
        </p:nvCxnSpPr>
        <p:spPr>
          <a:xfrm flipH="1">
            <a:off x="3619540" y="2038953"/>
            <a:ext cx="803201" cy="802719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DDB356-62DE-8B4A-BA1F-43ABBC457B4C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5799488" y="2408285"/>
            <a:ext cx="436787" cy="43338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FB68CB3-202E-C148-A06F-40B06AA8800F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7526911" y="2841672"/>
            <a:ext cx="468821" cy="267476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81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BD508F-9CC2-5E1C-7FB8-1634D634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err="1">
                <a:latin typeface="Myriad Pro" charset="0"/>
                <a:ea typeface="Myriad Pro" charset="0"/>
                <a:cs typeface="Myriad Pro" charset="0"/>
              </a:rPr>
              <a:t>Perzeptrons</a:t>
            </a:r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737112-D650-B36D-EFCE-5D98CAD33E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000" dirty="0">
                <a:cs typeface="+mn-cs"/>
              </a:rPr>
              <a:t>Differenzierbare Programmierung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DE2FE-F518-E9A1-59C7-028C97A72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0441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BD508F-9CC2-5E1C-7FB8-1634D634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>
                <a:latin typeface="Myriad Pro" charset="0"/>
                <a:ea typeface="Myriad Pro" charset="0"/>
                <a:cs typeface="Myriad Pro" charset="0"/>
              </a:rPr>
              <a:t>Begriffsbestimmung</a:t>
            </a:r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737112-D650-B36D-EFCE-5D98CAD33E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000" dirty="0">
                <a:cs typeface="+mn-cs"/>
              </a:rPr>
              <a:t>Differenzierbare Programmierung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DE2FE-F518-E9A1-59C7-028C97A72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3206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78023" y="260648"/>
            <a:ext cx="8226425" cy="1139825"/>
          </a:xfrm>
        </p:spPr>
        <p:txBody>
          <a:bodyPr/>
          <a:lstStyle/>
          <a:p>
            <a:r>
              <a:rPr lang="de-DE" altLang="en-US" sz="3600" dirty="0"/>
              <a:t>Die Eingabefunktion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30213" y="1268413"/>
                <a:ext cx="8318500" cy="4522787"/>
              </a:xfrm>
            </p:spPr>
            <p:txBody>
              <a:bodyPr>
                <a:noAutofit/>
              </a:bodyPr>
              <a:lstStyle/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 typeface="Times New Roman" charset="0"/>
                  <a:buNone/>
                </a:pPr>
                <a:r>
                  <a:rPr lang="de-DE" altLang="en-US" sz="2400" dirty="0"/>
                  <a:t>Die Eingabe- oder Propagierungsfunktion berechnet aus</a:t>
                </a:r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 typeface="Times New Roman" charset="0"/>
                  <a:buNone/>
                </a:pPr>
                <a:r>
                  <a:rPr lang="de-DE" altLang="en-US" sz="2400" dirty="0"/>
                  <a:t>dem Eingabevektor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alt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de-DE" alt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altLang="en-US" sz="2400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altLang="en-US" sz="2400" dirty="0"/>
                  <a:t> und dem Gewichtsvektor                                  </a:t>
                </a:r>
              </a:p>
              <a:p>
                <a:pPr marL="342900" indent="-34290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de-DE" alt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altLang="en-US" sz="24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alt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altLang="en-US" sz="2400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altLang="en-US" sz="2400" dirty="0"/>
                  <a:t> den Nettoinput des </a:t>
                </a:r>
                <a14:m>
                  <m:oMath xmlns:m="http://schemas.openxmlformats.org/officeDocument/2006/math">
                    <m:r>
                      <a:rPr lang="de-DE" altLang="en-US" sz="24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altLang="en-US" sz="2400" dirty="0"/>
                  <a:t>-</a:t>
                </a:r>
                <a:r>
                  <a:rPr lang="de-DE" altLang="en-US" sz="2400" dirty="0" err="1"/>
                  <a:t>ten</a:t>
                </a:r>
                <a:r>
                  <a:rPr lang="de-DE" altLang="en-US" sz="2400" dirty="0"/>
                  <a:t> Knotens. </a:t>
                </a:r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 typeface="Times New Roman" charset="0"/>
                  <a:buNone/>
                </a:pPr>
                <a:r>
                  <a:rPr lang="de-DE" altLang="en-US" sz="2400" dirty="0"/>
                  <a:t>Es gibt folgende Inputfunktionen:</a:t>
                </a:r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 typeface="Times New Roman" charset="0"/>
                  <a:buNone/>
                </a:pPr>
                <a:endParaRPr lang="de-DE" altLang="en-US" sz="2000" dirty="0"/>
              </a:p>
              <a:p>
                <a:pPr marL="342900" indent="-342900">
                  <a:lnSpc>
                    <a:spcPct val="90000"/>
                  </a:lnSpc>
                  <a:buFont typeface="Times New Roman" charset="0"/>
                  <a:buChar char="•"/>
                </a:pPr>
                <a:r>
                  <a:rPr lang="de-DE" altLang="en-US" sz="2400" dirty="0"/>
                  <a:t>Summe:		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𝑛𝑒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de-DE" alt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altLang="en-US" sz="2400" i="1" dirty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de-DE" altLang="en-US" sz="2400" dirty="0"/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 typeface="Times New Roman" charset="0"/>
                  <a:buNone/>
                </a:pPr>
                <a:endParaRPr lang="de-DE" altLang="en-US" sz="2000" dirty="0"/>
              </a:p>
              <a:p>
                <a:pPr marL="342900" indent="-342900">
                  <a:lnSpc>
                    <a:spcPct val="90000"/>
                  </a:lnSpc>
                  <a:buFont typeface="Times New Roman" charset="0"/>
                  <a:buChar char="•"/>
                </a:pPr>
                <a:r>
                  <a:rPr lang="de-DE" altLang="en-US" sz="2400" dirty="0"/>
                  <a:t>Maximalwert:	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𝑛𝑒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de-DE" alt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altLang="en-US" sz="2400" i="1" dirty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 sz="24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de-DE" altLang="en-US" sz="2400" dirty="0"/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 typeface="Times New Roman" charset="0"/>
                  <a:buNone/>
                </a:pPr>
                <a:endParaRPr lang="de-DE" altLang="en-US" sz="2000" dirty="0"/>
              </a:p>
              <a:p>
                <a:pPr marL="342900" indent="-342900">
                  <a:lnSpc>
                    <a:spcPct val="90000"/>
                  </a:lnSpc>
                  <a:buFont typeface="Times New Roman" charset="0"/>
                  <a:buChar char="•"/>
                </a:pPr>
                <a:r>
                  <a:rPr lang="de-DE" altLang="en-US" sz="2400" dirty="0"/>
                  <a:t>Produkt:		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𝑛𝑒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de-DE" alt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altLang="en-US" sz="2400" i="1" dirty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de-DE" altLang="en-US" sz="2400" dirty="0"/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 typeface="Times New Roman" charset="0"/>
                  <a:buNone/>
                </a:pPr>
                <a:endParaRPr lang="de-DE" altLang="en-US" sz="2000" dirty="0"/>
              </a:p>
              <a:p>
                <a:pPr marL="342900" indent="-342900">
                  <a:lnSpc>
                    <a:spcPct val="90000"/>
                  </a:lnSpc>
                  <a:buFont typeface="Times New Roman" charset="0"/>
                  <a:buChar char="•"/>
                </a:pPr>
                <a:r>
                  <a:rPr lang="de-DE" altLang="en-US" sz="2400" dirty="0"/>
                  <a:t>Minimalwert:	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𝑛𝑒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de-DE" alt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altLang="en-US" sz="2400" i="1" dirty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 sz="24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30213" y="1268413"/>
                <a:ext cx="8318500" cy="4522787"/>
              </a:xfrm>
              <a:blipFill>
                <a:blip r:embed="rId2"/>
                <a:stretch>
                  <a:fillRect l="-1067" t="-1681" r="-23780" b="-109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700200" y="6361583"/>
            <a:ext cx="1616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125"/>
              </a:spcBef>
            </a:pPr>
            <a:r>
              <a:rPr lang="de-DE" altLang="en-US" sz="1400">
                <a:solidFill>
                  <a:srgbClr val="190CFF"/>
                </a:solidFill>
              </a:rPr>
              <a:t>© Stefan Hartmann</a:t>
            </a:r>
            <a:endParaRPr lang="de-DE" altLang="en-US" sz="1400" dirty="0">
              <a:solidFill>
                <a:srgbClr val="190CFF"/>
              </a:solidFill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2E70521-A0A9-C866-DC8A-75A12E66B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394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71810"/>
            <a:ext cx="8226425" cy="996950"/>
          </a:xfrm>
        </p:spPr>
        <p:txBody>
          <a:bodyPr/>
          <a:lstStyle/>
          <a:p>
            <a:r>
              <a:rPr lang="de-DE" altLang="en-US" sz="3600"/>
              <a:t>Die Aktivierungsfunktion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79385" y="1125686"/>
                <a:ext cx="8955193" cy="5327650"/>
              </a:xfrm>
            </p:spPr>
            <p:txBody>
              <a:bodyPr/>
              <a:lstStyle/>
              <a:p>
                <a:pPr marL="12700" indent="-12700">
                  <a:buNone/>
                </a:pPr>
                <a:r>
                  <a:rPr lang="de-DE" altLang="en-US" sz="2200" dirty="0"/>
                  <a:t>Mit der Aktivierungsfunktion (auch: Transferfunktion) wird aus dem Nettoinput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𝑛𝑒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DE" altLang="en-US" sz="2200" dirty="0"/>
                  <a:t> der Aktivierungszustand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2200" dirty="0"/>
                  <a:t>eines Knotens berechnet. </a:t>
                </a:r>
              </a:p>
              <a:p>
                <a:pPr marL="342900" indent="-342900">
                  <a:spcBef>
                    <a:spcPct val="20000"/>
                  </a:spcBef>
                  <a:buFont typeface="Times New Roman" charset="0"/>
                  <a:buNone/>
                </a:pPr>
                <a:r>
                  <a:rPr lang="de-DE" altLang="en-US" sz="2200" dirty="0"/>
                  <a:t>Folgende Aktivierungsfunktionen sind gebräuchlich:</a:t>
                </a:r>
              </a:p>
              <a:p>
                <a:pPr marL="342900" indent="-342900">
                  <a:spcBef>
                    <a:spcPct val="20000"/>
                  </a:spcBef>
                  <a:buFont typeface="Times New Roman" charset="0"/>
                  <a:buNone/>
                </a:pPr>
                <a:endParaRPr lang="de-DE" altLang="en-US" sz="2200" dirty="0"/>
              </a:p>
              <a:p>
                <a:pPr marL="342900" indent="-342900">
                  <a:buFont typeface="Times New Roman" charset="0"/>
                  <a:buChar char="•"/>
                </a:pPr>
                <a:r>
                  <a:rPr lang="de-DE" altLang="en-US" sz="2200" dirty="0"/>
                  <a:t>Lineare </a:t>
                </a:r>
                <a:r>
                  <a:rPr lang="de-DE" altLang="en-US" sz="2200" dirty="0" err="1"/>
                  <a:t>Aktivierungsfkt</a:t>
                </a:r>
                <a:r>
                  <a:rPr lang="de-DE" altLang="en-US" sz="2200" dirty="0"/>
                  <a:t>.: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𝑎𝑐𝑡</m:t>
                        </m:r>
                      </m:sub>
                    </m:sSub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𝑛𝑒</m:t>
                        </m:r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𝑛𝑒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de-DE" altLang="en-US" sz="2200" dirty="0"/>
              </a:p>
              <a:p>
                <a:pPr marL="342900" indent="-342900">
                  <a:buFont typeface="Times New Roman" charset="0"/>
                  <a:buChar char="•"/>
                </a:pPr>
                <a:r>
                  <a:rPr lang="de-DE" altLang="en-US" sz="2200" dirty="0"/>
                  <a:t>Binäre </a:t>
                </a:r>
                <a:r>
                  <a:rPr lang="de-DE" altLang="en-US" sz="2200" dirty="0" err="1"/>
                  <a:t>Schwellenwertfkt</a:t>
                </a:r>
                <a:r>
                  <a:rPr lang="de-DE" altLang="en-US" sz="2200" dirty="0"/>
                  <a:t>.: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𝑎𝑐𝑡</m:t>
                        </m:r>
                      </m:sub>
                    </m:sSub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𝑛𝑒</m:t>
                        </m:r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1, </m:t>
                            </m:r>
                            <m:r>
                              <a:rPr lang="de-DE" sz="22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de-DE" sz="2200">
                                <a:latin typeface="Cambria Math" panose="02040503050406030204" pitchFamily="18" charset="0"/>
                              </a:rPr>
                              <m:t>falls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𝑛𝑒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de-DE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&amp;0,</m:t>
                            </m:r>
                            <m:r>
                              <a:rPr lang="de-DE" sz="220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de-DE" sz="2200" b="0" i="0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de-DE" sz="2200">
                                <a:latin typeface="Cambria Math" panose="02040503050406030204" pitchFamily="18" charset="0"/>
                              </a:rPr>
                              <m:t>        </m:t>
                            </m:r>
                            <m:r>
                              <m:rPr>
                                <m:sty m:val="p"/>
                              </m:rPr>
                              <a:rPr lang="de-DE" sz="2200">
                                <a:latin typeface="Cambria Math" panose="02040503050406030204" pitchFamily="18" charset="0"/>
                              </a:rPr>
                              <m:t>sonst</m:t>
                            </m:r>
                            <m:r>
                              <a:rPr lang="de-DE" sz="22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de-DE" altLang="en-US" sz="2200" dirty="0"/>
              </a:p>
              <a:p>
                <a:pPr marL="342900" indent="-342900">
                  <a:buFont typeface="Times New Roman" charset="0"/>
                  <a:buChar char="•"/>
                </a:pPr>
                <a:r>
                  <a:rPr lang="de-DE" altLang="en-US" sz="2200" dirty="0"/>
                  <a:t>Fermi-</a:t>
                </a:r>
                <a:r>
                  <a:rPr lang="de-DE" altLang="en-US" sz="2200" dirty="0" err="1"/>
                  <a:t>Fkt</a:t>
                </a:r>
                <a:r>
                  <a:rPr lang="de-DE" altLang="en-US" sz="2200" dirty="0"/>
                  <a:t>. (logistische </a:t>
                </a:r>
                <a:r>
                  <a:rPr lang="de-DE" altLang="en-US" sz="2200" dirty="0" err="1"/>
                  <a:t>Fkt</a:t>
                </a:r>
                <a:r>
                  <a:rPr lang="de-DE" altLang="en-US" sz="2200" dirty="0"/>
                  <a:t>.):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𝑎𝑐𝑡</m:t>
                        </m:r>
                      </m:sub>
                    </m:sSub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𝑛𝑒</m:t>
                        </m:r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𝑛𝑒</m:t>
                                </m:r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lang="de-DE" altLang="en-US" sz="2200" dirty="0"/>
              </a:p>
              <a:p>
                <a:pPr marL="342900" indent="-342900">
                  <a:buFont typeface="Times New Roman" charset="0"/>
                  <a:buChar char="•"/>
                </a:pPr>
                <a:endParaRPr lang="de-DE" altLang="en-US" sz="2200" dirty="0"/>
              </a:p>
              <a:p>
                <a:pPr marL="342900" indent="-342900">
                  <a:buFont typeface="Times New Roman" charset="0"/>
                  <a:buChar char="•"/>
                </a:pPr>
                <a:r>
                  <a:rPr lang="de-DE" altLang="en-US" sz="2200" dirty="0"/>
                  <a:t>Tangens </a:t>
                </a:r>
                <a:r>
                  <a:rPr lang="de-DE" altLang="en-US" sz="2200" dirty="0" err="1"/>
                  <a:t>hyperbolicus</a:t>
                </a:r>
                <a:r>
                  <a:rPr lang="de-DE" altLang="en-US" sz="2200" dirty="0"/>
                  <a:t>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𝑎𝑐𝑡</m:t>
                        </m:r>
                      </m:sub>
                    </m:sSub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𝑛𝑒</m:t>
                        </m:r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𝑛𝑒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𝑛𝑒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𝑛𝑒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𝑛𝑒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</m:den>
                    </m:f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sz="2200">
                                <a:latin typeface="Cambria Math" panose="02040503050406030204" pitchFamily="18" charset="0"/>
                              </a:rPr>
                              <m:t>tanh</m:t>
                            </m:r>
                          </m:fName>
                          <m:e>
                            <m:d>
                              <m:d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𝑛𝑒</m:t>
                                </m:r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200" dirty="0"/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79385" y="1125686"/>
                <a:ext cx="8955193" cy="5327650"/>
              </a:xfrm>
              <a:blipFill>
                <a:blip r:embed="rId3"/>
                <a:stretch>
                  <a:fillRect l="-707" t="-71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7442304" y="2492896"/>
            <a:ext cx="1692275" cy="503238"/>
          </a:xfrm>
          <a:prstGeom prst="wedgeEllipseCallout">
            <a:avLst>
              <a:gd name="adj1" fmla="val 2560"/>
              <a:gd name="adj2" fmla="val 10170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en-US" sz="1200" dirty="0">
                <a:solidFill>
                  <a:schemeClr val="tx1"/>
                </a:solidFill>
              </a:rPr>
              <a:t>Schwellenwert, häufig 0 </a:t>
            </a:r>
          </a:p>
        </p:txBody>
      </p:sp>
      <p:sp>
        <p:nvSpPr>
          <p:cNvPr id="9" name="Rectangle 8"/>
          <p:cNvSpPr/>
          <p:nvPr/>
        </p:nvSpPr>
        <p:spPr>
          <a:xfrm>
            <a:off x="3700200" y="6361583"/>
            <a:ext cx="1616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125"/>
              </a:spcBef>
            </a:pPr>
            <a:r>
              <a:rPr lang="de-DE" altLang="en-US" sz="1400">
                <a:solidFill>
                  <a:srgbClr val="190CFF"/>
                </a:solidFill>
              </a:rPr>
              <a:t>© Stefan Hartmann</a:t>
            </a:r>
            <a:endParaRPr lang="de-DE" altLang="en-US" sz="1400" dirty="0">
              <a:solidFill>
                <a:srgbClr val="190C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024" y="5733256"/>
            <a:ext cx="1425848" cy="7842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89" y="4653136"/>
            <a:ext cx="1315875" cy="6065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D98D90-BAC1-2942-9C4E-A82D73E9A816}"/>
              </a:ext>
            </a:extLst>
          </p:cNvPr>
          <p:cNvSpPr txBox="1"/>
          <p:nvPr/>
        </p:nvSpPr>
        <p:spPr>
          <a:xfrm>
            <a:off x="3419872" y="4797152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Spezialfall: </a:t>
            </a:r>
            <a:r>
              <a:rPr lang="de-DE" dirty="0" err="1"/>
              <a:t>Sigmoid</a:t>
            </a:r>
            <a:r>
              <a:rPr lang="de-DE" dirty="0"/>
              <a:t>: T=1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C8B5B04-6A82-7226-7DDC-3D5CC8576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182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z="3600" dirty="0"/>
              <a:t>Die Ausgabefunktion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58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altLang="en-US" sz="2400" dirty="0"/>
                  <a:t>Die Ausgabefunktion berechnet aus der Aktivierung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DE" altLang="en-US" sz="2400" dirty="0"/>
                  <a:t> den Wert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DE" altLang="en-US" sz="2400" dirty="0"/>
                  <a:t>, der als Ausgabe an die nächste Schicht weitergegeben wird.</a:t>
                </a:r>
              </a:p>
              <a:p>
                <a:r>
                  <a:rPr lang="de-DE" altLang="en-US" sz="2400" dirty="0"/>
                  <a:t>In den meisten Fällen ist die Ausgabefunktion die </a:t>
                </a:r>
                <a:r>
                  <a:rPr lang="de-DE" altLang="en-US" sz="2400" b="1" dirty="0"/>
                  <a:t>Identität</a:t>
                </a:r>
                <a:r>
                  <a:rPr lang="de-DE" altLang="en-US" sz="2400" dirty="0"/>
                  <a:t>, d.h.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DE" altLang="en-US" sz="2400" i="1" dirty="0">
                    <a:latin typeface="Times New Roman" charset="0"/>
                  </a:rPr>
                  <a:t>.</a:t>
                </a:r>
                <a:endParaRPr lang="de-DE" altLang="en-US" sz="2400" i="1" baseline="-25000" dirty="0">
                  <a:latin typeface="Times New Roman" charset="0"/>
                </a:endParaRPr>
              </a:p>
              <a:p>
                <a:r>
                  <a:rPr lang="de-DE" altLang="en-US" sz="2400" dirty="0"/>
                  <a:t>Für binäre Ausgaben wird manchmal auch eine Schwellenwertfunktion verwendet:</a:t>
                </a:r>
              </a:p>
              <a:p>
                <a:endParaRPr lang="de-DE" alt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de-DE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de-DE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1, </m:t>
                              </m:r>
                              <m:r>
                                <a:rPr lang="de-DE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de-DE" sz="2400">
                                  <a:latin typeface="Cambria Math" panose="02040503050406030204" pitchFamily="18" charset="0"/>
                                </a:rPr>
                                <m:t>falls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&amp;0,</m:t>
                              </m:r>
                              <m:r>
                                <a:rPr lang="de-DE" sz="2400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de-DE" sz="2400">
                                  <a:latin typeface="Cambria Math" panose="02040503050406030204" pitchFamily="18" charset="0"/>
                                </a:rPr>
                                <m:t>sonst</m:t>
                              </m:r>
                              <m:r>
                                <a:rPr lang="de-DE" sz="24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de-DE" altLang="en-US" sz="2400" dirty="0"/>
              </a:p>
            </p:txBody>
          </p:sp>
        </mc:Choice>
        <mc:Fallback xmlns="">
          <p:sp>
            <p:nvSpPr>
              <p:cNvPr id="675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763" r="-309" b="-35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700200" y="6361583"/>
            <a:ext cx="1616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125"/>
              </a:spcBef>
            </a:pPr>
            <a:r>
              <a:rPr lang="de-DE" altLang="en-US" sz="1400">
                <a:solidFill>
                  <a:srgbClr val="190CFF"/>
                </a:solidFill>
              </a:rPr>
              <a:t>© Stefan Hartmann</a:t>
            </a:r>
            <a:endParaRPr lang="de-DE" altLang="en-US" sz="1400" dirty="0">
              <a:solidFill>
                <a:srgbClr val="190CFF"/>
              </a:solidFill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2FD871A1-8400-B0EF-D457-CB7F6BDA3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750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2F059E-AB40-7F4A-84BC-E7F337A9F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</a:t>
            </a:r>
            <a:endParaRPr lang="de-DE" baseline="300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4667B50-9A66-3443-AD93-D9A391612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feld 169">
                <a:extLst>
                  <a:ext uri="{FF2B5EF4-FFF2-40B4-BE49-F238E27FC236}">
                    <a16:creationId xmlns:a16="http://schemas.microsoft.com/office/drawing/2014/main" id="{377A68BF-37E2-D348-B130-B079406AC7C5}"/>
                  </a:ext>
                </a:extLst>
              </p:cNvPr>
              <p:cNvSpPr txBox="1"/>
              <p:nvPr/>
            </p:nvSpPr>
            <p:spPr>
              <a:xfrm>
                <a:off x="755577" y="5702096"/>
                <a:ext cx="39766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de-DE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de-DE" b="1" i="1" dirty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de-DE" b="1" i="1" dirty="0" err="1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de-DE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 ; </m:t>
                      </m:r>
                      <m:sSup>
                        <m:sSupPr>
                          <m:ctrlPr>
                            <a:rPr lang="de-DE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1" i="1" dirty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de-DE" i="1" dirty="0">
                          <a:latin typeface="Cambria Math" panose="02040503050406030204" pitchFamily="18" charset="0"/>
                        </a:rPr>
                        <m:t>  ,</m:t>
                      </m:r>
                      <m:sSup>
                        <m:sSupPr>
                          <m:ctrlPr>
                            <a:rPr lang="de-DE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de-DE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); </m:t>
                      </m:r>
                      <m:sSup>
                        <m:sSupPr>
                          <m:ctrlPr>
                            <a:rPr lang="de-DE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1" i="1" dirty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i="1" dirty="0">
                          <a:latin typeface="Cambria Math" panose="02040503050406030204" pitchFamily="18" charset="0"/>
                        </a:rPr>
                        <m:t> ,</m:t>
                      </m:r>
                      <m:sSup>
                        <m:sSupPr>
                          <m:ctrlPr>
                            <a:rPr lang="de-DE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1" i="1" dirty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70" name="Textfeld 169">
                <a:extLst>
                  <a:ext uri="{FF2B5EF4-FFF2-40B4-BE49-F238E27FC236}">
                    <a16:creationId xmlns:a16="http://schemas.microsoft.com/office/drawing/2014/main" id="{377A68BF-37E2-D348-B130-B079406AC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7" y="5702096"/>
                <a:ext cx="3976684" cy="369332"/>
              </a:xfrm>
              <a:prstGeom prst="rect">
                <a:avLst/>
              </a:prstGeom>
              <a:blipFill>
                <a:blip r:embed="rId2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Abgerundetes Rechteck 83">
                <a:extLst>
                  <a:ext uri="{FF2B5EF4-FFF2-40B4-BE49-F238E27FC236}">
                    <a16:creationId xmlns:a16="http://schemas.microsoft.com/office/drawing/2014/main" id="{778C847A-49F2-004D-8977-11ECFF0F41B8}"/>
                  </a:ext>
                </a:extLst>
              </p:cNvPr>
              <p:cNvSpPr/>
              <p:nvPr/>
            </p:nvSpPr>
            <p:spPr>
              <a:xfrm>
                <a:off x="4990148" y="2352499"/>
                <a:ext cx="4105504" cy="1215000"/>
              </a:xfrm>
              <a:prstGeom prst="roundRect">
                <a:avLst>
                  <a:gd name="adj" fmla="val 10000"/>
                </a:avLst>
              </a:prstGeom>
              <a:solidFill>
                <a:srgbClr val="032EF0">
                  <a:alpha val="10000"/>
                </a:srgbClr>
              </a:solidFill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de-DE" dirty="0"/>
                  <a:t>: 	Ebene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de-DE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dirty="0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:	Verzerrung für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de-DE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dirty="0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: 	Gewichtsmatrix für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de-DE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: 	</a:t>
                </a:r>
                <a:r>
                  <a:rPr lang="de-DE" dirty="0" err="1"/>
                  <a:t>Aktivierungsfkt</a:t>
                </a:r>
                <a:r>
                  <a:rPr lang="de-DE" dirty="0"/>
                  <a:t>. für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de-DE" dirty="0"/>
                  <a:t>	</a:t>
                </a:r>
              </a:p>
            </p:txBody>
          </p:sp>
        </mc:Choice>
        <mc:Fallback xmlns="">
          <p:sp>
            <p:nvSpPr>
              <p:cNvPr id="84" name="Abgerundetes Rechteck 83">
                <a:extLst>
                  <a:ext uri="{FF2B5EF4-FFF2-40B4-BE49-F238E27FC236}">
                    <a16:creationId xmlns:a16="http://schemas.microsoft.com/office/drawing/2014/main" id="{778C847A-49F2-004D-8977-11ECFF0F4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148" y="2352499"/>
                <a:ext cx="4105504" cy="1215000"/>
              </a:xfrm>
              <a:prstGeom prst="roundRect">
                <a:avLst>
                  <a:gd name="adj" fmla="val 10000"/>
                </a:avLst>
              </a:prstGeom>
              <a:blipFill>
                <a:blip r:embed="rId3"/>
                <a:stretch>
                  <a:fillRect b="-1041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" name="Textfeld 155">
            <a:extLst>
              <a:ext uri="{FF2B5EF4-FFF2-40B4-BE49-F238E27FC236}">
                <a16:creationId xmlns:a16="http://schemas.microsoft.com/office/drawing/2014/main" id="{166459FF-E86B-3E4E-A193-EADBC4356590}"/>
              </a:ext>
            </a:extLst>
          </p:cNvPr>
          <p:cNvSpPr txBox="1"/>
          <p:nvPr/>
        </p:nvSpPr>
        <p:spPr>
          <a:xfrm>
            <a:off x="1812796" y="1700808"/>
            <a:ext cx="1222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Hidden </a:t>
            </a:r>
            <a:r>
              <a:rPr lang="de-DE" dirty="0" err="1"/>
              <a:t>layer</a:t>
            </a:r>
            <a:r>
              <a:rPr lang="de-DE" dirty="0"/>
              <a:t>(s)</a:t>
            </a:r>
          </a:p>
        </p:txBody>
      </p:sp>
      <p:sp>
        <p:nvSpPr>
          <p:cNvPr id="157" name="Textfeld 156">
            <a:extLst>
              <a:ext uri="{FF2B5EF4-FFF2-40B4-BE49-F238E27FC236}">
                <a16:creationId xmlns:a16="http://schemas.microsoft.com/office/drawing/2014/main" id="{EAF2680D-8075-1548-85C9-3685B9695DBA}"/>
              </a:ext>
            </a:extLst>
          </p:cNvPr>
          <p:cNvSpPr txBox="1"/>
          <p:nvPr/>
        </p:nvSpPr>
        <p:spPr>
          <a:xfrm>
            <a:off x="3320180" y="1704892"/>
            <a:ext cx="1047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Output </a:t>
            </a:r>
            <a:r>
              <a:rPr lang="de-DE" dirty="0" err="1"/>
              <a:t>layer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A4E7777A-409C-E447-91BF-AA7852AEB105}"/>
                  </a:ext>
                </a:extLst>
              </p:cNvPr>
              <p:cNvSpPr/>
              <p:nvPr/>
            </p:nvSpPr>
            <p:spPr>
              <a:xfrm>
                <a:off x="406886" y="4787639"/>
                <a:ext cx="474117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↦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de-DE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↦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</m:t>
                      </m:r>
                      <m:acc>
                        <m:accPr>
                          <m:chr m:val="̂"/>
                          <m:ctrlPr>
                            <a:rPr lang="de-DE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A4E7777A-409C-E447-91BF-AA7852AEB1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86" y="4787639"/>
                <a:ext cx="4741177" cy="369332"/>
              </a:xfrm>
              <a:prstGeom prst="rect">
                <a:avLst/>
              </a:prstGeom>
              <a:blipFill>
                <a:blip r:embed="rId4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feld 87">
            <a:extLst>
              <a:ext uri="{FF2B5EF4-FFF2-40B4-BE49-F238E27FC236}">
                <a16:creationId xmlns:a16="http://schemas.microsoft.com/office/drawing/2014/main" id="{567545D6-9770-4C40-80C3-3434012A362C}"/>
              </a:ext>
            </a:extLst>
          </p:cNvPr>
          <p:cNvSpPr txBox="1"/>
          <p:nvPr/>
        </p:nvSpPr>
        <p:spPr>
          <a:xfrm>
            <a:off x="346069" y="1700808"/>
            <a:ext cx="1222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Input </a:t>
            </a:r>
            <a:r>
              <a:rPr lang="de-DE" dirty="0" err="1"/>
              <a:t>layer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feld 89">
                <a:extLst>
                  <a:ext uri="{FF2B5EF4-FFF2-40B4-BE49-F238E27FC236}">
                    <a16:creationId xmlns:a16="http://schemas.microsoft.com/office/drawing/2014/main" id="{51A0770F-D7C6-7B4F-86D5-B3A155CB57DA}"/>
                  </a:ext>
                </a:extLst>
              </p:cNvPr>
              <p:cNvSpPr txBox="1"/>
              <p:nvPr/>
            </p:nvSpPr>
            <p:spPr>
              <a:xfrm>
                <a:off x="4872882" y="5717744"/>
                <a:ext cx="3659557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de-DE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𝛔</m:t>
                          </m:r>
                        </m:e>
                        <m:sup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i="1" dirty="0">
                          <a:latin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lang="de-DE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1" i="1" dirty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de-DE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de-DE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𝛔</m:t>
                          </m:r>
                        </m:e>
                        <m:sup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de-DE" i="1" dirty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de-DE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1" i="1" dirty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de-DE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de-DE" b="1" i="1" dirty="0">
                          <a:latin typeface="Cambria Math" panose="02040503050406030204" pitchFamily="18" charset="0"/>
                        </a:rPr>
                        <m:t> +</m:t>
                      </m:r>
                      <m:sSup>
                        <m:sSupPr>
                          <m:ctrlPr>
                            <a:rPr lang="de-DE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1" i="1" dirty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de-DE" i="1" dirty="0">
                          <a:latin typeface="Cambria Math" panose="02040503050406030204" pitchFamily="18" charset="0"/>
                        </a:rPr>
                        <m:t> ) + </m:t>
                      </m:r>
                      <m:sSup>
                        <m:sSupPr>
                          <m:ctrlPr>
                            <a:rPr lang="de-DE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1" i="1" dirty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i="1" dirty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0" name="Textfeld 89">
                <a:extLst>
                  <a:ext uri="{FF2B5EF4-FFF2-40B4-BE49-F238E27FC236}">
                    <a16:creationId xmlns:a16="http://schemas.microsoft.com/office/drawing/2014/main" id="{51A0770F-D7C6-7B4F-86D5-B3A155CB5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882" y="5717744"/>
                <a:ext cx="3659557" cy="375552"/>
              </a:xfrm>
              <a:prstGeom prst="rect">
                <a:avLst/>
              </a:prstGeom>
              <a:blipFill>
                <a:blip r:embed="rId5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Abgerundetes Rechteck 83">
                <a:extLst>
                  <a:ext uri="{FF2B5EF4-FFF2-40B4-BE49-F238E27FC236}">
                    <a16:creationId xmlns:a16="http://schemas.microsoft.com/office/drawing/2014/main" id="{394E9AD9-7B44-D134-F047-CED4D2D17CD9}"/>
                  </a:ext>
                </a:extLst>
              </p:cNvPr>
              <p:cNvSpPr/>
              <p:nvPr/>
            </p:nvSpPr>
            <p:spPr>
              <a:xfrm>
                <a:off x="4990148" y="3671965"/>
                <a:ext cx="4105504" cy="1484443"/>
              </a:xfrm>
              <a:prstGeom prst="roundRect">
                <a:avLst>
                  <a:gd name="adj" fmla="val 10000"/>
                </a:avLst>
              </a:prstGeom>
              <a:solidFill>
                <a:srgbClr val="032EF0">
                  <a:alpha val="10000"/>
                </a:srgbClr>
              </a:solidFill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𝒐𝒖𝒕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de-DE" dirty="0"/>
                  <a:t>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de-DE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1" i="1" smtClean="0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de-DE" b="1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de-DE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1" i="1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de-DE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𝒐𝒖𝒕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/>
              </a:p>
              <a:p>
                <a:r>
                  <a:rPr lang="de-DE" dirty="0"/>
                  <a:t>                    Aktivierung in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de-DE" dirty="0"/>
              </a:p>
              <a:p>
                <a:r>
                  <a:rPr lang="de-DE" dirty="0"/>
                  <a:t>                  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𝒏𝒆𝒕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de-DE" dirty="0"/>
                  <a:t>: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dirty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p>
                        <m:r>
                          <a:rPr lang="de-DE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  <m:sSup>
                      <m:sSupPr>
                        <m:ctrlPr>
                          <a:rPr lang="de-DE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dirty="0" smtClean="0">
                            <a:latin typeface="Cambria Math" panose="02040503050406030204" pitchFamily="18" charset="0"/>
                          </a:rPr>
                          <m:t>𝒐𝒖𝒕</m:t>
                        </m:r>
                      </m:e>
                      <m:sup>
                        <m:r>
                          <a:rPr lang="de-DE" b="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de-DE" b="1" i="1" dirty="0">
                        <a:latin typeface="Cambria Math" panose="02040503050406030204" pitchFamily="18" charset="0"/>
                      </a:rPr>
                      <m:t> +</m:t>
                    </m:r>
                    <m:sSup>
                      <m:sSupPr>
                        <m:ctrlPr>
                          <a:rPr lang="de-DE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dirty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dirty="0"/>
              </a:p>
              <a:p>
                <a:r>
                  <a:rPr lang="de-DE" dirty="0"/>
                  <a:t>                  Lineare Ausgabe in Ebene i </a:t>
                </a:r>
              </a:p>
              <a:p>
                <a:r>
                  <a:rPr lang="de-DE" dirty="0"/>
                  <a:t>	</a:t>
                </a:r>
              </a:p>
              <a:p>
                <a:r>
                  <a:rPr lang="de-DE" dirty="0"/>
                  <a:t>	</a:t>
                </a:r>
              </a:p>
            </p:txBody>
          </p:sp>
        </mc:Choice>
        <mc:Fallback xmlns="">
          <p:sp>
            <p:nvSpPr>
              <p:cNvPr id="59" name="Abgerundetes Rechteck 83">
                <a:extLst>
                  <a:ext uri="{FF2B5EF4-FFF2-40B4-BE49-F238E27FC236}">
                    <a16:creationId xmlns:a16="http://schemas.microsoft.com/office/drawing/2014/main" id="{394E9AD9-7B44-D134-F047-CED4D2D17C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148" y="3671965"/>
                <a:ext cx="4105504" cy="1484443"/>
              </a:xfrm>
              <a:prstGeom prst="roundRect">
                <a:avLst>
                  <a:gd name="adj" fmla="val 10000"/>
                </a:avLst>
              </a:prstGeom>
              <a:blipFill>
                <a:blip r:embed="rId6"/>
                <a:stretch>
                  <a:fillRect r="-1235" b="-840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feld 152">
                <a:extLst>
                  <a:ext uri="{FF2B5EF4-FFF2-40B4-BE49-F238E27FC236}">
                    <a16:creationId xmlns:a16="http://schemas.microsoft.com/office/drawing/2014/main" id="{F8D08B97-962A-7868-9635-77CCDBA4B239}"/>
                  </a:ext>
                </a:extLst>
              </p:cNvPr>
              <p:cNvSpPr txBox="1"/>
              <p:nvPr/>
            </p:nvSpPr>
            <p:spPr>
              <a:xfrm>
                <a:off x="613853" y="4127733"/>
                <a:ext cx="294053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i="1" baseline="-25000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de-DE" baseline="-25000" dirty="0"/>
              </a:p>
            </p:txBody>
          </p:sp>
        </mc:Choice>
        <mc:Fallback xmlns="">
          <p:sp>
            <p:nvSpPr>
              <p:cNvPr id="60" name="Textfeld 152">
                <a:extLst>
                  <a:ext uri="{FF2B5EF4-FFF2-40B4-BE49-F238E27FC236}">
                    <a16:creationId xmlns:a16="http://schemas.microsoft.com/office/drawing/2014/main" id="{F8D08B97-962A-7868-9635-77CCDBA4B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53" y="4127733"/>
                <a:ext cx="294053" cy="362984"/>
              </a:xfrm>
              <a:prstGeom prst="rect">
                <a:avLst/>
              </a:prstGeom>
              <a:blipFill>
                <a:blip r:embed="rId7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Gerade Verbindung mit Pfeil 22">
            <a:extLst>
              <a:ext uri="{FF2B5EF4-FFF2-40B4-BE49-F238E27FC236}">
                <a16:creationId xmlns:a16="http://schemas.microsoft.com/office/drawing/2014/main" id="{667524F2-7E1E-385E-0478-1D2CA0833329}"/>
              </a:ext>
            </a:extLst>
          </p:cNvPr>
          <p:cNvCxnSpPr>
            <a:cxnSpLocks/>
            <a:stCxn id="115" idx="6"/>
            <a:endCxn id="145" idx="2"/>
          </p:cNvCxnSpPr>
          <p:nvPr/>
        </p:nvCxnSpPr>
        <p:spPr>
          <a:xfrm>
            <a:off x="898068" y="3034030"/>
            <a:ext cx="1191012" cy="70259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23">
            <a:extLst>
              <a:ext uri="{FF2B5EF4-FFF2-40B4-BE49-F238E27FC236}">
                <a16:creationId xmlns:a16="http://schemas.microsoft.com/office/drawing/2014/main" id="{97D49B00-01B2-13D2-8266-5DCB5C377C52}"/>
              </a:ext>
            </a:extLst>
          </p:cNvPr>
          <p:cNvCxnSpPr>
            <a:cxnSpLocks/>
            <a:stCxn id="115" idx="6"/>
            <a:endCxn id="149" idx="2"/>
          </p:cNvCxnSpPr>
          <p:nvPr/>
        </p:nvCxnSpPr>
        <p:spPr>
          <a:xfrm>
            <a:off x="898068" y="3034030"/>
            <a:ext cx="1191012" cy="486671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26">
            <a:extLst>
              <a:ext uri="{FF2B5EF4-FFF2-40B4-BE49-F238E27FC236}">
                <a16:creationId xmlns:a16="http://schemas.microsoft.com/office/drawing/2014/main" id="{B36F1610-14FF-232F-BDDF-D16F9E0227B3}"/>
              </a:ext>
            </a:extLst>
          </p:cNvPr>
          <p:cNvCxnSpPr>
            <a:cxnSpLocks/>
            <a:stCxn id="115" idx="6"/>
            <a:endCxn id="161" idx="2"/>
          </p:cNvCxnSpPr>
          <p:nvPr/>
        </p:nvCxnSpPr>
        <p:spPr>
          <a:xfrm>
            <a:off x="898068" y="3034030"/>
            <a:ext cx="1193067" cy="917249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29">
            <a:extLst>
              <a:ext uri="{FF2B5EF4-FFF2-40B4-BE49-F238E27FC236}">
                <a16:creationId xmlns:a16="http://schemas.microsoft.com/office/drawing/2014/main" id="{1B1BA3F4-8311-43E6-5459-991F1BC6D5E5}"/>
              </a:ext>
            </a:extLst>
          </p:cNvPr>
          <p:cNvCxnSpPr>
            <a:cxnSpLocks/>
            <a:stCxn id="115" idx="6"/>
            <a:endCxn id="165" idx="2"/>
          </p:cNvCxnSpPr>
          <p:nvPr/>
        </p:nvCxnSpPr>
        <p:spPr>
          <a:xfrm>
            <a:off x="898068" y="3034029"/>
            <a:ext cx="1212489" cy="1365606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42">
            <a:extLst>
              <a:ext uri="{FF2B5EF4-FFF2-40B4-BE49-F238E27FC236}">
                <a16:creationId xmlns:a16="http://schemas.microsoft.com/office/drawing/2014/main" id="{E66AC693-D49C-0760-33F5-DE79C90EAA1A}"/>
              </a:ext>
            </a:extLst>
          </p:cNvPr>
          <p:cNvCxnSpPr>
            <a:cxnSpLocks/>
            <a:stCxn id="119" idx="6"/>
            <a:endCxn id="145" idx="2"/>
          </p:cNvCxnSpPr>
          <p:nvPr/>
        </p:nvCxnSpPr>
        <p:spPr>
          <a:xfrm flipV="1">
            <a:off x="888231" y="3104289"/>
            <a:ext cx="1200850" cy="324653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43">
            <a:extLst>
              <a:ext uri="{FF2B5EF4-FFF2-40B4-BE49-F238E27FC236}">
                <a16:creationId xmlns:a16="http://schemas.microsoft.com/office/drawing/2014/main" id="{6B61A17B-7441-EC5A-8455-9E81F9AE0872}"/>
              </a:ext>
            </a:extLst>
          </p:cNvPr>
          <p:cNvCxnSpPr>
            <a:cxnSpLocks/>
            <a:stCxn id="119" idx="6"/>
            <a:endCxn id="149" idx="2"/>
          </p:cNvCxnSpPr>
          <p:nvPr/>
        </p:nvCxnSpPr>
        <p:spPr>
          <a:xfrm>
            <a:off x="888231" y="3428942"/>
            <a:ext cx="1200850" cy="91759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44">
            <a:extLst>
              <a:ext uri="{FF2B5EF4-FFF2-40B4-BE49-F238E27FC236}">
                <a16:creationId xmlns:a16="http://schemas.microsoft.com/office/drawing/2014/main" id="{31863872-D6EB-01FB-1119-973FD63BE881}"/>
              </a:ext>
            </a:extLst>
          </p:cNvPr>
          <p:cNvCxnSpPr>
            <a:cxnSpLocks/>
            <a:stCxn id="119" idx="6"/>
            <a:endCxn id="161" idx="2"/>
          </p:cNvCxnSpPr>
          <p:nvPr/>
        </p:nvCxnSpPr>
        <p:spPr>
          <a:xfrm>
            <a:off x="888231" y="3428942"/>
            <a:ext cx="1202905" cy="522337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mit Pfeil 45">
            <a:extLst>
              <a:ext uri="{FF2B5EF4-FFF2-40B4-BE49-F238E27FC236}">
                <a16:creationId xmlns:a16="http://schemas.microsoft.com/office/drawing/2014/main" id="{90D29793-C510-81D8-C051-0402091CD510}"/>
              </a:ext>
            </a:extLst>
          </p:cNvPr>
          <p:cNvCxnSpPr>
            <a:cxnSpLocks/>
            <a:stCxn id="119" idx="6"/>
            <a:endCxn id="165" idx="2"/>
          </p:cNvCxnSpPr>
          <p:nvPr/>
        </p:nvCxnSpPr>
        <p:spPr>
          <a:xfrm>
            <a:off x="888231" y="3428941"/>
            <a:ext cx="1222327" cy="970694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60">
            <a:extLst>
              <a:ext uri="{FF2B5EF4-FFF2-40B4-BE49-F238E27FC236}">
                <a16:creationId xmlns:a16="http://schemas.microsoft.com/office/drawing/2014/main" id="{694E6149-E7B3-5EDE-4782-C6BA9FFC7B8F}"/>
              </a:ext>
            </a:extLst>
          </p:cNvPr>
          <p:cNvCxnSpPr>
            <a:cxnSpLocks/>
            <a:stCxn id="125" idx="3"/>
            <a:endCxn id="145" idx="2"/>
          </p:cNvCxnSpPr>
          <p:nvPr/>
        </p:nvCxnSpPr>
        <p:spPr>
          <a:xfrm flipV="1">
            <a:off x="931181" y="3104288"/>
            <a:ext cx="1157899" cy="828910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62">
            <a:extLst>
              <a:ext uri="{FF2B5EF4-FFF2-40B4-BE49-F238E27FC236}">
                <a16:creationId xmlns:a16="http://schemas.microsoft.com/office/drawing/2014/main" id="{F695BC62-EB3C-6DF2-0A91-66B702AE9B12}"/>
              </a:ext>
            </a:extLst>
          </p:cNvPr>
          <p:cNvCxnSpPr>
            <a:cxnSpLocks/>
            <a:stCxn id="124" idx="6"/>
            <a:endCxn id="149" idx="2"/>
          </p:cNvCxnSpPr>
          <p:nvPr/>
        </p:nvCxnSpPr>
        <p:spPr>
          <a:xfrm flipV="1">
            <a:off x="888231" y="3520700"/>
            <a:ext cx="1200850" cy="385011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mit Pfeil 65">
            <a:extLst>
              <a:ext uri="{FF2B5EF4-FFF2-40B4-BE49-F238E27FC236}">
                <a16:creationId xmlns:a16="http://schemas.microsoft.com/office/drawing/2014/main" id="{E3A66DE4-7562-6449-760A-4528490F417B}"/>
              </a:ext>
            </a:extLst>
          </p:cNvPr>
          <p:cNvCxnSpPr>
            <a:cxnSpLocks/>
            <a:stCxn id="124" idx="6"/>
            <a:endCxn id="161" idx="2"/>
          </p:cNvCxnSpPr>
          <p:nvPr/>
        </p:nvCxnSpPr>
        <p:spPr>
          <a:xfrm>
            <a:off x="888231" y="3905711"/>
            <a:ext cx="1202905" cy="45567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mit Pfeil 68">
            <a:extLst>
              <a:ext uri="{FF2B5EF4-FFF2-40B4-BE49-F238E27FC236}">
                <a16:creationId xmlns:a16="http://schemas.microsoft.com/office/drawing/2014/main" id="{F69E52D6-E5D7-F764-EF3B-8ACE8CD3C865}"/>
              </a:ext>
            </a:extLst>
          </p:cNvPr>
          <p:cNvCxnSpPr>
            <a:cxnSpLocks/>
            <a:stCxn id="124" idx="6"/>
            <a:endCxn id="165" idx="2"/>
          </p:cNvCxnSpPr>
          <p:nvPr/>
        </p:nvCxnSpPr>
        <p:spPr>
          <a:xfrm>
            <a:off x="888231" y="3905712"/>
            <a:ext cx="1222327" cy="493924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mit Pfeil 72">
            <a:extLst>
              <a:ext uri="{FF2B5EF4-FFF2-40B4-BE49-F238E27FC236}">
                <a16:creationId xmlns:a16="http://schemas.microsoft.com/office/drawing/2014/main" id="{963796A2-EA5B-7A27-794C-EFA31A3A2547}"/>
              </a:ext>
            </a:extLst>
          </p:cNvPr>
          <p:cNvCxnSpPr>
            <a:cxnSpLocks/>
            <a:stCxn id="126" idx="6"/>
            <a:endCxn id="145" idx="2"/>
          </p:cNvCxnSpPr>
          <p:nvPr/>
        </p:nvCxnSpPr>
        <p:spPr>
          <a:xfrm flipV="1">
            <a:off x="898068" y="3104288"/>
            <a:ext cx="1191012" cy="1172496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75">
            <a:extLst>
              <a:ext uri="{FF2B5EF4-FFF2-40B4-BE49-F238E27FC236}">
                <a16:creationId xmlns:a16="http://schemas.microsoft.com/office/drawing/2014/main" id="{B7A3A3C2-55A6-7A3C-0DCD-EE93E87CD467}"/>
              </a:ext>
            </a:extLst>
          </p:cNvPr>
          <p:cNvCxnSpPr>
            <a:cxnSpLocks/>
            <a:stCxn id="126" idx="6"/>
            <a:endCxn id="149" idx="2"/>
          </p:cNvCxnSpPr>
          <p:nvPr/>
        </p:nvCxnSpPr>
        <p:spPr>
          <a:xfrm flipV="1">
            <a:off x="898068" y="3520700"/>
            <a:ext cx="1191012" cy="756084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mit Pfeil 78">
            <a:extLst>
              <a:ext uri="{FF2B5EF4-FFF2-40B4-BE49-F238E27FC236}">
                <a16:creationId xmlns:a16="http://schemas.microsoft.com/office/drawing/2014/main" id="{B19173B1-94C1-3D55-0459-41F137A014E8}"/>
              </a:ext>
            </a:extLst>
          </p:cNvPr>
          <p:cNvCxnSpPr>
            <a:cxnSpLocks/>
            <a:stCxn id="126" idx="6"/>
            <a:endCxn id="161" idx="2"/>
          </p:cNvCxnSpPr>
          <p:nvPr/>
        </p:nvCxnSpPr>
        <p:spPr>
          <a:xfrm flipV="1">
            <a:off x="898068" y="3951278"/>
            <a:ext cx="1193067" cy="325506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mit Pfeil 82">
            <a:extLst>
              <a:ext uri="{FF2B5EF4-FFF2-40B4-BE49-F238E27FC236}">
                <a16:creationId xmlns:a16="http://schemas.microsoft.com/office/drawing/2014/main" id="{3F44CD3E-3641-F3D6-0974-AD481208CBF2}"/>
              </a:ext>
            </a:extLst>
          </p:cNvPr>
          <p:cNvCxnSpPr>
            <a:cxnSpLocks/>
            <a:stCxn id="126" idx="6"/>
            <a:endCxn id="165" idx="2"/>
          </p:cNvCxnSpPr>
          <p:nvPr/>
        </p:nvCxnSpPr>
        <p:spPr>
          <a:xfrm>
            <a:off x="898068" y="4276785"/>
            <a:ext cx="1212489" cy="122851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mit Pfeil 85">
            <a:extLst>
              <a:ext uri="{FF2B5EF4-FFF2-40B4-BE49-F238E27FC236}">
                <a16:creationId xmlns:a16="http://schemas.microsoft.com/office/drawing/2014/main" id="{41AAB307-ADB2-0144-F8E4-CB97C71364B2}"/>
              </a:ext>
            </a:extLst>
          </p:cNvPr>
          <p:cNvCxnSpPr>
            <a:cxnSpLocks/>
            <a:stCxn id="145" idx="6"/>
            <a:endCxn id="136" idx="2"/>
          </p:cNvCxnSpPr>
          <p:nvPr/>
        </p:nvCxnSpPr>
        <p:spPr>
          <a:xfrm>
            <a:off x="2413116" y="3104288"/>
            <a:ext cx="1023234" cy="146382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mit Pfeil 88">
            <a:extLst>
              <a:ext uri="{FF2B5EF4-FFF2-40B4-BE49-F238E27FC236}">
                <a16:creationId xmlns:a16="http://schemas.microsoft.com/office/drawing/2014/main" id="{27C760AC-2AEA-66E0-98C6-9EBEAF6B2D55}"/>
              </a:ext>
            </a:extLst>
          </p:cNvPr>
          <p:cNvCxnSpPr>
            <a:cxnSpLocks/>
            <a:stCxn id="145" idx="6"/>
            <a:endCxn id="139" idx="2"/>
          </p:cNvCxnSpPr>
          <p:nvPr/>
        </p:nvCxnSpPr>
        <p:spPr>
          <a:xfrm>
            <a:off x="2413116" y="3104288"/>
            <a:ext cx="1043615" cy="740448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mit Pfeil 91">
            <a:extLst>
              <a:ext uri="{FF2B5EF4-FFF2-40B4-BE49-F238E27FC236}">
                <a16:creationId xmlns:a16="http://schemas.microsoft.com/office/drawing/2014/main" id="{C44326C4-B039-DD8D-E5EE-8C35A17D6833}"/>
              </a:ext>
            </a:extLst>
          </p:cNvPr>
          <p:cNvCxnSpPr>
            <a:cxnSpLocks/>
            <a:stCxn id="149" idx="6"/>
            <a:endCxn id="136" idx="2"/>
          </p:cNvCxnSpPr>
          <p:nvPr/>
        </p:nvCxnSpPr>
        <p:spPr>
          <a:xfrm flipV="1">
            <a:off x="2413116" y="3250670"/>
            <a:ext cx="1023234" cy="270030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mit Pfeil 94">
            <a:extLst>
              <a:ext uri="{FF2B5EF4-FFF2-40B4-BE49-F238E27FC236}">
                <a16:creationId xmlns:a16="http://schemas.microsoft.com/office/drawing/2014/main" id="{9BE80F05-79D1-7514-424C-837DCE393BC8}"/>
              </a:ext>
            </a:extLst>
          </p:cNvPr>
          <p:cNvCxnSpPr>
            <a:cxnSpLocks/>
            <a:stCxn id="149" idx="6"/>
            <a:endCxn id="139" idx="2"/>
          </p:cNvCxnSpPr>
          <p:nvPr/>
        </p:nvCxnSpPr>
        <p:spPr>
          <a:xfrm>
            <a:off x="2413116" y="3520700"/>
            <a:ext cx="1043615" cy="324036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mit Pfeil 97">
            <a:extLst>
              <a:ext uri="{FF2B5EF4-FFF2-40B4-BE49-F238E27FC236}">
                <a16:creationId xmlns:a16="http://schemas.microsoft.com/office/drawing/2014/main" id="{B6B8A9B5-AF3F-F0D0-D198-9DED93877B5B}"/>
              </a:ext>
            </a:extLst>
          </p:cNvPr>
          <p:cNvCxnSpPr>
            <a:cxnSpLocks/>
            <a:stCxn id="161" idx="6"/>
            <a:endCxn id="136" idx="2"/>
          </p:cNvCxnSpPr>
          <p:nvPr/>
        </p:nvCxnSpPr>
        <p:spPr>
          <a:xfrm flipV="1">
            <a:off x="2415171" y="3250670"/>
            <a:ext cx="1021179" cy="700608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mit Pfeil 100">
            <a:extLst>
              <a:ext uri="{FF2B5EF4-FFF2-40B4-BE49-F238E27FC236}">
                <a16:creationId xmlns:a16="http://schemas.microsoft.com/office/drawing/2014/main" id="{2CCC164F-D9AE-22EB-07C9-B577D7627806}"/>
              </a:ext>
            </a:extLst>
          </p:cNvPr>
          <p:cNvCxnSpPr>
            <a:cxnSpLocks/>
            <a:stCxn id="161" idx="6"/>
            <a:endCxn id="139" idx="2"/>
          </p:cNvCxnSpPr>
          <p:nvPr/>
        </p:nvCxnSpPr>
        <p:spPr>
          <a:xfrm flipV="1">
            <a:off x="2415171" y="3844736"/>
            <a:ext cx="1041560" cy="106542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mit Pfeil 103">
            <a:extLst>
              <a:ext uri="{FF2B5EF4-FFF2-40B4-BE49-F238E27FC236}">
                <a16:creationId xmlns:a16="http://schemas.microsoft.com/office/drawing/2014/main" id="{44F5C8CA-81C5-4DAD-3941-6D2AF7B13BD7}"/>
              </a:ext>
            </a:extLst>
          </p:cNvPr>
          <p:cNvCxnSpPr>
            <a:cxnSpLocks/>
            <a:stCxn id="165" idx="6"/>
            <a:endCxn id="139" idx="2"/>
          </p:cNvCxnSpPr>
          <p:nvPr/>
        </p:nvCxnSpPr>
        <p:spPr>
          <a:xfrm flipV="1">
            <a:off x="2434593" y="3844737"/>
            <a:ext cx="1022138" cy="554899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mit Pfeil 106">
            <a:extLst>
              <a:ext uri="{FF2B5EF4-FFF2-40B4-BE49-F238E27FC236}">
                <a16:creationId xmlns:a16="http://schemas.microsoft.com/office/drawing/2014/main" id="{6A64A24A-FEDA-19E9-753C-2D4D49025F50}"/>
              </a:ext>
            </a:extLst>
          </p:cNvPr>
          <p:cNvCxnSpPr>
            <a:cxnSpLocks/>
            <a:stCxn id="165" idx="6"/>
            <a:endCxn id="136" idx="2"/>
          </p:cNvCxnSpPr>
          <p:nvPr/>
        </p:nvCxnSpPr>
        <p:spPr>
          <a:xfrm flipV="1">
            <a:off x="2434593" y="3250671"/>
            <a:ext cx="1001757" cy="1148965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mit Pfeil 113">
            <a:extLst>
              <a:ext uri="{FF2B5EF4-FFF2-40B4-BE49-F238E27FC236}">
                <a16:creationId xmlns:a16="http://schemas.microsoft.com/office/drawing/2014/main" id="{274D0DB3-EA27-2CFE-BB47-A27CB8A8EDA4}"/>
              </a:ext>
            </a:extLst>
          </p:cNvPr>
          <p:cNvCxnSpPr>
            <a:cxnSpLocks/>
            <a:stCxn id="115" idx="6"/>
            <a:endCxn id="142" idx="2"/>
          </p:cNvCxnSpPr>
          <p:nvPr/>
        </p:nvCxnSpPr>
        <p:spPr>
          <a:xfrm flipV="1">
            <a:off x="898068" y="2683453"/>
            <a:ext cx="1188132" cy="350576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mit Pfeil 116">
            <a:extLst>
              <a:ext uri="{FF2B5EF4-FFF2-40B4-BE49-F238E27FC236}">
                <a16:creationId xmlns:a16="http://schemas.microsoft.com/office/drawing/2014/main" id="{C3077D45-76AA-7C74-E9F8-C6ECEC6EA416}"/>
              </a:ext>
            </a:extLst>
          </p:cNvPr>
          <p:cNvCxnSpPr>
            <a:cxnSpLocks/>
            <a:stCxn id="119" idx="6"/>
            <a:endCxn id="142" idx="2"/>
          </p:cNvCxnSpPr>
          <p:nvPr/>
        </p:nvCxnSpPr>
        <p:spPr>
          <a:xfrm flipV="1">
            <a:off x="888231" y="2683453"/>
            <a:ext cx="1197970" cy="745489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mit Pfeil 119">
            <a:extLst>
              <a:ext uri="{FF2B5EF4-FFF2-40B4-BE49-F238E27FC236}">
                <a16:creationId xmlns:a16="http://schemas.microsoft.com/office/drawing/2014/main" id="{85DC870A-3E3F-F858-F001-11F466FEAA31}"/>
              </a:ext>
            </a:extLst>
          </p:cNvPr>
          <p:cNvCxnSpPr>
            <a:cxnSpLocks/>
            <a:stCxn id="124" idx="6"/>
            <a:endCxn id="142" idx="2"/>
          </p:cNvCxnSpPr>
          <p:nvPr/>
        </p:nvCxnSpPr>
        <p:spPr>
          <a:xfrm flipV="1">
            <a:off x="888231" y="2683453"/>
            <a:ext cx="1197970" cy="1222259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mit Pfeil 122">
            <a:extLst>
              <a:ext uri="{FF2B5EF4-FFF2-40B4-BE49-F238E27FC236}">
                <a16:creationId xmlns:a16="http://schemas.microsoft.com/office/drawing/2014/main" id="{69FC03E3-9E0A-EFCD-289B-6568EF3D01AD}"/>
              </a:ext>
            </a:extLst>
          </p:cNvPr>
          <p:cNvCxnSpPr>
            <a:cxnSpLocks/>
            <a:stCxn id="126" idx="6"/>
            <a:endCxn id="142" idx="2"/>
          </p:cNvCxnSpPr>
          <p:nvPr/>
        </p:nvCxnSpPr>
        <p:spPr>
          <a:xfrm flipV="1">
            <a:off x="898068" y="2683453"/>
            <a:ext cx="1188132" cy="1593332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mit Pfeil 126">
            <a:extLst>
              <a:ext uri="{FF2B5EF4-FFF2-40B4-BE49-F238E27FC236}">
                <a16:creationId xmlns:a16="http://schemas.microsoft.com/office/drawing/2014/main" id="{FA38C18F-6702-6689-097D-0E8428ED536F}"/>
              </a:ext>
            </a:extLst>
          </p:cNvPr>
          <p:cNvCxnSpPr>
            <a:cxnSpLocks/>
            <a:stCxn id="142" idx="6"/>
            <a:endCxn id="136" idx="2"/>
          </p:cNvCxnSpPr>
          <p:nvPr/>
        </p:nvCxnSpPr>
        <p:spPr>
          <a:xfrm>
            <a:off x="2410236" y="2683453"/>
            <a:ext cx="1026114" cy="567218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mit Pfeil 130">
            <a:extLst>
              <a:ext uri="{FF2B5EF4-FFF2-40B4-BE49-F238E27FC236}">
                <a16:creationId xmlns:a16="http://schemas.microsoft.com/office/drawing/2014/main" id="{2E1B2187-D578-18BC-BDB1-F27C220AD967}"/>
              </a:ext>
            </a:extLst>
          </p:cNvPr>
          <p:cNvCxnSpPr>
            <a:cxnSpLocks/>
            <a:stCxn id="142" idx="6"/>
            <a:endCxn id="139" idx="2"/>
          </p:cNvCxnSpPr>
          <p:nvPr/>
        </p:nvCxnSpPr>
        <p:spPr>
          <a:xfrm>
            <a:off x="2410236" y="2683453"/>
            <a:ext cx="1046495" cy="1161284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feld 133">
                <a:extLst>
                  <a:ext uri="{FF2B5EF4-FFF2-40B4-BE49-F238E27FC236}">
                    <a16:creationId xmlns:a16="http://schemas.microsoft.com/office/drawing/2014/main" id="{19D8CBF5-C27A-5625-E801-59ACCBCA1EA3}"/>
                  </a:ext>
                </a:extLst>
              </p:cNvPr>
              <p:cNvSpPr txBox="1"/>
              <p:nvPr/>
            </p:nvSpPr>
            <p:spPr>
              <a:xfrm>
                <a:off x="2877712" y="1964997"/>
                <a:ext cx="443872" cy="415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  <m:sup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de-DE" baseline="-25000" dirty="0"/>
              </a:p>
            </p:txBody>
          </p:sp>
        </mc:Choice>
        <mc:Fallback xmlns="">
          <p:sp>
            <p:nvSpPr>
              <p:cNvPr id="111" name="Textfeld 133">
                <a:extLst>
                  <a:ext uri="{FF2B5EF4-FFF2-40B4-BE49-F238E27FC236}">
                    <a16:creationId xmlns:a16="http://schemas.microsoft.com/office/drawing/2014/main" id="{19D8CBF5-C27A-5625-E801-59ACCBCA1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712" y="1964997"/>
                <a:ext cx="443872" cy="415627"/>
              </a:xfrm>
              <a:prstGeom prst="rect">
                <a:avLst/>
              </a:prstGeom>
              <a:blipFill>
                <a:blip r:embed="rId8"/>
                <a:stretch>
                  <a:fillRect r="-8333" b="-294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Gruppieren 9">
            <a:extLst>
              <a:ext uri="{FF2B5EF4-FFF2-40B4-BE49-F238E27FC236}">
                <a16:creationId xmlns:a16="http://schemas.microsoft.com/office/drawing/2014/main" id="{4FDBDD6B-9018-3208-0273-96D11B076E89}"/>
              </a:ext>
            </a:extLst>
          </p:cNvPr>
          <p:cNvGrpSpPr/>
          <p:nvPr/>
        </p:nvGrpSpPr>
        <p:grpSpPr>
          <a:xfrm>
            <a:off x="574032" y="2852668"/>
            <a:ext cx="359072" cy="362984"/>
            <a:chOff x="1259632" y="2323089"/>
            <a:chExt cx="478762" cy="483979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ED90E216-344A-4FE2-8BFC-38A59FE3F88A}"/>
                </a:ext>
              </a:extLst>
            </p:cNvPr>
            <p:cNvSpPr/>
            <p:nvPr/>
          </p:nvSpPr>
          <p:spPr>
            <a:xfrm>
              <a:off x="1259632" y="2348880"/>
              <a:ext cx="432048" cy="432048"/>
            </a:xfrm>
            <a:prstGeom prst="ellipse">
              <a:avLst/>
            </a:prstGeom>
            <a:solidFill>
              <a:srgbClr val="92D050">
                <a:alpha val="3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5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feld 147">
                  <a:extLst>
                    <a:ext uri="{FF2B5EF4-FFF2-40B4-BE49-F238E27FC236}">
                      <a16:creationId xmlns:a16="http://schemas.microsoft.com/office/drawing/2014/main" id="{1C73C571-0CDA-135F-0A34-6E43035157EA}"/>
                    </a:ext>
                  </a:extLst>
                </p:cNvPr>
                <p:cNvSpPr txBox="1"/>
                <p:nvPr/>
              </p:nvSpPr>
              <p:spPr>
                <a:xfrm>
                  <a:off x="1269973" y="2323089"/>
                  <a:ext cx="468421" cy="483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i="1" baseline="-25000" dirty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de-DE" baseline="-25000" dirty="0"/>
                </a:p>
              </p:txBody>
            </p:sp>
          </mc:Choice>
          <mc:Fallback xmlns="">
            <p:sp>
              <p:nvSpPr>
                <p:cNvPr id="116" name="Textfeld 147">
                  <a:extLst>
                    <a:ext uri="{FF2B5EF4-FFF2-40B4-BE49-F238E27FC236}">
                      <a16:creationId xmlns:a16="http://schemas.microsoft.com/office/drawing/2014/main" id="{1C73C571-0CDA-135F-0A34-6E43035157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9973" y="2323089"/>
                  <a:ext cx="468421" cy="48397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8" name="Gruppieren 6">
            <a:extLst>
              <a:ext uri="{FF2B5EF4-FFF2-40B4-BE49-F238E27FC236}">
                <a16:creationId xmlns:a16="http://schemas.microsoft.com/office/drawing/2014/main" id="{9FBFAD0E-06BB-0CE2-CB0B-8973DA570DC2}"/>
              </a:ext>
            </a:extLst>
          </p:cNvPr>
          <p:cNvGrpSpPr/>
          <p:nvPr/>
        </p:nvGrpSpPr>
        <p:grpSpPr>
          <a:xfrm>
            <a:off x="564194" y="3266922"/>
            <a:ext cx="360117" cy="362984"/>
            <a:chOff x="1259632" y="3140968"/>
            <a:chExt cx="480156" cy="483979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4290D6EB-1B3C-F279-AAC3-59ED69C8D44F}"/>
                </a:ext>
              </a:extLst>
            </p:cNvPr>
            <p:cNvSpPr/>
            <p:nvPr/>
          </p:nvSpPr>
          <p:spPr>
            <a:xfrm>
              <a:off x="1259632" y="3140968"/>
              <a:ext cx="432048" cy="432048"/>
            </a:xfrm>
            <a:prstGeom prst="ellipse">
              <a:avLst/>
            </a:prstGeom>
            <a:solidFill>
              <a:srgbClr val="92D050">
                <a:alpha val="3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feld 150">
                  <a:extLst>
                    <a:ext uri="{FF2B5EF4-FFF2-40B4-BE49-F238E27FC236}">
                      <a16:creationId xmlns:a16="http://schemas.microsoft.com/office/drawing/2014/main" id="{5C220300-778C-40FB-C385-FFECAE58FCD2}"/>
                    </a:ext>
                  </a:extLst>
                </p:cNvPr>
                <p:cNvSpPr txBox="1"/>
                <p:nvPr/>
              </p:nvSpPr>
              <p:spPr>
                <a:xfrm>
                  <a:off x="1273996" y="3140968"/>
                  <a:ext cx="465792" cy="483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i="1" baseline="-25000" dirty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de-DE" baseline="-25000" dirty="0"/>
                </a:p>
              </p:txBody>
            </p:sp>
          </mc:Choice>
          <mc:Fallback xmlns="">
            <p:sp>
              <p:nvSpPr>
                <p:cNvPr id="121" name="Textfeld 150">
                  <a:extLst>
                    <a:ext uri="{FF2B5EF4-FFF2-40B4-BE49-F238E27FC236}">
                      <a16:creationId xmlns:a16="http://schemas.microsoft.com/office/drawing/2014/main" id="{5C220300-778C-40FB-C385-FFECAE58FC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3996" y="3140968"/>
                  <a:ext cx="465792" cy="48397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4" name="Oval 123">
            <a:extLst>
              <a:ext uri="{FF2B5EF4-FFF2-40B4-BE49-F238E27FC236}">
                <a16:creationId xmlns:a16="http://schemas.microsoft.com/office/drawing/2014/main" id="{3D75E5D8-B3E3-37AE-C3D3-319FE30F792C}"/>
              </a:ext>
            </a:extLst>
          </p:cNvPr>
          <p:cNvSpPr/>
          <p:nvPr/>
        </p:nvSpPr>
        <p:spPr>
          <a:xfrm>
            <a:off x="564194" y="3743693"/>
            <a:ext cx="324036" cy="324036"/>
          </a:xfrm>
          <a:prstGeom prst="ellipse">
            <a:avLst/>
          </a:prstGeom>
          <a:solidFill>
            <a:srgbClr val="92D05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feld 151">
                <a:extLst>
                  <a:ext uri="{FF2B5EF4-FFF2-40B4-BE49-F238E27FC236}">
                    <a16:creationId xmlns:a16="http://schemas.microsoft.com/office/drawing/2014/main" id="{52EE1B40-A81B-DAB7-D550-682121D7F9BF}"/>
                  </a:ext>
                </a:extLst>
              </p:cNvPr>
              <p:cNvSpPr txBox="1"/>
              <p:nvPr/>
            </p:nvSpPr>
            <p:spPr>
              <a:xfrm>
                <a:off x="581838" y="3751706"/>
                <a:ext cx="349343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i="1" baseline="-25000" dirty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de-DE" baseline="-25000" dirty="0"/>
              </a:p>
            </p:txBody>
          </p:sp>
        </mc:Choice>
        <mc:Fallback xmlns="">
          <p:sp>
            <p:nvSpPr>
              <p:cNvPr id="125" name="Textfeld 151">
                <a:extLst>
                  <a:ext uri="{FF2B5EF4-FFF2-40B4-BE49-F238E27FC236}">
                    <a16:creationId xmlns:a16="http://schemas.microsoft.com/office/drawing/2014/main" id="{52EE1B40-A81B-DAB7-D550-682121D7F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38" y="3751706"/>
                <a:ext cx="349343" cy="3629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Oval 125">
            <a:extLst>
              <a:ext uri="{FF2B5EF4-FFF2-40B4-BE49-F238E27FC236}">
                <a16:creationId xmlns:a16="http://schemas.microsoft.com/office/drawing/2014/main" id="{89BBAD80-F476-9AF1-7258-53DC2D204467}"/>
              </a:ext>
            </a:extLst>
          </p:cNvPr>
          <p:cNvSpPr/>
          <p:nvPr/>
        </p:nvSpPr>
        <p:spPr>
          <a:xfrm>
            <a:off x="574032" y="4114766"/>
            <a:ext cx="324036" cy="324036"/>
          </a:xfrm>
          <a:prstGeom prst="ellipse">
            <a:avLst/>
          </a:prstGeom>
          <a:solidFill>
            <a:srgbClr val="92D05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feld 153">
                <a:extLst>
                  <a:ext uri="{FF2B5EF4-FFF2-40B4-BE49-F238E27FC236}">
                    <a16:creationId xmlns:a16="http://schemas.microsoft.com/office/drawing/2014/main" id="{AB0019D1-04A2-12EC-D196-8E09B0254E35}"/>
                  </a:ext>
                </a:extLst>
              </p:cNvPr>
              <p:cNvSpPr txBox="1"/>
              <p:nvPr/>
            </p:nvSpPr>
            <p:spPr>
              <a:xfrm>
                <a:off x="1134183" y="2011982"/>
                <a:ext cx="443872" cy="379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𝑘𝑙</m:t>
                          </m:r>
                        </m:sub>
                        <m:sup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de-DE" baseline="-25000" dirty="0"/>
              </a:p>
            </p:txBody>
          </p:sp>
        </mc:Choice>
        <mc:Fallback xmlns="">
          <p:sp>
            <p:nvSpPr>
              <p:cNvPr id="128" name="Textfeld 153">
                <a:extLst>
                  <a:ext uri="{FF2B5EF4-FFF2-40B4-BE49-F238E27FC236}">
                    <a16:creationId xmlns:a16="http://schemas.microsoft.com/office/drawing/2014/main" id="{AB0019D1-04A2-12EC-D196-8E09B0254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183" y="2011982"/>
                <a:ext cx="443872" cy="379719"/>
              </a:xfrm>
              <a:prstGeom prst="rect">
                <a:avLst/>
              </a:prstGeom>
              <a:blipFill>
                <a:blip r:embed="rId12"/>
                <a:stretch>
                  <a:fillRect r="-5556" b="-322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feld 157">
                <a:extLst>
                  <a:ext uri="{FF2B5EF4-FFF2-40B4-BE49-F238E27FC236}">
                    <a16:creationId xmlns:a16="http://schemas.microsoft.com/office/drawing/2014/main" id="{DADFD86A-07BA-0018-B95C-251D19AB9623}"/>
                  </a:ext>
                </a:extLst>
              </p:cNvPr>
              <p:cNvSpPr txBox="1"/>
              <p:nvPr/>
            </p:nvSpPr>
            <p:spPr>
              <a:xfrm>
                <a:off x="4050796" y="3068960"/>
                <a:ext cx="3452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29" name="Textfeld 157">
                <a:extLst>
                  <a:ext uri="{FF2B5EF4-FFF2-40B4-BE49-F238E27FC236}">
                    <a16:creationId xmlns:a16="http://schemas.microsoft.com/office/drawing/2014/main" id="{DADFD86A-07BA-0018-B95C-251D19AB9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796" y="3068960"/>
                <a:ext cx="345287" cy="369332"/>
              </a:xfrm>
              <a:prstGeom prst="rect">
                <a:avLst/>
              </a:prstGeom>
              <a:blipFill>
                <a:blip r:embed="rId13"/>
                <a:stretch>
                  <a:fillRect r="-3571" b="-1333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feld 158">
                <a:extLst>
                  <a:ext uri="{FF2B5EF4-FFF2-40B4-BE49-F238E27FC236}">
                    <a16:creationId xmlns:a16="http://schemas.microsoft.com/office/drawing/2014/main" id="{49CD311E-74FD-58C0-E131-D3DF3F860AC7}"/>
                  </a:ext>
                </a:extLst>
              </p:cNvPr>
              <p:cNvSpPr txBox="1"/>
              <p:nvPr/>
            </p:nvSpPr>
            <p:spPr>
              <a:xfrm>
                <a:off x="4010689" y="3667657"/>
                <a:ext cx="345287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baseline="-25000" dirty="0"/>
              </a:p>
            </p:txBody>
          </p:sp>
        </mc:Choice>
        <mc:Fallback xmlns="">
          <p:sp>
            <p:nvSpPr>
              <p:cNvPr id="130" name="Textfeld 158">
                <a:extLst>
                  <a:ext uri="{FF2B5EF4-FFF2-40B4-BE49-F238E27FC236}">
                    <a16:creationId xmlns:a16="http://schemas.microsoft.com/office/drawing/2014/main" id="{49CD311E-74FD-58C0-E131-D3DF3F860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689" y="3667657"/>
                <a:ext cx="345287" cy="362984"/>
              </a:xfrm>
              <a:prstGeom prst="rect">
                <a:avLst/>
              </a:prstGeom>
              <a:blipFill>
                <a:blip r:embed="rId14"/>
                <a:stretch>
                  <a:fillRect r="-3448" b="-10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2" name="Gerade Verbindung mit Pfeil 159">
            <a:extLst>
              <a:ext uri="{FF2B5EF4-FFF2-40B4-BE49-F238E27FC236}">
                <a16:creationId xmlns:a16="http://schemas.microsoft.com/office/drawing/2014/main" id="{05847087-7443-0787-5CFD-2A1F0C23C8F1}"/>
              </a:ext>
            </a:extLst>
          </p:cNvPr>
          <p:cNvCxnSpPr>
            <a:cxnSpLocks/>
            <a:stCxn id="136" idx="6"/>
            <a:endCxn id="129" idx="1"/>
          </p:cNvCxnSpPr>
          <p:nvPr/>
        </p:nvCxnSpPr>
        <p:spPr>
          <a:xfrm>
            <a:off x="3760386" y="3250670"/>
            <a:ext cx="290410" cy="2956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Gerade Verbindung mit Pfeil 163">
            <a:extLst>
              <a:ext uri="{FF2B5EF4-FFF2-40B4-BE49-F238E27FC236}">
                <a16:creationId xmlns:a16="http://schemas.microsoft.com/office/drawing/2014/main" id="{86B9F152-1806-2219-C6C5-D1970DC6A0D4}"/>
              </a:ext>
            </a:extLst>
          </p:cNvPr>
          <p:cNvCxnSpPr>
            <a:cxnSpLocks/>
            <a:stCxn id="139" idx="6"/>
            <a:endCxn id="130" idx="1"/>
          </p:cNvCxnSpPr>
          <p:nvPr/>
        </p:nvCxnSpPr>
        <p:spPr>
          <a:xfrm>
            <a:off x="3780767" y="3844736"/>
            <a:ext cx="229922" cy="4413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Oval 135">
            <a:extLst>
              <a:ext uri="{FF2B5EF4-FFF2-40B4-BE49-F238E27FC236}">
                <a16:creationId xmlns:a16="http://schemas.microsoft.com/office/drawing/2014/main" id="{32D9CA2B-6989-017E-A1B4-3A6122D8ED90}"/>
              </a:ext>
            </a:extLst>
          </p:cNvPr>
          <p:cNvSpPr/>
          <p:nvPr/>
        </p:nvSpPr>
        <p:spPr>
          <a:xfrm>
            <a:off x="3436350" y="3088652"/>
            <a:ext cx="324036" cy="324036"/>
          </a:xfrm>
          <a:prstGeom prst="ellipse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feld 171">
                <a:extLst>
                  <a:ext uri="{FF2B5EF4-FFF2-40B4-BE49-F238E27FC236}">
                    <a16:creationId xmlns:a16="http://schemas.microsoft.com/office/drawing/2014/main" id="{C90468EE-B198-6026-6DD2-D4DB8FE7A6E9}"/>
                  </a:ext>
                </a:extLst>
              </p:cNvPr>
              <p:cNvSpPr txBox="1"/>
              <p:nvPr/>
            </p:nvSpPr>
            <p:spPr>
              <a:xfrm>
                <a:off x="3473190" y="3093623"/>
                <a:ext cx="292388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de-DE" i="1" baseline="-25000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baseline="-25000" dirty="0"/>
              </a:p>
            </p:txBody>
          </p:sp>
        </mc:Choice>
        <mc:Fallback xmlns="">
          <p:sp>
            <p:nvSpPr>
              <p:cNvPr id="137" name="Textfeld 171">
                <a:extLst>
                  <a:ext uri="{FF2B5EF4-FFF2-40B4-BE49-F238E27FC236}">
                    <a16:creationId xmlns:a16="http://schemas.microsoft.com/office/drawing/2014/main" id="{C90468EE-B198-6026-6DD2-D4DB8FE7A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190" y="3093623"/>
                <a:ext cx="292388" cy="362984"/>
              </a:xfrm>
              <a:prstGeom prst="rect">
                <a:avLst/>
              </a:prstGeom>
              <a:blipFill>
                <a:blip r:embed="rId15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Oval 138">
            <a:extLst>
              <a:ext uri="{FF2B5EF4-FFF2-40B4-BE49-F238E27FC236}">
                <a16:creationId xmlns:a16="http://schemas.microsoft.com/office/drawing/2014/main" id="{7CEAC411-2051-D6E8-3E7C-A08EDA20CC04}"/>
              </a:ext>
            </a:extLst>
          </p:cNvPr>
          <p:cNvSpPr/>
          <p:nvPr/>
        </p:nvSpPr>
        <p:spPr>
          <a:xfrm>
            <a:off x="3456731" y="3682718"/>
            <a:ext cx="324036" cy="324036"/>
          </a:xfrm>
          <a:prstGeom prst="ellipse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feld 172">
                <a:extLst>
                  <a:ext uri="{FF2B5EF4-FFF2-40B4-BE49-F238E27FC236}">
                    <a16:creationId xmlns:a16="http://schemas.microsoft.com/office/drawing/2014/main" id="{474FAB08-9AF1-0E7E-A560-22882FA01754}"/>
                  </a:ext>
                </a:extLst>
              </p:cNvPr>
              <p:cNvSpPr txBox="1"/>
              <p:nvPr/>
            </p:nvSpPr>
            <p:spPr>
              <a:xfrm>
                <a:off x="3488379" y="3682718"/>
                <a:ext cx="292388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de-DE" i="1" baseline="-25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de-DE" baseline="-25000" dirty="0"/>
              </a:p>
            </p:txBody>
          </p:sp>
        </mc:Choice>
        <mc:Fallback xmlns="">
          <p:sp>
            <p:nvSpPr>
              <p:cNvPr id="140" name="Textfeld 172">
                <a:extLst>
                  <a:ext uri="{FF2B5EF4-FFF2-40B4-BE49-F238E27FC236}">
                    <a16:creationId xmlns:a16="http://schemas.microsoft.com/office/drawing/2014/main" id="{474FAB08-9AF1-0E7E-A560-22882FA01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379" y="3682718"/>
                <a:ext cx="292388" cy="362984"/>
              </a:xfrm>
              <a:prstGeom prst="rect">
                <a:avLst/>
              </a:prstGeom>
              <a:blipFill>
                <a:blip r:embed="rId16"/>
                <a:stretch>
                  <a:fillRect r="-2083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1" name="Gruppieren 17">
            <a:extLst>
              <a:ext uri="{FF2B5EF4-FFF2-40B4-BE49-F238E27FC236}">
                <a16:creationId xmlns:a16="http://schemas.microsoft.com/office/drawing/2014/main" id="{D3963B56-08D3-F4A4-91C7-9D47C6FCEFDD}"/>
              </a:ext>
            </a:extLst>
          </p:cNvPr>
          <p:cNvGrpSpPr/>
          <p:nvPr/>
        </p:nvGrpSpPr>
        <p:grpSpPr>
          <a:xfrm>
            <a:off x="2086205" y="2521437"/>
            <a:ext cx="329798" cy="378467"/>
            <a:chOff x="3995936" y="1896189"/>
            <a:chExt cx="439730" cy="504622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459E01D7-C2F8-1A92-1EC3-EBE0E1D184EB}"/>
                </a:ext>
              </a:extLst>
            </p:cNvPr>
            <p:cNvSpPr/>
            <p:nvPr/>
          </p:nvSpPr>
          <p:spPr>
            <a:xfrm>
              <a:off x="3995936" y="1896189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feld 173">
                  <a:extLst>
                    <a:ext uri="{FF2B5EF4-FFF2-40B4-BE49-F238E27FC236}">
                      <a16:creationId xmlns:a16="http://schemas.microsoft.com/office/drawing/2014/main" id="{13868391-C3A6-38CA-15AF-8AA546BB7F2D}"/>
                    </a:ext>
                  </a:extLst>
                </p:cNvPr>
                <p:cNvSpPr txBox="1"/>
                <p:nvPr/>
              </p:nvSpPr>
              <p:spPr>
                <a:xfrm>
                  <a:off x="4044211" y="1916832"/>
                  <a:ext cx="391455" cy="483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de-DE" i="1" baseline="-25000" dirty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de-DE" baseline="-25000" dirty="0"/>
                </a:p>
              </p:txBody>
            </p:sp>
          </mc:Choice>
          <mc:Fallback xmlns="">
            <p:sp>
              <p:nvSpPr>
                <p:cNvPr id="143" name="Textfeld 173">
                  <a:extLst>
                    <a:ext uri="{FF2B5EF4-FFF2-40B4-BE49-F238E27FC236}">
                      <a16:creationId xmlns:a16="http://schemas.microsoft.com/office/drawing/2014/main" id="{13868391-C3A6-38CA-15AF-8AA546BB7F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4211" y="1916832"/>
                  <a:ext cx="391455" cy="483979"/>
                </a:xfrm>
                <a:prstGeom prst="rect">
                  <a:avLst/>
                </a:prstGeom>
                <a:blipFill>
                  <a:blip r:embed="rId17"/>
                  <a:stretch>
                    <a:fillRect r="-2083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4" name="Gruppieren 20">
            <a:extLst>
              <a:ext uri="{FF2B5EF4-FFF2-40B4-BE49-F238E27FC236}">
                <a16:creationId xmlns:a16="http://schemas.microsoft.com/office/drawing/2014/main" id="{E7A382A2-D0FB-E890-2483-0620DB697157}"/>
              </a:ext>
            </a:extLst>
          </p:cNvPr>
          <p:cNvGrpSpPr/>
          <p:nvPr/>
        </p:nvGrpSpPr>
        <p:grpSpPr>
          <a:xfrm>
            <a:off x="2089085" y="2942273"/>
            <a:ext cx="324038" cy="383804"/>
            <a:chOff x="3995936" y="2708920"/>
            <a:chExt cx="432050" cy="511738"/>
          </a:xfrm>
        </p:grpSpPr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75547984-A1EE-5EF1-B580-79EA397E7536}"/>
                </a:ext>
              </a:extLst>
            </p:cNvPr>
            <p:cNvSpPr/>
            <p:nvPr/>
          </p:nvSpPr>
          <p:spPr>
            <a:xfrm>
              <a:off x="3995936" y="2708920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feld 174">
                  <a:extLst>
                    <a:ext uri="{FF2B5EF4-FFF2-40B4-BE49-F238E27FC236}">
                      <a16:creationId xmlns:a16="http://schemas.microsoft.com/office/drawing/2014/main" id="{7FEE41F8-D5DC-C8AE-AF7F-8C0F69AC54F5}"/>
                    </a:ext>
                  </a:extLst>
                </p:cNvPr>
                <p:cNvSpPr txBox="1"/>
                <p:nvPr/>
              </p:nvSpPr>
              <p:spPr>
                <a:xfrm>
                  <a:off x="4036531" y="2736679"/>
                  <a:ext cx="391455" cy="483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de-DE" i="1" baseline="-25000" dirty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de-DE" baseline="-25000" dirty="0"/>
                </a:p>
              </p:txBody>
            </p:sp>
          </mc:Choice>
          <mc:Fallback xmlns="">
            <p:sp>
              <p:nvSpPr>
                <p:cNvPr id="146" name="Textfeld 174">
                  <a:extLst>
                    <a:ext uri="{FF2B5EF4-FFF2-40B4-BE49-F238E27FC236}">
                      <a16:creationId xmlns:a16="http://schemas.microsoft.com/office/drawing/2014/main" id="{7FEE41F8-D5DC-C8AE-AF7F-8C0F69AC54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6531" y="2736679"/>
                  <a:ext cx="391455" cy="483979"/>
                </a:xfrm>
                <a:prstGeom prst="rect">
                  <a:avLst/>
                </a:prstGeom>
                <a:blipFill>
                  <a:blip r:embed="rId18"/>
                  <a:stretch>
                    <a:fillRect r="-16667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7" name="Gruppieren 12">
            <a:extLst>
              <a:ext uri="{FF2B5EF4-FFF2-40B4-BE49-F238E27FC236}">
                <a16:creationId xmlns:a16="http://schemas.microsoft.com/office/drawing/2014/main" id="{8EDC4146-7D3B-5358-C829-14B4B20778AE}"/>
              </a:ext>
            </a:extLst>
          </p:cNvPr>
          <p:cNvGrpSpPr/>
          <p:nvPr/>
        </p:nvGrpSpPr>
        <p:grpSpPr>
          <a:xfrm>
            <a:off x="2089085" y="3358686"/>
            <a:ext cx="324038" cy="374924"/>
            <a:chOff x="3995936" y="3501008"/>
            <a:chExt cx="432050" cy="499898"/>
          </a:xfrm>
        </p:grpSpPr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3AAF1009-AB54-5E8D-80C1-39E5B4444C54}"/>
                </a:ext>
              </a:extLst>
            </p:cNvPr>
            <p:cNvSpPr/>
            <p:nvPr/>
          </p:nvSpPr>
          <p:spPr>
            <a:xfrm>
              <a:off x="3995936" y="3501008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Textfeld 175">
                  <a:extLst>
                    <a:ext uri="{FF2B5EF4-FFF2-40B4-BE49-F238E27FC236}">
                      <a16:creationId xmlns:a16="http://schemas.microsoft.com/office/drawing/2014/main" id="{CB114E5F-45A7-EDD4-E799-BCCAF75EC9E2}"/>
                    </a:ext>
                  </a:extLst>
                </p:cNvPr>
                <p:cNvSpPr txBox="1"/>
                <p:nvPr/>
              </p:nvSpPr>
              <p:spPr>
                <a:xfrm>
                  <a:off x="4036531" y="3516927"/>
                  <a:ext cx="391455" cy="483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de-DE" i="1" baseline="-25000" dirty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de-DE" baseline="-25000" dirty="0"/>
                </a:p>
              </p:txBody>
            </p:sp>
          </mc:Choice>
          <mc:Fallback xmlns="">
            <p:sp>
              <p:nvSpPr>
                <p:cNvPr id="150" name="Textfeld 175">
                  <a:extLst>
                    <a:ext uri="{FF2B5EF4-FFF2-40B4-BE49-F238E27FC236}">
                      <a16:creationId xmlns:a16="http://schemas.microsoft.com/office/drawing/2014/main" id="{CB114E5F-45A7-EDD4-E799-BCCAF75EC9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6531" y="3516927"/>
                  <a:ext cx="391455" cy="483979"/>
                </a:xfrm>
                <a:prstGeom prst="rect">
                  <a:avLst/>
                </a:prstGeom>
                <a:blipFill>
                  <a:blip r:embed="rId19"/>
                  <a:stretch>
                    <a:fillRect r="-16667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5" name="Gruppieren 11">
            <a:extLst>
              <a:ext uri="{FF2B5EF4-FFF2-40B4-BE49-F238E27FC236}">
                <a16:creationId xmlns:a16="http://schemas.microsoft.com/office/drawing/2014/main" id="{0D613E71-0632-95D4-A11D-5B408D23961F}"/>
              </a:ext>
            </a:extLst>
          </p:cNvPr>
          <p:cNvGrpSpPr/>
          <p:nvPr/>
        </p:nvGrpSpPr>
        <p:grpSpPr>
          <a:xfrm>
            <a:off x="2091140" y="3789264"/>
            <a:ext cx="329798" cy="374924"/>
            <a:chOff x="3995936" y="4293096"/>
            <a:chExt cx="439730" cy="499898"/>
          </a:xfrm>
        </p:grpSpPr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6987DC34-3F58-B133-AA64-51661A490C4F}"/>
                </a:ext>
              </a:extLst>
            </p:cNvPr>
            <p:cNvSpPr/>
            <p:nvPr/>
          </p:nvSpPr>
          <p:spPr>
            <a:xfrm>
              <a:off x="3995936" y="4293096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Textfeld 176">
                  <a:extLst>
                    <a:ext uri="{FF2B5EF4-FFF2-40B4-BE49-F238E27FC236}">
                      <a16:creationId xmlns:a16="http://schemas.microsoft.com/office/drawing/2014/main" id="{3450329A-D9FA-8BF7-DF4D-F27E65A424F3}"/>
                    </a:ext>
                  </a:extLst>
                </p:cNvPr>
                <p:cNvSpPr txBox="1"/>
                <p:nvPr/>
              </p:nvSpPr>
              <p:spPr>
                <a:xfrm>
                  <a:off x="4044211" y="4309015"/>
                  <a:ext cx="391455" cy="483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de-DE" i="1" baseline="-25000" dirty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de-DE" baseline="-25000" dirty="0"/>
                </a:p>
              </p:txBody>
            </p:sp>
          </mc:Choice>
          <mc:Fallback xmlns="">
            <p:sp>
              <p:nvSpPr>
                <p:cNvPr id="162" name="Textfeld 176">
                  <a:extLst>
                    <a:ext uri="{FF2B5EF4-FFF2-40B4-BE49-F238E27FC236}">
                      <a16:creationId xmlns:a16="http://schemas.microsoft.com/office/drawing/2014/main" id="{3450329A-D9FA-8BF7-DF4D-F27E65A424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4211" y="4309015"/>
                  <a:ext cx="391455" cy="483979"/>
                </a:xfrm>
                <a:prstGeom prst="rect">
                  <a:avLst/>
                </a:prstGeom>
                <a:blipFill>
                  <a:blip r:embed="rId20"/>
                  <a:stretch>
                    <a:fillRect r="-2083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3" name="Gruppieren 10">
            <a:extLst>
              <a:ext uri="{FF2B5EF4-FFF2-40B4-BE49-F238E27FC236}">
                <a16:creationId xmlns:a16="http://schemas.microsoft.com/office/drawing/2014/main" id="{2DDA5B17-56B0-ECBD-101B-DDA737869DBC}"/>
              </a:ext>
            </a:extLst>
          </p:cNvPr>
          <p:cNvGrpSpPr/>
          <p:nvPr/>
        </p:nvGrpSpPr>
        <p:grpSpPr>
          <a:xfrm>
            <a:off x="2110557" y="4237615"/>
            <a:ext cx="327158" cy="384935"/>
            <a:chOff x="3995936" y="5085184"/>
            <a:chExt cx="436210" cy="513247"/>
          </a:xfrm>
        </p:grpSpPr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5B2F8C4E-AA6A-4C11-1906-5205680CB8D9}"/>
                </a:ext>
              </a:extLst>
            </p:cNvPr>
            <p:cNvSpPr/>
            <p:nvPr/>
          </p:nvSpPr>
          <p:spPr>
            <a:xfrm>
              <a:off x="3995936" y="5085184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Textfeld 177">
                  <a:extLst>
                    <a:ext uri="{FF2B5EF4-FFF2-40B4-BE49-F238E27FC236}">
                      <a16:creationId xmlns:a16="http://schemas.microsoft.com/office/drawing/2014/main" id="{703DAEBB-14B0-CF02-D31E-83CB1F2C00C6}"/>
                    </a:ext>
                  </a:extLst>
                </p:cNvPr>
                <p:cNvSpPr txBox="1"/>
                <p:nvPr/>
              </p:nvSpPr>
              <p:spPr>
                <a:xfrm>
                  <a:off x="4040692" y="5114452"/>
                  <a:ext cx="391454" cy="483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de-DE" i="1" baseline="-25000" dirty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de-DE" baseline="-25000" dirty="0"/>
                </a:p>
              </p:txBody>
            </p:sp>
          </mc:Choice>
          <mc:Fallback xmlns="">
            <p:sp>
              <p:nvSpPr>
                <p:cNvPr id="166" name="Textfeld 177">
                  <a:extLst>
                    <a:ext uri="{FF2B5EF4-FFF2-40B4-BE49-F238E27FC236}">
                      <a16:creationId xmlns:a16="http://schemas.microsoft.com/office/drawing/2014/main" id="{703DAEBB-14B0-CF02-D31E-83CB1F2C0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0692" y="5114452"/>
                  <a:ext cx="391454" cy="483979"/>
                </a:xfrm>
                <a:prstGeom prst="rect">
                  <a:avLst/>
                </a:prstGeom>
                <a:blipFill>
                  <a:blip r:embed="rId21"/>
                  <a:stretch>
                    <a:fillRect r="-2083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Rechteck 28">
                <a:extLst>
                  <a:ext uri="{FF2B5EF4-FFF2-40B4-BE49-F238E27FC236}">
                    <a16:creationId xmlns:a16="http://schemas.microsoft.com/office/drawing/2014/main" id="{B4936F93-5F18-1B37-C2DC-32449D0AA146}"/>
                  </a:ext>
                </a:extLst>
              </p:cNvPr>
              <p:cNvSpPr/>
              <p:nvPr/>
            </p:nvSpPr>
            <p:spPr>
              <a:xfrm>
                <a:off x="399954" y="4433416"/>
                <a:ext cx="4137928" cy="475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de-DE" i="1" dirty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de-DE" b="1" i="1" dirty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b="1" i="1" dirty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</m:groupChr>
                      <m:r>
                        <a:rPr lang="de-DE" b="1" i="1" dirty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de-DE" b="1" i="1" dirty="0" smtClean="0">
                          <a:latin typeface="Cambria Math" panose="02040503050406030204" pitchFamily="18" charset="0"/>
                        </a:rPr>
                        <m:t>     </m:t>
                      </m:r>
                      <m:sSup>
                        <m:sSupPr>
                          <m:ctrlPr>
                            <a:rPr lang="de-DE" i="1" dirty="0" err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de-DE" i="1" dirty="0">
                          <a:latin typeface="Cambria Math" panose="02040503050406030204" pitchFamily="18" charset="0"/>
                        </a:rPr>
                        <m:t>     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b="1" i="1" dirty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groupChr>
                      <m:r>
                        <a:rPr lang="de-DE" i="1" dirty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    </m:t>
                      </m:r>
                      <m:sSup>
                        <m:sSupPr>
                          <m:ctrlP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68" name="Rechteck 28">
                <a:extLst>
                  <a:ext uri="{FF2B5EF4-FFF2-40B4-BE49-F238E27FC236}">
                    <a16:creationId xmlns:a16="http://schemas.microsoft.com/office/drawing/2014/main" id="{B4936F93-5F18-1B37-C2DC-32449D0AA1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54" y="4433416"/>
                <a:ext cx="4137928" cy="475964"/>
              </a:xfrm>
              <a:prstGeom prst="rect">
                <a:avLst/>
              </a:prstGeom>
              <a:blipFill>
                <a:blip r:embed="rId22"/>
                <a:stretch>
                  <a:fillRect b="-3846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88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90" grpId="0"/>
      <p:bldP spid="5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2F059E-AB40-7F4A-84BC-E7F337A9F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Bespiel: Berechnung</a:t>
            </a:r>
            <a:endParaRPr lang="de-DE" baseline="300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4667B50-9A66-3443-AD93-D9A391612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845F70D-98A9-35EB-007A-E39003E145D3}"/>
                  </a:ext>
                </a:extLst>
              </p:cNvPr>
              <p:cNvSpPr txBox="1"/>
              <p:nvPr/>
            </p:nvSpPr>
            <p:spPr>
              <a:xfrm>
                <a:off x="426600" y="4041922"/>
                <a:ext cx="2266531" cy="894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Aktivierungsfkt</a:t>
                </a:r>
                <a:r>
                  <a:rPr lang="en-US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de-DE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de-D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de-DE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de-D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de-D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845F70D-98A9-35EB-007A-E39003E14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00" y="4041922"/>
                <a:ext cx="2266531" cy="894347"/>
              </a:xfrm>
              <a:prstGeom prst="rect">
                <a:avLst/>
              </a:prstGeom>
              <a:blipFill>
                <a:blip r:embed="rId2"/>
                <a:stretch>
                  <a:fillRect l="-2222" t="-2817" b="-281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781B0B4-1557-0457-707A-99137637D4D0}"/>
                  </a:ext>
                </a:extLst>
              </p:cNvPr>
              <p:cNvSpPr txBox="1"/>
              <p:nvPr/>
            </p:nvSpPr>
            <p:spPr>
              <a:xfrm>
                <a:off x="2736478" y="4041885"/>
                <a:ext cx="1660024" cy="836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Eingabe</a:t>
                </a:r>
                <a:r>
                  <a:rPr lang="en-US" dirty="0"/>
                  <a:t>: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de-DE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.05</m:t>
                            </m:r>
                          </m:e>
                        </m:mr>
                        <m:m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0.10</m:t>
                            </m:r>
                          </m:e>
                        </m:mr>
                      </m:m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781B0B4-1557-0457-707A-99137637D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478" y="4041885"/>
                <a:ext cx="1660024" cy="836832"/>
              </a:xfrm>
              <a:prstGeom prst="rect">
                <a:avLst/>
              </a:prstGeom>
              <a:blipFill>
                <a:blip r:embed="rId3"/>
                <a:stretch>
                  <a:fillRect l="-3030" t="-3030" b="-606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5C570CE-7D1D-1467-1377-ACAAAC2C5734}"/>
                  </a:ext>
                </a:extLst>
              </p:cNvPr>
              <p:cNvSpPr txBox="1"/>
              <p:nvPr/>
            </p:nvSpPr>
            <p:spPr>
              <a:xfrm>
                <a:off x="4573240" y="2355750"/>
                <a:ext cx="4466492" cy="4748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𝑛𝑒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+ </m:t>
                    </m:r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𝑛𝑒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= 0.15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0.05 + 0.2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0⋅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0.1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+ 0.35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0.3775</m:t>
                    </m:r>
                  </m:oMath>
                </a14:m>
                <a:endParaRPr lang="de-DE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𝑜𝑢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𝑛𝑒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sup>
                        </m:sSup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−0.3775</m:t>
                            </m:r>
                          </m:sup>
                        </m:sSup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0.593269992</m:t>
                    </m:r>
                  </m:oMath>
                </a14:m>
                <a:endParaRPr lang="de-DE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𝑜𝑢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0.596884378</m:t>
                    </m:r>
                  </m:oMath>
                </a14:m>
                <a:endParaRPr lang="de-DE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endParaRPr lang="de-DE" baseline="-25000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𝑜𝑢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=0.75136507</m:t>
                    </m:r>
                  </m:oMath>
                </a14:m>
                <a:endParaRPr lang="de-DE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𝑜𝑢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=0.772928465</m:t>
                    </m:r>
                  </m:oMath>
                </a14:m>
                <a:endParaRPr lang="de-DE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𝑡𝑎𝑟𝑔𝑒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=0.01</m:t>
                    </m:r>
                  </m:oMath>
                </a14:m>
                <a:endParaRPr lang="de-DE" b="0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𝑡𝑎𝑟𝑔𝑒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=0.99</m:t>
                    </m:r>
                  </m:oMath>
                </a14:m>
                <a:endParaRPr lang="de-DE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5C570CE-7D1D-1467-1377-ACAAAC2C5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240" y="2355750"/>
                <a:ext cx="4466492" cy="4748608"/>
              </a:xfrm>
              <a:prstGeom prst="rect">
                <a:avLst/>
              </a:prstGeom>
              <a:blipFill>
                <a:blip r:embed="rId4"/>
                <a:stretch>
                  <a:fillRect l="-85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09319BF6-6786-956F-5BF6-487E5FF20CFB}"/>
              </a:ext>
            </a:extLst>
          </p:cNvPr>
          <p:cNvGrpSpPr/>
          <p:nvPr/>
        </p:nvGrpSpPr>
        <p:grpSpPr>
          <a:xfrm>
            <a:off x="628547" y="2395043"/>
            <a:ext cx="3946190" cy="1354051"/>
            <a:chOff x="838063" y="2050391"/>
            <a:chExt cx="5261586" cy="180540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7F0DBE3-6F24-274F-A8CE-F209052D5C0F}"/>
                </a:ext>
              </a:extLst>
            </p:cNvPr>
            <p:cNvSpPr/>
            <p:nvPr/>
          </p:nvSpPr>
          <p:spPr>
            <a:xfrm>
              <a:off x="4878618" y="2112088"/>
              <a:ext cx="432048" cy="432048"/>
            </a:xfrm>
            <a:prstGeom prst="ellipse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CBBBD78-A34E-B54F-8C3A-94373DBDBA99}"/>
                </a:ext>
              </a:extLst>
            </p:cNvPr>
            <p:cNvSpPr/>
            <p:nvPr/>
          </p:nvSpPr>
          <p:spPr>
            <a:xfrm>
              <a:off x="4905792" y="2876701"/>
              <a:ext cx="432048" cy="432048"/>
            </a:xfrm>
            <a:prstGeom prst="ellipse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23" name="Gerade Verbindung mit Pfeil 22">
              <a:extLst>
                <a:ext uri="{FF2B5EF4-FFF2-40B4-BE49-F238E27FC236}">
                  <a16:creationId xmlns:a16="http://schemas.microsoft.com/office/drawing/2014/main" id="{453FC072-7F5C-CF41-B001-EFEDCA9A3122}"/>
                </a:ext>
              </a:extLst>
            </p:cNvPr>
            <p:cNvCxnSpPr>
              <a:cxnSpLocks/>
              <a:stCxn id="148" idx="3"/>
              <a:endCxn id="175" idx="1"/>
            </p:cNvCxnSpPr>
            <p:nvPr/>
          </p:nvCxnSpPr>
          <p:spPr>
            <a:xfrm>
              <a:off x="1332714" y="2352723"/>
              <a:ext cx="1590848" cy="15260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>
              <a:extLst>
                <a:ext uri="{FF2B5EF4-FFF2-40B4-BE49-F238E27FC236}">
                  <a16:creationId xmlns:a16="http://schemas.microsoft.com/office/drawing/2014/main" id="{38C34921-E464-F240-93CA-AA1266E21A77}"/>
                </a:ext>
              </a:extLst>
            </p:cNvPr>
            <p:cNvCxnSpPr>
              <a:cxnSpLocks/>
              <a:stCxn id="148" idx="3"/>
              <a:endCxn id="176" idx="1"/>
            </p:cNvCxnSpPr>
            <p:nvPr/>
          </p:nvCxnSpPr>
          <p:spPr>
            <a:xfrm>
              <a:off x="1332714" y="2352723"/>
              <a:ext cx="1590385" cy="771348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mit Pfeil 42">
              <a:extLst>
                <a:ext uri="{FF2B5EF4-FFF2-40B4-BE49-F238E27FC236}">
                  <a16:creationId xmlns:a16="http://schemas.microsoft.com/office/drawing/2014/main" id="{B3956441-05B8-E34A-9B1E-F3EA7480144E}"/>
                </a:ext>
              </a:extLst>
            </p:cNvPr>
            <p:cNvCxnSpPr>
              <a:cxnSpLocks/>
              <a:stCxn id="151" idx="3"/>
              <a:endCxn id="175" idx="1"/>
            </p:cNvCxnSpPr>
            <p:nvPr/>
          </p:nvCxnSpPr>
          <p:spPr>
            <a:xfrm flipV="1">
              <a:off x="1332712" y="2367983"/>
              <a:ext cx="1590849" cy="754940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43">
              <a:extLst>
                <a:ext uri="{FF2B5EF4-FFF2-40B4-BE49-F238E27FC236}">
                  <a16:creationId xmlns:a16="http://schemas.microsoft.com/office/drawing/2014/main" id="{CF35C92D-356F-F646-92FB-F8B825DDE2F4}"/>
                </a:ext>
              </a:extLst>
            </p:cNvPr>
            <p:cNvCxnSpPr>
              <a:cxnSpLocks/>
              <a:stCxn id="151" idx="3"/>
              <a:endCxn id="176" idx="1"/>
            </p:cNvCxnSpPr>
            <p:nvPr/>
          </p:nvCxnSpPr>
          <p:spPr>
            <a:xfrm>
              <a:off x="1332712" y="3122923"/>
              <a:ext cx="1590386" cy="1148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mit Pfeil 85">
              <a:extLst>
                <a:ext uri="{FF2B5EF4-FFF2-40B4-BE49-F238E27FC236}">
                  <a16:creationId xmlns:a16="http://schemas.microsoft.com/office/drawing/2014/main" id="{071A3E5E-DAFD-BB41-80B4-44979E2A6B51}"/>
                </a:ext>
              </a:extLst>
            </p:cNvPr>
            <p:cNvCxnSpPr>
              <a:cxnSpLocks/>
              <a:stCxn id="176" idx="3"/>
              <a:endCxn id="173" idx="1"/>
            </p:cNvCxnSpPr>
            <p:nvPr/>
          </p:nvCxnSpPr>
          <p:spPr>
            <a:xfrm flipV="1">
              <a:off x="3355099" y="3118691"/>
              <a:ext cx="1592892" cy="5380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mit Pfeil 88">
              <a:extLst>
                <a:ext uri="{FF2B5EF4-FFF2-40B4-BE49-F238E27FC236}">
                  <a16:creationId xmlns:a16="http://schemas.microsoft.com/office/drawing/2014/main" id="{760E3860-B3D3-B947-BF76-D759586AA54A}"/>
                </a:ext>
              </a:extLst>
            </p:cNvPr>
            <p:cNvCxnSpPr>
              <a:cxnSpLocks/>
              <a:stCxn id="175" idx="3"/>
              <a:endCxn id="173" idx="1"/>
            </p:cNvCxnSpPr>
            <p:nvPr/>
          </p:nvCxnSpPr>
          <p:spPr>
            <a:xfrm>
              <a:off x="3355561" y="2367983"/>
              <a:ext cx="1592429" cy="750708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mit Pfeil 91">
              <a:extLst>
                <a:ext uri="{FF2B5EF4-FFF2-40B4-BE49-F238E27FC236}">
                  <a16:creationId xmlns:a16="http://schemas.microsoft.com/office/drawing/2014/main" id="{C2E56320-150A-594B-B972-ABF17684EDC5}"/>
                </a:ext>
              </a:extLst>
            </p:cNvPr>
            <p:cNvCxnSpPr>
              <a:cxnSpLocks/>
              <a:stCxn id="176" idx="3"/>
              <a:endCxn id="19" idx="2"/>
            </p:cNvCxnSpPr>
            <p:nvPr/>
          </p:nvCxnSpPr>
          <p:spPr>
            <a:xfrm flipV="1">
              <a:off x="3355099" y="2328112"/>
              <a:ext cx="1523520" cy="795959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mit Pfeil 94">
              <a:extLst>
                <a:ext uri="{FF2B5EF4-FFF2-40B4-BE49-F238E27FC236}">
                  <a16:creationId xmlns:a16="http://schemas.microsoft.com/office/drawing/2014/main" id="{45C74EF2-FD2B-8847-BD9F-5CF6E757092D}"/>
                </a:ext>
              </a:extLst>
            </p:cNvPr>
            <p:cNvCxnSpPr>
              <a:cxnSpLocks/>
              <a:stCxn id="175" idx="3"/>
              <a:endCxn id="172" idx="1"/>
            </p:cNvCxnSpPr>
            <p:nvPr/>
          </p:nvCxnSpPr>
          <p:spPr>
            <a:xfrm flipV="1">
              <a:off x="3355561" y="2360704"/>
              <a:ext cx="1572177" cy="7279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95B06D96-F8DA-F544-94DA-4A4632037AAE}"/>
                </a:ext>
              </a:extLst>
            </p:cNvPr>
            <p:cNvGrpSpPr/>
            <p:nvPr/>
          </p:nvGrpSpPr>
          <p:grpSpPr>
            <a:xfrm>
              <a:off x="851180" y="2110734"/>
              <a:ext cx="481533" cy="483979"/>
              <a:chOff x="1259632" y="2346172"/>
              <a:chExt cx="481533" cy="483979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5306938-F338-E34B-AE3F-43BB90276861}"/>
                  </a:ext>
                </a:extLst>
              </p:cNvPr>
              <p:cNvSpPr/>
              <p:nvPr/>
            </p:nvSpPr>
            <p:spPr>
              <a:xfrm>
                <a:off x="1259632" y="2348880"/>
                <a:ext cx="432048" cy="432048"/>
              </a:xfrm>
              <a:prstGeom prst="ellipse">
                <a:avLst/>
              </a:prstGeom>
              <a:solidFill>
                <a:srgbClr val="92D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5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8" name="Textfeld 147">
                    <a:extLst>
                      <a:ext uri="{FF2B5EF4-FFF2-40B4-BE49-F238E27FC236}">
                        <a16:creationId xmlns:a16="http://schemas.microsoft.com/office/drawing/2014/main" id="{EE5A5C33-D320-DF4C-B881-1F54171E4CAE}"/>
                      </a:ext>
                    </a:extLst>
                  </p:cNvPr>
                  <p:cNvSpPr txBox="1"/>
                  <p:nvPr/>
                </p:nvSpPr>
                <p:spPr>
                  <a:xfrm>
                    <a:off x="1309165" y="2346172"/>
                    <a:ext cx="432000" cy="4839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i="1" baseline="-25000" dirty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de-DE" baseline="-25000" dirty="0"/>
                  </a:p>
                </p:txBody>
              </p:sp>
            </mc:Choice>
            <mc:Fallback xmlns="">
              <p:sp>
                <p:nvSpPr>
                  <p:cNvPr id="148" name="Textfeld 147">
                    <a:extLst>
                      <a:ext uri="{FF2B5EF4-FFF2-40B4-BE49-F238E27FC236}">
                        <a16:creationId xmlns:a16="http://schemas.microsoft.com/office/drawing/2014/main" id="{EE5A5C33-D320-DF4C-B881-1F54171E4CA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9165" y="2346172"/>
                    <a:ext cx="432000" cy="48397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11538"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1AC7B82B-2588-8E44-8BCD-10451CA99818}"/>
                </a:ext>
              </a:extLst>
            </p:cNvPr>
            <p:cNvGrpSpPr/>
            <p:nvPr/>
          </p:nvGrpSpPr>
          <p:grpSpPr>
            <a:xfrm>
              <a:off x="838063" y="2876701"/>
              <a:ext cx="494649" cy="492443"/>
              <a:chOff x="1259632" y="3140968"/>
              <a:chExt cx="494649" cy="492443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80051BD-263B-3843-AB8E-B1E30115C6D9}"/>
                  </a:ext>
                </a:extLst>
              </p:cNvPr>
              <p:cNvSpPr/>
              <p:nvPr/>
            </p:nvSpPr>
            <p:spPr>
              <a:xfrm>
                <a:off x="1259632" y="3140968"/>
                <a:ext cx="432048" cy="432048"/>
              </a:xfrm>
              <a:prstGeom prst="ellipse">
                <a:avLst/>
              </a:prstGeom>
              <a:solidFill>
                <a:srgbClr val="92D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1" name="Textfeld 150">
                    <a:extLst>
                      <a:ext uri="{FF2B5EF4-FFF2-40B4-BE49-F238E27FC236}">
                        <a16:creationId xmlns:a16="http://schemas.microsoft.com/office/drawing/2014/main" id="{C770E70F-BA35-ED40-8ED4-BCCC6563D882}"/>
                      </a:ext>
                    </a:extLst>
                  </p:cNvPr>
                  <p:cNvSpPr txBox="1"/>
                  <p:nvPr/>
                </p:nvSpPr>
                <p:spPr>
                  <a:xfrm>
                    <a:off x="1309164" y="3140968"/>
                    <a:ext cx="445117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i="1" baseline="-25000" dirty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151" name="Textfeld 150">
                    <a:extLst>
                      <a:ext uri="{FF2B5EF4-FFF2-40B4-BE49-F238E27FC236}">
                        <a16:creationId xmlns:a16="http://schemas.microsoft.com/office/drawing/2014/main" id="{C770E70F-BA35-ED40-8ED4-BCCC6563D88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9164" y="3140968"/>
                    <a:ext cx="445117" cy="49244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7407"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Textfeld 157">
                  <a:extLst>
                    <a:ext uri="{FF2B5EF4-FFF2-40B4-BE49-F238E27FC236}">
                      <a16:creationId xmlns:a16="http://schemas.microsoft.com/office/drawing/2014/main" id="{1F0DC5BC-8913-324C-9BBC-47AA0463A692}"/>
                    </a:ext>
                  </a:extLst>
                </p:cNvPr>
                <p:cNvSpPr txBox="1"/>
                <p:nvPr/>
              </p:nvSpPr>
              <p:spPr>
                <a:xfrm>
                  <a:off x="5639266" y="2080927"/>
                  <a:ext cx="460383" cy="483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baseline="-25000" dirty="0"/>
                </a:p>
              </p:txBody>
            </p:sp>
          </mc:Choice>
          <mc:Fallback xmlns="">
            <p:sp>
              <p:nvSpPr>
                <p:cNvPr id="158" name="Textfeld 157">
                  <a:extLst>
                    <a:ext uri="{FF2B5EF4-FFF2-40B4-BE49-F238E27FC236}">
                      <a16:creationId xmlns:a16="http://schemas.microsoft.com/office/drawing/2014/main" id="{1F0DC5BC-8913-324C-9BBC-47AA0463A6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9266" y="2080927"/>
                  <a:ext cx="460383" cy="483979"/>
                </a:xfrm>
                <a:prstGeom prst="rect">
                  <a:avLst/>
                </a:prstGeom>
                <a:blipFill>
                  <a:blip r:embed="rId7"/>
                  <a:stretch>
                    <a:fillRect r="-7407" b="-10345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feld 158">
                  <a:extLst>
                    <a:ext uri="{FF2B5EF4-FFF2-40B4-BE49-F238E27FC236}">
                      <a16:creationId xmlns:a16="http://schemas.microsoft.com/office/drawing/2014/main" id="{A65CF225-4222-4845-9FAD-E1B0F6B87BC9}"/>
                    </a:ext>
                  </a:extLst>
                </p:cNvPr>
                <p:cNvSpPr txBox="1"/>
                <p:nvPr/>
              </p:nvSpPr>
              <p:spPr>
                <a:xfrm>
                  <a:off x="5639265" y="2852936"/>
                  <a:ext cx="460383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59" name="Textfeld 158">
                  <a:extLst>
                    <a:ext uri="{FF2B5EF4-FFF2-40B4-BE49-F238E27FC236}">
                      <a16:creationId xmlns:a16="http://schemas.microsoft.com/office/drawing/2014/main" id="{A65CF225-4222-4845-9FAD-E1B0F6B87B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9265" y="2852936"/>
                  <a:ext cx="460383" cy="492443"/>
                </a:xfrm>
                <a:prstGeom prst="rect">
                  <a:avLst/>
                </a:prstGeom>
                <a:blipFill>
                  <a:blip r:embed="rId8"/>
                  <a:stretch>
                    <a:fillRect r="-7407" b="-1379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0" name="Gerade Verbindung mit Pfeil 159">
              <a:extLst>
                <a:ext uri="{FF2B5EF4-FFF2-40B4-BE49-F238E27FC236}">
                  <a16:creationId xmlns:a16="http://schemas.microsoft.com/office/drawing/2014/main" id="{3E7C5EE3-0119-EB42-AE5B-5A2C6DA91E46}"/>
                </a:ext>
              </a:extLst>
            </p:cNvPr>
            <p:cNvCxnSpPr>
              <a:cxnSpLocks/>
              <a:stCxn id="19" idx="6"/>
              <a:endCxn id="158" idx="1"/>
            </p:cNvCxnSpPr>
            <p:nvPr/>
          </p:nvCxnSpPr>
          <p:spPr>
            <a:xfrm flipV="1">
              <a:off x="5310666" y="2322916"/>
              <a:ext cx="328600" cy="5196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Gerade Verbindung mit Pfeil 163">
              <a:extLst>
                <a:ext uri="{FF2B5EF4-FFF2-40B4-BE49-F238E27FC236}">
                  <a16:creationId xmlns:a16="http://schemas.microsoft.com/office/drawing/2014/main" id="{9DB5E3AD-E780-7047-BE35-3529333CFC41}"/>
                </a:ext>
              </a:extLst>
            </p:cNvPr>
            <p:cNvCxnSpPr>
              <a:cxnSpLocks/>
              <a:stCxn id="20" idx="6"/>
              <a:endCxn id="159" idx="1"/>
            </p:cNvCxnSpPr>
            <p:nvPr/>
          </p:nvCxnSpPr>
          <p:spPr>
            <a:xfrm>
              <a:off x="5337840" y="3092725"/>
              <a:ext cx="301425" cy="6432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Textfeld 171">
                  <a:extLst>
                    <a:ext uri="{FF2B5EF4-FFF2-40B4-BE49-F238E27FC236}">
                      <a16:creationId xmlns:a16="http://schemas.microsoft.com/office/drawing/2014/main" id="{4BA5B032-9C12-AC44-9070-AE8AD964595F}"/>
                    </a:ext>
                  </a:extLst>
                </p:cNvPr>
                <p:cNvSpPr txBox="1"/>
                <p:nvPr/>
              </p:nvSpPr>
              <p:spPr>
                <a:xfrm>
                  <a:off x="4927738" y="2118715"/>
                  <a:ext cx="432000" cy="483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de-DE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de-DE" baseline="-25000" dirty="0"/>
                </a:p>
              </p:txBody>
            </p:sp>
          </mc:Choice>
          <mc:Fallback xmlns="">
            <p:sp>
              <p:nvSpPr>
                <p:cNvPr id="172" name="Textfeld 171">
                  <a:extLst>
                    <a:ext uri="{FF2B5EF4-FFF2-40B4-BE49-F238E27FC236}">
                      <a16:creationId xmlns:a16="http://schemas.microsoft.com/office/drawing/2014/main" id="{4BA5B032-9C12-AC44-9070-AE8AD96459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7738" y="2118715"/>
                  <a:ext cx="432000" cy="483979"/>
                </a:xfrm>
                <a:prstGeom prst="rect">
                  <a:avLst/>
                </a:prstGeom>
                <a:blipFill>
                  <a:blip r:embed="rId9"/>
                  <a:stretch>
                    <a:fillRect r="-7407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Textfeld 172">
                  <a:extLst>
                    <a:ext uri="{FF2B5EF4-FFF2-40B4-BE49-F238E27FC236}">
                      <a16:creationId xmlns:a16="http://schemas.microsoft.com/office/drawing/2014/main" id="{A93999DC-A704-4647-A115-573D43E3E290}"/>
                    </a:ext>
                  </a:extLst>
                </p:cNvPr>
                <p:cNvSpPr txBox="1"/>
                <p:nvPr/>
              </p:nvSpPr>
              <p:spPr>
                <a:xfrm>
                  <a:off x="4947990" y="2876702"/>
                  <a:ext cx="432000" cy="483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de-DE" i="1" baseline="-25000" dirty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de-DE" baseline="-25000" dirty="0"/>
                </a:p>
              </p:txBody>
            </p:sp>
          </mc:Choice>
          <mc:Fallback xmlns="">
            <p:sp>
              <p:nvSpPr>
                <p:cNvPr id="173" name="Textfeld 172">
                  <a:extLst>
                    <a:ext uri="{FF2B5EF4-FFF2-40B4-BE49-F238E27FC236}">
                      <a16:creationId xmlns:a16="http://schemas.microsoft.com/office/drawing/2014/main" id="{A93999DC-A704-4647-A115-573D43E3E2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7990" y="2876702"/>
                  <a:ext cx="432000" cy="483979"/>
                </a:xfrm>
                <a:prstGeom prst="rect">
                  <a:avLst/>
                </a:prstGeom>
                <a:blipFill>
                  <a:blip r:embed="rId10"/>
                  <a:stretch>
                    <a:fillRect r="-7692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BB870DCA-0B81-C64A-B5E3-2D22DCA52188}"/>
                </a:ext>
              </a:extLst>
            </p:cNvPr>
            <p:cNvGrpSpPr/>
            <p:nvPr/>
          </p:nvGrpSpPr>
          <p:grpSpPr>
            <a:xfrm>
              <a:off x="2882967" y="2098233"/>
              <a:ext cx="472594" cy="511738"/>
              <a:chOff x="3995936" y="2708920"/>
              <a:chExt cx="472594" cy="51173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56983DF-E177-C04E-9447-31EB42A14B75}"/>
                  </a:ext>
                </a:extLst>
              </p:cNvPr>
              <p:cNvSpPr/>
              <p:nvPr/>
            </p:nvSpPr>
            <p:spPr>
              <a:xfrm>
                <a:off x="3995936" y="2708920"/>
                <a:ext cx="432048" cy="43204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5" name="Textfeld 174">
                    <a:extLst>
                      <a:ext uri="{FF2B5EF4-FFF2-40B4-BE49-F238E27FC236}">
                        <a16:creationId xmlns:a16="http://schemas.microsoft.com/office/drawing/2014/main" id="{AAC03FC4-7F9F-0C46-80A3-75F586CE032C}"/>
                      </a:ext>
                    </a:extLst>
                  </p:cNvPr>
                  <p:cNvSpPr txBox="1"/>
                  <p:nvPr/>
                </p:nvSpPr>
                <p:spPr>
                  <a:xfrm>
                    <a:off x="4036531" y="2736679"/>
                    <a:ext cx="431999" cy="4839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de-DE" i="1" baseline="-25000" dirty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de-DE" baseline="-25000" dirty="0"/>
                  </a:p>
                </p:txBody>
              </p:sp>
            </mc:Choice>
            <mc:Fallback xmlns="">
              <p:sp>
                <p:nvSpPr>
                  <p:cNvPr id="175" name="Textfeld 174">
                    <a:extLst>
                      <a:ext uri="{FF2B5EF4-FFF2-40B4-BE49-F238E27FC236}">
                        <a16:creationId xmlns:a16="http://schemas.microsoft.com/office/drawing/2014/main" id="{AAC03FC4-7F9F-0C46-80A3-75F586CE032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36531" y="2736679"/>
                    <a:ext cx="431999" cy="48397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7407"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9C78A432-9BE3-2146-AA14-B71429B2AC18}"/>
                </a:ext>
              </a:extLst>
            </p:cNvPr>
            <p:cNvGrpSpPr/>
            <p:nvPr/>
          </p:nvGrpSpPr>
          <p:grpSpPr>
            <a:xfrm>
              <a:off x="2882504" y="2866729"/>
              <a:ext cx="472594" cy="499331"/>
              <a:chOff x="3995936" y="3501008"/>
              <a:chExt cx="472594" cy="517731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DAB23A7-F483-7547-B089-3453966AD024}"/>
                  </a:ext>
                </a:extLst>
              </p:cNvPr>
              <p:cNvSpPr/>
              <p:nvPr/>
            </p:nvSpPr>
            <p:spPr>
              <a:xfrm>
                <a:off x="3995936" y="3501008"/>
                <a:ext cx="432048" cy="43204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6" name="Textfeld 175">
                    <a:extLst>
                      <a:ext uri="{FF2B5EF4-FFF2-40B4-BE49-F238E27FC236}">
                        <a16:creationId xmlns:a16="http://schemas.microsoft.com/office/drawing/2014/main" id="{441658A3-362B-6441-B46E-D0DAE73B01CF}"/>
                      </a:ext>
                    </a:extLst>
                  </p:cNvPr>
                  <p:cNvSpPr txBox="1"/>
                  <p:nvPr/>
                </p:nvSpPr>
                <p:spPr>
                  <a:xfrm>
                    <a:off x="4036531" y="3516926"/>
                    <a:ext cx="431999" cy="5018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de-DE" i="1" baseline="-25000" dirty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de-DE" baseline="-25000" dirty="0"/>
                  </a:p>
                </p:txBody>
              </p:sp>
            </mc:Choice>
            <mc:Fallback xmlns="">
              <p:sp>
                <p:nvSpPr>
                  <p:cNvPr id="176" name="Textfeld 175">
                    <a:extLst>
                      <a:ext uri="{FF2B5EF4-FFF2-40B4-BE49-F238E27FC236}">
                        <a16:creationId xmlns:a16="http://schemas.microsoft.com/office/drawing/2014/main" id="{441658A3-362B-6441-B46E-D0DAE73B01C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36531" y="3516926"/>
                    <a:ext cx="431999" cy="501813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r="-7407"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2F7330E-9398-F8FD-3297-5D417F474817}"/>
                    </a:ext>
                  </a:extLst>
                </p:cNvPr>
                <p:cNvSpPr txBox="1"/>
                <p:nvPr/>
              </p:nvSpPr>
              <p:spPr>
                <a:xfrm>
                  <a:off x="1624895" y="2050391"/>
                  <a:ext cx="886407" cy="3406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0.15</m:t>
                        </m:r>
                        <m:r>
                          <a:rPr lang="de-DE" sz="10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  <m:sup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de-DE" sz="105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2F7330E-9398-F8FD-3297-5D417F4748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4895" y="2050391"/>
                  <a:ext cx="886407" cy="340692"/>
                </a:xfrm>
                <a:prstGeom prst="rect">
                  <a:avLst/>
                </a:prstGeom>
                <a:blipFill>
                  <a:blip r:embed="rId13"/>
                  <a:stretch>
                    <a:fillRect b="-9524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353472D-E443-5317-70C4-B60919CD5A17}"/>
                    </a:ext>
                  </a:extLst>
                </p:cNvPr>
                <p:cNvSpPr txBox="1"/>
                <p:nvPr/>
              </p:nvSpPr>
              <p:spPr>
                <a:xfrm>
                  <a:off x="1624895" y="2305802"/>
                  <a:ext cx="886407" cy="3410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0.25</m:t>
                        </m:r>
                        <m:r>
                          <a:rPr lang="de-DE" sz="10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  <m:sup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de-DE" sz="105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353472D-E443-5317-70C4-B60919CD5A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4895" y="2305802"/>
                  <a:ext cx="886407" cy="341035"/>
                </a:xfrm>
                <a:prstGeom prst="rect">
                  <a:avLst/>
                </a:prstGeom>
                <a:blipFill>
                  <a:blip r:embed="rId14"/>
                  <a:stretch>
                    <a:fillRect b="-9524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E332F53-F994-E752-3D06-EB826A9B2636}"/>
                    </a:ext>
                  </a:extLst>
                </p:cNvPr>
                <p:cNvSpPr txBox="1"/>
                <p:nvPr/>
              </p:nvSpPr>
              <p:spPr>
                <a:xfrm>
                  <a:off x="1601450" y="2753876"/>
                  <a:ext cx="886407" cy="3410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0.20</m:t>
                        </m:r>
                        <m:r>
                          <a:rPr lang="de-DE" sz="10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  <m:sup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de-DE" sz="105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E332F53-F994-E752-3D06-EB826A9B26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1450" y="2753876"/>
                  <a:ext cx="886407" cy="341035"/>
                </a:xfrm>
                <a:prstGeom prst="rect">
                  <a:avLst/>
                </a:prstGeom>
                <a:blipFill>
                  <a:blip r:embed="rId15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D40C832-C943-D352-48EB-D55802B30266}"/>
                    </a:ext>
                  </a:extLst>
                </p:cNvPr>
                <p:cNvSpPr txBox="1"/>
                <p:nvPr/>
              </p:nvSpPr>
              <p:spPr>
                <a:xfrm>
                  <a:off x="1612495" y="3033055"/>
                  <a:ext cx="886407" cy="3410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0.30</m:t>
                        </m:r>
                        <m:r>
                          <a:rPr lang="de-DE" sz="10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  <m:sup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de-DE" sz="105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D40C832-C943-D352-48EB-D55802B302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2495" y="3033055"/>
                  <a:ext cx="886407" cy="341035"/>
                </a:xfrm>
                <a:prstGeom prst="rect">
                  <a:avLst/>
                </a:prstGeom>
                <a:blipFill>
                  <a:blip r:embed="rId16"/>
                  <a:stretch>
                    <a:fillRect b="-9524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2F7DCCF-37AE-6145-6111-56C2C1D88126}"/>
                    </a:ext>
                  </a:extLst>
                </p:cNvPr>
                <p:cNvSpPr txBox="1"/>
                <p:nvPr/>
              </p:nvSpPr>
              <p:spPr>
                <a:xfrm>
                  <a:off x="3664727" y="2050391"/>
                  <a:ext cx="886407" cy="3411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0.40</m:t>
                        </m:r>
                        <m:r>
                          <a:rPr lang="de-DE" sz="10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  <m:sup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de-DE" sz="105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2F7DCCF-37AE-6145-6111-56C2C1D881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4727" y="2050391"/>
                  <a:ext cx="886407" cy="341119"/>
                </a:xfrm>
                <a:prstGeom prst="rect">
                  <a:avLst/>
                </a:prstGeom>
                <a:blipFill>
                  <a:blip r:embed="rId17"/>
                  <a:stretch>
                    <a:fillRect b="-9524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7E5641D1-29F7-C2BA-B103-7C2F910745EE}"/>
                    </a:ext>
                  </a:extLst>
                </p:cNvPr>
                <p:cNvSpPr txBox="1"/>
                <p:nvPr/>
              </p:nvSpPr>
              <p:spPr>
                <a:xfrm>
                  <a:off x="3664727" y="2305802"/>
                  <a:ext cx="886407" cy="341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0.50</m:t>
                        </m:r>
                        <m:r>
                          <a:rPr lang="de-DE" sz="10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  <m:sup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de-DE" sz="105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7E5641D1-29F7-C2BA-B103-7C2F910745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4727" y="2305802"/>
                  <a:ext cx="886407" cy="341461"/>
                </a:xfrm>
                <a:prstGeom prst="rect">
                  <a:avLst/>
                </a:prstGeom>
                <a:blipFill>
                  <a:blip r:embed="rId18"/>
                  <a:stretch>
                    <a:fillRect b="-9524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6DD2608-B724-7828-744A-341C044BBA2F}"/>
                    </a:ext>
                  </a:extLst>
                </p:cNvPr>
                <p:cNvSpPr txBox="1"/>
                <p:nvPr/>
              </p:nvSpPr>
              <p:spPr>
                <a:xfrm>
                  <a:off x="3641280" y="2753876"/>
                  <a:ext cx="886407" cy="341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0.45</m:t>
                        </m:r>
                        <m:r>
                          <a:rPr lang="de-DE" sz="10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  <m:sup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de-DE" sz="105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6DD2608-B724-7828-744A-341C044BBA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1280" y="2753876"/>
                  <a:ext cx="886407" cy="341461"/>
                </a:xfrm>
                <a:prstGeom prst="rect">
                  <a:avLst/>
                </a:prstGeom>
                <a:blipFill>
                  <a:blip r:embed="rId19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BD473631-705E-77E3-4A87-CDF4D52C0F28}"/>
                    </a:ext>
                  </a:extLst>
                </p:cNvPr>
                <p:cNvSpPr txBox="1"/>
                <p:nvPr/>
              </p:nvSpPr>
              <p:spPr>
                <a:xfrm>
                  <a:off x="3652327" y="3033055"/>
                  <a:ext cx="886407" cy="341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0.55</m:t>
                        </m:r>
                        <m:r>
                          <a:rPr lang="de-DE" sz="10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  <m:sup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de-DE" sz="105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BD473631-705E-77E3-4A87-CDF4D52C0F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2327" y="3033055"/>
                  <a:ext cx="886407" cy="341461"/>
                </a:xfrm>
                <a:prstGeom prst="rect">
                  <a:avLst/>
                </a:prstGeom>
                <a:blipFill>
                  <a:blip r:embed="rId20"/>
                  <a:stretch>
                    <a:fillRect b="-9524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33AB840-6546-5DBA-75AC-2ED7989AD6BA}"/>
                    </a:ext>
                  </a:extLst>
                </p:cNvPr>
                <p:cNvSpPr txBox="1"/>
                <p:nvPr/>
              </p:nvSpPr>
              <p:spPr>
                <a:xfrm>
                  <a:off x="2485929" y="3364140"/>
                  <a:ext cx="1178043" cy="4868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0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05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de-DE" sz="105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=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sz="105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de-DE" sz="1050">
                                  <a:latin typeface="Cambria Math" panose="02040503050406030204" pitchFamily="18" charset="0"/>
                                </a:rPr>
                                <m:t>0.35</m:t>
                              </m:r>
                            </m:e>
                          </m:mr>
                          <m:mr>
                            <m:e>
                              <m:r>
                                <a:rPr lang="de-DE" sz="1050" i="1">
                                  <a:latin typeface="Cambria Math" panose="02040503050406030204" pitchFamily="18" charset="0"/>
                                </a:rPr>
                                <m:t>0.35</m:t>
                              </m:r>
                            </m:e>
                          </m:mr>
                        </m:m>
                      </m:oMath>
                    </m:oMathPara>
                  </a14:m>
                  <a:endParaRPr lang="de-DE" sz="105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33AB840-6546-5DBA-75AC-2ED7989AD6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5929" y="3364140"/>
                  <a:ext cx="1178043" cy="48680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EAD5259-3FEB-5DE3-F98F-D11E937E33FC}"/>
                    </a:ext>
                  </a:extLst>
                </p:cNvPr>
                <p:cNvSpPr txBox="1"/>
                <p:nvPr/>
              </p:nvSpPr>
              <p:spPr>
                <a:xfrm>
                  <a:off x="4451100" y="3373437"/>
                  <a:ext cx="1178043" cy="4823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0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05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de-DE" sz="105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=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sz="105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de-DE" sz="1050" i="1">
                                  <a:latin typeface="Cambria Math" panose="02040503050406030204" pitchFamily="18" charset="0"/>
                                </a:rPr>
                                <m:t>0.60</m:t>
                              </m:r>
                            </m:e>
                          </m:mr>
                          <m:mr>
                            <m:e>
                              <m:r>
                                <a:rPr lang="de-DE" sz="1050" i="1">
                                  <a:latin typeface="Cambria Math" panose="02040503050406030204" pitchFamily="18" charset="0"/>
                                </a:rPr>
                                <m:t>0.60</m:t>
                              </m:r>
                            </m:e>
                          </m:mr>
                        </m:m>
                      </m:oMath>
                    </m:oMathPara>
                  </a14:m>
                  <a:endParaRPr lang="de-DE" sz="1050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EAD5259-3FEB-5DE3-F98F-D11E937E3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1100" y="3373437"/>
                  <a:ext cx="1178043" cy="482355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7318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D3A6A4-A131-D534-0758-A4992CDEE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Lernen von Gewichten (Idee)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70C24-142F-FBF8-E65B-C512FFFB95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 dirty="0">
                <a:cs typeface="+mn-cs"/>
              </a:rPr>
              <a:t>Differenzierbare Programmierung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2EB659-A8AE-0643-CC10-AFE04E5C0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7CBAE-3DD4-5444-8053-7BDFDCD09BAC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0092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>
              <a:solidFill>
                <a:srgbClr val="262699"/>
              </a:solidFill>
            </a:endParaRPr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/>
              <a:t>6.4  2.8   1.7         1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4" name="Rechteck 3"/>
          <p:cNvSpPr/>
          <p:nvPr/>
        </p:nvSpPr>
        <p:spPr>
          <a:xfrm>
            <a:off x="3504215" y="6407750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260648"/>
            <a:ext cx="7933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Einstellen</a:t>
            </a:r>
            <a:r>
              <a:rPr lang="en-US" sz="3200" dirty="0"/>
              <a:t> der </a:t>
            </a:r>
            <a:r>
              <a:rPr lang="en-US" sz="3200" dirty="0" err="1"/>
              <a:t>Gewichte</a:t>
            </a:r>
            <a:r>
              <a:rPr lang="en-US" sz="3200" dirty="0"/>
              <a:t> </a:t>
            </a:r>
            <a:r>
              <a:rPr lang="en-US" sz="3200" dirty="0" err="1"/>
              <a:t>mit</a:t>
            </a:r>
            <a:r>
              <a:rPr lang="en-US" sz="3200" dirty="0"/>
              <a:t> </a:t>
            </a:r>
            <a:r>
              <a:rPr lang="en-US" sz="3200" dirty="0" err="1"/>
              <a:t>Trainingsdaten</a:t>
            </a:r>
            <a:r>
              <a:rPr lang="mr-IN" sz="3200" dirty="0"/>
              <a:t>…</a:t>
            </a:r>
            <a:endParaRPr lang="en-US" sz="3200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37B367E-BF10-3A60-77FD-B14F39D2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2771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3985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i="1" dirty="0"/>
              <a:t> </a:t>
            </a:r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/>
              <a:t>6.4  2.8   1.7         1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4" name="Rechteck 3"/>
          <p:cNvSpPr/>
          <p:nvPr/>
        </p:nvSpPr>
        <p:spPr>
          <a:xfrm>
            <a:off x="3504215" y="6397590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60648"/>
            <a:ext cx="4314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Anlernen</a:t>
            </a:r>
            <a:r>
              <a:rPr lang="en-US" sz="3200" dirty="0"/>
              <a:t> des </a:t>
            </a:r>
            <a:r>
              <a:rPr lang="en-US" sz="3200" dirty="0" err="1"/>
              <a:t>Netzwerks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AC6D81-7371-0944-BCDD-62CEDE7C8CED}"/>
              </a:ext>
            </a:extLst>
          </p:cNvPr>
          <p:cNvSpPr txBox="1"/>
          <p:nvPr/>
        </p:nvSpPr>
        <p:spPr>
          <a:xfrm>
            <a:off x="4283968" y="1928505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Eingabe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8B5473-D279-404A-BEC9-353228928106}"/>
              </a:ext>
            </a:extLst>
          </p:cNvPr>
          <p:cNvSpPr txBox="1"/>
          <p:nvPr/>
        </p:nvSpPr>
        <p:spPr>
          <a:xfrm>
            <a:off x="5796136" y="1928505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Perzeptrons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32551E-B586-DA4C-800E-D70CBB4DAFB3}"/>
              </a:ext>
            </a:extLst>
          </p:cNvPr>
          <p:cNvSpPr txBox="1"/>
          <p:nvPr/>
        </p:nvSpPr>
        <p:spPr>
          <a:xfrm>
            <a:off x="7380312" y="1927059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Ausgabe</a:t>
            </a:r>
            <a:endParaRPr lang="en-GB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9773912-D839-CB85-96CE-3F476949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1177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/>
              <a:t>6.4  2.8   1.7         1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3635896" y="1239143"/>
            <a:ext cx="5404043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</a:rPr>
              <a:t>Initialisierung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mit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zufälligen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Gewichten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Trainingsdaten</a:t>
            </a:r>
            <a:endParaRPr lang="en-US" sz="3200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889C54A-D49F-1621-8BA9-B0737191D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8333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261013"/>
            <a:ext cx="8229600" cy="4745214"/>
          </a:xfrm>
        </p:spPr>
        <p:txBody>
          <a:bodyPr>
            <a:normAutofit/>
          </a:bodyPr>
          <a:lstStyle/>
          <a:p>
            <a:pPr eaLnBrk="1" hangingPunct="1"/>
            <a:r>
              <a:rPr lang="de-DE" sz="2800" dirty="0">
                <a:latin typeface="Myriad Pro" charset="0"/>
                <a:ea typeface="Myriad Pro" charset="0"/>
                <a:cs typeface="Myriad Pro" charset="0"/>
              </a:rPr>
              <a:t>… durch </a:t>
            </a:r>
            <a:r>
              <a:rPr lang="de-DE" sz="2800" dirty="0" err="1">
                <a:latin typeface="Myriad Pro" charset="0"/>
                <a:ea typeface="Myriad Pro" charset="0"/>
                <a:cs typeface="Myriad Pro" charset="0"/>
              </a:rPr>
              <a:t>Perzeptrons</a:t>
            </a:r>
            <a:endParaRPr lang="de-DE" sz="2800" dirty="0">
              <a:latin typeface="Myriad Pro" charset="0"/>
              <a:ea typeface="Myriad Pro" charset="0"/>
              <a:cs typeface="Myriad Pro" charset="0"/>
            </a:endParaRPr>
          </a:p>
          <a:p>
            <a:pPr lvl="1" eaLnBrk="1" hangingPunct="1"/>
            <a:r>
              <a:rPr lang="de-DE" sz="2000" dirty="0">
                <a:latin typeface="Myriad Pro" charset="0"/>
                <a:ea typeface="Myriad Pro" charset="0"/>
                <a:cs typeface="Myriad Pro" charset="0"/>
              </a:rPr>
              <a:t>Ein-Ebenen-Netzwerk (Linearer </a:t>
            </a:r>
            <a:r>
              <a:rPr lang="de-DE" sz="2000" dirty="0" err="1">
                <a:latin typeface="Myriad Pro" charset="0"/>
                <a:ea typeface="Myriad Pro" charset="0"/>
                <a:cs typeface="Myriad Pro" charset="0"/>
              </a:rPr>
              <a:t>Klassifikator</a:t>
            </a:r>
            <a:r>
              <a:rPr lang="de-DE" sz="2000" dirty="0">
                <a:latin typeface="Myriad Pro" charset="0"/>
                <a:ea typeface="Myriad Pro" charset="0"/>
                <a:cs typeface="Myriad Pro" charset="0"/>
              </a:rPr>
              <a:t>)</a:t>
            </a:r>
          </a:p>
          <a:p>
            <a:pPr lvl="1"/>
            <a:r>
              <a:rPr lang="de-DE" sz="2000" dirty="0">
                <a:latin typeface="Myriad Pro" charset="0"/>
                <a:ea typeface="Myriad Pro" charset="0"/>
                <a:cs typeface="Myriad Pro" charset="0"/>
              </a:rPr>
              <a:t>Mehrebenen-Netzwerke</a:t>
            </a:r>
          </a:p>
          <a:p>
            <a:pPr lvl="1"/>
            <a:r>
              <a:rPr lang="de-DE" sz="2000" dirty="0">
                <a:latin typeface="Myriad Pro" charset="0"/>
                <a:ea typeface="Myriad Pro" charset="0"/>
                <a:cs typeface="Myriad Pro" charset="0"/>
              </a:rPr>
              <a:t>Lernregel Fehlerrückführung (Backpropagation)</a:t>
            </a:r>
          </a:p>
          <a:p>
            <a:endParaRPr lang="de-DE" sz="2800" dirty="0">
              <a:latin typeface="Myriad Pro" charset="0"/>
              <a:ea typeface="Myriad Pro" charset="0"/>
              <a:cs typeface="Myriad Pro" charset="0"/>
            </a:endParaRPr>
          </a:p>
          <a:p>
            <a:endParaRPr lang="de-DE" sz="2800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6308" y="282191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Frank Rosenblatt, The Perceptron--a perceiving and recognizing automaton. Report 85-460-1, Cornell Aeronautical Laboratory, </a:t>
            </a:r>
            <a:r>
              <a:rPr lang="en-US" sz="1200" b="1" dirty="0">
                <a:solidFill>
                  <a:srgbClr val="FF0000"/>
                </a:solidFill>
                <a:latin typeface="Myriad Pro" charset="0"/>
                <a:ea typeface="Myriad Pro" charset="0"/>
                <a:cs typeface="Myriad Pro" charset="0"/>
              </a:rPr>
              <a:t>1957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5EABB72-982C-D451-7345-D353F269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FB427924-648B-838A-42A0-68D3BDEB70BF}"/>
              </a:ext>
            </a:extLst>
          </p:cNvPr>
          <p:cNvSpPr txBox="1">
            <a:spLocks/>
          </p:cNvSpPr>
          <p:nvPr/>
        </p:nvSpPr>
        <p:spPr>
          <a:xfrm>
            <a:off x="468313" y="260350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de-DE" kern="0" dirty="0">
                <a:latin typeface="Myriad Pro" charset="0"/>
                <a:ea typeface="Myriad Pro" charset="0"/>
                <a:cs typeface="Myriad Pro" charset="0"/>
              </a:rPr>
              <a:t>Repräsentation von Funktionen ...</a:t>
            </a:r>
            <a:endParaRPr lang="en-DE" kern="0" dirty="0"/>
          </a:p>
        </p:txBody>
      </p:sp>
    </p:spTree>
    <p:extLst>
      <p:ext uri="{BB962C8B-B14F-4D97-AF65-F5344CB8AC3E}">
        <p14:creationId xmlns:p14="http://schemas.microsoft.com/office/powerpoint/2010/main" val="157949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>
                <a:solidFill>
                  <a:srgbClr val="0033CC"/>
                </a:solidFill>
              </a:rPr>
              <a:t>1.4  2.7   1.9         </a:t>
            </a:r>
            <a:r>
              <a:rPr lang="en-GB" sz="2400" dirty="0">
                <a:solidFill>
                  <a:srgbClr val="FF0000"/>
                </a:solidFill>
              </a:rPr>
              <a:t>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/>
              <a:t>6.4  2.8   1.7         1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3498699" y="1268760"/>
            <a:ext cx="5609805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</a:rPr>
              <a:t>Präsentierung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eines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Trainingsdatensatzes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3835400" y="2487613"/>
            <a:ext cx="45704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33CC"/>
                </a:solidFill>
              </a:rPr>
              <a:t>1.4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2.7                                                   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1.9        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Trainingsdaten</a:t>
            </a:r>
            <a:endParaRPr lang="en-US" sz="3200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0AEB513-5F67-0380-7F53-54E1683F4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49211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>
                <a:solidFill>
                  <a:srgbClr val="0033CC"/>
                </a:solidFill>
              </a:rPr>
              <a:t>1.4  2.7   1.9         </a:t>
            </a:r>
            <a:r>
              <a:rPr lang="en-GB" sz="2400" dirty="0">
                <a:solidFill>
                  <a:srgbClr val="FF0000"/>
                </a:solidFill>
              </a:rPr>
              <a:t>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/>
              <a:t>6.4  2.8   1.7         1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4019473" y="1329792"/>
            <a:ext cx="4512967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</a:rPr>
              <a:t>Durchpropagierung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zur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Ausgabe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3835400" y="2487613"/>
            <a:ext cx="51085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33CC"/>
                </a:solidFill>
              </a:rPr>
              <a:t>1.4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b="1">
                <a:solidFill>
                  <a:srgbClr val="0033CC"/>
                </a:solidFill>
              </a:rPr>
              <a:t>0.8</a:t>
            </a:r>
            <a:endParaRPr lang="en-GB">
              <a:solidFill>
                <a:srgbClr val="0033CC"/>
              </a:solidFill>
            </a:endParaRP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1.9        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Trainingsdaten</a:t>
            </a:r>
            <a:endParaRPr lang="en-US" sz="3200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47B798F-A05C-0011-3907-E87B57362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8933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>
                <a:solidFill>
                  <a:srgbClr val="0033CC"/>
                </a:solidFill>
              </a:rPr>
              <a:t>1.4  2.7   1.9         </a:t>
            </a:r>
            <a:r>
              <a:rPr lang="en-GB" sz="2400" dirty="0">
                <a:solidFill>
                  <a:srgbClr val="FF0000"/>
                </a:solidFill>
              </a:rPr>
              <a:t>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/>
              <a:t>6.4  2.8   1.7         1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4067944" y="1355792"/>
            <a:ext cx="4105739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</a:rPr>
              <a:t>Vergleich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mit</a:t>
            </a:r>
            <a:r>
              <a:rPr lang="en-GB" sz="2400" b="1" dirty="0">
                <a:solidFill>
                  <a:schemeClr val="bg1"/>
                </a:solidFill>
              </a:rPr>
              <a:t> der </a:t>
            </a:r>
            <a:r>
              <a:rPr lang="en-GB" sz="2400" b="1" dirty="0" err="1">
                <a:solidFill>
                  <a:schemeClr val="bg1"/>
                </a:solidFill>
              </a:rPr>
              <a:t>Zielausgabe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3835400" y="2487613"/>
            <a:ext cx="415049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33CC"/>
                </a:solidFill>
              </a:rPr>
              <a:t>1.4 </a:t>
            </a:r>
          </a:p>
          <a:p>
            <a:endParaRPr lang="en-GB" sz="2800" dirty="0">
              <a:solidFill>
                <a:srgbClr val="0033CC"/>
              </a:solidFill>
            </a:endParaRPr>
          </a:p>
          <a:p>
            <a:r>
              <a:rPr lang="en-GB" dirty="0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b="1" dirty="0">
                <a:solidFill>
                  <a:srgbClr val="0033CC"/>
                </a:solidFill>
              </a:rPr>
              <a:t>0.8 </a:t>
            </a:r>
            <a:endParaRPr lang="en-GB" dirty="0">
              <a:solidFill>
                <a:srgbClr val="0033CC"/>
              </a:solidFill>
            </a:endParaRPr>
          </a:p>
          <a:p>
            <a:r>
              <a:rPr lang="en-GB" sz="2800" dirty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sz="2800" b="1" dirty="0">
                <a:solidFill>
                  <a:srgbClr val="FF0000"/>
                </a:solidFill>
              </a:rPr>
              <a:t>0</a:t>
            </a:r>
          </a:p>
          <a:p>
            <a:r>
              <a:rPr lang="en-GB" dirty="0">
                <a:solidFill>
                  <a:srgbClr val="0033CC"/>
                </a:solidFill>
              </a:rPr>
              <a:t>1.9                                           </a:t>
            </a:r>
            <a:r>
              <a:rPr lang="en-GB" i="1" dirty="0" err="1">
                <a:solidFill>
                  <a:srgbClr val="0033CC"/>
                </a:solidFill>
              </a:rPr>
              <a:t>Fehler</a:t>
            </a:r>
            <a:r>
              <a:rPr lang="en-GB" i="1" dirty="0">
                <a:solidFill>
                  <a:srgbClr val="0033CC"/>
                </a:solidFill>
              </a:rPr>
              <a:t> </a:t>
            </a:r>
            <a:r>
              <a:rPr lang="en-GB" dirty="0">
                <a:solidFill>
                  <a:srgbClr val="0033CC"/>
                </a:solidFill>
              </a:rPr>
              <a:t>0.8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Trainingsdaten</a:t>
            </a:r>
            <a:endParaRPr lang="en-US" sz="3200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6A3C9C8E-EF15-B102-DF64-64514554F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285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>
                <a:solidFill>
                  <a:srgbClr val="0033CC"/>
                </a:solidFill>
              </a:rPr>
              <a:t>1.4  2.7   1.9         </a:t>
            </a:r>
            <a:r>
              <a:rPr lang="en-GB" sz="2400" dirty="0">
                <a:solidFill>
                  <a:srgbClr val="FF0000"/>
                </a:solidFill>
              </a:rPr>
              <a:t>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/>
              <a:t>6.4  2.8   1.7         1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3779912" y="1287074"/>
            <a:ext cx="5153270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</a:rPr>
              <a:t>Anpassen</a:t>
            </a:r>
            <a:r>
              <a:rPr lang="en-GB" sz="2400" b="1" dirty="0">
                <a:solidFill>
                  <a:schemeClr val="bg1"/>
                </a:solidFill>
              </a:rPr>
              <a:t> der </a:t>
            </a:r>
            <a:r>
              <a:rPr lang="en-GB" sz="2400" b="1" dirty="0" err="1">
                <a:solidFill>
                  <a:schemeClr val="bg1"/>
                </a:solidFill>
              </a:rPr>
              <a:t>Gewichte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gemäß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Fehler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3835400" y="2487613"/>
            <a:ext cx="70359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33CC"/>
                </a:solidFill>
              </a:rPr>
              <a:t>1.4 </a:t>
            </a:r>
          </a:p>
          <a:p>
            <a:endParaRPr lang="en-GB" sz="2800" dirty="0">
              <a:solidFill>
                <a:srgbClr val="0033CC"/>
              </a:solidFill>
            </a:endParaRPr>
          </a:p>
          <a:p>
            <a:r>
              <a:rPr lang="en-GB" dirty="0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b="1" dirty="0">
                <a:solidFill>
                  <a:srgbClr val="0033CC"/>
                </a:solidFill>
              </a:rPr>
              <a:t>0.8 </a:t>
            </a:r>
            <a:endParaRPr lang="en-GB" dirty="0">
              <a:solidFill>
                <a:srgbClr val="0033CC"/>
              </a:solidFill>
            </a:endParaRPr>
          </a:p>
          <a:p>
            <a:r>
              <a:rPr lang="en-GB" sz="2800" dirty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sz="2800" b="1" dirty="0">
                <a:solidFill>
                  <a:srgbClr val="FF0000"/>
                </a:solidFill>
              </a:rPr>
              <a:t>0                                        </a:t>
            </a:r>
          </a:p>
          <a:p>
            <a:r>
              <a:rPr lang="en-GB" dirty="0">
                <a:solidFill>
                  <a:srgbClr val="0033CC"/>
                </a:solidFill>
              </a:rPr>
              <a:t>1.9                                           </a:t>
            </a:r>
            <a:r>
              <a:rPr lang="en-GB" i="1" dirty="0" err="1">
                <a:solidFill>
                  <a:srgbClr val="0033CC"/>
                </a:solidFill>
              </a:rPr>
              <a:t>Fehler</a:t>
            </a:r>
            <a:r>
              <a:rPr lang="en-GB" i="1" dirty="0">
                <a:solidFill>
                  <a:srgbClr val="0033CC"/>
                </a:solidFill>
              </a:rPr>
              <a:t> </a:t>
            </a:r>
            <a:r>
              <a:rPr lang="en-GB" dirty="0">
                <a:solidFill>
                  <a:srgbClr val="0033CC"/>
                </a:solidFill>
              </a:rPr>
              <a:t>0.8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7415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2459038"/>
            <a:ext cx="8255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4" descr="File:Hamm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3517900"/>
            <a:ext cx="73977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Trainingsdaten</a:t>
            </a:r>
            <a:endParaRPr lang="en-US" sz="3200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570C5BB-C08A-31E5-7B88-676FDC2A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93573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>
                <a:solidFill>
                  <a:schemeClr val="accent2"/>
                </a:solidFill>
              </a:rPr>
              <a:t>6.4  2.8   1.7         </a:t>
            </a:r>
            <a:r>
              <a:rPr lang="en-GB" sz="2400" dirty="0">
                <a:solidFill>
                  <a:srgbClr val="FF0000"/>
                </a:solidFill>
              </a:rPr>
              <a:t>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3835400" y="2487613"/>
            <a:ext cx="45704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33CC"/>
                </a:solidFill>
              </a:rPr>
              <a:t>6.4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2.8                                                   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1.7        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Trainingsdaten</a:t>
            </a:r>
            <a:endParaRPr lang="en-US" sz="3200" dirty="0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498699" y="1268760"/>
            <a:ext cx="5609805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</a:rPr>
              <a:t>Präsentierung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eines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Trainingsdatensatzes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682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>
                <a:solidFill>
                  <a:schemeClr val="accent2"/>
                </a:solidFill>
              </a:rPr>
              <a:t>6.4  2.8   1.7         </a:t>
            </a:r>
            <a:r>
              <a:rPr lang="en-GB" sz="2400" dirty="0">
                <a:solidFill>
                  <a:srgbClr val="FF0000"/>
                </a:solidFill>
              </a:rPr>
              <a:t>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33CC"/>
                </a:solidFill>
              </a:rPr>
              <a:t>6.4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1.7        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Trainingsdaten</a:t>
            </a:r>
            <a:endParaRPr lang="en-US" sz="3200" dirty="0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019473" y="1329792"/>
            <a:ext cx="4512967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</a:rPr>
              <a:t>Durchpropagierung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zur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Ausgabe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EB84A5-D8F0-581A-4869-F61A02A4E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64824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>
                <a:solidFill>
                  <a:schemeClr val="accent2"/>
                </a:solidFill>
              </a:rPr>
              <a:t>6.4  2.8   1.7         </a:t>
            </a:r>
            <a:r>
              <a:rPr lang="en-GB" sz="2400" dirty="0">
                <a:solidFill>
                  <a:srgbClr val="FF0000"/>
                </a:solidFill>
              </a:rPr>
              <a:t>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3835400" y="2487613"/>
            <a:ext cx="5923416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33CC"/>
                </a:solidFill>
              </a:rPr>
              <a:t>6.4 </a:t>
            </a:r>
          </a:p>
          <a:p>
            <a:endParaRPr lang="en-GB" sz="2800" dirty="0">
              <a:solidFill>
                <a:srgbClr val="0033CC"/>
              </a:solidFill>
            </a:endParaRPr>
          </a:p>
          <a:p>
            <a:r>
              <a:rPr lang="en-GB" dirty="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r>
              <a:rPr lang="en-GB" sz="2800" dirty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sz="2800" dirty="0">
                <a:solidFill>
                  <a:srgbClr val="FF0000"/>
                </a:solidFill>
              </a:rPr>
              <a:t>1</a:t>
            </a:r>
            <a:r>
              <a:rPr lang="en-GB" sz="2800" dirty="0">
                <a:solidFill>
                  <a:srgbClr val="0033CC"/>
                </a:solidFill>
              </a:rPr>
              <a:t>  </a:t>
            </a:r>
          </a:p>
          <a:p>
            <a:r>
              <a:rPr lang="en-GB" dirty="0">
                <a:solidFill>
                  <a:srgbClr val="0033CC"/>
                </a:solidFill>
              </a:rPr>
              <a:t>1.7                                          </a:t>
            </a:r>
            <a:r>
              <a:rPr lang="en-GB" i="1" dirty="0" err="1">
                <a:solidFill>
                  <a:srgbClr val="0033CC"/>
                </a:solidFill>
              </a:rPr>
              <a:t>Fehler</a:t>
            </a:r>
            <a:r>
              <a:rPr lang="en-GB" i="1" dirty="0">
                <a:solidFill>
                  <a:srgbClr val="0033CC"/>
                </a:solidFill>
              </a:rPr>
              <a:t> </a:t>
            </a:r>
            <a:r>
              <a:rPr lang="en-GB" dirty="0">
                <a:solidFill>
                  <a:srgbClr val="0033CC"/>
                </a:solidFill>
              </a:rPr>
              <a:t>-0.1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Trainingsdaten</a:t>
            </a:r>
            <a:endParaRPr lang="en-US" sz="3200" dirty="0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067944" y="1355792"/>
            <a:ext cx="4105739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</a:rPr>
              <a:t>Vergleich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mit</a:t>
            </a:r>
            <a:r>
              <a:rPr lang="en-GB" sz="2400" b="1" dirty="0">
                <a:solidFill>
                  <a:schemeClr val="bg1"/>
                </a:solidFill>
              </a:rPr>
              <a:t> der </a:t>
            </a:r>
            <a:r>
              <a:rPr lang="en-GB" sz="2400" b="1" dirty="0" err="1">
                <a:solidFill>
                  <a:schemeClr val="bg1"/>
                </a:solidFill>
              </a:rPr>
              <a:t>Zielausgabe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5AF3122-4D07-8D12-32BD-3AFAD74C8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89526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>
                <a:solidFill>
                  <a:schemeClr val="accent2"/>
                </a:solidFill>
              </a:rPr>
              <a:t>6.4  2.8   1.7         </a:t>
            </a:r>
            <a:r>
              <a:rPr lang="en-GB" sz="2400" dirty="0">
                <a:solidFill>
                  <a:srgbClr val="FF0000"/>
                </a:solidFill>
              </a:rPr>
              <a:t>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3835400" y="2487613"/>
            <a:ext cx="5923416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33CC"/>
                </a:solidFill>
              </a:rPr>
              <a:t>6.4 </a:t>
            </a:r>
          </a:p>
          <a:p>
            <a:endParaRPr lang="en-GB" sz="2800" dirty="0">
              <a:solidFill>
                <a:srgbClr val="0033CC"/>
              </a:solidFill>
            </a:endParaRPr>
          </a:p>
          <a:p>
            <a:r>
              <a:rPr lang="en-GB" dirty="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r>
              <a:rPr lang="en-GB" sz="2800" dirty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sz="2800" dirty="0">
                <a:solidFill>
                  <a:srgbClr val="FF0000"/>
                </a:solidFill>
              </a:rPr>
              <a:t>1</a:t>
            </a:r>
            <a:r>
              <a:rPr lang="en-GB" sz="2800" dirty="0">
                <a:solidFill>
                  <a:srgbClr val="0033CC"/>
                </a:solidFill>
              </a:rPr>
              <a:t>  </a:t>
            </a:r>
          </a:p>
          <a:p>
            <a:r>
              <a:rPr lang="en-GB" dirty="0">
                <a:solidFill>
                  <a:srgbClr val="0033CC"/>
                </a:solidFill>
              </a:rPr>
              <a:t>1.7                                          </a:t>
            </a:r>
            <a:r>
              <a:rPr lang="en-GB" i="1" dirty="0" err="1">
                <a:solidFill>
                  <a:srgbClr val="0033CC"/>
                </a:solidFill>
              </a:rPr>
              <a:t>Fehler</a:t>
            </a:r>
            <a:r>
              <a:rPr lang="en-GB" i="1" dirty="0">
                <a:solidFill>
                  <a:srgbClr val="0033CC"/>
                </a:solidFill>
              </a:rPr>
              <a:t> </a:t>
            </a:r>
            <a:r>
              <a:rPr lang="en-GB" dirty="0">
                <a:solidFill>
                  <a:srgbClr val="0033CC"/>
                </a:solidFill>
              </a:rPr>
              <a:t>-0.1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1511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>
            <a:off x="5205413" y="3173413"/>
            <a:ext cx="82391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 flipH="1" flipV="1">
            <a:off x="6726238" y="2857500"/>
            <a:ext cx="7048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Trainingsdaten</a:t>
            </a:r>
            <a:endParaRPr lang="en-US" sz="3200" dirty="0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3779912" y="1287074"/>
            <a:ext cx="5153270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</a:rPr>
              <a:t>Anpassen</a:t>
            </a:r>
            <a:r>
              <a:rPr lang="en-GB" sz="2400" b="1" dirty="0">
                <a:solidFill>
                  <a:schemeClr val="bg1"/>
                </a:solidFill>
              </a:rPr>
              <a:t> der </a:t>
            </a:r>
            <a:r>
              <a:rPr lang="en-GB" sz="2400" b="1" dirty="0" err="1">
                <a:solidFill>
                  <a:schemeClr val="bg1"/>
                </a:solidFill>
              </a:rPr>
              <a:t>Gewichte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gemäß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Fehler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57E4441D-8DE6-00AA-CA2F-A4E869CFE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71285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895913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558800" y="680467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>
                <a:solidFill>
                  <a:schemeClr val="accent2"/>
                </a:solidFill>
              </a:rPr>
              <a:t>6.4  2.8   1.7         </a:t>
            </a:r>
            <a:r>
              <a:rPr lang="en-GB" sz="2400" dirty="0">
                <a:solidFill>
                  <a:srgbClr val="FF0000"/>
                </a:solidFill>
              </a:rPr>
              <a:t>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22532" name="TextBox 2"/>
          <p:cNvSpPr txBox="1">
            <a:spLocks noChangeArrowheads="1"/>
          </p:cNvSpPr>
          <p:nvPr/>
        </p:nvSpPr>
        <p:spPr bwMode="auto">
          <a:xfrm>
            <a:off x="4775200" y="1167135"/>
            <a:ext cx="2453813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>
                <a:solidFill>
                  <a:schemeClr val="bg1"/>
                </a:solidFill>
              </a:rPr>
              <a:t>Und so </a:t>
            </a:r>
            <a:r>
              <a:rPr lang="en-GB" sz="2400" b="1" dirty="0" err="1">
                <a:solidFill>
                  <a:schemeClr val="bg1"/>
                </a:solidFill>
              </a:rPr>
              <a:t>weiter</a:t>
            </a:r>
            <a:r>
              <a:rPr lang="en-GB" sz="2400" b="1" dirty="0">
                <a:solidFill>
                  <a:schemeClr val="bg1"/>
                </a:solidFill>
              </a:rPr>
              <a:t> ….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36204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3835400" y="2021326"/>
            <a:ext cx="5923416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33CC"/>
                </a:solidFill>
              </a:rPr>
              <a:t>6.4 </a:t>
            </a:r>
          </a:p>
          <a:p>
            <a:endParaRPr lang="en-GB" sz="2800" dirty="0">
              <a:solidFill>
                <a:srgbClr val="0033CC"/>
              </a:solidFill>
            </a:endParaRPr>
          </a:p>
          <a:p>
            <a:r>
              <a:rPr lang="en-GB" dirty="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r>
              <a:rPr lang="en-GB" sz="2800" dirty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sz="2800" dirty="0">
                <a:solidFill>
                  <a:srgbClr val="FF0000"/>
                </a:solidFill>
              </a:rPr>
              <a:t>1</a:t>
            </a:r>
            <a:r>
              <a:rPr lang="en-GB" sz="2800" dirty="0">
                <a:solidFill>
                  <a:srgbClr val="0033CC"/>
                </a:solidFill>
              </a:rPr>
              <a:t>  </a:t>
            </a:r>
          </a:p>
          <a:p>
            <a:r>
              <a:rPr lang="en-GB" dirty="0">
                <a:solidFill>
                  <a:srgbClr val="0033CC"/>
                </a:solidFill>
              </a:rPr>
              <a:t>1.7                                          </a:t>
            </a:r>
            <a:r>
              <a:rPr lang="en-GB" i="1" dirty="0" err="1">
                <a:solidFill>
                  <a:srgbClr val="0033CC"/>
                </a:solidFill>
              </a:rPr>
              <a:t>Fehler</a:t>
            </a:r>
            <a:r>
              <a:rPr lang="en-GB" i="1" dirty="0">
                <a:solidFill>
                  <a:srgbClr val="0033CC"/>
                </a:solidFill>
              </a:rPr>
              <a:t> </a:t>
            </a:r>
            <a:r>
              <a:rPr lang="en-GB" dirty="0">
                <a:solidFill>
                  <a:srgbClr val="0033CC"/>
                </a:solidFill>
              </a:rPr>
              <a:t>-0.1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2535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>
            <a:off x="5205413" y="2686488"/>
            <a:ext cx="82391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 flipH="1" flipV="1">
            <a:off x="6726238" y="2370576"/>
            <a:ext cx="7048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1560" y="4595644"/>
            <a:ext cx="8233151" cy="156966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b="1" dirty="0" err="1">
                <a:solidFill>
                  <a:schemeClr val="bg1"/>
                </a:solidFill>
              </a:rPr>
              <a:t>Wiederhole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tausend</a:t>
            </a:r>
            <a:r>
              <a:rPr lang="en-GB" b="1" dirty="0">
                <a:solidFill>
                  <a:schemeClr val="bg1"/>
                </a:solidFill>
              </a:rPr>
              <a:t>-, </a:t>
            </a:r>
            <a:r>
              <a:rPr lang="en-GB" b="1" dirty="0" err="1">
                <a:solidFill>
                  <a:schemeClr val="bg1"/>
                </a:solidFill>
              </a:rPr>
              <a:t>vielleicht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millionenmal</a:t>
            </a:r>
            <a:r>
              <a:rPr lang="en-GB" b="1" dirty="0">
                <a:solidFill>
                  <a:schemeClr val="bg1"/>
                </a:solidFill>
              </a:rPr>
              <a:t> – </a:t>
            </a:r>
            <a:r>
              <a:rPr lang="en-GB" b="1" dirty="0" err="1">
                <a:solidFill>
                  <a:schemeClr val="bg1"/>
                </a:solidFill>
              </a:rPr>
              <a:t>jedesmal</a:t>
            </a:r>
            <a:endParaRPr lang="en-GB" b="1" dirty="0">
              <a:solidFill>
                <a:schemeClr val="bg1"/>
              </a:solidFill>
            </a:endParaRPr>
          </a:p>
          <a:p>
            <a:pPr eaLnBrk="1" hangingPunct="1"/>
            <a:r>
              <a:rPr lang="en-GB" b="1" dirty="0" err="1">
                <a:solidFill>
                  <a:schemeClr val="bg1"/>
                </a:solidFill>
              </a:rPr>
              <a:t>mit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einer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zufälligen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Trainingsinstanz</a:t>
            </a:r>
            <a:r>
              <a:rPr lang="en-GB" b="1" dirty="0">
                <a:solidFill>
                  <a:schemeClr val="bg1"/>
                </a:solidFill>
              </a:rPr>
              <a:t> und </a:t>
            </a:r>
            <a:r>
              <a:rPr lang="en-GB" b="1" dirty="0" err="1">
                <a:solidFill>
                  <a:schemeClr val="bg1"/>
                </a:solidFill>
              </a:rPr>
              <a:t>einer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kleinen</a:t>
            </a:r>
            <a:endParaRPr lang="en-GB" b="1" dirty="0">
              <a:solidFill>
                <a:schemeClr val="bg1"/>
              </a:solidFill>
            </a:endParaRPr>
          </a:p>
          <a:p>
            <a:pPr eaLnBrk="1" hangingPunct="1"/>
            <a:r>
              <a:rPr lang="en-GB" b="1" dirty="0" err="1">
                <a:solidFill>
                  <a:schemeClr val="bg1"/>
                </a:solidFill>
              </a:rPr>
              <a:t>Anpassung</a:t>
            </a:r>
            <a:r>
              <a:rPr lang="en-GB" b="1" dirty="0">
                <a:solidFill>
                  <a:schemeClr val="bg1"/>
                </a:solidFill>
              </a:rPr>
              <a:t> der </a:t>
            </a:r>
            <a:r>
              <a:rPr lang="en-GB" b="1" dirty="0" err="1">
                <a:solidFill>
                  <a:schemeClr val="bg1"/>
                </a:solidFill>
              </a:rPr>
              <a:t>Gewichte</a:t>
            </a:r>
            <a:endParaRPr lang="en-GB" b="1" dirty="0">
              <a:solidFill>
                <a:schemeClr val="bg1"/>
              </a:solidFill>
            </a:endParaRPr>
          </a:p>
          <a:p>
            <a:pPr eaLnBrk="1" hangingPunct="1"/>
            <a:r>
              <a:rPr lang="en-GB" b="1" dirty="0">
                <a:solidFill>
                  <a:srgbClr val="0D0D0D"/>
                </a:solidFill>
              </a:rPr>
              <a:t>  </a:t>
            </a:r>
            <a:r>
              <a:rPr lang="en-GB" b="1" i="1" dirty="0" err="1">
                <a:solidFill>
                  <a:srgbClr val="0D0D0D"/>
                </a:solidFill>
              </a:rPr>
              <a:t>Verfahren</a:t>
            </a:r>
            <a:r>
              <a:rPr lang="en-GB" b="1" i="1" dirty="0">
                <a:solidFill>
                  <a:srgbClr val="0D0D0D"/>
                </a:solidFill>
              </a:rPr>
              <a:t> </a:t>
            </a:r>
            <a:r>
              <a:rPr lang="en-GB" b="1" i="1" dirty="0" err="1">
                <a:solidFill>
                  <a:srgbClr val="0D0D0D"/>
                </a:solidFill>
              </a:rPr>
              <a:t>zur</a:t>
            </a:r>
            <a:r>
              <a:rPr lang="en-GB" b="1" i="1" dirty="0">
                <a:solidFill>
                  <a:srgbClr val="0D0D0D"/>
                </a:solidFill>
              </a:rPr>
              <a:t> </a:t>
            </a:r>
            <a:r>
              <a:rPr lang="en-GB" b="1" i="1" dirty="0" err="1">
                <a:solidFill>
                  <a:srgbClr val="0D0D0D"/>
                </a:solidFill>
              </a:rPr>
              <a:t>Gewichtsanpassung</a:t>
            </a:r>
            <a:r>
              <a:rPr lang="en-GB" b="1" i="1" dirty="0">
                <a:solidFill>
                  <a:srgbClr val="0D0D0D"/>
                </a:solidFill>
              </a:rPr>
              <a:t> </a:t>
            </a:r>
            <a:r>
              <a:rPr lang="en-GB" b="1" i="1" dirty="0" err="1">
                <a:solidFill>
                  <a:srgbClr val="0D0D0D"/>
                </a:solidFill>
              </a:rPr>
              <a:t>müssen</a:t>
            </a:r>
            <a:r>
              <a:rPr lang="en-GB" b="1" i="1" dirty="0">
                <a:solidFill>
                  <a:srgbClr val="0D0D0D"/>
                </a:solidFill>
              </a:rPr>
              <a:t> </a:t>
            </a:r>
            <a:r>
              <a:rPr lang="en-GB" b="1" i="1" dirty="0" err="1">
                <a:solidFill>
                  <a:srgbClr val="0D0D0D"/>
                </a:solidFill>
              </a:rPr>
              <a:t>Fehler</a:t>
            </a:r>
            <a:r>
              <a:rPr lang="en-GB" b="1" i="1" dirty="0">
                <a:solidFill>
                  <a:srgbClr val="0D0D0D"/>
                </a:solidFill>
              </a:rPr>
              <a:t> </a:t>
            </a:r>
            <a:r>
              <a:rPr lang="en-GB" b="1" i="1" dirty="0" err="1">
                <a:solidFill>
                  <a:srgbClr val="0D0D0D"/>
                </a:solidFill>
              </a:rPr>
              <a:t>minimieren</a:t>
            </a:r>
            <a:endParaRPr lang="en-GB" b="1" dirty="0">
              <a:solidFill>
                <a:srgbClr val="0D0D0D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504215" y="6407750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Trainingsdaten</a:t>
            </a:r>
            <a:endParaRPr lang="en-US" sz="3200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62C9F15-2517-1CD2-6F77-ED8F30439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64322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D3A6A4-A131-D534-0758-A4992CDEE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Lernen von Gewichten (Eine Ebene)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70C24-142F-FBF8-E65B-C512FFFB95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 dirty="0">
                <a:cs typeface="+mn-cs"/>
              </a:rPr>
              <a:t>Differenzierbare Programmierung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2EB659-A8AE-0643-CC10-AFE04E5C0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7CBAE-3DD4-5444-8053-7BDFDCD09BAC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9981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" t="25571" r="6561" b="18417"/>
          <a:stretch/>
        </p:blipFill>
        <p:spPr bwMode="auto">
          <a:xfrm>
            <a:off x="683568" y="1107072"/>
            <a:ext cx="7826375" cy="527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3553" y="4849166"/>
            <a:ext cx="79809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Manchmal</a:t>
            </a:r>
            <a:r>
              <a:rPr lang="en-US" sz="2400" dirty="0"/>
              <a:t> </a:t>
            </a:r>
            <a:r>
              <a:rPr lang="en-US" sz="2400" dirty="0" err="1"/>
              <a:t>einfacher</a:t>
            </a:r>
            <a:r>
              <a:rPr lang="en-US" sz="2400" dirty="0"/>
              <a:t> </a:t>
            </a:r>
            <a:r>
              <a:rPr lang="en-US" sz="2400" dirty="0" err="1"/>
              <a:t>geschrieben</a:t>
            </a:r>
            <a:r>
              <a:rPr lang="en-US" sz="2400" dirty="0"/>
              <a:t> </a:t>
            </a:r>
            <a:r>
              <a:rPr lang="en-US" sz="2400" dirty="0" err="1"/>
              <a:t>als</a:t>
            </a:r>
            <a:r>
              <a:rPr lang="en-US" sz="2400" dirty="0"/>
              <a:t> (Ann.: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400" i="1" baseline="-25000" dirty="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= 1</a:t>
            </a:r>
            <a:r>
              <a:rPr lang="en-US" sz="2400" dirty="0"/>
              <a:t>):  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01381" y="3921471"/>
            <a:ext cx="149271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sonst</a:t>
            </a:r>
            <a:r>
              <a:rPr lang="en-US" sz="2400" dirty="0"/>
              <a:t>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49453" y="5732538"/>
            <a:ext cx="149271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sonst</a:t>
            </a:r>
            <a:r>
              <a:rPr lang="en-US" sz="2400" dirty="0"/>
              <a:t>         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A30C203-EAA7-0197-7082-3373AFC9E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0E63F679-337C-6AB9-A2B0-0B5ADF75AC39}"/>
              </a:ext>
            </a:extLst>
          </p:cNvPr>
          <p:cNvSpPr txBox="1">
            <a:spLocks/>
          </p:cNvSpPr>
          <p:nvPr/>
        </p:nvSpPr>
        <p:spPr>
          <a:xfrm>
            <a:off x="468313" y="260350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en-US" sz="3200" dirty="0" err="1"/>
              <a:t>Perzeptron</a:t>
            </a:r>
            <a:endParaRPr lang="en-DE" kern="0" dirty="0"/>
          </a:p>
        </p:txBody>
      </p:sp>
    </p:spTree>
    <p:extLst>
      <p:ext uri="{BB962C8B-B14F-4D97-AF65-F5344CB8AC3E}">
        <p14:creationId xmlns:p14="http://schemas.microsoft.com/office/powerpoint/2010/main" val="1622530958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262FC6-1052-CC43-BE23-7766BD503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2" y="260350"/>
            <a:ext cx="9433048" cy="503239"/>
          </a:xfrm>
        </p:spPr>
        <p:txBody>
          <a:bodyPr/>
          <a:lstStyle/>
          <a:p>
            <a:r>
              <a:rPr lang="de-DE" dirty="0"/>
              <a:t>Eine Ebene: </a:t>
            </a:r>
            <a:r>
              <a:rPr lang="de-DE" dirty="0" err="1"/>
              <a:t>Perzeptron</a:t>
            </a:r>
            <a:r>
              <a:rPr lang="de-DE" dirty="0"/>
              <a:t>-Lernregel (Delta-Lernregel)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9481C6F-2C71-E148-A1E4-71C6CFC52E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  <a:p>
                <a:pPr marL="0" indent="0">
                  <a:buNone/>
                </a:pPr>
                <a:r>
                  <a:rPr lang="de-DE" dirty="0"/>
                  <a:t>wobei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e>
                      </m:d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  <a:p>
                <a:pPr marL="0" indent="0">
                  <a:buNone/>
                </a:pPr>
                <a:r>
                  <a:rPr lang="de-DE" dirty="0"/>
                  <a:t>und</a:t>
                </a: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de-DE" dirty="0"/>
                  <a:t> der Zielwert ist</a:t>
                </a:r>
              </a:p>
              <a:p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de-DE" dirty="0"/>
                  <a:t> ist die Ausgabe des </a:t>
                </a:r>
                <a:r>
                  <a:rPr lang="de-DE" dirty="0" err="1"/>
                  <a:t>Perzeptrons</a:t>
                </a:r>
                <a:endParaRPr lang="de-DE" dirty="0"/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de-DE" dirty="0"/>
                  <a:t> ist eine kleine Konstante (z.B. 0,1): die </a:t>
                </a:r>
                <a:r>
                  <a:rPr lang="de-DE" dirty="0" err="1"/>
                  <a:t>Lernrate</a:t>
                </a:r>
                <a:endParaRPr lang="de-DE" dirty="0"/>
              </a:p>
              <a:p>
                <a:endParaRPr lang="de-DE" dirty="0"/>
              </a:p>
              <a:p>
                <a:pPr marL="0" indent="0">
                  <a:buNone/>
                </a:pPr>
                <a:r>
                  <a:rPr lang="de-DE" sz="2400" dirty="0"/>
                  <a:t>Gewichte häufig nur nach Verarbeitung eines ganzen Datensatzes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de-DE" sz="2400" dirty="0"/>
                  <a:t> angepasst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9481C6F-2C71-E148-A1E4-71C6CFC52E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639942-B352-5A4A-B034-355A4D18A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67C7A-5470-F447-AB2D-F83D66E88D95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14E6BA-A79C-C746-83FD-27F6B96964FE}"/>
              </a:ext>
            </a:extLst>
          </p:cNvPr>
          <p:cNvSpPr/>
          <p:nvPr/>
        </p:nvSpPr>
        <p:spPr>
          <a:xfrm>
            <a:off x="2339752" y="617567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Frank Rosenblatt, The </a:t>
            </a:r>
            <a:r>
              <a:rPr lang="de-DE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Perceptron</a:t>
            </a:r>
            <a:r>
              <a:rPr lang="de-DE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--a </a:t>
            </a:r>
            <a:r>
              <a:rPr lang="de-DE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perceiving</a:t>
            </a:r>
            <a:r>
              <a:rPr lang="de-DE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de-DE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and</a:t>
            </a:r>
            <a:r>
              <a:rPr lang="de-DE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de-DE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recognizing</a:t>
            </a:r>
            <a:r>
              <a:rPr lang="de-DE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de-DE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automaton</a:t>
            </a:r>
            <a:r>
              <a:rPr lang="de-DE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. Report 85-460-1, Cornell </a:t>
            </a:r>
            <a:r>
              <a:rPr lang="de-DE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Aeronautical</a:t>
            </a:r>
            <a:r>
              <a:rPr lang="de-DE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 Laboratory, </a:t>
            </a:r>
            <a:r>
              <a:rPr lang="de-DE" sz="1200" b="1" dirty="0">
                <a:solidFill>
                  <a:srgbClr val="FF0000"/>
                </a:solidFill>
                <a:latin typeface="Myriad Pro" charset="0"/>
                <a:ea typeface="Myriad Pro" charset="0"/>
                <a:cs typeface="Myriad Pro" charset="0"/>
              </a:rPr>
              <a:t>1957</a:t>
            </a:r>
          </a:p>
        </p:txBody>
      </p:sp>
    </p:spTree>
    <p:extLst>
      <p:ext uri="{BB962C8B-B14F-4D97-AF65-F5344CB8AC3E}">
        <p14:creationId xmlns:p14="http://schemas.microsoft.com/office/powerpoint/2010/main" val="42116229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/>
              <a:t>Begründung </a:t>
            </a:r>
            <a:r>
              <a:rPr lang="de-DE" altLang="x-none"/>
              <a:t>für die Delta-Regel</a:t>
            </a:r>
            <a:endParaRPr lang="en-US" altLang="x-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8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de-DE" altLang="x-none" dirty="0"/>
                  <a:t>Idee: minimiere den quadratischen Fehler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de-DE" altLang="x-none" dirty="0"/>
                  <a:t> Trainingsmenge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de-DE" altLang="x-none" dirty="0"/>
                  <a:t> Wert für</a:t>
                </a:r>
                <a:r>
                  <a:rPr lang="de-DE" altLang="x-none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de-DE" altLang="x-none" dirty="0">
                  <a:solidFill>
                    <a:schemeClr val="tx1"/>
                  </a:solidFill>
                  <a:sym typeface="Symbol" charset="2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de-DE" altLang="x-none" dirty="0">
                    <a:sym typeface="Symbol" charset="2"/>
                  </a:rPr>
                  <a:t> Ausgabe für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de-DE" altLang="x-none" dirty="0">
                  <a:sym typeface="Symbol" charset="2"/>
                </a:endParaRPr>
              </a:p>
              <a:p>
                <a:endParaRPr lang="de-DE" altLang="x-none" dirty="0">
                  <a:sym typeface="Symbol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x-none" b="0" i="1" smtClean="0">
                          <a:latin typeface="Cambria Math" panose="02040503050406030204" pitchFamily="18" charset="0"/>
                          <a:sym typeface="Symbol" charset="2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de-DE" altLang="x-none" b="0" i="1" smtClean="0">
                              <a:latin typeface="Cambria Math" panose="02040503050406030204" pitchFamily="18" charset="0"/>
                              <a:sym typeface="Symbol" charset="2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altLang="x-none" b="0" i="1" smtClean="0">
                                  <a:latin typeface="Cambria Math" panose="02040503050406030204" pitchFamily="18" charset="0"/>
                                  <a:sym typeface="Symbol" charset="2"/>
                                </a:rPr>
                              </m:ctrlPr>
                            </m:accPr>
                            <m:e>
                              <m:r>
                                <a:rPr lang="de-DE" altLang="x-none" b="0" i="1" smtClean="0">
                                  <a:latin typeface="Cambria Math" panose="02040503050406030204" pitchFamily="18" charset="0"/>
                                  <a:sym typeface="Symbol" charset="2"/>
                                </a:rPr>
                                <m:t>𝑤</m:t>
                              </m:r>
                            </m:e>
                          </m:acc>
                        </m:e>
                      </m:d>
                      <m:r>
                        <a:rPr lang="de-DE" altLang="x-non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≡</m:t>
                      </m:r>
                      <m:f>
                        <m:fPr>
                          <m:ctrlPr>
                            <a:rPr lang="de-DE" alt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fPr>
                        <m:num>
                          <m:r>
                            <a:rPr lang="de-DE" alt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1</m:t>
                          </m:r>
                        </m:num>
                        <m:den>
                          <m:r>
                            <a:rPr lang="de-DE" alt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alt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𝑑</m:t>
                          </m:r>
                          <m:r>
                            <a:rPr lang="de-DE" alt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∈</m:t>
                          </m:r>
                          <m:r>
                            <a:rPr lang="de-DE" alt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𝐷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de-DE" altLang="x-non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x-non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de-DE" altLang="x-non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𝑜</m:t>
                                      </m:r>
                                    </m:e>
                                    <m:sub>
                                      <m: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altLang="x-non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altLang="x-none" dirty="0">
                  <a:sym typeface="Symbol" charset="2"/>
                </a:endParaRPr>
              </a:p>
              <a:p>
                <a:endParaRPr lang="de-DE" altLang="x-none" dirty="0">
                  <a:sym typeface="Symbol" charset="2"/>
                </a:endParaRPr>
              </a:p>
              <a:p>
                <a:r>
                  <a:rPr lang="de-DE" altLang="x-none">
                    <a:sym typeface="Symbol" charset="2"/>
                  </a:rPr>
                  <a:t>Minimumbestimmung mit 1</a:t>
                </a:r>
                <a:r>
                  <a:rPr lang="de-DE" altLang="x-none" dirty="0">
                    <a:sym typeface="Symbol" charset="2"/>
                  </a:rPr>
                  <a:t>. Ableitung</a:t>
                </a:r>
              </a:p>
            </p:txBody>
          </p:sp>
        </mc:Choice>
        <mc:Fallback xmlns="">
          <p:sp>
            <p:nvSpPr>
              <p:cNvPr id="778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543" t="-1272" b="-48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5498EA54-C256-C2AB-D760-73C485985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85186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F521D-FB84-9946-BDFD-25F469A5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err="1"/>
              <a:t>Absteigender</a:t>
            </a:r>
            <a:r>
              <a:rPr lang="en-GB" dirty="0"/>
              <a:t> 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DD85FF-4EB8-9244-8F31-5A4B810B497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GB" dirty="0"/>
                  <a:t>Gradient</a:t>
                </a:r>
              </a:p>
              <a:p>
                <a:pPr marL="0" indent="0">
                  <a:buNone/>
                </a:pPr>
                <a:endParaRPr lang="en-GB" sz="1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…,</m:t>
                          </m:r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sz="1100" dirty="0"/>
              </a:p>
              <a:p>
                <a:r>
                  <a:rPr lang="en-GB" dirty="0" err="1"/>
                  <a:t>Lernregel</a:t>
                </a:r>
                <a:endParaRPr lang="en-GB" dirty="0"/>
              </a:p>
              <a:p>
                <a:endParaRPr lang="en-GB" sz="1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𝜂𝛻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[</m:t>
                      </m:r>
                      <m:acc>
                        <m:accPr>
                          <m:chr m:val="⃗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dirty="0"/>
              </a:p>
              <a:p>
                <a:endParaRPr lang="en-GB" sz="1100" dirty="0"/>
              </a:p>
              <a:p>
                <a:r>
                  <a:rPr lang="en-GB" dirty="0"/>
                  <a:t>i.e.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DD85FF-4EB8-9244-8F31-5A4B810B49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459" t="-14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603B4-B3F5-4647-80C4-675D34DB9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DCCD6A-B11F-F44D-9E61-B7AA87EB5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899" y="3940110"/>
            <a:ext cx="3611201" cy="2297202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E401EC5D-46F6-374D-8BBE-A4DD96BDFD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1" t="6523" r="21617" b="50432"/>
          <a:stretch/>
        </p:blipFill>
        <p:spPr bwMode="auto">
          <a:xfrm>
            <a:off x="4327240" y="1268984"/>
            <a:ext cx="4680520" cy="237604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1812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ED08E-7E87-7C41-8DFF-372733F2F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7C913C-82B8-0B46-B597-751118984D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627063" indent="-62706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fPr>
                        <m:num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1</m:t>
                          </m:r>
                        </m:num>
                        <m:den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naryPr>
                        <m:sub>
                          <m:r>
                            <a:rPr lang="de-DE" alt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𝑑</m:t>
                          </m:r>
                          <m:r>
                            <a:rPr lang="de-DE" altLang="x-non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∈</m:t>
                          </m:r>
                          <m:r>
                            <a:rPr lang="de-DE" alt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𝐷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altLang="x-non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x-non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altLang="x-non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x-non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𝑜</m:t>
                                      </m:r>
                                    </m:e>
                                    <m:sub>
                                      <m: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altLang="x-none" i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charset="2"/>
                </a:endParaRPr>
              </a:p>
              <a:p>
                <a:pPr marL="627063" indent="-62706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altLang="x-non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=</m:t>
                      </m:r>
                      <m:f>
                        <m:fPr>
                          <m:ctrl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fPr>
                        <m:num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1</m:t>
                          </m:r>
                        </m:num>
                        <m:den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x-non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𝑑</m:t>
                          </m:r>
                          <m:r>
                            <a:rPr lang="de-DE" altLang="x-non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∈</m:t>
                          </m:r>
                          <m:r>
                            <a:rPr lang="de-DE" altLang="x-non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𝐷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altLang="x-non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x-non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altLang="x-non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x-non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𝑜</m:t>
                                      </m:r>
                                    </m:e>
                                    <m:sub>
                                      <m: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altLang="x-none" i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charset="2"/>
                </a:endParaRPr>
              </a:p>
              <a:p>
                <a:pPr marL="627063" indent="-62706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altLang="x-none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=</m:t>
                      </m:r>
                      <m:f>
                        <m:fPr>
                          <m:ctrl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fPr>
                        <m:num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1</m:t>
                          </m:r>
                        </m:num>
                        <m:den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𝑑</m:t>
                          </m:r>
                          <m:r>
                            <a:rPr lang="de-DE" altLang="x-non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∈</m:t>
                          </m:r>
                          <m:r>
                            <a:rPr lang="de-DE" altLang="x-non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𝐷</m:t>
                          </m:r>
                        </m:sub>
                        <m:sup/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de-DE" altLang="x-none" dirty="0">
                  <a:ea typeface="Cambria Math" panose="02040503050406030204" pitchFamily="18" charset="0"/>
                  <a:sym typeface="Symbol" charset="2"/>
                </a:endParaRPr>
              </a:p>
              <a:p>
                <a:pPr marL="627063" indent="-62706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altLang="x-none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𝑑</m:t>
                          </m:r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∈</m:t>
                          </m:r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𝐷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de-DE" altLang="x-none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accPr>
                                <m:e>
                                  <m:r>
                                    <a:rPr lang="de-DE" altLang="x-non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𝑤</m:t>
                                  </m:r>
                                </m:e>
                              </m:acc>
                              <m:r>
                                <a:rPr lang="de-DE" altLang="x-non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de-DE" altLang="x-none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de-DE" altLang="x-none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altLang="x-non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de-DE" altLang="x-none" dirty="0">
                  <a:ea typeface="Cambria Math" panose="02040503050406030204" pitchFamily="18" charset="0"/>
                  <a:sym typeface="Symbol" charset="2"/>
                </a:endParaRPr>
              </a:p>
              <a:p>
                <a:pPr marL="627063" indent="-62706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altLang="x-none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𝑑</m:t>
                          </m:r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∈</m:t>
                          </m:r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𝐷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dPr>
                            <m:e>
                              <m:r>
                                <a:rPr lang="de-DE" altLang="x-non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altLang="x-non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altLang="x-non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𝑖</m:t>
                                  </m:r>
                                  <m:r>
                                    <a:rPr lang="de-DE" altLang="x-non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,</m:t>
                                  </m:r>
                                  <m:r>
                                    <a:rPr lang="de-DE" altLang="x-non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de-DE" altLang="x-non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𝑑</m:t>
                          </m:r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∈</m:t>
                          </m:r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𝐷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sSubPr>
                            <m:e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𝑖</m:t>
                              </m:r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,</m:t>
                              </m:r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𝑑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de-DE" altLang="x-none" dirty="0">
                  <a:ea typeface="Cambria Math" panose="02040503050406030204" pitchFamily="18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7C913C-82B8-0B46-B597-751118984D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315" t="-27990" b="-381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B753B-DE0D-8847-B952-E4EE42A7C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46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F521D-FB84-9946-BDFD-25F469A5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err="1"/>
              <a:t>Absteigender</a:t>
            </a:r>
            <a:r>
              <a:rPr lang="en-GB" dirty="0"/>
              <a:t> Gradient (Forts.)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603B4-B3F5-4647-80C4-675D34DB9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F9DB8C6-A580-E940-919E-FE06C23F3392}"/>
                  </a:ext>
                </a:extLst>
              </p:cNvPr>
              <p:cNvSpPr/>
              <p:nvPr/>
            </p:nvSpPr>
            <p:spPr>
              <a:xfrm>
                <a:off x="4656034" y="2160997"/>
                <a:ext cx="4022931" cy="1112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7063" indent="-62706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26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de-DE" sz="2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de-DE" sz="2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2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de-DE" altLang="x-none" sz="26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=</m:t>
                      </m:r>
                      <m:r>
                        <a:rPr lang="de-DE" altLang="x-none" sz="280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altLang="x-none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x-none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𝑑</m:t>
                          </m:r>
                          <m:r>
                            <a:rPr lang="de-DE" altLang="x-none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∈</m:t>
                          </m:r>
                          <m:r>
                            <a:rPr lang="de-DE" altLang="x-none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𝐷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de-DE" altLang="x-none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altLang="x-none" sz="28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sz="28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altLang="x-none" sz="28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de-DE" altLang="x-none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altLang="x-none" sz="28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sz="28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de-DE" altLang="x-none" sz="28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de-DE" altLang="x-none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sSubPr>
                            <m:e>
                              <m:r>
                                <a:rPr lang="de-DE" altLang="x-none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altLang="x-none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𝑖</m:t>
                              </m:r>
                              <m:r>
                                <a:rPr lang="de-DE" altLang="x-none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,</m:t>
                              </m:r>
                              <m:r>
                                <a:rPr lang="de-DE" altLang="x-none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𝑑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de-DE" altLang="x-none" sz="2800" dirty="0">
                  <a:ea typeface="Cambria Math" panose="02040503050406030204" pitchFamily="18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F9DB8C6-A580-E940-919E-FE06C23F33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034" y="2160997"/>
                <a:ext cx="4022931" cy="1112356"/>
              </a:xfrm>
              <a:prstGeom prst="rect">
                <a:avLst/>
              </a:prstGeom>
              <a:blipFill>
                <a:blip r:embed="rId2"/>
                <a:stretch>
                  <a:fillRect l="-946" t="-133708" b="-1842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77C2A7F-784C-134B-9B06-D9A8A0A1D57B}"/>
                  </a:ext>
                </a:extLst>
              </p:cNvPr>
              <p:cNvSpPr/>
              <p:nvPr/>
            </p:nvSpPr>
            <p:spPr>
              <a:xfrm>
                <a:off x="4795291" y="5106676"/>
                <a:ext cx="3744415" cy="1063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7063" indent="-62706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60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de-DE" sz="2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2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altLang="x-none" sz="26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=</m:t>
                      </m:r>
                      <m:r>
                        <a:rPr lang="de-DE" altLang="x-none" sz="2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𝜂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altLang="x-none" sz="2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x-none" sz="2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𝑑</m:t>
                          </m:r>
                          <m:r>
                            <a:rPr lang="de-DE" altLang="x-none" sz="2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∈</m:t>
                          </m:r>
                          <m:r>
                            <a:rPr lang="de-DE" altLang="x-none" sz="2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𝐷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de-DE" altLang="x-none" sz="2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altLang="x-none" sz="26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sz="26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altLang="x-none" sz="26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de-DE" altLang="x-none" sz="2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altLang="x-none" sz="26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sz="26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de-DE" altLang="x-none" sz="26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de-DE" altLang="x-none" sz="2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sSubPr>
                            <m:e>
                              <m:r>
                                <a:rPr lang="de-DE" altLang="x-none" sz="2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altLang="x-none" sz="2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𝑖</m:t>
                              </m:r>
                              <m:r>
                                <a:rPr lang="de-DE" altLang="x-none" sz="2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,</m:t>
                              </m:r>
                              <m:r>
                                <a:rPr lang="de-DE" altLang="x-none" sz="2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𝑑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de-DE" altLang="x-none" sz="2600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77C2A7F-784C-134B-9B06-D9A8A0A1D5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291" y="5106676"/>
                <a:ext cx="3744415" cy="1063240"/>
              </a:xfrm>
              <a:prstGeom prst="rect">
                <a:avLst/>
              </a:prstGeom>
              <a:blipFill>
                <a:blip r:embed="rId3"/>
                <a:stretch>
                  <a:fillRect l="-678" t="-130588" b="-18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FC4F1C4-948D-F447-B7B6-F7EEDEF3739C}"/>
                  </a:ext>
                </a:extLst>
              </p:cNvPr>
              <p:cNvSpPr/>
              <p:nvPr/>
            </p:nvSpPr>
            <p:spPr>
              <a:xfrm>
                <a:off x="4720728" y="4146752"/>
                <a:ext cx="3893539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7063" indent="-627063">
                  <a:buNone/>
                </a:pPr>
                <a:r>
                  <a:rPr lang="de-DE" sz="2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Iterativ pro Datenpunkt </a:t>
                </a:r>
                <a14:m>
                  <m:oMath xmlns:m="http://schemas.openxmlformats.org/officeDocument/2006/math">
                    <m:r>
                      <a:rPr lang="de-DE" sz="26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endParaRPr lang="de-DE" sz="2600" i="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627063" indent="-62706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60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de-DE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altLang="x-none" sz="2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=</m:t>
                      </m:r>
                      <m:r>
                        <a:rPr lang="de-DE" altLang="x-none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𝜂</m:t>
                      </m:r>
                      <m:d>
                        <m:dPr>
                          <m:ctrlPr>
                            <a:rPr lang="de-DE" altLang="x-none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dPr>
                        <m:e>
                          <m:r>
                            <a:rPr lang="de-DE" altLang="x-none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𝑡</m:t>
                          </m:r>
                          <m:r>
                            <a:rPr lang="de-DE" altLang="x-none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−</m:t>
                          </m:r>
                          <m:r>
                            <a:rPr lang="de-DE" altLang="x-none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𝑜</m:t>
                          </m:r>
                        </m:e>
                      </m:d>
                      <m:sSub>
                        <m:sSubPr>
                          <m:ctrlPr>
                            <a:rPr lang="de-DE" altLang="x-none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sSubPr>
                        <m:e>
                          <m:r>
                            <a:rPr lang="de-DE" altLang="x-none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𝑥</m:t>
                          </m:r>
                        </m:e>
                        <m:sub>
                          <m:r>
                            <a:rPr lang="de-DE" altLang="x-none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de-DE" altLang="x-none" sz="2600" dirty="0">
                  <a:solidFill>
                    <a:srgbClr val="C00000"/>
                  </a:solidFill>
                  <a:ea typeface="Cambria Math" panose="02040503050406030204" pitchFamily="18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FC4F1C4-948D-F447-B7B6-F7EEDEF373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728" y="4146752"/>
                <a:ext cx="3893539" cy="892552"/>
              </a:xfrm>
              <a:prstGeom prst="rect">
                <a:avLst/>
              </a:prstGeom>
              <a:blipFill>
                <a:blip r:embed="rId4"/>
                <a:stretch>
                  <a:fillRect l="-2941" t="-5634" b="-28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4">
                <a:extLst>
                  <a:ext uri="{FF2B5EF4-FFF2-40B4-BE49-F238E27FC236}">
                    <a16:creationId xmlns:a16="http://schemas.microsoft.com/office/drawing/2014/main" id="{D5335874-662D-2046-AF72-2C4443849E1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GB" dirty="0"/>
                  <a:t>Gradient</a:t>
                </a:r>
              </a:p>
              <a:p>
                <a:pPr marL="0" indent="0">
                  <a:buNone/>
                </a:pPr>
                <a:endParaRPr lang="en-GB" sz="1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["/>
                          <m:endChr m:val="]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…,</m:t>
                          </m:r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sz="1100" dirty="0"/>
              </a:p>
              <a:p>
                <a:r>
                  <a:rPr lang="en-GB" dirty="0" err="1"/>
                  <a:t>Lernregel</a:t>
                </a:r>
                <a:endParaRPr lang="en-GB" dirty="0"/>
              </a:p>
              <a:p>
                <a:endParaRPr lang="en-GB" sz="1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>
                          <a:latin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r>
                        <a:rPr lang="de-DE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𝜂𝛻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[</m:t>
                      </m:r>
                      <m:acc>
                        <m:accPr>
                          <m:chr m:val="⃗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r>
                        <a:rPr lang="de-DE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dirty="0"/>
              </a:p>
              <a:p>
                <a:endParaRPr lang="en-GB" sz="1100" dirty="0"/>
              </a:p>
              <a:p>
                <a:r>
                  <a:rPr lang="en-GB" dirty="0"/>
                  <a:t>i.e.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Content Placeholder 14">
                <a:extLst>
                  <a:ext uri="{FF2B5EF4-FFF2-40B4-BE49-F238E27FC236}">
                    <a16:creationId xmlns:a16="http://schemas.microsoft.com/office/drawing/2014/main" id="{D5335874-662D-2046-AF72-2C4443849E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5"/>
                <a:stretch>
                  <a:fillRect l="-3459" t="-14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055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A767EE-C94E-7540-9CD1-A022857D3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Algorithmus für </a:t>
            </a:r>
            <a:r>
              <a:rPr lang="de-DE" i="1"/>
              <a:t>eine</a:t>
            </a:r>
            <a:r>
              <a:rPr lang="de-DE"/>
              <a:t> Gewichtsanpassung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3CB6070C-1734-424E-A34D-09333EF804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503" y="1196976"/>
                <a:ext cx="8857111" cy="4968875"/>
              </a:xfrm>
            </p:spPr>
            <p:txBody>
              <a:bodyPr/>
              <a:lstStyle/>
              <a:p>
                <a:r>
                  <a:rPr lang="de-DE" dirty="0"/>
                  <a:t>Jedes Trainingsbeispiel sei ein Paar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de-DE" dirty="0"/>
                  <a:t> ist ein Inputvektor (Vektor mit Feature-Werten)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der Zielwert (Klassenlabel/Ausgabewert)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de-DE" dirty="0"/>
                  <a:t> ist die </a:t>
                </a:r>
                <a:r>
                  <a:rPr lang="de-DE" dirty="0" err="1"/>
                  <a:t>Lernrate</a:t>
                </a:r>
                <a:endParaRPr lang="de-DE" dirty="0"/>
              </a:p>
              <a:p>
                <a:r>
                  <a:rPr lang="de-DE" dirty="0"/>
                  <a:t>Initialisiere jedes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mit einem beliebigen, kleinen Wert</a:t>
                </a:r>
              </a:p>
              <a:p>
                <a:r>
                  <a:rPr lang="de-DE" dirty="0"/>
                  <a:t>Bis die Abbruchbedingung erfüllt ist (z.B. Anzahl an verarbeiteten Trainingsbeispielen):</a:t>
                </a:r>
              </a:p>
              <a:p>
                <a:pPr lvl="1"/>
                <a:r>
                  <a:rPr lang="de-DE" dirty="0"/>
                  <a:t>Initialisiere jedes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mit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Für jedes Trainingsbeispiel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de-DE" dirty="0"/>
              </a:p>
              <a:p>
                <a:pPr lvl="2"/>
                <a:r>
                  <a:rPr lang="de-DE" dirty="0"/>
                  <a:t>Berechne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de-DE" dirty="0"/>
              </a:p>
              <a:p>
                <a:pPr lvl="2"/>
                <a:r>
                  <a:rPr lang="de-DE" dirty="0"/>
                  <a:t>Für jedes Gewicht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: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Für jedes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: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3CB6070C-1734-424E-A34D-09333EF804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3" y="1196976"/>
                <a:ext cx="8857111" cy="4968875"/>
              </a:xfrm>
              <a:blipFill>
                <a:blip r:embed="rId2"/>
                <a:stretch>
                  <a:fillRect l="-1431" t="-2296" b="-969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91C2B-B033-7242-A997-52A86663F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B0B3-4128-254C-8A68-CE7EF3174219}" type="slidenum">
              <a:rPr lang="de-DE" altLang="en-US" smtClean="0"/>
              <a:pPr/>
              <a:t>45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90794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8141" y="352006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190CFF"/>
                </a:solidFill>
              </a:rPr>
              <a:t>D. Hebb: The organization of behavior. A neuropsychological theory. Erlbaum Books, Mahwah, N.J., </a:t>
            </a:r>
            <a:r>
              <a:rPr lang="en-US" sz="1200" b="1" dirty="0">
                <a:solidFill>
                  <a:srgbClr val="FF0000"/>
                </a:solidFill>
              </a:rPr>
              <a:t>1949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8141" y="3102820"/>
            <a:ext cx="798167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Schon früher untersucht: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Netzwerke daher von manchen</a:t>
            </a:r>
            <a:br>
              <a:rPr lang="de-DE" sz="2400" dirty="0"/>
            </a:br>
            <a:r>
              <a:rPr lang="de-DE" sz="2400" dirty="0"/>
              <a:t>als künstliche neuronale Netze bezeichnet</a:t>
            </a:r>
          </a:p>
          <a:p>
            <a:endParaRPr lang="de-DE" sz="2400" dirty="0"/>
          </a:p>
          <a:p>
            <a:r>
              <a:rPr lang="de-DE" sz="2400" dirty="0"/>
              <a:t>Später für mehrschichtige Netze erweitert (Deep Learning):</a:t>
            </a:r>
            <a:br>
              <a:rPr lang="de-DE" sz="2400" dirty="0"/>
            </a:br>
            <a:r>
              <a:rPr lang="de-DE" sz="2400" dirty="0"/>
              <a:t>Fehlerrückführung durch mehrere Ebenen (Backpropagation)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190381"/>
            <a:ext cx="497065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3600"/>
              <a:t>Perzeptron-Lernregel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7133" y="1383159"/>
            <a:ext cx="642086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/>
              <a:t>Man kann zeigen, dass der Vorgang konvergiert, 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121" y="1844824"/>
            <a:ext cx="5732660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de-DE" sz="2400" dirty="0"/>
              <a:t>... wenn die Daten linear separierbar sind</a:t>
            </a:r>
          </a:p>
          <a:p>
            <a:pPr marL="342900" indent="-342900">
              <a:buFont typeface="Arial" charset="0"/>
              <a:buChar char="•"/>
            </a:pPr>
            <a:r>
              <a:rPr lang="de-DE" sz="2400" dirty="0"/>
              <a:t>... und 𝜂 genügend klein gewählt wird</a:t>
            </a:r>
          </a:p>
          <a:p>
            <a:pPr marL="342900" indent="-342900">
              <a:buFont typeface="Arial" charset="0"/>
              <a:buChar char="•"/>
            </a:pPr>
            <a:endParaRPr lang="de-DE" sz="2400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D3AA9D0-66AE-75AA-6131-51C223A86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380447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D3A6A4-A131-D534-0758-A4992CDEE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Lernen von Gewichten (Mehre Ebenen)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70C24-142F-FBF8-E65B-C512FFFB95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 dirty="0">
                <a:cs typeface="+mn-cs"/>
              </a:rPr>
              <a:t>Differenzierbare Programmierung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2EB659-A8AE-0643-CC10-AFE04E5C0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7CBAE-3DD4-5444-8053-7BDFDCD09BAC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06569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1259632" y="1484784"/>
            <a:ext cx="1111427" cy="989697"/>
          </a:xfrm>
          <a:prstGeom prst="rect">
            <a:avLst/>
          </a:prstGeom>
          <a:solidFill>
            <a:srgbClr val="92D050">
              <a:alpha val="10000"/>
            </a:srgbClr>
          </a:solidFill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Ziehe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beschriftete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Datenpunkte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(</a:t>
            </a:r>
            <a:r>
              <a:rPr lang="en-US" sz="1200" b="1" dirty="0">
                <a:solidFill>
                  <a:schemeClr val="tx1"/>
                </a:solidFill>
              </a:rPr>
              <a:t>batch</a:t>
            </a:r>
            <a:r>
              <a:rPr lang="en-US" sz="1200" dirty="0">
                <a:solidFill>
                  <a:schemeClr val="tx1"/>
                </a:solidFill>
              </a:rPr>
              <a:t>)</a:t>
            </a:r>
            <a:endParaRPr lang="el-GR" sz="1200" dirty="0">
              <a:solidFill>
                <a:schemeClr val="tx1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3035887" y="1484784"/>
            <a:ext cx="1281528" cy="989697"/>
          </a:xfrm>
          <a:prstGeom prst="rect">
            <a:avLst/>
          </a:prstGeom>
          <a:solidFill>
            <a:srgbClr val="92D050">
              <a:alpha val="10000"/>
            </a:srgbClr>
          </a:solidFill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</a:rPr>
              <a:t>Weiterleitung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über</a:t>
            </a:r>
            <a:r>
              <a:rPr lang="en-US" sz="1200" dirty="0">
                <a:solidFill>
                  <a:schemeClr val="tx1"/>
                </a:solidFill>
              </a:rPr>
              <a:t> das </a:t>
            </a:r>
            <a:r>
              <a:rPr lang="en-US" sz="1200" dirty="0" err="1">
                <a:solidFill>
                  <a:schemeClr val="tx1"/>
                </a:solidFill>
              </a:rPr>
              <a:t>Netzwerk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Vorhersagen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berechnen</a:t>
            </a:r>
            <a:endParaRPr lang="el-GR" sz="1200" dirty="0">
              <a:solidFill>
                <a:schemeClr val="tx1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4662072" y="1484784"/>
            <a:ext cx="961358" cy="989697"/>
          </a:xfrm>
          <a:prstGeom prst="rect">
            <a:avLst/>
          </a:prstGeom>
          <a:solidFill>
            <a:srgbClr val="92D050">
              <a:alpha val="10000"/>
            </a:srgbClr>
          </a:solidFill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</a:rPr>
              <a:t>Führe</a:t>
            </a:r>
            <a:r>
              <a:rPr lang="en-US" sz="1200" dirty="0">
                <a:solidFill>
                  <a:schemeClr val="tx1"/>
                </a:solidFill>
              </a:rPr>
              <a:t> den </a:t>
            </a:r>
            <a:r>
              <a:rPr lang="en-US" sz="1200" dirty="0" err="1">
                <a:solidFill>
                  <a:schemeClr val="tx1"/>
                </a:solidFill>
              </a:rPr>
              <a:t>Fehler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zurück</a:t>
            </a:r>
            <a:endParaRPr lang="el-GR" sz="1200" b="1" dirty="0">
              <a:solidFill>
                <a:schemeClr val="tx1"/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6288257" y="1484784"/>
            <a:ext cx="1174058" cy="989697"/>
          </a:xfrm>
          <a:prstGeom prst="rect">
            <a:avLst/>
          </a:prstGeom>
          <a:solidFill>
            <a:srgbClr val="92D050">
              <a:alpha val="10000"/>
            </a:srgbClr>
          </a:solidFill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</a:rPr>
              <a:t>Aktualisiere</a:t>
            </a:r>
            <a:r>
              <a:rPr lang="en-US" sz="1200" dirty="0">
                <a:solidFill>
                  <a:schemeClr val="tx1"/>
                </a:solidFill>
              </a:rPr>
              <a:t> die </a:t>
            </a:r>
            <a:r>
              <a:rPr lang="en-US" sz="1200" dirty="0" err="1">
                <a:solidFill>
                  <a:schemeClr val="tx1"/>
                </a:solidFill>
              </a:rPr>
              <a:t>Netzwerk-gewichte</a:t>
            </a:r>
            <a:endParaRPr lang="el-GR" sz="1200" dirty="0">
              <a:solidFill>
                <a:schemeClr val="tx1"/>
              </a:solidFill>
            </a:endParaRPr>
          </a:p>
        </p:txBody>
      </p:sp>
      <p:cxnSp>
        <p:nvCxnSpPr>
          <p:cNvPr id="11" name="Ευθύγραμμο βέλος σύνδεσης 10"/>
          <p:cNvCxnSpPr>
            <a:cxnSpLocks/>
            <a:stCxn id="3" idx="3"/>
            <a:endCxn id="7" idx="1"/>
          </p:cNvCxnSpPr>
          <p:nvPr/>
        </p:nvCxnSpPr>
        <p:spPr>
          <a:xfrm>
            <a:off x="2371059" y="1979633"/>
            <a:ext cx="6648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/>
          <p:cNvCxnSpPr/>
          <p:nvPr/>
        </p:nvCxnSpPr>
        <p:spPr>
          <a:xfrm>
            <a:off x="4317415" y="2014527"/>
            <a:ext cx="34465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/>
          <p:cNvCxnSpPr/>
          <p:nvPr/>
        </p:nvCxnSpPr>
        <p:spPr>
          <a:xfrm>
            <a:off x="5943600" y="2022606"/>
            <a:ext cx="34465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Γωνιώδης σύνδεση 14"/>
          <p:cNvCxnSpPr>
            <a:cxnSpLocks/>
            <a:stCxn id="9" idx="2"/>
            <a:endCxn id="3" idx="2"/>
          </p:cNvCxnSpPr>
          <p:nvPr/>
        </p:nvCxnSpPr>
        <p:spPr>
          <a:xfrm rot="5400000">
            <a:off x="4345316" y="-55489"/>
            <a:ext cx="12700" cy="5059940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8596" y="2708920"/>
            <a:ext cx="74601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Backpropagation idee</a:t>
            </a:r>
            <a:endParaRPr lang="en-US" b="1" dirty="0">
              <a:solidFill>
                <a:schemeClr val="accent2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err="1"/>
              <a:t>Erzeuge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2"/>
                </a:solidFill>
              </a:rPr>
              <a:t>Fehlersignal</a:t>
            </a:r>
            <a:r>
              <a:rPr lang="en-US" dirty="0"/>
              <a:t>,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dirty="0"/>
              <a:t>das die </a:t>
            </a:r>
            <a:r>
              <a:rPr lang="en-US" dirty="0" err="1"/>
              <a:t>Differenz</a:t>
            </a:r>
            <a:r>
              <a:rPr lang="en-US" dirty="0"/>
              <a:t> </a:t>
            </a:r>
            <a:r>
              <a:rPr lang="en-US" dirty="0" err="1"/>
              <a:t>zwischen</a:t>
            </a:r>
            <a:r>
              <a:rPr lang="en-US" dirty="0"/>
              <a:t> </a:t>
            </a:r>
            <a:r>
              <a:rPr lang="en-US" dirty="0" err="1"/>
              <a:t>Prognosen</a:t>
            </a:r>
            <a:r>
              <a:rPr lang="en-US" dirty="0"/>
              <a:t> und </a:t>
            </a:r>
            <a:r>
              <a:rPr lang="en-US" dirty="0" err="1"/>
              <a:t>Zielwerten</a:t>
            </a:r>
            <a:r>
              <a:rPr lang="en-US" dirty="0"/>
              <a:t> </a:t>
            </a:r>
            <a:r>
              <a:rPr lang="en-US" dirty="0" err="1"/>
              <a:t>misst</a:t>
            </a:r>
            <a:r>
              <a:rPr lang="en-US" dirty="0"/>
              <a:t>
</a:t>
            </a:r>
            <a:r>
              <a:rPr lang="en-US" dirty="0" err="1"/>
              <a:t>Verwenden</a:t>
            </a:r>
            <a:r>
              <a:rPr lang="en-US" dirty="0"/>
              <a:t> Sie das </a:t>
            </a:r>
            <a:r>
              <a:rPr lang="en-US" dirty="0" err="1"/>
              <a:t>Fehlersignal</a:t>
            </a:r>
            <a:r>
              <a:rPr lang="en-US" dirty="0"/>
              <a:t>, um die </a:t>
            </a:r>
            <a:r>
              <a:rPr lang="en-US" dirty="0" err="1"/>
              <a:t>Gewichte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ändern</a:t>
            </a:r>
            <a:r>
              <a:rPr lang="en-US" dirty="0"/>
              <a:t> und </a:t>
            </a:r>
            <a:r>
              <a:rPr lang="en-US" dirty="0" err="1"/>
              <a:t>genauere</a:t>
            </a:r>
            <a:r>
              <a:rPr lang="en-US" dirty="0"/>
              <a:t> </a:t>
            </a:r>
            <a:r>
              <a:rPr lang="en-US" dirty="0" err="1"/>
              <a:t>Vorhersagen</a:t>
            </a:r>
            <a:r>
              <a:rPr lang="en-US" dirty="0"/>
              <a:t> </a:t>
            </a:r>
            <a:r>
              <a:rPr lang="en-US" dirty="0" err="1"/>
              <a:t>rückwärts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erhalten</a:t>
            </a:r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err="1"/>
              <a:t>Zugrunde</a:t>
            </a:r>
            <a:r>
              <a:rPr lang="en-US" dirty="0"/>
              <a:t> </a:t>
            </a:r>
            <a:r>
              <a:rPr lang="en-US" dirty="0" err="1"/>
              <a:t>liegende</a:t>
            </a:r>
            <a:r>
              <a:rPr lang="en-US" dirty="0"/>
              <a:t> </a:t>
            </a:r>
            <a:r>
              <a:rPr lang="en-US" dirty="0" err="1"/>
              <a:t>Mathematik</a:t>
            </a:r>
            <a:r>
              <a:rPr lang="en-US" dirty="0"/>
              <a:t>: </a:t>
            </a:r>
            <a:r>
              <a:rPr lang="en-US" dirty="0" err="1"/>
              <a:t>Kettenregel</a:t>
            </a:r>
            <a:r>
              <a:rPr lang="en-US" dirty="0"/>
              <a:t> 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9968FB79-9726-0947-B7ED-0AA17EDFBF1F}"/>
                  </a:ext>
                </a:extLst>
              </p:cNvPr>
              <p:cNvSpPr txBox="1"/>
              <p:nvPr/>
            </p:nvSpPr>
            <p:spPr>
              <a:xfrm>
                <a:off x="3840109" y="4599645"/>
                <a:ext cx="1123673" cy="1193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𝑑𝑔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𝑑𝑔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9968FB79-9726-0947-B7ED-0AA17EDFB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109" y="4599645"/>
                <a:ext cx="1123673" cy="1193404"/>
              </a:xfrm>
              <a:prstGeom prst="rect">
                <a:avLst/>
              </a:prstGeom>
              <a:blipFill>
                <a:blip r:embed="rId3"/>
                <a:stretch>
                  <a:fillRect r="-1124" b="-421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bgerundetes Rechteck 21">
            <a:extLst>
              <a:ext uri="{FF2B5EF4-FFF2-40B4-BE49-F238E27FC236}">
                <a16:creationId xmlns:a16="http://schemas.microsoft.com/office/drawing/2014/main" id="{A9DB4A1C-FDA8-554D-92F5-BC3E8AFA1F84}"/>
              </a:ext>
            </a:extLst>
          </p:cNvPr>
          <p:cNvSpPr/>
          <p:nvPr/>
        </p:nvSpPr>
        <p:spPr>
          <a:xfrm>
            <a:off x="2411760" y="4581128"/>
            <a:ext cx="4900149" cy="1153467"/>
          </a:xfrm>
          <a:prstGeom prst="roundRect">
            <a:avLst>
              <a:gd name="adj" fmla="val 10000"/>
            </a:avLst>
          </a:prstGeom>
          <a:solidFill>
            <a:srgbClr val="032EF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97412E9-768A-0546-95F2-F4B24B849F47}"/>
              </a:ext>
            </a:extLst>
          </p:cNvPr>
          <p:cNvSpPr txBox="1"/>
          <p:nvPr/>
        </p:nvSpPr>
        <p:spPr>
          <a:xfrm>
            <a:off x="4935645" y="5229503"/>
            <a:ext cx="1642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 für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94E10BEC-6EA1-CE4E-B3E8-E313856A66FD}"/>
                  </a:ext>
                </a:extLst>
              </p:cNvPr>
              <p:cNvSpPr txBox="1"/>
              <p:nvPr/>
            </p:nvSpPr>
            <p:spPr>
              <a:xfrm>
                <a:off x="5357857" y="5221583"/>
                <a:ext cx="21044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de-DE" dirty="0"/>
                  <a:t>)</a:t>
                </a:r>
              </a:p>
            </p:txBody>
          </p:sp>
        </mc:Choice>
        <mc:Fallback xmlns="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94E10BEC-6EA1-CE4E-B3E8-E313856A6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857" y="5221583"/>
                <a:ext cx="2104458" cy="369332"/>
              </a:xfrm>
              <a:prstGeom prst="rect">
                <a:avLst/>
              </a:prstGeom>
              <a:blipFill>
                <a:blip r:embed="rId4"/>
                <a:stretch>
                  <a:fillRect l="-599" t="-10000" b="-2333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feld 23">
            <a:extLst>
              <a:ext uri="{FF2B5EF4-FFF2-40B4-BE49-F238E27FC236}">
                <a16:creationId xmlns:a16="http://schemas.microsoft.com/office/drawing/2014/main" id="{A37F49F6-01CC-9646-B840-828CB9CCC633}"/>
              </a:ext>
            </a:extLst>
          </p:cNvPr>
          <p:cNvSpPr txBox="1"/>
          <p:nvPr/>
        </p:nvSpPr>
        <p:spPr>
          <a:xfrm>
            <a:off x="2498415" y="4655555"/>
            <a:ext cx="143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32EF0"/>
                </a:solidFill>
              </a:rPr>
              <a:t>Kettenregel (1-dim)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E1D4A6-200F-8289-E208-02D3AE329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Backpropagating</a:t>
            </a:r>
            <a:r>
              <a:rPr lang="de-DE" dirty="0"/>
              <a:t> Idee</a:t>
            </a:r>
            <a:endParaRPr lang="de-DE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D203E-7DD6-E353-0469-1A535C89AE54}"/>
              </a:ext>
            </a:extLst>
          </p:cNvPr>
          <p:cNvSpPr txBox="1"/>
          <p:nvPr/>
        </p:nvSpPr>
        <p:spPr>
          <a:xfrm>
            <a:off x="963882" y="6026594"/>
            <a:ext cx="813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Idee: </a:t>
            </a:r>
            <a:r>
              <a:rPr lang="en-US" sz="900" dirty="0">
                <a:solidFill>
                  <a:srgbClr val="0070C0"/>
                </a:solidFill>
              </a:rPr>
              <a:t>D. Hebb: The organization of behavior. A neuropsychological theory. Erlbaum Books, Mahwah, N.J., </a:t>
            </a:r>
            <a:r>
              <a:rPr lang="en-US" sz="900" b="1" dirty="0">
                <a:solidFill>
                  <a:srgbClr val="FF0000"/>
                </a:solidFill>
              </a:rPr>
              <a:t>1949</a:t>
            </a:r>
          </a:p>
          <a:p>
            <a:r>
              <a:rPr lang="de-DE" sz="900" dirty="0"/>
              <a:t>Für neuronale Netze: </a:t>
            </a:r>
            <a:r>
              <a:rPr lang="de-DE" sz="900" dirty="0">
                <a:solidFill>
                  <a:srgbClr val="0070C0"/>
                </a:solidFill>
              </a:rPr>
              <a:t>D. E. </a:t>
            </a:r>
            <a:r>
              <a:rPr lang="de-DE" sz="900" dirty="0" err="1">
                <a:solidFill>
                  <a:srgbClr val="0070C0"/>
                </a:solidFill>
              </a:rPr>
              <a:t>Rumelhart</a:t>
            </a:r>
            <a:r>
              <a:rPr lang="de-DE" sz="900" dirty="0">
                <a:solidFill>
                  <a:srgbClr val="0070C0"/>
                </a:solidFill>
              </a:rPr>
              <a:t>, G. E. </a:t>
            </a:r>
            <a:r>
              <a:rPr lang="de-DE" sz="900" dirty="0" err="1">
                <a:solidFill>
                  <a:srgbClr val="0070C0"/>
                </a:solidFill>
              </a:rPr>
              <a:t>Hinton</a:t>
            </a:r>
            <a:r>
              <a:rPr lang="de-DE" sz="900" dirty="0">
                <a:solidFill>
                  <a:srgbClr val="0070C0"/>
                </a:solidFill>
              </a:rPr>
              <a:t>, and R. J. Williams. Learning </a:t>
            </a:r>
            <a:r>
              <a:rPr lang="de-DE" sz="900" dirty="0" err="1">
                <a:solidFill>
                  <a:srgbClr val="0070C0"/>
                </a:solidFill>
              </a:rPr>
              <a:t>representations</a:t>
            </a:r>
            <a:r>
              <a:rPr lang="de-DE" sz="900" dirty="0">
                <a:solidFill>
                  <a:srgbClr val="0070C0"/>
                </a:solidFill>
              </a:rPr>
              <a:t> </a:t>
            </a:r>
            <a:r>
              <a:rPr lang="de-DE" sz="900" dirty="0" err="1">
                <a:solidFill>
                  <a:srgbClr val="0070C0"/>
                </a:solidFill>
              </a:rPr>
              <a:t>by</a:t>
            </a:r>
            <a:r>
              <a:rPr lang="de-DE" sz="900" dirty="0">
                <a:solidFill>
                  <a:srgbClr val="0070C0"/>
                </a:solidFill>
              </a:rPr>
              <a:t> back-</a:t>
            </a:r>
            <a:r>
              <a:rPr lang="de-DE" sz="900" dirty="0" err="1">
                <a:solidFill>
                  <a:srgbClr val="0070C0"/>
                </a:solidFill>
              </a:rPr>
              <a:t>propagating</a:t>
            </a:r>
            <a:r>
              <a:rPr lang="de-DE" sz="900" dirty="0">
                <a:solidFill>
                  <a:srgbClr val="0070C0"/>
                </a:solidFill>
              </a:rPr>
              <a:t> </a:t>
            </a:r>
            <a:r>
              <a:rPr lang="de-DE" sz="900" dirty="0" err="1">
                <a:solidFill>
                  <a:srgbClr val="0070C0"/>
                </a:solidFill>
              </a:rPr>
              <a:t>errors</a:t>
            </a:r>
            <a:r>
              <a:rPr lang="de-DE" sz="900" dirty="0">
                <a:solidFill>
                  <a:srgbClr val="0070C0"/>
                </a:solidFill>
              </a:rPr>
              <a:t>, </a:t>
            </a:r>
            <a:r>
              <a:rPr lang="de-DE" sz="900" dirty="0"/>
              <a:t>1986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85986CA0-FBE7-7AFC-A2F3-8A13E1A10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0607CBAE-3DD4-5444-8053-7BDFDCD09BAC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04965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4E2F059E-AB40-7F4A-84BC-E7F337A9F3C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Beispiel: Backward Pass für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</m:oMath>
                </a14:m>
                <a:br>
                  <a:rPr lang="de-DE" b="0" dirty="0"/>
                </a:br>
                <a:endParaRPr lang="en-GB" baseline="30000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4E2F059E-AB40-7F4A-84BC-E7F337A9F3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849" t="-14634" b="-5122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4667B50-9A66-3443-AD93-D9A391612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49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845F70D-98A9-35EB-007A-E39003E145D3}"/>
                  </a:ext>
                </a:extLst>
              </p:cNvPr>
              <p:cNvSpPr txBox="1"/>
              <p:nvPr/>
            </p:nvSpPr>
            <p:spPr>
              <a:xfrm>
                <a:off x="330967" y="2905249"/>
                <a:ext cx="3133043" cy="2527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err="1"/>
                  <a:t>Aktivierungsfkt</a:t>
                </a:r>
                <a:r>
                  <a:rPr lang="en-GB" dirty="0"/>
                  <a:t>.: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endParaRPr lang="en-GB" dirty="0">
                  <a:ea typeface="Cambria Math" panose="02040503050406030204" pitchFamily="18" charset="0"/>
                </a:endParaRPr>
              </a:p>
              <a:p>
                <a:r>
                  <a:rPr lang="en-GB" dirty="0" err="1">
                    <a:solidFill>
                      <a:schemeClr val="accent2"/>
                    </a:solidFill>
                  </a:rPr>
                  <a:t>Fehlerfkt</a:t>
                </a:r>
                <a:r>
                  <a:rPr lang="en-GB" dirty="0">
                    <a:solidFill>
                      <a:schemeClr val="accent2"/>
                    </a:solidFill>
                  </a:rPr>
                  <a:t>.: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de-DE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de-DE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de-DE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de-DE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𝑡𝑎𝑟𝑔𝑒𝑡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845F70D-98A9-35EB-007A-E39003E14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67" y="2905249"/>
                <a:ext cx="3133043" cy="2527038"/>
              </a:xfrm>
              <a:prstGeom prst="rect">
                <a:avLst/>
              </a:prstGeom>
              <a:blipFill>
                <a:blip r:embed="rId4"/>
                <a:stretch>
                  <a:fillRect l="-8065" t="-1000" b="-51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5C570CE-7D1D-1467-1377-ACAAAC2C5734}"/>
                  </a:ext>
                </a:extLst>
              </p:cNvPr>
              <p:cNvSpPr txBox="1"/>
              <p:nvPr/>
            </p:nvSpPr>
            <p:spPr>
              <a:xfrm>
                <a:off x="4562947" y="1517590"/>
                <a:ext cx="4466492" cy="2975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𝑜𝑢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=0.75136507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de-DE" b="0" i="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vs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𝑡𝑎𝑟𝑔𝑒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=0.01</m:t>
                    </m:r>
                  </m:oMath>
                </a14:m>
                <a:endParaRPr lang="de-DE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𝑜𝑢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=0.772928465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de-DE" b="0" i="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vs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𝑡𝑎𝑟𝑔𝑒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=0.99</m:t>
                    </m:r>
                  </m:oMath>
                </a14:m>
                <a:endParaRPr lang="de-DE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pPr marL="214313" indent="-214313">
                  <a:buFont typeface="Arial" panose="020B0604020202020204" pitchFamily="34" charset="0"/>
                  <a:buChar char="•"/>
                  <a:tabLst>
                    <a:tab pos="498872" algn="l"/>
                    <a:tab pos="529829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𝑡𝑎𝑟𝑔𝑒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𝑜𝑢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br>
                  <a:rPr lang="de-DE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0.01−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0.75136507</m:t>
                            </m:r>
                          </m:e>
                        </m:d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=0.27481108</m:t>
                    </m:r>
                  </m:oMath>
                </a14:m>
                <a:r>
                  <a:rPr lang="de-DE" dirty="0"/>
                  <a:t> 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=0.023560026</m:t>
                    </m:r>
                  </m:oMath>
                </a14:m>
                <a:endParaRPr lang="de-DE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0.298371109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5C570CE-7D1D-1467-1377-ACAAAC2C5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947" y="1517590"/>
                <a:ext cx="4466492" cy="2975110"/>
              </a:xfrm>
              <a:prstGeom prst="rect">
                <a:avLst/>
              </a:prstGeom>
              <a:blipFill>
                <a:blip r:embed="rId5"/>
                <a:stretch>
                  <a:fillRect l="-852" b="-127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FF5353-136A-DC0D-B3D4-2CFF27099C4E}"/>
                  </a:ext>
                </a:extLst>
              </p:cNvPr>
              <p:cNvSpPr txBox="1"/>
              <p:nvPr/>
            </p:nvSpPr>
            <p:spPr>
              <a:xfrm>
                <a:off x="3290003" y="4857847"/>
                <a:ext cx="5148417" cy="1575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err="1"/>
                  <a:t>Eingabe</a:t>
                </a:r>
                <a:r>
                  <a:rPr lang="en-GB" dirty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.05</m:t>
                            </m:r>
                          </m:e>
                        </m:mr>
                        <m:m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0.10</m:t>
                            </m:r>
                          </m:e>
                        </m:mr>
                      </m:m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dirty="0" err="1"/>
                  <a:t>Zielausgabe</a:t>
                </a:r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𝑡𝑎𝑟𝑔𝑒𝑡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.01</m:t>
                            </m:r>
                          </m:e>
                        </m:mr>
                        <m:m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0.99</m:t>
                            </m:r>
                          </m:e>
                        </m:mr>
                      </m:m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FF5353-136A-DC0D-B3D4-2CFF27099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003" y="4857847"/>
                <a:ext cx="5148417" cy="1575752"/>
              </a:xfrm>
              <a:prstGeom prst="rect">
                <a:avLst/>
              </a:prstGeom>
              <a:blipFill>
                <a:blip r:embed="rId6"/>
                <a:stretch>
                  <a:fillRect l="-1232" t="-1600" b="-16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8851D982-DCB0-F41A-F739-A88CE4F4CE73}"/>
              </a:ext>
            </a:extLst>
          </p:cNvPr>
          <p:cNvGrpSpPr/>
          <p:nvPr/>
        </p:nvGrpSpPr>
        <p:grpSpPr>
          <a:xfrm>
            <a:off x="425362" y="1389831"/>
            <a:ext cx="3946190" cy="1354051"/>
            <a:chOff x="838063" y="2050391"/>
            <a:chExt cx="5261586" cy="1805401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56286014-BE2C-B9B0-03CE-EFC12078D695}"/>
                </a:ext>
              </a:extLst>
            </p:cNvPr>
            <p:cNvSpPr/>
            <p:nvPr/>
          </p:nvSpPr>
          <p:spPr>
            <a:xfrm>
              <a:off x="4878618" y="2112088"/>
              <a:ext cx="432048" cy="432048"/>
            </a:xfrm>
            <a:prstGeom prst="ellipse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3498C06-46BF-BF3B-98CF-10E16B97C3F5}"/>
                </a:ext>
              </a:extLst>
            </p:cNvPr>
            <p:cNvSpPr/>
            <p:nvPr/>
          </p:nvSpPr>
          <p:spPr>
            <a:xfrm>
              <a:off x="4905792" y="2876701"/>
              <a:ext cx="432048" cy="432048"/>
            </a:xfrm>
            <a:prstGeom prst="ellipse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128" name="Gerade Verbindung mit Pfeil 22">
              <a:extLst>
                <a:ext uri="{FF2B5EF4-FFF2-40B4-BE49-F238E27FC236}">
                  <a16:creationId xmlns:a16="http://schemas.microsoft.com/office/drawing/2014/main" id="{85FEFAC4-E9FF-BE03-21E5-0997D7AA076A}"/>
                </a:ext>
              </a:extLst>
            </p:cNvPr>
            <p:cNvCxnSpPr>
              <a:cxnSpLocks/>
              <a:stCxn id="163" idx="3"/>
              <a:endCxn id="159" idx="1"/>
            </p:cNvCxnSpPr>
            <p:nvPr/>
          </p:nvCxnSpPr>
          <p:spPr>
            <a:xfrm>
              <a:off x="1332714" y="2352723"/>
              <a:ext cx="1590848" cy="15260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 Verbindung mit Pfeil 23">
              <a:extLst>
                <a:ext uri="{FF2B5EF4-FFF2-40B4-BE49-F238E27FC236}">
                  <a16:creationId xmlns:a16="http://schemas.microsoft.com/office/drawing/2014/main" id="{E870F44F-A94E-CD3B-0289-6E551A2EC7E8}"/>
                </a:ext>
              </a:extLst>
            </p:cNvPr>
            <p:cNvCxnSpPr>
              <a:cxnSpLocks/>
              <a:stCxn id="163" idx="3"/>
              <a:endCxn id="157" idx="1"/>
            </p:cNvCxnSpPr>
            <p:nvPr/>
          </p:nvCxnSpPr>
          <p:spPr>
            <a:xfrm>
              <a:off x="1332714" y="2352723"/>
              <a:ext cx="1590385" cy="771348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Gerade Verbindung mit Pfeil 42">
              <a:extLst>
                <a:ext uri="{FF2B5EF4-FFF2-40B4-BE49-F238E27FC236}">
                  <a16:creationId xmlns:a16="http://schemas.microsoft.com/office/drawing/2014/main" id="{09D83B95-4C7D-C95B-2625-112690488277}"/>
                </a:ext>
              </a:extLst>
            </p:cNvPr>
            <p:cNvCxnSpPr>
              <a:cxnSpLocks/>
              <a:stCxn id="161" idx="3"/>
              <a:endCxn id="159" idx="1"/>
            </p:cNvCxnSpPr>
            <p:nvPr/>
          </p:nvCxnSpPr>
          <p:spPr>
            <a:xfrm flipV="1">
              <a:off x="1332712" y="2367983"/>
              <a:ext cx="1590849" cy="754940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 Verbindung mit Pfeil 43">
              <a:extLst>
                <a:ext uri="{FF2B5EF4-FFF2-40B4-BE49-F238E27FC236}">
                  <a16:creationId xmlns:a16="http://schemas.microsoft.com/office/drawing/2014/main" id="{64500270-6584-8FC0-C919-B3CB52760E77}"/>
                </a:ext>
              </a:extLst>
            </p:cNvPr>
            <p:cNvCxnSpPr>
              <a:cxnSpLocks/>
              <a:stCxn id="161" idx="3"/>
              <a:endCxn id="157" idx="1"/>
            </p:cNvCxnSpPr>
            <p:nvPr/>
          </p:nvCxnSpPr>
          <p:spPr>
            <a:xfrm>
              <a:off x="1332712" y="3122923"/>
              <a:ext cx="1590386" cy="1148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 Verbindung mit Pfeil 85">
              <a:extLst>
                <a:ext uri="{FF2B5EF4-FFF2-40B4-BE49-F238E27FC236}">
                  <a16:creationId xmlns:a16="http://schemas.microsoft.com/office/drawing/2014/main" id="{6583FC42-F659-A11F-B9B4-1ACBE23C6C47}"/>
                </a:ext>
              </a:extLst>
            </p:cNvPr>
            <p:cNvCxnSpPr>
              <a:cxnSpLocks/>
              <a:stCxn id="157" idx="3"/>
              <a:endCxn id="143" idx="1"/>
            </p:cNvCxnSpPr>
            <p:nvPr/>
          </p:nvCxnSpPr>
          <p:spPr>
            <a:xfrm flipV="1">
              <a:off x="3355099" y="3118691"/>
              <a:ext cx="1592892" cy="5380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Gerade Verbindung mit Pfeil 88">
              <a:extLst>
                <a:ext uri="{FF2B5EF4-FFF2-40B4-BE49-F238E27FC236}">
                  <a16:creationId xmlns:a16="http://schemas.microsoft.com/office/drawing/2014/main" id="{EC843FED-E179-6781-A8CE-E7E452051C48}"/>
                </a:ext>
              </a:extLst>
            </p:cNvPr>
            <p:cNvCxnSpPr>
              <a:cxnSpLocks/>
              <a:stCxn id="159" idx="3"/>
              <a:endCxn id="143" idx="1"/>
            </p:cNvCxnSpPr>
            <p:nvPr/>
          </p:nvCxnSpPr>
          <p:spPr>
            <a:xfrm>
              <a:off x="3355561" y="2367983"/>
              <a:ext cx="1592429" cy="750708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Gerade Verbindung mit Pfeil 91">
              <a:extLst>
                <a:ext uri="{FF2B5EF4-FFF2-40B4-BE49-F238E27FC236}">
                  <a16:creationId xmlns:a16="http://schemas.microsoft.com/office/drawing/2014/main" id="{FC8D5644-329C-2387-D5AA-0306E2E9781C}"/>
                </a:ext>
              </a:extLst>
            </p:cNvPr>
            <p:cNvCxnSpPr>
              <a:cxnSpLocks/>
              <a:stCxn id="157" idx="3"/>
              <a:endCxn id="126" idx="2"/>
            </p:cNvCxnSpPr>
            <p:nvPr/>
          </p:nvCxnSpPr>
          <p:spPr>
            <a:xfrm flipV="1">
              <a:off x="3355099" y="2328112"/>
              <a:ext cx="1523520" cy="795959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Gerade Verbindung mit Pfeil 94">
              <a:extLst>
                <a:ext uri="{FF2B5EF4-FFF2-40B4-BE49-F238E27FC236}">
                  <a16:creationId xmlns:a16="http://schemas.microsoft.com/office/drawing/2014/main" id="{451AAEA2-F462-A787-C06C-B6AB41A9A8B3}"/>
                </a:ext>
              </a:extLst>
            </p:cNvPr>
            <p:cNvCxnSpPr>
              <a:cxnSpLocks/>
              <a:stCxn id="159" idx="3"/>
              <a:endCxn id="142" idx="1"/>
            </p:cNvCxnSpPr>
            <p:nvPr/>
          </p:nvCxnSpPr>
          <p:spPr>
            <a:xfrm flipV="1">
              <a:off x="3355561" y="2360704"/>
              <a:ext cx="1572177" cy="7279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6" name="Gruppieren 9">
              <a:extLst>
                <a:ext uri="{FF2B5EF4-FFF2-40B4-BE49-F238E27FC236}">
                  <a16:creationId xmlns:a16="http://schemas.microsoft.com/office/drawing/2014/main" id="{BA0F1CA4-2A54-FCB2-DDF7-AE965B4DBDA0}"/>
                </a:ext>
              </a:extLst>
            </p:cNvPr>
            <p:cNvGrpSpPr/>
            <p:nvPr/>
          </p:nvGrpSpPr>
          <p:grpSpPr>
            <a:xfrm>
              <a:off x="851180" y="2110734"/>
              <a:ext cx="481533" cy="483979"/>
              <a:chOff x="1259632" y="2346172"/>
              <a:chExt cx="481533" cy="483979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D4F04D01-AEC7-89B5-414F-CC7562068E02}"/>
                  </a:ext>
                </a:extLst>
              </p:cNvPr>
              <p:cNvSpPr/>
              <p:nvPr/>
            </p:nvSpPr>
            <p:spPr>
              <a:xfrm>
                <a:off x="1259632" y="2348880"/>
                <a:ext cx="432048" cy="432048"/>
              </a:xfrm>
              <a:prstGeom prst="ellipse">
                <a:avLst/>
              </a:prstGeom>
              <a:solidFill>
                <a:srgbClr val="92D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5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3" name="Textfeld 147">
                    <a:extLst>
                      <a:ext uri="{FF2B5EF4-FFF2-40B4-BE49-F238E27FC236}">
                        <a16:creationId xmlns:a16="http://schemas.microsoft.com/office/drawing/2014/main" id="{3E5BE68B-EBFC-512B-9ACB-E4190E053FD8}"/>
                      </a:ext>
                    </a:extLst>
                  </p:cNvPr>
                  <p:cNvSpPr txBox="1"/>
                  <p:nvPr/>
                </p:nvSpPr>
                <p:spPr>
                  <a:xfrm>
                    <a:off x="1309165" y="2346172"/>
                    <a:ext cx="432000" cy="4839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i="1" baseline="-25000" dirty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de-DE" baseline="-25000" dirty="0"/>
                  </a:p>
                </p:txBody>
              </p:sp>
            </mc:Choice>
            <mc:Fallback xmlns="">
              <p:sp>
                <p:nvSpPr>
                  <p:cNvPr id="163" name="Textfeld 147">
                    <a:extLst>
                      <a:ext uri="{FF2B5EF4-FFF2-40B4-BE49-F238E27FC236}">
                        <a16:creationId xmlns:a16="http://schemas.microsoft.com/office/drawing/2014/main" id="{3E5BE68B-EBFC-512B-9ACB-E4190E053F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9165" y="2346172"/>
                    <a:ext cx="432000" cy="48397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7407"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7" name="Gruppieren 6">
              <a:extLst>
                <a:ext uri="{FF2B5EF4-FFF2-40B4-BE49-F238E27FC236}">
                  <a16:creationId xmlns:a16="http://schemas.microsoft.com/office/drawing/2014/main" id="{691801CC-698B-03F4-F06E-7F077FD3C287}"/>
                </a:ext>
              </a:extLst>
            </p:cNvPr>
            <p:cNvGrpSpPr/>
            <p:nvPr/>
          </p:nvGrpSpPr>
          <p:grpSpPr>
            <a:xfrm>
              <a:off x="838063" y="2876701"/>
              <a:ext cx="494649" cy="492443"/>
              <a:chOff x="1259632" y="3140968"/>
              <a:chExt cx="494649" cy="492443"/>
            </a:xfrm>
          </p:grpSpPr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1FF13B9C-165E-F903-DD28-5CB321FA6D11}"/>
                  </a:ext>
                </a:extLst>
              </p:cNvPr>
              <p:cNvSpPr/>
              <p:nvPr/>
            </p:nvSpPr>
            <p:spPr>
              <a:xfrm>
                <a:off x="1259632" y="3140968"/>
                <a:ext cx="432048" cy="432048"/>
              </a:xfrm>
              <a:prstGeom prst="ellipse">
                <a:avLst/>
              </a:prstGeom>
              <a:solidFill>
                <a:srgbClr val="92D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1" name="Textfeld 150">
                    <a:extLst>
                      <a:ext uri="{FF2B5EF4-FFF2-40B4-BE49-F238E27FC236}">
                        <a16:creationId xmlns:a16="http://schemas.microsoft.com/office/drawing/2014/main" id="{2D49DAA3-F60B-AD63-48D2-D0AB76468EAD}"/>
                      </a:ext>
                    </a:extLst>
                  </p:cNvPr>
                  <p:cNvSpPr txBox="1"/>
                  <p:nvPr/>
                </p:nvSpPr>
                <p:spPr>
                  <a:xfrm>
                    <a:off x="1309164" y="3140968"/>
                    <a:ext cx="445117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i="1" baseline="-25000" dirty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161" name="Textfeld 150">
                    <a:extLst>
                      <a:ext uri="{FF2B5EF4-FFF2-40B4-BE49-F238E27FC236}">
                        <a16:creationId xmlns:a16="http://schemas.microsoft.com/office/drawing/2014/main" id="{2D49DAA3-F60B-AD63-48D2-D0AB76468EA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9164" y="3140968"/>
                    <a:ext cx="445117" cy="49244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7407"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feld 157">
                  <a:extLst>
                    <a:ext uri="{FF2B5EF4-FFF2-40B4-BE49-F238E27FC236}">
                      <a16:creationId xmlns:a16="http://schemas.microsoft.com/office/drawing/2014/main" id="{CC4E3CC8-C878-2959-74B8-732346AE87F5}"/>
                    </a:ext>
                  </a:extLst>
                </p:cNvPr>
                <p:cNvSpPr txBox="1"/>
                <p:nvPr/>
              </p:nvSpPr>
              <p:spPr>
                <a:xfrm>
                  <a:off x="5639266" y="2080984"/>
                  <a:ext cx="460383" cy="483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baseline="-25000" dirty="0"/>
                </a:p>
              </p:txBody>
            </p:sp>
          </mc:Choice>
          <mc:Fallback xmlns="">
            <p:sp>
              <p:nvSpPr>
                <p:cNvPr id="138" name="Textfeld 157">
                  <a:extLst>
                    <a:ext uri="{FF2B5EF4-FFF2-40B4-BE49-F238E27FC236}">
                      <a16:creationId xmlns:a16="http://schemas.microsoft.com/office/drawing/2014/main" id="{CC4E3CC8-C878-2959-74B8-732346AE87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9266" y="2080984"/>
                  <a:ext cx="460383" cy="483979"/>
                </a:xfrm>
                <a:prstGeom prst="rect">
                  <a:avLst/>
                </a:prstGeom>
                <a:blipFill>
                  <a:blip r:embed="rId9"/>
                  <a:stretch>
                    <a:fillRect r="-3448" b="-10345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feld 158">
                  <a:extLst>
                    <a:ext uri="{FF2B5EF4-FFF2-40B4-BE49-F238E27FC236}">
                      <a16:creationId xmlns:a16="http://schemas.microsoft.com/office/drawing/2014/main" id="{888EB781-644B-09B4-8657-4382FC89F0AC}"/>
                    </a:ext>
                  </a:extLst>
                </p:cNvPr>
                <p:cNvSpPr txBox="1"/>
                <p:nvPr/>
              </p:nvSpPr>
              <p:spPr>
                <a:xfrm>
                  <a:off x="5639265" y="2849070"/>
                  <a:ext cx="460383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39" name="Textfeld 158">
                  <a:extLst>
                    <a:ext uri="{FF2B5EF4-FFF2-40B4-BE49-F238E27FC236}">
                      <a16:creationId xmlns:a16="http://schemas.microsoft.com/office/drawing/2014/main" id="{888EB781-644B-09B4-8657-4382FC89F0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9265" y="2849070"/>
                  <a:ext cx="460383" cy="492443"/>
                </a:xfrm>
                <a:prstGeom prst="rect">
                  <a:avLst/>
                </a:prstGeom>
                <a:blipFill>
                  <a:blip r:embed="rId10"/>
                  <a:stretch>
                    <a:fillRect r="-3448" b="-1333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0" name="Gerade Verbindung mit Pfeil 159">
              <a:extLst>
                <a:ext uri="{FF2B5EF4-FFF2-40B4-BE49-F238E27FC236}">
                  <a16:creationId xmlns:a16="http://schemas.microsoft.com/office/drawing/2014/main" id="{4947D6B1-F80E-4F64-6172-6B1F24625459}"/>
                </a:ext>
              </a:extLst>
            </p:cNvPr>
            <p:cNvCxnSpPr>
              <a:cxnSpLocks/>
              <a:stCxn id="126" idx="6"/>
              <a:endCxn id="138" idx="1"/>
            </p:cNvCxnSpPr>
            <p:nvPr/>
          </p:nvCxnSpPr>
          <p:spPr>
            <a:xfrm flipV="1">
              <a:off x="5310666" y="2322974"/>
              <a:ext cx="328600" cy="5139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Gerade Verbindung mit Pfeil 163">
              <a:extLst>
                <a:ext uri="{FF2B5EF4-FFF2-40B4-BE49-F238E27FC236}">
                  <a16:creationId xmlns:a16="http://schemas.microsoft.com/office/drawing/2014/main" id="{951FA1A0-4222-7507-BC2E-B66CE9069BF4}"/>
                </a:ext>
              </a:extLst>
            </p:cNvPr>
            <p:cNvCxnSpPr>
              <a:cxnSpLocks/>
              <a:stCxn id="127" idx="6"/>
              <a:endCxn id="139" idx="1"/>
            </p:cNvCxnSpPr>
            <p:nvPr/>
          </p:nvCxnSpPr>
          <p:spPr>
            <a:xfrm>
              <a:off x="5337840" y="3092725"/>
              <a:ext cx="301425" cy="2565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feld 171">
                  <a:extLst>
                    <a:ext uri="{FF2B5EF4-FFF2-40B4-BE49-F238E27FC236}">
                      <a16:creationId xmlns:a16="http://schemas.microsoft.com/office/drawing/2014/main" id="{F12ED8CA-2EE3-F82B-F33E-288AAE464A57}"/>
                    </a:ext>
                  </a:extLst>
                </p:cNvPr>
                <p:cNvSpPr txBox="1"/>
                <p:nvPr/>
              </p:nvSpPr>
              <p:spPr>
                <a:xfrm>
                  <a:off x="4927738" y="2118715"/>
                  <a:ext cx="432000" cy="483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de-DE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de-DE" baseline="-25000" dirty="0"/>
                </a:p>
              </p:txBody>
            </p:sp>
          </mc:Choice>
          <mc:Fallback xmlns="">
            <p:sp>
              <p:nvSpPr>
                <p:cNvPr id="142" name="Textfeld 171">
                  <a:extLst>
                    <a:ext uri="{FF2B5EF4-FFF2-40B4-BE49-F238E27FC236}">
                      <a16:creationId xmlns:a16="http://schemas.microsoft.com/office/drawing/2014/main" id="{F12ED8CA-2EE3-F82B-F33E-288AAE464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7738" y="2118715"/>
                  <a:ext cx="432000" cy="483979"/>
                </a:xfrm>
                <a:prstGeom prst="rect">
                  <a:avLst/>
                </a:prstGeom>
                <a:blipFill>
                  <a:blip r:embed="rId11"/>
                  <a:stretch>
                    <a:fillRect r="-7692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feld 172">
                  <a:extLst>
                    <a:ext uri="{FF2B5EF4-FFF2-40B4-BE49-F238E27FC236}">
                      <a16:creationId xmlns:a16="http://schemas.microsoft.com/office/drawing/2014/main" id="{2E3BDB97-4663-BE7E-F236-4B41ADD5C051}"/>
                    </a:ext>
                  </a:extLst>
                </p:cNvPr>
                <p:cNvSpPr txBox="1"/>
                <p:nvPr/>
              </p:nvSpPr>
              <p:spPr>
                <a:xfrm>
                  <a:off x="4947990" y="2876702"/>
                  <a:ext cx="432000" cy="483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de-DE" i="1" baseline="-25000" dirty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de-DE" baseline="-25000" dirty="0"/>
                </a:p>
              </p:txBody>
            </p:sp>
          </mc:Choice>
          <mc:Fallback xmlns="">
            <p:sp>
              <p:nvSpPr>
                <p:cNvPr id="143" name="Textfeld 172">
                  <a:extLst>
                    <a:ext uri="{FF2B5EF4-FFF2-40B4-BE49-F238E27FC236}">
                      <a16:creationId xmlns:a16="http://schemas.microsoft.com/office/drawing/2014/main" id="{2E3BDB97-4663-BE7E-F236-4B41ADD5C0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7990" y="2876702"/>
                  <a:ext cx="432000" cy="483979"/>
                </a:xfrm>
                <a:prstGeom prst="rect">
                  <a:avLst/>
                </a:prstGeom>
                <a:blipFill>
                  <a:blip r:embed="rId12"/>
                  <a:stretch>
                    <a:fillRect r="-7692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4" name="Gruppieren 20">
              <a:extLst>
                <a:ext uri="{FF2B5EF4-FFF2-40B4-BE49-F238E27FC236}">
                  <a16:creationId xmlns:a16="http://schemas.microsoft.com/office/drawing/2014/main" id="{AAD03C93-F9E3-4D95-540F-7F1D5BBC7F90}"/>
                </a:ext>
              </a:extLst>
            </p:cNvPr>
            <p:cNvGrpSpPr/>
            <p:nvPr/>
          </p:nvGrpSpPr>
          <p:grpSpPr>
            <a:xfrm>
              <a:off x="2882967" y="2098233"/>
              <a:ext cx="472594" cy="511738"/>
              <a:chOff x="3995936" y="2708920"/>
              <a:chExt cx="472594" cy="511738"/>
            </a:xfrm>
          </p:grpSpPr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A7B17FBA-50B2-0340-B354-F5C8CE0074E3}"/>
                  </a:ext>
                </a:extLst>
              </p:cNvPr>
              <p:cNvSpPr/>
              <p:nvPr/>
            </p:nvSpPr>
            <p:spPr>
              <a:xfrm>
                <a:off x="3995936" y="2708920"/>
                <a:ext cx="432048" cy="43204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9" name="Textfeld 174">
                    <a:extLst>
                      <a:ext uri="{FF2B5EF4-FFF2-40B4-BE49-F238E27FC236}">
                        <a16:creationId xmlns:a16="http://schemas.microsoft.com/office/drawing/2014/main" id="{0BC66CDA-0302-B7CE-EAE8-18B47C913C0D}"/>
                      </a:ext>
                    </a:extLst>
                  </p:cNvPr>
                  <p:cNvSpPr txBox="1"/>
                  <p:nvPr/>
                </p:nvSpPr>
                <p:spPr>
                  <a:xfrm>
                    <a:off x="4036531" y="2736679"/>
                    <a:ext cx="431999" cy="4839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de-DE" i="1" baseline="-25000" dirty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de-DE" baseline="-25000" dirty="0"/>
                  </a:p>
                </p:txBody>
              </p:sp>
            </mc:Choice>
            <mc:Fallback xmlns="">
              <p:sp>
                <p:nvSpPr>
                  <p:cNvPr id="159" name="Textfeld 174">
                    <a:extLst>
                      <a:ext uri="{FF2B5EF4-FFF2-40B4-BE49-F238E27FC236}">
                        <a16:creationId xmlns:a16="http://schemas.microsoft.com/office/drawing/2014/main" id="{0BC66CDA-0302-B7CE-EAE8-18B47C913C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36531" y="2736679"/>
                    <a:ext cx="431999" cy="48397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r="-7407"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5" name="Gruppieren 12">
              <a:extLst>
                <a:ext uri="{FF2B5EF4-FFF2-40B4-BE49-F238E27FC236}">
                  <a16:creationId xmlns:a16="http://schemas.microsoft.com/office/drawing/2014/main" id="{8A2B92C2-AC26-B642-9D1E-1A6B9D3E687C}"/>
                </a:ext>
              </a:extLst>
            </p:cNvPr>
            <p:cNvGrpSpPr/>
            <p:nvPr/>
          </p:nvGrpSpPr>
          <p:grpSpPr>
            <a:xfrm>
              <a:off x="2882504" y="2866729"/>
              <a:ext cx="472594" cy="499331"/>
              <a:chOff x="3995936" y="3501008"/>
              <a:chExt cx="472594" cy="517731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0934BEB3-C6EE-111A-DD3E-9FD4719E3140}"/>
                  </a:ext>
                </a:extLst>
              </p:cNvPr>
              <p:cNvSpPr/>
              <p:nvPr/>
            </p:nvSpPr>
            <p:spPr>
              <a:xfrm>
                <a:off x="3995936" y="3501008"/>
                <a:ext cx="432048" cy="43204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7" name="Textfeld 175">
                    <a:extLst>
                      <a:ext uri="{FF2B5EF4-FFF2-40B4-BE49-F238E27FC236}">
                        <a16:creationId xmlns:a16="http://schemas.microsoft.com/office/drawing/2014/main" id="{9604EC34-ACBC-F4D7-71EA-27B730E3758A}"/>
                      </a:ext>
                    </a:extLst>
                  </p:cNvPr>
                  <p:cNvSpPr txBox="1"/>
                  <p:nvPr/>
                </p:nvSpPr>
                <p:spPr>
                  <a:xfrm>
                    <a:off x="4036531" y="3516926"/>
                    <a:ext cx="431999" cy="5018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de-DE" i="1" baseline="-25000" dirty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de-DE" baseline="-25000" dirty="0"/>
                  </a:p>
                </p:txBody>
              </p:sp>
            </mc:Choice>
            <mc:Fallback xmlns="">
              <p:sp>
                <p:nvSpPr>
                  <p:cNvPr id="157" name="Textfeld 175">
                    <a:extLst>
                      <a:ext uri="{FF2B5EF4-FFF2-40B4-BE49-F238E27FC236}">
                        <a16:creationId xmlns:a16="http://schemas.microsoft.com/office/drawing/2014/main" id="{9604EC34-ACBC-F4D7-71EA-27B730E375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36531" y="3516926"/>
                    <a:ext cx="431999" cy="501813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11538"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536F4AB4-1C86-9336-2FE8-2EA403F866F8}"/>
                    </a:ext>
                  </a:extLst>
                </p:cNvPr>
                <p:cNvSpPr txBox="1"/>
                <p:nvPr/>
              </p:nvSpPr>
              <p:spPr>
                <a:xfrm>
                  <a:off x="1624895" y="2050391"/>
                  <a:ext cx="886407" cy="3406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0.15</m:t>
                        </m:r>
                        <m:r>
                          <a:rPr lang="de-DE" sz="10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  <m:sup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de-DE" sz="105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536F4AB4-1C86-9336-2FE8-2EA403F866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4895" y="2050391"/>
                  <a:ext cx="886407" cy="340692"/>
                </a:xfrm>
                <a:prstGeom prst="rect">
                  <a:avLst/>
                </a:prstGeom>
                <a:blipFill>
                  <a:blip r:embed="rId15"/>
                  <a:stretch>
                    <a:fillRect b="-9524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4F4A92CE-952F-9AC2-F232-35C825DE8355}"/>
                    </a:ext>
                  </a:extLst>
                </p:cNvPr>
                <p:cNvSpPr txBox="1"/>
                <p:nvPr/>
              </p:nvSpPr>
              <p:spPr>
                <a:xfrm>
                  <a:off x="1624895" y="2305802"/>
                  <a:ext cx="886407" cy="3410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0.25</m:t>
                        </m:r>
                        <m:r>
                          <a:rPr lang="de-DE" sz="10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  <m:sup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de-DE" sz="105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4F4A92CE-952F-9AC2-F232-35C825DE83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4895" y="2305802"/>
                  <a:ext cx="886407" cy="341035"/>
                </a:xfrm>
                <a:prstGeom prst="rect">
                  <a:avLst/>
                </a:prstGeom>
                <a:blipFill>
                  <a:blip r:embed="rId16"/>
                  <a:stretch>
                    <a:fillRect b="-9524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7E44D456-785A-050D-3465-2DBAC2770BC0}"/>
                    </a:ext>
                  </a:extLst>
                </p:cNvPr>
                <p:cNvSpPr txBox="1"/>
                <p:nvPr/>
              </p:nvSpPr>
              <p:spPr>
                <a:xfrm>
                  <a:off x="1601450" y="2753876"/>
                  <a:ext cx="886407" cy="3410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0.20</m:t>
                        </m:r>
                        <m:r>
                          <a:rPr lang="de-DE" sz="10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  <m:sup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de-DE" sz="105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7E44D456-785A-050D-3465-2DBAC2770B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1450" y="2753876"/>
                  <a:ext cx="886407" cy="341035"/>
                </a:xfrm>
                <a:prstGeom prst="rect">
                  <a:avLst/>
                </a:prstGeom>
                <a:blipFill>
                  <a:blip r:embed="rId17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82699EED-DC48-905D-7AF2-E164508236CB}"/>
                    </a:ext>
                  </a:extLst>
                </p:cNvPr>
                <p:cNvSpPr txBox="1"/>
                <p:nvPr/>
              </p:nvSpPr>
              <p:spPr>
                <a:xfrm>
                  <a:off x="1612495" y="3033055"/>
                  <a:ext cx="886407" cy="3410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0.30</m:t>
                        </m:r>
                        <m:r>
                          <a:rPr lang="de-DE" sz="10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  <m:sup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de-DE" sz="105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82699EED-DC48-905D-7AF2-E164508236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2495" y="3033055"/>
                  <a:ext cx="886407" cy="341035"/>
                </a:xfrm>
                <a:prstGeom prst="rect">
                  <a:avLst/>
                </a:prstGeom>
                <a:blipFill>
                  <a:blip r:embed="rId18"/>
                  <a:stretch>
                    <a:fillRect b="-9524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F15655A8-6561-DF0D-0EF4-472FB8824D91}"/>
                    </a:ext>
                  </a:extLst>
                </p:cNvPr>
                <p:cNvSpPr txBox="1"/>
                <p:nvPr/>
              </p:nvSpPr>
              <p:spPr>
                <a:xfrm>
                  <a:off x="3664727" y="2050391"/>
                  <a:ext cx="886407" cy="3411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0.40</m:t>
                        </m:r>
                        <m:r>
                          <a:rPr lang="de-DE" sz="10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  <m:sup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de-DE" sz="105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F15655A8-6561-DF0D-0EF4-472FB8824D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4727" y="2050391"/>
                  <a:ext cx="886407" cy="341119"/>
                </a:xfrm>
                <a:prstGeom prst="rect">
                  <a:avLst/>
                </a:prstGeom>
                <a:blipFill>
                  <a:blip r:embed="rId19"/>
                  <a:stretch>
                    <a:fillRect b="-9524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7C3CE04A-9259-F069-5FC1-87AE9AE9F7AD}"/>
                    </a:ext>
                  </a:extLst>
                </p:cNvPr>
                <p:cNvSpPr txBox="1"/>
                <p:nvPr/>
              </p:nvSpPr>
              <p:spPr>
                <a:xfrm>
                  <a:off x="3664727" y="2305802"/>
                  <a:ext cx="886407" cy="341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0.50</m:t>
                        </m:r>
                        <m:r>
                          <a:rPr lang="de-DE" sz="10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  <m:sup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de-DE" sz="105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7C3CE04A-9259-F069-5FC1-87AE9AE9F7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4727" y="2305802"/>
                  <a:ext cx="886407" cy="341461"/>
                </a:xfrm>
                <a:prstGeom prst="rect">
                  <a:avLst/>
                </a:prstGeom>
                <a:blipFill>
                  <a:blip r:embed="rId20"/>
                  <a:stretch>
                    <a:fillRect b="-9524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13281D68-3632-3B11-8A4E-0E44176AB88C}"/>
                    </a:ext>
                  </a:extLst>
                </p:cNvPr>
                <p:cNvSpPr txBox="1"/>
                <p:nvPr/>
              </p:nvSpPr>
              <p:spPr>
                <a:xfrm>
                  <a:off x="3641280" y="2753876"/>
                  <a:ext cx="886407" cy="341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0.45</m:t>
                        </m:r>
                        <m:r>
                          <a:rPr lang="de-DE" sz="10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  <m:sup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de-DE" sz="105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13281D68-3632-3B11-8A4E-0E44176AB8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1280" y="2753876"/>
                  <a:ext cx="886407" cy="341461"/>
                </a:xfrm>
                <a:prstGeom prst="rect">
                  <a:avLst/>
                </a:prstGeom>
                <a:blipFill>
                  <a:blip r:embed="rId21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6F4259B7-A47A-B756-D738-7C021AFA949B}"/>
                    </a:ext>
                  </a:extLst>
                </p:cNvPr>
                <p:cNvSpPr txBox="1"/>
                <p:nvPr/>
              </p:nvSpPr>
              <p:spPr>
                <a:xfrm>
                  <a:off x="3652327" y="3033055"/>
                  <a:ext cx="886407" cy="341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0.55</m:t>
                        </m:r>
                        <m:r>
                          <a:rPr lang="de-DE" sz="10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  <m:sup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de-DE" sz="105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6F4259B7-A47A-B756-D738-7C021AFA94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2327" y="3033055"/>
                  <a:ext cx="886407" cy="341461"/>
                </a:xfrm>
                <a:prstGeom prst="rect">
                  <a:avLst/>
                </a:prstGeom>
                <a:blipFill>
                  <a:blip r:embed="rId22"/>
                  <a:stretch>
                    <a:fillRect b="-9524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74FFB4F9-84C0-43FC-74BB-A1EA8C66C16F}"/>
                    </a:ext>
                  </a:extLst>
                </p:cNvPr>
                <p:cNvSpPr txBox="1"/>
                <p:nvPr/>
              </p:nvSpPr>
              <p:spPr>
                <a:xfrm>
                  <a:off x="2485929" y="3364140"/>
                  <a:ext cx="1178043" cy="4868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0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05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de-DE" sz="105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=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sz="105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de-DE" sz="1050">
                                  <a:latin typeface="Cambria Math" panose="02040503050406030204" pitchFamily="18" charset="0"/>
                                </a:rPr>
                                <m:t>0.35</m:t>
                              </m:r>
                            </m:e>
                          </m:mr>
                          <m:mr>
                            <m:e>
                              <m:r>
                                <a:rPr lang="de-DE" sz="1050" i="1">
                                  <a:latin typeface="Cambria Math" panose="02040503050406030204" pitchFamily="18" charset="0"/>
                                </a:rPr>
                                <m:t>0.35</m:t>
                              </m:r>
                            </m:e>
                          </m:mr>
                        </m:m>
                      </m:oMath>
                    </m:oMathPara>
                  </a14:m>
                  <a:endParaRPr lang="de-DE" sz="1050" dirty="0"/>
                </a:p>
              </p:txBody>
            </p:sp>
          </mc:Choice>
          <mc:Fallback xmlns=""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74FFB4F9-84C0-43FC-74BB-A1EA8C66C1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5929" y="3364140"/>
                  <a:ext cx="1178043" cy="48680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587080F4-09A4-2590-4A9A-F17DFF170A8B}"/>
                    </a:ext>
                  </a:extLst>
                </p:cNvPr>
                <p:cNvSpPr txBox="1"/>
                <p:nvPr/>
              </p:nvSpPr>
              <p:spPr>
                <a:xfrm>
                  <a:off x="4451100" y="3373437"/>
                  <a:ext cx="1178043" cy="4823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0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05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de-DE" sz="105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=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sz="105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de-DE" sz="1050" i="1">
                                  <a:latin typeface="Cambria Math" panose="02040503050406030204" pitchFamily="18" charset="0"/>
                                </a:rPr>
                                <m:t>0.60</m:t>
                              </m:r>
                            </m:e>
                          </m:mr>
                          <m:mr>
                            <m:e>
                              <m:r>
                                <a:rPr lang="de-DE" sz="1050" i="1">
                                  <a:latin typeface="Cambria Math" panose="02040503050406030204" pitchFamily="18" charset="0"/>
                                </a:rPr>
                                <m:t>0.60</m:t>
                              </m:r>
                            </m:e>
                          </m:mr>
                        </m:m>
                      </m:oMath>
                    </m:oMathPara>
                  </a14:m>
                  <a:endParaRPr lang="de-DE" sz="1050" dirty="0"/>
                </a:p>
              </p:txBody>
            </p:sp>
          </mc:Choice>
          <mc:Fallback xmlns="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587080F4-09A4-2590-4A9A-F17DFF170A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1100" y="3373437"/>
                  <a:ext cx="1178043" cy="482355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4925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 t="21532" r="7043" b="26375"/>
          <a:stretch/>
        </p:blipFill>
        <p:spPr bwMode="auto">
          <a:xfrm>
            <a:off x="1173163" y="1251112"/>
            <a:ext cx="6334125" cy="401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1371600" y="6400800"/>
            <a:ext cx="51816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9512" y="6651712"/>
            <a:ext cx="8784976" cy="2062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5264356"/>
            <a:ext cx="5288632" cy="11889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0" y="1252942"/>
            <a:ext cx="2376264" cy="24640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23728" y="3402190"/>
            <a:ext cx="1160512" cy="4588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19346" y="3884715"/>
            <a:ext cx="547617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Repräsentiert</a:t>
            </a:r>
            <a:r>
              <a:rPr lang="en-US" sz="2400" dirty="0"/>
              <a:t> </a:t>
            </a:r>
            <a:r>
              <a:rPr lang="en-US" sz="2400" dirty="0" err="1"/>
              <a:t>lineare</a:t>
            </a:r>
            <a:r>
              <a:rPr lang="en-US" sz="2400" dirty="0"/>
              <a:t> </a:t>
            </a:r>
            <a:r>
              <a:rPr lang="en-US" sz="2400" dirty="0" err="1"/>
              <a:t>Funktion</a:t>
            </a:r>
            <a:r>
              <a:rPr lang="en-US" sz="2400" dirty="0"/>
              <a:t> y = mx + 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91680" y="4365104"/>
            <a:ext cx="310373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Was </a:t>
            </a:r>
            <a:r>
              <a:rPr lang="en-US" sz="2000" dirty="0" err="1"/>
              <a:t>machen</a:t>
            </a:r>
            <a:r>
              <a:rPr lang="en-US" sz="2000" dirty="0"/>
              <a:t> die </a:t>
            </a:r>
            <a:r>
              <a:rPr lang="en-US" sz="2000" dirty="0" err="1"/>
              <a:t>Gewichte</a:t>
            </a:r>
            <a:r>
              <a:rPr lang="en-US" sz="2000" dirty="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91045" y="5264356"/>
            <a:ext cx="688541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Verallgemeinerung</a:t>
            </a:r>
            <a:r>
              <a:rPr lang="en-US" sz="2400" dirty="0"/>
              <a:t> auf </a:t>
            </a:r>
            <a:r>
              <a:rPr lang="en-US" sz="2400" dirty="0" err="1"/>
              <a:t>Entscheidungsebenen</a:t>
            </a:r>
            <a:r>
              <a:rPr lang="en-US" sz="2400" dirty="0"/>
              <a:t> </a:t>
            </a:r>
            <a:r>
              <a:rPr lang="en-US" sz="2400" dirty="0" err="1"/>
              <a:t>möglich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2376264" y="601342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>
                <a:solidFill>
                  <a:srgbClr val="190CFF"/>
                </a:solidFill>
                <a:latin typeface="Helvetica" charset="0"/>
              </a:rPr>
              <a:t>Vgl</a:t>
            </a:r>
            <a:r>
              <a:rPr lang="en-US" sz="1200" dirty="0">
                <a:solidFill>
                  <a:srgbClr val="190CFF"/>
                </a:solidFill>
                <a:latin typeface="Helvetica" charset="0"/>
              </a:rPr>
              <a:t>.: Warren McCulloch und William Pitts: </a:t>
            </a:r>
            <a:r>
              <a:rPr lang="en-US" sz="1200" i="1" dirty="0">
                <a:solidFill>
                  <a:srgbClr val="190CFF"/>
                </a:solidFill>
                <a:latin typeface="Helvetica" charset="0"/>
              </a:rPr>
              <a:t>A logical calculus </a:t>
            </a:r>
            <a:br>
              <a:rPr lang="en-US" sz="1200" i="1" dirty="0">
                <a:solidFill>
                  <a:srgbClr val="190CFF"/>
                </a:solidFill>
                <a:latin typeface="Helvetica" charset="0"/>
              </a:rPr>
            </a:br>
            <a:r>
              <a:rPr lang="en-US" sz="1200" i="1" dirty="0">
                <a:solidFill>
                  <a:srgbClr val="190CFF"/>
                </a:solidFill>
                <a:latin typeface="Helvetica" charset="0"/>
              </a:rPr>
              <a:t>of the ideas immanent in nervous activity</a:t>
            </a:r>
            <a:r>
              <a:rPr lang="en-US" sz="1200" dirty="0">
                <a:solidFill>
                  <a:srgbClr val="190CFF"/>
                </a:solidFill>
                <a:latin typeface="Helvetica" charset="0"/>
              </a:rPr>
              <a:t>. In: </a:t>
            </a:r>
            <a:r>
              <a:rPr lang="en-US" sz="1200" i="1" dirty="0">
                <a:solidFill>
                  <a:srgbClr val="190CFF"/>
                </a:solidFill>
                <a:latin typeface="Helvetica" charset="0"/>
              </a:rPr>
              <a:t>Bulletin of Mathematical Biophysics</a:t>
            </a:r>
            <a:r>
              <a:rPr lang="en-US" sz="1200" dirty="0">
                <a:solidFill>
                  <a:srgbClr val="190CFF"/>
                </a:solidFill>
                <a:latin typeface="Helvetica" charset="0"/>
              </a:rPr>
              <a:t>, Bd. 5, S. 115–133, </a:t>
            </a:r>
            <a:r>
              <a:rPr lang="en-US" sz="1200" b="1" dirty="0">
                <a:solidFill>
                  <a:srgbClr val="FF0000"/>
                </a:solidFill>
                <a:latin typeface="Helvetica" charset="0"/>
              </a:rPr>
              <a:t>1943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6D875A42-476E-CCBB-1D77-E0F72A34F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EE60E7-EE16-957C-64ED-3E4DCB0314BE}"/>
              </a:ext>
            </a:extLst>
          </p:cNvPr>
          <p:cNvSpPr txBox="1">
            <a:spLocks/>
          </p:cNvSpPr>
          <p:nvPr/>
        </p:nvSpPr>
        <p:spPr>
          <a:xfrm>
            <a:off x="468313" y="260350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en-US" sz="3200" dirty="0" err="1"/>
              <a:t>Entscheidungslinie</a:t>
            </a:r>
            <a:r>
              <a:rPr lang="en-US" sz="3200" dirty="0"/>
              <a:t> </a:t>
            </a:r>
            <a:r>
              <a:rPr lang="en-US" sz="3200" dirty="0" err="1"/>
              <a:t>eines</a:t>
            </a:r>
            <a:r>
              <a:rPr lang="en-US" sz="3200" dirty="0"/>
              <a:t> </a:t>
            </a:r>
            <a:r>
              <a:rPr lang="en-US" sz="3200" dirty="0" err="1"/>
              <a:t>Perzeptrons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78605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5C570CE-7D1D-1467-1377-ACAAAC2C5734}"/>
                  </a:ext>
                </a:extLst>
              </p:cNvPr>
              <p:cNvSpPr txBox="1"/>
              <p:nvPr/>
            </p:nvSpPr>
            <p:spPr>
              <a:xfrm>
                <a:off x="4260834" y="1484784"/>
                <a:ext cx="5567749" cy="4370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</m:sub>
                        </m:sSub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sub>
                        </m:sSub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</m:sub>
                        </m:sSub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𝑜𝑢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𝑜𝑢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𝑛𝑒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𝑛𝑒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  <m:sup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sub>
                        </m:sSub>
                      </m:den>
                    </m:f>
                  </m:oMath>
                </a14:m>
                <a:endParaRPr lang="de-DE" b="0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</m:sub>
                        </m:sSub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𝑜𝑢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=2⋅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𝑡𝑎𝑟𝑔𝑒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𝑜𝑢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2−1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+0</m:t>
                    </m:r>
                  </m:oMath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𝑜𝑢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𝑡𝑎𝑟𝑔𝑒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de-DE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0.75136507</m:t>
                      </m:r>
                      <m:r>
                        <a:rPr lang="de-DE" b="0" i="0" smtClean="0">
                          <a:latin typeface="Cambria Math" panose="02040503050406030204" pitchFamily="18" charset="0"/>
                        </a:rPr>
                        <m:t>−0.01= 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0.7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136507</m:t>
                      </m:r>
                    </m:oMath>
                  </m:oMathPara>
                </a14:m>
                <a:endParaRPr lang="de-DE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𝑜𝑢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𝑛𝑒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𝑜𝑢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1 −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𝑜𝑢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0.186815602</m:t>
                    </m:r>
                  </m:oMath>
                </a14:m>
                <a:endParaRPr lang="de-DE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𝑛𝑒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  <m:sup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sub>
                        </m:sSub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=1⋅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𝑜𝑢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1−1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𝑜𝑢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endParaRPr lang="de-DE" b="0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</m:sub>
                        </m:sSub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sub>
                        </m:sSub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</m:sub>
                        </m:sSub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𝑜𝑢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𝑜𝑢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𝑛𝑒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𝑛𝑒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  <m:sup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sub>
                        </m:sSub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=0.082167041</m:t>
                    </m:r>
                  </m:oMath>
                </a14:m>
                <a:endParaRPr lang="de-DE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𝑛𝑒𝑤</m:t>
                    </m:r>
                    <m:r>
                      <m:rPr>
                        <m:lit/>
                      </m:rPr>
                      <a:rPr lang="de-DE" b="0" i="1" smtClean="0">
                        <a:latin typeface="Cambria Math" panose="02040503050406030204" pitchFamily="18" charset="0"/>
                      </a:rPr>
                      <m:t>_</m:t>
                    </m:r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</m:sub>
                        </m:sSub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  <m:sup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sub>
                        </m:sSub>
                      </m:den>
                    </m:f>
                    <m:r>
                      <a:rPr lang="de-DE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de-DE">
                        <a:latin typeface="Cambria Math" panose="02040503050406030204" pitchFamily="18" charset="0"/>
                      </a:rPr>
                      <m:t>317832959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5C570CE-7D1D-1467-1377-ACAAAC2C5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34" y="1484784"/>
                <a:ext cx="5567749" cy="4370555"/>
              </a:xfrm>
              <a:prstGeom prst="rect">
                <a:avLst/>
              </a:prstGeom>
              <a:blipFill>
                <a:blip r:embed="rId3"/>
                <a:stretch>
                  <a:fillRect l="-68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4E2F059E-AB40-7F4A-84BC-E7F337A9F3C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Beispiel: Backward Pass für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br>
                  <a:rPr lang="de-DE" b="0" dirty="0"/>
                </a:br>
                <a:endParaRPr lang="en-GB" baseline="30000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4E2F059E-AB40-7F4A-84BC-E7F337A9F3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1849" t="-12195" b="-5365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444D1A-06BB-358F-FAC9-10BD27E66EB7}"/>
                  </a:ext>
                </a:extLst>
              </p:cNvPr>
              <p:cNvSpPr txBox="1"/>
              <p:nvPr/>
            </p:nvSpPr>
            <p:spPr>
              <a:xfrm>
                <a:off x="35496" y="3021487"/>
                <a:ext cx="3133043" cy="3081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err="1"/>
                  <a:t>Aktivierungsfkt</a:t>
                </a: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endParaRPr lang="en-GB" dirty="0">
                  <a:ea typeface="Cambria Math" panose="02040503050406030204" pitchFamily="18" charset="0"/>
                </a:endParaRPr>
              </a:p>
              <a:p>
                <a:endParaRPr lang="en-GB" dirty="0">
                  <a:solidFill>
                    <a:schemeClr val="tx1"/>
                  </a:solidFill>
                </a:endParaRPr>
              </a:p>
              <a:p>
                <a:endParaRPr lang="en-GB" dirty="0"/>
              </a:p>
              <a:p>
                <a:r>
                  <a:rPr lang="en-GB" dirty="0" err="1">
                    <a:solidFill>
                      <a:schemeClr val="tx1"/>
                    </a:solidFill>
                  </a:rPr>
                  <a:t>Fehlerfkt</a:t>
                </a:r>
                <a:r>
                  <a:rPr lang="en-GB" dirty="0">
                    <a:solidFill>
                      <a:schemeClr val="tx1"/>
                    </a:solidFill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𝑡𝑎𝑟𝑔𝑒𝑡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444D1A-06BB-358F-FAC9-10BD27E66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021487"/>
                <a:ext cx="3133043" cy="3081036"/>
              </a:xfrm>
              <a:prstGeom prst="rect">
                <a:avLst/>
              </a:prstGeom>
              <a:blipFill>
                <a:blip r:embed="rId5"/>
                <a:stretch>
                  <a:fillRect l="-8065" t="-1235" b="-4197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4DDFFF-4492-5DAC-5260-E5BE675C465D}"/>
                  </a:ext>
                </a:extLst>
              </p:cNvPr>
              <p:cNvSpPr txBox="1"/>
              <p:nvPr/>
            </p:nvSpPr>
            <p:spPr>
              <a:xfrm>
                <a:off x="2038779" y="3925476"/>
                <a:ext cx="2337924" cy="1575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err="1"/>
                  <a:t>Eingabe</a:t>
                </a:r>
                <a:r>
                  <a:rPr lang="en-GB" dirty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.05</m:t>
                            </m:r>
                          </m:e>
                        </m:mr>
                        <m:m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0.10</m:t>
                            </m:r>
                          </m:e>
                        </m:mr>
                      </m:m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dirty="0" err="1"/>
                  <a:t>Zielausgabe</a:t>
                </a:r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𝑡𝑎𝑟𝑔𝑒𝑡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.01</m:t>
                            </m:r>
                          </m:e>
                        </m:mr>
                        <m:m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0.99</m:t>
                            </m:r>
                          </m:e>
                        </m:mr>
                      </m:m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4DDFFF-4492-5DAC-5260-E5BE675C4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779" y="3925476"/>
                <a:ext cx="2337924" cy="1575752"/>
              </a:xfrm>
              <a:prstGeom prst="rect">
                <a:avLst/>
              </a:prstGeom>
              <a:blipFill>
                <a:blip r:embed="rId6"/>
                <a:stretch>
                  <a:fillRect l="-2162" t="-2419" b="-161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FAE8D0BC-4112-8301-256B-9CB0EEB2CB8D}"/>
              </a:ext>
            </a:extLst>
          </p:cNvPr>
          <p:cNvGrpSpPr/>
          <p:nvPr/>
        </p:nvGrpSpPr>
        <p:grpSpPr>
          <a:xfrm>
            <a:off x="251520" y="1524077"/>
            <a:ext cx="3946190" cy="1354051"/>
            <a:chOff x="838063" y="2050391"/>
            <a:chExt cx="5261586" cy="1805401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1A7C58A1-BB52-0DA9-511D-C9B5943A6464}"/>
                </a:ext>
              </a:extLst>
            </p:cNvPr>
            <p:cNvSpPr/>
            <p:nvPr/>
          </p:nvSpPr>
          <p:spPr>
            <a:xfrm>
              <a:off x="4878618" y="2112088"/>
              <a:ext cx="432048" cy="432048"/>
            </a:xfrm>
            <a:prstGeom prst="ellipse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AEDA350F-0F44-4295-7B8E-F458EBBE732E}"/>
                </a:ext>
              </a:extLst>
            </p:cNvPr>
            <p:cNvSpPr/>
            <p:nvPr/>
          </p:nvSpPr>
          <p:spPr>
            <a:xfrm>
              <a:off x="4905792" y="2876701"/>
              <a:ext cx="432048" cy="432048"/>
            </a:xfrm>
            <a:prstGeom prst="ellipse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94" name="Gerade Verbindung mit Pfeil 22">
              <a:extLst>
                <a:ext uri="{FF2B5EF4-FFF2-40B4-BE49-F238E27FC236}">
                  <a16:creationId xmlns:a16="http://schemas.microsoft.com/office/drawing/2014/main" id="{CF8C8053-D2BA-87B0-689C-2C7FC67C6ECA}"/>
                </a:ext>
              </a:extLst>
            </p:cNvPr>
            <p:cNvCxnSpPr>
              <a:cxnSpLocks/>
              <a:stCxn id="129" idx="3"/>
              <a:endCxn id="125" idx="1"/>
            </p:cNvCxnSpPr>
            <p:nvPr/>
          </p:nvCxnSpPr>
          <p:spPr>
            <a:xfrm>
              <a:off x="1332714" y="2352723"/>
              <a:ext cx="1590848" cy="15260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mit Pfeil 23">
              <a:extLst>
                <a:ext uri="{FF2B5EF4-FFF2-40B4-BE49-F238E27FC236}">
                  <a16:creationId xmlns:a16="http://schemas.microsoft.com/office/drawing/2014/main" id="{F8FF4815-57C7-2811-E786-5C9A2C38D1E4}"/>
                </a:ext>
              </a:extLst>
            </p:cNvPr>
            <p:cNvCxnSpPr>
              <a:cxnSpLocks/>
              <a:stCxn id="129" idx="3"/>
              <a:endCxn id="123" idx="1"/>
            </p:cNvCxnSpPr>
            <p:nvPr/>
          </p:nvCxnSpPr>
          <p:spPr>
            <a:xfrm>
              <a:off x="1332714" y="2352723"/>
              <a:ext cx="1590385" cy="771348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mit Pfeil 42">
              <a:extLst>
                <a:ext uri="{FF2B5EF4-FFF2-40B4-BE49-F238E27FC236}">
                  <a16:creationId xmlns:a16="http://schemas.microsoft.com/office/drawing/2014/main" id="{C0DB8996-D97B-455E-F062-AD6AA3957BB0}"/>
                </a:ext>
              </a:extLst>
            </p:cNvPr>
            <p:cNvCxnSpPr>
              <a:cxnSpLocks/>
              <a:stCxn id="127" idx="3"/>
              <a:endCxn id="125" idx="1"/>
            </p:cNvCxnSpPr>
            <p:nvPr/>
          </p:nvCxnSpPr>
          <p:spPr>
            <a:xfrm flipV="1">
              <a:off x="1332712" y="2367983"/>
              <a:ext cx="1590849" cy="754940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mit Pfeil 43">
              <a:extLst>
                <a:ext uri="{FF2B5EF4-FFF2-40B4-BE49-F238E27FC236}">
                  <a16:creationId xmlns:a16="http://schemas.microsoft.com/office/drawing/2014/main" id="{94E1CBDD-B055-1392-EF53-B3055BE6695A}"/>
                </a:ext>
              </a:extLst>
            </p:cNvPr>
            <p:cNvCxnSpPr>
              <a:cxnSpLocks/>
              <a:stCxn id="127" idx="3"/>
              <a:endCxn id="123" idx="1"/>
            </p:cNvCxnSpPr>
            <p:nvPr/>
          </p:nvCxnSpPr>
          <p:spPr>
            <a:xfrm>
              <a:off x="1332712" y="3122923"/>
              <a:ext cx="1590386" cy="1148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mit Pfeil 85">
              <a:extLst>
                <a:ext uri="{FF2B5EF4-FFF2-40B4-BE49-F238E27FC236}">
                  <a16:creationId xmlns:a16="http://schemas.microsoft.com/office/drawing/2014/main" id="{3F0682C5-8FD5-9393-53FD-8079CB56F23A}"/>
                </a:ext>
              </a:extLst>
            </p:cNvPr>
            <p:cNvCxnSpPr>
              <a:cxnSpLocks/>
              <a:stCxn id="123" idx="3"/>
              <a:endCxn id="109" idx="1"/>
            </p:cNvCxnSpPr>
            <p:nvPr/>
          </p:nvCxnSpPr>
          <p:spPr>
            <a:xfrm flipV="1">
              <a:off x="3355099" y="3118691"/>
              <a:ext cx="1592892" cy="5380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mit Pfeil 88">
              <a:extLst>
                <a:ext uri="{FF2B5EF4-FFF2-40B4-BE49-F238E27FC236}">
                  <a16:creationId xmlns:a16="http://schemas.microsoft.com/office/drawing/2014/main" id="{A146B55D-FFC2-DBFB-E813-878670BEAD16}"/>
                </a:ext>
              </a:extLst>
            </p:cNvPr>
            <p:cNvCxnSpPr>
              <a:cxnSpLocks/>
              <a:stCxn id="125" idx="3"/>
              <a:endCxn id="109" idx="1"/>
            </p:cNvCxnSpPr>
            <p:nvPr/>
          </p:nvCxnSpPr>
          <p:spPr>
            <a:xfrm>
              <a:off x="3355561" y="2367983"/>
              <a:ext cx="1592429" cy="750708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mit Pfeil 91">
              <a:extLst>
                <a:ext uri="{FF2B5EF4-FFF2-40B4-BE49-F238E27FC236}">
                  <a16:creationId xmlns:a16="http://schemas.microsoft.com/office/drawing/2014/main" id="{EE46CED3-A8B7-AF78-1904-0E6ED429226C}"/>
                </a:ext>
              </a:extLst>
            </p:cNvPr>
            <p:cNvCxnSpPr>
              <a:cxnSpLocks/>
              <a:stCxn id="123" idx="3"/>
              <a:endCxn id="92" idx="2"/>
            </p:cNvCxnSpPr>
            <p:nvPr/>
          </p:nvCxnSpPr>
          <p:spPr>
            <a:xfrm flipV="1">
              <a:off x="3355099" y="2328112"/>
              <a:ext cx="1523520" cy="795959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mit Pfeil 94">
              <a:extLst>
                <a:ext uri="{FF2B5EF4-FFF2-40B4-BE49-F238E27FC236}">
                  <a16:creationId xmlns:a16="http://schemas.microsoft.com/office/drawing/2014/main" id="{AEDF49DC-A94C-FB53-08E2-65E832BFF3D5}"/>
                </a:ext>
              </a:extLst>
            </p:cNvPr>
            <p:cNvCxnSpPr>
              <a:cxnSpLocks/>
              <a:stCxn id="125" idx="3"/>
              <a:endCxn id="108" idx="1"/>
            </p:cNvCxnSpPr>
            <p:nvPr/>
          </p:nvCxnSpPr>
          <p:spPr>
            <a:xfrm flipV="1">
              <a:off x="3355561" y="2360704"/>
              <a:ext cx="1572177" cy="7279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uppieren 9">
              <a:extLst>
                <a:ext uri="{FF2B5EF4-FFF2-40B4-BE49-F238E27FC236}">
                  <a16:creationId xmlns:a16="http://schemas.microsoft.com/office/drawing/2014/main" id="{F469857E-EDCD-4F3D-3033-12A583FC2984}"/>
                </a:ext>
              </a:extLst>
            </p:cNvPr>
            <p:cNvGrpSpPr/>
            <p:nvPr/>
          </p:nvGrpSpPr>
          <p:grpSpPr>
            <a:xfrm>
              <a:off x="851180" y="2110734"/>
              <a:ext cx="481533" cy="483979"/>
              <a:chOff x="1259632" y="2346172"/>
              <a:chExt cx="481533" cy="483979"/>
            </a:xfrm>
          </p:grpSpPr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2A262967-C4C1-F53C-9453-64605026FCB2}"/>
                  </a:ext>
                </a:extLst>
              </p:cNvPr>
              <p:cNvSpPr/>
              <p:nvPr/>
            </p:nvSpPr>
            <p:spPr>
              <a:xfrm>
                <a:off x="1259632" y="2348880"/>
                <a:ext cx="432048" cy="432048"/>
              </a:xfrm>
              <a:prstGeom prst="ellipse">
                <a:avLst/>
              </a:prstGeom>
              <a:solidFill>
                <a:srgbClr val="92D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5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" name="Textfeld 147">
                    <a:extLst>
                      <a:ext uri="{FF2B5EF4-FFF2-40B4-BE49-F238E27FC236}">
                        <a16:creationId xmlns:a16="http://schemas.microsoft.com/office/drawing/2014/main" id="{88A6B6BA-615A-7E4C-78F0-EF755C93A38B}"/>
                      </a:ext>
                    </a:extLst>
                  </p:cNvPr>
                  <p:cNvSpPr txBox="1"/>
                  <p:nvPr/>
                </p:nvSpPr>
                <p:spPr>
                  <a:xfrm>
                    <a:off x="1309165" y="2346172"/>
                    <a:ext cx="432000" cy="4839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i="1" baseline="-25000" dirty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de-DE" baseline="-25000" dirty="0"/>
                  </a:p>
                </p:txBody>
              </p:sp>
            </mc:Choice>
            <mc:Fallback xmlns="">
              <p:sp>
                <p:nvSpPr>
                  <p:cNvPr id="129" name="Textfeld 147">
                    <a:extLst>
                      <a:ext uri="{FF2B5EF4-FFF2-40B4-BE49-F238E27FC236}">
                        <a16:creationId xmlns:a16="http://schemas.microsoft.com/office/drawing/2014/main" id="{88A6B6BA-615A-7E4C-78F0-EF755C93A38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9165" y="2346172"/>
                    <a:ext cx="432000" cy="48397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11538"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" name="Gruppieren 6">
              <a:extLst>
                <a:ext uri="{FF2B5EF4-FFF2-40B4-BE49-F238E27FC236}">
                  <a16:creationId xmlns:a16="http://schemas.microsoft.com/office/drawing/2014/main" id="{64401B9F-A4EC-1946-C846-66EC094C19F3}"/>
                </a:ext>
              </a:extLst>
            </p:cNvPr>
            <p:cNvGrpSpPr/>
            <p:nvPr/>
          </p:nvGrpSpPr>
          <p:grpSpPr>
            <a:xfrm>
              <a:off x="838063" y="2876701"/>
              <a:ext cx="494649" cy="492443"/>
              <a:chOff x="1259632" y="3140968"/>
              <a:chExt cx="494649" cy="492443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678A8E88-20E2-5419-4555-FDD722AF46F2}"/>
                  </a:ext>
                </a:extLst>
              </p:cNvPr>
              <p:cNvSpPr/>
              <p:nvPr/>
            </p:nvSpPr>
            <p:spPr>
              <a:xfrm>
                <a:off x="1259632" y="3140968"/>
                <a:ext cx="432048" cy="432048"/>
              </a:xfrm>
              <a:prstGeom prst="ellipse">
                <a:avLst/>
              </a:prstGeom>
              <a:solidFill>
                <a:srgbClr val="92D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7" name="Textfeld 150">
                    <a:extLst>
                      <a:ext uri="{FF2B5EF4-FFF2-40B4-BE49-F238E27FC236}">
                        <a16:creationId xmlns:a16="http://schemas.microsoft.com/office/drawing/2014/main" id="{38DAC8B6-FCCB-87A1-1923-B5E18B113EED}"/>
                      </a:ext>
                    </a:extLst>
                  </p:cNvPr>
                  <p:cNvSpPr txBox="1"/>
                  <p:nvPr/>
                </p:nvSpPr>
                <p:spPr>
                  <a:xfrm>
                    <a:off x="1309164" y="3140968"/>
                    <a:ext cx="445117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i="1" baseline="-25000" dirty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127" name="Textfeld 150">
                    <a:extLst>
                      <a:ext uri="{FF2B5EF4-FFF2-40B4-BE49-F238E27FC236}">
                        <a16:creationId xmlns:a16="http://schemas.microsoft.com/office/drawing/2014/main" id="{38DAC8B6-FCCB-87A1-1923-B5E18B113E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9164" y="3140968"/>
                    <a:ext cx="445117" cy="49244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7407"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feld 157">
                  <a:extLst>
                    <a:ext uri="{FF2B5EF4-FFF2-40B4-BE49-F238E27FC236}">
                      <a16:creationId xmlns:a16="http://schemas.microsoft.com/office/drawing/2014/main" id="{52526A7C-96DD-504B-DAF3-8BE36BA4AE5A}"/>
                    </a:ext>
                  </a:extLst>
                </p:cNvPr>
                <p:cNvSpPr txBox="1"/>
                <p:nvPr/>
              </p:nvSpPr>
              <p:spPr>
                <a:xfrm>
                  <a:off x="5639266" y="2094011"/>
                  <a:ext cx="460383" cy="483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baseline="-25000" dirty="0"/>
                </a:p>
              </p:txBody>
            </p:sp>
          </mc:Choice>
          <mc:Fallback xmlns="">
            <p:sp>
              <p:nvSpPr>
                <p:cNvPr id="104" name="Textfeld 157">
                  <a:extLst>
                    <a:ext uri="{FF2B5EF4-FFF2-40B4-BE49-F238E27FC236}">
                      <a16:creationId xmlns:a16="http://schemas.microsoft.com/office/drawing/2014/main" id="{52526A7C-96DD-504B-DAF3-8BE36BA4AE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9266" y="2094011"/>
                  <a:ext cx="460383" cy="483979"/>
                </a:xfrm>
                <a:prstGeom prst="rect">
                  <a:avLst/>
                </a:prstGeom>
                <a:blipFill>
                  <a:blip r:embed="rId11"/>
                  <a:stretch>
                    <a:fillRect r="-3571" b="-10000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feld 158">
                  <a:extLst>
                    <a:ext uri="{FF2B5EF4-FFF2-40B4-BE49-F238E27FC236}">
                      <a16:creationId xmlns:a16="http://schemas.microsoft.com/office/drawing/2014/main" id="{CE2C798C-69F8-F480-D102-C9768806880A}"/>
                    </a:ext>
                  </a:extLst>
                </p:cNvPr>
                <p:cNvSpPr txBox="1"/>
                <p:nvPr/>
              </p:nvSpPr>
              <p:spPr>
                <a:xfrm>
                  <a:off x="5639265" y="2862096"/>
                  <a:ext cx="460383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05" name="Textfeld 158">
                  <a:extLst>
                    <a:ext uri="{FF2B5EF4-FFF2-40B4-BE49-F238E27FC236}">
                      <a16:creationId xmlns:a16="http://schemas.microsoft.com/office/drawing/2014/main" id="{CE2C798C-69F8-F480-D102-C976880688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9265" y="2862096"/>
                  <a:ext cx="460383" cy="492443"/>
                </a:xfrm>
                <a:prstGeom prst="rect">
                  <a:avLst/>
                </a:prstGeom>
                <a:blipFill>
                  <a:blip r:embed="rId12"/>
                  <a:stretch>
                    <a:fillRect r="-7143" b="-1379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" name="Gerade Verbindung mit Pfeil 159">
              <a:extLst>
                <a:ext uri="{FF2B5EF4-FFF2-40B4-BE49-F238E27FC236}">
                  <a16:creationId xmlns:a16="http://schemas.microsoft.com/office/drawing/2014/main" id="{F13033DA-8FAF-28AF-73D1-EDC240A58602}"/>
                </a:ext>
              </a:extLst>
            </p:cNvPr>
            <p:cNvCxnSpPr>
              <a:cxnSpLocks/>
              <a:stCxn id="92" idx="6"/>
              <a:endCxn id="104" idx="1"/>
            </p:cNvCxnSpPr>
            <p:nvPr/>
          </p:nvCxnSpPr>
          <p:spPr>
            <a:xfrm>
              <a:off x="5310666" y="2328112"/>
              <a:ext cx="328600" cy="7888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mit Pfeil 163">
              <a:extLst>
                <a:ext uri="{FF2B5EF4-FFF2-40B4-BE49-F238E27FC236}">
                  <a16:creationId xmlns:a16="http://schemas.microsoft.com/office/drawing/2014/main" id="{8125B06B-4C42-F1C0-4E88-573084D1C8C1}"/>
                </a:ext>
              </a:extLst>
            </p:cNvPr>
            <p:cNvCxnSpPr>
              <a:cxnSpLocks/>
              <a:stCxn id="93" idx="6"/>
              <a:endCxn id="105" idx="1"/>
            </p:cNvCxnSpPr>
            <p:nvPr/>
          </p:nvCxnSpPr>
          <p:spPr>
            <a:xfrm>
              <a:off x="5337840" y="3092725"/>
              <a:ext cx="301425" cy="15592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feld 171">
                  <a:extLst>
                    <a:ext uri="{FF2B5EF4-FFF2-40B4-BE49-F238E27FC236}">
                      <a16:creationId xmlns:a16="http://schemas.microsoft.com/office/drawing/2014/main" id="{218F6036-FD6E-2C4D-E7EB-286F3DE24D7A}"/>
                    </a:ext>
                  </a:extLst>
                </p:cNvPr>
                <p:cNvSpPr txBox="1"/>
                <p:nvPr/>
              </p:nvSpPr>
              <p:spPr>
                <a:xfrm>
                  <a:off x="4927738" y="2118715"/>
                  <a:ext cx="432000" cy="483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de-DE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de-DE" baseline="-25000" dirty="0"/>
                </a:p>
              </p:txBody>
            </p:sp>
          </mc:Choice>
          <mc:Fallback xmlns="">
            <p:sp>
              <p:nvSpPr>
                <p:cNvPr id="108" name="Textfeld 171">
                  <a:extLst>
                    <a:ext uri="{FF2B5EF4-FFF2-40B4-BE49-F238E27FC236}">
                      <a16:creationId xmlns:a16="http://schemas.microsoft.com/office/drawing/2014/main" id="{218F6036-FD6E-2C4D-E7EB-286F3DE24D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7738" y="2118715"/>
                  <a:ext cx="432000" cy="483979"/>
                </a:xfrm>
                <a:prstGeom prst="rect">
                  <a:avLst/>
                </a:prstGeom>
                <a:blipFill>
                  <a:blip r:embed="rId13"/>
                  <a:stretch>
                    <a:fillRect r="-3704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feld 172">
                  <a:extLst>
                    <a:ext uri="{FF2B5EF4-FFF2-40B4-BE49-F238E27FC236}">
                      <a16:creationId xmlns:a16="http://schemas.microsoft.com/office/drawing/2014/main" id="{A7D5F142-AC7D-1B26-4D7B-468794CB7897}"/>
                    </a:ext>
                  </a:extLst>
                </p:cNvPr>
                <p:cNvSpPr txBox="1"/>
                <p:nvPr/>
              </p:nvSpPr>
              <p:spPr>
                <a:xfrm>
                  <a:off x="4947990" y="2876702"/>
                  <a:ext cx="432000" cy="483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de-DE" i="1" baseline="-25000" dirty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de-DE" baseline="-25000" dirty="0"/>
                </a:p>
              </p:txBody>
            </p:sp>
          </mc:Choice>
          <mc:Fallback xmlns="">
            <p:sp>
              <p:nvSpPr>
                <p:cNvPr id="109" name="Textfeld 172">
                  <a:extLst>
                    <a:ext uri="{FF2B5EF4-FFF2-40B4-BE49-F238E27FC236}">
                      <a16:creationId xmlns:a16="http://schemas.microsoft.com/office/drawing/2014/main" id="{A7D5F142-AC7D-1B26-4D7B-468794CB78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7990" y="2876702"/>
                  <a:ext cx="432000" cy="483979"/>
                </a:xfrm>
                <a:prstGeom prst="rect">
                  <a:avLst/>
                </a:prstGeom>
                <a:blipFill>
                  <a:blip r:embed="rId14"/>
                  <a:stretch>
                    <a:fillRect r="-11538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0" name="Gruppieren 20">
              <a:extLst>
                <a:ext uri="{FF2B5EF4-FFF2-40B4-BE49-F238E27FC236}">
                  <a16:creationId xmlns:a16="http://schemas.microsoft.com/office/drawing/2014/main" id="{68677816-BDA5-A5A4-2DEE-F7BC60C79CE3}"/>
                </a:ext>
              </a:extLst>
            </p:cNvPr>
            <p:cNvGrpSpPr/>
            <p:nvPr/>
          </p:nvGrpSpPr>
          <p:grpSpPr>
            <a:xfrm>
              <a:off x="2882967" y="2098233"/>
              <a:ext cx="472594" cy="511738"/>
              <a:chOff x="3995936" y="2708920"/>
              <a:chExt cx="472594" cy="511738"/>
            </a:xfrm>
          </p:grpSpPr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D42DE8D0-A183-7A40-623B-B3A188D42817}"/>
                  </a:ext>
                </a:extLst>
              </p:cNvPr>
              <p:cNvSpPr/>
              <p:nvPr/>
            </p:nvSpPr>
            <p:spPr>
              <a:xfrm>
                <a:off x="3995936" y="2708920"/>
                <a:ext cx="432048" cy="43204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5" name="Textfeld 174">
                    <a:extLst>
                      <a:ext uri="{FF2B5EF4-FFF2-40B4-BE49-F238E27FC236}">
                        <a16:creationId xmlns:a16="http://schemas.microsoft.com/office/drawing/2014/main" id="{1781B8D5-4162-6196-768A-98180664A22C}"/>
                      </a:ext>
                    </a:extLst>
                  </p:cNvPr>
                  <p:cNvSpPr txBox="1"/>
                  <p:nvPr/>
                </p:nvSpPr>
                <p:spPr>
                  <a:xfrm>
                    <a:off x="4036531" y="2736679"/>
                    <a:ext cx="431999" cy="4839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de-DE" i="1" baseline="-25000" dirty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de-DE" baseline="-25000" dirty="0"/>
                  </a:p>
                </p:txBody>
              </p:sp>
            </mc:Choice>
            <mc:Fallback xmlns="">
              <p:sp>
                <p:nvSpPr>
                  <p:cNvPr id="125" name="Textfeld 174">
                    <a:extLst>
                      <a:ext uri="{FF2B5EF4-FFF2-40B4-BE49-F238E27FC236}">
                        <a16:creationId xmlns:a16="http://schemas.microsoft.com/office/drawing/2014/main" id="{1781B8D5-4162-6196-768A-98180664A22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36531" y="2736679"/>
                    <a:ext cx="431999" cy="483979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r="-7692"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1" name="Gruppieren 12">
              <a:extLst>
                <a:ext uri="{FF2B5EF4-FFF2-40B4-BE49-F238E27FC236}">
                  <a16:creationId xmlns:a16="http://schemas.microsoft.com/office/drawing/2014/main" id="{03FD99E2-F494-D216-B231-A24A4B914488}"/>
                </a:ext>
              </a:extLst>
            </p:cNvPr>
            <p:cNvGrpSpPr/>
            <p:nvPr/>
          </p:nvGrpSpPr>
          <p:grpSpPr>
            <a:xfrm>
              <a:off x="2882504" y="2866729"/>
              <a:ext cx="472594" cy="499331"/>
              <a:chOff x="3995936" y="3501008"/>
              <a:chExt cx="472594" cy="517731"/>
            </a:xfrm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488238DA-55B0-A2E1-0AE9-459258AFE427}"/>
                  </a:ext>
                </a:extLst>
              </p:cNvPr>
              <p:cNvSpPr/>
              <p:nvPr/>
            </p:nvSpPr>
            <p:spPr>
              <a:xfrm>
                <a:off x="3995936" y="3501008"/>
                <a:ext cx="432048" cy="43204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Textfeld 175">
                    <a:extLst>
                      <a:ext uri="{FF2B5EF4-FFF2-40B4-BE49-F238E27FC236}">
                        <a16:creationId xmlns:a16="http://schemas.microsoft.com/office/drawing/2014/main" id="{800C8C47-B513-4563-2569-C25C0769893A}"/>
                      </a:ext>
                    </a:extLst>
                  </p:cNvPr>
                  <p:cNvSpPr txBox="1"/>
                  <p:nvPr/>
                </p:nvSpPr>
                <p:spPr>
                  <a:xfrm>
                    <a:off x="4036531" y="3516926"/>
                    <a:ext cx="431999" cy="5018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de-DE" i="1" baseline="-25000" dirty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de-DE" baseline="-25000" dirty="0"/>
                  </a:p>
                </p:txBody>
              </p:sp>
            </mc:Choice>
            <mc:Fallback xmlns="">
              <p:sp>
                <p:nvSpPr>
                  <p:cNvPr id="123" name="Textfeld 175">
                    <a:extLst>
                      <a:ext uri="{FF2B5EF4-FFF2-40B4-BE49-F238E27FC236}">
                        <a16:creationId xmlns:a16="http://schemas.microsoft.com/office/drawing/2014/main" id="{800C8C47-B513-4563-2569-C25C076989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36531" y="3516926"/>
                    <a:ext cx="431999" cy="501813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r="-7692"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84A9AC5F-CC42-D028-5B4F-D84074B8CB06}"/>
                    </a:ext>
                  </a:extLst>
                </p:cNvPr>
                <p:cNvSpPr txBox="1"/>
                <p:nvPr/>
              </p:nvSpPr>
              <p:spPr>
                <a:xfrm>
                  <a:off x="1624895" y="2050391"/>
                  <a:ext cx="886407" cy="3406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0.15</m:t>
                        </m:r>
                        <m:r>
                          <a:rPr lang="de-DE" sz="10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  <m:sup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de-DE" sz="105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84A9AC5F-CC42-D028-5B4F-D84074B8CB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4895" y="2050391"/>
                  <a:ext cx="886407" cy="340692"/>
                </a:xfrm>
                <a:prstGeom prst="rect">
                  <a:avLst/>
                </a:prstGeom>
                <a:blipFill>
                  <a:blip r:embed="rId17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F9019BB3-0CC0-CB92-7C4E-D45B2CF9981C}"/>
                    </a:ext>
                  </a:extLst>
                </p:cNvPr>
                <p:cNvSpPr txBox="1"/>
                <p:nvPr/>
              </p:nvSpPr>
              <p:spPr>
                <a:xfrm>
                  <a:off x="1624895" y="2305802"/>
                  <a:ext cx="886407" cy="3410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0.25</m:t>
                        </m:r>
                        <m:r>
                          <a:rPr lang="de-DE" sz="10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  <m:sup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de-DE" sz="105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F9019BB3-0CC0-CB92-7C4E-D45B2CF998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4895" y="2305802"/>
                  <a:ext cx="886407" cy="341035"/>
                </a:xfrm>
                <a:prstGeom prst="rect">
                  <a:avLst/>
                </a:prstGeom>
                <a:blipFill>
                  <a:blip r:embed="rId18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FFA9DDCC-423F-6284-B42D-22529E678BF6}"/>
                    </a:ext>
                  </a:extLst>
                </p:cNvPr>
                <p:cNvSpPr txBox="1"/>
                <p:nvPr/>
              </p:nvSpPr>
              <p:spPr>
                <a:xfrm>
                  <a:off x="1601450" y="2753876"/>
                  <a:ext cx="886407" cy="3410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0.20</m:t>
                        </m:r>
                        <m:r>
                          <a:rPr lang="de-DE" sz="10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  <m:sup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de-DE" sz="105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FFA9DDCC-423F-6284-B42D-22529E678B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1450" y="2753876"/>
                  <a:ext cx="886407" cy="341035"/>
                </a:xfrm>
                <a:prstGeom prst="rect">
                  <a:avLst/>
                </a:prstGeom>
                <a:blipFill>
                  <a:blip r:embed="rId19"/>
                  <a:stretch>
                    <a:fillRect b="-9524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EA257935-A6A7-40D5-14DF-19D70230B861}"/>
                    </a:ext>
                  </a:extLst>
                </p:cNvPr>
                <p:cNvSpPr txBox="1"/>
                <p:nvPr/>
              </p:nvSpPr>
              <p:spPr>
                <a:xfrm>
                  <a:off x="1612495" y="3033055"/>
                  <a:ext cx="886407" cy="3410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0.30</m:t>
                        </m:r>
                        <m:r>
                          <a:rPr lang="de-DE" sz="10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  <m:sup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de-DE" sz="105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EA257935-A6A7-40D5-14DF-19D70230B8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2495" y="3033055"/>
                  <a:ext cx="886407" cy="341035"/>
                </a:xfrm>
                <a:prstGeom prst="rect">
                  <a:avLst/>
                </a:prstGeom>
                <a:blipFill>
                  <a:blip r:embed="rId20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74A60285-16CF-CFD7-2146-9DB8895A3AEC}"/>
                    </a:ext>
                  </a:extLst>
                </p:cNvPr>
                <p:cNvSpPr txBox="1"/>
                <p:nvPr/>
              </p:nvSpPr>
              <p:spPr>
                <a:xfrm>
                  <a:off x="3664727" y="2050391"/>
                  <a:ext cx="886407" cy="3411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0.40</m:t>
                        </m:r>
                        <m:r>
                          <a:rPr lang="de-DE" sz="10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  <m:sup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de-DE" sz="105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74A60285-16CF-CFD7-2146-9DB8895A3A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4727" y="2050391"/>
                  <a:ext cx="886407" cy="341119"/>
                </a:xfrm>
                <a:prstGeom prst="rect">
                  <a:avLst/>
                </a:prstGeom>
                <a:blipFill>
                  <a:blip r:embed="rId21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B1D57F23-0A46-2A13-EC79-58F20E068184}"/>
                    </a:ext>
                  </a:extLst>
                </p:cNvPr>
                <p:cNvSpPr txBox="1"/>
                <p:nvPr/>
              </p:nvSpPr>
              <p:spPr>
                <a:xfrm>
                  <a:off x="3664727" y="2305802"/>
                  <a:ext cx="886407" cy="341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0.50</m:t>
                        </m:r>
                        <m:r>
                          <a:rPr lang="de-DE" sz="10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  <m:sup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de-DE" sz="105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B1D57F23-0A46-2A13-EC79-58F20E0681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4727" y="2305802"/>
                  <a:ext cx="886407" cy="341461"/>
                </a:xfrm>
                <a:prstGeom prst="rect">
                  <a:avLst/>
                </a:prstGeom>
                <a:blipFill>
                  <a:blip r:embed="rId22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2C35879B-5B3E-74B8-D519-867B8C5DB029}"/>
                    </a:ext>
                  </a:extLst>
                </p:cNvPr>
                <p:cNvSpPr txBox="1"/>
                <p:nvPr/>
              </p:nvSpPr>
              <p:spPr>
                <a:xfrm>
                  <a:off x="3641280" y="2753876"/>
                  <a:ext cx="886407" cy="341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0.45</m:t>
                        </m:r>
                        <m:r>
                          <a:rPr lang="de-DE" sz="10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  <m:sup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de-DE" sz="105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2C35879B-5B3E-74B8-D519-867B8C5DB0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1280" y="2753876"/>
                  <a:ext cx="886407" cy="341461"/>
                </a:xfrm>
                <a:prstGeom prst="rect">
                  <a:avLst/>
                </a:prstGeom>
                <a:blipFill>
                  <a:blip r:embed="rId23"/>
                  <a:stretch>
                    <a:fillRect b="-9524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F9546B80-0DD5-623F-5EF2-00319AB89B34}"/>
                    </a:ext>
                  </a:extLst>
                </p:cNvPr>
                <p:cNvSpPr txBox="1"/>
                <p:nvPr/>
              </p:nvSpPr>
              <p:spPr>
                <a:xfrm>
                  <a:off x="3652327" y="3033055"/>
                  <a:ext cx="886407" cy="341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0.55</m:t>
                        </m:r>
                        <m:r>
                          <a:rPr lang="de-DE" sz="10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  <m:sup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de-DE" sz="105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F9546B80-0DD5-623F-5EF2-00319AB89B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2327" y="3033055"/>
                  <a:ext cx="886407" cy="341461"/>
                </a:xfrm>
                <a:prstGeom prst="rect">
                  <a:avLst/>
                </a:prstGeom>
                <a:blipFill>
                  <a:blip r:embed="rId24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B42D9C32-E97E-58B7-F1FD-51E80426102C}"/>
                    </a:ext>
                  </a:extLst>
                </p:cNvPr>
                <p:cNvSpPr txBox="1"/>
                <p:nvPr/>
              </p:nvSpPr>
              <p:spPr>
                <a:xfrm>
                  <a:off x="2485929" y="3364140"/>
                  <a:ext cx="1178043" cy="4868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0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05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de-DE" sz="105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=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sz="105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de-DE" sz="1050">
                                  <a:latin typeface="Cambria Math" panose="02040503050406030204" pitchFamily="18" charset="0"/>
                                </a:rPr>
                                <m:t>0.35</m:t>
                              </m:r>
                            </m:e>
                          </m:mr>
                          <m:mr>
                            <m:e>
                              <m:r>
                                <a:rPr lang="de-DE" sz="1050" i="1">
                                  <a:latin typeface="Cambria Math" panose="02040503050406030204" pitchFamily="18" charset="0"/>
                                </a:rPr>
                                <m:t>0.35</m:t>
                              </m:r>
                            </m:e>
                          </m:mr>
                        </m:m>
                      </m:oMath>
                    </m:oMathPara>
                  </a14:m>
                  <a:endParaRPr lang="de-DE" sz="1050" dirty="0"/>
                </a:p>
              </p:txBody>
            </p:sp>
          </mc:Choice>
          <mc:Fallback xmlns="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B42D9C32-E97E-58B7-F1FD-51E8042610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5929" y="3364140"/>
                  <a:ext cx="1178043" cy="48680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D7636F6B-7098-BF71-878C-98831A67ACC8}"/>
                    </a:ext>
                  </a:extLst>
                </p:cNvPr>
                <p:cNvSpPr txBox="1"/>
                <p:nvPr/>
              </p:nvSpPr>
              <p:spPr>
                <a:xfrm>
                  <a:off x="4451100" y="3373437"/>
                  <a:ext cx="1178043" cy="4823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0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05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de-DE" sz="105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=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sz="105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de-DE" sz="1050" i="1">
                                  <a:latin typeface="Cambria Math" panose="02040503050406030204" pitchFamily="18" charset="0"/>
                                </a:rPr>
                                <m:t>0.60</m:t>
                              </m:r>
                            </m:e>
                          </m:mr>
                          <m:mr>
                            <m:e>
                              <m:r>
                                <a:rPr lang="de-DE" sz="1050" i="1">
                                  <a:latin typeface="Cambria Math" panose="02040503050406030204" pitchFamily="18" charset="0"/>
                                </a:rPr>
                                <m:t>0.60</m:t>
                              </m:r>
                            </m:e>
                          </m:mr>
                        </m:m>
                      </m:oMath>
                    </m:oMathPara>
                  </a14:m>
                  <a:endParaRPr lang="de-DE" sz="1050" dirty="0"/>
                </a:p>
              </p:txBody>
            </p:sp>
          </mc:Choice>
          <mc:Fallback xmlns="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D7636F6B-7098-BF71-878C-98831A67AC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1100" y="3373437"/>
                  <a:ext cx="1178043" cy="482355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Foliennummernplatzhalter 2">
            <a:extLst>
              <a:ext uri="{FF2B5EF4-FFF2-40B4-BE49-F238E27FC236}">
                <a16:creationId xmlns:a16="http://schemas.microsoft.com/office/drawing/2014/main" id="{1203D81E-198F-0CE0-0DAB-991ACC0B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50</a:t>
            </a:fld>
            <a:endParaRPr lang="de-DE" dirty="0"/>
          </a:p>
        </p:txBody>
      </p:sp>
      <p:sp>
        <p:nvSpPr>
          <p:cNvPr id="72" name="Cloud Callout 71">
            <a:extLst>
              <a:ext uri="{FF2B5EF4-FFF2-40B4-BE49-F238E27FC236}">
                <a16:creationId xmlns:a16="http://schemas.microsoft.com/office/drawing/2014/main" id="{A2FF5902-8022-A194-DA0A-3799DDD5C05C}"/>
              </a:ext>
            </a:extLst>
          </p:cNvPr>
          <p:cNvSpPr/>
          <p:nvPr/>
        </p:nvSpPr>
        <p:spPr>
          <a:xfrm>
            <a:off x="5379441" y="3670061"/>
            <a:ext cx="3503294" cy="143220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Welcher</a:t>
            </a:r>
            <a:r>
              <a:rPr lang="en-GB" dirty="0"/>
              <a:t> </a:t>
            </a:r>
            <a:r>
              <a:rPr lang="en-GB" dirty="0" err="1"/>
              <a:t>Fehler</a:t>
            </a:r>
            <a:r>
              <a:rPr lang="en-GB" dirty="0"/>
              <a:t> </a:t>
            </a:r>
            <a:r>
              <a:rPr lang="en-GB" dirty="0" err="1"/>
              <a:t>sollte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nächstes</a:t>
            </a:r>
            <a:r>
              <a:rPr lang="en-GB" dirty="0"/>
              <a:t> </a:t>
            </a:r>
            <a:r>
              <a:rPr lang="en-GB"/>
              <a:t>propagiert</a:t>
            </a:r>
            <a:r>
              <a:rPr lang="en-GB" dirty="0"/>
              <a:t> </a:t>
            </a:r>
            <a:r>
              <a:rPr lang="en-GB" dirty="0" err="1"/>
              <a:t>werden</a:t>
            </a:r>
            <a:r>
              <a:rPr lang="en-GB" dirty="0"/>
              <a:t>?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B3409306-E713-3C4B-A60B-A044E75A66F1}"/>
              </a:ext>
            </a:extLst>
          </p:cNvPr>
          <p:cNvGrpSpPr/>
          <p:nvPr/>
        </p:nvGrpSpPr>
        <p:grpSpPr>
          <a:xfrm>
            <a:off x="5591937" y="4713352"/>
            <a:ext cx="2004399" cy="587856"/>
            <a:chOff x="7478210" y="4891582"/>
            <a:chExt cx="2493303" cy="783808"/>
          </a:xfrm>
        </p:grpSpPr>
        <p:sp>
          <p:nvSpPr>
            <p:cNvPr id="74" name="Left Brace 73">
              <a:extLst>
                <a:ext uri="{FF2B5EF4-FFF2-40B4-BE49-F238E27FC236}">
                  <a16:creationId xmlns:a16="http://schemas.microsoft.com/office/drawing/2014/main" id="{9D8C68A3-7517-CC0A-ECFA-A038043F4079}"/>
                </a:ext>
              </a:extLst>
            </p:cNvPr>
            <p:cNvSpPr/>
            <p:nvPr/>
          </p:nvSpPr>
          <p:spPr>
            <a:xfrm rot="16200000">
              <a:off x="8066451" y="4303345"/>
              <a:ext cx="125892" cy="1302373"/>
            </a:xfrm>
            <a:prstGeom prst="lef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Left Brace 74">
              <a:extLst>
                <a:ext uri="{FF2B5EF4-FFF2-40B4-BE49-F238E27FC236}">
                  <a16:creationId xmlns:a16="http://schemas.microsoft.com/office/drawing/2014/main" id="{D904CBCA-5664-40E0-9DA6-F6A593C680B5}"/>
                </a:ext>
              </a:extLst>
            </p:cNvPr>
            <p:cNvSpPr/>
            <p:nvPr/>
          </p:nvSpPr>
          <p:spPr>
            <a:xfrm rot="16200000">
              <a:off x="9395960" y="4621067"/>
              <a:ext cx="125893" cy="666924"/>
            </a:xfrm>
            <a:prstGeom prst="lef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C33A2621-2CC1-1006-2CB5-8DF49B54DB12}"/>
                    </a:ext>
                  </a:extLst>
                </p:cNvPr>
                <p:cNvSpPr txBox="1"/>
                <p:nvPr/>
              </p:nvSpPr>
              <p:spPr>
                <a:xfrm>
                  <a:off x="7849309" y="5111218"/>
                  <a:ext cx="742169" cy="5641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/>
                        </m:sSubSup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C33A2621-2CC1-1006-2CB5-8DF49B54DB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9309" y="5111218"/>
                  <a:ext cx="742169" cy="56417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4CBE16F5-977A-6AAD-23B9-58C3684FB218}"/>
                    </a:ext>
                  </a:extLst>
                </p:cNvPr>
                <p:cNvSpPr txBox="1"/>
                <p:nvPr/>
              </p:nvSpPr>
              <p:spPr>
                <a:xfrm>
                  <a:off x="8904896" y="5112001"/>
                  <a:ext cx="1066617" cy="5241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</a:rPr>
                          <m:t>𝑜𝑢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4CBE16F5-977A-6AAD-23B9-58C3684FB2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4896" y="5112001"/>
                  <a:ext cx="1066617" cy="52416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9288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FA1EEC-665C-F842-A166-4A4A2C517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Backpropagation Algorithmus (Eine Runde)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CFAB8474-B2C1-154B-A559-9A13C9E477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5894" y="1412776"/>
                <a:ext cx="8708106" cy="5184873"/>
              </a:xfrm>
            </p:spPr>
            <p:txBody>
              <a:bodyPr>
                <a:normAutofit fontScale="77500" lnSpcReduction="20000"/>
              </a:bodyPr>
              <a:lstStyle/>
              <a:p>
                <a:pPr marL="385763" indent="-385763">
                  <a:buFont typeface="+mj-lt"/>
                  <a:buAutoNum type="arabicPeriod"/>
                </a:pPr>
                <a:r>
                  <a:rPr lang="de-DE" sz="2900" dirty="0"/>
                  <a:t>Eingabe: Initialisieren des Eingabevektors  </a:t>
                </a:r>
                <a14:m>
                  <m:oMath xmlns:m="http://schemas.openxmlformats.org/officeDocument/2006/math">
                    <m:r>
                      <a:rPr lang="de-DE" sz="29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de-DE" sz="2900" b="1" i="1" dirty="0" smtClean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de-DE" sz="29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900" b="1" i="1" dirty="0" smtClean="0">
                            <a:latin typeface="Cambria Math" panose="02040503050406030204" pitchFamily="18" charset="0"/>
                          </a:rPr>
                          <m:t>𝒐𝒖𝒕</m:t>
                        </m:r>
                      </m:e>
                      <m:sup>
                        <m:r>
                          <a:rPr lang="de-DE" sz="29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de-DE" sz="29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900" i="1" dirty="0">
                    <a:latin typeface="Cambria Math" panose="02040503050406030204" pitchFamily="18" charset="0"/>
                  </a:rPr>
                  <a:t>   </a:t>
                </a:r>
              </a:p>
              <a:p>
                <a:pPr marL="385763" indent="-385763">
                  <a:buFont typeface="+mj-lt"/>
                  <a:buAutoNum type="arabicPeriod"/>
                </a:pPr>
                <a:r>
                  <a:rPr lang="de-DE" sz="2900" dirty="0" err="1">
                    <a:latin typeface="Myriad Pro" panose="020B0503030403020204" pitchFamily="34" charset="0"/>
                  </a:rPr>
                  <a:t>Feedforward</a:t>
                </a:r>
                <a:r>
                  <a:rPr lang="de-DE" sz="2900" dirty="0">
                    <a:latin typeface="Myriad Pro" panose="020B0503030403020204" pitchFamily="34" charset="0"/>
                  </a:rPr>
                  <a:t>: Für i = 1,2,  ... , M   </a:t>
                </a:r>
              </a:p>
              <a:p>
                <a:pPr marL="600075" lvl="2" indent="0">
                  <a:buNone/>
                </a:pPr>
                <a:r>
                  <a:rPr lang="de-DE" sz="2900" b="1" dirty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9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900" b="1" i="1" dirty="0" smtClean="0">
                            <a:latin typeface="Cambria Math" panose="02040503050406030204" pitchFamily="18" charset="0"/>
                          </a:rPr>
                          <m:t>𝒏𝒆𝒕</m:t>
                        </m:r>
                      </m:e>
                      <m:sup>
                        <m:r>
                          <a:rPr lang="de-DE" sz="2900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  <m:r>
                      <a:rPr lang="de-DE" sz="2900" b="1" i="1" dirty="0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de-DE" sz="29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900" b="1" i="1" dirty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p>
                        <m:d>
                          <m:dPr>
                            <m:ctrlPr>
                              <a:rPr lang="de-DE" sz="29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900" b="1" i="1" dirty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de-DE" sz="29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900" b="1" i="1" dirty="0" smtClean="0">
                            <a:latin typeface="Cambria Math" panose="02040503050406030204" pitchFamily="18" charset="0"/>
                          </a:rPr>
                          <m:t>𝒐𝒖𝒕</m:t>
                        </m:r>
                      </m:e>
                      <m:sup>
                        <m:r>
                          <a:rPr lang="de-DE" sz="2900" b="1" i="1" dirty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de-DE" sz="2900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sz="2900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de-DE" sz="2900" b="1" i="1" dirty="0">
                        <a:latin typeface="Cambria Math" panose="02040503050406030204" pitchFamily="18" charset="0"/>
                      </a:rPr>
                      <m:t> +</m:t>
                    </m:r>
                    <m:sSub>
                      <m:sSubPr>
                        <m:ctrlPr>
                          <a:rPr lang="de-DE" sz="29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900" b="1" i="1" dirty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de-DE" sz="2900" b="1" i="1" dirty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de-DE" sz="2900" dirty="0">
                    <a:latin typeface="Myriad Pro" panose="020B0503030403020204" pitchFamily="34" charset="0"/>
                  </a:rPr>
                  <a:t>   and </a:t>
                </a:r>
                <a14:m>
                  <m:oMath xmlns:m="http://schemas.openxmlformats.org/officeDocument/2006/math">
                    <m:r>
                      <a:rPr lang="de-DE" sz="2900" b="1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de-DE" sz="29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900" b="1" i="1" dirty="0" smtClean="0">
                            <a:latin typeface="Cambria Math" panose="02040503050406030204" pitchFamily="18" charset="0"/>
                          </a:rPr>
                          <m:t>𝒐𝒖𝒕</m:t>
                        </m:r>
                      </m:e>
                      <m:sup>
                        <m:r>
                          <a:rPr lang="de-DE" sz="2900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  <m:r>
                      <a:rPr lang="de-DE" sz="2900" b="1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9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900" b="1" i="1" dirty="0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de-DE" sz="2900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de-DE" sz="29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sz="2900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900" b="1" i="1" dirty="0" smtClean="0">
                                <a:latin typeface="Cambria Math" panose="02040503050406030204" pitchFamily="18" charset="0"/>
                              </a:rPr>
                              <m:t>𝒏𝒆𝒕</m:t>
                            </m:r>
                          </m:e>
                          <m:sup>
                            <m:r>
                              <a:rPr lang="de-DE" sz="2900" b="1" i="1" dirty="0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</m:e>
                    </m:d>
                  </m:oMath>
                </a14:m>
                <a:r>
                  <a:rPr lang="de-DE" sz="2900" b="1" dirty="0">
                    <a:latin typeface="Myriad Pro" panose="020B0503030403020204" pitchFamily="34" charset="0"/>
                  </a:rPr>
                  <a:t>  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DE" sz="2900" dirty="0">
                    <a:latin typeface="Myriad Pro" panose="020B0503030403020204" pitchFamily="34" charset="0"/>
                  </a:rPr>
                  <a:t>Berechnen Sie den Fehler für die letzte Ebene	           </a:t>
                </a:r>
                <a:br>
                  <a:rPr lang="de-DE" sz="2900" dirty="0">
                    <a:latin typeface="Myriad Pro" panose="020B0503030403020204" pitchFamily="34" charset="0"/>
                  </a:rPr>
                </a:br>
                <a:br>
                  <a:rPr lang="de-DE" sz="2900" b="0" i="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sz="29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de-DE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900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p>
                        <m:r>
                          <a:rPr lang="de-DE" sz="29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de-DE" sz="29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90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de-DE" sz="29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9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sub>
                    </m:sSub>
                    <m:r>
                      <a:rPr lang="de-DE" sz="2900" b="0" i="1" smtClean="0">
                        <a:latin typeface="Cambria Math" panose="02040503050406030204" pitchFamily="18" charset="0"/>
                      </a:rPr>
                      <m:t>𝐸</m:t>
                    </m:r>
                    <m:nary>
                      <m:naryPr>
                        <m:chr m:val="⨀"/>
                        <m:subHide m:val="on"/>
                        <m:supHide m:val="on"/>
                        <m:ctrlPr>
                          <a:rPr lang="de-DE" sz="2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de-DE" sz="2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9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de-DE" sz="2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de-DE" sz="2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de-DE" sz="2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9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𝒏𝒆𝒕</m:t>
                            </m:r>
                          </m:e>
                          <m:sup>
                            <m:r>
                              <a:rPr lang="de-DE" sz="2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p>
                        </m:sSup>
                        <m:r>
                          <a:rPr lang="de-DE" sz="2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 </m:t>
                        </m:r>
                      </m:e>
                    </m:nary>
                  </m:oMath>
                </a14:m>
                <a:r>
                  <a:rPr lang="de-DE" sz="2900" dirty="0">
                    <a:latin typeface="Myriad Pro" panose="020B0503030403020204" pitchFamily="34" charset="0"/>
                  </a:rPr>
                  <a:t> 	                        </a:t>
                </a:r>
                <a:br>
                  <a:rPr lang="de-DE" sz="2900" dirty="0">
                    <a:latin typeface="Myriad Pro" panose="020B0503030403020204" pitchFamily="34" charset="0"/>
                  </a:rPr>
                </a:br>
                <a:endParaRPr lang="de-DE" sz="2900" dirty="0">
                  <a:latin typeface="Myriad Pro" panose="020B0503030403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DE" sz="2900" dirty="0">
                    <a:latin typeface="Myriad Pro" panose="020B0503030403020204" pitchFamily="34" charset="0"/>
                  </a:rPr>
                  <a:t>Fehler durch propagieren: Für i = M-1, M-2, ...,                  </a:t>
                </a:r>
                <a:br>
                  <a:rPr lang="de-DE" sz="2900" dirty="0">
                    <a:latin typeface="Myriad Pro" panose="020B0503030403020204" pitchFamily="34" charset="0"/>
                  </a:rPr>
                </a:br>
                <a:br>
                  <a:rPr lang="de-DE" sz="2900" dirty="0">
                    <a:latin typeface="Myriad Pro" panose="020B0503030403020204" pitchFamily="34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de-DE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9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900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p>
                        <m:r>
                          <a:rPr lang="de-DE" sz="29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de-DE" sz="29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de-DE" sz="29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de-DE" sz="29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9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sz="29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de-DE" sz="29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de-DE" sz="29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de-DE" sz="29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lang="de-DE" sz="29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de-DE" sz="2900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p>
                      <m:sSupPr>
                        <m:ctrlPr>
                          <a:rPr lang="de-DE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900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p>
                        <m:r>
                          <a:rPr lang="de-DE" sz="29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9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nary>
                      <m:naryPr>
                        <m:chr m:val="⨀"/>
                        <m:subHide m:val="on"/>
                        <m:supHide m:val="on"/>
                        <m:ctrlPr>
                          <a:rPr lang="de-DE" sz="2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de-DE" sz="2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9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de-DE" sz="2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de-DE" sz="2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de-DE" sz="2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9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𝒏𝒆𝒕</m:t>
                            </m:r>
                          </m:e>
                          <m:sup>
                            <m:r>
                              <a:rPr lang="de-DE" sz="2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de-DE" sz="2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 </m:t>
                        </m:r>
                      </m:e>
                    </m:nary>
                  </m:oMath>
                </a14:m>
                <a:r>
                  <a:rPr lang="de-DE" sz="2900" dirty="0"/>
                  <a:t> </a:t>
                </a:r>
                <a:br>
                  <a:rPr lang="de-DE" sz="2900" dirty="0"/>
                </a:br>
                <a:r>
                  <a:rPr lang="de-DE" sz="2900" dirty="0"/>
                  <a:t>		      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DE" sz="2900" dirty="0">
                    <a:latin typeface="Myriad Pro" panose="020B0503030403020204" pitchFamily="34" charset="0"/>
                  </a:rPr>
                  <a:t>Berechnen der Gradienten:</a:t>
                </a:r>
                <a:br>
                  <a:rPr lang="de-DE" sz="2900" dirty="0">
                    <a:latin typeface="Myriad Pro" panose="020B0503030403020204" pitchFamily="34" charset="0"/>
                  </a:rPr>
                </a:br>
                <a:endParaRPr lang="de-DE" sz="2900" dirty="0">
                  <a:latin typeface="Myriad Pro" panose="020B0503030403020204" pitchFamily="34" charset="0"/>
                </a:endParaRPr>
              </a:p>
              <a:p>
                <a:pPr marL="300038" lvl="1" indent="0">
                  <a:buNone/>
                </a:pPr>
                <a:r>
                  <a:rPr lang="de-DE" sz="2900" dirty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9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sz="29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de-DE" sz="2900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de-DE" sz="29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9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29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de-DE" sz="29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de-DE" sz="29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den>
                    </m:f>
                    <m:r>
                      <a:rPr lang="de-DE" sz="29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900" b="0" i="1" smtClean="0">
                        <a:latin typeface="Cambria Math" panose="02040503050406030204" pitchFamily="18" charset="0"/>
                      </a:rPr>
                      <m:t>    </m:t>
                    </m:r>
                    <m:sSubSup>
                      <m:sSubSupPr>
                        <m:ctrlPr>
                          <a:rPr lang="de-DE" sz="29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900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e>
                      <m:sub>
                        <m:r>
                          <a:rPr lang="de-DE" sz="29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de-DE" sz="29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9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sSubSup>
                      <m:sSubSupPr>
                        <m:ctrlPr>
                          <a:rPr lang="de-DE" sz="29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900" b="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de-DE" sz="29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>
                        <m:r>
                          <a:rPr lang="de-DE" sz="29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de-DE" sz="2900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de-DE" sz="2900" dirty="0"/>
                  <a:t>     und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9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sz="29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de-DE" sz="2900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de-DE" sz="29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9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29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de-DE" sz="29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den>
                    </m:f>
                    <m:r>
                      <a:rPr lang="de-DE" sz="29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sz="29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9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de-DE" sz="29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de-DE" sz="29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de-DE" sz="2900" dirty="0"/>
                  <a:t>           </a:t>
                </a:r>
                <a:r>
                  <a:rPr lang="de-DE" dirty="0"/>
                  <a:t>												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CFAB8474-B2C1-154B-A559-9A13C9E477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5894" y="1412776"/>
                <a:ext cx="8708106" cy="5184873"/>
              </a:xfrm>
              <a:blipFill>
                <a:blip r:embed="rId2"/>
                <a:stretch>
                  <a:fillRect l="-1166" t="-293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9E94A7-5095-C042-85BC-77F82FE17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8F86D3-1C62-1CC5-3B41-5F78322441D9}"/>
                  </a:ext>
                </a:extLst>
              </p:cNvPr>
              <p:cNvSpPr txBox="1"/>
              <p:nvPr/>
            </p:nvSpPr>
            <p:spPr>
              <a:xfrm>
                <a:off x="3050985" y="6211703"/>
                <a:ext cx="3042029" cy="283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dirty="0">
                    <a:solidFill>
                      <a:srgbClr val="032EF0"/>
                    </a:solidFill>
                  </a:rPr>
                  <a:t>Hadamard </a:t>
                </a:r>
                <a:r>
                  <a:rPr lang="de-DE" sz="1050" dirty="0" err="1">
                    <a:solidFill>
                      <a:srgbClr val="032EF0"/>
                    </a:solidFill>
                  </a:rPr>
                  <a:t>product</a:t>
                </a:r>
                <a:r>
                  <a:rPr lang="de-DE" sz="1050" dirty="0">
                    <a:solidFill>
                      <a:srgbClr val="032E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10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⨀</m:t>
                    </m:r>
                  </m:oMath>
                </a14:m>
                <a:r>
                  <a:rPr lang="de-DE" sz="1050" dirty="0"/>
                  <a:t>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10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de-DE" sz="105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05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de-DE" sz="105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de-DE" sz="10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⨀</m:t>
                    </m:r>
                    <m:d>
                      <m:dPr>
                        <m:ctrlPr>
                          <a:rPr lang="de-DE" sz="10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de-DE" sz="105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05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de-DE" sz="105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</m:e>
                    </m:d>
                    <m:r>
                      <a:rPr lang="de-DE" sz="105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10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de-DE" sz="105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050" i="1">
                                <a:latin typeface="Cambria Math" panose="02040503050406030204" pitchFamily="18" charset="0"/>
                              </a:rPr>
                              <m:t>𝑎𝑐</m:t>
                            </m:r>
                          </m:num>
                          <m:den>
                            <m:r>
                              <a:rPr lang="de-DE" sz="1050" i="1">
                                <a:latin typeface="Cambria Math" panose="02040503050406030204" pitchFamily="18" charset="0"/>
                              </a:rPr>
                              <m:t>𝑏𝑑</m:t>
                            </m:r>
                          </m:den>
                        </m:f>
                      </m:e>
                    </m:d>
                  </m:oMath>
                </a14:m>
                <a:endParaRPr lang="en-GB" sz="105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8F86D3-1C62-1CC5-3B41-5F7832244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985" y="6211703"/>
                <a:ext cx="3042029" cy="283347"/>
              </a:xfrm>
              <a:prstGeom prst="rect">
                <a:avLst/>
              </a:prstGeom>
              <a:blipFill>
                <a:blip r:embed="rId3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7064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95536" y="111736"/>
            <a:ext cx="8041440" cy="858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/>
              <a:t>Aktivierung</a:t>
            </a:r>
            <a:r>
              <a:rPr lang="en-US" sz="3200" dirty="0"/>
              <a:t>: </a:t>
            </a:r>
            <a:r>
              <a:rPr lang="en-US" sz="3200" dirty="0" err="1"/>
              <a:t>ReLU</a:t>
            </a:r>
            <a:r>
              <a:rPr lang="en-US" sz="3200" dirty="0"/>
              <a:t> (</a:t>
            </a:r>
            <a:r>
              <a:rPr lang="en-GB" sz="3200" i="0" u="none" strike="noStrike" dirty="0">
                <a:solidFill>
                  <a:srgbClr val="202122"/>
                </a:solidFill>
                <a:effectLst/>
              </a:rPr>
              <a:t>rectified linear unit)</a:t>
            </a:r>
            <a:endParaRPr lang="en-US" sz="3200" dirty="0"/>
          </a:p>
        </p:txBody>
      </p:sp>
      <p:sp>
        <p:nvSpPr>
          <p:cNvPr id="2" name="Ορθογώνιο 1"/>
          <p:cNvSpPr/>
          <p:nvPr/>
        </p:nvSpPr>
        <p:spPr>
          <a:xfrm>
            <a:off x="3822700" y="1421632"/>
            <a:ext cx="49257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/>
              <a:t>Nimmt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reellwertige</a:t>
            </a:r>
            <a:r>
              <a:rPr lang="en-US" dirty="0"/>
              <a:t> </a:t>
            </a:r>
            <a:r>
              <a:rPr lang="en-US" dirty="0" err="1"/>
              <a:t>Zahl</a:t>
            </a:r>
            <a:r>
              <a:rPr lang="en-US" dirty="0"/>
              <a:t> und </a:t>
            </a:r>
            <a:r>
              <a:rPr lang="en-US" dirty="0" err="1"/>
              <a:t>legt</a:t>
            </a:r>
            <a:r>
              <a:rPr lang="en-US" dirty="0"/>
              <a:t>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Schwellenwert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Null fest
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732240" y="2130769"/>
                <a:ext cx="102675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𝑅</m:t>
                          </m:r>
                        </m:e>
                        <m:sup>
                          <m:r>
                            <a:rPr lang="en-US" sz="2000" i="1">
                              <a:latin typeface="Cambria Math" charset="0"/>
                            </a:rPr>
                            <m:t>𝑛</m:t>
                          </m:r>
                        </m:sup>
                      </m:sSup>
                      <m:r>
                        <a:rPr lang="is-IS" sz="2000" i="1">
                          <a:latin typeface="Cambria Math" charset="0"/>
                        </a:rPr>
                        <m:t>→</m:t>
                      </m:r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+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l-GR" sz="2000" i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2130769"/>
                <a:ext cx="1026755" cy="307777"/>
              </a:xfrm>
              <a:prstGeom prst="rect">
                <a:avLst/>
              </a:prstGeom>
              <a:blipFill>
                <a:blip r:embed="rId3"/>
                <a:stretch>
                  <a:fillRect l="-3614" b="-1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31" y="1191897"/>
            <a:ext cx="2993318" cy="21408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7931" y="3609727"/>
            <a:ext cx="79347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Die </a:t>
            </a:r>
            <a:r>
              <a:rPr lang="en-US" dirty="0" err="1"/>
              <a:t>meisten</a:t>
            </a:r>
            <a:r>
              <a:rPr lang="en-US" dirty="0"/>
              <a:t> Deep </a:t>
            </a:r>
            <a:r>
              <a:rPr lang="en-US" dirty="0" err="1"/>
              <a:t>Netzwerke</a:t>
            </a:r>
            <a:r>
              <a:rPr lang="en-US" dirty="0"/>
              <a:t> </a:t>
            </a:r>
            <a:r>
              <a:rPr lang="en-US" dirty="0" err="1"/>
              <a:t>verwenden</a:t>
            </a:r>
            <a:r>
              <a:rPr lang="en-US" dirty="0"/>
              <a:t> </a:t>
            </a:r>
            <a:r>
              <a:rPr lang="en-US" dirty="0" err="1"/>
              <a:t>heutzutage</a:t>
            </a:r>
            <a:r>
              <a:rPr lang="en-US" dirty="0"/>
              <a:t> </a:t>
            </a:r>
            <a:r>
              <a:rPr lang="en-US" dirty="0" err="1"/>
              <a:t>ReLU</a:t>
            </a:r>
            <a:r>
              <a:rPr lang="en-US" dirty="0"/>
              <a:t> 
</a:t>
            </a:r>
          </a:p>
          <a:p>
            <a:pPr marL="285750" indent="-285750">
              <a:buFont typeface="AppleColorEmoji" charset="0"/>
              <a:buChar char="🙂"/>
            </a:pPr>
            <a:r>
              <a:rPr lang="en-US" dirty="0" err="1"/>
              <a:t>Trainiert</a:t>
            </a:r>
            <a:r>
              <a:rPr lang="en-US" dirty="0"/>
              <a:t> </a:t>
            </a:r>
            <a:r>
              <a:rPr lang="en-US" dirty="0" err="1"/>
              <a:t>viel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2"/>
                </a:solidFill>
              </a:rPr>
              <a:t>schneller</a:t>
            </a:r>
            <a:endParaRPr lang="en-US" b="1" dirty="0">
              <a:solidFill>
                <a:schemeClr val="accent2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dirty="0" err="1"/>
              <a:t>beschleunigt</a:t>
            </a:r>
            <a:r>
              <a:rPr lang="en-US" dirty="0"/>
              <a:t> die </a:t>
            </a:r>
            <a:r>
              <a:rPr lang="en-US" dirty="0" err="1"/>
              <a:t>Konvergenz</a:t>
            </a:r>
            <a:r>
              <a:rPr lang="en-US" dirty="0"/>
              <a:t> der SGD
</a:t>
            </a:r>
            <a:r>
              <a:rPr lang="en-US" dirty="0" err="1"/>
              <a:t>aufgrund</a:t>
            </a:r>
            <a:r>
              <a:rPr lang="en-US" dirty="0"/>
              <a:t> </a:t>
            </a:r>
            <a:r>
              <a:rPr lang="en-US" dirty="0" err="1"/>
              <a:t>linearer</a:t>
            </a:r>
            <a:r>
              <a:rPr lang="en-US" dirty="0"/>
              <a:t>,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beschränkter</a:t>
            </a:r>
            <a:r>
              <a:rPr lang="en-US" dirty="0"/>
              <a:t> Form </a:t>
            </a:r>
          </a:p>
          <a:p>
            <a:pPr marL="285750" indent="-285750">
              <a:buFont typeface="AppleColorEmoji" charset="0"/>
              <a:buChar char="🙂"/>
            </a:pPr>
            <a:r>
              <a:rPr lang="en-US" dirty="0" err="1"/>
              <a:t>Weniger</a:t>
            </a:r>
            <a:r>
              <a:rPr lang="en-US" dirty="0"/>
              <a:t> </a:t>
            </a:r>
            <a:r>
              <a:rPr lang="en-US" dirty="0" err="1"/>
              <a:t>aufwändige</a:t>
            </a:r>
            <a:r>
              <a:rPr lang="en-US" dirty="0"/>
              <a:t> </a:t>
            </a:r>
            <a:r>
              <a:rPr lang="en-US" dirty="0" err="1"/>
              <a:t>Berechnungen</a:t>
            </a:r>
            <a:endParaRPr lang="en-US" dirty="0"/>
          </a:p>
          <a:p>
            <a:pPr marL="742950" lvl="1" indent="-285750">
              <a:buFont typeface="Arial" charset="0"/>
              <a:buChar char="•"/>
            </a:pP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Vergleich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Sigmoid/Tanh (</a:t>
            </a:r>
            <a:r>
              <a:rPr lang="en-US" dirty="0" err="1"/>
              <a:t>Exponentiale</a:t>
            </a:r>
            <a:r>
              <a:rPr lang="en-US" dirty="0"/>
              <a:t> etc.)
</a:t>
            </a:r>
            <a:r>
              <a:rPr lang="en-US" dirty="0" err="1"/>
              <a:t>Implementierung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einfaches</a:t>
            </a:r>
            <a:r>
              <a:rPr lang="en-US" dirty="0"/>
              <a:t> </a:t>
            </a:r>
            <a:r>
              <a:rPr lang="en-US" dirty="0" err="1"/>
              <a:t>Schwellenwert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Matrix </a:t>
            </a:r>
            <a:r>
              <a:rPr lang="en-US" dirty="0" err="1"/>
              <a:t>bei</a:t>
            </a:r>
            <a:r>
              <a:rPr lang="en-US" dirty="0"/>
              <a:t> Null</a:t>
            </a:r>
          </a:p>
          <a:p>
            <a:pPr marL="285750" indent="-285750">
              <a:buFont typeface="AppleColorEmoji" charset="0"/>
              <a:buChar char="🙂"/>
            </a:pPr>
            <a:r>
              <a:rPr lang="en-US" b="1" dirty="0" err="1">
                <a:solidFill>
                  <a:schemeClr val="accent2"/>
                </a:solidFill>
              </a:rPr>
              <a:t>Ausdrucksstarker</a:t>
            </a:r>
            <a:r>
              <a:rPr lang="en-US" b="1" dirty="0">
                <a:solidFill>
                  <a:schemeClr val="accent2"/>
                </a:solidFill>
              </a:rPr>
              <a:t> 
</a:t>
            </a:r>
            <a:r>
              <a:rPr lang="en-US" dirty="0" err="1"/>
              <a:t>Beugt</a:t>
            </a:r>
            <a:r>
              <a:rPr lang="en-US" dirty="0"/>
              <a:t> dem </a:t>
            </a:r>
            <a:r>
              <a:rPr lang="en-US" b="1" dirty="0">
                <a:solidFill>
                  <a:schemeClr val="accent2"/>
                </a:solidFill>
              </a:rPr>
              <a:t>gradient vanishing problem </a:t>
            </a:r>
            <a:r>
              <a:rPr lang="en-US" dirty="0" err="1"/>
              <a:t>vor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Ορθογώνιο 7"/>
              <p:cNvSpPr/>
              <p:nvPr/>
            </p:nvSpPr>
            <p:spPr>
              <a:xfrm>
                <a:off x="6488622" y="1698631"/>
                <a:ext cx="19483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charset="0"/>
                        </a:rPr>
                        <m:t>f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max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⁡(0,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8" name="Ορθογώνιο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622" y="1698631"/>
                <a:ext cx="1948354" cy="369332"/>
              </a:xfrm>
              <a:prstGeom prst="rect">
                <a:avLst/>
              </a:prstGeom>
              <a:blipFill>
                <a:blip r:embed="rId5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Ορθογώνιο 9"/>
          <p:cNvSpPr/>
          <p:nvPr/>
        </p:nvSpPr>
        <p:spPr>
          <a:xfrm>
            <a:off x="704515" y="3332728"/>
            <a:ext cx="2900149" cy="233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i="1" dirty="0"/>
              <a:t>http://</a:t>
            </a:r>
            <a:r>
              <a:rPr lang="en-US" sz="900" i="1" dirty="0" err="1"/>
              <a:t>adilmoujahid.com</a:t>
            </a:r>
            <a:r>
              <a:rPr lang="en-US" sz="900" i="1" dirty="0"/>
              <a:t>/images/</a:t>
            </a:r>
            <a:r>
              <a:rPr lang="en-US" sz="900" i="1" dirty="0" err="1"/>
              <a:t>activation.png</a:t>
            </a:r>
            <a:endParaRPr lang="en-US" sz="9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8BE62-F574-E1CB-BD22-44098ED8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52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878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082346"/>
            <a:ext cx="3821145" cy="2044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5769" y="3140968"/>
            <a:ext cx="70986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L2 = </a:t>
            </a:r>
            <a:r>
              <a:rPr lang="en-US" b="1" dirty="0" err="1">
                <a:solidFill>
                  <a:schemeClr val="accent2"/>
                </a:solidFill>
              </a:rPr>
              <a:t>Gewichtszerfall</a:t>
            </a:r>
            <a:r>
              <a:rPr lang="en-US" b="1" dirty="0">
                <a:solidFill>
                  <a:schemeClr val="accent2"/>
                </a:solidFill>
              </a:rPr>
              <a:t> (weight decay)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/>
              <a:t>Regularisierungsterm</a:t>
            </a:r>
            <a:r>
              <a:rPr lang="en-US" dirty="0"/>
              <a:t>, der </a:t>
            </a:r>
            <a:r>
              <a:rPr lang="en-US" dirty="0" err="1"/>
              <a:t>große</a:t>
            </a:r>
            <a:r>
              <a:rPr lang="en-US" dirty="0"/>
              <a:t> </a:t>
            </a:r>
            <a:r>
              <a:rPr lang="en-US" dirty="0" err="1"/>
              <a:t>Gewichte</a:t>
            </a:r>
            <a:r>
              <a:rPr lang="en-US" dirty="0"/>
              <a:t> </a:t>
            </a:r>
            <a:r>
              <a:rPr lang="en-US" dirty="0" err="1"/>
              <a:t>bestraft</a:t>
            </a:r>
            <a:r>
              <a:rPr lang="en-US" dirty="0"/>
              <a:t>,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hinzugefügt</a:t>
            </a:r>
            <a:r>
              <a:rPr lang="en-US" dirty="0"/>
              <a:t>
Der </a:t>
            </a:r>
            <a:r>
              <a:rPr lang="en-US" dirty="0" err="1"/>
              <a:t>Gewichtszerfallswert</a:t>
            </a:r>
            <a:r>
              <a:rPr lang="en-US" dirty="0"/>
              <a:t> </a:t>
            </a:r>
            <a:r>
              <a:rPr lang="en-US" dirty="0" err="1"/>
              <a:t>bestimmt</a:t>
            </a:r>
            <a:r>
              <a:rPr lang="en-US" dirty="0"/>
              <a:t>, </a:t>
            </a:r>
            <a:r>
              <a:rPr lang="en-US" dirty="0" err="1"/>
              <a:t>wie</a:t>
            </a:r>
            <a:r>
              <a:rPr lang="en-US" dirty="0"/>
              <a:t> dominant die </a:t>
            </a:r>
            <a:r>
              <a:rPr lang="en-US" dirty="0" err="1"/>
              <a:t>Regularisierung</a:t>
            </a:r>
            <a:r>
              <a:rPr lang="en-US" dirty="0"/>
              <a:t> </a:t>
            </a:r>
            <a:r>
              <a:rPr lang="en-US" dirty="0" err="1"/>
              <a:t>während</a:t>
            </a:r>
            <a:r>
              <a:rPr lang="en-US" dirty="0"/>
              <a:t> der </a:t>
            </a:r>
            <a:r>
              <a:rPr lang="en-US" dirty="0" err="1"/>
              <a:t>Gradientenberechnung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
</a:t>
            </a:r>
            <a:r>
              <a:rPr lang="en-US" dirty="0" err="1"/>
              <a:t>Großer</a:t>
            </a:r>
            <a:r>
              <a:rPr lang="en-US" dirty="0"/>
              <a:t> </a:t>
            </a:r>
            <a:r>
              <a:rPr lang="en-US" dirty="0" err="1"/>
              <a:t>Gewichtszerfallswert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 </a:t>
            </a:r>
            <a:r>
              <a:rPr lang="en-US" dirty="0" err="1">
                <a:sym typeface="Wingdings"/>
              </a:rPr>
              <a:t>Große</a:t>
            </a:r>
            <a:r>
              <a:rPr lang="en-US" dirty="0">
                <a:sym typeface="Wingdings"/>
              </a:rPr>
              <a:t> Strafe für </a:t>
            </a:r>
            <a:r>
              <a:rPr lang="en-US" dirty="0" err="1">
                <a:sym typeface="Wingdings"/>
              </a:rPr>
              <a:t>große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Gewichte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23528" y="91994"/>
            <a:ext cx="8041440" cy="858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/>
              <a:t>Regularization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3935444" y="1249197"/>
            <a:ext cx="53170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Dropout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/>
              <a:t>Zufälliges</a:t>
            </a:r>
            <a:r>
              <a:rPr lang="en-US" dirty="0"/>
              <a:t> </a:t>
            </a:r>
            <a:r>
              <a:rPr lang="en-US" dirty="0" err="1"/>
              <a:t>Ablegen</a:t>
            </a:r>
            <a:r>
              <a:rPr lang="en-US" dirty="0"/>
              <a:t> von </a:t>
            </a:r>
            <a:r>
              <a:rPr lang="en-US" dirty="0" err="1"/>
              <a:t>Einheiten</a:t>
            </a:r>
            <a:r>
              <a:rPr lang="en-US" dirty="0"/>
              <a:t> (</a:t>
            </a:r>
            <a:r>
              <a:rPr lang="en-US" dirty="0" err="1"/>
              <a:t>zusammen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ihren</a:t>
            </a:r>
            <a:r>
              <a:rPr lang="en-US" dirty="0"/>
              <a:t> </a:t>
            </a:r>
            <a:r>
              <a:rPr lang="en-US" dirty="0" err="1"/>
              <a:t>Verbindungen</a:t>
            </a:r>
            <a:r>
              <a:rPr lang="en-US" dirty="0"/>
              <a:t>) </a:t>
            </a:r>
            <a:r>
              <a:rPr lang="en-US" dirty="0" err="1"/>
              <a:t>während</a:t>
            </a:r>
            <a:r>
              <a:rPr lang="en-US" dirty="0"/>
              <a:t> des Trainings
</a:t>
            </a:r>
            <a:r>
              <a:rPr lang="en-US" dirty="0" err="1"/>
              <a:t>Jeder</a:t>
            </a:r>
            <a:r>
              <a:rPr lang="en-US" dirty="0"/>
              <a:t> </a:t>
            </a:r>
            <a:r>
              <a:rPr lang="en-US" dirty="0" err="1"/>
              <a:t>Knoten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fester </a:t>
            </a:r>
            <a:r>
              <a:rPr lang="en-US" dirty="0" err="1"/>
              <a:t>Wahrscheinlichkeit</a:t>
            </a:r>
            <a:r>
              <a:rPr lang="en-US" dirty="0"/>
              <a:t> p </a:t>
            </a:r>
            <a:r>
              <a:rPr lang="en-US" dirty="0" err="1"/>
              <a:t>beibehalten</a:t>
            </a:r>
            <a:r>
              <a:rPr lang="en-US" dirty="0"/>
              <a:t>, </a:t>
            </a:r>
            <a:r>
              <a:rPr lang="en-US" dirty="0" err="1"/>
              <a:t>unabhängig</a:t>
            </a:r>
            <a:r>
              <a:rPr lang="en-US" dirty="0"/>
              <a:t> von </a:t>
            </a:r>
            <a:r>
              <a:rPr lang="en-US" dirty="0" err="1"/>
              <a:t>anderen</a:t>
            </a:r>
            <a:r>
              <a:rPr lang="en-US" dirty="0"/>
              <a:t> </a:t>
            </a:r>
            <a:r>
              <a:rPr lang="en-US" dirty="0" err="1"/>
              <a:t>Knoten</a:t>
            </a:r>
            <a:r>
              <a:rPr lang="en-US" dirty="0"/>
              <a:t> 
</a:t>
            </a:r>
            <a:r>
              <a:rPr lang="en-US" dirty="0">
                <a:solidFill>
                  <a:schemeClr val="accent2"/>
                </a:solidFill>
              </a:rPr>
              <a:t>Hyperparameter</a:t>
            </a:r>
            <a:r>
              <a:rPr lang="en-US" dirty="0"/>
              <a:t> p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wählen</a:t>
            </a:r>
            <a:r>
              <a:rPr lang="en-US" dirty="0"/>
              <a:t> (</a:t>
            </a:r>
            <a:r>
              <a:rPr lang="en-US" dirty="0" err="1"/>
              <a:t>abgestimmt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Ορθογώνιο 12"/>
              <p:cNvSpPr/>
              <p:nvPr/>
            </p:nvSpPr>
            <p:spPr>
              <a:xfrm>
                <a:off x="5506100" y="3569479"/>
                <a:ext cx="3516600" cy="764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𝑟𝑒𝑔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 </m:t>
                      </m:r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charset="0"/>
                        </a:rPr>
                        <m:t>𝐽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l-GR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𝜆</m:t>
                      </m:r>
                      <m:nary>
                        <m:naryPr>
                          <m:chr m:val="∑"/>
                          <m:supHide m:val="on"/>
                          <m:ctrlPr>
                            <a:rPr 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Ορθογώνιο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100" y="3569479"/>
                <a:ext cx="3516600" cy="764312"/>
              </a:xfrm>
              <a:prstGeom prst="rect">
                <a:avLst/>
              </a:prstGeom>
              <a:blipFill>
                <a:blip r:embed="rId4"/>
                <a:stretch>
                  <a:fillRect t="-122951" r="-5396" b="-16885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65770" y="4782051"/>
            <a:ext cx="87988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Early-stopping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/>
              <a:t>Verwenden</a:t>
            </a:r>
            <a:r>
              <a:rPr lang="en-US" dirty="0"/>
              <a:t> </a:t>
            </a:r>
            <a:r>
              <a:rPr lang="en-US" dirty="0" err="1"/>
              <a:t>eines</a:t>
            </a:r>
            <a:r>
              <a:rPr lang="en-US" dirty="0"/>
              <a:t> </a:t>
            </a:r>
            <a:r>
              <a:rPr lang="en-US" dirty="0" err="1"/>
              <a:t>Validierungsfehlers</a:t>
            </a:r>
            <a:r>
              <a:rPr lang="en-US" dirty="0"/>
              <a:t>, um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entscheiden</a:t>
            </a:r>
            <a:r>
              <a:rPr lang="en-US" dirty="0"/>
              <a:t>, </a:t>
            </a:r>
            <a:r>
              <a:rPr lang="en-US" dirty="0" err="1"/>
              <a:t>wann</a:t>
            </a:r>
            <a:r>
              <a:rPr lang="en-US" dirty="0"/>
              <a:t> das Training </a:t>
            </a:r>
            <a:r>
              <a:rPr lang="en-US" dirty="0" err="1"/>
              <a:t>beendet</a:t>
            </a:r>
            <a:r>
              <a:rPr lang="en-US" dirty="0"/>
              <a:t> warden </a:t>
            </a:r>
            <a:r>
              <a:rPr lang="en-US" dirty="0" err="1"/>
              <a:t>soll</a:t>
            </a:r>
            <a:r>
              <a:rPr lang="en-US" dirty="0"/>
              <a:t>
</a:t>
            </a:r>
            <a:r>
              <a:rPr lang="en-US" dirty="0" err="1"/>
              <a:t>Stoppe</a:t>
            </a:r>
            <a:r>
              <a:rPr lang="en-US" dirty="0"/>
              <a:t>, </a:t>
            </a:r>
            <a:r>
              <a:rPr lang="en-US" dirty="0" err="1"/>
              <a:t>wenn</a:t>
            </a:r>
            <a:r>
              <a:rPr lang="en-US" dirty="0"/>
              <a:t> </a:t>
            </a:r>
            <a:r>
              <a:rPr lang="en-US" dirty="0" err="1"/>
              <a:t>sich</a:t>
            </a:r>
            <a:r>
              <a:rPr lang="en-US" dirty="0"/>
              <a:t> die </a:t>
            </a:r>
            <a:r>
              <a:rPr lang="en-US" dirty="0" err="1"/>
              <a:t>überwachte</a:t>
            </a:r>
            <a:r>
              <a:rPr lang="en-US" dirty="0"/>
              <a:t> </a:t>
            </a:r>
            <a:r>
              <a:rPr lang="en-US" dirty="0" err="1"/>
              <a:t>Menge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n </a:t>
            </a:r>
            <a:r>
              <a:rPr lang="en-US" dirty="0" err="1"/>
              <a:t>aufeinanderfolgenden</a:t>
            </a:r>
            <a:r>
              <a:rPr lang="en-US" dirty="0"/>
              <a:t> </a:t>
            </a:r>
            <a:r>
              <a:rPr lang="en-US" dirty="0" err="1"/>
              <a:t>Epochen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verbessert</a:t>
            </a:r>
            <a:r>
              <a:rPr lang="en-US" dirty="0"/>
              <a:t> hat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n </a:t>
            </a:r>
            <a:r>
              <a:rPr lang="en-US" dirty="0" err="1"/>
              <a:t>wird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patience (Geduld?) </a:t>
            </a:r>
            <a:r>
              <a:rPr lang="en-US" dirty="0" err="1"/>
              <a:t>genannt</a:t>
            </a:r>
            <a:endParaRPr lang="en-US" dirty="0"/>
          </a:p>
          <a:p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4235393" y="2970369"/>
            <a:ext cx="50891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222222"/>
                </a:solidFill>
                <a:latin typeface="Arial" charset="0"/>
              </a:rPr>
              <a:t>Srivastava, </a:t>
            </a:r>
            <a:r>
              <a:rPr lang="en-US" sz="1200" i="1" dirty="0" err="1">
                <a:solidFill>
                  <a:srgbClr val="222222"/>
                </a:solidFill>
                <a:latin typeface="Arial" charset="0"/>
              </a:rPr>
              <a:t>Nitish</a:t>
            </a:r>
            <a:r>
              <a:rPr lang="en-US" sz="1200" i="1" dirty="0">
                <a:solidFill>
                  <a:srgbClr val="222222"/>
                </a:solidFill>
                <a:latin typeface="Arial" charset="0"/>
              </a:rPr>
              <a:t>, et al. </a:t>
            </a:r>
            <a:r>
              <a:rPr lang="en-US" sz="1200" i="1" dirty="0">
                <a:solidFill>
                  <a:srgbClr val="222222"/>
                </a:solidFill>
                <a:latin typeface="Arial" charset="0"/>
                <a:hlinkClick r:id="rId5"/>
              </a:rPr>
              <a:t>"Dropout: a simple way to prevent neural networks from overfitting."</a:t>
            </a:r>
            <a:r>
              <a:rPr lang="en-US" sz="1200" i="1" dirty="0">
                <a:solidFill>
                  <a:srgbClr val="222222"/>
                </a:solidFill>
                <a:latin typeface="Arial" charset="0"/>
              </a:rPr>
              <a:t> Journal of machine learning research (2014)</a:t>
            </a:r>
            <a:endParaRPr lang="el-GR" sz="1200" i="1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54047295-A20A-888E-3A5B-80EC0B51D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53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31635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29086" cy="764668"/>
          </a:xfrm>
        </p:spPr>
        <p:txBody>
          <a:bodyPr/>
          <a:lstStyle/>
          <a:p>
            <a:r>
              <a:rPr lang="en-US" dirty="0" err="1"/>
              <a:t>Softmax</a:t>
            </a:r>
            <a:r>
              <a:rPr lang="en-US" dirty="0"/>
              <a:t> </a:t>
            </a:r>
            <a:r>
              <a:rPr lang="en-US" dirty="0" err="1"/>
              <a:t>Ausgabeschicht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93" y="1466919"/>
            <a:ext cx="7531839" cy="375247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6246106" y="2355680"/>
            <a:ext cx="1742208" cy="1966514"/>
            <a:chOff x="6246106" y="2669340"/>
            <a:chExt cx="1742208" cy="1966514"/>
          </a:xfrm>
        </p:grpSpPr>
        <p:sp>
          <p:nvSpPr>
            <p:cNvPr id="5" name="Oval 4"/>
            <p:cNvSpPr/>
            <p:nvPr/>
          </p:nvSpPr>
          <p:spPr>
            <a:xfrm>
              <a:off x="7642057" y="3135826"/>
              <a:ext cx="323949" cy="323949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7642057" y="3511607"/>
              <a:ext cx="323949" cy="323949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664365" y="3936124"/>
              <a:ext cx="323949" cy="323949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664365" y="4311905"/>
              <a:ext cx="323949" cy="323949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7049546" y="3343154"/>
              <a:ext cx="592511" cy="686771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7049546" y="3343154"/>
              <a:ext cx="592511" cy="686771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6" idx="3"/>
            </p:cNvCxnSpPr>
            <p:nvPr/>
          </p:nvCxnSpPr>
          <p:spPr>
            <a:xfrm flipV="1">
              <a:off x="7049546" y="3788115"/>
              <a:ext cx="639952" cy="52379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8" idx="2"/>
            </p:cNvCxnSpPr>
            <p:nvPr/>
          </p:nvCxnSpPr>
          <p:spPr>
            <a:xfrm>
              <a:off x="7049546" y="4029925"/>
              <a:ext cx="614819" cy="443955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7049546" y="3343154"/>
              <a:ext cx="592511" cy="285075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7049546" y="3628229"/>
              <a:ext cx="592511" cy="401696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endCxn id="8" idx="1"/>
            </p:cNvCxnSpPr>
            <p:nvPr/>
          </p:nvCxnSpPr>
          <p:spPr>
            <a:xfrm>
              <a:off x="7049546" y="3788115"/>
              <a:ext cx="662260" cy="571231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6246106" y="2669340"/>
              <a:ext cx="1418259" cy="2462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6" descr="Screen Shot 2016-04-03 at 5.43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129" y="228865"/>
            <a:ext cx="2933871" cy="156028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925718" y="1876235"/>
            <a:ext cx="1022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Softmax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9156" y="5219389"/>
            <a:ext cx="816525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/>
              <a:t>Netzwerk</a:t>
            </a:r>
            <a:r>
              <a:rPr lang="en-US" sz="2400" dirty="0"/>
              <a:t> </a:t>
            </a:r>
            <a:r>
              <a:rPr lang="en-US" sz="2400" dirty="0" err="1"/>
              <a:t>gibt</a:t>
            </a:r>
            <a:r>
              <a:rPr lang="en-US" sz="2400" dirty="0"/>
              <a:t> </a:t>
            </a:r>
            <a:r>
              <a:rPr lang="en-US" sz="2400" dirty="0" err="1"/>
              <a:t>eine</a:t>
            </a:r>
            <a:r>
              <a:rPr lang="en-US" sz="2400" dirty="0"/>
              <a:t> </a:t>
            </a:r>
            <a:r>
              <a:rPr lang="en-US" sz="2400" dirty="0" err="1"/>
              <a:t>Wahrscheinlichkeitsverteilung</a:t>
            </a:r>
            <a:r>
              <a:rPr lang="en-US" sz="2400" dirty="0"/>
              <a:t> </a:t>
            </a:r>
            <a:r>
              <a:rPr lang="en-US" sz="2400" dirty="0" err="1"/>
              <a:t>aus</a:t>
            </a:r>
            <a:r>
              <a:rPr lang="en-US" sz="2400" dirty="0"/>
              <a:t>!
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7566-1C70-F64B-AF85-AA83547E170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9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50838" y="260648"/>
            <a:ext cx="8793162" cy="752475"/>
          </a:xfrm>
        </p:spPr>
        <p:txBody>
          <a:bodyPr>
            <a:normAutofit/>
          </a:bodyPr>
          <a:lstStyle/>
          <a:p>
            <a:r>
              <a:rPr lang="en-GB" dirty="0" err="1">
                <a:latin typeface="+mn-lt"/>
                <a:cs typeface="Arial" charset="0"/>
              </a:rPr>
              <a:t>Perspektive</a:t>
            </a:r>
            <a:r>
              <a:rPr lang="en-GB" dirty="0">
                <a:latin typeface="+mn-lt"/>
                <a:cs typeface="Arial" charset="0"/>
              </a:rPr>
              <a:t> der </a:t>
            </a:r>
            <a:r>
              <a:rPr lang="en-GB" dirty="0" err="1">
                <a:latin typeface="+mn-lt"/>
                <a:cs typeface="Arial" charset="0"/>
              </a:rPr>
              <a:t>Entscheidungsgrenzenanpassung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Freeform 30"/>
          <p:cNvSpPr/>
          <p:nvPr/>
        </p:nvSpPr>
        <p:spPr>
          <a:xfrm>
            <a:off x="985838" y="2214563"/>
            <a:ext cx="6726237" cy="2178050"/>
          </a:xfrm>
          <a:custGeom>
            <a:avLst/>
            <a:gdLst>
              <a:gd name="connsiteX0" fmla="*/ 0 w 5733402"/>
              <a:gd name="connsiteY0" fmla="*/ 812800 h 1229760"/>
              <a:gd name="connsiteX1" fmla="*/ 30480 w 5733402"/>
              <a:gd name="connsiteY1" fmla="*/ 721360 h 1229760"/>
              <a:gd name="connsiteX2" fmla="*/ 264160 w 5733402"/>
              <a:gd name="connsiteY2" fmla="*/ 731520 h 1229760"/>
              <a:gd name="connsiteX3" fmla="*/ 284480 w 5733402"/>
              <a:gd name="connsiteY3" fmla="*/ 762000 h 1229760"/>
              <a:gd name="connsiteX4" fmla="*/ 314960 w 5733402"/>
              <a:gd name="connsiteY4" fmla="*/ 792480 h 1229760"/>
              <a:gd name="connsiteX5" fmla="*/ 335280 w 5733402"/>
              <a:gd name="connsiteY5" fmla="*/ 822960 h 1229760"/>
              <a:gd name="connsiteX6" fmla="*/ 365760 w 5733402"/>
              <a:gd name="connsiteY6" fmla="*/ 863600 h 1229760"/>
              <a:gd name="connsiteX7" fmla="*/ 396240 w 5733402"/>
              <a:gd name="connsiteY7" fmla="*/ 985520 h 1229760"/>
              <a:gd name="connsiteX8" fmla="*/ 406400 w 5733402"/>
              <a:gd name="connsiteY8" fmla="*/ 1016000 h 1229760"/>
              <a:gd name="connsiteX9" fmla="*/ 416560 w 5733402"/>
              <a:gd name="connsiteY9" fmla="*/ 1076960 h 1229760"/>
              <a:gd name="connsiteX10" fmla="*/ 447040 w 5733402"/>
              <a:gd name="connsiteY10" fmla="*/ 1158240 h 1229760"/>
              <a:gd name="connsiteX11" fmla="*/ 467360 w 5733402"/>
              <a:gd name="connsiteY11" fmla="*/ 1188720 h 1229760"/>
              <a:gd name="connsiteX12" fmla="*/ 477520 w 5733402"/>
              <a:gd name="connsiteY12" fmla="*/ 1219200 h 1229760"/>
              <a:gd name="connsiteX13" fmla="*/ 528320 w 5733402"/>
              <a:gd name="connsiteY13" fmla="*/ 1229360 h 1229760"/>
              <a:gd name="connsiteX14" fmla="*/ 1158240 w 5733402"/>
              <a:gd name="connsiteY14" fmla="*/ 1168400 h 1229760"/>
              <a:gd name="connsiteX15" fmla="*/ 1402080 w 5733402"/>
              <a:gd name="connsiteY15" fmla="*/ 1117600 h 1229760"/>
              <a:gd name="connsiteX16" fmla="*/ 1493520 w 5733402"/>
              <a:gd name="connsiteY16" fmla="*/ 1097280 h 1229760"/>
              <a:gd name="connsiteX17" fmla="*/ 1554480 w 5733402"/>
              <a:gd name="connsiteY17" fmla="*/ 1076960 h 1229760"/>
              <a:gd name="connsiteX18" fmla="*/ 1554480 w 5733402"/>
              <a:gd name="connsiteY18" fmla="*/ 904240 h 1229760"/>
              <a:gd name="connsiteX19" fmla="*/ 1595120 w 5733402"/>
              <a:gd name="connsiteY19" fmla="*/ 853440 h 1229760"/>
              <a:gd name="connsiteX20" fmla="*/ 1737360 w 5733402"/>
              <a:gd name="connsiteY20" fmla="*/ 833120 h 1229760"/>
              <a:gd name="connsiteX21" fmla="*/ 1981200 w 5733402"/>
              <a:gd name="connsiteY21" fmla="*/ 772160 h 1229760"/>
              <a:gd name="connsiteX22" fmla="*/ 2306320 w 5733402"/>
              <a:gd name="connsiteY22" fmla="*/ 741680 h 1229760"/>
              <a:gd name="connsiteX23" fmla="*/ 2763520 w 5733402"/>
              <a:gd name="connsiteY23" fmla="*/ 660400 h 1229760"/>
              <a:gd name="connsiteX24" fmla="*/ 2915920 w 5733402"/>
              <a:gd name="connsiteY24" fmla="*/ 650240 h 1229760"/>
              <a:gd name="connsiteX25" fmla="*/ 3027680 w 5733402"/>
              <a:gd name="connsiteY25" fmla="*/ 640080 h 1229760"/>
              <a:gd name="connsiteX26" fmla="*/ 3169920 w 5733402"/>
              <a:gd name="connsiteY26" fmla="*/ 629920 h 1229760"/>
              <a:gd name="connsiteX27" fmla="*/ 3098800 w 5733402"/>
              <a:gd name="connsiteY27" fmla="*/ 619760 h 1229760"/>
              <a:gd name="connsiteX28" fmla="*/ 3088640 w 5733402"/>
              <a:gd name="connsiteY28" fmla="*/ 538480 h 1229760"/>
              <a:gd name="connsiteX29" fmla="*/ 3048000 w 5733402"/>
              <a:gd name="connsiteY29" fmla="*/ 487680 h 1229760"/>
              <a:gd name="connsiteX30" fmla="*/ 3007360 w 5733402"/>
              <a:gd name="connsiteY30" fmla="*/ 457200 h 1229760"/>
              <a:gd name="connsiteX31" fmla="*/ 2946400 w 5733402"/>
              <a:gd name="connsiteY31" fmla="*/ 406400 h 1229760"/>
              <a:gd name="connsiteX32" fmla="*/ 2915920 w 5733402"/>
              <a:gd name="connsiteY32" fmla="*/ 396240 h 1229760"/>
              <a:gd name="connsiteX33" fmla="*/ 2885440 w 5733402"/>
              <a:gd name="connsiteY33" fmla="*/ 375920 h 1229760"/>
              <a:gd name="connsiteX34" fmla="*/ 2794000 w 5733402"/>
              <a:gd name="connsiteY34" fmla="*/ 355600 h 1229760"/>
              <a:gd name="connsiteX35" fmla="*/ 2834640 w 5733402"/>
              <a:gd name="connsiteY35" fmla="*/ 365760 h 1229760"/>
              <a:gd name="connsiteX36" fmla="*/ 3129280 w 5733402"/>
              <a:gd name="connsiteY36" fmla="*/ 355600 h 1229760"/>
              <a:gd name="connsiteX37" fmla="*/ 3149600 w 5733402"/>
              <a:gd name="connsiteY37" fmla="*/ 294640 h 1229760"/>
              <a:gd name="connsiteX38" fmla="*/ 3312160 w 5733402"/>
              <a:gd name="connsiteY38" fmla="*/ 243840 h 1229760"/>
              <a:gd name="connsiteX39" fmla="*/ 3515360 w 5733402"/>
              <a:gd name="connsiteY39" fmla="*/ 172720 h 1229760"/>
              <a:gd name="connsiteX40" fmla="*/ 4358640 w 5733402"/>
              <a:gd name="connsiteY40" fmla="*/ 20320 h 1229760"/>
              <a:gd name="connsiteX41" fmla="*/ 4612640 w 5733402"/>
              <a:gd name="connsiteY41" fmla="*/ 0 h 1229760"/>
              <a:gd name="connsiteX42" fmla="*/ 4693920 w 5733402"/>
              <a:gd name="connsiteY42" fmla="*/ 20320 h 1229760"/>
              <a:gd name="connsiteX43" fmla="*/ 4704080 w 5733402"/>
              <a:gd name="connsiteY43" fmla="*/ 60960 h 1229760"/>
              <a:gd name="connsiteX44" fmla="*/ 4724400 w 5733402"/>
              <a:gd name="connsiteY44" fmla="*/ 132080 h 1229760"/>
              <a:gd name="connsiteX45" fmla="*/ 4673600 w 5733402"/>
              <a:gd name="connsiteY45" fmla="*/ 375920 h 1229760"/>
              <a:gd name="connsiteX46" fmla="*/ 4632960 w 5733402"/>
              <a:gd name="connsiteY46" fmla="*/ 426720 h 1229760"/>
              <a:gd name="connsiteX47" fmla="*/ 4622800 w 5733402"/>
              <a:gd name="connsiteY47" fmla="*/ 457200 h 1229760"/>
              <a:gd name="connsiteX48" fmla="*/ 4592320 w 5733402"/>
              <a:gd name="connsiteY48" fmla="*/ 477520 h 1229760"/>
              <a:gd name="connsiteX49" fmla="*/ 4602480 w 5733402"/>
              <a:gd name="connsiteY49" fmla="*/ 528320 h 1229760"/>
              <a:gd name="connsiteX50" fmla="*/ 4622800 w 5733402"/>
              <a:gd name="connsiteY50" fmla="*/ 599440 h 1229760"/>
              <a:gd name="connsiteX51" fmla="*/ 4643120 w 5733402"/>
              <a:gd name="connsiteY51" fmla="*/ 1076960 h 1229760"/>
              <a:gd name="connsiteX52" fmla="*/ 4663440 w 5733402"/>
              <a:gd name="connsiteY52" fmla="*/ 1137920 h 1229760"/>
              <a:gd name="connsiteX53" fmla="*/ 4724400 w 5733402"/>
              <a:gd name="connsiteY53" fmla="*/ 1148080 h 1229760"/>
              <a:gd name="connsiteX54" fmla="*/ 4836160 w 5733402"/>
              <a:gd name="connsiteY54" fmla="*/ 1188720 h 1229760"/>
              <a:gd name="connsiteX55" fmla="*/ 5577840 w 5733402"/>
              <a:gd name="connsiteY55" fmla="*/ 1209040 h 1229760"/>
              <a:gd name="connsiteX56" fmla="*/ 5730240 w 5733402"/>
              <a:gd name="connsiteY56" fmla="*/ 1229360 h 1229760"/>
              <a:gd name="connsiteX57" fmla="*/ 5689600 w 5733402"/>
              <a:gd name="connsiteY57" fmla="*/ 1209040 h 1229760"/>
              <a:gd name="connsiteX58" fmla="*/ 5608320 w 5733402"/>
              <a:gd name="connsiteY58" fmla="*/ 1178560 h 122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733402" h="1229760">
                <a:moveTo>
                  <a:pt x="0" y="812800"/>
                </a:moveTo>
                <a:cubicBezTo>
                  <a:pt x="10160" y="782320"/>
                  <a:pt x="-228" y="730809"/>
                  <a:pt x="30480" y="721360"/>
                </a:cubicBezTo>
                <a:cubicBezTo>
                  <a:pt x="104999" y="698431"/>
                  <a:pt x="187172" y="719202"/>
                  <a:pt x="264160" y="731520"/>
                </a:cubicBezTo>
                <a:cubicBezTo>
                  <a:pt x="276217" y="733449"/>
                  <a:pt x="276663" y="752619"/>
                  <a:pt x="284480" y="762000"/>
                </a:cubicBezTo>
                <a:cubicBezTo>
                  <a:pt x="293678" y="773038"/>
                  <a:pt x="305762" y="781442"/>
                  <a:pt x="314960" y="792480"/>
                </a:cubicBezTo>
                <a:cubicBezTo>
                  <a:pt x="322777" y="801861"/>
                  <a:pt x="328183" y="813024"/>
                  <a:pt x="335280" y="822960"/>
                </a:cubicBezTo>
                <a:cubicBezTo>
                  <a:pt x="345122" y="836739"/>
                  <a:pt x="355600" y="850053"/>
                  <a:pt x="365760" y="863600"/>
                </a:cubicBezTo>
                <a:cubicBezTo>
                  <a:pt x="379000" y="929799"/>
                  <a:pt x="373682" y="910328"/>
                  <a:pt x="396240" y="985520"/>
                </a:cubicBezTo>
                <a:cubicBezTo>
                  <a:pt x="399317" y="995778"/>
                  <a:pt x="404077" y="1005545"/>
                  <a:pt x="406400" y="1016000"/>
                </a:cubicBezTo>
                <a:cubicBezTo>
                  <a:pt x="410869" y="1036110"/>
                  <a:pt x="412091" y="1056850"/>
                  <a:pt x="416560" y="1076960"/>
                </a:cubicBezTo>
                <a:cubicBezTo>
                  <a:pt x="420077" y="1092788"/>
                  <a:pt x="443876" y="1151912"/>
                  <a:pt x="447040" y="1158240"/>
                </a:cubicBezTo>
                <a:cubicBezTo>
                  <a:pt x="452501" y="1169162"/>
                  <a:pt x="461899" y="1177798"/>
                  <a:pt x="467360" y="1188720"/>
                </a:cubicBezTo>
                <a:cubicBezTo>
                  <a:pt x="472149" y="1198299"/>
                  <a:pt x="468609" y="1213259"/>
                  <a:pt x="477520" y="1219200"/>
                </a:cubicBezTo>
                <a:cubicBezTo>
                  <a:pt x="491888" y="1228779"/>
                  <a:pt x="511387" y="1225973"/>
                  <a:pt x="528320" y="1229360"/>
                </a:cubicBezTo>
                <a:cubicBezTo>
                  <a:pt x="950272" y="1204539"/>
                  <a:pt x="775446" y="1224419"/>
                  <a:pt x="1158240" y="1168400"/>
                </a:cubicBezTo>
                <a:cubicBezTo>
                  <a:pt x="1355296" y="1139563"/>
                  <a:pt x="1224103" y="1162094"/>
                  <a:pt x="1402080" y="1117600"/>
                </a:cubicBezTo>
                <a:cubicBezTo>
                  <a:pt x="1432371" y="1110027"/>
                  <a:pt x="1463351" y="1105325"/>
                  <a:pt x="1493520" y="1097280"/>
                </a:cubicBezTo>
                <a:cubicBezTo>
                  <a:pt x="1514216" y="1091761"/>
                  <a:pt x="1554480" y="1076960"/>
                  <a:pt x="1554480" y="1076960"/>
                </a:cubicBezTo>
                <a:cubicBezTo>
                  <a:pt x="1541349" y="1011303"/>
                  <a:pt x="1531016" y="984018"/>
                  <a:pt x="1554480" y="904240"/>
                </a:cubicBezTo>
                <a:cubicBezTo>
                  <a:pt x="1560599" y="883436"/>
                  <a:pt x="1574909" y="861300"/>
                  <a:pt x="1595120" y="853440"/>
                </a:cubicBezTo>
                <a:cubicBezTo>
                  <a:pt x="1639758" y="836081"/>
                  <a:pt x="1690493" y="842987"/>
                  <a:pt x="1737360" y="833120"/>
                </a:cubicBezTo>
                <a:cubicBezTo>
                  <a:pt x="1819344" y="815860"/>
                  <a:pt x="1898480" y="785454"/>
                  <a:pt x="1981200" y="772160"/>
                </a:cubicBezTo>
                <a:cubicBezTo>
                  <a:pt x="2088669" y="754888"/>
                  <a:pt x="2198565" y="757074"/>
                  <a:pt x="2306320" y="741680"/>
                </a:cubicBezTo>
                <a:cubicBezTo>
                  <a:pt x="2459554" y="719789"/>
                  <a:pt x="2609073" y="670696"/>
                  <a:pt x="2763520" y="660400"/>
                </a:cubicBezTo>
                <a:lnTo>
                  <a:pt x="2915920" y="650240"/>
                </a:lnTo>
                <a:cubicBezTo>
                  <a:pt x="2953217" y="647371"/>
                  <a:pt x="2990392" y="643063"/>
                  <a:pt x="3027680" y="640080"/>
                </a:cubicBezTo>
                <a:lnTo>
                  <a:pt x="3169920" y="629920"/>
                </a:lnTo>
                <a:lnTo>
                  <a:pt x="3098800" y="619760"/>
                </a:lnTo>
                <a:cubicBezTo>
                  <a:pt x="3080660" y="599353"/>
                  <a:pt x="3098442" y="563964"/>
                  <a:pt x="3088640" y="538480"/>
                </a:cubicBezTo>
                <a:cubicBezTo>
                  <a:pt x="3080855" y="518240"/>
                  <a:pt x="3063334" y="503014"/>
                  <a:pt x="3048000" y="487680"/>
                </a:cubicBezTo>
                <a:cubicBezTo>
                  <a:pt x="3036026" y="475706"/>
                  <a:pt x="3020217" y="468220"/>
                  <a:pt x="3007360" y="457200"/>
                </a:cubicBezTo>
                <a:cubicBezTo>
                  <a:pt x="2975902" y="430236"/>
                  <a:pt x="2982328" y="424364"/>
                  <a:pt x="2946400" y="406400"/>
                </a:cubicBezTo>
                <a:cubicBezTo>
                  <a:pt x="2936821" y="401611"/>
                  <a:pt x="2925499" y="401029"/>
                  <a:pt x="2915920" y="396240"/>
                </a:cubicBezTo>
                <a:cubicBezTo>
                  <a:pt x="2904998" y="390779"/>
                  <a:pt x="2896362" y="381381"/>
                  <a:pt x="2885440" y="375920"/>
                </a:cubicBezTo>
                <a:cubicBezTo>
                  <a:pt x="2864486" y="365443"/>
                  <a:pt x="2809609" y="355600"/>
                  <a:pt x="2794000" y="355600"/>
                </a:cubicBezTo>
                <a:cubicBezTo>
                  <a:pt x="2780036" y="355600"/>
                  <a:pt x="2821093" y="362373"/>
                  <a:pt x="2834640" y="365760"/>
                </a:cubicBezTo>
                <a:cubicBezTo>
                  <a:pt x="2932853" y="362373"/>
                  <a:pt x="3033422" y="377245"/>
                  <a:pt x="3129280" y="355600"/>
                </a:cubicBezTo>
                <a:cubicBezTo>
                  <a:pt x="3150173" y="350882"/>
                  <a:pt x="3131323" y="305809"/>
                  <a:pt x="3149600" y="294640"/>
                </a:cubicBezTo>
                <a:cubicBezTo>
                  <a:pt x="3198042" y="265037"/>
                  <a:pt x="3258576" y="262594"/>
                  <a:pt x="3312160" y="243840"/>
                </a:cubicBezTo>
                <a:cubicBezTo>
                  <a:pt x="3379893" y="220133"/>
                  <a:pt x="3445815" y="190422"/>
                  <a:pt x="3515360" y="172720"/>
                </a:cubicBezTo>
                <a:cubicBezTo>
                  <a:pt x="3645463" y="139603"/>
                  <a:pt x="4279474" y="25598"/>
                  <a:pt x="4358640" y="20320"/>
                </a:cubicBezTo>
                <a:cubicBezTo>
                  <a:pt x="4545000" y="7896"/>
                  <a:pt x="4460380" y="15226"/>
                  <a:pt x="4612640" y="0"/>
                </a:cubicBezTo>
                <a:cubicBezTo>
                  <a:pt x="4639733" y="6773"/>
                  <a:pt x="4670683" y="4829"/>
                  <a:pt x="4693920" y="20320"/>
                </a:cubicBezTo>
                <a:cubicBezTo>
                  <a:pt x="4705538" y="28066"/>
                  <a:pt x="4700244" y="47534"/>
                  <a:pt x="4704080" y="60960"/>
                </a:cubicBezTo>
                <a:cubicBezTo>
                  <a:pt x="4733231" y="162990"/>
                  <a:pt x="4692638" y="5033"/>
                  <a:pt x="4724400" y="132080"/>
                </a:cubicBezTo>
                <a:cubicBezTo>
                  <a:pt x="4710591" y="256360"/>
                  <a:pt x="4728169" y="290169"/>
                  <a:pt x="4673600" y="375920"/>
                </a:cubicBezTo>
                <a:cubicBezTo>
                  <a:pt x="4661958" y="394215"/>
                  <a:pt x="4646507" y="409787"/>
                  <a:pt x="4632960" y="426720"/>
                </a:cubicBezTo>
                <a:cubicBezTo>
                  <a:pt x="4629573" y="436880"/>
                  <a:pt x="4629490" y="448837"/>
                  <a:pt x="4622800" y="457200"/>
                </a:cubicBezTo>
                <a:cubicBezTo>
                  <a:pt x="4615172" y="466735"/>
                  <a:pt x="4595675" y="465779"/>
                  <a:pt x="4592320" y="477520"/>
                </a:cubicBezTo>
                <a:cubicBezTo>
                  <a:pt x="4587576" y="494124"/>
                  <a:pt x="4598734" y="511463"/>
                  <a:pt x="4602480" y="528320"/>
                </a:cubicBezTo>
                <a:cubicBezTo>
                  <a:pt x="4610985" y="566592"/>
                  <a:pt x="4611486" y="565498"/>
                  <a:pt x="4622800" y="599440"/>
                </a:cubicBezTo>
                <a:cubicBezTo>
                  <a:pt x="4629573" y="758613"/>
                  <a:pt x="4631130" y="918094"/>
                  <a:pt x="4643120" y="1076960"/>
                </a:cubicBezTo>
                <a:cubicBezTo>
                  <a:pt x="4644732" y="1098318"/>
                  <a:pt x="4647320" y="1123815"/>
                  <a:pt x="4663440" y="1137920"/>
                </a:cubicBezTo>
                <a:cubicBezTo>
                  <a:pt x="4678943" y="1151485"/>
                  <a:pt x="4704080" y="1144693"/>
                  <a:pt x="4724400" y="1148080"/>
                </a:cubicBezTo>
                <a:cubicBezTo>
                  <a:pt x="4747489" y="1157316"/>
                  <a:pt x="4813799" y="1184993"/>
                  <a:pt x="4836160" y="1188720"/>
                </a:cubicBezTo>
                <a:cubicBezTo>
                  <a:pt x="5120964" y="1236187"/>
                  <a:pt x="4876522" y="1198573"/>
                  <a:pt x="5577840" y="1209040"/>
                </a:cubicBezTo>
                <a:cubicBezTo>
                  <a:pt x="5605265" y="1213611"/>
                  <a:pt x="5713283" y="1232751"/>
                  <a:pt x="5730240" y="1229360"/>
                </a:cubicBezTo>
                <a:cubicBezTo>
                  <a:pt x="5745092" y="1226390"/>
                  <a:pt x="5703581" y="1214865"/>
                  <a:pt x="5689600" y="1209040"/>
                </a:cubicBezTo>
                <a:cubicBezTo>
                  <a:pt x="5662890" y="1197911"/>
                  <a:pt x="5608320" y="1178560"/>
                  <a:pt x="5608320" y="11785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7285038" y="3952875"/>
            <a:ext cx="20637" cy="347663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H="1" flipV="1">
            <a:off x="7315200" y="4381500"/>
            <a:ext cx="20638" cy="346075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83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3520516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  <a:latin typeface="+mn-lt"/>
              </a:rPr>
              <a:t>Zufällige</a:t>
            </a:r>
            <a:r>
              <a:rPr lang="en-GB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n-lt"/>
              </a:rPr>
              <a:t>Initialgewichte</a:t>
            </a:r>
            <a:endParaRPr lang="en-GB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3DAA8B74-23F9-D6F5-A23D-6A47704F8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55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0404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50838" y="260648"/>
            <a:ext cx="8793162" cy="752475"/>
          </a:xfrm>
        </p:spPr>
        <p:txBody>
          <a:bodyPr>
            <a:normAutofit/>
          </a:bodyPr>
          <a:lstStyle/>
          <a:p>
            <a:r>
              <a:rPr lang="en-GB" dirty="0" err="1">
                <a:cs typeface="Arial" charset="0"/>
              </a:rPr>
              <a:t>Perspektive</a:t>
            </a:r>
            <a:r>
              <a:rPr lang="en-GB" dirty="0">
                <a:cs typeface="Arial" charset="0"/>
              </a:rPr>
              <a:t> der </a:t>
            </a:r>
            <a:r>
              <a:rPr lang="en-GB" dirty="0" err="1">
                <a:cs typeface="Arial" charset="0"/>
              </a:rPr>
              <a:t>Entscheidungsgrenzenanpassung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" idx="112"/>
          </p:cNvCxnSpPr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06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8520281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  <a:latin typeface="+mn-lt"/>
              </a:rPr>
              <a:t>Verwenden</a:t>
            </a:r>
            <a:r>
              <a:rPr lang="en-GB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n-lt"/>
              </a:rPr>
              <a:t>einer</a:t>
            </a:r>
            <a:r>
              <a:rPr lang="en-GB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n-lt"/>
              </a:rPr>
              <a:t>Trainingsinstanz</a:t>
            </a:r>
            <a:r>
              <a:rPr lang="en-GB" sz="2400" b="1" dirty="0">
                <a:solidFill>
                  <a:schemeClr val="bg1"/>
                </a:solidFill>
                <a:latin typeface="+mn-lt"/>
              </a:rPr>
              <a:t> / </a:t>
            </a:r>
            <a:r>
              <a:rPr lang="en-GB" sz="2400" b="1" dirty="0" err="1">
                <a:solidFill>
                  <a:schemeClr val="bg1"/>
                </a:solidFill>
                <a:latin typeface="+mn-lt"/>
              </a:rPr>
              <a:t>Anpassung</a:t>
            </a:r>
            <a:r>
              <a:rPr lang="en-GB" sz="2400" b="1" dirty="0">
                <a:solidFill>
                  <a:schemeClr val="bg1"/>
                </a:solidFill>
                <a:latin typeface="+mn-lt"/>
              </a:rPr>
              <a:t> der </a:t>
            </a:r>
            <a:r>
              <a:rPr lang="en-GB" sz="2400" b="1" dirty="0" err="1">
                <a:solidFill>
                  <a:schemeClr val="bg1"/>
                </a:solidFill>
                <a:latin typeface="+mn-lt"/>
              </a:rPr>
              <a:t>Gewichte</a:t>
            </a:r>
            <a:endParaRPr lang="en-GB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985838" y="2327275"/>
            <a:ext cx="6726237" cy="2498725"/>
          </a:xfrm>
          <a:custGeom>
            <a:avLst/>
            <a:gdLst>
              <a:gd name="connsiteX0" fmla="*/ 0 w 6725920"/>
              <a:gd name="connsiteY0" fmla="*/ 1290320 h 2499360"/>
              <a:gd name="connsiteX1" fmla="*/ 91440 w 6725920"/>
              <a:gd name="connsiteY1" fmla="*/ 1280160 h 2499360"/>
              <a:gd name="connsiteX2" fmla="*/ 121920 w 6725920"/>
              <a:gd name="connsiteY2" fmla="*/ 1249680 h 2499360"/>
              <a:gd name="connsiteX3" fmla="*/ 213360 w 6725920"/>
              <a:gd name="connsiteY3" fmla="*/ 1198880 h 2499360"/>
              <a:gd name="connsiteX4" fmla="*/ 345440 w 6725920"/>
              <a:gd name="connsiteY4" fmla="*/ 1209040 h 2499360"/>
              <a:gd name="connsiteX5" fmla="*/ 447040 w 6725920"/>
              <a:gd name="connsiteY5" fmla="*/ 1229360 h 2499360"/>
              <a:gd name="connsiteX6" fmla="*/ 477520 w 6725920"/>
              <a:gd name="connsiteY6" fmla="*/ 1249680 h 2499360"/>
              <a:gd name="connsiteX7" fmla="*/ 508000 w 6725920"/>
              <a:gd name="connsiteY7" fmla="*/ 1351280 h 2499360"/>
              <a:gd name="connsiteX8" fmla="*/ 518160 w 6725920"/>
              <a:gd name="connsiteY8" fmla="*/ 1391920 h 2499360"/>
              <a:gd name="connsiteX9" fmla="*/ 558800 w 6725920"/>
              <a:gd name="connsiteY9" fmla="*/ 1452880 h 2499360"/>
              <a:gd name="connsiteX10" fmla="*/ 680720 w 6725920"/>
              <a:gd name="connsiteY10" fmla="*/ 1463040 h 2499360"/>
              <a:gd name="connsiteX11" fmla="*/ 711200 w 6725920"/>
              <a:gd name="connsiteY11" fmla="*/ 1483360 h 2499360"/>
              <a:gd name="connsiteX12" fmla="*/ 772160 w 6725920"/>
              <a:gd name="connsiteY12" fmla="*/ 1513840 h 2499360"/>
              <a:gd name="connsiteX13" fmla="*/ 833120 w 6725920"/>
              <a:gd name="connsiteY13" fmla="*/ 1584960 h 2499360"/>
              <a:gd name="connsiteX14" fmla="*/ 843280 w 6725920"/>
              <a:gd name="connsiteY14" fmla="*/ 1615440 h 2499360"/>
              <a:gd name="connsiteX15" fmla="*/ 863600 w 6725920"/>
              <a:gd name="connsiteY15" fmla="*/ 1645920 h 2499360"/>
              <a:gd name="connsiteX16" fmla="*/ 843280 w 6725920"/>
              <a:gd name="connsiteY16" fmla="*/ 1737360 h 2499360"/>
              <a:gd name="connsiteX17" fmla="*/ 853440 w 6725920"/>
              <a:gd name="connsiteY17" fmla="*/ 1818640 h 2499360"/>
              <a:gd name="connsiteX18" fmla="*/ 1615440 w 6725920"/>
              <a:gd name="connsiteY18" fmla="*/ 1818640 h 2499360"/>
              <a:gd name="connsiteX19" fmla="*/ 1625600 w 6725920"/>
              <a:gd name="connsiteY19" fmla="*/ 1788160 h 2499360"/>
              <a:gd name="connsiteX20" fmla="*/ 1666240 w 6725920"/>
              <a:gd name="connsiteY20" fmla="*/ 1778000 h 2499360"/>
              <a:gd name="connsiteX21" fmla="*/ 1727200 w 6725920"/>
              <a:gd name="connsiteY21" fmla="*/ 1747520 h 2499360"/>
              <a:gd name="connsiteX22" fmla="*/ 1747520 w 6725920"/>
              <a:gd name="connsiteY22" fmla="*/ 1686560 h 2499360"/>
              <a:gd name="connsiteX23" fmla="*/ 1778000 w 6725920"/>
              <a:gd name="connsiteY23" fmla="*/ 1625600 h 2499360"/>
              <a:gd name="connsiteX24" fmla="*/ 1808480 w 6725920"/>
              <a:gd name="connsiteY24" fmla="*/ 1595120 h 2499360"/>
              <a:gd name="connsiteX25" fmla="*/ 1828800 w 6725920"/>
              <a:gd name="connsiteY25" fmla="*/ 1554480 h 2499360"/>
              <a:gd name="connsiteX26" fmla="*/ 1940560 w 6725920"/>
              <a:gd name="connsiteY26" fmla="*/ 1493520 h 2499360"/>
              <a:gd name="connsiteX27" fmla="*/ 1981200 w 6725920"/>
              <a:gd name="connsiteY27" fmla="*/ 1463040 h 2499360"/>
              <a:gd name="connsiteX28" fmla="*/ 2062480 w 6725920"/>
              <a:gd name="connsiteY28" fmla="*/ 1412240 h 2499360"/>
              <a:gd name="connsiteX29" fmla="*/ 2113280 w 6725920"/>
              <a:gd name="connsiteY29" fmla="*/ 1381760 h 2499360"/>
              <a:gd name="connsiteX30" fmla="*/ 2174240 w 6725920"/>
              <a:gd name="connsiteY30" fmla="*/ 1330960 h 2499360"/>
              <a:gd name="connsiteX31" fmla="*/ 2184400 w 6725920"/>
              <a:gd name="connsiteY31" fmla="*/ 1300480 h 2499360"/>
              <a:gd name="connsiteX32" fmla="*/ 2214880 w 6725920"/>
              <a:gd name="connsiteY32" fmla="*/ 1290320 h 2499360"/>
              <a:gd name="connsiteX33" fmla="*/ 2184400 w 6725920"/>
              <a:gd name="connsiteY33" fmla="*/ 1320800 h 2499360"/>
              <a:gd name="connsiteX34" fmla="*/ 2113280 w 6725920"/>
              <a:gd name="connsiteY34" fmla="*/ 1300480 h 2499360"/>
              <a:gd name="connsiteX35" fmla="*/ 2092960 w 6725920"/>
              <a:gd name="connsiteY35" fmla="*/ 1270000 h 2499360"/>
              <a:gd name="connsiteX36" fmla="*/ 2103120 w 6725920"/>
              <a:gd name="connsiteY36" fmla="*/ 1016000 h 2499360"/>
              <a:gd name="connsiteX37" fmla="*/ 2133600 w 6725920"/>
              <a:gd name="connsiteY37" fmla="*/ 985520 h 2499360"/>
              <a:gd name="connsiteX38" fmla="*/ 2204720 w 6725920"/>
              <a:gd name="connsiteY38" fmla="*/ 965200 h 2499360"/>
              <a:gd name="connsiteX39" fmla="*/ 2397760 w 6725920"/>
              <a:gd name="connsiteY39" fmla="*/ 955040 h 2499360"/>
              <a:gd name="connsiteX40" fmla="*/ 2570480 w 6725920"/>
              <a:gd name="connsiteY40" fmla="*/ 934720 h 2499360"/>
              <a:gd name="connsiteX41" fmla="*/ 2631440 w 6725920"/>
              <a:gd name="connsiteY41" fmla="*/ 904240 h 2499360"/>
              <a:gd name="connsiteX42" fmla="*/ 2682240 w 6725920"/>
              <a:gd name="connsiteY42" fmla="*/ 894080 h 2499360"/>
              <a:gd name="connsiteX43" fmla="*/ 2722880 w 6725920"/>
              <a:gd name="connsiteY43" fmla="*/ 883920 h 2499360"/>
              <a:gd name="connsiteX44" fmla="*/ 2956560 w 6725920"/>
              <a:gd name="connsiteY44" fmla="*/ 873760 h 2499360"/>
              <a:gd name="connsiteX45" fmla="*/ 2987040 w 6725920"/>
              <a:gd name="connsiteY45" fmla="*/ 863600 h 2499360"/>
              <a:gd name="connsiteX46" fmla="*/ 3007360 w 6725920"/>
              <a:gd name="connsiteY46" fmla="*/ 802640 h 2499360"/>
              <a:gd name="connsiteX47" fmla="*/ 3027680 w 6725920"/>
              <a:gd name="connsiteY47" fmla="*/ 772160 h 2499360"/>
              <a:gd name="connsiteX48" fmla="*/ 3037840 w 6725920"/>
              <a:gd name="connsiteY48" fmla="*/ 711200 h 2499360"/>
              <a:gd name="connsiteX49" fmla="*/ 3088640 w 6725920"/>
              <a:gd name="connsiteY49" fmla="*/ 680720 h 2499360"/>
              <a:gd name="connsiteX50" fmla="*/ 3119120 w 6725920"/>
              <a:gd name="connsiteY50" fmla="*/ 670560 h 2499360"/>
              <a:gd name="connsiteX51" fmla="*/ 3159760 w 6725920"/>
              <a:gd name="connsiteY51" fmla="*/ 650240 h 2499360"/>
              <a:gd name="connsiteX52" fmla="*/ 3230880 w 6725920"/>
              <a:gd name="connsiteY52" fmla="*/ 640080 h 2499360"/>
              <a:gd name="connsiteX53" fmla="*/ 3261360 w 6725920"/>
              <a:gd name="connsiteY53" fmla="*/ 619760 h 2499360"/>
              <a:gd name="connsiteX54" fmla="*/ 3322320 w 6725920"/>
              <a:gd name="connsiteY54" fmla="*/ 558800 h 2499360"/>
              <a:gd name="connsiteX55" fmla="*/ 3342640 w 6725920"/>
              <a:gd name="connsiteY55" fmla="*/ 528320 h 2499360"/>
              <a:gd name="connsiteX56" fmla="*/ 3403600 w 6725920"/>
              <a:gd name="connsiteY56" fmla="*/ 487680 h 2499360"/>
              <a:gd name="connsiteX57" fmla="*/ 3393440 w 6725920"/>
              <a:gd name="connsiteY57" fmla="*/ 436880 h 2499360"/>
              <a:gd name="connsiteX58" fmla="*/ 3373120 w 6725920"/>
              <a:gd name="connsiteY58" fmla="*/ 406400 h 2499360"/>
              <a:gd name="connsiteX59" fmla="*/ 3362960 w 6725920"/>
              <a:gd name="connsiteY59" fmla="*/ 365760 h 2499360"/>
              <a:gd name="connsiteX60" fmla="*/ 3383280 w 6725920"/>
              <a:gd name="connsiteY60" fmla="*/ 335280 h 2499360"/>
              <a:gd name="connsiteX61" fmla="*/ 3434080 w 6725920"/>
              <a:gd name="connsiteY61" fmla="*/ 325120 h 2499360"/>
              <a:gd name="connsiteX62" fmla="*/ 3474720 w 6725920"/>
              <a:gd name="connsiteY62" fmla="*/ 314960 h 2499360"/>
              <a:gd name="connsiteX63" fmla="*/ 3576320 w 6725920"/>
              <a:gd name="connsiteY63" fmla="*/ 264160 h 2499360"/>
              <a:gd name="connsiteX64" fmla="*/ 3769360 w 6725920"/>
              <a:gd name="connsiteY64" fmla="*/ 111760 h 2499360"/>
              <a:gd name="connsiteX65" fmla="*/ 3820160 w 6725920"/>
              <a:gd name="connsiteY65" fmla="*/ 71120 h 2499360"/>
              <a:gd name="connsiteX66" fmla="*/ 3901440 w 6725920"/>
              <a:gd name="connsiteY66" fmla="*/ 40640 h 2499360"/>
              <a:gd name="connsiteX67" fmla="*/ 3992880 w 6725920"/>
              <a:gd name="connsiteY67" fmla="*/ 50800 h 2499360"/>
              <a:gd name="connsiteX68" fmla="*/ 4084320 w 6725920"/>
              <a:gd name="connsiteY68" fmla="*/ 30480 h 2499360"/>
              <a:gd name="connsiteX69" fmla="*/ 4145280 w 6725920"/>
              <a:gd name="connsiteY69" fmla="*/ 20320 h 2499360"/>
              <a:gd name="connsiteX70" fmla="*/ 4297680 w 6725920"/>
              <a:gd name="connsiteY70" fmla="*/ 0 h 2499360"/>
              <a:gd name="connsiteX71" fmla="*/ 4632960 w 6725920"/>
              <a:gd name="connsiteY71" fmla="*/ 10160 h 2499360"/>
              <a:gd name="connsiteX72" fmla="*/ 4714240 w 6725920"/>
              <a:gd name="connsiteY72" fmla="*/ 40640 h 2499360"/>
              <a:gd name="connsiteX73" fmla="*/ 4815840 w 6725920"/>
              <a:gd name="connsiteY73" fmla="*/ 91440 h 2499360"/>
              <a:gd name="connsiteX74" fmla="*/ 4978400 w 6725920"/>
              <a:gd name="connsiteY74" fmla="*/ 213360 h 2499360"/>
              <a:gd name="connsiteX75" fmla="*/ 5039360 w 6725920"/>
              <a:gd name="connsiteY75" fmla="*/ 254000 h 2499360"/>
              <a:gd name="connsiteX76" fmla="*/ 5069840 w 6725920"/>
              <a:gd name="connsiteY76" fmla="*/ 304800 h 2499360"/>
              <a:gd name="connsiteX77" fmla="*/ 5130800 w 6725920"/>
              <a:gd name="connsiteY77" fmla="*/ 406400 h 2499360"/>
              <a:gd name="connsiteX78" fmla="*/ 5191760 w 6725920"/>
              <a:gd name="connsiteY78" fmla="*/ 477520 h 2499360"/>
              <a:gd name="connsiteX79" fmla="*/ 5212080 w 6725920"/>
              <a:gd name="connsiteY79" fmla="*/ 528320 h 2499360"/>
              <a:gd name="connsiteX80" fmla="*/ 5232400 w 6725920"/>
              <a:gd name="connsiteY80" fmla="*/ 568960 h 2499360"/>
              <a:gd name="connsiteX81" fmla="*/ 5252720 w 6725920"/>
              <a:gd name="connsiteY81" fmla="*/ 599440 h 2499360"/>
              <a:gd name="connsiteX82" fmla="*/ 5262880 w 6725920"/>
              <a:gd name="connsiteY82" fmla="*/ 629920 h 2499360"/>
              <a:gd name="connsiteX83" fmla="*/ 5293360 w 6725920"/>
              <a:gd name="connsiteY83" fmla="*/ 650240 h 2499360"/>
              <a:gd name="connsiteX84" fmla="*/ 5313680 w 6725920"/>
              <a:gd name="connsiteY84" fmla="*/ 731520 h 2499360"/>
              <a:gd name="connsiteX85" fmla="*/ 5354320 w 6725920"/>
              <a:gd name="connsiteY85" fmla="*/ 782320 h 2499360"/>
              <a:gd name="connsiteX86" fmla="*/ 5445760 w 6725920"/>
              <a:gd name="connsiteY86" fmla="*/ 914400 h 2499360"/>
              <a:gd name="connsiteX87" fmla="*/ 5516880 w 6725920"/>
              <a:gd name="connsiteY87" fmla="*/ 1005840 h 2499360"/>
              <a:gd name="connsiteX88" fmla="*/ 5598160 w 6725920"/>
              <a:gd name="connsiteY88" fmla="*/ 1148080 h 2499360"/>
              <a:gd name="connsiteX89" fmla="*/ 5628640 w 6725920"/>
              <a:gd name="connsiteY89" fmla="*/ 1198880 h 2499360"/>
              <a:gd name="connsiteX90" fmla="*/ 5648960 w 6725920"/>
              <a:gd name="connsiteY90" fmla="*/ 1229360 h 2499360"/>
              <a:gd name="connsiteX91" fmla="*/ 5679440 w 6725920"/>
              <a:gd name="connsiteY91" fmla="*/ 1239520 h 2499360"/>
              <a:gd name="connsiteX92" fmla="*/ 5709920 w 6725920"/>
              <a:gd name="connsiteY92" fmla="*/ 1270000 h 2499360"/>
              <a:gd name="connsiteX93" fmla="*/ 5852160 w 6725920"/>
              <a:gd name="connsiteY93" fmla="*/ 1351280 h 2499360"/>
              <a:gd name="connsiteX94" fmla="*/ 5923280 w 6725920"/>
              <a:gd name="connsiteY94" fmla="*/ 1432560 h 2499360"/>
              <a:gd name="connsiteX95" fmla="*/ 5994400 w 6725920"/>
              <a:gd name="connsiteY95" fmla="*/ 1493520 h 2499360"/>
              <a:gd name="connsiteX96" fmla="*/ 6085840 w 6725920"/>
              <a:gd name="connsiteY96" fmla="*/ 1656080 h 2499360"/>
              <a:gd name="connsiteX97" fmla="*/ 6096000 w 6725920"/>
              <a:gd name="connsiteY97" fmla="*/ 1686560 h 2499360"/>
              <a:gd name="connsiteX98" fmla="*/ 6106160 w 6725920"/>
              <a:gd name="connsiteY98" fmla="*/ 1747520 h 2499360"/>
              <a:gd name="connsiteX99" fmla="*/ 6187440 w 6725920"/>
              <a:gd name="connsiteY99" fmla="*/ 1778000 h 2499360"/>
              <a:gd name="connsiteX100" fmla="*/ 6217920 w 6725920"/>
              <a:gd name="connsiteY100" fmla="*/ 1818640 h 2499360"/>
              <a:gd name="connsiteX101" fmla="*/ 6248400 w 6725920"/>
              <a:gd name="connsiteY101" fmla="*/ 1838960 h 2499360"/>
              <a:gd name="connsiteX102" fmla="*/ 6238240 w 6725920"/>
              <a:gd name="connsiteY102" fmla="*/ 1869440 h 2499360"/>
              <a:gd name="connsiteX103" fmla="*/ 6238240 w 6725920"/>
              <a:gd name="connsiteY103" fmla="*/ 1950720 h 2499360"/>
              <a:gd name="connsiteX104" fmla="*/ 6197600 w 6725920"/>
              <a:gd name="connsiteY104" fmla="*/ 1960880 h 2499360"/>
              <a:gd name="connsiteX105" fmla="*/ 6207760 w 6725920"/>
              <a:gd name="connsiteY105" fmla="*/ 2052320 h 2499360"/>
              <a:gd name="connsiteX106" fmla="*/ 6238240 w 6725920"/>
              <a:gd name="connsiteY106" fmla="*/ 2062480 h 2499360"/>
              <a:gd name="connsiteX107" fmla="*/ 6258560 w 6725920"/>
              <a:gd name="connsiteY107" fmla="*/ 2092960 h 2499360"/>
              <a:gd name="connsiteX108" fmla="*/ 6268720 w 6725920"/>
              <a:gd name="connsiteY108" fmla="*/ 2174240 h 2499360"/>
              <a:gd name="connsiteX109" fmla="*/ 6309360 w 6725920"/>
              <a:gd name="connsiteY109" fmla="*/ 2245360 h 2499360"/>
              <a:gd name="connsiteX110" fmla="*/ 6339840 w 6725920"/>
              <a:gd name="connsiteY110" fmla="*/ 2235200 h 2499360"/>
              <a:gd name="connsiteX111" fmla="*/ 6431280 w 6725920"/>
              <a:gd name="connsiteY111" fmla="*/ 2275840 h 2499360"/>
              <a:gd name="connsiteX112" fmla="*/ 6492240 w 6725920"/>
              <a:gd name="connsiteY112" fmla="*/ 2316480 h 2499360"/>
              <a:gd name="connsiteX113" fmla="*/ 6614160 w 6725920"/>
              <a:gd name="connsiteY113" fmla="*/ 2407920 h 2499360"/>
              <a:gd name="connsiteX114" fmla="*/ 6654800 w 6725920"/>
              <a:gd name="connsiteY114" fmla="*/ 2418080 h 2499360"/>
              <a:gd name="connsiteX115" fmla="*/ 6685280 w 6725920"/>
              <a:gd name="connsiteY115" fmla="*/ 2448560 h 2499360"/>
              <a:gd name="connsiteX116" fmla="*/ 6725920 w 6725920"/>
              <a:gd name="connsiteY116" fmla="*/ 249936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6725920" h="2499360">
                <a:moveTo>
                  <a:pt x="0" y="1290320"/>
                </a:moveTo>
                <a:cubicBezTo>
                  <a:pt x="30480" y="1286933"/>
                  <a:pt x="62346" y="1289858"/>
                  <a:pt x="91440" y="1280160"/>
                </a:cubicBezTo>
                <a:cubicBezTo>
                  <a:pt x="105071" y="1275616"/>
                  <a:pt x="110578" y="1258501"/>
                  <a:pt x="121920" y="1249680"/>
                </a:cubicBezTo>
                <a:cubicBezTo>
                  <a:pt x="174323" y="1208922"/>
                  <a:pt x="167372" y="1214209"/>
                  <a:pt x="213360" y="1198880"/>
                </a:cubicBezTo>
                <a:cubicBezTo>
                  <a:pt x="257387" y="1202267"/>
                  <a:pt x="301654" y="1203329"/>
                  <a:pt x="345440" y="1209040"/>
                </a:cubicBezTo>
                <a:cubicBezTo>
                  <a:pt x="379687" y="1213507"/>
                  <a:pt x="447040" y="1229360"/>
                  <a:pt x="447040" y="1229360"/>
                </a:cubicBezTo>
                <a:cubicBezTo>
                  <a:pt x="457200" y="1236133"/>
                  <a:pt x="469703" y="1240299"/>
                  <a:pt x="477520" y="1249680"/>
                </a:cubicBezTo>
                <a:cubicBezTo>
                  <a:pt x="503283" y="1280595"/>
                  <a:pt x="500478" y="1313669"/>
                  <a:pt x="508000" y="1351280"/>
                </a:cubicBezTo>
                <a:cubicBezTo>
                  <a:pt x="510738" y="1364972"/>
                  <a:pt x="514324" y="1378494"/>
                  <a:pt x="518160" y="1391920"/>
                </a:cubicBezTo>
                <a:cubicBezTo>
                  <a:pt x="524157" y="1412910"/>
                  <a:pt x="532428" y="1445848"/>
                  <a:pt x="558800" y="1452880"/>
                </a:cubicBezTo>
                <a:cubicBezTo>
                  <a:pt x="598204" y="1463388"/>
                  <a:pt x="640080" y="1459653"/>
                  <a:pt x="680720" y="1463040"/>
                </a:cubicBezTo>
                <a:cubicBezTo>
                  <a:pt x="690880" y="1469813"/>
                  <a:pt x="700278" y="1477899"/>
                  <a:pt x="711200" y="1483360"/>
                </a:cubicBezTo>
                <a:cubicBezTo>
                  <a:pt x="757022" y="1506271"/>
                  <a:pt x="728484" y="1477444"/>
                  <a:pt x="772160" y="1513840"/>
                </a:cubicBezTo>
                <a:cubicBezTo>
                  <a:pt x="800462" y="1537425"/>
                  <a:pt x="810696" y="1555062"/>
                  <a:pt x="833120" y="1584960"/>
                </a:cubicBezTo>
                <a:cubicBezTo>
                  <a:pt x="836507" y="1595120"/>
                  <a:pt x="838491" y="1605861"/>
                  <a:pt x="843280" y="1615440"/>
                </a:cubicBezTo>
                <a:cubicBezTo>
                  <a:pt x="848741" y="1626362"/>
                  <a:pt x="862085" y="1633803"/>
                  <a:pt x="863600" y="1645920"/>
                </a:cubicBezTo>
                <a:cubicBezTo>
                  <a:pt x="864675" y="1654519"/>
                  <a:pt x="846329" y="1725163"/>
                  <a:pt x="843280" y="1737360"/>
                </a:cubicBezTo>
                <a:cubicBezTo>
                  <a:pt x="846667" y="1764453"/>
                  <a:pt x="826835" y="1812500"/>
                  <a:pt x="853440" y="1818640"/>
                </a:cubicBezTo>
                <a:cubicBezTo>
                  <a:pt x="959256" y="1843059"/>
                  <a:pt x="1505737" y="1821605"/>
                  <a:pt x="1615440" y="1818640"/>
                </a:cubicBezTo>
                <a:cubicBezTo>
                  <a:pt x="1618827" y="1808480"/>
                  <a:pt x="1617237" y="1794850"/>
                  <a:pt x="1625600" y="1788160"/>
                </a:cubicBezTo>
                <a:cubicBezTo>
                  <a:pt x="1636504" y="1779437"/>
                  <a:pt x="1652814" y="1781836"/>
                  <a:pt x="1666240" y="1778000"/>
                </a:cubicBezTo>
                <a:cubicBezTo>
                  <a:pt x="1703046" y="1767484"/>
                  <a:pt x="1693804" y="1769784"/>
                  <a:pt x="1727200" y="1747520"/>
                </a:cubicBezTo>
                <a:lnTo>
                  <a:pt x="1747520" y="1686560"/>
                </a:lnTo>
                <a:cubicBezTo>
                  <a:pt x="1757703" y="1656012"/>
                  <a:pt x="1756116" y="1651861"/>
                  <a:pt x="1778000" y="1625600"/>
                </a:cubicBezTo>
                <a:cubicBezTo>
                  <a:pt x="1787198" y="1614562"/>
                  <a:pt x="1800129" y="1606812"/>
                  <a:pt x="1808480" y="1595120"/>
                </a:cubicBezTo>
                <a:cubicBezTo>
                  <a:pt x="1817283" y="1582795"/>
                  <a:pt x="1818090" y="1565190"/>
                  <a:pt x="1828800" y="1554480"/>
                </a:cubicBezTo>
                <a:cubicBezTo>
                  <a:pt x="1882269" y="1501011"/>
                  <a:pt x="1884011" y="1524936"/>
                  <a:pt x="1940560" y="1493520"/>
                </a:cubicBezTo>
                <a:cubicBezTo>
                  <a:pt x="1955362" y="1485296"/>
                  <a:pt x="1967111" y="1472433"/>
                  <a:pt x="1981200" y="1463040"/>
                </a:cubicBezTo>
                <a:cubicBezTo>
                  <a:pt x="2007784" y="1445317"/>
                  <a:pt x="2035270" y="1428985"/>
                  <a:pt x="2062480" y="1412240"/>
                </a:cubicBezTo>
                <a:cubicBezTo>
                  <a:pt x="2079298" y="1401890"/>
                  <a:pt x="2099316" y="1395724"/>
                  <a:pt x="2113280" y="1381760"/>
                </a:cubicBezTo>
                <a:cubicBezTo>
                  <a:pt x="2152394" y="1342646"/>
                  <a:pt x="2131805" y="1359250"/>
                  <a:pt x="2174240" y="1330960"/>
                </a:cubicBezTo>
                <a:cubicBezTo>
                  <a:pt x="2177627" y="1320800"/>
                  <a:pt x="2176827" y="1308053"/>
                  <a:pt x="2184400" y="1300480"/>
                </a:cubicBezTo>
                <a:cubicBezTo>
                  <a:pt x="2191973" y="1292907"/>
                  <a:pt x="2214880" y="1279610"/>
                  <a:pt x="2214880" y="1290320"/>
                </a:cubicBezTo>
                <a:lnTo>
                  <a:pt x="2184400" y="1320800"/>
                </a:lnTo>
                <a:cubicBezTo>
                  <a:pt x="2181745" y="1320136"/>
                  <a:pt x="2119905" y="1305780"/>
                  <a:pt x="2113280" y="1300480"/>
                </a:cubicBezTo>
                <a:cubicBezTo>
                  <a:pt x="2103745" y="1292852"/>
                  <a:pt x="2099733" y="1280160"/>
                  <a:pt x="2092960" y="1270000"/>
                </a:cubicBezTo>
                <a:cubicBezTo>
                  <a:pt x="2096347" y="1185333"/>
                  <a:pt x="2091137" y="1099883"/>
                  <a:pt x="2103120" y="1016000"/>
                </a:cubicBezTo>
                <a:cubicBezTo>
                  <a:pt x="2105152" y="1001776"/>
                  <a:pt x="2121645" y="993490"/>
                  <a:pt x="2133600" y="985520"/>
                </a:cubicBezTo>
                <a:cubicBezTo>
                  <a:pt x="2141176" y="980469"/>
                  <a:pt x="2200825" y="965539"/>
                  <a:pt x="2204720" y="965200"/>
                </a:cubicBezTo>
                <a:cubicBezTo>
                  <a:pt x="2268913" y="959618"/>
                  <a:pt x="2333413" y="958427"/>
                  <a:pt x="2397760" y="955040"/>
                </a:cubicBezTo>
                <a:cubicBezTo>
                  <a:pt x="2498996" y="929731"/>
                  <a:pt x="2368323" y="959990"/>
                  <a:pt x="2570480" y="934720"/>
                </a:cubicBezTo>
                <a:cubicBezTo>
                  <a:pt x="2617797" y="928805"/>
                  <a:pt x="2586060" y="921257"/>
                  <a:pt x="2631440" y="904240"/>
                </a:cubicBezTo>
                <a:cubicBezTo>
                  <a:pt x="2647609" y="898177"/>
                  <a:pt x="2665383" y="897826"/>
                  <a:pt x="2682240" y="894080"/>
                </a:cubicBezTo>
                <a:cubicBezTo>
                  <a:pt x="2695871" y="891051"/>
                  <a:pt x="2708955" y="884952"/>
                  <a:pt x="2722880" y="883920"/>
                </a:cubicBezTo>
                <a:cubicBezTo>
                  <a:pt x="2800634" y="878160"/>
                  <a:pt x="2878667" y="877147"/>
                  <a:pt x="2956560" y="873760"/>
                </a:cubicBezTo>
                <a:cubicBezTo>
                  <a:pt x="2966720" y="870373"/>
                  <a:pt x="2980815" y="872315"/>
                  <a:pt x="2987040" y="863600"/>
                </a:cubicBezTo>
                <a:cubicBezTo>
                  <a:pt x="2999490" y="846171"/>
                  <a:pt x="2998661" y="822213"/>
                  <a:pt x="3007360" y="802640"/>
                </a:cubicBezTo>
                <a:cubicBezTo>
                  <a:pt x="3012319" y="791482"/>
                  <a:pt x="3020907" y="782320"/>
                  <a:pt x="3027680" y="772160"/>
                </a:cubicBezTo>
                <a:cubicBezTo>
                  <a:pt x="3031067" y="751840"/>
                  <a:pt x="3026413" y="728340"/>
                  <a:pt x="3037840" y="711200"/>
                </a:cubicBezTo>
                <a:cubicBezTo>
                  <a:pt x="3048794" y="694769"/>
                  <a:pt x="3070977" y="689551"/>
                  <a:pt x="3088640" y="680720"/>
                </a:cubicBezTo>
                <a:cubicBezTo>
                  <a:pt x="3098219" y="675931"/>
                  <a:pt x="3109276" y="674779"/>
                  <a:pt x="3119120" y="670560"/>
                </a:cubicBezTo>
                <a:cubicBezTo>
                  <a:pt x="3133041" y="664594"/>
                  <a:pt x="3145148" y="654225"/>
                  <a:pt x="3159760" y="650240"/>
                </a:cubicBezTo>
                <a:cubicBezTo>
                  <a:pt x="3182864" y="643939"/>
                  <a:pt x="3207173" y="643467"/>
                  <a:pt x="3230880" y="640080"/>
                </a:cubicBezTo>
                <a:cubicBezTo>
                  <a:pt x="3241040" y="633307"/>
                  <a:pt x="3252726" y="628394"/>
                  <a:pt x="3261360" y="619760"/>
                </a:cubicBezTo>
                <a:cubicBezTo>
                  <a:pt x="3336973" y="544147"/>
                  <a:pt x="3250488" y="606688"/>
                  <a:pt x="3322320" y="558800"/>
                </a:cubicBezTo>
                <a:cubicBezTo>
                  <a:pt x="3329093" y="548640"/>
                  <a:pt x="3333450" y="536361"/>
                  <a:pt x="3342640" y="528320"/>
                </a:cubicBezTo>
                <a:cubicBezTo>
                  <a:pt x="3361019" y="512238"/>
                  <a:pt x="3403600" y="487680"/>
                  <a:pt x="3403600" y="487680"/>
                </a:cubicBezTo>
                <a:cubicBezTo>
                  <a:pt x="3400213" y="470747"/>
                  <a:pt x="3399503" y="453049"/>
                  <a:pt x="3393440" y="436880"/>
                </a:cubicBezTo>
                <a:cubicBezTo>
                  <a:pt x="3389153" y="425447"/>
                  <a:pt x="3377930" y="417623"/>
                  <a:pt x="3373120" y="406400"/>
                </a:cubicBezTo>
                <a:cubicBezTo>
                  <a:pt x="3367619" y="393565"/>
                  <a:pt x="3366347" y="379307"/>
                  <a:pt x="3362960" y="365760"/>
                </a:cubicBezTo>
                <a:cubicBezTo>
                  <a:pt x="3369733" y="355600"/>
                  <a:pt x="3372678" y="341338"/>
                  <a:pt x="3383280" y="335280"/>
                </a:cubicBezTo>
                <a:cubicBezTo>
                  <a:pt x="3398273" y="326712"/>
                  <a:pt x="3417223" y="328866"/>
                  <a:pt x="3434080" y="325120"/>
                </a:cubicBezTo>
                <a:cubicBezTo>
                  <a:pt x="3447711" y="322091"/>
                  <a:pt x="3461173" y="318347"/>
                  <a:pt x="3474720" y="314960"/>
                </a:cubicBezTo>
                <a:cubicBezTo>
                  <a:pt x="3547298" y="266574"/>
                  <a:pt x="3511988" y="280243"/>
                  <a:pt x="3576320" y="264160"/>
                </a:cubicBezTo>
                <a:cubicBezTo>
                  <a:pt x="3809468" y="69870"/>
                  <a:pt x="3606263" y="234082"/>
                  <a:pt x="3769360" y="111760"/>
                </a:cubicBezTo>
                <a:cubicBezTo>
                  <a:pt x="3786708" y="98749"/>
                  <a:pt x="3801565" y="82277"/>
                  <a:pt x="3820160" y="71120"/>
                </a:cubicBezTo>
                <a:cubicBezTo>
                  <a:pt x="3835346" y="62008"/>
                  <a:pt x="3880411" y="47650"/>
                  <a:pt x="3901440" y="40640"/>
                </a:cubicBezTo>
                <a:cubicBezTo>
                  <a:pt x="3931920" y="44027"/>
                  <a:pt x="3962260" y="52501"/>
                  <a:pt x="3992880" y="50800"/>
                </a:cubicBezTo>
                <a:cubicBezTo>
                  <a:pt x="4024055" y="49068"/>
                  <a:pt x="4053703" y="36603"/>
                  <a:pt x="4084320" y="30480"/>
                </a:cubicBezTo>
                <a:cubicBezTo>
                  <a:pt x="4104520" y="26440"/>
                  <a:pt x="4124919" y="23452"/>
                  <a:pt x="4145280" y="20320"/>
                </a:cubicBezTo>
                <a:cubicBezTo>
                  <a:pt x="4206039" y="10972"/>
                  <a:pt x="4235269" y="7801"/>
                  <a:pt x="4297680" y="0"/>
                </a:cubicBezTo>
                <a:cubicBezTo>
                  <a:pt x="4409440" y="3387"/>
                  <a:pt x="4521677" y="-697"/>
                  <a:pt x="4632960" y="10160"/>
                </a:cubicBezTo>
                <a:cubicBezTo>
                  <a:pt x="4661759" y="12970"/>
                  <a:pt x="4687798" y="28888"/>
                  <a:pt x="4714240" y="40640"/>
                </a:cubicBezTo>
                <a:cubicBezTo>
                  <a:pt x="4748841" y="56018"/>
                  <a:pt x="4783372" y="71959"/>
                  <a:pt x="4815840" y="91440"/>
                </a:cubicBezTo>
                <a:cubicBezTo>
                  <a:pt x="4937434" y="164396"/>
                  <a:pt x="4886754" y="144625"/>
                  <a:pt x="4978400" y="213360"/>
                </a:cubicBezTo>
                <a:cubicBezTo>
                  <a:pt x="4997937" y="228013"/>
                  <a:pt x="5019040" y="240453"/>
                  <a:pt x="5039360" y="254000"/>
                </a:cubicBezTo>
                <a:cubicBezTo>
                  <a:pt x="5049520" y="270933"/>
                  <a:pt x="5060250" y="287538"/>
                  <a:pt x="5069840" y="304800"/>
                </a:cubicBezTo>
                <a:cubicBezTo>
                  <a:pt x="5089883" y="340878"/>
                  <a:pt x="5099816" y="375416"/>
                  <a:pt x="5130800" y="406400"/>
                </a:cubicBezTo>
                <a:cubicBezTo>
                  <a:pt x="5153900" y="429500"/>
                  <a:pt x="5175468" y="448194"/>
                  <a:pt x="5191760" y="477520"/>
                </a:cubicBezTo>
                <a:cubicBezTo>
                  <a:pt x="5200617" y="493463"/>
                  <a:pt x="5204673" y="511654"/>
                  <a:pt x="5212080" y="528320"/>
                </a:cubicBezTo>
                <a:cubicBezTo>
                  <a:pt x="5218231" y="542160"/>
                  <a:pt x="5224886" y="555810"/>
                  <a:pt x="5232400" y="568960"/>
                </a:cubicBezTo>
                <a:cubicBezTo>
                  <a:pt x="5238458" y="579562"/>
                  <a:pt x="5247259" y="588518"/>
                  <a:pt x="5252720" y="599440"/>
                </a:cubicBezTo>
                <a:cubicBezTo>
                  <a:pt x="5257509" y="609019"/>
                  <a:pt x="5256190" y="621557"/>
                  <a:pt x="5262880" y="629920"/>
                </a:cubicBezTo>
                <a:cubicBezTo>
                  <a:pt x="5270508" y="639455"/>
                  <a:pt x="5283200" y="643467"/>
                  <a:pt x="5293360" y="650240"/>
                </a:cubicBezTo>
                <a:cubicBezTo>
                  <a:pt x="5300133" y="677333"/>
                  <a:pt x="5301977" y="706163"/>
                  <a:pt x="5313680" y="731520"/>
                </a:cubicBezTo>
                <a:cubicBezTo>
                  <a:pt x="5322767" y="751209"/>
                  <a:pt x="5341623" y="764740"/>
                  <a:pt x="5354320" y="782320"/>
                </a:cubicBezTo>
                <a:cubicBezTo>
                  <a:pt x="5385672" y="825730"/>
                  <a:pt x="5414265" y="871094"/>
                  <a:pt x="5445760" y="914400"/>
                </a:cubicBezTo>
                <a:cubicBezTo>
                  <a:pt x="5468472" y="945628"/>
                  <a:pt x="5501197" y="970554"/>
                  <a:pt x="5516880" y="1005840"/>
                </a:cubicBezTo>
                <a:cubicBezTo>
                  <a:pt x="5586884" y="1163348"/>
                  <a:pt x="5523319" y="1041164"/>
                  <a:pt x="5598160" y="1148080"/>
                </a:cubicBezTo>
                <a:cubicBezTo>
                  <a:pt x="5609484" y="1164258"/>
                  <a:pt x="5618174" y="1182134"/>
                  <a:pt x="5628640" y="1198880"/>
                </a:cubicBezTo>
                <a:cubicBezTo>
                  <a:pt x="5635112" y="1209235"/>
                  <a:pt x="5639425" y="1221732"/>
                  <a:pt x="5648960" y="1229360"/>
                </a:cubicBezTo>
                <a:cubicBezTo>
                  <a:pt x="5657323" y="1236050"/>
                  <a:pt x="5669280" y="1236133"/>
                  <a:pt x="5679440" y="1239520"/>
                </a:cubicBezTo>
                <a:cubicBezTo>
                  <a:pt x="5689600" y="1249680"/>
                  <a:pt x="5697965" y="1262030"/>
                  <a:pt x="5709920" y="1270000"/>
                </a:cubicBezTo>
                <a:cubicBezTo>
                  <a:pt x="5787681" y="1321841"/>
                  <a:pt x="5768175" y="1278493"/>
                  <a:pt x="5852160" y="1351280"/>
                </a:cubicBezTo>
                <a:cubicBezTo>
                  <a:pt x="5879365" y="1374858"/>
                  <a:pt x="5897824" y="1407104"/>
                  <a:pt x="5923280" y="1432560"/>
                </a:cubicBezTo>
                <a:cubicBezTo>
                  <a:pt x="5945358" y="1454638"/>
                  <a:pt x="5970693" y="1473200"/>
                  <a:pt x="5994400" y="1493520"/>
                </a:cubicBezTo>
                <a:cubicBezTo>
                  <a:pt x="6003967" y="1509920"/>
                  <a:pt x="6066750" y="1611537"/>
                  <a:pt x="6085840" y="1656080"/>
                </a:cubicBezTo>
                <a:cubicBezTo>
                  <a:pt x="6090059" y="1665924"/>
                  <a:pt x="6093677" y="1676105"/>
                  <a:pt x="6096000" y="1686560"/>
                </a:cubicBezTo>
                <a:cubicBezTo>
                  <a:pt x="6100469" y="1706670"/>
                  <a:pt x="6093800" y="1731040"/>
                  <a:pt x="6106160" y="1747520"/>
                </a:cubicBezTo>
                <a:cubicBezTo>
                  <a:pt x="6110210" y="1752919"/>
                  <a:pt x="6172950" y="1773170"/>
                  <a:pt x="6187440" y="1778000"/>
                </a:cubicBezTo>
                <a:cubicBezTo>
                  <a:pt x="6197600" y="1791547"/>
                  <a:pt x="6205946" y="1806666"/>
                  <a:pt x="6217920" y="1818640"/>
                </a:cubicBezTo>
                <a:cubicBezTo>
                  <a:pt x="6226554" y="1827274"/>
                  <a:pt x="6243865" y="1827623"/>
                  <a:pt x="6248400" y="1838960"/>
                </a:cubicBezTo>
                <a:cubicBezTo>
                  <a:pt x="6252377" y="1848904"/>
                  <a:pt x="6241627" y="1859280"/>
                  <a:pt x="6238240" y="1869440"/>
                </a:cubicBezTo>
                <a:cubicBezTo>
                  <a:pt x="6246981" y="1895664"/>
                  <a:pt x="6261593" y="1922696"/>
                  <a:pt x="6238240" y="1950720"/>
                </a:cubicBezTo>
                <a:cubicBezTo>
                  <a:pt x="6229301" y="1961447"/>
                  <a:pt x="6211147" y="1957493"/>
                  <a:pt x="6197600" y="1960880"/>
                </a:cubicBezTo>
                <a:cubicBezTo>
                  <a:pt x="6200987" y="1991360"/>
                  <a:pt x="6196370" y="2023846"/>
                  <a:pt x="6207760" y="2052320"/>
                </a:cubicBezTo>
                <a:cubicBezTo>
                  <a:pt x="6211737" y="2062264"/>
                  <a:pt x="6229877" y="2055790"/>
                  <a:pt x="6238240" y="2062480"/>
                </a:cubicBezTo>
                <a:cubicBezTo>
                  <a:pt x="6247775" y="2070108"/>
                  <a:pt x="6251787" y="2082800"/>
                  <a:pt x="6258560" y="2092960"/>
                </a:cubicBezTo>
                <a:cubicBezTo>
                  <a:pt x="6261947" y="2120053"/>
                  <a:pt x="6262098" y="2147751"/>
                  <a:pt x="6268720" y="2174240"/>
                </a:cubicBezTo>
                <a:cubicBezTo>
                  <a:pt x="6273876" y="2194865"/>
                  <a:pt x="6297267" y="2227220"/>
                  <a:pt x="6309360" y="2245360"/>
                </a:cubicBezTo>
                <a:cubicBezTo>
                  <a:pt x="6319520" y="2241973"/>
                  <a:pt x="6329213" y="2233872"/>
                  <a:pt x="6339840" y="2235200"/>
                </a:cubicBezTo>
                <a:cubicBezTo>
                  <a:pt x="6352713" y="2236809"/>
                  <a:pt x="6417503" y="2267574"/>
                  <a:pt x="6431280" y="2275840"/>
                </a:cubicBezTo>
                <a:cubicBezTo>
                  <a:pt x="6452221" y="2288405"/>
                  <a:pt x="6472703" y="2301827"/>
                  <a:pt x="6492240" y="2316480"/>
                </a:cubicBezTo>
                <a:cubicBezTo>
                  <a:pt x="6538627" y="2351270"/>
                  <a:pt x="6561969" y="2381824"/>
                  <a:pt x="6614160" y="2407920"/>
                </a:cubicBezTo>
                <a:cubicBezTo>
                  <a:pt x="6626649" y="2414165"/>
                  <a:pt x="6641253" y="2414693"/>
                  <a:pt x="6654800" y="2418080"/>
                </a:cubicBezTo>
                <a:cubicBezTo>
                  <a:pt x="6664960" y="2428240"/>
                  <a:pt x="6675929" y="2437651"/>
                  <a:pt x="6685280" y="2448560"/>
                </a:cubicBezTo>
                <a:cubicBezTo>
                  <a:pt x="6751987" y="2526385"/>
                  <a:pt x="6694352" y="2467792"/>
                  <a:pt x="6725920" y="24993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hteck 31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D06B4D9-10EE-DFB4-80CD-2AC4CA380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56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39983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50838" y="260648"/>
            <a:ext cx="8793162" cy="752475"/>
          </a:xfrm>
        </p:spPr>
        <p:txBody>
          <a:bodyPr>
            <a:normAutofit/>
          </a:bodyPr>
          <a:lstStyle/>
          <a:p>
            <a:r>
              <a:rPr lang="en-GB" dirty="0" err="1">
                <a:cs typeface="Arial" charset="0"/>
              </a:rPr>
              <a:t>Perspektive</a:t>
            </a:r>
            <a:r>
              <a:rPr lang="en-GB" dirty="0">
                <a:cs typeface="Arial" charset="0"/>
              </a:rPr>
              <a:t> der </a:t>
            </a:r>
            <a:r>
              <a:rPr lang="en-GB" dirty="0" err="1">
                <a:cs typeface="Arial" charset="0"/>
              </a:rPr>
              <a:t>Entscheidungsgrenzenanpassung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30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8520281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Verwenden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einer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Trainingsinstanz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/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Anpassung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der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Gewichte</a:t>
            </a:r>
            <a:endParaRPr lang="en-GB" sz="2400" dirty="0">
              <a:effectLst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006475" y="2366963"/>
            <a:ext cx="6654800" cy="2500312"/>
          </a:xfrm>
          <a:custGeom>
            <a:avLst/>
            <a:gdLst>
              <a:gd name="connsiteX0" fmla="*/ 0 w 6654800"/>
              <a:gd name="connsiteY0" fmla="*/ 1351280 h 2499360"/>
              <a:gd name="connsiteX1" fmla="*/ 101600 w 6654800"/>
              <a:gd name="connsiteY1" fmla="*/ 1341120 h 2499360"/>
              <a:gd name="connsiteX2" fmla="*/ 162560 w 6654800"/>
              <a:gd name="connsiteY2" fmla="*/ 1320800 h 2499360"/>
              <a:gd name="connsiteX3" fmla="*/ 203200 w 6654800"/>
              <a:gd name="connsiteY3" fmla="*/ 1310640 h 2499360"/>
              <a:gd name="connsiteX4" fmla="*/ 233680 w 6654800"/>
              <a:gd name="connsiteY4" fmla="*/ 1290320 h 2499360"/>
              <a:gd name="connsiteX5" fmla="*/ 274320 w 6654800"/>
              <a:gd name="connsiteY5" fmla="*/ 1259840 h 2499360"/>
              <a:gd name="connsiteX6" fmla="*/ 355600 w 6654800"/>
              <a:gd name="connsiteY6" fmla="*/ 1239520 h 2499360"/>
              <a:gd name="connsiteX7" fmla="*/ 528320 w 6654800"/>
              <a:gd name="connsiteY7" fmla="*/ 1249680 h 2499360"/>
              <a:gd name="connsiteX8" fmla="*/ 548640 w 6654800"/>
              <a:gd name="connsiteY8" fmla="*/ 1280160 h 2499360"/>
              <a:gd name="connsiteX9" fmla="*/ 579120 w 6654800"/>
              <a:gd name="connsiteY9" fmla="*/ 1300480 h 2499360"/>
              <a:gd name="connsiteX10" fmla="*/ 609600 w 6654800"/>
              <a:gd name="connsiteY10" fmla="*/ 1330960 h 2499360"/>
              <a:gd name="connsiteX11" fmla="*/ 650240 w 6654800"/>
              <a:gd name="connsiteY11" fmla="*/ 1351280 h 2499360"/>
              <a:gd name="connsiteX12" fmla="*/ 690880 w 6654800"/>
              <a:gd name="connsiteY12" fmla="*/ 1391920 h 2499360"/>
              <a:gd name="connsiteX13" fmla="*/ 721360 w 6654800"/>
              <a:gd name="connsiteY13" fmla="*/ 1463040 h 2499360"/>
              <a:gd name="connsiteX14" fmla="*/ 802640 w 6654800"/>
              <a:gd name="connsiteY14" fmla="*/ 1483360 h 2499360"/>
              <a:gd name="connsiteX15" fmla="*/ 812800 w 6654800"/>
              <a:gd name="connsiteY15" fmla="*/ 1513840 h 2499360"/>
              <a:gd name="connsiteX16" fmla="*/ 853440 w 6654800"/>
              <a:gd name="connsiteY16" fmla="*/ 1574800 h 2499360"/>
              <a:gd name="connsiteX17" fmla="*/ 934720 w 6654800"/>
              <a:gd name="connsiteY17" fmla="*/ 1584960 h 2499360"/>
              <a:gd name="connsiteX18" fmla="*/ 995680 w 6654800"/>
              <a:gd name="connsiteY18" fmla="*/ 1625600 h 2499360"/>
              <a:gd name="connsiteX19" fmla="*/ 1066800 w 6654800"/>
              <a:gd name="connsiteY19" fmla="*/ 1645920 h 2499360"/>
              <a:gd name="connsiteX20" fmla="*/ 1087120 w 6654800"/>
              <a:gd name="connsiteY20" fmla="*/ 1676400 h 2499360"/>
              <a:gd name="connsiteX21" fmla="*/ 1158240 w 6654800"/>
              <a:gd name="connsiteY21" fmla="*/ 1717040 h 2499360"/>
              <a:gd name="connsiteX22" fmla="*/ 1259840 w 6654800"/>
              <a:gd name="connsiteY22" fmla="*/ 1747520 h 2499360"/>
              <a:gd name="connsiteX23" fmla="*/ 1432560 w 6654800"/>
              <a:gd name="connsiteY23" fmla="*/ 1757680 h 2499360"/>
              <a:gd name="connsiteX24" fmla="*/ 1483360 w 6654800"/>
              <a:gd name="connsiteY24" fmla="*/ 1778000 h 2499360"/>
              <a:gd name="connsiteX25" fmla="*/ 1524000 w 6654800"/>
              <a:gd name="connsiteY25" fmla="*/ 1818640 h 2499360"/>
              <a:gd name="connsiteX26" fmla="*/ 1584960 w 6654800"/>
              <a:gd name="connsiteY26" fmla="*/ 1808480 h 2499360"/>
              <a:gd name="connsiteX27" fmla="*/ 1645920 w 6654800"/>
              <a:gd name="connsiteY27" fmla="*/ 1767840 h 2499360"/>
              <a:gd name="connsiteX28" fmla="*/ 1706880 w 6654800"/>
              <a:gd name="connsiteY28" fmla="*/ 1666240 h 2499360"/>
              <a:gd name="connsiteX29" fmla="*/ 1717040 w 6654800"/>
              <a:gd name="connsiteY29" fmla="*/ 1635760 h 2499360"/>
              <a:gd name="connsiteX30" fmla="*/ 1818640 w 6654800"/>
              <a:gd name="connsiteY30" fmla="*/ 1605280 h 2499360"/>
              <a:gd name="connsiteX31" fmla="*/ 1869440 w 6654800"/>
              <a:gd name="connsiteY31" fmla="*/ 1595120 h 2499360"/>
              <a:gd name="connsiteX32" fmla="*/ 1910080 w 6654800"/>
              <a:gd name="connsiteY32" fmla="*/ 1584960 h 2499360"/>
              <a:gd name="connsiteX33" fmla="*/ 1991360 w 6654800"/>
              <a:gd name="connsiteY33" fmla="*/ 1574800 h 2499360"/>
              <a:gd name="connsiteX34" fmla="*/ 2052320 w 6654800"/>
              <a:gd name="connsiteY34" fmla="*/ 1584960 h 2499360"/>
              <a:gd name="connsiteX35" fmla="*/ 2082800 w 6654800"/>
              <a:gd name="connsiteY35" fmla="*/ 1615440 h 2499360"/>
              <a:gd name="connsiteX36" fmla="*/ 2113280 w 6654800"/>
              <a:gd name="connsiteY36" fmla="*/ 1625600 h 2499360"/>
              <a:gd name="connsiteX37" fmla="*/ 2143760 w 6654800"/>
              <a:gd name="connsiteY37" fmla="*/ 1656080 h 2499360"/>
              <a:gd name="connsiteX38" fmla="*/ 2174240 w 6654800"/>
              <a:gd name="connsiteY38" fmla="*/ 1645920 h 2499360"/>
              <a:gd name="connsiteX39" fmla="*/ 2214880 w 6654800"/>
              <a:gd name="connsiteY39" fmla="*/ 1635760 h 2499360"/>
              <a:gd name="connsiteX40" fmla="*/ 2458720 w 6654800"/>
              <a:gd name="connsiteY40" fmla="*/ 1584960 h 2499360"/>
              <a:gd name="connsiteX41" fmla="*/ 2479040 w 6654800"/>
              <a:gd name="connsiteY41" fmla="*/ 1544320 h 2499360"/>
              <a:gd name="connsiteX42" fmla="*/ 2489200 w 6654800"/>
              <a:gd name="connsiteY42" fmla="*/ 1513840 h 2499360"/>
              <a:gd name="connsiteX43" fmla="*/ 2509520 w 6654800"/>
              <a:gd name="connsiteY43" fmla="*/ 1483360 h 2499360"/>
              <a:gd name="connsiteX44" fmla="*/ 2529840 w 6654800"/>
              <a:gd name="connsiteY44" fmla="*/ 1442720 h 2499360"/>
              <a:gd name="connsiteX45" fmla="*/ 2580640 w 6654800"/>
              <a:gd name="connsiteY45" fmla="*/ 1422400 h 2499360"/>
              <a:gd name="connsiteX46" fmla="*/ 2702560 w 6654800"/>
              <a:gd name="connsiteY46" fmla="*/ 1432560 h 2499360"/>
              <a:gd name="connsiteX47" fmla="*/ 2733040 w 6654800"/>
              <a:gd name="connsiteY47" fmla="*/ 1513840 h 2499360"/>
              <a:gd name="connsiteX48" fmla="*/ 2763520 w 6654800"/>
              <a:gd name="connsiteY48" fmla="*/ 1524000 h 2499360"/>
              <a:gd name="connsiteX49" fmla="*/ 2824480 w 6654800"/>
              <a:gd name="connsiteY49" fmla="*/ 1493520 h 2499360"/>
              <a:gd name="connsiteX50" fmla="*/ 2885440 w 6654800"/>
              <a:gd name="connsiteY50" fmla="*/ 1452880 h 2499360"/>
              <a:gd name="connsiteX51" fmla="*/ 2926080 w 6654800"/>
              <a:gd name="connsiteY51" fmla="*/ 1422400 h 2499360"/>
              <a:gd name="connsiteX52" fmla="*/ 2956560 w 6654800"/>
              <a:gd name="connsiteY52" fmla="*/ 1391920 h 2499360"/>
              <a:gd name="connsiteX53" fmla="*/ 2987040 w 6654800"/>
              <a:gd name="connsiteY53" fmla="*/ 1381760 h 2499360"/>
              <a:gd name="connsiteX54" fmla="*/ 3007360 w 6654800"/>
              <a:gd name="connsiteY54" fmla="*/ 1351280 h 2499360"/>
              <a:gd name="connsiteX55" fmla="*/ 3017520 w 6654800"/>
              <a:gd name="connsiteY55" fmla="*/ 1320800 h 2499360"/>
              <a:gd name="connsiteX56" fmla="*/ 3048000 w 6654800"/>
              <a:gd name="connsiteY56" fmla="*/ 1300480 h 2499360"/>
              <a:gd name="connsiteX57" fmla="*/ 3058160 w 6654800"/>
              <a:gd name="connsiteY57" fmla="*/ 1270000 h 2499360"/>
              <a:gd name="connsiteX58" fmla="*/ 3088640 w 6654800"/>
              <a:gd name="connsiteY58" fmla="*/ 1239520 h 2499360"/>
              <a:gd name="connsiteX59" fmla="*/ 3108960 w 6654800"/>
              <a:gd name="connsiteY59" fmla="*/ 1209040 h 2499360"/>
              <a:gd name="connsiteX60" fmla="*/ 3119120 w 6654800"/>
              <a:gd name="connsiteY60" fmla="*/ 1087120 h 2499360"/>
              <a:gd name="connsiteX61" fmla="*/ 3149600 w 6654800"/>
              <a:gd name="connsiteY61" fmla="*/ 1036320 h 2499360"/>
              <a:gd name="connsiteX62" fmla="*/ 3200400 w 6654800"/>
              <a:gd name="connsiteY62" fmla="*/ 894080 h 2499360"/>
              <a:gd name="connsiteX63" fmla="*/ 3230880 w 6654800"/>
              <a:gd name="connsiteY63" fmla="*/ 863600 h 2499360"/>
              <a:gd name="connsiteX64" fmla="*/ 3261360 w 6654800"/>
              <a:gd name="connsiteY64" fmla="*/ 853440 h 2499360"/>
              <a:gd name="connsiteX65" fmla="*/ 3373120 w 6654800"/>
              <a:gd name="connsiteY65" fmla="*/ 853440 h 2499360"/>
              <a:gd name="connsiteX66" fmla="*/ 3393440 w 6654800"/>
              <a:gd name="connsiteY66" fmla="*/ 772160 h 2499360"/>
              <a:gd name="connsiteX67" fmla="*/ 3434080 w 6654800"/>
              <a:gd name="connsiteY67" fmla="*/ 731520 h 2499360"/>
              <a:gd name="connsiteX68" fmla="*/ 3464560 w 6654800"/>
              <a:gd name="connsiteY68" fmla="*/ 619760 h 2499360"/>
              <a:gd name="connsiteX69" fmla="*/ 3474720 w 6654800"/>
              <a:gd name="connsiteY69" fmla="*/ 579120 h 2499360"/>
              <a:gd name="connsiteX70" fmla="*/ 3495040 w 6654800"/>
              <a:gd name="connsiteY70" fmla="*/ 548640 h 2499360"/>
              <a:gd name="connsiteX71" fmla="*/ 3505200 w 6654800"/>
              <a:gd name="connsiteY71" fmla="*/ 487680 h 2499360"/>
              <a:gd name="connsiteX72" fmla="*/ 3545840 w 6654800"/>
              <a:gd name="connsiteY72" fmla="*/ 477520 h 2499360"/>
              <a:gd name="connsiteX73" fmla="*/ 3667760 w 6654800"/>
              <a:gd name="connsiteY73" fmla="*/ 467360 h 2499360"/>
              <a:gd name="connsiteX74" fmla="*/ 3749040 w 6654800"/>
              <a:gd name="connsiteY74" fmla="*/ 416560 h 2499360"/>
              <a:gd name="connsiteX75" fmla="*/ 3799840 w 6654800"/>
              <a:gd name="connsiteY75" fmla="*/ 365760 h 2499360"/>
              <a:gd name="connsiteX76" fmla="*/ 3992880 w 6654800"/>
              <a:gd name="connsiteY76" fmla="*/ 193040 h 2499360"/>
              <a:gd name="connsiteX77" fmla="*/ 4043680 w 6654800"/>
              <a:gd name="connsiteY77" fmla="*/ 213360 h 2499360"/>
              <a:gd name="connsiteX78" fmla="*/ 4104640 w 6654800"/>
              <a:gd name="connsiteY78" fmla="*/ 223520 h 2499360"/>
              <a:gd name="connsiteX79" fmla="*/ 4155440 w 6654800"/>
              <a:gd name="connsiteY79" fmla="*/ 233680 h 2499360"/>
              <a:gd name="connsiteX80" fmla="*/ 4236720 w 6654800"/>
              <a:gd name="connsiteY80" fmla="*/ 254000 h 2499360"/>
              <a:gd name="connsiteX81" fmla="*/ 4277360 w 6654800"/>
              <a:gd name="connsiteY81" fmla="*/ 264160 h 2499360"/>
              <a:gd name="connsiteX82" fmla="*/ 4378960 w 6654800"/>
              <a:gd name="connsiteY82" fmla="*/ 254000 h 2499360"/>
              <a:gd name="connsiteX83" fmla="*/ 4490720 w 6654800"/>
              <a:gd name="connsiteY83" fmla="*/ 162560 h 2499360"/>
              <a:gd name="connsiteX84" fmla="*/ 4582160 w 6654800"/>
              <a:gd name="connsiteY84" fmla="*/ 81280 h 2499360"/>
              <a:gd name="connsiteX85" fmla="*/ 4632960 w 6654800"/>
              <a:gd name="connsiteY85" fmla="*/ 40640 h 2499360"/>
              <a:gd name="connsiteX86" fmla="*/ 4714240 w 6654800"/>
              <a:gd name="connsiteY86" fmla="*/ 0 h 2499360"/>
              <a:gd name="connsiteX87" fmla="*/ 4856480 w 6654800"/>
              <a:gd name="connsiteY87" fmla="*/ 20320 h 2499360"/>
              <a:gd name="connsiteX88" fmla="*/ 4927600 w 6654800"/>
              <a:gd name="connsiteY88" fmla="*/ 40640 h 2499360"/>
              <a:gd name="connsiteX89" fmla="*/ 4978400 w 6654800"/>
              <a:gd name="connsiteY89" fmla="*/ 71120 h 2499360"/>
              <a:gd name="connsiteX90" fmla="*/ 5029200 w 6654800"/>
              <a:gd name="connsiteY90" fmla="*/ 132080 h 2499360"/>
              <a:gd name="connsiteX91" fmla="*/ 5059680 w 6654800"/>
              <a:gd name="connsiteY91" fmla="*/ 162560 h 2499360"/>
              <a:gd name="connsiteX92" fmla="*/ 5100320 w 6654800"/>
              <a:gd name="connsiteY92" fmla="*/ 314960 h 2499360"/>
              <a:gd name="connsiteX93" fmla="*/ 5130800 w 6654800"/>
              <a:gd name="connsiteY93" fmla="*/ 325120 h 2499360"/>
              <a:gd name="connsiteX94" fmla="*/ 5181600 w 6654800"/>
              <a:gd name="connsiteY94" fmla="*/ 355600 h 2499360"/>
              <a:gd name="connsiteX95" fmla="*/ 5222240 w 6654800"/>
              <a:gd name="connsiteY95" fmla="*/ 375920 h 2499360"/>
              <a:gd name="connsiteX96" fmla="*/ 5262880 w 6654800"/>
              <a:gd name="connsiteY96" fmla="*/ 436880 h 2499360"/>
              <a:gd name="connsiteX97" fmla="*/ 5283200 w 6654800"/>
              <a:gd name="connsiteY97" fmla="*/ 467360 h 2499360"/>
              <a:gd name="connsiteX98" fmla="*/ 5293360 w 6654800"/>
              <a:gd name="connsiteY98" fmla="*/ 497840 h 2499360"/>
              <a:gd name="connsiteX99" fmla="*/ 5313680 w 6654800"/>
              <a:gd name="connsiteY99" fmla="*/ 538480 h 2499360"/>
              <a:gd name="connsiteX100" fmla="*/ 5334000 w 6654800"/>
              <a:gd name="connsiteY100" fmla="*/ 619760 h 2499360"/>
              <a:gd name="connsiteX101" fmla="*/ 5354320 w 6654800"/>
              <a:gd name="connsiteY101" fmla="*/ 650240 h 2499360"/>
              <a:gd name="connsiteX102" fmla="*/ 5364480 w 6654800"/>
              <a:gd name="connsiteY102" fmla="*/ 680720 h 2499360"/>
              <a:gd name="connsiteX103" fmla="*/ 5394960 w 6654800"/>
              <a:gd name="connsiteY103" fmla="*/ 701040 h 2499360"/>
              <a:gd name="connsiteX104" fmla="*/ 5425440 w 6654800"/>
              <a:gd name="connsiteY104" fmla="*/ 731520 h 2499360"/>
              <a:gd name="connsiteX105" fmla="*/ 5476240 w 6654800"/>
              <a:gd name="connsiteY105" fmla="*/ 772160 h 2499360"/>
              <a:gd name="connsiteX106" fmla="*/ 5577840 w 6654800"/>
              <a:gd name="connsiteY106" fmla="*/ 924560 h 2499360"/>
              <a:gd name="connsiteX107" fmla="*/ 5638800 w 6654800"/>
              <a:gd name="connsiteY107" fmla="*/ 1005840 h 2499360"/>
              <a:gd name="connsiteX108" fmla="*/ 5709920 w 6654800"/>
              <a:gd name="connsiteY108" fmla="*/ 1168400 h 2499360"/>
              <a:gd name="connsiteX109" fmla="*/ 5720080 w 6654800"/>
              <a:gd name="connsiteY109" fmla="*/ 1219200 h 2499360"/>
              <a:gd name="connsiteX110" fmla="*/ 5781040 w 6654800"/>
              <a:gd name="connsiteY110" fmla="*/ 1270000 h 2499360"/>
              <a:gd name="connsiteX111" fmla="*/ 5872480 w 6654800"/>
              <a:gd name="connsiteY111" fmla="*/ 1371600 h 2499360"/>
              <a:gd name="connsiteX112" fmla="*/ 5923280 w 6654800"/>
              <a:gd name="connsiteY112" fmla="*/ 1452880 h 2499360"/>
              <a:gd name="connsiteX113" fmla="*/ 5984240 w 6654800"/>
              <a:gd name="connsiteY113" fmla="*/ 1524000 h 2499360"/>
              <a:gd name="connsiteX114" fmla="*/ 6055360 w 6654800"/>
              <a:gd name="connsiteY114" fmla="*/ 1666240 h 2499360"/>
              <a:gd name="connsiteX115" fmla="*/ 6136640 w 6654800"/>
              <a:gd name="connsiteY115" fmla="*/ 1778000 h 2499360"/>
              <a:gd name="connsiteX116" fmla="*/ 6146800 w 6654800"/>
              <a:gd name="connsiteY116" fmla="*/ 1991360 h 2499360"/>
              <a:gd name="connsiteX117" fmla="*/ 6156960 w 6654800"/>
              <a:gd name="connsiteY117" fmla="*/ 2021840 h 2499360"/>
              <a:gd name="connsiteX118" fmla="*/ 6268720 w 6654800"/>
              <a:gd name="connsiteY118" fmla="*/ 2042160 h 2499360"/>
              <a:gd name="connsiteX119" fmla="*/ 6319520 w 6654800"/>
              <a:gd name="connsiteY119" fmla="*/ 2052320 h 2499360"/>
              <a:gd name="connsiteX120" fmla="*/ 6350000 w 6654800"/>
              <a:gd name="connsiteY120" fmla="*/ 2072640 h 2499360"/>
              <a:gd name="connsiteX121" fmla="*/ 6390640 w 6654800"/>
              <a:gd name="connsiteY121" fmla="*/ 2092960 h 2499360"/>
              <a:gd name="connsiteX122" fmla="*/ 6410960 w 6654800"/>
              <a:gd name="connsiteY122" fmla="*/ 2123440 h 2499360"/>
              <a:gd name="connsiteX123" fmla="*/ 6471920 w 6654800"/>
              <a:gd name="connsiteY123" fmla="*/ 2164080 h 2499360"/>
              <a:gd name="connsiteX124" fmla="*/ 6502400 w 6654800"/>
              <a:gd name="connsiteY124" fmla="*/ 2225040 h 2499360"/>
              <a:gd name="connsiteX125" fmla="*/ 6512560 w 6654800"/>
              <a:gd name="connsiteY125" fmla="*/ 2275840 h 2499360"/>
              <a:gd name="connsiteX126" fmla="*/ 6563360 w 6654800"/>
              <a:gd name="connsiteY126" fmla="*/ 2326640 h 2499360"/>
              <a:gd name="connsiteX127" fmla="*/ 6634480 w 6654800"/>
              <a:gd name="connsiteY127" fmla="*/ 2458720 h 2499360"/>
              <a:gd name="connsiteX128" fmla="*/ 6654800 w 6654800"/>
              <a:gd name="connsiteY128" fmla="*/ 249936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6654800" h="2499360">
                <a:moveTo>
                  <a:pt x="0" y="1351280"/>
                </a:moveTo>
                <a:cubicBezTo>
                  <a:pt x="33867" y="1347893"/>
                  <a:pt x="68147" y="1347392"/>
                  <a:pt x="101600" y="1341120"/>
                </a:cubicBezTo>
                <a:cubicBezTo>
                  <a:pt x="122652" y="1337173"/>
                  <a:pt x="141780" y="1325995"/>
                  <a:pt x="162560" y="1320800"/>
                </a:cubicBezTo>
                <a:lnTo>
                  <a:pt x="203200" y="1310640"/>
                </a:lnTo>
                <a:cubicBezTo>
                  <a:pt x="213360" y="1303867"/>
                  <a:pt x="223744" y="1297417"/>
                  <a:pt x="233680" y="1290320"/>
                </a:cubicBezTo>
                <a:cubicBezTo>
                  <a:pt x="247459" y="1280478"/>
                  <a:pt x="259618" y="1268241"/>
                  <a:pt x="274320" y="1259840"/>
                </a:cubicBezTo>
                <a:cubicBezTo>
                  <a:pt x="291142" y="1250227"/>
                  <a:pt x="342737" y="1242093"/>
                  <a:pt x="355600" y="1239520"/>
                </a:cubicBezTo>
                <a:cubicBezTo>
                  <a:pt x="413173" y="1242907"/>
                  <a:pt x="471884" y="1237799"/>
                  <a:pt x="528320" y="1249680"/>
                </a:cubicBezTo>
                <a:cubicBezTo>
                  <a:pt x="540269" y="1252196"/>
                  <a:pt x="540006" y="1271526"/>
                  <a:pt x="548640" y="1280160"/>
                </a:cubicBezTo>
                <a:cubicBezTo>
                  <a:pt x="557274" y="1288794"/>
                  <a:pt x="569739" y="1292663"/>
                  <a:pt x="579120" y="1300480"/>
                </a:cubicBezTo>
                <a:cubicBezTo>
                  <a:pt x="590158" y="1309678"/>
                  <a:pt x="597908" y="1322609"/>
                  <a:pt x="609600" y="1330960"/>
                </a:cubicBezTo>
                <a:cubicBezTo>
                  <a:pt x="621925" y="1339763"/>
                  <a:pt x="638123" y="1342193"/>
                  <a:pt x="650240" y="1351280"/>
                </a:cubicBezTo>
                <a:cubicBezTo>
                  <a:pt x="665566" y="1362775"/>
                  <a:pt x="677333" y="1378373"/>
                  <a:pt x="690880" y="1391920"/>
                </a:cubicBezTo>
                <a:cubicBezTo>
                  <a:pt x="694832" y="1407727"/>
                  <a:pt x="701313" y="1453017"/>
                  <a:pt x="721360" y="1463040"/>
                </a:cubicBezTo>
                <a:cubicBezTo>
                  <a:pt x="746339" y="1475529"/>
                  <a:pt x="802640" y="1483360"/>
                  <a:pt x="802640" y="1483360"/>
                </a:cubicBezTo>
                <a:cubicBezTo>
                  <a:pt x="806027" y="1493520"/>
                  <a:pt x="809858" y="1503542"/>
                  <a:pt x="812800" y="1513840"/>
                </a:cubicBezTo>
                <a:cubicBezTo>
                  <a:pt x="822078" y="1546313"/>
                  <a:pt x="814703" y="1564235"/>
                  <a:pt x="853440" y="1574800"/>
                </a:cubicBezTo>
                <a:cubicBezTo>
                  <a:pt x="879782" y="1581984"/>
                  <a:pt x="907627" y="1581573"/>
                  <a:pt x="934720" y="1584960"/>
                </a:cubicBezTo>
                <a:cubicBezTo>
                  <a:pt x="955040" y="1598507"/>
                  <a:pt x="971988" y="1619677"/>
                  <a:pt x="995680" y="1625600"/>
                </a:cubicBezTo>
                <a:cubicBezTo>
                  <a:pt x="1046710" y="1638357"/>
                  <a:pt x="1023073" y="1631344"/>
                  <a:pt x="1066800" y="1645920"/>
                </a:cubicBezTo>
                <a:cubicBezTo>
                  <a:pt x="1073573" y="1656080"/>
                  <a:pt x="1078486" y="1667766"/>
                  <a:pt x="1087120" y="1676400"/>
                </a:cubicBezTo>
                <a:cubicBezTo>
                  <a:pt x="1099339" y="1688619"/>
                  <a:pt x="1144959" y="1711728"/>
                  <a:pt x="1158240" y="1717040"/>
                </a:cubicBezTo>
                <a:cubicBezTo>
                  <a:pt x="1168371" y="1721093"/>
                  <a:pt x="1240193" y="1745649"/>
                  <a:pt x="1259840" y="1747520"/>
                </a:cubicBezTo>
                <a:cubicBezTo>
                  <a:pt x="1317253" y="1752988"/>
                  <a:pt x="1374987" y="1754293"/>
                  <a:pt x="1432560" y="1757680"/>
                </a:cubicBezTo>
                <a:cubicBezTo>
                  <a:pt x="1449493" y="1764453"/>
                  <a:pt x="1469349" y="1766324"/>
                  <a:pt x="1483360" y="1778000"/>
                </a:cubicBezTo>
                <a:cubicBezTo>
                  <a:pt x="1555609" y="1838207"/>
                  <a:pt x="1424658" y="1785526"/>
                  <a:pt x="1524000" y="1818640"/>
                </a:cubicBezTo>
                <a:cubicBezTo>
                  <a:pt x="1544320" y="1815253"/>
                  <a:pt x="1565944" y="1816403"/>
                  <a:pt x="1584960" y="1808480"/>
                </a:cubicBezTo>
                <a:cubicBezTo>
                  <a:pt x="1607503" y="1799087"/>
                  <a:pt x="1645920" y="1767840"/>
                  <a:pt x="1645920" y="1767840"/>
                </a:cubicBezTo>
                <a:cubicBezTo>
                  <a:pt x="1674811" y="1724503"/>
                  <a:pt x="1688135" y="1709978"/>
                  <a:pt x="1706880" y="1666240"/>
                </a:cubicBezTo>
                <a:cubicBezTo>
                  <a:pt x="1711099" y="1656396"/>
                  <a:pt x="1709467" y="1643333"/>
                  <a:pt x="1717040" y="1635760"/>
                </a:cubicBezTo>
                <a:cubicBezTo>
                  <a:pt x="1741043" y="1611757"/>
                  <a:pt x="1790430" y="1610409"/>
                  <a:pt x="1818640" y="1605280"/>
                </a:cubicBezTo>
                <a:cubicBezTo>
                  <a:pt x="1835630" y="1602191"/>
                  <a:pt x="1852583" y="1598866"/>
                  <a:pt x="1869440" y="1595120"/>
                </a:cubicBezTo>
                <a:cubicBezTo>
                  <a:pt x="1883071" y="1592091"/>
                  <a:pt x="1896306" y="1587256"/>
                  <a:pt x="1910080" y="1584960"/>
                </a:cubicBezTo>
                <a:cubicBezTo>
                  <a:pt x="1937013" y="1580471"/>
                  <a:pt x="1964267" y="1578187"/>
                  <a:pt x="1991360" y="1574800"/>
                </a:cubicBezTo>
                <a:cubicBezTo>
                  <a:pt x="2011680" y="1578187"/>
                  <a:pt x="2033495" y="1576593"/>
                  <a:pt x="2052320" y="1584960"/>
                </a:cubicBezTo>
                <a:cubicBezTo>
                  <a:pt x="2065450" y="1590796"/>
                  <a:pt x="2070845" y="1607470"/>
                  <a:pt x="2082800" y="1615440"/>
                </a:cubicBezTo>
                <a:cubicBezTo>
                  <a:pt x="2091711" y="1621381"/>
                  <a:pt x="2103120" y="1622213"/>
                  <a:pt x="2113280" y="1625600"/>
                </a:cubicBezTo>
                <a:cubicBezTo>
                  <a:pt x="2123440" y="1635760"/>
                  <a:pt x="2130129" y="1651536"/>
                  <a:pt x="2143760" y="1656080"/>
                </a:cubicBezTo>
                <a:cubicBezTo>
                  <a:pt x="2153920" y="1659467"/>
                  <a:pt x="2163942" y="1648862"/>
                  <a:pt x="2174240" y="1645920"/>
                </a:cubicBezTo>
                <a:cubicBezTo>
                  <a:pt x="2187666" y="1642084"/>
                  <a:pt x="2201333" y="1639147"/>
                  <a:pt x="2214880" y="1635760"/>
                </a:cubicBezTo>
                <a:cubicBezTo>
                  <a:pt x="2326640" y="1561253"/>
                  <a:pt x="2251456" y="1596475"/>
                  <a:pt x="2458720" y="1584960"/>
                </a:cubicBezTo>
                <a:cubicBezTo>
                  <a:pt x="2465493" y="1571413"/>
                  <a:pt x="2473074" y="1558241"/>
                  <a:pt x="2479040" y="1544320"/>
                </a:cubicBezTo>
                <a:cubicBezTo>
                  <a:pt x="2483259" y="1534476"/>
                  <a:pt x="2484411" y="1523419"/>
                  <a:pt x="2489200" y="1513840"/>
                </a:cubicBezTo>
                <a:cubicBezTo>
                  <a:pt x="2494661" y="1502918"/>
                  <a:pt x="2503462" y="1493962"/>
                  <a:pt x="2509520" y="1483360"/>
                </a:cubicBezTo>
                <a:cubicBezTo>
                  <a:pt x="2517034" y="1470210"/>
                  <a:pt x="2518341" y="1452577"/>
                  <a:pt x="2529840" y="1442720"/>
                </a:cubicBezTo>
                <a:cubicBezTo>
                  <a:pt x="2543687" y="1430851"/>
                  <a:pt x="2563707" y="1429173"/>
                  <a:pt x="2580640" y="1422400"/>
                </a:cubicBezTo>
                <a:cubicBezTo>
                  <a:pt x="2621280" y="1425787"/>
                  <a:pt x="2663348" y="1421357"/>
                  <a:pt x="2702560" y="1432560"/>
                </a:cubicBezTo>
                <a:cubicBezTo>
                  <a:pt x="2728148" y="1439871"/>
                  <a:pt x="2726582" y="1504152"/>
                  <a:pt x="2733040" y="1513840"/>
                </a:cubicBezTo>
                <a:cubicBezTo>
                  <a:pt x="2738981" y="1522751"/>
                  <a:pt x="2753360" y="1520613"/>
                  <a:pt x="2763520" y="1524000"/>
                </a:cubicBezTo>
                <a:cubicBezTo>
                  <a:pt x="2794068" y="1513817"/>
                  <a:pt x="2798219" y="1515404"/>
                  <a:pt x="2824480" y="1493520"/>
                </a:cubicBezTo>
                <a:cubicBezTo>
                  <a:pt x="2875217" y="1451239"/>
                  <a:pt x="2831875" y="1470735"/>
                  <a:pt x="2885440" y="1452880"/>
                </a:cubicBezTo>
                <a:cubicBezTo>
                  <a:pt x="2898987" y="1442720"/>
                  <a:pt x="2913223" y="1433420"/>
                  <a:pt x="2926080" y="1422400"/>
                </a:cubicBezTo>
                <a:cubicBezTo>
                  <a:pt x="2936989" y="1413049"/>
                  <a:pt x="2944605" y="1399890"/>
                  <a:pt x="2956560" y="1391920"/>
                </a:cubicBezTo>
                <a:cubicBezTo>
                  <a:pt x="2965471" y="1385979"/>
                  <a:pt x="2976880" y="1385147"/>
                  <a:pt x="2987040" y="1381760"/>
                </a:cubicBezTo>
                <a:cubicBezTo>
                  <a:pt x="2993813" y="1371600"/>
                  <a:pt x="3001899" y="1362202"/>
                  <a:pt x="3007360" y="1351280"/>
                </a:cubicBezTo>
                <a:cubicBezTo>
                  <a:pt x="3012149" y="1341701"/>
                  <a:pt x="3010830" y="1329163"/>
                  <a:pt x="3017520" y="1320800"/>
                </a:cubicBezTo>
                <a:cubicBezTo>
                  <a:pt x="3025148" y="1311265"/>
                  <a:pt x="3037840" y="1307253"/>
                  <a:pt x="3048000" y="1300480"/>
                </a:cubicBezTo>
                <a:cubicBezTo>
                  <a:pt x="3051387" y="1290320"/>
                  <a:pt x="3052219" y="1278911"/>
                  <a:pt x="3058160" y="1270000"/>
                </a:cubicBezTo>
                <a:cubicBezTo>
                  <a:pt x="3066130" y="1258045"/>
                  <a:pt x="3079442" y="1250558"/>
                  <a:pt x="3088640" y="1239520"/>
                </a:cubicBezTo>
                <a:cubicBezTo>
                  <a:pt x="3096457" y="1230139"/>
                  <a:pt x="3102187" y="1219200"/>
                  <a:pt x="3108960" y="1209040"/>
                </a:cubicBezTo>
                <a:cubicBezTo>
                  <a:pt x="3112347" y="1168400"/>
                  <a:pt x="3109780" y="1126817"/>
                  <a:pt x="3119120" y="1087120"/>
                </a:cubicBezTo>
                <a:cubicBezTo>
                  <a:pt x="3123643" y="1067897"/>
                  <a:pt x="3144028" y="1055265"/>
                  <a:pt x="3149600" y="1036320"/>
                </a:cubicBezTo>
                <a:cubicBezTo>
                  <a:pt x="3208734" y="835265"/>
                  <a:pt x="3124731" y="957138"/>
                  <a:pt x="3200400" y="894080"/>
                </a:cubicBezTo>
                <a:cubicBezTo>
                  <a:pt x="3211438" y="884882"/>
                  <a:pt x="3218925" y="871570"/>
                  <a:pt x="3230880" y="863600"/>
                </a:cubicBezTo>
                <a:cubicBezTo>
                  <a:pt x="3239791" y="857659"/>
                  <a:pt x="3251200" y="856827"/>
                  <a:pt x="3261360" y="853440"/>
                </a:cubicBezTo>
                <a:cubicBezTo>
                  <a:pt x="3285073" y="858183"/>
                  <a:pt x="3351537" y="877721"/>
                  <a:pt x="3373120" y="853440"/>
                </a:cubicBezTo>
                <a:cubicBezTo>
                  <a:pt x="3391674" y="832567"/>
                  <a:pt x="3380951" y="797139"/>
                  <a:pt x="3393440" y="772160"/>
                </a:cubicBezTo>
                <a:cubicBezTo>
                  <a:pt x="3402008" y="755025"/>
                  <a:pt x="3420533" y="745067"/>
                  <a:pt x="3434080" y="731520"/>
                </a:cubicBezTo>
                <a:cubicBezTo>
                  <a:pt x="3453071" y="674546"/>
                  <a:pt x="3441643" y="711430"/>
                  <a:pt x="3464560" y="619760"/>
                </a:cubicBezTo>
                <a:cubicBezTo>
                  <a:pt x="3467947" y="606213"/>
                  <a:pt x="3466974" y="590738"/>
                  <a:pt x="3474720" y="579120"/>
                </a:cubicBezTo>
                <a:lnTo>
                  <a:pt x="3495040" y="548640"/>
                </a:lnTo>
                <a:cubicBezTo>
                  <a:pt x="3498427" y="528320"/>
                  <a:pt x="3493226" y="504443"/>
                  <a:pt x="3505200" y="487680"/>
                </a:cubicBezTo>
                <a:cubicBezTo>
                  <a:pt x="3513316" y="476317"/>
                  <a:pt x="3531984" y="479252"/>
                  <a:pt x="3545840" y="477520"/>
                </a:cubicBezTo>
                <a:cubicBezTo>
                  <a:pt x="3586306" y="472462"/>
                  <a:pt x="3627120" y="470747"/>
                  <a:pt x="3667760" y="467360"/>
                </a:cubicBezTo>
                <a:cubicBezTo>
                  <a:pt x="3706693" y="447893"/>
                  <a:pt x="3715125" y="446707"/>
                  <a:pt x="3749040" y="416560"/>
                </a:cubicBezTo>
                <a:cubicBezTo>
                  <a:pt x="3766938" y="400650"/>
                  <a:pt x="3781942" y="381670"/>
                  <a:pt x="3799840" y="365760"/>
                </a:cubicBezTo>
                <a:cubicBezTo>
                  <a:pt x="4013095" y="176200"/>
                  <a:pt x="3861623" y="324297"/>
                  <a:pt x="3992880" y="193040"/>
                </a:cubicBezTo>
                <a:cubicBezTo>
                  <a:pt x="4009813" y="199813"/>
                  <a:pt x="4026085" y="208561"/>
                  <a:pt x="4043680" y="213360"/>
                </a:cubicBezTo>
                <a:cubicBezTo>
                  <a:pt x="4063554" y="218780"/>
                  <a:pt x="4084372" y="219835"/>
                  <a:pt x="4104640" y="223520"/>
                </a:cubicBezTo>
                <a:cubicBezTo>
                  <a:pt x="4121630" y="226609"/>
                  <a:pt x="4138614" y="229797"/>
                  <a:pt x="4155440" y="233680"/>
                </a:cubicBezTo>
                <a:cubicBezTo>
                  <a:pt x="4182652" y="239960"/>
                  <a:pt x="4209627" y="247227"/>
                  <a:pt x="4236720" y="254000"/>
                </a:cubicBezTo>
                <a:lnTo>
                  <a:pt x="4277360" y="264160"/>
                </a:lnTo>
                <a:cubicBezTo>
                  <a:pt x="4311227" y="260773"/>
                  <a:pt x="4348231" y="268633"/>
                  <a:pt x="4378960" y="254000"/>
                </a:cubicBezTo>
                <a:cubicBezTo>
                  <a:pt x="4422418" y="233306"/>
                  <a:pt x="4453363" y="192913"/>
                  <a:pt x="4490720" y="162560"/>
                </a:cubicBezTo>
                <a:cubicBezTo>
                  <a:pt x="4659398" y="25509"/>
                  <a:pt x="4435263" y="211855"/>
                  <a:pt x="4582160" y="81280"/>
                </a:cubicBezTo>
                <a:cubicBezTo>
                  <a:pt x="4598368" y="66873"/>
                  <a:pt x="4614492" y="52005"/>
                  <a:pt x="4632960" y="40640"/>
                </a:cubicBezTo>
                <a:cubicBezTo>
                  <a:pt x="4658758" y="24764"/>
                  <a:pt x="4714240" y="0"/>
                  <a:pt x="4714240" y="0"/>
                </a:cubicBezTo>
                <a:cubicBezTo>
                  <a:pt x="4796139" y="27300"/>
                  <a:pt x="4678406" y="-9359"/>
                  <a:pt x="4856480" y="20320"/>
                </a:cubicBezTo>
                <a:cubicBezTo>
                  <a:pt x="4880800" y="24373"/>
                  <a:pt x="4903893" y="33867"/>
                  <a:pt x="4927600" y="40640"/>
                </a:cubicBezTo>
                <a:cubicBezTo>
                  <a:pt x="4944533" y="50800"/>
                  <a:pt x="4962602" y="59272"/>
                  <a:pt x="4978400" y="71120"/>
                </a:cubicBezTo>
                <a:cubicBezTo>
                  <a:pt x="5017977" y="100803"/>
                  <a:pt x="5000517" y="97660"/>
                  <a:pt x="5029200" y="132080"/>
                </a:cubicBezTo>
                <a:cubicBezTo>
                  <a:pt x="5038398" y="143118"/>
                  <a:pt x="5049520" y="152400"/>
                  <a:pt x="5059680" y="162560"/>
                </a:cubicBezTo>
                <a:cubicBezTo>
                  <a:pt x="5060879" y="167354"/>
                  <a:pt x="5094488" y="305629"/>
                  <a:pt x="5100320" y="314960"/>
                </a:cubicBezTo>
                <a:cubicBezTo>
                  <a:pt x="5105996" y="324042"/>
                  <a:pt x="5121221" y="320331"/>
                  <a:pt x="5130800" y="325120"/>
                </a:cubicBezTo>
                <a:cubicBezTo>
                  <a:pt x="5148463" y="333951"/>
                  <a:pt x="5164338" y="346010"/>
                  <a:pt x="5181600" y="355600"/>
                </a:cubicBezTo>
                <a:cubicBezTo>
                  <a:pt x="5194840" y="362955"/>
                  <a:pt x="5208693" y="369147"/>
                  <a:pt x="5222240" y="375920"/>
                </a:cubicBezTo>
                <a:lnTo>
                  <a:pt x="5262880" y="436880"/>
                </a:lnTo>
                <a:cubicBezTo>
                  <a:pt x="5269653" y="447040"/>
                  <a:pt x="5279339" y="455776"/>
                  <a:pt x="5283200" y="467360"/>
                </a:cubicBezTo>
                <a:cubicBezTo>
                  <a:pt x="5286587" y="477520"/>
                  <a:pt x="5289141" y="487996"/>
                  <a:pt x="5293360" y="497840"/>
                </a:cubicBezTo>
                <a:cubicBezTo>
                  <a:pt x="5299326" y="511761"/>
                  <a:pt x="5308891" y="524112"/>
                  <a:pt x="5313680" y="538480"/>
                </a:cubicBezTo>
                <a:cubicBezTo>
                  <a:pt x="5322511" y="564974"/>
                  <a:pt x="5318509" y="596523"/>
                  <a:pt x="5334000" y="619760"/>
                </a:cubicBezTo>
                <a:cubicBezTo>
                  <a:pt x="5340773" y="629920"/>
                  <a:pt x="5348859" y="639318"/>
                  <a:pt x="5354320" y="650240"/>
                </a:cubicBezTo>
                <a:cubicBezTo>
                  <a:pt x="5359109" y="659819"/>
                  <a:pt x="5357790" y="672357"/>
                  <a:pt x="5364480" y="680720"/>
                </a:cubicBezTo>
                <a:cubicBezTo>
                  <a:pt x="5372108" y="690255"/>
                  <a:pt x="5385579" y="693223"/>
                  <a:pt x="5394960" y="701040"/>
                </a:cubicBezTo>
                <a:cubicBezTo>
                  <a:pt x="5405998" y="710238"/>
                  <a:pt x="5414627" y="722058"/>
                  <a:pt x="5425440" y="731520"/>
                </a:cubicBezTo>
                <a:cubicBezTo>
                  <a:pt x="5441760" y="745800"/>
                  <a:pt x="5462803" y="755140"/>
                  <a:pt x="5476240" y="772160"/>
                </a:cubicBezTo>
                <a:cubicBezTo>
                  <a:pt x="5514072" y="820080"/>
                  <a:pt x="5541208" y="875717"/>
                  <a:pt x="5577840" y="924560"/>
                </a:cubicBezTo>
                <a:cubicBezTo>
                  <a:pt x="5598160" y="951653"/>
                  <a:pt x="5620851" y="977121"/>
                  <a:pt x="5638800" y="1005840"/>
                </a:cubicBezTo>
                <a:cubicBezTo>
                  <a:pt x="5664174" y="1046439"/>
                  <a:pt x="5695748" y="1122341"/>
                  <a:pt x="5709920" y="1168400"/>
                </a:cubicBezTo>
                <a:cubicBezTo>
                  <a:pt x="5714998" y="1184905"/>
                  <a:pt x="5712357" y="1203754"/>
                  <a:pt x="5720080" y="1219200"/>
                </a:cubicBezTo>
                <a:cubicBezTo>
                  <a:pt x="5733292" y="1245623"/>
                  <a:pt x="5760618" y="1252495"/>
                  <a:pt x="5781040" y="1270000"/>
                </a:cubicBezTo>
                <a:cubicBezTo>
                  <a:pt x="5807938" y="1293056"/>
                  <a:pt x="5854211" y="1346024"/>
                  <a:pt x="5872480" y="1371600"/>
                </a:cubicBezTo>
                <a:cubicBezTo>
                  <a:pt x="5891050" y="1397599"/>
                  <a:pt x="5904386" y="1427116"/>
                  <a:pt x="5923280" y="1452880"/>
                </a:cubicBezTo>
                <a:cubicBezTo>
                  <a:pt x="5941744" y="1478059"/>
                  <a:pt x="5967805" y="1497452"/>
                  <a:pt x="5984240" y="1524000"/>
                </a:cubicBezTo>
                <a:cubicBezTo>
                  <a:pt x="6012142" y="1569072"/>
                  <a:pt x="6023554" y="1623832"/>
                  <a:pt x="6055360" y="1666240"/>
                </a:cubicBezTo>
                <a:cubicBezTo>
                  <a:pt x="6123646" y="1757289"/>
                  <a:pt x="6097534" y="1719341"/>
                  <a:pt x="6136640" y="1778000"/>
                </a:cubicBezTo>
                <a:cubicBezTo>
                  <a:pt x="6140027" y="1849120"/>
                  <a:pt x="6140887" y="1920405"/>
                  <a:pt x="6146800" y="1991360"/>
                </a:cubicBezTo>
                <a:cubicBezTo>
                  <a:pt x="6147689" y="2002033"/>
                  <a:pt x="6147074" y="2017721"/>
                  <a:pt x="6156960" y="2021840"/>
                </a:cubicBezTo>
                <a:cubicBezTo>
                  <a:pt x="6191911" y="2036403"/>
                  <a:pt x="6231504" y="2035182"/>
                  <a:pt x="6268720" y="2042160"/>
                </a:cubicBezTo>
                <a:cubicBezTo>
                  <a:pt x="6285693" y="2045342"/>
                  <a:pt x="6302587" y="2048933"/>
                  <a:pt x="6319520" y="2052320"/>
                </a:cubicBezTo>
                <a:cubicBezTo>
                  <a:pt x="6329680" y="2059093"/>
                  <a:pt x="6339398" y="2066582"/>
                  <a:pt x="6350000" y="2072640"/>
                </a:cubicBezTo>
                <a:cubicBezTo>
                  <a:pt x="6363150" y="2080154"/>
                  <a:pt x="6379005" y="2083264"/>
                  <a:pt x="6390640" y="2092960"/>
                </a:cubicBezTo>
                <a:cubicBezTo>
                  <a:pt x="6400021" y="2100777"/>
                  <a:pt x="6401770" y="2115399"/>
                  <a:pt x="6410960" y="2123440"/>
                </a:cubicBezTo>
                <a:cubicBezTo>
                  <a:pt x="6429339" y="2139522"/>
                  <a:pt x="6471920" y="2164080"/>
                  <a:pt x="6471920" y="2164080"/>
                </a:cubicBezTo>
                <a:cubicBezTo>
                  <a:pt x="6491786" y="2193879"/>
                  <a:pt x="6493987" y="2191389"/>
                  <a:pt x="6502400" y="2225040"/>
                </a:cubicBezTo>
                <a:cubicBezTo>
                  <a:pt x="6506588" y="2241793"/>
                  <a:pt x="6506497" y="2259671"/>
                  <a:pt x="6512560" y="2275840"/>
                </a:cubicBezTo>
                <a:cubicBezTo>
                  <a:pt x="6523849" y="2305944"/>
                  <a:pt x="6538524" y="2310083"/>
                  <a:pt x="6563360" y="2326640"/>
                </a:cubicBezTo>
                <a:cubicBezTo>
                  <a:pt x="6585236" y="2363100"/>
                  <a:pt x="6622112" y="2421616"/>
                  <a:pt x="6634480" y="2458720"/>
                </a:cubicBezTo>
                <a:cubicBezTo>
                  <a:pt x="6646155" y="2493744"/>
                  <a:pt x="6637067" y="2481627"/>
                  <a:pt x="6654800" y="24993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hteck 31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51899432-DCA0-E5BC-B6E5-C36C86060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57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87647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50838" y="260648"/>
            <a:ext cx="8793162" cy="752475"/>
          </a:xfrm>
        </p:spPr>
        <p:txBody>
          <a:bodyPr>
            <a:normAutofit/>
          </a:bodyPr>
          <a:lstStyle/>
          <a:p>
            <a:r>
              <a:rPr lang="en-GB" dirty="0" err="1">
                <a:cs typeface="Arial" charset="0"/>
              </a:rPr>
              <a:t>Perspektive</a:t>
            </a:r>
            <a:r>
              <a:rPr lang="en-GB" dirty="0">
                <a:cs typeface="Arial" charset="0"/>
              </a:rPr>
              <a:t> der </a:t>
            </a:r>
            <a:r>
              <a:rPr lang="en-GB" dirty="0" err="1">
                <a:cs typeface="Arial" charset="0"/>
              </a:rPr>
              <a:t>Entscheidungsgrenzenanpassung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54" name="TextBox 34"/>
          <p:cNvSpPr txBox="1">
            <a:spLocks noChangeArrowheads="1"/>
          </p:cNvSpPr>
          <p:nvPr/>
        </p:nvSpPr>
        <p:spPr bwMode="auto">
          <a:xfrm>
            <a:off x="179512" y="1341438"/>
            <a:ext cx="8856984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Verwenden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einer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Trainingsinstanz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/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Anpassung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der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Gewichte</a:t>
            </a:r>
            <a:endParaRPr lang="en-GB" sz="2400" dirty="0">
              <a:effectLst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995363" y="2498725"/>
            <a:ext cx="6746875" cy="2306638"/>
          </a:xfrm>
          <a:custGeom>
            <a:avLst/>
            <a:gdLst>
              <a:gd name="connsiteX0" fmla="*/ 0 w 6746240"/>
              <a:gd name="connsiteY0" fmla="*/ 1280160 h 2306320"/>
              <a:gd name="connsiteX1" fmla="*/ 121920 w 6746240"/>
              <a:gd name="connsiteY1" fmla="*/ 1259840 h 2306320"/>
              <a:gd name="connsiteX2" fmla="*/ 182880 w 6746240"/>
              <a:gd name="connsiteY2" fmla="*/ 1239520 h 2306320"/>
              <a:gd name="connsiteX3" fmla="*/ 274320 w 6746240"/>
              <a:gd name="connsiteY3" fmla="*/ 1209040 h 2306320"/>
              <a:gd name="connsiteX4" fmla="*/ 304800 w 6746240"/>
              <a:gd name="connsiteY4" fmla="*/ 1198880 h 2306320"/>
              <a:gd name="connsiteX5" fmla="*/ 335280 w 6746240"/>
              <a:gd name="connsiteY5" fmla="*/ 1188720 h 2306320"/>
              <a:gd name="connsiteX6" fmla="*/ 375920 w 6746240"/>
              <a:gd name="connsiteY6" fmla="*/ 1178560 h 2306320"/>
              <a:gd name="connsiteX7" fmla="*/ 426720 w 6746240"/>
              <a:gd name="connsiteY7" fmla="*/ 1188720 h 2306320"/>
              <a:gd name="connsiteX8" fmla="*/ 447040 w 6746240"/>
              <a:gd name="connsiteY8" fmla="*/ 1219200 h 2306320"/>
              <a:gd name="connsiteX9" fmla="*/ 538480 w 6746240"/>
              <a:gd name="connsiteY9" fmla="*/ 1198880 h 2306320"/>
              <a:gd name="connsiteX10" fmla="*/ 690880 w 6746240"/>
              <a:gd name="connsiteY10" fmla="*/ 1209040 h 2306320"/>
              <a:gd name="connsiteX11" fmla="*/ 701040 w 6746240"/>
              <a:gd name="connsiteY11" fmla="*/ 1239520 h 2306320"/>
              <a:gd name="connsiteX12" fmla="*/ 731520 w 6746240"/>
              <a:gd name="connsiteY12" fmla="*/ 1259840 h 2306320"/>
              <a:gd name="connsiteX13" fmla="*/ 853440 w 6746240"/>
              <a:gd name="connsiteY13" fmla="*/ 1280160 h 2306320"/>
              <a:gd name="connsiteX14" fmla="*/ 883920 w 6746240"/>
              <a:gd name="connsiteY14" fmla="*/ 1320800 h 2306320"/>
              <a:gd name="connsiteX15" fmla="*/ 894080 w 6746240"/>
              <a:gd name="connsiteY15" fmla="*/ 1351280 h 2306320"/>
              <a:gd name="connsiteX16" fmla="*/ 924560 w 6746240"/>
              <a:gd name="connsiteY16" fmla="*/ 1361440 h 2306320"/>
              <a:gd name="connsiteX17" fmla="*/ 1066800 w 6746240"/>
              <a:gd name="connsiteY17" fmla="*/ 1402080 h 2306320"/>
              <a:gd name="connsiteX18" fmla="*/ 1127760 w 6746240"/>
              <a:gd name="connsiteY18" fmla="*/ 1432560 h 2306320"/>
              <a:gd name="connsiteX19" fmla="*/ 1188720 w 6746240"/>
              <a:gd name="connsiteY19" fmla="*/ 1493520 h 2306320"/>
              <a:gd name="connsiteX20" fmla="*/ 1534160 w 6746240"/>
              <a:gd name="connsiteY20" fmla="*/ 1503680 h 2306320"/>
              <a:gd name="connsiteX21" fmla="*/ 1717040 w 6746240"/>
              <a:gd name="connsiteY21" fmla="*/ 1534160 h 2306320"/>
              <a:gd name="connsiteX22" fmla="*/ 1767840 w 6746240"/>
              <a:gd name="connsiteY22" fmla="*/ 1544320 h 2306320"/>
              <a:gd name="connsiteX23" fmla="*/ 1828800 w 6746240"/>
              <a:gd name="connsiteY23" fmla="*/ 1564640 h 2306320"/>
              <a:gd name="connsiteX24" fmla="*/ 1930400 w 6746240"/>
              <a:gd name="connsiteY24" fmla="*/ 1544320 h 2306320"/>
              <a:gd name="connsiteX25" fmla="*/ 1981200 w 6746240"/>
              <a:gd name="connsiteY25" fmla="*/ 1524000 h 2306320"/>
              <a:gd name="connsiteX26" fmla="*/ 2082800 w 6746240"/>
              <a:gd name="connsiteY26" fmla="*/ 1483360 h 2306320"/>
              <a:gd name="connsiteX27" fmla="*/ 2143760 w 6746240"/>
              <a:gd name="connsiteY27" fmla="*/ 1463040 h 2306320"/>
              <a:gd name="connsiteX28" fmla="*/ 2468880 w 6746240"/>
              <a:gd name="connsiteY28" fmla="*/ 1452880 h 2306320"/>
              <a:gd name="connsiteX29" fmla="*/ 2600960 w 6746240"/>
              <a:gd name="connsiteY29" fmla="*/ 1402080 h 2306320"/>
              <a:gd name="connsiteX30" fmla="*/ 2661920 w 6746240"/>
              <a:gd name="connsiteY30" fmla="*/ 1371600 h 2306320"/>
              <a:gd name="connsiteX31" fmla="*/ 2692400 w 6746240"/>
              <a:gd name="connsiteY31" fmla="*/ 1351280 h 2306320"/>
              <a:gd name="connsiteX32" fmla="*/ 2733040 w 6746240"/>
              <a:gd name="connsiteY32" fmla="*/ 1341120 h 2306320"/>
              <a:gd name="connsiteX33" fmla="*/ 2824480 w 6746240"/>
              <a:gd name="connsiteY33" fmla="*/ 1300480 h 2306320"/>
              <a:gd name="connsiteX34" fmla="*/ 2865120 w 6746240"/>
              <a:gd name="connsiteY34" fmla="*/ 1229360 h 2306320"/>
              <a:gd name="connsiteX35" fmla="*/ 2885440 w 6746240"/>
              <a:gd name="connsiteY35" fmla="*/ 1188720 h 2306320"/>
              <a:gd name="connsiteX36" fmla="*/ 2915920 w 6746240"/>
              <a:gd name="connsiteY36" fmla="*/ 1158240 h 2306320"/>
              <a:gd name="connsiteX37" fmla="*/ 3007360 w 6746240"/>
              <a:gd name="connsiteY37" fmla="*/ 1107440 h 2306320"/>
              <a:gd name="connsiteX38" fmla="*/ 3068320 w 6746240"/>
              <a:gd name="connsiteY38" fmla="*/ 1036320 h 2306320"/>
              <a:gd name="connsiteX39" fmla="*/ 3108960 w 6746240"/>
              <a:gd name="connsiteY39" fmla="*/ 995680 h 2306320"/>
              <a:gd name="connsiteX40" fmla="*/ 3139440 w 6746240"/>
              <a:gd name="connsiteY40" fmla="*/ 1005840 h 2306320"/>
              <a:gd name="connsiteX41" fmla="*/ 3159760 w 6746240"/>
              <a:gd name="connsiteY41" fmla="*/ 975360 h 2306320"/>
              <a:gd name="connsiteX42" fmla="*/ 3180080 w 6746240"/>
              <a:gd name="connsiteY42" fmla="*/ 904240 h 2306320"/>
              <a:gd name="connsiteX43" fmla="*/ 3200400 w 6746240"/>
              <a:gd name="connsiteY43" fmla="*/ 843280 h 2306320"/>
              <a:gd name="connsiteX44" fmla="*/ 3210560 w 6746240"/>
              <a:gd name="connsiteY44" fmla="*/ 802640 h 2306320"/>
              <a:gd name="connsiteX45" fmla="*/ 3241040 w 6746240"/>
              <a:gd name="connsiteY45" fmla="*/ 792480 h 2306320"/>
              <a:gd name="connsiteX46" fmla="*/ 3271520 w 6746240"/>
              <a:gd name="connsiteY46" fmla="*/ 772160 h 2306320"/>
              <a:gd name="connsiteX47" fmla="*/ 3383280 w 6746240"/>
              <a:gd name="connsiteY47" fmla="*/ 751840 h 2306320"/>
              <a:gd name="connsiteX48" fmla="*/ 3484880 w 6746240"/>
              <a:gd name="connsiteY48" fmla="*/ 680720 h 2306320"/>
              <a:gd name="connsiteX49" fmla="*/ 3515360 w 6746240"/>
              <a:gd name="connsiteY49" fmla="*/ 670560 h 2306320"/>
              <a:gd name="connsiteX50" fmla="*/ 3576320 w 6746240"/>
              <a:gd name="connsiteY50" fmla="*/ 629920 h 2306320"/>
              <a:gd name="connsiteX51" fmla="*/ 3586480 w 6746240"/>
              <a:gd name="connsiteY51" fmla="*/ 599440 h 2306320"/>
              <a:gd name="connsiteX52" fmla="*/ 3596640 w 6746240"/>
              <a:gd name="connsiteY52" fmla="*/ 558800 h 2306320"/>
              <a:gd name="connsiteX53" fmla="*/ 3627120 w 6746240"/>
              <a:gd name="connsiteY53" fmla="*/ 528320 h 2306320"/>
              <a:gd name="connsiteX54" fmla="*/ 3667760 w 6746240"/>
              <a:gd name="connsiteY54" fmla="*/ 467360 h 2306320"/>
              <a:gd name="connsiteX55" fmla="*/ 3708400 w 6746240"/>
              <a:gd name="connsiteY55" fmla="*/ 406400 h 2306320"/>
              <a:gd name="connsiteX56" fmla="*/ 3728720 w 6746240"/>
              <a:gd name="connsiteY56" fmla="*/ 375920 h 2306320"/>
              <a:gd name="connsiteX57" fmla="*/ 3759200 w 6746240"/>
              <a:gd name="connsiteY57" fmla="*/ 355600 h 2306320"/>
              <a:gd name="connsiteX58" fmla="*/ 3840480 w 6746240"/>
              <a:gd name="connsiteY58" fmla="*/ 274320 h 2306320"/>
              <a:gd name="connsiteX59" fmla="*/ 3870960 w 6746240"/>
              <a:gd name="connsiteY59" fmla="*/ 254000 h 2306320"/>
              <a:gd name="connsiteX60" fmla="*/ 3911600 w 6746240"/>
              <a:gd name="connsiteY60" fmla="*/ 223520 h 2306320"/>
              <a:gd name="connsiteX61" fmla="*/ 4003040 w 6746240"/>
              <a:gd name="connsiteY61" fmla="*/ 182880 h 2306320"/>
              <a:gd name="connsiteX62" fmla="*/ 4033520 w 6746240"/>
              <a:gd name="connsiteY62" fmla="*/ 152400 h 2306320"/>
              <a:gd name="connsiteX63" fmla="*/ 4114800 w 6746240"/>
              <a:gd name="connsiteY63" fmla="*/ 121920 h 2306320"/>
              <a:gd name="connsiteX64" fmla="*/ 4145280 w 6746240"/>
              <a:gd name="connsiteY64" fmla="*/ 142240 h 2306320"/>
              <a:gd name="connsiteX65" fmla="*/ 4185920 w 6746240"/>
              <a:gd name="connsiteY65" fmla="*/ 132080 h 2306320"/>
              <a:gd name="connsiteX66" fmla="*/ 4307840 w 6746240"/>
              <a:gd name="connsiteY66" fmla="*/ 121920 h 2306320"/>
              <a:gd name="connsiteX67" fmla="*/ 4378960 w 6746240"/>
              <a:gd name="connsiteY67" fmla="*/ 101600 h 2306320"/>
              <a:gd name="connsiteX68" fmla="*/ 4409440 w 6746240"/>
              <a:gd name="connsiteY68" fmla="*/ 91440 h 2306320"/>
              <a:gd name="connsiteX69" fmla="*/ 4541520 w 6746240"/>
              <a:gd name="connsiteY69" fmla="*/ 81280 h 2306320"/>
              <a:gd name="connsiteX70" fmla="*/ 4582160 w 6746240"/>
              <a:gd name="connsiteY70" fmla="*/ 71120 h 2306320"/>
              <a:gd name="connsiteX71" fmla="*/ 4592320 w 6746240"/>
              <a:gd name="connsiteY71" fmla="*/ 30480 h 2306320"/>
              <a:gd name="connsiteX72" fmla="*/ 4622800 w 6746240"/>
              <a:gd name="connsiteY72" fmla="*/ 0 h 2306320"/>
              <a:gd name="connsiteX73" fmla="*/ 4724400 w 6746240"/>
              <a:gd name="connsiteY73" fmla="*/ 30480 h 2306320"/>
              <a:gd name="connsiteX74" fmla="*/ 4744720 w 6746240"/>
              <a:gd name="connsiteY74" fmla="*/ 60960 h 2306320"/>
              <a:gd name="connsiteX75" fmla="*/ 4826000 w 6746240"/>
              <a:gd name="connsiteY75" fmla="*/ 81280 h 2306320"/>
              <a:gd name="connsiteX76" fmla="*/ 4968240 w 6746240"/>
              <a:gd name="connsiteY76" fmla="*/ 162560 h 2306320"/>
              <a:gd name="connsiteX77" fmla="*/ 5130800 w 6746240"/>
              <a:gd name="connsiteY77" fmla="*/ 254000 h 2306320"/>
              <a:gd name="connsiteX78" fmla="*/ 5242560 w 6746240"/>
              <a:gd name="connsiteY78" fmla="*/ 335280 h 2306320"/>
              <a:gd name="connsiteX79" fmla="*/ 5273040 w 6746240"/>
              <a:gd name="connsiteY79" fmla="*/ 365760 h 2306320"/>
              <a:gd name="connsiteX80" fmla="*/ 5323840 w 6746240"/>
              <a:gd name="connsiteY80" fmla="*/ 375920 h 2306320"/>
              <a:gd name="connsiteX81" fmla="*/ 5527040 w 6746240"/>
              <a:gd name="connsiteY81" fmla="*/ 396240 h 2306320"/>
              <a:gd name="connsiteX82" fmla="*/ 5547360 w 6746240"/>
              <a:gd name="connsiteY82" fmla="*/ 589280 h 2306320"/>
              <a:gd name="connsiteX83" fmla="*/ 5557520 w 6746240"/>
              <a:gd name="connsiteY83" fmla="*/ 629920 h 2306320"/>
              <a:gd name="connsiteX84" fmla="*/ 5567680 w 6746240"/>
              <a:gd name="connsiteY84" fmla="*/ 680720 h 2306320"/>
              <a:gd name="connsiteX85" fmla="*/ 5577840 w 6746240"/>
              <a:gd name="connsiteY85" fmla="*/ 741680 h 2306320"/>
              <a:gd name="connsiteX86" fmla="*/ 5588000 w 6746240"/>
              <a:gd name="connsiteY86" fmla="*/ 812800 h 2306320"/>
              <a:gd name="connsiteX87" fmla="*/ 5598160 w 6746240"/>
              <a:gd name="connsiteY87" fmla="*/ 853440 h 2306320"/>
              <a:gd name="connsiteX88" fmla="*/ 5608320 w 6746240"/>
              <a:gd name="connsiteY88" fmla="*/ 904240 h 2306320"/>
              <a:gd name="connsiteX89" fmla="*/ 5618480 w 6746240"/>
              <a:gd name="connsiteY89" fmla="*/ 944880 h 2306320"/>
              <a:gd name="connsiteX90" fmla="*/ 5659120 w 6746240"/>
              <a:gd name="connsiteY90" fmla="*/ 955040 h 2306320"/>
              <a:gd name="connsiteX91" fmla="*/ 5689600 w 6746240"/>
              <a:gd name="connsiteY91" fmla="*/ 1005840 h 2306320"/>
              <a:gd name="connsiteX92" fmla="*/ 5699760 w 6746240"/>
              <a:gd name="connsiteY92" fmla="*/ 1036320 h 2306320"/>
              <a:gd name="connsiteX93" fmla="*/ 5750560 w 6746240"/>
              <a:gd name="connsiteY93" fmla="*/ 1127760 h 2306320"/>
              <a:gd name="connsiteX94" fmla="*/ 5770880 w 6746240"/>
              <a:gd name="connsiteY94" fmla="*/ 1188720 h 2306320"/>
              <a:gd name="connsiteX95" fmla="*/ 5781040 w 6746240"/>
              <a:gd name="connsiteY95" fmla="*/ 1229360 h 2306320"/>
              <a:gd name="connsiteX96" fmla="*/ 5821680 w 6746240"/>
              <a:gd name="connsiteY96" fmla="*/ 1239520 h 2306320"/>
              <a:gd name="connsiteX97" fmla="*/ 5872480 w 6746240"/>
              <a:gd name="connsiteY97" fmla="*/ 1259840 h 2306320"/>
              <a:gd name="connsiteX98" fmla="*/ 5974080 w 6746240"/>
              <a:gd name="connsiteY98" fmla="*/ 1330960 h 2306320"/>
              <a:gd name="connsiteX99" fmla="*/ 6004560 w 6746240"/>
              <a:gd name="connsiteY99" fmla="*/ 1371600 h 2306320"/>
              <a:gd name="connsiteX100" fmla="*/ 6065520 w 6746240"/>
              <a:gd name="connsiteY100" fmla="*/ 1442720 h 2306320"/>
              <a:gd name="connsiteX101" fmla="*/ 6085840 w 6746240"/>
              <a:gd name="connsiteY101" fmla="*/ 1483360 h 2306320"/>
              <a:gd name="connsiteX102" fmla="*/ 6126480 w 6746240"/>
              <a:gd name="connsiteY102" fmla="*/ 1544320 h 2306320"/>
              <a:gd name="connsiteX103" fmla="*/ 6177280 w 6746240"/>
              <a:gd name="connsiteY103" fmla="*/ 1564640 h 2306320"/>
              <a:gd name="connsiteX104" fmla="*/ 6268720 w 6746240"/>
              <a:gd name="connsiteY104" fmla="*/ 1666240 h 2306320"/>
              <a:gd name="connsiteX105" fmla="*/ 6278880 w 6746240"/>
              <a:gd name="connsiteY105" fmla="*/ 1717040 h 2306320"/>
              <a:gd name="connsiteX106" fmla="*/ 6319520 w 6746240"/>
              <a:gd name="connsiteY106" fmla="*/ 1737360 h 2306320"/>
              <a:gd name="connsiteX107" fmla="*/ 6350000 w 6746240"/>
              <a:gd name="connsiteY107" fmla="*/ 1757680 h 2306320"/>
              <a:gd name="connsiteX108" fmla="*/ 6370320 w 6746240"/>
              <a:gd name="connsiteY108" fmla="*/ 1798320 h 2306320"/>
              <a:gd name="connsiteX109" fmla="*/ 6390640 w 6746240"/>
              <a:gd name="connsiteY109" fmla="*/ 1859280 h 2306320"/>
              <a:gd name="connsiteX110" fmla="*/ 6421120 w 6746240"/>
              <a:gd name="connsiteY110" fmla="*/ 1971040 h 2306320"/>
              <a:gd name="connsiteX111" fmla="*/ 6431280 w 6746240"/>
              <a:gd name="connsiteY111" fmla="*/ 2001520 h 2306320"/>
              <a:gd name="connsiteX112" fmla="*/ 6461760 w 6746240"/>
              <a:gd name="connsiteY112" fmla="*/ 2011680 h 2306320"/>
              <a:gd name="connsiteX113" fmla="*/ 6471920 w 6746240"/>
              <a:gd name="connsiteY113" fmla="*/ 2042160 h 2306320"/>
              <a:gd name="connsiteX114" fmla="*/ 6563360 w 6746240"/>
              <a:gd name="connsiteY114" fmla="*/ 2082800 h 2306320"/>
              <a:gd name="connsiteX115" fmla="*/ 6614160 w 6746240"/>
              <a:gd name="connsiteY115" fmla="*/ 2113280 h 2306320"/>
              <a:gd name="connsiteX116" fmla="*/ 6644640 w 6746240"/>
              <a:gd name="connsiteY116" fmla="*/ 2164080 h 2306320"/>
              <a:gd name="connsiteX117" fmla="*/ 6675120 w 6746240"/>
              <a:gd name="connsiteY117" fmla="*/ 2194560 h 2306320"/>
              <a:gd name="connsiteX118" fmla="*/ 6695440 w 6746240"/>
              <a:gd name="connsiteY118" fmla="*/ 2235200 h 2306320"/>
              <a:gd name="connsiteX119" fmla="*/ 6746240 w 6746240"/>
              <a:gd name="connsiteY119" fmla="*/ 2306320 h 230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746240" h="2306320">
                <a:moveTo>
                  <a:pt x="0" y="1280160"/>
                </a:moveTo>
                <a:cubicBezTo>
                  <a:pt x="30529" y="1275799"/>
                  <a:pt x="89236" y="1268754"/>
                  <a:pt x="121920" y="1259840"/>
                </a:cubicBezTo>
                <a:cubicBezTo>
                  <a:pt x="142584" y="1254204"/>
                  <a:pt x="162560" y="1246293"/>
                  <a:pt x="182880" y="1239520"/>
                </a:cubicBezTo>
                <a:lnTo>
                  <a:pt x="274320" y="1209040"/>
                </a:lnTo>
                <a:lnTo>
                  <a:pt x="304800" y="1198880"/>
                </a:lnTo>
                <a:cubicBezTo>
                  <a:pt x="314960" y="1195493"/>
                  <a:pt x="324890" y="1191317"/>
                  <a:pt x="335280" y="1188720"/>
                </a:cubicBezTo>
                <a:lnTo>
                  <a:pt x="375920" y="1178560"/>
                </a:lnTo>
                <a:cubicBezTo>
                  <a:pt x="392853" y="1181947"/>
                  <a:pt x="411727" y="1180152"/>
                  <a:pt x="426720" y="1188720"/>
                </a:cubicBezTo>
                <a:cubicBezTo>
                  <a:pt x="437322" y="1194778"/>
                  <a:pt x="435194" y="1216238"/>
                  <a:pt x="447040" y="1219200"/>
                </a:cubicBezTo>
                <a:cubicBezTo>
                  <a:pt x="467475" y="1224309"/>
                  <a:pt x="515016" y="1206701"/>
                  <a:pt x="538480" y="1198880"/>
                </a:cubicBezTo>
                <a:cubicBezTo>
                  <a:pt x="589280" y="1202267"/>
                  <a:pt x="641487" y="1196692"/>
                  <a:pt x="690880" y="1209040"/>
                </a:cubicBezTo>
                <a:cubicBezTo>
                  <a:pt x="701270" y="1211637"/>
                  <a:pt x="694350" y="1231157"/>
                  <a:pt x="701040" y="1239520"/>
                </a:cubicBezTo>
                <a:cubicBezTo>
                  <a:pt x="708668" y="1249055"/>
                  <a:pt x="720598" y="1254379"/>
                  <a:pt x="731520" y="1259840"/>
                </a:cubicBezTo>
                <a:cubicBezTo>
                  <a:pt x="765562" y="1276861"/>
                  <a:pt x="824467" y="1276941"/>
                  <a:pt x="853440" y="1280160"/>
                </a:cubicBezTo>
                <a:cubicBezTo>
                  <a:pt x="863600" y="1293707"/>
                  <a:pt x="875519" y="1306098"/>
                  <a:pt x="883920" y="1320800"/>
                </a:cubicBezTo>
                <a:cubicBezTo>
                  <a:pt x="889233" y="1330099"/>
                  <a:pt x="886507" y="1343707"/>
                  <a:pt x="894080" y="1351280"/>
                </a:cubicBezTo>
                <a:cubicBezTo>
                  <a:pt x="901653" y="1358853"/>
                  <a:pt x="914400" y="1358053"/>
                  <a:pt x="924560" y="1361440"/>
                </a:cubicBezTo>
                <a:cubicBezTo>
                  <a:pt x="949263" y="1435548"/>
                  <a:pt x="921655" y="1383937"/>
                  <a:pt x="1066800" y="1402080"/>
                </a:cubicBezTo>
                <a:cubicBezTo>
                  <a:pt x="1085688" y="1404441"/>
                  <a:pt x="1114794" y="1419594"/>
                  <a:pt x="1127760" y="1432560"/>
                </a:cubicBezTo>
                <a:cubicBezTo>
                  <a:pt x="1139894" y="1444694"/>
                  <a:pt x="1162663" y="1491407"/>
                  <a:pt x="1188720" y="1493520"/>
                </a:cubicBezTo>
                <a:cubicBezTo>
                  <a:pt x="1303540" y="1502830"/>
                  <a:pt x="1419013" y="1500293"/>
                  <a:pt x="1534160" y="1503680"/>
                </a:cubicBezTo>
                <a:cubicBezTo>
                  <a:pt x="1633808" y="1536896"/>
                  <a:pt x="1573775" y="1522221"/>
                  <a:pt x="1717040" y="1534160"/>
                </a:cubicBezTo>
                <a:cubicBezTo>
                  <a:pt x="1733973" y="1537547"/>
                  <a:pt x="1751180" y="1539776"/>
                  <a:pt x="1767840" y="1544320"/>
                </a:cubicBezTo>
                <a:cubicBezTo>
                  <a:pt x="1788504" y="1549956"/>
                  <a:pt x="1828800" y="1564640"/>
                  <a:pt x="1828800" y="1564640"/>
                </a:cubicBezTo>
                <a:cubicBezTo>
                  <a:pt x="1858814" y="1559638"/>
                  <a:pt x="1900087" y="1554424"/>
                  <a:pt x="1930400" y="1544320"/>
                </a:cubicBezTo>
                <a:cubicBezTo>
                  <a:pt x="1947702" y="1538553"/>
                  <a:pt x="1965257" y="1532857"/>
                  <a:pt x="1981200" y="1524000"/>
                </a:cubicBezTo>
                <a:cubicBezTo>
                  <a:pt x="2092080" y="1462400"/>
                  <a:pt x="1939736" y="1519126"/>
                  <a:pt x="2082800" y="1483360"/>
                </a:cubicBezTo>
                <a:cubicBezTo>
                  <a:pt x="2103580" y="1478165"/>
                  <a:pt x="2122351" y="1463709"/>
                  <a:pt x="2143760" y="1463040"/>
                </a:cubicBezTo>
                <a:lnTo>
                  <a:pt x="2468880" y="1452880"/>
                </a:lnTo>
                <a:cubicBezTo>
                  <a:pt x="2549765" y="1398956"/>
                  <a:pt x="2505664" y="1415694"/>
                  <a:pt x="2600960" y="1402080"/>
                </a:cubicBezTo>
                <a:cubicBezTo>
                  <a:pt x="2688311" y="1343846"/>
                  <a:pt x="2577792" y="1413664"/>
                  <a:pt x="2661920" y="1371600"/>
                </a:cubicBezTo>
                <a:cubicBezTo>
                  <a:pt x="2672842" y="1366139"/>
                  <a:pt x="2681177" y="1356090"/>
                  <a:pt x="2692400" y="1351280"/>
                </a:cubicBezTo>
                <a:cubicBezTo>
                  <a:pt x="2705235" y="1345779"/>
                  <a:pt x="2719665" y="1345132"/>
                  <a:pt x="2733040" y="1341120"/>
                </a:cubicBezTo>
                <a:cubicBezTo>
                  <a:pt x="2798989" y="1321335"/>
                  <a:pt x="2779938" y="1330175"/>
                  <a:pt x="2824480" y="1300480"/>
                </a:cubicBezTo>
                <a:cubicBezTo>
                  <a:pt x="2885885" y="1177670"/>
                  <a:pt x="2807677" y="1329885"/>
                  <a:pt x="2865120" y="1229360"/>
                </a:cubicBezTo>
                <a:cubicBezTo>
                  <a:pt x="2872634" y="1216210"/>
                  <a:pt x="2876637" y="1201045"/>
                  <a:pt x="2885440" y="1188720"/>
                </a:cubicBezTo>
                <a:cubicBezTo>
                  <a:pt x="2893791" y="1177028"/>
                  <a:pt x="2904578" y="1167061"/>
                  <a:pt x="2915920" y="1158240"/>
                </a:cubicBezTo>
                <a:cubicBezTo>
                  <a:pt x="2968323" y="1117482"/>
                  <a:pt x="2961372" y="1122769"/>
                  <a:pt x="3007360" y="1107440"/>
                </a:cubicBezTo>
                <a:cubicBezTo>
                  <a:pt x="3094051" y="1020749"/>
                  <a:pt x="2977084" y="1140589"/>
                  <a:pt x="3068320" y="1036320"/>
                </a:cubicBezTo>
                <a:cubicBezTo>
                  <a:pt x="3080936" y="1021902"/>
                  <a:pt x="3095413" y="1009227"/>
                  <a:pt x="3108960" y="995680"/>
                </a:cubicBezTo>
                <a:cubicBezTo>
                  <a:pt x="3119120" y="999067"/>
                  <a:pt x="3129496" y="1009817"/>
                  <a:pt x="3139440" y="1005840"/>
                </a:cubicBezTo>
                <a:cubicBezTo>
                  <a:pt x="3150777" y="1001305"/>
                  <a:pt x="3154299" y="986282"/>
                  <a:pt x="3159760" y="975360"/>
                </a:cubicBezTo>
                <a:cubicBezTo>
                  <a:pt x="3168296" y="958288"/>
                  <a:pt x="3175197" y="920516"/>
                  <a:pt x="3180080" y="904240"/>
                </a:cubicBezTo>
                <a:cubicBezTo>
                  <a:pt x="3186235" y="883724"/>
                  <a:pt x="3195205" y="864060"/>
                  <a:pt x="3200400" y="843280"/>
                </a:cubicBezTo>
                <a:cubicBezTo>
                  <a:pt x="3203787" y="829733"/>
                  <a:pt x="3201837" y="813544"/>
                  <a:pt x="3210560" y="802640"/>
                </a:cubicBezTo>
                <a:cubicBezTo>
                  <a:pt x="3217250" y="794277"/>
                  <a:pt x="3231461" y="797269"/>
                  <a:pt x="3241040" y="792480"/>
                </a:cubicBezTo>
                <a:cubicBezTo>
                  <a:pt x="3251962" y="787019"/>
                  <a:pt x="3260598" y="777621"/>
                  <a:pt x="3271520" y="772160"/>
                </a:cubicBezTo>
                <a:cubicBezTo>
                  <a:pt x="3302844" y="756498"/>
                  <a:pt x="3355262" y="755342"/>
                  <a:pt x="3383280" y="751840"/>
                </a:cubicBezTo>
                <a:cubicBezTo>
                  <a:pt x="3401827" y="737929"/>
                  <a:pt x="3469870" y="685723"/>
                  <a:pt x="3484880" y="680720"/>
                </a:cubicBezTo>
                <a:cubicBezTo>
                  <a:pt x="3495040" y="677333"/>
                  <a:pt x="3505998" y="675761"/>
                  <a:pt x="3515360" y="670560"/>
                </a:cubicBezTo>
                <a:cubicBezTo>
                  <a:pt x="3536708" y="658700"/>
                  <a:pt x="3576320" y="629920"/>
                  <a:pt x="3576320" y="629920"/>
                </a:cubicBezTo>
                <a:cubicBezTo>
                  <a:pt x="3579707" y="619760"/>
                  <a:pt x="3583538" y="609738"/>
                  <a:pt x="3586480" y="599440"/>
                </a:cubicBezTo>
                <a:cubicBezTo>
                  <a:pt x="3590316" y="586014"/>
                  <a:pt x="3589712" y="570924"/>
                  <a:pt x="3596640" y="558800"/>
                </a:cubicBezTo>
                <a:cubicBezTo>
                  <a:pt x="3603769" y="546325"/>
                  <a:pt x="3618299" y="539662"/>
                  <a:pt x="3627120" y="528320"/>
                </a:cubicBezTo>
                <a:cubicBezTo>
                  <a:pt x="3642113" y="509043"/>
                  <a:pt x="3654213" y="487680"/>
                  <a:pt x="3667760" y="467360"/>
                </a:cubicBezTo>
                <a:lnTo>
                  <a:pt x="3708400" y="406400"/>
                </a:lnTo>
                <a:cubicBezTo>
                  <a:pt x="3715173" y="396240"/>
                  <a:pt x="3718560" y="382693"/>
                  <a:pt x="3728720" y="375920"/>
                </a:cubicBezTo>
                <a:cubicBezTo>
                  <a:pt x="3738880" y="369147"/>
                  <a:pt x="3750165" y="363814"/>
                  <a:pt x="3759200" y="355600"/>
                </a:cubicBezTo>
                <a:cubicBezTo>
                  <a:pt x="3787551" y="329826"/>
                  <a:pt x="3808599" y="295574"/>
                  <a:pt x="3840480" y="274320"/>
                </a:cubicBezTo>
                <a:cubicBezTo>
                  <a:pt x="3850640" y="267547"/>
                  <a:pt x="3861024" y="261097"/>
                  <a:pt x="3870960" y="254000"/>
                </a:cubicBezTo>
                <a:cubicBezTo>
                  <a:pt x="3884739" y="244158"/>
                  <a:pt x="3897241" y="232495"/>
                  <a:pt x="3911600" y="223520"/>
                </a:cubicBezTo>
                <a:cubicBezTo>
                  <a:pt x="3936912" y="207700"/>
                  <a:pt x="3976277" y="193585"/>
                  <a:pt x="4003040" y="182880"/>
                </a:cubicBezTo>
                <a:cubicBezTo>
                  <a:pt x="4013200" y="172720"/>
                  <a:pt x="4021336" y="160015"/>
                  <a:pt x="4033520" y="152400"/>
                </a:cubicBezTo>
                <a:cubicBezTo>
                  <a:pt x="4047404" y="143722"/>
                  <a:pt x="4094535" y="128675"/>
                  <a:pt x="4114800" y="121920"/>
                </a:cubicBezTo>
                <a:cubicBezTo>
                  <a:pt x="4124960" y="128693"/>
                  <a:pt x="4133192" y="140513"/>
                  <a:pt x="4145280" y="142240"/>
                </a:cubicBezTo>
                <a:cubicBezTo>
                  <a:pt x="4159103" y="144215"/>
                  <a:pt x="4172064" y="133812"/>
                  <a:pt x="4185920" y="132080"/>
                </a:cubicBezTo>
                <a:cubicBezTo>
                  <a:pt x="4226386" y="127022"/>
                  <a:pt x="4267200" y="125307"/>
                  <a:pt x="4307840" y="121920"/>
                </a:cubicBezTo>
                <a:cubicBezTo>
                  <a:pt x="4380921" y="97560"/>
                  <a:pt x="4289658" y="127115"/>
                  <a:pt x="4378960" y="101600"/>
                </a:cubicBezTo>
                <a:cubicBezTo>
                  <a:pt x="4389258" y="98658"/>
                  <a:pt x="4398813" y="92768"/>
                  <a:pt x="4409440" y="91440"/>
                </a:cubicBezTo>
                <a:cubicBezTo>
                  <a:pt x="4453256" y="85963"/>
                  <a:pt x="4497493" y="84667"/>
                  <a:pt x="4541520" y="81280"/>
                </a:cubicBezTo>
                <a:cubicBezTo>
                  <a:pt x="4555067" y="77893"/>
                  <a:pt x="4572286" y="80994"/>
                  <a:pt x="4582160" y="71120"/>
                </a:cubicBezTo>
                <a:cubicBezTo>
                  <a:pt x="4592034" y="61246"/>
                  <a:pt x="4585392" y="42604"/>
                  <a:pt x="4592320" y="30480"/>
                </a:cubicBezTo>
                <a:cubicBezTo>
                  <a:pt x="4599449" y="18005"/>
                  <a:pt x="4612640" y="10160"/>
                  <a:pt x="4622800" y="0"/>
                </a:cubicBezTo>
                <a:cubicBezTo>
                  <a:pt x="4667565" y="6395"/>
                  <a:pt x="4693597" y="-323"/>
                  <a:pt x="4724400" y="30480"/>
                </a:cubicBezTo>
                <a:cubicBezTo>
                  <a:pt x="4733034" y="39114"/>
                  <a:pt x="4733798" y="55499"/>
                  <a:pt x="4744720" y="60960"/>
                </a:cubicBezTo>
                <a:cubicBezTo>
                  <a:pt x="4769699" y="73449"/>
                  <a:pt x="4826000" y="81280"/>
                  <a:pt x="4826000" y="81280"/>
                </a:cubicBezTo>
                <a:cubicBezTo>
                  <a:pt x="4914335" y="147531"/>
                  <a:pt x="4812579" y="75001"/>
                  <a:pt x="4968240" y="162560"/>
                </a:cubicBezTo>
                <a:cubicBezTo>
                  <a:pt x="5022427" y="193040"/>
                  <a:pt x="5079071" y="219514"/>
                  <a:pt x="5130800" y="254000"/>
                </a:cubicBezTo>
                <a:cubicBezTo>
                  <a:pt x="5181476" y="287784"/>
                  <a:pt x="5197843" y="296153"/>
                  <a:pt x="5242560" y="335280"/>
                </a:cubicBezTo>
                <a:cubicBezTo>
                  <a:pt x="5253373" y="344742"/>
                  <a:pt x="5260189" y="359334"/>
                  <a:pt x="5273040" y="365760"/>
                </a:cubicBezTo>
                <a:cubicBezTo>
                  <a:pt x="5288486" y="373483"/>
                  <a:pt x="5306694" y="373863"/>
                  <a:pt x="5323840" y="375920"/>
                </a:cubicBezTo>
                <a:cubicBezTo>
                  <a:pt x="5391426" y="384030"/>
                  <a:pt x="5459307" y="389467"/>
                  <a:pt x="5527040" y="396240"/>
                </a:cubicBezTo>
                <a:cubicBezTo>
                  <a:pt x="5556200" y="483719"/>
                  <a:pt x="5527251" y="388188"/>
                  <a:pt x="5547360" y="589280"/>
                </a:cubicBezTo>
                <a:cubicBezTo>
                  <a:pt x="5548749" y="603174"/>
                  <a:pt x="5554491" y="616289"/>
                  <a:pt x="5557520" y="629920"/>
                </a:cubicBezTo>
                <a:cubicBezTo>
                  <a:pt x="5561266" y="646777"/>
                  <a:pt x="5564591" y="663730"/>
                  <a:pt x="5567680" y="680720"/>
                </a:cubicBezTo>
                <a:cubicBezTo>
                  <a:pt x="5571365" y="700988"/>
                  <a:pt x="5574708" y="721319"/>
                  <a:pt x="5577840" y="741680"/>
                </a:cubicBezTo>
                <a:cubicBezTo>
                  <a:pt x="5581481" y="765349"/>
                  <a:pt x="5583716" y="789239"/>
                  <a:pt x="5588000" y="812800"/>
                </a:cubicBezTo>
                <a:cubicBezTo>
                  <a:pt x="5590498" y="826538"/>
                  <a:pt x="5595131" y="839809"/>
                  <a:pt x="5598160" y="853440"/>
                </a:cubicBezTo>
                <a:cubicBezTo>
                  <a:pt x="5601906" y="870297"/>
                  <a:pt x="5604574" y="887383"/>
                  <a:pt x="5608320" y="904240"/>
                </a:cubicBezTo>
                <a:cubicBezTo>
                  <a:pt x="5611349" y="917871"/>
                  <a:pt x="5608606" y="935006"/>
                  <a:pt x="5618480" y="944880"/>
                </a:cubicBezTo>
                <a:cubicBezTo>
                  <a:pt x="5628354" y="954754"/>
                  <a:pt x="5645573" y="951653"/>
                  <a:pt x="5659120" y="955040"/>
                </a:cubicBezTo>
                <a:cubicBezTo>
                  <a:pt x="5669280" y="971973"/>
                  <a:pt x="5680769" y="988177"/>
                  <a:pt x="5689600" y="1005840"/>
                </a:cubicBezTo>
                <a:cubicBezTo>
                  <a:pt x="5694389" y="1015419"/>
                  <a:pt x="5694971" y="1026741"/>
                  <a:pt x="5699760" y="1036320"/>
                </a:cubicBezTo>
                <a:cubicBezTo>
                  <a:pt x="5725539" y="1087877"/>
                  <a:pt x="5730991" y="1078837"/>
                  <a:pt x="5750560" y="1127760"/>
                </a:cubicBezTo>
                <a:cubicBezTo>
                  <a:pt x="5758515" y="1147647"/>
                  <a:pt x="5765685" y="1167940"/>
                  <a:pt x="5770880" y="1188720"/>
                </a:cubicBezTo>
                <a:cubicBezTo>
                  <a:pt x="5774267" y="1202267"/>
                  <a:pt x="5771166" y="1219486"/>
                  <a:pt x="5781040" y="1229360"/>
                </a:cubicBezTo>
                <a:cubicBezTo>
                  <a:pt x="5790914" y="1239234"/>
                  <a:pt x="5808433" y="1235104"/>
                  <a:pt x="5821680" y="1239520"/>
                </a:cubicBezTo>
                <a:cubicBezTo>
                  <a:pt x="5838982" y="1245287"/>
                  <a:pt x="5855877" y="1252293"/>
                  <a:pt x="5872480" y="1259840"/>
                </a:cubicBezTo>
                <a:cubicBezTo>
                  <a:pt x="5931462" y="1286650"/>
                  <a:pt x="5933493" y="1284575"/>
                  <a:pt x="5974080" y="1330960"/>
                </a:cubicBezTo>
                <a:cubicBezTo>
                  <a:pt x="5985231" y="1343704"/>
                  <a:pt x="5993540" y="1358743"/>
                  <a:pt x="6004560" y="1371600"/>
                </a:cubicBezTo>
                <a:cubicBezTo>
                  <a:pt x="6042925" y="1416359"/>
                  <a:pt x="6031238" y="1387869"/>
                  <a:pt x="6065520" y="1442720"/>
                </a:cubicBezTo>
                <a:cubicBezTo>
                  <a:pt x="6073547" y="1455563"/>
                  <a:pt x="6079874" y="1469439"/>
                  <a:pt x="6085840" y="1483360"/>
                </a:cubicBezTo>
                <a:cubicBezTo>
                  <a:pt x="6100056" y="1516530"/>
                  <a:pt x="6089082" y="1520946"/>
                  <a:pt x="6126480" y="1544320"/>
                </a:cubicBezTo>
                <a:cubicBezTo>
                  <a:pt x="6141946" y="1553986"/>
                  <a:pt x="6160347" y="1557867"/>
                  <a:pt x="6177280" y="1564640"/>
                </a:cubicBezTo>
                <a:cubicBezTo>
                  <a:pt x="6245566" y="1655689"/>
                  <a:pt x="6210061" y="1627134"/>
                  <a:pt x="6268720" y="1666240"/>
                </a:cubicBezTo>
                <a:cubicBezTo>
                  <a:pt x="6272107" y="1683173"/>
                  <a:pt x="6268843" y="1702988"/>
                  <a:pt x="6278880" y="1717040"/>
                </a:cubicBezTo>
                <a:cubicBezTo>
                  <a:pt x="6287683" y="1729365"/>
                  <a:pt x="6306370" y="1729846"/>
                  <a:pt x="6319520" y="1737360"/>
                </a:cubicBezTo>
                <a:cubicBezTo>
                  <a:pt x="6330122" y="1743418"/>
                  <a:pt x="6339840" y="1750907"/>
                  <a:pt x="6350000" y="1757680"/>
                </a:cubicBezTo>
                <a:cubicBezTo>
                  <a:pt x="6356773" y="1771227"/>
                  <a:pt x="6364695" y="1784258"/>
                  <a:pt x="6370320" y="1798320"/>
                </a:cubicBezTo>
                <a:cubicBezTo>
                  <a:pt x="6378275" y="1818207"/>
                  <a:pt x="6390640" y="1859280"/>
                  <a:pt x="6390640" y="1859280"/>
                </a:cubicBezTo>
                <a:cubicBezTo>
                  <a:pt x="6408923" y="2005546"/>
                  <a:pt x="6382699" y="1894198"/>
                  <a:pt x="6421120" y="1971040"/>
                </a:cubicBezTo>
                <a:cubicBezTo>
                  <a:pt x="6425909" y="1980619"/>
                  <a:pt x="6423707" y="1993947"/>
                  <a:pt x="6431280" y="2001520"/>
                </a:cubicBezTo>
                <a:cubicBezTo>
                  <a:pt x="6438853" y="2009093"/>
                  <a:pt x="6451600" y="2008293"/>
                  <a:pt x="6461760" y="2011680"/>
                </a:cubicBezTo>
                <a:cubicBezTo>
                  <a:pt x="6465147" y="2021840"/>
                  <a:pt x="6465230" y="2033797"/>
                  <a:pt x="6471920" y="2042160"/>
                </a:cubicBezTo>
                <a:cubicBezTo>
                  <a:pt x="6493841" y="2069561"/>
                  <a:pt x="6537091" y="2067039"/>
                  <a:pt x="6563360" y="2082800"/>
                </a:cubicBezTo>
                <a:lnTo>
                  <a:pt x="6614160" y="2113280"/>
                </a:lnTo>
                <a:cubicBezTo>
                  <a:pt x="6624320" y="2130213"/>
                  <a:pt x="6632792" y="2148282"/>
                  <a:pt x="6644640" y="2164080"/>
                </a:cubicBezTo>
                <a:cubicBezTo>
                  <a:pt x="6653261" y="2175575"/>
                  <a:pt x="6666769" y="2182868"/>
                  <a:pt x="6675120" y="2194560"/>
                </a:cubicBezTo>
                <a:cubicBezTo>
                  <a:pt x="6683923" y="2206885"/>
                  <a:pt x="6687648" y="2222213"/>
                  <a:pt x="6695440" y="2235200"/>
                </a:cubicBezTo>
                <a:cubicBezTo>
                  <a:pt x="6727913" y="2289321"/>
                  <a:pt x="6720934" y="2281014"/>
                  <a:pt x="6746240" y="23063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hteck 31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2BCF269C-1398-56A1-60CB-0515CE0B8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58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61737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50838" y="260648"/>
            <a:ext cx="8793162" cy="752475"/>
          </a:xfrm>
        </p:spPr>
        <p:txBody>
          <a:bodyPr>
            <a:normAutofit/>
          </a:bodyPr>
          <a:lstStyle/>
          <a:p>
            <a:r>
              <a:rPr lang="en-GB" dirty="0" err="1">
                <a:cs typeface="Arial" charset="0"/>
              </a:rPr>
              <a:t>Perspektive</a:t>
            </a:r>
            <a:r>
              <a:rPr lang="en-GB" dirty="0">
                <a:cs typeface="Arial" charset="0"/>
              </a:rPr>
              <a:t> der </a:t>
            </a:r>
            <a:r>
              <a:rPr lang="en-GB" dirty="0" err="1">
                <a:cs typeface="Arial" charset="0"/>
              </a:rPr>
              <a:t>Entscheidungsgrenzenanpassung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78" name="TextBox 34"/>
          <p:cNvSpPr txBox="1">
            <a:spLocks noChangeArrowheads="1"/>
          </p:cNvSpPr>
          <p:nvPr/>
        </p:nvSpPr>
        <p:spPr bwMode="auto">
          <a:xfrm>
            <a:off x="179512" y="1341438"/>
            <a:ext cx="8856984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Verwenden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einer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Trainingsinstanz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/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Anpassung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der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Gewichte</a:t>
            </a:r>
            <a:endParaRPr lang="en-GB" sz="2400" dirty="0">
              <a:effectLst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974725" y="2671763"/>
            <a:ext cx="6756400" cy="2062162"/>
          </a:xfrm>
          <a:custGeom>
            <a:avLst/>
            <a:gdLst>
              <a:gd name="connsiteX0" fmla="*/ 0 w 6756400"/>
              <a:gd name="connsiteY0" fmla="*/ 1097280 h 2062480"/>
              <a:gd name="connsiteX1" fmla="*/ 71120 w 6756400"/>
              <a:gd name="connsiteY1" fmla="*/ 1087120 h 2062480"/>
              <a:gd name="connsiteX2" fmla="*/ 101600 w 6756400"/>
              <a:gd name="connsiteY2" fmla="*/ 1056640 h 2062480"/>
              <a:gd name="connsiteX3" fmla="*/ 132080 w 6756400"/>
              <a:gd name="connsiteY3" fmla="*/ 1046480 h 2062480"/>
              <a:gd name="connsiteX4" fmla="*/ 193040 w 6756400"/>
              <a:gd name="connsiteY4" fmla="*/ 1005840 h 2062480"/>
              <a:gd name="connsiteX5" fmla="*/ 487680 w 6756400"/>
              <a:gd name="connsiteY5" fmla="*/ 985520 h 2062480"/>
              <a:gd name="connsiteX6" fmla="*/ 934720 w 6756400"/>
              <a:gd name="connsiteY6" fmla="*/ 985520 h 2062480"/>
              <a:gd name="connsiteX7" fmla="*/ 985520 w 6756400"/>
              <a:gd name="connsiteY7" fmla="*/ 1026160 h 2062480"/>
              <a:gd name="connsiteX8" fmla="*/ 1016000 w 6756400"/>
              <a:gd name="connsiteY8" fmla="*/ 1046480 h 2062480"/>
              <a:gd name="connsiteX9" fmla="*/ 1107440 w 6756400"/>
              <a:gd name="connsiteY9" fmla="*/ 1137920 h 2062480"/>
              <a:gd name="connsiteX10" fmla="*/ 1188720 w 6756400"/>
              <a:gd name="connsiteY10" fmla="*/ 1148080 h 2062480"/>
              <a:gd name="connsiteX11" fmla="*/ 1280160 w 6756400"/>
              <a:gd name="connsiteY11" fmla="*/ 1219200 h 2062480"/>
              <a:gd name="connsiteX12" fmla="*/ 1290320 w 6756400"/>
              <a:gd name="connsiteY12" fmla="*/ 1249680 h 2062480"/>
              <a:gd name="connsiteX13" fmla="*/ 1412240 w 6756400"/>
              <a:gd name="connsiteY13" fmla="*/ 1280160 h 2062480"/>
              <a:gd name="connsiteX14" fmla="*/ 1483360 w 6756400"/>
              <a:gd name="connsiteY14" fmla="*/ 1270000 h 2062480"/>
              <a:gd name="connsiteX15" fmla="*/ 1503680 w 6756400"/>
              <a:gd name="connsiteY15" fmla="*/ 1239520 h 2062480"/>
              <a:gd name="connsiteX16" fmla="*/ 1564640 w 6756400"/>
              <a:gd name="connsiteY16" fmla="*/ 1188720 h 2062480"/>
              <a:gd name="connsiteX17" fmla="*/ 1574800 w 6756400"/>
              <a:gd name="connsiteY17" fmla="*/ 1117600 h 2062480"/>
              <a:gd name="connsiteX18" fmla="*/ 1595120 w 6756400"/>
              <a:gd name="connsiteY18" fmla="*/ 1046480 h 2062480"/>
              <a:gd name="connsiteX19" fmla="*/ 1615440 w 6756400"/>
              <a:gd name="connsiteY19" fmla="*/ 955040 h 2062480"/>
              <a:gd name="connsiteX20" fmla="*/ 1635760 w 6756400"/>
              <a:gd name="connsiteY20" fmla="*/ 924560 h 2062480"/>
              <a:gd name="connsiteX21" fmla="*/ 1666240 w 6756400"/>
              <a:gd name="connsiteY21" fmla="*/ 914400 h 2062480"/>
              <a:gd name="connsiteX22" fmla="*/ 1706880 w 6756400"/>
              <a:gd name="connsiteY22" fmla="*/ 853440 h 2062480"/>
              <a:gd name="connsiteX23" fmla="*/ 1727200 w 6756400"/>
              <a:gd name="connsiteY23" fmla="*/ 792480 h 2062480"/>
              <a:gd name="connsiteX24" fmla="*/ 1828800 w 6756400"/>
              <a:gd name="connsiteY24" fmla="*/ 741680 h 2062480"/>
              <a:gd name="connsiteX25" fmla="*/ 1859280 w 6756400"/>
              <a:gd name="connsiteY25" fmla="*/ 721360 h 2062480"/>
              <a:gd name="connsiteX26" fmla="*/ 1879600 w 6756400"/>
              <a:gd name="connsiteY26" fmla="*/ 690880 h 2062480"/>
              <a:gd name="connsiteX27" fmla="*/ 1910080 w 6756400"/>
              <a:gd name="connsiteY27" fmla="*/ 650240 h 2062480"/>
              <a:gd name="connsiteX28" fmla="*/ 2011680 w 6756400"/>
              <a:gd name="connsiteY28" fmla="*/ 609600 h 2062480"/>
              <a:gd name="connsiteX29" fmla="*/ 2042160 w 6756400"/>
              <a:gd name="connsiteY29" fmla="*/ 599440 h 2062480"/>
              <a:gd name="connsiteX30" fmla="*/ 2275840 w 6756400"/>
              <a:gd name="connsiteY30" fmla="*/ 619760 h 2062480"/>
              <a:gd name="connsiteX31" fmla="*/ 2306320 w 6756400"/>
              <a:gd name="connsiteY31" fmla="*/ 640080 h 2062480"/>
              <a:gd name="connsiteX32" fmla="*/ 2336800 w 6756400"/>
              <a:gd name="connsiteY32" fmla="*/ 650240 h 2062480"/>
              <a:gd name="connsiteX33" fmla="*/ 2377440 w 6756400"/>
              <a:gd name="connsiteY33" fmla="*/ 680720 h 2062480"/>
              <a:gd name="connsiteX34" fmla="*/ 2397760 w 6756400"/>
              <a:gd name="connsiteY34" fmla="*/ 711200 h 2062480"/>
              <a:gd name="connsiteX35" fmla="*/ 2428240 w 6756400"/>
              <a:gd name="connsiteY35" fmla="*/ 721360 h 2062480"/>
              <a:gd name="connsiteX36" fmla="*/ 2611120 w 6756400"/>
              <a:gd name="connsiteY36" fmla="*/ 731520 h 2062480"/>
              <a:gd name="connsiteX37" fmla="*/ 2661920 w 6756400"/>
              <a:gd name="connsiteY37" fmla="*/ 741680 h 2062480"/>
              <a:gd name="connsiteX38" fmla="*/ 2692400 w 6756400"/>
              <a:gd name="connsiteY38" fmla="*/ 751840 h 2062480"/>
              <a:gd name="connsiteX39" fmla="*/ 2733040 w 6756400"/>
              <a:gd name="connsiteY39" fmla="*/ 762000 h 2062480"/>
              <a:gd name="connsiteX40" fmla="*/ 2763520 w 6756400"/>
              <a:gd name="connsiteY40" fmla="*/ 782320 h 2062480"/>
              <a:gd name="connsiteX41" fmla="*/ 2885440 w 6756400"/>
              <a:gd name="connsiteY41" fmla="*/ 762000 h 2062480"/>
              <a:gd name="connsiteX42" fmla="*/ 2966720 w 6756400"/>
              <a:gd name="connsiteY42" fmla="*/ 741680 h 2062480"/>
              <a:gd name="connsiteX43" fmla="*/ 3068320 w 6756400"/>
              <a:gd name="connsiteY43" fmla="*/ 690880 h 2062480"/>
              <a:gd name="connsiteX44" fmla="*/ 3098800 w 6756400"/>
              <a:gd name="connsiteY44" fmla="*/ 660400 h 2062480"/>
              <a:gd name="connsiteX45" fmla="*/ 3119120 w 6756400"/>
              <a:gd name="connsiteY45" fmla="*/ 629920 h 2062480"/>
              <a:gd name="connsiteX46" fmla="*/ 3180080 w 6756400"/>
              <a:gd name="connsiteY46" fmla="*/ 609600 h 2062480"/>
              <a:gd name="connsiteX47" fmla="*/ 3241040 w 6756400"/>
              <a:gd name="connsiteY47" fmla="*/ 568960 h 2062480"/>
              <a:gd name="connsiteX48" fmla="*/ 3312160 w 6756400"/>
              <a:gd name="connsiteY48" fmla="*/ 548640 h 2062480"/>
              <a:gd name="connsiteX49" fmla="*/ 3373120 w 6756400"/>
              <a:gd name="connsiteY49" fmla="*/ 528320 h 2062480"/>
              <a:gd name="connsiteX50" fmla="*/ 3474720 w 6756400"/>
              <a:gd name="connsiteY50" fmla="*/ 518160 h 2062480"/>
              <a:gd name="connsiteX51" fmla="*/ 3556000 w 6756400"/>
              <a:gd name="connsiteY51" fmla="*/ 487680 h 2062480"/>
              <a:gd name="connsiteX52" fmla="*/ 3596640 w 6756400"/>
              <a:gd name="connsiteY52" fmla="*/ 436880 h 2062480"/>
              <a:gd name="connsiteX53" fmla="*/ 3667760 w 6756400"/>
              <a:gd name="connsiteY53" fmla="*/ 375920 h 2062480"/>
              <a:gd name="connsiteX54" fmla="*/ 3769360 w 6756400"/>
              <a:gd name="connsiteY54" fmla="*/ 284480 h 2062480"/>
              <a:gd name="connsiteX55" fmla="*/ 3799840 w 6756400"/>
              <a:gd name="connsiteY55" fmla="*/ 274320 h 2062480"/>
              <a:gd name="connsiteX56" fmla="*/ 3840480 w 6756400"/>
              <a:gd name="connsiteY56" fmla="*/ 243840 h 2062480"/>
              <a:gd name="connsiteX57" fmla="*/ 3891280 w 6756400"/>
              <a:gd name="connsiteY57" fmla="*/ 213360 h 2062480"/>
              <a:gd name="connsiteX58" fmla="*/ 3901440 w 6756400"/>
              <a:gd name="connsiteY58" fmla="*/ 182880 h 2062480"/>
              <a:gd name="connsiteX59" fmla="*/ 4023360 w 6756400"/>
              <a:gd name="connsiteY59" fmla="*/ 91440 h 2062480"/>
              <a:gd name="connsiteX60" fmla="*/ 4084320 w 6756400"/>
              <a:gd name="connsiteY60" fmla="*/ 60960 h 2062480"/>
              <a:gd name="connsiteX61" fmla="*/ 4460240 w 6756400"/>
              <a:gd name="connsiteY61" fmla="*/ 50800 h 2062480"/>
              <a:gd name="connsiteX62" fmla="*/ 4622800 w 6756400"/>
              <a:gd name="connsiteY62" fmla="*/ 10160 h 2062480"/>
              <a:gd name="connsiteX63" fmla="*/ 4744720 w 6756400"/>
              <a:gd name="connsiteY63" fmla="*/ 0 h 2062480"/>
              <a:gd name="connsiteX64" fmla="*/ 4968240 w 6756400"/>
              <a:gd name="connsiteY64" fmla="*/ 10160 h 2062480"/>
              <a:gd name="connsiteX65" fmla="*/ 5069840 w 6756400"/>
              <a:gd name="connsiteY65" fmla="*/ 30480 h 2062480"/>
              <a:gd name="connsiteX66" fmla="*/ 5191760 w 6756400"/>
              <a:gd name="connsiteY66" fmla="*/ 60960 h 2062480"/>
              <a:gd name="connsiteX67" fmla="*/ 5222240 w 6756400"/>
              <a:gd name="connsiteY67" fmla="*/ 81280 h 2062480"/>
              <a:gd name="connsiteX68" fmla="*/ 5262880 w 6756400"/>
              <a:gd name="connsiteY68" fmla="*/ 101600 h 2062480"/>
              <a:gd name="connsiteX69" fmla="*/ 5323840 w 6756400"/>
              <a:gd name="connsiteY69" fmla="*/ 142240 h 2062480"/>
              <a:gd name="connsiteX70" fmla="*/ 5334000 w 6756400"/>
              <a:gd name="connsiteY70" fmla="*/ 172720 h 2062480"/>
              <a:gd name="connsiteX71" fmla="*/ 5405120 w 6756400"/>
              <a:gd name="connsiteY71" fmla="*/ 274320 h 2062480"/>
              <a:gd name="connsiteX72" fmla="*/ 5445760 w 6756400"/>
              <a:gd name="connsiteY72" fmla="*/ 314960 h 2062480"/>
              <a:gd name="connsiteX73" fmla="*/ 5527040 w 6756400"/>
              <a:gd name="connsiteY73" fmla="*/ 416560 h 2062480"/>
              <a:gd name="connsiteX74" fmla="*/ 5557520 w 6756400"/>
              <a:gd name="connsiteY74" fmla="*/ 467360 h 2062480"/>
              <a:gd name="connsiteX75" fmla="*/ 5628640 w 6756400"/>
              <a:gd name="connsiteY75" fmla="*/ 528320 h 2062480"/>
              <a:gd name="connsiteX76" fmla="*/ 5659120 w 6756400"/>
              <a:gd name="connsiteY76" fmla="*/ 568960 h 2062480"/>
              <a:gd name="connsiteX77" fmla="*/ 5709920 w 6756400"/>
              <a:gd name="connsiteY77" fmla="*/ 609600 h 2062480"/>
              <a:gd name="connsiteX78" fmla="*/ 5791200 w 6756400"/>
              <a:gd name="connsiteY78" fmla="*/ 711200 h 2062480"/>
              <a:gd name="connsiteX79" fmla="*/ 5842000 w 6756400"/>
              <a:gd name="connsiteY79" fmla="*/ 772160 h 2062480"/>
              <a:gd name="connsiteX80" fmla="*/ 5872480 w 6756400"/>
              <a:gd name="connsiteY80" fmla="*/ 822960 h 2062480"/>
              <a:gd name="connsiteX81" fmla="*/ 5943600 w 6756400"/>
              <a:gd name="connsiteY81" fmla="*/ 894080 h 2062480"/>
              <a:gd name="connsiteX82" fmla="*/ 6004560 w 6756400"/>
              <a:gd name="connsiteY82" fmla="*/ 914400 h 2062480"/>
              <a:gd name="connsiteX83" fmla="*/ 6014720 w 6756400"/>
              <a:gd name="connsiteY83" fmla="*/ 1158240 h 2062480"/>
              <a:gd name="connsiteX84" fmla="*/ 6055360 w 6756400"/>
              <a:gd name="connsiteY84" fmla="*/ 1168400 h 2062480"/>
              <a:gd name="connsiteX85" fmla="*/ 6106160 w 6756400"/>
              <a:gd name="connsiteY85" fmla="*/ 1219200 h 2062480"/>
              <a:gd name="connsiteX86" fmla="*/ 6136640 w 6756400"/>
              <a:gd name="connsiteY86" fmla="*/ 1270000 h 2062480"/>
              <a:gd name="connsiteX87" fmla="*/ 6177280 w 6756400"/>
              <a:gd name="connsiteY87" fmla="*/ 1330960 h 2062480"/>
              <a:gd name="connsiteX88" fmla="*/ 6228080 w 6756400"/>
              <a:gd name="connsiteY88" fmla="*/ 1422400 h 2062480"/>
              <a:gd name="connsiteX89" fmla="*/ 6238240 w 6756400"/>
              <a:gd name="connsiteY89" fmla="*/ 1473200 h 2062480"/>
              <a:gd name="connsiteX90" fmla="*/ 6319520 w 6756400"/>
              <a:gd name="connsiteY90" fmla="*/ 1524000 h 2062480"/>
              <a:gd name="connsiteX91" fmla="*/ 6350000 w 6756400"/>
              <a:gd name="connsiteY91" fmla="*/ 1574800 h 2062480"/>
              <a:gd name="connsiteX92" fmla="*/ 6370320 w 6756400"/>
              <a:gd name="connsiteY92" fmla="*/ 1645920 h 2062480"/>
              <a:gd name="connsiteX93" fmla="*/ 6380480 w 6756400"/>
              <a:gd name="connsiteY93" fmla="*/ 1676400 h 2062480"/>
              <a:gd name="connsiteX94" fmla="*/ 6410960 w 6756400"/>
              <a:gd name="connsiteY94" fmla="*/ 1788160 h 2062480"/>
              <a:gd name="connsiteX95" fmla="*/ 6471920 w 6756400"/>
              <a:gd name="connsiteY95" fmla="*/ 1859280 h 2062480"/>
              <a:gd name="connsiteX96" fmla="*/ 6492240 w 6756400"/>
              <a:gd name="connsiteY96" fmla="*/ 1889760 h 2062480"/>
              <a:gd name="connsiteX97" fmla="*/ 6593840 w 6756400"/>
              <a:gd name="connsiteY97" fmla="*/ 1940560 h 2062480"/>
              <a:gd name="connsiteX98" fmla="*/ 6624320 w 6756400"/>
              <a:gd name="connsiteY98" fmla="*/ 1960880 h 2062480"/>
              <a:gd name="connsiteX99" fmla="*/ 6654800 w 6756400"/>
              <a:gd name="connsiteY99" fmla="*/ 1971040 h 2062480"/>
              <a:gd name="connsiteX100" fmla="*/ 6675120 w 6756400"/>
              <a:gd name="connsiteY100" fmla="*/ 2032000 h 2062480"/>
              <a:gd name="connsiteX101" fmla="*/ 6695440 w 6756400"/>
              <a:gd name="connsiteY101" fmla="*/ 2062480 h 2062480"/>
              <a:gd name="connsiteX102" fmla="*/ 6756400 w 6756400"/>
              <a:gd name="connsiteY102" fmla="*/ 2052320 h 206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756400" h="2062480">
                <a:moveTo>
                  <a:pt x="0" y="1097280"/>
                </a:moveTo>
                <a:cubicBezTo>
                  <a:pt x="23707" y="1093893"/>
                  <a:pt x="48885" y="1096014"/>
                  <a:pt x="71120" y="1087120"/>
                </a:cubicBezTo>
                <a:cubicBezTo>
                  <a:pt x="84461" y="1081784"/>
                  <a:pt x="89645" y="1064610"/>
                  <a:pt x="101600" y="1056640"/>
                </a:cubicBezTo>
                <a:cubicBezTo>
                  <a:pt x="110511" y="1050699"/>
                  <a:pt x="122718" y="1051681"/>
                  <a:pt x="132080" y="1046480"/>
                </a:cubicBezTo>
                <a:cubicBezTo>
                  <a:pt x="153428" y="1034620"/>
                  <a:pt x="168652" y="1007124"/>
                  <a:pt x="193040" y="1005840"/>
                </a:cubicBezTo>
                <a:cubicBezTo>
                  <a:pt x="420069" y="993891"/>
                  <a:pt x="321964" y="1002092"/>
                  <a:pt x="487680" y="985520"/>
                </a:cubicBezTo>
                <a:cubicBezTo>
                  <a:pt x="687422" y="935584"/>
                  <a:pt x="541076" y="963651"/>
                  <a:pt x="934720" y="985520"/>
                </a:cubicBezTo>
                <a:cubicBezTo>
                  <a:pt x="951653" y="999067"/>
                  <a:pt x="968172" y="1013149"/>
                  <a:pt x="985520" y="1026160"/>
                </a:cubicBezTo>
                <a:cubicBezTo>
                  <a:pt x="995289" y="1033486"/>
                  <a:pt x="1008053" y="1037209"/>
                  <a:pt x="1016000" y="1046480"/>
                </a:cubicBezTo>
                <a:cubicBezTo>
                  <a:pt x="1047165" y="1082840"/>
                  <a:pt x="1044740" y="1130083"/>
                  <a:pt x="1107440" y="1137920"/>
                </a:cubicBezTo>
                <a:lnTo>
                  <a:pt x="1188720" y="1148080"/>
                </a:lnTo>
                <a:cubicBezTo>
                  <a:pt x="1261635" y="1196690"/>
                  <a:pt x="1232411" y="1171451"/>
                  <a:pt x="1280160" y="1219200"/>
                </a:cubicBezTo>
                <a:cubicBezTo>
                  <a:pt x="1283547" y="1229360"/>
                  <a:pt x="1283630" y="1241317"/>
                  <a:pt x="1290320" y="1249680"/>
                </a:cubicBezTo>
                <a:cubicBezTo>
                  <a:pt x="1317636" y="1283824"/>
                  <a:pt x="1380697" y="1276655"/>
                  <a:pt x="1412240" y="1280160"/>
                </a:cubicBezTo>
                <a:cubicBezTo>
                  <a:pt x="1435947" y="1276773"/>
                  <a:pt x="1461477" y="1279726"/>
                  <a:pt x="1483360" y="1270000"/>
                </a:cubicBezTo>
                <a:cubicBezTo>
                  <a:pt x="1494518" y="1265041"/>
                  <a:pt x="1495863" y="1248901"/>
                  <a:pt x="1503680" y="1239520"/>
                </a:cubicBezTo>
                <a:cubicBezTo>
                  <a:pt x="1528126" y="1210184"/>
                  <a:pt x="1534670" y="1208700"/>
                  <a:pt x="1564640" y="1188720"/>
                </a:cubicBezTo>
                <a:cubicBezTo>
                  <a:pt x="1568027" y="1165013"/>
                  <a:pt x="1570516" y="1141161"/>
                  <a:pt x="1574800" y="1117600"/>
                </a:cubicBezTo>
                <a:cubicBezTo>
                  <a:pt x="1587470" y="1047917"/>
                  <a:pt x="1580612" y="1104513"/>
                  <a:pt x="1595120" y="1046480"/>
                </a:cubicBezTo>
                <a:cubicBezTo>
                  <a:pt x="1598013" y="1034907"/>
                  <a:pt x="1609182" y="969642"/>
                  <a:pt x="1615440" y="955040"/>
                </a:cubicBezTo>
                <a:cubicBezTo>
                  <a:pt x="1620250" y="943817"/>
                  <a:pt x="1626225" y="932188"/>
                  <a:pt x="1635760" y="924560"/>
                </a:cubicBezTo>
                <a:cubicBezTo>
                  <a:pt x="1644123" y="917870"/>
                  <a:pt x="1656080" y="917787"/>
                  <a:pt x="1666240" y="914400"/>
                </a:cubicBezTo>
                <a:cubicBezTo>
                  <a:pt x="1699852" y="813563"/>
                  <a:pt x="1643459" y="967598"/>
                  <a:pt x="1706880" y="853440"/>
                </a:cubicBezTo>
                <a:cubicBezTo>
                  <a:pt x="1717282" y="834716"/>
                  <a:pt x="1720427" y="812800"/>
                  <a:pt x="1727200" y="792480"/>
                </a:cubicBezTo>
                <a:cubicBezTo>
                  <a:pt x="1747234" y="732379"/>
                  <a:pt x="1726905" y="764323"/>
                  <a:pt x="1828800" y="741680"/>
                </a:cubicBezTo>
                <a:cubicBezTo>
                  <a:pt x="1838960" y="734907"/>
                  <a:pt x="1850646" y="729994"/>
                  <a:pt x="1859280" y="721360"/>
                </a:cubicBezTo>
                <a:cubicBezTo>
                  <a:pt x="1867914" y="712726"/>
                  <a:pt x="1872503" y="700816"/>
                  <a:pt x="1879600" y="690880"/>
                </a:cubicBezTo>
                <a:cubicBezTo>
                  <a:pt x="1889442" y="677101"/>
                  <a:pt x="1898106" y="662214"/>
                  <a:pt x="1910080" y="650240"/>
                </a:cubicBezTo>
                <a:cubicBezTo>
                  <a:pt x="1937285" y="623035"/>
                  <a:pt x="1976909" y="619535"/>
                  <a:pt x="2011680" y="609600"/>
                </a:cubicBezTo>
                <a:cubicBezTo>
                  <a:pt x="2021978" y="606658"/>
                  <a:pt x="2032000" y="602827"/>
                  <a:pt x="2042160" y="599440"/>
                </a:cubicBezTo>
                <a:cubicBezTo>
                  <a:pt x="2045615" y="599670"/>
                  <a:pt x="2238529" y="609584"/>
                  <a:pt x="2275840" y="619760"/>
                </a:cubicBezTo>
                <a:cubicBezTo>
                  <a:pt x="2287621" y="622973"/>
                  <a:pt x="2295398" y="634619"/>
                  <a:pt x="2306320" y="640080"/>
                </a:cubicBezTo>
                <a:cubicBezTo>
                  <a:pt x="2315899" y="644869"/>
                  <a:pt x="2326640" y="646853"/>
                  <a:pt x="2336800" y="650240"/>
                </a:cubicBezTo>
                <a:cubicBezTo>
                  <a:pt x="2350347" y="660400"/>
                  <a:pt x="2365466" y="668746"/>
                  <a:pt x="2377440" y="680720"/>
                </a:cubicBezTo>
                <a:cubicBezTo>
                  <a:pt x="2386074" y="689354"/>
                  <a:pt x="2388225" y="703572"/>
                  <a:pt x="2397760" y="711200"/>
                </a:cubicBezTo>
                <a:cubicBezTo>
                  <a:pt x="2406123" y="717890"/>
                  <a:pt x="2417579" y="720345"/>
                  <a:pt x="2428240" y="721360"/>
                </a:cubicBezTo>
                <a:cubicBezTo>
                  <a:pt x="2489019" y="727148"/>
                  <a:pt x="2550160" y="728133"/>
                  <a:pt x="2611120" y="731520"/>
                </a:cubicBezTo>
                <a:cubicBezTo>
                  <a:pt x="2628053" y="734907"/>
                  <a:pt x="2645167" y="737492"/>
                  <a:pt x="2661920" y="741680"/>
                </a:cubicBezTo>
                <a:cubicBezTo>
                  <a:pt x="2672310" y="744277"/>
                  <a:pt x="2682102" y="748898"/>
                  <a:pt x="2692400" y="751840"/>
                </a:cubicBezTo>
                <a:cubicBezTo>
                  <a:pt x="2705826" y="755676"/>
                  <a:pt x="2719493" y="758613"/>
                  <a:pt x="2733040" y="762000"/>
                </a:cubicBezTo>
                <a:cubicBezTo>
                  <a:pt x="2743200" y="768773"/>
                  <a:pt x="2751351" y="781306"/>
                  <a:pt x="2763520" y="782320"/>
                </a:cubicBezTo>
                <a:cubicBezTo>
                  <a:pt x="2838893" y="788601"/>
                  <a:pt x="2835194" y="775703"/>
                  <a:pt x="2885440" y="762000"/>
                </a:cubicBezTo>
                <a:cubicBezTo>
                  <a:pt x="2912383" y="754652"/>
                  <a:pt x="2966720" y="741680"/>
                  <a:pt x="2966720" y="741680"/>
                </a:cubicBezTo>
                <a:cubicBezTo>
                  <a:pt x="3039298" y="693294"/>
                  <a:pt x="3003988" y="706963"/>
                  <a:pt x="3068320" y="690880"/>
                </a:cubicBezTo>
                <a:cubicBezTo>
                  <a:pt x="3078480" y="680720"/>
                  <a:pt x="3089602" y="671438"/>
                  <a:pt x="3098800" y="660400"/>
                </a:cubicBezTo>
                <a:cubicBezTo>
                  <a:pt x="3106617" y="651019"/>
                  <a:pt x="3108765" y="636392"/>
                  <a:pt x="3119120" y="629920"/>
                </a:cubicBezTo>
                <a:cubicBezTo>
                  <a:pt x="3137283" y="618568"/>
                  <a:pt x="3162258" y="621481"/>
                  <a:pt x="3180080" y="609600"/>
                </a:cubicBezTo>
                <a:cubicBezTo>
                  <a:pt x="3200400" y="596053"/>
                  <a:pt x="3217872" y="576683"/>
                  <a:pt x="3241040" y="568960"/>
                </a:cubicBezTo>
                <a:cubicBezTo>
                  <a:pt x="3343474" y="534815"/>
                  <a:pt x="3184585" y="586912"/>
                  <a:pt x="3312160" y="548640"/>
                </a:cubicBezTo>
                <a:cubicBezTo>
                  <a:pt x="3332676" y="542485"/>
                  <a:pt x="3352068" y="532267"/>
                  <a:pt x="3373120" y="528320"/>
                </a:cubicBezTo>
                <a:cubicBezTo>
                  <a:pt x="3406573" y="522048"/>
                  <a:pt x="3440853" y="521547"/>
                  <a:pt x="3474720" y="518160"/>
                </a:cubicBezTo>
                <a:cubicBezTo>
                  <a:pt x="3500664" y="511674"/>
                  <a:pt x="3534748" y="506275"/>
                  <a:pt x="3556000" y="487680"/>
                </a:cubicBezTo>
                <a:cubicBezTo>
                  <a:pt x="3572320" y="473400"/>
                  <a:pt x="3582360" y="453200"/>
                  <a:pt x="3596640" y="436880"/>
                </a:cubicBezTo>
                <a:cubicBezTo>
                  <a:pt x="3643256" y="383605"/>
                  <a:pt x="3610720" y="427775"/>
                  <a:pt x="3667760" y="375920"/>
                </a:cubicBezTo>
                <a:cubicBezTo>
                  <a:pt x="3699939" y="346666"/>
                  <a:pt x="3728312" y="305004"/>
                  <a:pt x="3769360" y="284480"/>
                </a:cubicBezTo>
                <a:cubicBezTo>
                  <a:pt x="3778939" y="279691"/>
                  <a:pt x="3789680" y="277707"/>
                  <a:pt x="3799840" y="274320"/>
                </a:cubicBezTo>
                <a:cubicBezTo>
                  <a:pt x="3813387" y="264160"/>
                  <a:pt x="3826391" y="253233"/>
                  <a:pt x="3840480" y="243840"/>
                </a:cubicBezTo>
                <a:cubicBezTo>
                  <a:pt x="3856911" y="232886"/>
                  <a:pt x="3877316" y="227324"/>
                  <a:pt x="3891280" y="213360"/>
                </a:cubicBezTo>
                <a:cubicBezTo>
                  <a:pt x="3898853" y="205787"/>
                  <a:pt x="3895215" y="191595"/>
                  <a:pt x="3901440" y="182880"/>
                </a:cubicBezTo>
                <a:cubicBezTo>
                  <a:pt x="3933504" y="137990"/>
                  <a:pt x="3977812" y="121805"/>
                  <a:pt x="4023360" y="91440"/>
                </a:cubicBezTo>
                <a:cubicBezTo>
                  <a:pt x="4040715" y="79870"/>
                  <a:pt x="4061583" y="62097"/>
                  <a:pt x="4084320" y="60960"/>
                </a:cubicBezTo>
                <a:cubicBezTo>
                  <a:pt x="4209516" y="54700"/>
                  <a:pt x="4334933" y="54187"/>
                  <a:pt x="4460240" y="50800"/>
                </a:cubicBezTo>
                <a:cubicBezTo>
                  <a:pt x="4529400" y="27747"/>
                  <a:pt x="4539807" y="21477"/>
                  <a:pt x="4622800" y="10160"/>
                </a:cubicBezTo>
                <a:cubicBezTo>
                  <a:pt x="4663207" y="4650"/>
                  <a:pt x="4704080" y="3387"/>
                  <a:pt x="4744720" y="0"/>
                </a:cubicBezTo>
                <a:cubicBezTo>
                  <a:pt x="4819227" y="3387"/>
                  <a:pt x="4893846" y="4846"/>
                  <a:pt x="4968240" y="10160"/>
                </a:cubicBezTo>
                <a:cubicBezTo>
                  <a:pt x="5003116" y="12651"/>
                  <a:pt x="5036232" y="22078"/>
                  <a:pt x="5069840" y="30480"/>
                </a:cubicBezTo>
                <a:cubicBezTo>
                  <a:pt x="5139584" y="76976"/>
                  <a:pt x="5053659" y="26435"/>
                  <a:pt x="5191760" y="60960"/>
                </a:cubicBezTo>
                <a:cubicBezTo>
                  <a:pt x="5203606" y="63922"/>
                  <a:pt x="5211638" y="75222"/>
                  <a:pt x="5222240" y="81280"/>
                </a:cubicBezTo>
                <a:cubicBezTo>
                  <a:pt x="5235390" y="88794"/>
                  <a:pt x="5249893" y="93808"/>
                  <a:pt x="5262880" y="101600"/>
                </a:cubicBezTo>
                <a:cubicBezTo>
                  <a:pt x="5283821" y="114165"/>
                  <a:pt x="5323840" y="142240"/>
                  <a:pt x="5323840" y="142240"/>
                </a:cubicBezTo>
                <a:cubicBezTo>
                  <a:pt x="5327227" y="152400"/>
                  <a:pt x="5328799" y="163358"/>
                  <a:pt x="5334000" y="172720"/>
                </a:cubicBezTo>
                <a:cubicBezTo>
                  <a:pt x="5342325" y="187704"/>
                  <a:pt x="5388907" y="255790"/>
                  <a:pt x="5405120" y="274320"/>
                </a:cubicBezTo>
                <a:cubicBezTo>
                  <a:pt x="5417736" y="288738"/>
                  <a:pt x="5433292" y="300414"/>
                  <a:pt x="5445760" y="314960"/>
                </a:cubicBezTo>
                <a:cubicBezTo>
                  <a:pt x="5473985" y="347889"/>
                  <a:pt x="5504726" y="379370"/>
                  <a:pt x="5527040" y="416560"/>
                </a:cubicBezTo>
                <a:cubicBezTo>
                  <a:pt x="5537200" y="433493"/>
                  <a:pt x="5545396" y="451772"/>
                  <a:pt x="5557520" y="467360"/>
                </a:cubicBezTo>
                <a:cubicBezTo>
                  <a:pt x="5642489" y="576605"/>
                  <a:pt x="5559469" y="459149"/>
                  <a:pt x="5628640" y="528320"/>
                </a:cubicBezTo>
                <a:cubicBezTo>
                  <a:pt x="5640614" y="540294"/>
                  <a:pt x="5647146" y="556986"/>
                  <a:pt x="5659120" y="568960"/>
                </a:cubicBezTo>
                <a:cubicBezTo>
                  <a:pt x="5674454" y="584294"/>
                  <a:pt x="5695164" y="593709"/>
                  <a:pt x="5709920" y="609600"/>
                </a:cubicBezTo>
                <a:cubicBezTo>
                  <a:pt x="5739432" y="641382"/>
                  <a:pt x="5763851" y="677540"/>
                  <a:pt x="5791200" y="711200"/>
                </a:cubicBezTo>
                <a:cubicBezTo>
                  <a:pt x="5807880" y="731729"/>
                  <a:pt x="5828391" y="749479"/>
                  <a:pt x="5842000" y="772160"/>
                </a:cubicBezTo>
                <a:cubicBezTo>
                  <a:pt x="5852160" y="789093"/>
                  <a:pt x="5859838" y="807790"/>
                  <a:pt x="5872480" y="822960"/>
                </a:cubicBezTo>
                <a:cubicBezTo>
                  <a:pt x="5893943" y="848716"/>
                  <a:pt x="5911794" y="883478"/>
                  <a:pt x="5943600" y="894080"/>
                </a:cubicBezTo>
                <a:lnTo>
                  <a:pt x="6004560" y="914400"/>
                </a:lnTo>
                <a:cubicBezTo>
                  <a:pt x="6007947" y="995680"/>
                  <a:pt x="5998766" y="1078469"/>
                  <a:pt x="6014720" y="1158240"/>
                </a:cubicBezTo>
                <a:cubicBezTo>
                  <a:pt x="6017458" y="1171932"/>
                  <a:pt x="6043742" y="1160654"/>
                  <a:pt x="6055360" y="1168400"/>
                </a:cubicBezTo>
                <a:cubicBezTo>
                  <a:pt x="6075285" y="1181684"/>
                  <a:pt x="6091200" y="1200500"/>
                  <a:pt x="6106160" y="1219200"/>
                </a:cubicBezTo>
                <a:cubicBezTo>
                  <a:pt x="6118496" y="1234620"/>
                  <a:pt x="6126038" y="1253340"/>
                  <a:pt x="6136640" y="1270000"/>
                </a:cubicBezTo>
                <a:cubicBezTo>
                  <a:pt x="6149751" y="1290604"/>
                  <a:pt x="6164975" y="1309865"/>
                  <a:pt x="6177280" y="1330960"/>
                </a:cubicBezTo>
                <a:cubicBezTo>
                  <a:pt x="6261142" y="1474723"/>
                  <a:pt x="6169401" y="1334382"/>
                  <a:pt x="6228080" y="1422400"/>
                </a:cubicBezTo>
                <a:cubicBezTo>
                  <a:pt x="6231467" y="1439333"/>
                  <a:pt x="6230517" y="1457754"/>
                  <a:pt x="6238240" y="1473200"/>
                </a:cubicBezTo>
                <a:cubicBezTo>
                  <a:pt x="6254506" y="1505732"/>
                  <a:pt x="6289790" y="1512108"/>
                  <a:pt x="6319520" y="1524000"/>
                </a:cubicBezTo>
                <a:cubicBezTo>
                  <a:pt x="6329680" y="1540933"/>
                  <a:pt x="6341169" y="1557137"/>
                  <a:pt x="6350000" y="1574800"/>
                </a:cubicBezTo>
                <a:cubicBezTo>
                  <a:pt x="6358120" y="1591040"/>
                  <a:pt x="6365980" y="1630729"/>
                  <a:pt x="6370320" y="1645920"/>
                </a:cubicBezTo>
                <a:cubicBezTo>
                  <a:pt x="6373262" y="1656218"/>
                  <a:pt x="6377883" y="1666010"/>
                  <a:pt x="6380480" y="1676400"/>
                </a:cubicBezTo>
                <a:cubicBezTo>
                  <a:pt x="6385771" y="1697563"/>
                  <a:pt x="6396429" y="1773629"/>
                  <a:pt x="6410960" y="1788160"/>
                </a:cubicBezTo>
                <a:cubicBezTo>
                  <a:pt x="6447884" y="1825084"/>
                  <a:pt x="6439336" y="1813662"/>
                  <a:pt x="6471920" y="1859280"/>
                </a:cubicBezTo>
                <a:cubicBezTo>
                  <a:pt x="6479017" y="1869216"/>
                  <a:pt x="6483050" y="1881719"/>
                  <a:pt x="6492240" y="1889760"/>
                </a:cubicBezTo>
                <a:cubicBezTo>
                  <a:pt x="6540626" y="1932097"/>
                  <a:pt x="6543340" y="1927935"/>
                  <a:pt x="6593840" y="1940560"/>
                </a:cubicBezTo>
                <a:cubicBezTo>
                  <a:pt x="6604000" y="1947333"/>
                  <a:pt x="6613398" y="1955419"/>
                  <a:pt x="6624320" y="1960880"/>
                </a:cubicBezTo>
                <a:cubicBezTo>
                  <a:pt x="6633899" y="1965669"/>
                  <a:pt x="6648575" y="1962325"/>
                  <a:pt x="6654800" y="1971040"/>
                </a:cubicBezTo>
                <a:cubicBezTo>
                  <a:pt x="6667250" y="1988469"/>
                  <a:pt x="6663239" y="2014178"/>
                  <a:pt x="6675120" y="2032000"/>
                </a:cubicBezTo>
                <a:lnTo>
                  <a:pt x="6695440" y="2062480"/>
                </a:lnTo>
                <a:lnTo>
                  <a:pt x="6756400" y="205232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hteck 31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100A5E1-45BE-9617-3666-E02BABC87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59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0850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A3661-7DB5-7E45-97CD-C907EEA7D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Trennlinien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3B36E-8000-7343-BB2F-7715F3042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Wenn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+ w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+ w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&gt; 0</a:t>
            </a:r>
            <a:r>
              <a:rPr lang="de-DE" dirty="0"/>
              <a:t>, dann wird für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x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dirty="0"/>
              <a:t>ein (+) vergeben.</a:t>
            </a:r>
          </a:p>
          <a:p>
            <a:r>
              <a:rPr lang="de-DE" dirty="0"/>
              <a:t> 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pl-PL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pl-PL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 + w</a:t>
            </a:r>
            <a:r>
              <a:rPr lang="pl-PL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pl-PL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 + w</a:t>
            </a:r>
            <a:r>
              <a:rPr lang="pl-PL" baseline="-250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 = 0 </a:t>
            </a:r>
            <a:r>
              <a:rPr lang="pl-PL" dirty="0" err="1"/>
              <a:t>ist</a:t>
            </a:r>
            <a:r>
              <a:rPr lang="pl-PL" dirty="0"/>
              <a:t> </a:t>
            </a:r>
            <a:r>
              <a:rPr lang="pl-PL" dirty="0" err="1"/>
              <a:t>Trennlinie</a:t>
            </a:r>
            <a:r>
              <a:rPr lang="pl-PL" dirty="0"/>
              <a:t>. </a:t>
            </a:r>
            <a:r>
              <a:rPr lang="pl-PL" dirty="0" err="1"/>
              <a:t>Warum</a:t>
            </a:r>
            <a:r>
              <a:rPr lang="pl-PL" dirty="0"/>
              <a:t>?</a:t>
            </a:r>
            <a:endParaRPr lang="de-DE" dirty="0"/>
          </a:p>
          <a:p>
            <a:r>
              <a:rPr lang="de-DE" dirty="0"/>
              <a:t>Es wird die Gerade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= -w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/w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x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- w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/w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als Trennlinie verwendet.</a:t>
            </a:r>
          </a:p>
          <a:p>
            <a:r>
              <a:rPr lang="de-DE" dirty="0"/>
              <a:t>Wir betrachten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= mx + b</a:t>
            </a:r>
          </a:p>
          <a:p>
            <a:r>
              <a:rPr lang="de-DE" dirty="0"/>
              <a:t>Bedingung lautet: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– mx - b &gt; 0</a:t>
            </a:r>
          </a:p>
          <a:p>
            <a:r>
              <a:rPr lang="de-DE" dirty="0"/>
              <a:t>Wähle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m=1</a:t>
            </a:r>
            <a:r>
              <a:rPr lang="de-DE" dirty="0"/>
              <a:t> und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de-DE" dirty="0"/>
              <a:t> positiv. Dann betrachte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(x,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= (0, 2b)</a:t>
            </a:r>
            <a:r>
              <a:rPr lang="de-DE" dirty="0"/>
              <a:t>. Das liegt über der Geraden.</a:t>
            </a:r>
          </a:p>
          <a:p>
            <a:r>
              <a:rPr lang="de-DE" dirty="0"/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2b – 0 – b &gt; 0</a:t>
            </a:r>
          </a:p>
          <a:p>
            <a:r>
              <a:rPr lang="de-DE" dirty="0"/>
              <a:t>Also wird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(0, 2b) </a:t>
            </a:r>
            <a:r>
              <a:rPr lang="de-DE" dirty="0"/>
              <a:t>mit 1 bewertet (+)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CFFBF-DF41-CD47-84F5-4483AF875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60866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50838" y="260648"/>
            <a:ext cx="8793162" cy="752475"/>
          </a:xfrm>
        </p:spPr>
        <p:txBody>
          <a:bodyPr>
            <a:normAutofit/>
          </a:bodyPr>
          <a:lstStyle/>
          <a:p>
            <a:r>
              <a:rPr lang="en-GB" dirty="0" err="1">
                <a:cs typeface="Arial" charset="0"/>
              </a:rPr>
              <a:t>Perspektive</a:t>
            </a:r>
            <a:r>
              <a:rPr lang="en-GB" dirty="0">
                <a:cs typeface="Arial" charset="0"/>
              </a:rPr>
              <a:t> der </a:t>
            </a:r>
            <a:r>
              <a:rPr lang="en-GB" dirty="0" err="1">
                <a:cs typeface="Arial" charset="0"/>
              </a:rPr>
              <a:t>Entscheidungsgrenzenanpassung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7294563" y="4516438"/>
            <a:ext cx="142875" cy="474662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7407275" y="4217988"/>
            <a:ext cx="141288" cy="425450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02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2669320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>
                <a:solidFill>
                  <a:schemeClr val="bg1"/>
                </a:solidFill>
                <a:latin typeface="+mn-lt"/>
              </a:rPr>
              <a:t>Und </a:t>
            </a:r>
            <a:r>
              <a:rPr lang="en-GB" sz="2400" b="1" dirty="0" err="1">
                <a:solidFill>
                  <a:schemeClr val="bg1"/>
                </a:solidFill>
                <a:latin typeface="+mn-lt"/>
              </a:rPr>
              <a:t>schließlich</a:t>
            </a:r>
            <a:r>
              <a:rPr lang="en-GB" sz="2400" b="1" dirty="0">
                <a:solidFill>
                  <a:schemeClr val="bg1"/>
                </a:solidFill>
                <a:latin typeface="+mn-lt"/>
              </a:rPr>
              <a:t>….</a:t>
            </a:r>
          </a:p>
        </p:txBody>
      </p:sp>
      <p:sp>
        <p:nvSpPr>
          <p:cNvPr id="3" name="Freeform 2"/>
          <p:cNvSpPr/>
          <p:nvPr/>
        </p:nvSpPr>
        <p:spPr>
          <a:xfrm>
            <a:off x="720725" y="1879600"/>
            <a:ext cx="7143750" cy="3151188"/>
          </a:xfrm>
          <a:custGeom>
            <a:avLst/>
            <a:gdLst>
              <a:gd name="connsiteX0" fmla="*/ 0 w 7142480"/>
              <a:gd name="connsiteY0" fmla="*/ 1605280 h 3150465"/>
              <a:gd name="connsiteX1" fmla="*/ 91440 w 7142480"/>
              <a:gd name="connsiteY1" fmla="*/ 1625600 h 3150465"/>
              <a:gd name="connsiteX2" fmla="*/ 162560 w 7142480"/>
              <a:gd name="connsiteY2" fmla="*/ 1666240 h 3150465"/>
              <a:gd name="connsiteX3" fmla="*/ 223520 w 7142480"/>
              <a:gd name="connsiteY3" fmla="*/ 1737360 h 3150465"/>
              <a:gd name="connsiteX4" fmla="*/ 243840 w 7142480"/>
              <a:gd name="connsiteY4" fmla="*/ 1767840 h 3150465"/>
              <a:gd name="connsiteX5" fmla="*/ 294640 w 7142480"/>
              <a:gd name="connsiteY5" fmla="*/ 1778000 h 3150465"/>
              <a:gd name="connsiteX6" fmla="*/ 325120 w 7142480"/>
              <a:gd name="connsiteY6" fmla="*/ 1788160 h 3150465"/>
              <a:gd name="connsiteX7" fmla="*/ 355600 w 7142480"/>
              <a:gd name="connsiteY7" fmla="*/ 1808480 h 3150465"/>
              <a:gd name="connsiteX8" fmla="*/ 396240 w 7142480"/>
              <a:gd name="connsiteY8" fmla="*/ 1838960 h 3150465"/>
              <a:gd name="connsiteX9" fmla="*/ 436880 w 7142480"/>
              <a:gd name="connsiteY9" fmla="*/ 1849120 h 3150465"/>
              <a:gd name="connsiteX10" fmla="*/ 487680 w 7142480"/>
              <a:gd name="connsiteY10" fmla="*/ 1889760 h 3150465"/>
              <a:gd name="connsiteX11" fmla="*/ 579120 w 7142480"/>
              <a:gd name="connsiteY11" fmla="*/ 1920240 h 3150465"/>
              <a:gd name="connsiteX12" fmla="*/ 792480 w 7142480"/>
              <a:gd name="connsiteY12" fmla="*/ 1910080 h 3150465"/>
              <a:gd name="connsiteX13" fmla="*/ 822960 w 7142480"/>
              <a:gd name="connsiteY13" fmla="*/ 1899920 h 3150465"/>
              <a:gd name="connsiteX14" fmla="*/ 944880 w 7142480"/>
              <a:gd name="connsiteY14" fmla="*/ 1879600 h 3150465"/>
              <a:gd name="connsiteX15" fmla="*/ 995680 w 7142480"/>
              <a:gd name="connsiteY15" fmla="*/ 1859280 h 3150465"/>
              <a:gd name="connsiteX16" fmla="*/ 1036320 w 7142480"/>
              <a:gd name="connsiteY16" fmla="*/ 1849120 h 3150465"/>
              <a:gd name="connsiteX17" fmla="*/ 1066800 w 7142480"/>
              <a:gd name="connsiteY17" fmla="*/ 1838960 h 3150465"/>
              <a:gd name="connsiteX18" fmla="*/ 1188720 w 7142480"/>
              <a:gd name="connsiteY18" fmla="*/ 1828800 h 3150465"/>
              <a:gd name="connsiteX19" fmla="*/ 1290320 w 7142480"/>
              <a:gd name="connsiteY19" fmla="*/ 1808480 h 3150465"/>
              <a:gd name="connsiteX20" fmla="*/ 1320800 w 7142480"/>
              <a:gd name="connsiteY20" fmla="*/ 1818640 h 3150465"/>
              <a:gd name="connsiteX21" fmla="*/ 1341120 w 7142480"/>
              <a:gd name="connsiteY21" fmla="*/ 1849120 h 3150465"/>
              <a:gd name="connsiteX22" fmla="*/ 1371600 w 7142480"/>
              <a:gd name="connsiteY22" fmla="*/ 1869440 h 3150465"/>
              <a:gd name="connsiteX23" fmla="*/ 1412240 w 7142480"/>
              <a:gd name="connsiteY23" fmla="*/ 1930400 h 3150465"/>
              <a:gd name="connsiteX24" fmla="*/ 1422400 w 7142480"/>
              <a:gd name="connsiteY24" fmla="*/ 1960880 h 3150465"/>
              <a:gd name="connsiteX25" fmla="*/ 1432560 w 7142480"/>
              <a:gd name="connsiteY25" fmla="*/ 2001520 h 3150465"/>
              <a:gd name="connsiteX26" fmla="*/ 1452880 w 7142480"/>
              <a:gd name="connsiteY26" fmla="*/ 2042160 h 3150465"/>
              <a:gd name="connsiteX27" fmla="*/ 1463040 w 7142480"/>
              <a:gd name="connsiteY27" fmla="*/ 2072640 h 3150465"/>
              <a:gd name="connsiteX28" fmla="*/ 1473200 w 7142480"/>
              <a:gd name="connsiteY28" fmla="*/ 2123440 h 3150465"/>
              <a:gd name="connsiteX29" fmla="*/ 1534160 w 7142480"/>
              <a:gd name="connsiteY29" fmla="*/ 2143760 h 3150465"/>
              <a:gd name="connsiteX30" fmla="*/ 1564640 w 7142480"/>
              <a:gd name="connsiteY30" fmla="*/ 2164080 h 3150465"/>
              <a:gd name="connsiteX31" fmla="*/ 1574800 w 7142480"/>
              <a:gd name="connsiteY31" fmla="*/ 2194560 h 3150465"/>
              <a:gd name="connsiteX32" fmla="*/ 1605280 w 7142480"/>
              <a:gd name="connsiteY32" fmla="*/ 2225040 h 3150465"/>
              <a:gd name="connsiteX33" fmla="*/ 1635760 w 7142480"/>
              <a:gd name="connsiteY33" fmla="*/ 2438400 h 3150465"/>
              <a:gd name="connsiteX34" fmla="*/ 1666240 w 7142480"/>
              <a:gd name="connsiteY34" fmla="*/ 2468880 h 3150465"/>
              <a:gd name="connsiteX35" fmla="*/ 1696720 w 7142480"/>
              <a:gd name="connsiteY35" fmla="*/ 2550160 h 3150465"/>
              <a:gd name="connsiteX36" fmla="*/ 1706880 w 7142480"/>
              <a:gd name="connsiteY36" fmla="*/ 2580640 h 3150465"/>
              <a:gd name="connsiteX37" fmla="*/ 1727200 w 7142480"/>
              <a:gd name="connsiteY37" fmla="*/ 2631440 h 3150465"/>
              <a:gd name="connsiteX38" fmla="*/ 1737360 w 7142480"/>
              <a:gd name="connsiteY38" fmla="*/ 2692400 h 3150465"/>
              <a:gd name="connsiteX39" fmla="*/ 1767840 w 7142480"/>
              <a:gd name="connsiteY39" fmla="*/ 2702560 h 3150465"/>
              <a:gd name="connsiteX40" fmla="*/ 1818640 w 7142480"/>
              <a:gd name="connsiteY40" fmla="*/ 2712720 h 3150465"/>
              <a:gd name="connsiteX41" fmla="*/ 1849120 w 7142480"/>
              <a:gd name="connsiteY41" fmla="*/ 2722880 h 3150465"/>
              <a:gd name="connsiteX42" fmla="*/ 1940560 w 7142480"/>
              <a:gd name="connsiteY42" fmla="*/ 2743200 h 3150465"/>
              <a:gd name="connsiteX43" fmla="*/ 2021840 w 7142480"/>
              <a:gd name="connsiteY43" fmla="*/ 2783840 h 3150465"/>
              <a:gd name="connsiteX44" fmla="*/ 2062480 w 7142480"/>
              <a:gd name="connsiteY44" fmla="*/ 2814320 h 3150465"/>
              <a:gd name="connsiteX45" fmla="*/ 2123440 w 7142480"/>
              <a:gd name="connsiteY45" fmla="*/ 2854960 h 3150465"/>
              <a:gd name="connsiteX46" fmla="*/ 2225040 w 7142480"/>
              <a:gd name="connsiteY46" fmla="*/ 2773680 h 3150465"/>
              <a:gd name="connsiteX47" fmla="*/ 2265680 w 7142480"/>
              <a:gd name="connsiteY47" fmla="*/ 2712720 h 3150465"/>
              <a:gd name="connsiteX48" fmla="*/ 2336800 w 7142480"/>
              <a:gd name="connsiteY48" fmla="*/ 2631440 h 3150465"/>
              <a:gd name="connsiteX49" fmla="*/ 2418080 w 7142480"/>
              <a:gd name="connsiteY49" fmla="*/ 2580640 h 3150465"/>
              <a:gd name="connsiteX50" fmla="*/ 2448560 w 7142480"/>
              <a:gd name="connsiteY50" fmla="*/ 2540000 h 3150465"/>
              <a:gd name="connsiteX51" fmla="*/ 2509520 w 7142480"/>
              <a:gd name="connsiteY51" fmla="*/ 2468880 h 3150465"/>
              <a:gd name="connsiteX52" fmla="*/ 2550160 w 7142480"/>
              <a:gd name="connsiteY52" fmla="*/ 2448560 h 3150465"/>
              <a:gd name="connsiteX53" fmla="*/ 2580640 w 7142480"/>
              <a:gd name="connsiteY53" fmla="*/ 2418080 h 3150465"/>
              <a:gd name="connsiteX54" fmla="*/ 2611120 w 7142480"/>
              <a:gd name="connsiteY54" fmla="*/ 2407920 h 3150465"/>
              <a:gd name="connsiteX55" fmla="*/ 2641600 w 7142480"/>
              <a:gd name="connsiteY55" fmla="*/ 2387600 h 3150465"/>
              <a:gd name="connsiteX56" fmla="*/ 2672080 w 7142480"/>
              <a:gd name="connsiteY56" fmla="*/ 2377440 h 3150465"/>
              <a:gd name="connsiteX57" fmla="*/ 2733040 w 7142480"/>
              <a:gd name="connsiteY57" fmla="*/ 2336800 h 3150465"/>
              <a:gd name="connsiteX58" fmla="*/ 2875280 w 7142480"/>
              <a:gd name="connsiteY58" fmla="*/ 2286000 h 3150465"/>
              <a:gd name="connsiteX59" fmla="*/ 2956560 w 7142480"/>
              <a:gd name="connsiteY59" fmla="*/ 2245360 h 3150465"/>
              <a:gd name="connsiteX60" fmla="*/ 3017520 w 7142480"/>
              <a:gd name="connsiteY60" fmla="*/ 2194560 h 3150465"/>
              <a:gd name="connsiteX61" fmla="*/ 3048000 w 7142480"/>
              <a:gd name="connsiteY61" fmla="*/ 2184400 h 3150465"/>
              <a:gd name="connsiteX62" fmla="*/ 3078480 w 7142480"/>
              <a:gd name="connsiteY62" fmla="*/ 2153920 h 3150465"/>
              <a:gd name="connsiteX63" fmla="*/ 3180080 w 7142480"/>
              <a:gd name="connsiteY63" fmla="*/ 2082800 h 3150465"/>
              <a:gd name="connsiteX64" fmla="*/ 3210560 w 7142480"/>
              <a:gd name="connsiteY64" fmla="*/ 2062480 h 3150465"/>
              <a:gd name="connsiteX65" fmla="*/ 3261360 w 7142480"/>
              <a:gd name="connsiteY65" fmla="*/ 1940560 h 3150465"/>
              <a:gd name="connsiteX66" fmla="*/ 3271520 w 7142480"/>
              <a:gd name="connsiteY66" fmla="*/ 1910080 h 3150465"/>
              <a:gd name="connsiteX67" fmla="*/ 3312160 w 7142480"/>
              <a:gd name="connsiteY67" fmla="*/ 1879600 h 3150465"/>
              <a:gd name="connsiteX68" fmla="*/ 3332480 w 7142480"/>
              <a:gd name="connsiteY68" fmla="*/ 1798320 h 3150465"/>
              <a:gd name="connsiteX69" fmla="*/ 3362960 w 7142480"/>
              <a:gd name="connsiteY69" fmla="*/ 1727200 h 3150465"/>
              <a:gd name="connsiteX70" fmla="*/ 3220720 w 7142480"/>
              <a:gd name="connsiteY70" fmla="*/ 1676400 h 3150465"/>
              <a:gd name="connsiteX71" fmla="*/ 3190240 w 7142480"/>
              <a:gd name="connsiteY71" fmla="*/ 1645920 h 3150465"/>
              <a:gd name="connsiteX72" fmla="*/ 3180080 w 7142480"/>
              <a:gd name="connsiteY72" fmla="*/ 1615440 h 3150465"/>
              <a:gd name="connsiteX73" fmla="*/ 3169920 w 7142480"/>
              <a:gd name="connsiteY73" fmla="*/ 1544320 h 3150465"/>
              <a:gd name="connsiteX74" fmla="*/ 3078480 w 7142480"/>
              <a:gd name="connsiteY74" fmla="*/ 1402080 h 3150465"/>
              <a:gd name="connsiteX75" fmla="*/ 3048000 w 7142480"/>
              <a:gd name="connsiteY75" fmla="*/ 1330960 h 3150465"/>
              <a:gd name="connsiteX76" fmla="*/ 2956560 w 7142480"/>
              <a:gd name="connsiteY76" fmla="*/ 1320800 h 3150465"/>
              <a:gd name="connsiteX77" fmla="*/ 2783840 w 7142480"/>
              <a:gd name="connsiteY77" fmla="*/ 1219200 h 3150465"/>
              <a:gd name="connsiteX78" fmla="*/ 2702560 w 7142480"/>
              <a:gd name="connsiteY78" fmla="*/ 1137920 h 3150465"/>
              <a:gd name="connsiteX79" fmla="*/ 2661920 w 7142480"/>
              <a:gd name="connsiteY79" fmla="*/ 1076960 h 3150465"/>
              <a:gd name="connsiteX80" fmla="*/ 2641600 w 7142480"/>
              <a:gd name="connsiteY80" fmla="*/ 1046480 h 3150465"/>
              <a:gd name="connsiteX81" fmla="*/ 2580640 w 7142480"/>
              <a:gd name="connsiteY81" fmla="*/ 1076960 h 3150465"/>
              <a:gd name="connsiteX82" fmla="*/ 2651760 w 7142480"/>
              <a:gd name="connsiteY82" fmla="*/ 914400 h 3150465"/>
              <a:gd name="connsiteX83" fmla="*/ 2672080 w 7142480"/>
              <a:gd name="connsiteY83" fmla="*/ 822960 h 3150465"/>
              <a:gd name="connsiteX84" fmla="*/ 2682240 w 7142480"/>
              <a:gd name="connsiteY84" fmla="*/ 782320 h 3150465"/>
              <a:gd name="connsiteX85" fmla="*/ 2722880 w 7142480"/>
              <a:gd name="connsiteY85" fmla="*/ 619760 h 3150465"/>
              <a:gd name="connsiteX86" fmla="*/ 2753360 w 7142480"/>
              <a:gd name="connsiteY86" fmla="*/ 558800 h 3150465"/>
              <a:gd name="connsiteX87" fmla="*/ 2794000 w 7142480"/>
              <a:gd name="connsiteY87" fmla="*/ 538480 h 3150465"/>
              <a:gd name="connsiteX88" fmla="*/ 2905760 w 7142480"/>
              <a:gd name="connsiteY88" fmla="*/ 457200 h 3150465"/>
              <a:gd name="connsiteX89" fmla="*/ 3007360 w 7142480"/>
              <a:gd name="connsiteY89" fmla="*/ 375920 h 3150465"/>
              <a:gd name="connsiteX90" fmla="*/ 3281680 w 7142480"/>
              <a:gd name="connsiteY90" fmla="*/ 233680 h 3150465"/>
              <a:gd name="connsiteX91" fmla="*/ 3495040 w 7142480"/>
              <a:gd name="connsiteY91" fmla="*/ 142240 h 3150465"/>
              <a:gd name="connsiteX92" fmla="*/ 3667760 w 7142480"/>
              <a:gd name="connsiteY92" fmla="*/ 91440 h 3150465"/>
              <a:gd name="connsiteX93" fmla="*/ 3942080 w 7142480"/>
              <a:gd name="connsiteY93" fmla="*/ 30480 h 3150465"/>
              <a:gd name="connsiteX94" fmla="*/ 4104640 w 7142480"/>
              <a:gd name="connsiteY94" fmla="*/ 20320 h 3150465"/>
              <a:gd name="connsiteX95" fmla="*/ 4277360 w 7142480"/>
              <a:gd name="connsiteY95" fmla="*/ 0 h 3150465"/>
              <a:gd name="connsiteX96" fmla="*/ 4409440 w 7142480"/>
              <a:gd name="connsiteY96" fmla="*/ 40640 h 3150465"/>
              <a:gd name="connsiteX97" fmla="*/ 4429760 w 7142480"/>
              <a:gd name="connsiteY97" fmla="*/ 71120 h 3150465"/>
              <a:gd name="connsiteX98" fmla="*/ 4439920 w 7142480"/>
              <a:gd name="connsiteY98" fmla="*/ 193040 h 3150465"/>
              <a:gd name="connsiteX99" fmla="*/ 4450080 w 7142480"/>
              <a:gd name="connsiteY99" fmla="*/ 233680 h 3150465"/>
              <a:gd name="connsiteX100" fmla="*/ 4460240 w 7142480"/>
              <a:gd name="connsiteY100" fmla="*/ 284480 h 3150465"/>
              <a:gd name="connsiteX101" fmla="*/ 4429760 w 7142480"/>
              <a:gd name="connsiteY101" fmla="*/ 650240 h 3150465"/>
              <a:gd name="connsiteX102" fmla="*/ 4368800 w 7142480"/>
              <a:gd name="connsiteY102" fmla="*/ 731520 h 3150465"/>
              <a:gd name="connsiteX103" fmla="*/ 4318000 w 7142480"/>
              <a:gd name="connsiteY103" fmla="*/ 762000 h 3150465"/>
              <a:gd name="connsiteX104" fmla="*/ 4297680 w 7142480"/>
              <a:gd name="connsiteY104" fmla="*/ 792480 h 3150465"/>
              <a:gd name="connsiteX105" fmla="*/ 4287520 w 7142480"/>
              <a:gd name="connsiteY105" fmla="*/ 843280 h 3150465"/>
              <a:gd name="connsiteX106" fmla="*/ 4277360 w 7142480"/>
              <a:gd name="connsiteY106" fmla="*/ 873760 h 3150465"/>
              <a:gd name="connsiteX107" fmla="*/ 4267200 w 7142480"/>
              <a:gd name="connsiteY107" fmla="*/ 914400 h 3150465"/>
              <a:gd name="connsiteX108" fmla="*/ 4206240 w 7142480"/>
              <a:gd name="connsiteY108" fmla="*/ 955040 h 3150465"/>
              <a:gd name="connsiteX109" fmla="*/ 4175760 w 7142480"/>
              <a:gd name="connsiteY109" fmla="*/ 975360 h 3150465"/>
              <a:gd name="connsiteX110" fmla="*/ 4135120 w 7142480"/>
              <a:gd name="connsiteY110" fmla="*/ 1005840 h 3150465"/>
              <a:gd name="connsiteX111" fmla="*/ 4043680 w 7142480"/>
              <a:gd name="connsiteY111" fmla="*/ 1036320 h 3150465"/>
              <a:gd name="connsiteX112" fmla="*/ 3982720 w 7142480"/>
              <a:gd name="connsiteY112" fmla="*/ 1076960 h 3150465"/>
              <a:gd name="connsiteX113" fmla="*/ 3942080 w 7142480"/>
              <a:gd name="connsiteY113" fmla="*/ 1117600 h 3150465"/>
              <a:gd name="connsiteX114" fmla="*/ 3921760 w 7142480"/>
              <a:gd name="connsiteY114" fmla="*/ 1148080 h 3150465"/>
              <a:gd name="connsiteX115" fmla="*/ 3891280 w 7142480"/>
              <a:gd name="connsiteY115" fmla="*/ 1168400 h 3150465"/>
              <a:gd name="connsiteX116" fmla="*/ 3810000 w 7142480"/>
              <a:gd name="connsiteY116" fmla="*/ 1198880 h 3150465"/>
              <a:gd name="connsiteX117" fmla="*/ 3535680 w 7142480"/>
              <a:gd name="connsiteY117" fmla="*/ 1209040 h 3150465"/>
              <a:gd name="connsiteX118" fmla="*/ 3505200 w 7142480"/>
              <a:gd name="connsiteY118" fmla="*/ 1219200 h 3150465"/>
              <a:gd name="connsiteX119" fmla="*/ 3474720 w 7142480"/>
              <a:gd name="connsiteY119" fmla="*/ 1310640 h 3150465"/>
              <a:gd name="connsiteX120" fmla="*/ 3454400 w 7142480"/>
              <a:gd name="connsiteY120" fmla="*/ 1341120 h 3150465"/>
              <a:gd name="connsiteX121" fmla="*/ 3444240 w 7142480"/>
              <a:gd name="connsiteY121" fmla="*/ 1534160 h 3150465"/>
              <a:gd name="connsiteX122" fmla="*/ 3444240 w 7142480"/>
              <a:gd name="connsiteY122" fmla="*/ 1686560 h 3150465"/>
              <a:gd name="connsiteX123" fmla="*/ 3454400 w 7142480"/>
              <a:gd name="connsiteY123" fmla="*/ 1737360 h 3150465"/>
              <a:gd name="connsiteX124" fmla="*/ 3525520 w 7142480"/>
              <a:gd name="connsiteY124" fmla="*/ 1757680 h 3150465"/>
              <a:gd name="connsiteX125" fmla="*/ 3566160 w 7142480"/>
              <a:gd name="connsiteY125" fmla="*/ 1798320 h 3150465"/>
              <a:gd name="connsiteX126" fmla="*/ 3596640 w 7142480"/>
              <a:gd name="connsiteY126" fmla="*/ 1818640 h 3150465"/>
              <a:gd name="connsiteX127" fmla="*/ 3637280 w 7142480"/>
              <a:gd name="connsiteY127" fmla="*/ 1910080 h 3150465"/>
              <a:gd name="connsiteX128" fmla="*/ 3667760 w 7142480"/>
              <a:gd name="connsiteY128" fmla="*/ 1930400 h 3150465"/>
              <a:gd name="connsiteX129" fmla="*/ 3708400 w 7142480"/>
              <a:gd name="connsiteY129" fmla="*/ 1940560 h 3150465"/>
              <a:gd name="connsiteX130" fmla="*/ 3728720 w 7142480"/>
              <a:gd name="connsiteY130" fmla="*/ 2021840 h 3150465"/>
              <a:gd name="connsiteX131" fmla="*/ 3738880 w 7142480"/>
              <a:gd name="connsiteY131" fmla="*/ 2052320 h 3150465"/>
              <a:gd name="connsiteX132" fmla="*/ 3749040 w 7142480"/>
              <a:gd name="connsiteY132" fmla="*/ 2103120 h 3150465"/>
              <a:gd name="connsiteX133" fmla="*/ 3759200 w 7142480"/>
              <a:gd name="connsiteY133" fmla="*/ 2133600 h 3150465"/>
              <a:gd name="connsiteX134" fmla="*/ 3799840 w 7142480"/>
              <a:gd name="connsiteY134" fmla="*/ 2194560 h 3150465"/>
              <a:gd name="connsiteX135" fmla="*/ 3810000 w 7142480"/>
              <a:gd name="connsiteY135" fmla="*/ 2346960 h 3150465"/>
              <a:gd name="connsiteX136" fmla="*/ 3840480 w 7142480"/>
              <a:gd name="connsiteY136" fmla="*/ 2377440 h 3150465"/>
              <a:gd name="connsiteX137" fmla="*/ 3891280 w 7142480"/>
              <a:gd name="connsiteY137" fmla="*/ 2448560 h 3150465"/>
              <a:gd name="connsiteX138" fmla="*/ 3901440 w 7142480"/>
              <a:gd name="connsiteY138" fmla="*/ 2489200 h 3150465"/>
              <a:gd name="connsiteX139" fmla="*/ 3931920 w 7142480"/>
              <a:gd name="connsiteY139" fmla="*/ 2529840 h 3150465"/>
              <a:gd name="connsiteX140" fmla="*/ 4033520 w 7142480"/>
              <a:gd name="connsiteY140" fmla="*/ 2600960 h 3150465"/>
              <a:gd name="connsiteX141" fmla="*/ 4074160 w 7142480"/>
              <a:gd name="connsiteY141" fmla="*/ 2611120 h 3150465"/>
              <a:gd name="connsiteX142" fmla="*/ 4124960 w 7142480"/>
              <a:gd name="connsiteY142" fmla="*/ 2631440 h 3150465"/>
              <a:gd name="connsiteX143" fmla="*/ 4165600 w 7142480"/>
              <a:gd name="connsiteY143" fmla="*/ 2641600 h 3150465"/>
              <a:gd name="connsiteX144" fmla="*/ 4206240 w 7142480"/>
              <a:gd name="connsiteY144" fmla="*/ 2661920 h 3150465"/>
              <a:gd name="connsiteX145" fmla="*/ 4236720 w 7142480"/>
              <a:gd name="connsiteY145" fmla="*/ 2682240 h 3150465"/>
              <a:gd name="connsiteX146" fmla="*/ 4287520 w 7142480"/>
              <a:gd name="connsiteY146" fmla="*/ 2692400 h 3150465"/>
              <a:gd name="connsiteX147" fmla="*/ 4429760 w 7142480"/>
              <a:gd name="connsiteY147" fmla="*/ 2702560 h 3150465"/>
              <a:gd name="connsiteX148" fmla="*/ 4500880 w 7142480"/>
              <a:gd name="connsiteY148" fmla="*/ 2712720 h 3150465"/>
              <a:gd name="connsiteX149" fmla="*/ 4582160 w 7142480"/>
              <a:gd name="connsiteY149" fmla="*/ 2722880 h 3150465"/>
              <a:gd name="connsiteX150" fmla="*/ 4653280 w 7142480"/>
              <a:gd name="connsiteY150" fmla="*/ 2743200 h 3150465"/>
              <a:gd name="connsiteX151" fmla="*/ 4704080 w 7142480"/>
              <a:gd name="connsiteY151" fmla="*/ 2753360 h 3150465"/>
              <a:gd name="connsiteX152" fmla="*/ 4734560 w 7142480"/>
              <a:gd name="connsiteY152" fmla="*/ 2773680 h 3150465"/>
              <a:gd name="connsiteX153" fmla="*/ 4907280 w 7142480"/>
              <a:gd name="connsiteY153" fmla="*/ 2794000 h 3150465"/>
              <a:gd name="connsiteX154" fmla="*/ 5039360 w 7142480"/>
              <a:gd name="connsiteY154" fmla="*/ 2875280 h 3150465"/>
              <a:gd name="connsiteX155" fmla="*/ 5100320 w 7142480"/>
              <a:gd name="connsiteY155" fmla="*/ 2966720 h 3150465"/>
              <a:gd name="connsiteX156" fmla="*/ 5130800 w 7142480"/>
              <a:gd name="connsiteY156" fmla="*/ 2997200 h 3150465"/>
              <a:gd name="connsiteX157" fmla="*/ 5334000 w 7142480"/>
              <a:gd name="connsiteY157" fmla="*/ 3088640 h 3150465"/>
              <a:gd name="connsiteX158" fmla="*/ 5364480 w 7142480"/>
              <a:gd name="connsiteY158" fmla="*/ 3108960 h 3150465"/>
              <a:gd name="connsiteX159" fmla="*/ 5405120 w 7142480"/>
              <a:gd name="connsiteY159" fmla="*/ 3119120 h 3150465"/>
              <a:gd name="connsiteX160" fmla="*/ 5435600 w 7142480"/>
              <a:gd name="connsiteY160" fmla="*/ 3149600 h 3150465"/>
              <a:gd name="connsiteX161" fmla="*/ 5516880 w 7142480"/>
              <a:gd name="connsiteY161" fmla="*/ 3068320 h 3150465"/>
              <a:gd name="connsiteX162" fmla="*/ 5628640 w 7142480"/>
              <a:gd name="connsiteY162" fmla="*/ 2966720 h 3150465"/>
              <a:gd name="connsiteX163" fmla="*/ 5781040 w 7142480"/>
              <a:gd name="connsiteY163" fmla="*/ 2844800 h 3150465"/>
              <a:gd name="connsiteX164" fmla="*/ 6024880 w 7142480"/>
              <a:gd name="connsiteY164" fmla="*/ 2682240 h 3150465"/>
              <a:gd name="connsiteX165" fmla="*/ 6085840 w 7142480"/>
              <a:gd name="connsiteY165" fmla="*/ 2651760 h 3150465"/>
              <a:gd name="connsiteX166" fmla="*/ 6136640 w 7142480"/>
              <a:gd name="connsiteY166" fmla="*/ 2631440 h 3150465"/>
              <a:gd name="connsiteX167" fmla="*/ 6167120 w 7142480"/>
              <a:gd name="connsiteY167" fmla="*/ 2611120 h 3150465"/>
              <a:gd name="connsiteX168" fmla="*/ 6217920 w 7142480"/>
              <a:gd name="connsiteY168" fmla="*/ 2600960 h 3150465"/>
              <a:gd name="connsiteX169" fmla="*/ 6350000 w 7142480"/>
              <a:gd name="connsiteY169" fmla="*/ 2611120 h 3150465"/>
              <a:gd name="connsiteX170" fmla="*/ 6380480 w 7142480"/>
              <a:gd name="connsiteY170" fmla="*/ 2621280 h 3150465"/>
              <a:gd name="connsiteX171" fmla="*/ 6532880 w 7142480"/>
              <a:gd name="connsiteY171" fmla="*/ 2631440 h 3150465"/>
              <a:gd name="connsiteX172" fmla="*/ 6543040 w 7142480"/>
              <a:gd name="connsiteY172" fmla="*/ 2661920 h 3150465"/>
              <a:gd name="connsiteX173" fmla="*/ 6553200 w 7142480"/>
              <a:gd name="connsiteY173" fmla="*/ 2702560 h 3150465"/>
              <a:gd name="connsiteX174" fmla="*/ 6583680 w 7142480"/>
              <a:gd name="connsiteY174" fmla="*/ 2712720 h 3150465"/>
              <a:gd name="connsiteX175" fmla="*/ 6715760 w 7142480"/>
              <a:gd name="connsiteY175" fmla="*/ 2733040 h 3150465"/>
              <a:gd name="connsiteX176" fmla="*/ 6736080 w 7142480"/>
              <a:gd name="connsiteY176" fmla="*/ 2763520 h 3150465"/>
              <a:gd name="connsiteX177" fmla="*/ 6807200 w 7142480"/>
              <a:gd name="connsiteY177" fmla="*/ 2783840 h 3150465"/>
              <a:gd name="connsiteX178" fmla="*/ 6827520 w 7142480"/>
              <a:gd name="connsiteY178" fmla="*/ 2814320 h 3150465"/>
              <a:gd name="connsiteX179" fmla="*/ 6858000 w 7142480"/>
              <a:gd name="connsiteY179" fmla="*/ 2824480 h 3150465"/>
              <a:gd name="connsiteX180" fmla="*/ 6929120 w 7142480"/>
              <a:gd name="connsiteY180" fmla="*/ 2834640 h 3150465"/>
              <a:gd name="connsiteX181" fmla="*/ 7061200 w 7142480"/>
              <a:gd name="connsiteY181" fmla="*/ 2854960 h 3150465"/>
              <a:gd name="connsiteX182" fmla="*/ 7132320 w 7142480"/>
              <a:gd name="connsiteY182" fmla="*/ 2895600 h 3150465"/>
              <a:gd name="connsiteX183" fmla="*/ 7142480 w 7142480"/>
              <a:gd name="connsiteY183" fmla="*/ 2905760 h 3150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7142480" h="3150465">
                <a:moveTo>
                  <a:pt x="0" y="1605280"/>
                </a:moveTo>
                <a:cubicBezTo>
                  <a:pt x="30480" y="1612053"/>
                  <a:pt x="61597" y="1616418"/>
                  <a:pt x="91440" y="1625600"/>
                </a:cubicBezTo>
                <a:cubicBezTo>
                  <a:pt x="107194" y="1630447"/>
                  <a:pt x="148347" y="1654396"/>
                  <a:pt x="162560" y="1666240"/>
                </a:cubicBezTo>
                <a:cubicBezTo>
                  <a:pt x="188624" y="1687960"/>
                  <a:pt x="203734" y="1709660"/>
                  <a:pt x="223520" y="1737360"/>
                </a:cubicBezTo>
                <a:cubicBezTo>
                  <a:pt x="230617" y="1747296"/>
                  <a:pt x="233238" y="1761782"/>
                  <a:pt x="243840" y="1767840"/>
                </a:cubicBezTo>
                <a:cubicBezTo>
                  <a:pt x="258833" y="1776408"/>
                  <a:pt x="277887" y="1773812"/>
                  <a:pt x="294640" y="1778000"/>
                </a:cubicBezTo>
                <a:cubicBezTo>
                  <a:pt x="305030" y="1780597"/>
                  <a:pt x="315541" y="1783371"/>
                  <a:pt x="325120" y="1788160"/>
                </a:cubicBezTo>
                <a:cubicBezTo>
                  <a:pt x="336042" y="1793621"/>
                  <a:pt x="345664" y="1801383"/>
                  <a:pt x="355600" y="1808480"/>
                </a:cubicBezTo>
                <a:cubicBezTo>
                  <a:pt x="369379" y="1818322"/>
                  <a:pt x="381094" y="1831387"/>
                  <a:pt x="396240" y="1838960"/>
                </a:cubicBezTo>
                <a:cubicBezTo>
                  <a:pt x="408729" y="1845205"/>
                  <a:pt x="423333" y="1845733"/>
                  <a:pt x="436880" y="1849120"/>
                </a:cubicBezTo>
                <a:cubicBezTo>
                  <a:pt x="453813" y="1862667"/>
                  <a:pt x="469085" y="1878603"/>
                  <a:pt x="487680" y="1889760"/>
                </a:cubicBezTo>
                <a:cubicBezTo>
                  <a:pt x="515008" y="1906157"/>
                  <a:pt x="548685" y="1912631"/>
                  <a:pt x="579120" y="1920240"/>
                </a:cubicBezTo>
                <a:cubicBezTo>
                  <a:pt x="650240" y="1916853"/>
                  <a:pt x="721525" y="1915993"/>
                  <a:pt x="792480" y="1910080"/>
                </a:cubicBezTo>
                <a:cubicBezTo>
                  <a:pt x="803153" y="1909191"/>
                  <a:pt x="812458" y="1902020"/>
                  <a:pt x="822960" y="1899920"/>
                </a:cubicBezTo>
                <a:cubicBezTo>
                  <a:pt x="858573" y="1892797"/>
                  <a:pt x="908530" y="1890505"/>
                  <a:pt x="944880" y="1879600"/>
                </a:cubicBezTo>
                <a:cubicBezTo>
                  <a:pt x="962349" y="1874359"/>
                  <a:pt x="978378" y="1865047"/>
                  <a:pt x="995680" y="1859280"/>
                </a:cubicBezTo>
                <a:cubicBezTo>
                  <a:pt x="1008927" y="1854864"/>
                  <a:pt x="1022894" y="1852956"/>
                  <a:pt x="1036320" y="1849120"/>
                </a:cubicBezTo>
                <a:cubicBezTo>
                  <a:pt x="1046618" y="1846178"/>
                  <a:pt x="1056184" y="1840375"/>
                  <a:pt x="1066800" y="1838960"/>
                </a:cubicBezTo>
                <a:cubicBezTo>
                  <a:pt x="1107223" y="1833570"/>
                  <a:pt x="1148189" y="1833303"/>
                  <a:pt x="1188720" y="1828800"/>
                </a:cubicBezTo>
                <a:cubicBezTo>
                  <a:pt x="1233560" y="1823818"/>
                  <a:pt x="1249958" y="1818571"/>
                  <a:pt x="1290320" y="1808480"/>
                </a:cubicBezTo>
                <a:cubicBezTo>
                  <a:pt x="1300480" y="1811867"/>
                  <a:pt x="1312437" y="1811950"/>
                  <a:pt x="1320800" y="1818640"/>
                </a:cubicBezTo>
                <a:cubicBezTo>
                  <a:pt x="1330335" y="1826268"/>
                  <a:pt x="1332486" y="1840486"/>
                  <a:pt x="1341120" y="1849120"/>
                </a:cubicBezTo>
                <a:cubicBezTo>
                  <a:pt x="1349754" y="1857754"/>
                  <a:pt x="1361440" y="1862667"/>
                  <a:pt x="1371600" y="1869440"/>
                </a:cubicBezTo>
                <a:cubicBezTo>
                  <a:pt x="1385147" y="1889760"/>
                  <a:pt x="1404517" y="1907232"/>
                  <a:pt x="1412240" y="1930400"/>
                </a:cubicBezTo>
                <a:cubicBezTo>
                  <a:pt x="1415627" y="1940560"/>
                  <a:pt x="1419458" y="1950582"/>
                  <a:pt x="1422400" y="1960880"/>
                </a:cubicBezTo>
                <a:cubicBezTo>
                  <a:pt x="1426236" y="1974306"/>
                  <a:pt x="1427657" y="1988445"/>
                  <a:pt x="1432560" y="2001520"/>
                </a:cubicBezTo>
                <a:cubicBezTo>
                  <a:pt x="1437878" y="2015701"/>
                  <a:pt x="1446914" y="2028239"/>
                  <a:pt x="1452880" y="2042160"/>
                </a:cubicBezTo>
                <a:cubicBezTo>
                  <a:pt x="1457099" y="2052004"/>
                  <a:pt x="1460443" y="2062250"/>
                  <a:pt x="1463040" y="2072640"/>
                </a:cubicBezTo>
                <a:cubicBezTo>
                  <a:pt x="1467228" y="2089393"/>
                  <a:pt x="1460989" y="2111229"/>
                  <a:pt x="1473200" y="2123440"/>
                </a:cubicBezTo>
                <a:cubicBezTo>
                  <a:pt x="1488346" y="2138586"/>
                  <a:pt x="1516338" y="2131879"/>
                  <a:pt x="1534160" y="2143760"/>
                </a:cubicBezTo>
                <a:lnTo>
                  <a:pt x="1564640" y="2164080"/>
                </a:lnTo>
                <a:cubicBezTo>
                  <a:pt x="1568027" y="2174240"/>
                  <a:pt x="1568859" y="2185649"/>
                  <a:pt x="1574800" y="2194560"/>
                </a:cubicBezTo>
                <a:cubicBezTo>
                  <a:pt x="1582770" y="2206515"/>
                  <a:pt x="1602591" y="2210925"/>
                  <a:pt x="1605280" y="2225040"/>
                </a:cubicBezTo>
                <a:cubicBezTo>
                  <a:pt x="1630166" y="2355690"/>
                  <a:pt x="1578764" y="2370004"/>
                  <a:pt x="1635760" y="2438400"/>
                </a:cubicBezTo>
                <a:cubicBezTo>
                  <a:pt x="1644958" y="2449438"/>
                  <a:pt x="1656080" y="2458720"/>
                  <a:pt x="1666240" y="2468880"/>
                </a:cubicBezTo>
                <a:cubicBezTo>
                  <a:pt x="1689301" y="2538064"/>
                  <a:pt x="1660274" y="2452970"/>
                  <a:pt x="1696720" y="2550160"/>
                </a:cubicBezTo>
                <a:cubicBezTo>
                  <a:pt x="1700480" y="2560188"/>
                  <a:pt x="1703120" y="2570612"/>
                  <a:pt x="1706880" y="2580640"/>
                </a:cubicBezTo>
                <a:cubicBezTo>
                  <a:pt x="1713284" y="2597717"/>
                  <a:pt x="1720427" y="2614507"/>
                  <a:pt x="1727200" y="2631440"/>
                </a:cubicBezTo>
                <a:cubicBezTo>
                  <a:pt x="1730587" y="2651760"/>
                  <a:pt x="1727139" y="2674514"/>
                  <a:pt x="1737360" y="2692400"/>
                </a:cubicBezTo>
                <a:cubicBezTo>
                  <a:pt x="1742673" y="2701699"/>
                  <a:pt x="1757450" y="2699963"/>
                  <a:pt x="1767840" y="2702560"/>
                </a:cubicBezTo>
                <a:cubicBezTo>
                  <a:pt x="1784593" y="2706748"/>
                  <a:pt x="1801887" y="2708532"/>
                  <a:pt x="1818640" y="2712720"/>
                </a:cubicBezTo>
                <a:cubicBezTo>
                  <a:pt x="1829030" y="2715317"/>
                  <a:pt x="1838730" y="2720283"/>
                  <a:pt x="1849120" y="2722880"/>
                </a:cubicBezTo>
                <a:cubicBezTo>
                  <a:pt x="1879411" y="2730453"/>
                  <a:pt x="1910080" y="2736427"/>
                  <a:pt x="1940560" y="2743200"/>
                </a:cubicBezTo>
                <a:cubicBezTo>
                  <a:pt x="2044459" y="2812466"/>
                  <a:pt x="1872710" y="2700990"/>
                  <a:pt x="2021840" y="2783840"/>
                </a:cubicBezTo>
                <a:cubicBezTo>
                  <a:pt x="2036642" y="2792064"/>
                  <a:pt x="2048608" y="2804609"/>
                  <a:pt x="2062480" y="2814320"/>
                </a:cubicBezTo>
                <a:cubicBezTo>
                  <a:pt x="2082487" y="2828325"/>
                  <a:pt x="2123440" y="2854960"/>
                  <a:pt x="2123440" y="2854960"/>
                </a:cubicBezTo>
                <a:cubicBezTo>
                  <a:pt x="2175701" y="2823603"/>
                  <a:pt x="2183406" y="2824566"/>
                  <a:pt x="2225040" y="2773680"/>
                </a:cubicBezTo>
                <a:cubicBezTo>
                  <a:pt x="2240505" y="2754779"/>
                  <a:pt x="2250424" y="2731790"/>
                  <a:pt x="2265680" y="2712720"/>
                </a:cubicBezTo>
                <a:cubicBezTo>
                  <a:pt x="2290153" y="2682129"/>
                  <a:pt x="2307646" y="2656429"/>
                  <a:pt x="2336800" y="2631440"/>
                </a:cubicBezTo>
                <a:cubicBezTo>
                  <a:pt x="2373730" y="2599786"/>
                  <a:pt x="2376450" y="2601455"/>
                  <a:pt x="2418080" y="2580640"/>
                </a:cubicBezTo>
                <a:cubicBezTo>
                  <a:pt x="2428240" y="2567093"/>
                  <a:pt x="2438718" y="2553779"/>
                  <a:pt x="2448560" y="2540000"/>
                </a:cubicBezTo>
                <a:cubicBezTo>
                  <a:pt x="2472189" y="2506920"/>
                  <a:pt x="2471728" y="2497224"/>
                  <a:pt x="2509520" y="2468880"/>
                </a:cubicBezTo>
                <a:cubicBezTo>
                  <a:pt x="2521637" y="2459793"/>
                  <a:pt x="2537835" y="2457363"/>
                  <a:pt x="2550160" y="2448560"/>
                </a:cubicBezTo>
                <a:cubicBezTo>
                  <a:pt x="2561852" y="2440209"/>
                  <a:pt x="2568685" y="2426050"/>
                  <a:pt x="2580640" y="2418080"/>
                </a:cubicBezTo>
                <a:cubicBezTo>
                  <a:pt x="2589551" y="2412139"/>
                  <a:pt x="2601541" y="2412709"/>
                  <a:pt x="2611120" y="2407920"/>
                </a:cubicBezTo>
                <a:cubicBezTo>
                  <a:pt x="2622042" y="2402459"/>
                  <a:pt x="2630678" y="2393061"/>
                  <a:pt x="2641600" y="2387600"/>
                </a:cubicBezTo>
                <a:cubicBezTo>
                  <a:pt x="2651179" y="2382811"/>
                  <a:pt x="2662718" y="2382641"/>
                  <a:pt x="2672080" y="2377440"/>
                </a:cubicBezTo>
                <a:cubicBezTo>
                  <a:pt x="2693428" y="2365580"/>
                  <a:pt x="2709872" y="2344523"/>
                  <a:pt x="2733040" y="2336800"/>
                </a:cubicBezTo>
                <a:cubicBezTo>
                  <a:pt x="2773601" y="2323280"/>
                  <a:pt x="2833352" y="2305351"/>
                  <a:pt x="2875280" y="2286000"/>
                </a:cubicBezTo>
                <a:cubicBezTo>
                  <a:pt x="2902783" y="2273306"/>
                  <a:pt x="2935141" y="2266779"/>
                  <a:pt x="2956560" y="2245360"/>
                </a:cubicBezTo>
                <a:cubicBezTo>
                  <a:pt x="2979030" y="2222890"/>
                  <a:pt x="2989230" y="2208705"/>
                  <a:pt x="3017520" y="2194560"/>
                </a:cubicBezTo>
                <a:cubicBezTo>
                  <a:pt x="3027099" y="2189771"/>
                  <a:pt x="3037840" y="2187787"/>
                  <a:pt x="3048000" y="2184400"/>
                </a:cubicBezTo>
                <a:cubicBezTo>
                  <a:pt x="3058160" y="2174240"/>
                  <a:pt x="3067571" y="2163271"/>
                  <a:pt x="3078480" y="2153920"/>
                </a:cubicBezTo>
                <a:cubicBezTo>
                  <a:pt x="3104808" y="2131354"/>
                  <a:pt x="3153849" y="2100287"/>
                  <a:pt x="3180080" y="2082800"/>
                </a:cubicBezTo>
                <a:lnTo>
                  <a:pt x="3210560" y="2062480"/>
                </a:lnTo>
                <a:cubicBezTo>
                  <a:pt x="3234987" y="1964772"/>
                  <a:pt x="3214124" y="2003542"/>
                  <a:pt x="3261360" y="1940560"/>
                </a:cubicBezTo>
                <a:cubicBezTo>
                  <a:pt x="3264747" y="1930400"/>
                  <a:pt x="3264664" y="1918307"/>
                  <a:pt x="3271520" y="1910080"/>
                </a:cubicBezTo>
                <a:cubicBezTo>
                  <a:pt x="3282360" y="1897071"/>
                  <a:pt x="3304051" y="1894466"/>
                  <a:pt x="3312160" y="1879600"/>
                </a:cubicBezTo>
                <a:cubicBezTo>
                  <a:pt x="3325533" y="1855083"/>
                  <a:pt x="3319991" y="1823299"/>
                  <a:pt x="3332480" y="1798320"/>
                </a:cubicBezTo>
                <a:cubicBezTo>
                  <a:pt x="3357589" y="1748101"/>
                  <a:pt x="3348011" y="1772048"/>
                  <a:pt x="3362960" y="1727200"/>
                </a:cubicBezTo>
                <a:cubicBezTo>
                  <a:pt x="3339959" y="1635198"/>
                  <a:pt x="3373461" y="1714585"/>
                  <a:pt x="3220720" y="1676400"/>
                </a:cubicBezTo>
                <a:cubicBezTo>
                  <a:pt x="3206781" y="1672915"/>
                  <a:pt x="3200400" y="1656080"/>
                  <a:pt x="3190240" y="1645920"/>
                </a:cubicBezTo>
                <a:cubicBezTo>
                  <a:pt x="3186853" y="1635760"/>
                  <a:pt x="3182180" y="1625942"/>
                  <a:pt x="3180080" y="1615440"/>
                </a:cubicBezTo>
                <a:cubicBezTo>
                  <a:pt x="3175384" y="1591958"/>
                  <a:pt x="3177974" y="1566872"/>
                  <a:pt x="3169920" y="1544320"/>
                </a:cubicBezTo>
                <a:cubicBezTo>
                  <a:pt x="3149092" y="1486001"/>
                  <a:pt x="3108589" y="1454771"/>
                  <a:pt x="3078480" y="1402080"/>
                </a:cubicBezTo>
                <a:cubicBezTo>
                  <a:pt x="3065684" y="1379686"/>
                  <a:pt x="3069460" y="1345267"/>
                  <a:pt x="3048000" y="1330960"/>
                </a:cubicBezTo>
                <a:cubicBezTo>
                  <a:pt x="3022483" y="1313949"/>
                  <a:pt x="2987040" y="1324187"/>
                  <a:pt x="2956560" y="1320800"/>
                </a:cubicBezTo>
                <a:cubicBezTo>
                  <a:pt x="2905095" y="1295067"/>
                  <a:pt x="2819547" y="1254907"/>
                  <a:pt x="2783840" y="1219200"/>
                </a:cubicBezTo>
                <a:cubicBezTo>
                  <a:pt x="2756747" y="1192107"/>
                  <a:pt x="2723814" y="1169801"/>
                  <a:pt x="2702560" y="1137920"/>
                </a:cubicBezTo>
                <a:lnTo>
                  <a:pt x="2661920" y="1076960"/>
                </a:lnTo>
                <a:lnTo>
                  <a:pt x="2641600" y="1046480"/>
                </a:lnTo>
                <a:cubicBezTo>
                  <a:pt x="2621280" y="1056640"/>
                  <a:pt x="2593242" y="1095863"/>
                  <a:pt x="2580640" y="1076960"/>
                </a:cubicBezTo>
                <a:cubicBezTo>
                  <a:pt x="2552163" y="1034244"/>
                  <a:pt x="2634239" y="938930"/>
                  <a:pt x="2651760" y="914400"/>
                </a:cubicBezTo>
                <a:cubicBezTo>
                  <a:pt x="2658533" y="883920"/>
                  <a:pt x="2665059" y="853384"/>
                  <a:pt x="2672080" y="822960"/>
                </a:cubicBezTo>
                <a:cubicBezTo>
                  <a:pt x="2675220" y="809354"/>
                  <a:pt x="2680117" y="796121"/>
                  <a:pt x="2682240" y="782320"/>
                </a:cubicBezTo>
                <a:cubicBezTo>
                  <a:pt x="2700807" y="661637"/>
                  <a:pt x="2675645" y="722103"/>
                  <a:pt x="2722880" y="619760"/>
                </a:cubicBezTo>
                <a:cubicBezTo>
                  <a:pt x="2732400" y="599133"/>
                  <a:pt x="2738400" y="575897"/>
                  <a:pt x="2753360" y="558800"/>
                </a:cubicBezTo>
                <a:cubicBezTo>
                  <a:pt x="2763333" y="547402"/>
                  <a:pt x="2781398" y="546881"/>
                  <a:pt x="2794000" y="538480"/>
                </a:cubicBezTo>
                <a:cubicBezTo>
                  <a:pt x="2832327" y="512928"/>
                  <a:pt x="2869790" y="485976"/>
                  <a:pt x="2905760" y="457200"/>
                </a:cubicBezTo>
                <a:cubicBezTo>
                  <a:pt x="2939627" y="430107"/>
                  <a:pt x="2971496" y="400308"/>
                  <a:pt x="3007360" y="375920"/>
                </a:cubicBezTo>
                <a:cubicBezTo>
                  <a:pt x="3148261" y="280107"/>
                  <a:pt x="3141676" y="293682"/>
                  <a:pt x="3281680" y="233680"/>
                </a:cubicBezTo>
                <a:cubicBezTo>
                  <a:pt x="3323447" y="215780"/>
                  <a:pt x="3461001" y="152252"/>
                  <a:pt x="3495040" y="142240"/>
                </a:cubicBezTo>
                <a:cubicBezTo>
                  <a:pt x="3552613" y="125307"/>
                  <a:pt x="3609863" y="107230"/>
                  <a:pt x="3667760" y="91440"/>
                </a:cubicBezTo>
                <a:cubicBezTo>
                  <a:pt x="3731436" y="74074"/>
                  <a:pt x="3867303" y="38789"/>
                  <a:pt x="3942080" y="30480"/>
                </a:cubicBezTo>
                <a:cubicBezTo>
                  <a:pt x="3996040" y="24484"/>
                  <a:pt x="4050521" y="24650"/>
                  <a:pt x="4104640" y="20320"/>
                </a:cubicBezTo>
                <a:cubicBezTo>
                  <a:pt x="4141238" y="17392"/>
                  <a:pt x="4238638" y="4840"/>
                  <a:pt x="4277360" y="0"/>
                </a:cubicBezTo>
                <a:cubicBezTo>
                  <a:pt x="4369765" y="9240"/>
                  <a:pt x="4364811" y="-12915"/>
                  <a:pt x="4409440" y="40640"/>
                </a:cubicBezTo>
                <a:cubicBezTo>
                  <a:pt x="4417257" y="50021"/>
                  <a:pt x="4422987" y="60960"/>
                  <a:pt x="4429760" y="71120"/>
                </a:cubicBezTo>
                <a:cubicBezTo>
                  <a:pt x="4433147" y="111760"/>
                  <a:pt x="4434862" y="152574"/>
                  <a:pt x="4439920" y="193040"/>
                </a:cubicBezTo>
                <a:cubicBezTo>
                  <a:pt x="4441652" y="206896"/>
                  <a:pt x="4447051" y="220049"/>
                  <a:pt x="4450080" y="233680"/>
                </a:cubicBezTo>
                <a:cubicBezTo>
                  <a:pt x="4453826" y="250537"/>
                  <a:pt x="4456853" y="267547"/>
                  <a:pt x="4460240" y="284480"/>
                </a:cubicBezTo>
                <a:cubicBezTo>
                  <a:pt x="4452690" y="533620"/>
                  <a:pt x="4511776" y="537468"/>
                  <a:pt x="4429760" y="650240"/>
                </a:cubicBezTo>
                <a:cubicBezTo>
                  <a:pt x="4409841" y="677629"/>
                  <a:pt x="4397840" y="714096"/>
                  <a:pt x="4368800" y="731520"/>
                </a:cubicBezTo>
                <a:lnTo>
                  <a:pt x="4318000" y="762000"/>
                </a:lnTo>
                <a:cubicBezTo>
                  <a:pt x="4311227" y="772160"/>
                  <a:pt x="4301967" y="781047"/>
                  <a:pt x="4297680" y="792480"/>
                </a:cubicBezTo>
                <a:cubicBezTo>
                  <a:pt x="4291617" y="808649"/>
                  <a:pt x="4291708" y="826527"/>
                  <a:pt x="4287520" y="843280"/>
                </a:cubicBezTo>
                <a:cubicBezTo>
                  <a:pt x="4284923" y="853670"/>
                  <a:pt x="4280302" y="863462"/>
                  <a:pt x="4277360" y="873760"/>
                </a:cubicBezTo>
                <a:cubicBezTo>
                  <a:pt x="4273524" y="887186"/>
                  <a:pt x="4274128" y="902276"/>
                  <a:pt x="4267200" y="914400"/>
                </a:cubicBezTo>
                <a:cubicBezTo>
                  <a:pt x="4244088" y="954846"/>
                  <a:pt x="4239215" y="938553"/>
                  <a:pt x="4206240" y="955040"/>
                </a:cubicBezTo>
                <a:cubicBezTo>
                  <a:pt x="4195318" y="960501"/>
                  <a:pt x="4185696" y="968263"/>
                  <a:pt x="4175760" y="975360"/>
                </a:cubicBezTo>
                <a:cubicBezTo>
                  <a:pt x="4161981" y="985202"/>
                  <a:pt x="4150495" y="998744"/>
                  <a:pt x="4135120" y="1005840"/>
                </a:cubicBezTo>
                <a:cubicBezTo>
                  <a:pt x="4105948" y="1019304"/>
                  <a:pt x="4070413" y="1018498"/>
                  <a:pt x="4043680" y="1036320"/>
                </a:cubicBezTo>
                <a:cubicBezTo>
                  <a:pt x="4023360" y="1049867"/>
                  <a:pt x="3999989" y="1059691"/>
                  <a:pt x="3982720" y="1076960"/>
                </a:cubicBezTo>
                <a:cubicBezTo>
                  <a:pt x="3969173" y="1090507"/>
                  <a:pt x="3954548" y="1103054"/>
                  <a:pt x="3942080" y="1117600"/>
                </a:cubicBezTo>
                <a:cubicBezTo>
                  <a:pt x="3934133" y="1126871"/>
                  <a:pt x="3930394" y="1139446"/>
                  <a:pt x="3921760" y="1148080"/>
                </a:cubicBezTo>
                <a:cubicBezTo>
                  <a:pt x="3913126" y="1156714"/>
                  <a:pt x="3901882" y="1162342"/>
                  <a:pt x="3891280" y="1168400"/>
                </a:cubicBezTo>
                <a:cubicBezTo>
                  <a:pt x="3867598" y="1181933"/>
                  <a:pt x="3838184" y="1197062"/>
                  <a:pt x="3810000" y="1198880"/>
                </a:cubicBezTo>
                <a:cubicBezTo>
                  <a:pt x="3718687" y="1204771"/>
                  <a:pt x="3627120" y="1205653"/>
                  <a:pt x="3535680" y="1209040"/>
                </a:cubicBezTo>
                <a:cubicBezTo>
                  <a:pt x="3525520" y="1212427"/>
                  <a:pt x="3513563" y="1212510"/>
                  <a:pt x="3505200" y="1219200"/>
                </a:cubicBezTo>
                <a:cubicBezTo>
                  <a:pt x="3473719" y="1244384"/>
                  <a:pt x="3486438" y="1275486"/>
                  <a:pt x="3474720" y="1310640"/>
                </a:cubicBezTo>
                <a:cubicBezTo>
                  <a:pt x="3470859" y="1322224"/>
                  <a:pt x="3461173" y="1330960"/>
                  <a:pt x="3454400" y="1341120"/>
                </a:cubicBezTo>
                <a:cubicBezTo>
                  <a:pt x="3451013" y="1405467"/>
                  <a:pt x="3449378" y="1469929"/>
                  <a:pt x="3444240" y="1534160"/>
                </a:cubicBezTo>
                <a:cubicBezTo>
                  <a:pt x="3434962" y="1650132"/>
                  <a:pt x="3422986" y="1537783"/>
                  <a:pt x="3444240" y="1686560"/>
                </a:cubicBezTo>
                <a:cubicBezTo>
                  <a:pt x="3446682" y="1703655"/>
                  <a:pt x="3441404" y="1725988"/>
                  <a:pt x="3454400" y="1737360"/>
                </a:cubicBezTo>
                <a:cubicBezTo>
                  <a:pt x="3472955" y="1753596"/>
                  <a:pt x="3501813" y="1750907"/>
                  <a:pt x="3525520" y="1757680"/>
                </a:cubicBezTo>
                <a:cubicBezTo>
                  <a:pt x="3539067" y="1771227"/>
                  <a:pt x="3551614" y="1785852"/>
                  <a:pt x="3566160" y="1798320"/>
                </a:cubicBezTo>
                <a:cubicBezTo>
                  <a:pt x="3575431" y="1806267"/>
                  <a:pt x="3589543" y="1808704"/>
                  <a:pt x="3596640" y="1818640"/>
                </a:cubicBezTo>
                <a:cubicBezTo>
                  <a:pt x="3628123" y="1862716"/>
                  <a:pt x="3604205" y="1870390"/>
                  <a:pt x="3637280" y="1910080"/>
                </a:cubicBezTo>
                <a:cubicBezTo>
                  <a:pt x="3645097" y="1919461"/>
                  <a:pt x="3656537" y="1925590"/>
                  <a:pt x="3667760" y="1930400"/>
                </a:cubicBezTo>
                <a:cubicBezTo>
                  <a:pt x="3680595" y="1935901"/>
                  <a:pt x="3694853" y="1937173"/>
                  <a:pt x="3708400" y="1940560"/>
                </a:cubicBezTo>
                <a:cubicBezTo>
                  <a:pt x="3731624" y="2010233"/>
                  <a:pt x="3704199" y="1923757"/>
                  <a:pt x="3728720" y="2021840"/>
                </a:cubicBezTo>
                <a:cubicBezTo>
                  <a:pt x="3731317" y="2032230"/>
                  <a:pt x="3736283" y="2041930"/>
                  <a:pt x="3738880" y="2052320"/>
                </a:cubicBezTo>
                <a:cubicBezTo>
                  <a:pt x="3743068" y="2069073"/>
                  <a:pt x="3744852" y="2086367"/>
                  <a:pt x="3749040" y="2103120"/>
                </a:cubicBezTo>
                <a:cubicBezTo>
                  <a:pt x="3751637" y="2113510"/>
                  <a:pt x="3753999" y="2124238"/>
                  <a:pt x="3759200" y="2133600"/>
                </a:cubicBezTo>
                <a:cubicBezTo>
                  <a:pt x="3771060" y="2154948"/>
                  <a:pt x="3799840" y="2194560"/>
                  <a:pt x="3799840" y="2194560"/>
                </a:cubicBezTo>
                <a:cubicBezTo>
                  <a:pt x="3803227" y="2245360"/>
                  <a:pt x="3798955" y="2297260"/>
                  <a:pt x="3810000" y="2346960"/>
                </a:cubicBezTo>
                <a:cubicBezTo>
                  <a:pt x="3813117" y="2360986"/>
                  <a:pt x="3831129" y="2366531"/>
                  <a:pt x="3840480" y="2377440"/>
                </a:cubicBezTo>
                <a:cubicBezTo>
                  <a:pt x="3859383" y="2399494"/>
                  <a:pt x="3875198" y="2424438"/>
                  <a:pt x="3891280" y="2448560"/>
                </a:cubicBezTo>
                <a:cubicBezTo>
                  <a:pt x="3894667" y="2462107"/>
                  <a:pt x="3895195" y="2476711"/>
                  <a:pt x="3901440" y="2489200"/>
                </a:cubicBezTo>
                <a:cubicBezTo>
                  <a:pt x="3909013" y="2504346"/>
                  <a:pt x="3920900" y="2516983"/>
                  <a:pt x="3931920" y="2529840"/>
                </a:cubicBezTo>
                <a:cubicBezTo>
                  <a:pt x="3962834" y="2565907"/>
                  <a:pt x="3985788" y="2579264"/>
                  <a:pt x="4033520" y="2600960"/>
                </a:cubicBezTo>
                <a:cubicBezTo>
                  <a:pt x="4046232" y="2606738"/>
                  <a:pt x="4060913" y="2606704"/>
                  <a:pt x="4074160" y="2611120"/>
                </a:cubicBezTo>
                <a:cubicBezTo>
                  <a:pt x="4091462" y="2616887"/>
                  <a:pt x="4107658" y="2625673"/>
                  <a:pt x="4124960" y="2631440"/>
                </a:cubicBezTo>
                <a:cubicBezTo>
                  <a:pt x="4138207" y="2635856"/>
                  <a:pt x="4152525" y="2636697"/>
                  <a:pt x="4165600" y="2641600"/>
                </a:cubicBezTo>
                <a:cubicBezTo>
                  <a:pt x="4179781" y="2646918"/>
                  <a:pt x="4193090" y="2654406"/>
                  <a:pt x="4206240" y="2661920"/>
                </a:cubicBezTo>
                <a:cubicBezTo>
                  <a:pt x="4216842" y="2667978"/>
                  <a:pt x="4225287" y="2677953"/>
                  <a:pt x="4236720" y="2682240"/>
                </a:cubicBezTo>
                <a:cubicBezTo>
                  <a:pt x="4252889" y="2688303"/>
                  <a:pt x="4270346" y="2690592"/>
                  <a:pt x="4287520" y="2692400"/>
                </a:cubicBezTo>
                <a:cubicBezTo>
                  <a:pt x="4334793" y="2697376"/>
                  <a:pt x="4382440" y="2698053"/>
                  <a:pt x="4429760" y="2702560"/>
                </a:cubicBezTo>
                <a:cubicBezTo>
                  <a:pt x="4453599" y="2704830"/>
                  <a:pt x="4477143" y="2709555"/>
                  <a:pt x="4500880" y="2712720"/>
                </a:cubicBezTo>
                <a:lnTo>
                  <a:pt x="4582160" y="2722880"/>
                </a:lnTo>
                <a:cubicBezTo>
                  <a:pt x="4605867" y="2729653"/>
                  <a:pt x="4629361" y="2737220"/>
                  <a:pt x="4653280" y="2743200"/>
                </a:cubicBezTo>
                <a:cubicBezTo>
                  <a:pt x="4670033" y="2747388"/>
                  <a:pt x="4687911" y="2747297"/>
                  <a:pt x="4704080" y="2753360"/>
                </a:cubicBezTo>
                <a:cubicBezTo>
                  <a:pt x="4715513" y="2757647"/>
                  <a:pt x="4722586" y="2771285"/>
                  <a:pt x="4734560" y="2773680"/>
                </a:cubicBezTo>
                <a:cubicBezTo>
                  <a:pt x="4791405" y="2785049"/>
                  <a:pt x="4849707" y="2787227"/>
                  <a:pt x="4907280" y="2794000"/>
                </a:cubicBezTo>
                <a:cubicBezTo>
                  <a:pt x="4966355" y="2823538"/>
                  <a:pt x="4994688" y="2830608"/>
                  <a:pt x="5039360" y="2875280"/>
                </a:cubicBezTo>
                <a:cubicBezTo>
                  <a:pt x="5072967" y="2908887"/>
                  <a:pt x="5071299" y="2928025"/>
                  <a:pt x="5100320" y="2966720"/>
                </a:cubicBezTo>
                <a:cubicBezTo>
                  <a:pt x="5108941" y="2978215"/>
                  <a:pt x="5120640" y="2987040"/>
                  <a:pt x="5130800" y="2997200"/>
                </a:cubicBezTo>
                <a:cubicBezTo>
                  <a:pt x="5169969" y="3134292"/>
                  <a:pt x="5121642" y="3048191"/>
                  <a:pt x="5334000" y="3088640"/>
                </a:cubicBezTo>
                <a:cubicBezTo>
                  <a:pt x="5345995" y="3090925"/>
                  <a:pt x="5353257" y="3104150"/>
                  <a:pt x="5364480" y="3108960"/>
                </a:cubicBezTo>
                <a:cubicBezTo>
                  <a:pt x="5377315" y="3114461"/>
                  <a:pt x="5391573" y="3115733"/>
                  <a:pt x="5405120" y="3119120"/>
                </a:cubicBezTo>
                <a:cubicBezTo>
                  <a:pt x="5415280" y="3129280"/>
                  <a:pt x="5422519" y="3155546"/>
                  <a:pt x="5435600" y="3149600"/>
                </a:cubicBezTo>
                <a:cubicBezTo>
                  <a:pt x="5470481" y="3133745"/>
                  <a:pt x="5487445" y="3092849"/>
                  <a:pt x="5516880" y="3068320"/>
                </a:cubicBezTo>
                <a:cubicBezTo>
                  <a:pt x="5662039" y="2947354"/>
                  <a:pt x="5499562" y="3085869"/>
                  <a:pt x="5628640" y="2966720"/>
                </a:cubicBezTo>
                <a:cubicBezTo>
                  <a:pt x="5747076" y="2857394"/>
                  <a:pt x="5668299" y="2931918"/>
                  <a:pt x="5781040" y="2844800"/>
                </a:cubicBezTo>
                <a:cubicBezTo>
                  <a:pt x="5996755" y="2678111"/>
                  <a:pt x="5854883" y="2761572"/>
                  <a:pt x="6024880" y="2682240"/>
                </a:cubicBezTo>
                <a:cubicBezTo>
                  <a:pt x="6045467" y="2672633"/>
                  <a:pt x="6065158" y="2661161"/>
                  <a:pt x="6085840" y="2651760"/>
                </a:cubicBezTo>
                <a:cubicBezTo>
                  <a:pt x="6102443" y="2644213"/>
                  <a:pt x="6120328" y="2639596"/>
                  <a:pt x="6136640" y="2631440"/>
                </a:cubicBezTo>
                <a:cubicBezTo>
                  <a:pt x="6147562" y="2625979"/>
                  <a:pt x="6155687" y="2615407"/>
                  <a:pt x="6167120" y="2611120"/>
                </a:cubicBezTo>
                <a:cubicBezTo>
                  <a:pt x="6183289" y="2605057"/>
                  <a:pt x="6200987" y="2604347"/>
                  <a:pt x="6217920" y="2600960"/>
                </a:cubicBezTo>
                <a:cubicBezTo>
                  <a:pt x="6261947" y="2604347"/>
                  <a:pt x="6306184" y="2605643"/>
                  <a:pt x="6350000" y="2611120"/>
                </a:cubicBezTo>
                <a:cubicBezTo>
                  <a:pt x="6360627" y="2612448"/>
                  <a:pt x="6369836" y="2620097"/>
                  <a:pt x="6380480" y="2621280"/>
                </a:cubicBezTo>
                <a:cubicBezTo>
                  <a:pt x="6431081" y="2626902"/>
                  <a:pt x="6482080" y="2628053"/>
                  <a:pt x="6532880" y="2631440"/>
                </a:cubicBezTo>
                <a:cubicBezTo>
                  <a:pt x="6536267" y="2641600"/>
                  <a:pt x="6540098" y="2651622"/>
                  <a:pt x="6543040" y="2661920"/>
                </a:cubicBezTo>
                <a:cubicBezTo>
                  <a:pt x="6546876" y="2675346"/>
                  <a:pt x="6544477" y="2691656"/>
                  <a:pt x="6553200" y="2702560"/>
                </a:cubicBezTo>
                <a:cubicBezTo>
                  <a:pt x="6559890" y="2710923"/>
                  <a:pt x="6573382" y="2709778"/>
                  <a:pt x="6583680" y="2712720"/>
                </a:cubicBezTo>
                <a:cubicBezTo>
                  <a:pt x="6639674" y="2728718"/>
                  <a:pt x="6642064" y="2724852"/>
                  <a:pt x="6715760" y="2733040"/>
                </a:cubicBezTo>
                <a:cubicBezTo>
                  <a:pt x="6722533" y="2743200"/>
                  <a:pt x="6726545" y="2755892"/>
                  <a:pt x="6736080" y="2763520"/>
                </a:cubicBezTo>
                <a:cubicBezTo>
                  <a:pt x="6742705" y="2768820"/>
                  <a:pt x="6804545" y="2783176"/>
                  <a:pt x="6807200" y="2783840"/>
                </a:cubicBezTo>
                <a:cubicBezTo>
                  <a:pt x="6813973" y="2794000"/>
                  <a:pt x="6817985" y="2806692"/>
                  <a:pt x="6827520" y="2814320"/>
                </a:cubicBezTo>
                <a:cubicBezTo>
                  <a:pt x="6835883" y="2821010"/>
                  <a:pt x="6847498" y="2822380"/>
                  <a:pt x="6858000" y="2824480"/>
                </a:cubicBezTo>
                <a:cubicBezTo>
                  <a:pt x="6881482" y="2829176"/>
                  <a:pt x="6905451" y="2830999"/>
                  <a:pt x="6929120" y="2834640"/>
                </a:cubicBezTo>
                <a:cubicBezTo>
                  <a:pt x="7112380" y="2862834"/>
                  <a:pt x="6854975" y="2825499"/>
                  <a:pt x="7061200" y="2854960"/>
                </a:cubicBezTo>
                <a:cubicBezTo>
                  <a:pt x="7094949" y="2871835"/>
                  <a:pt x="7103599" y="2874059"/>
                  <a:pt x="7132320" y="2895600"/>
                </a:cubicBezTo>
                <a:cubicBezTo>
                  <a:pt x="7136152" y="2898474"/>
                  <a:pt x="7139093" y="2902373"/>
                  <a:pt x="7142480" y="29057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hteck 31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220D8E18-2639-8F2B-2CF6-C9C508479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60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33024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4787900" y="1339750"/>
            <a:ext cx="3960813" cy="4681538"/>
          </a:xfrm>
          <a:prstGeom prst="rect">
            <a:avLst/>
          </a:prstGeom>
          <a:solidFill>
            <a:srgbClr val="DAEFF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611188" y="1339750"/>
            <a:ext cx="3960812" cy="4681538"/>
          </a:xfrm>
          <a:prstGeom prst="rect">
            <a:avLst/>
          </a:prstGeom>
          <a:solidFill>
            <a:srgbClr val="DAEFF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827088" y="5011638"/>
            <a:ext cx="3887787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u="sng">
                <a:solidFill>
                  <a:schemeClr val="tx1"/>
                </a:solidFill>
              </a:rPr>
              <a:t>Zu viele Trainingsbeispiele</a:t>
            </a:r>
            <a:r>
              <a:rPr lang="de-DE" altLang="en-US" sz="1800">
                <a:solidFill>
                  <a:schemeClr val="tx1"/>
                </a:solidFill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de-DE" altLang="en-US" sz="1800">
                <a:solidFill>
                  <a:schemeClr val="tx1"/>
                </a:solidFill>
              </a:rPr>
              <a:t>das Netz hat „auswendig gelernt“</a:t>
            </a: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4932363" y="5011638"/>
            <a:ext cx="3240087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u="sng">
                <a:solidFill>
                  <a:schemeClr val="tx1"/>
                </a:solidFill>
              </a:rPr>
              <a:t>Zu wenig Trainingsbeispiele</a:t>
            </a:r>
            <a:r>
              <a:rPr lang="de-DE" altLang="en-US" sz="1800">
                <a:solidFill>
                  <a:schemeClr val="tx1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de-DE" altLang="en-US" sz="1800">
                <a:solidFill>
                  <a:schemeClr val="tx1"/>
                </a:solidFill>
              </a:rPr>
              <a:t> keine richtige Klassifikation</a:t>
            </a: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467543" y="241484"/>
            <a:ext cx="85689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3200" dirty="0">
                <a:solidFill>
                  <a:schemeClr val="tx1"/>
                </a:solidFill>
              </a:rPr>
              <a:t>Fehler bei einer ungeeigneten Trainingsmenge</a:t>
            </a:r>
          </a:p>
        </p:txBody>
      </p:sp>
      <p:pic>
        <p:nvPicPr>
          <p:cNvPr id="10036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84213"/>
            <a:ext cx="345757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6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484213"/>
            <a:ext cx="3455988" cy="324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700200" y="6361583"/>
            <a:ext cx="1616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125"/>
              </a:spcBef>
            </a:pPr>
            <a:r>
              <a:rPr lang="de-DE" altLang="en-US" sz="1400">
                <a:solidFill>
                  <a:srgbClr val="190CFF"/>
                </a:solidFill>
              </a:rPr>
              <a:t>© Stefan Hartmann</a:t>
            </a:r>
            <a:endParaRPr lang="de-DE" altLang="en-US" sz="1400" dirty="0">
              <a:solidFill>
                <a:srgbClr val="190CFF"/>
              </a:solidFill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EDDF9BE-44FA-803C-FB9F-484EDC0A8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61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307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9" grpId="0"/>
      <p:bldP spid="10036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95536" y="269776"/>
            <a:ext cx="7772400" cy="1143000"/>
          </a:xfrm>
        </p:spPr>
        <p:txBody>
          <a:bodyPr/>
          <a:lstStyle/>
          <a:p>
            <a:r>
              <a:rPr lang="de-DE" dirty="0">
                <a:latin typeface="+mn-lt"/>
                <a:cs typeface="Arial" charset="0"/>
              </a:rPr>
              <a:t>Lernverfahren: Resümee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8" y="1140048"/>
            <a:ext cx="8183562" cy="4521200"/>
          </a:xfrm>
        </p:spPr>
        <p:txBody>
          <a:bodyPr/>
          <a:lstStyle/>
          <a:p>
            <a:pPr>
              <a:defRPr/>
            </a:pPr>
            <a:r>
              <a:rPr lang="de-DE" sz="2000" dirty="0"/>
              <a:t>Epoche: einmalige Verwendung des gesamten Datensatzes</a:t>
            </a:r>
          </a:p>
          <a:p>
            <a:pPr lvl="1">
              <a:defRPr/>
            </a:pPr>
            <a:r>
              <a:rPr lang="de-DE" sz="2000" dirty="0"/>
              <a:t>Manchmal zu groß</a:t>
            </a:r>
          </a:p>
          <a:p>
            <a:pPr>
              <a:defRPr/>
            </a:pPr>
            <a:r>
              <a:rPr lang="de-DE" sz="2000" dirty="0"/>
              <a:t>Batch: Zerlegung eines Datensatzes in Teilmengen</a:t>
            </a:r>
          </a:p>
          <a:p>
            <a:pPr lvl="1">
              <a:defRPr/>
            </a:pPr>
            <a:r>
              <a:rPr lang="de-DE" sz="2000" dirty="0"/>
              <a:t>Für jede Teilmenge: Passe Gewichte an</a:t>
            </a:r>
          </a:p>
          <a:p>
            <a:pPr lvl="1">
              <a:defRPr/>
            </a:pPr>
            <a:r>
              <a:rPr lang="de-DE" sz="2000" dirty="0"/>
              <a:t>Anzahl der Teilmengen: #Iterationen</a:t>
            </a:r>
          </a:p>
          <a:p>
            <a:pPr>
              <a:defRPr/>
            </a:pPr>
            <a:r>
              <a:rPr lang="de-DE" sz="2000" dirty="0"/>
              <a:t>Tausende von kleinen Anpassungen, jede macht das Netz besser für die letzte Eingabe (aber vielleicht schlechter für frühere Eingaben)</a:t>
            </a:r>
          </a:p>
          <a:p>
            <a:pPr>
              <a:defRPr/>
            </a:pPr>
            <a:r>
              <a:rPr lang="de-DE" sz="2000" dirty="0"/>
              <a:t>Verwende mehrere Epochen</a:t>
            </a:r>
          </a:p>
          <a:p>
            <a:pPr>
              <a:defRPr/>
            </a:pPr>
            <a:r>
              <a:rPr lang="de-DE" sz="2000" dirty="0" err="1"/>
              <a:t>Wieviele</a:t>
            </a:r>
            <a:r>
              <a:rPr lang="de-DE" sz="2000" dirty="0"/>
              <a:t> Epochen? Batches?</a:t>
            </a:r>
          </a:p>
          <a:p>
            <a:pPr lvl="1">
              <a:defRPr/>
            </a:pPr>
            <a:r>
              <a:rPr lang="de-DE" sz="2000" dirty="0"/>
              <a:t>Ausprobieren </a:t>
            </a:r>
          </a:p>
          <a:p>
            <a:pPr>
              <a:defRPr/>
            </a:pPr>
            <a:r>
              <a:rPr lang="de-DE" sz="2000" dirty="0"/>
              <a:t>Durch verdammtes Glück kommt oft eine </a:t>
            </a:r>
            <a:br>
              <a:rPr lang="de-DE" sz="2000" dirty="0"/>
            </a:br>
            <a:r>
              <a:rPr lang="de-DE" sz="2000" dirty="0"/>
              <a:t>Funktion heraus, die gut genug in </a:t>
            </a:r>
            <a:br>
              <a:rPr lang="de-DE" sz="2000" dirty="0"/>
            </a:br>
            <a:r>
              <a:rPr lang="de-DE" sz="2000" dirty="0"/>
              <a:t>Anwendungen funktioniert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4797152"/>
            <a:ext cx="21717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B8B62AF-365D-A5C2-22A4-FADCEFC5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62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300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39EEAD-ABED-387C-3198-1C28F1B09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Applications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D7634F2-286F-501A-967D-EB59FE79D8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 dirty="0">
                <a:cs typeface="+mn-cs"/>
              </a:rPr>
              <a:t>Differenzierbare Programmierung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D3ABB-8AC3-EF43-BAC4-16E565E5D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63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7443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350"/>
            <a:ext cx="8784975" cy="503239"/>
          </a:xfrm>
        </p:spPr>
        <p:txBody>
          <a:bodyPr/>
          <a:lstStyle/>
          <a:p>
            <a:r>
              <a:rPr lang="en-US" dirty="0"/>
              <a:t>Word-Word Associations in Document Retrieval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686800" cy="496887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Recap bag-of-words approaches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dirty="0">
                <a:solidFill>
                  <a:srgbClr val="0305FF"/>
                </a:solidFill>
              </a:rPr>
              <a:t>Client profiles, TF-IDF</a:t>
            </a:r>
            <a:endParaRPr lang="en-US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</a:rPr>
              <a:t>Words are not independent </a:t>
            </a:r>
            <a:r>
              <a:rPr lang="en-US" dirty="0"/>
              <a:t>of each other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Need to represent some aspects of </a:t>
            </a:r>
            <a:r>
              <a:rPr lang="en-US" dirty="0">
                <a:solidFill>
                  <a:srgbClr val="0305FF"/>
                </a:solidFill>
              </a:rPr>
              <a:t>word semantics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64</a:t>
            </a:fld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E6892E-1758-3641-801C-9F134E1A6678}"/>
              </a:ext>
            </a:extLst>
          </p:cNvPr>
          <p:cNvSpPr/>
          <p:nvPr/>
        </p:nvSpPr>
        <p:spPr>
          <a:xfrm>
            <a:off x="2483768" y="616824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B05FF"/>
                </a:solidFill>
              </a:rPr>
              <a:t>Church, K.W., Hanks, P.: Word </a:t>
            </a:r>
            <a:r>
              <a:rPr lang="de-DE" sz="1200" dirty="0" err="1">
                <a:solidFill>
                  <a:srgbClr val="0B05FF"/>
                </a:solidFill>
              </a:rPr>
              <a:t>association</a:t>
            </a:r>
            <a:r>
              <a:rPr lang="de-DE" sz="1200" dirty="0">
                <a:solidFill>
                  <a:srgbClr val="0B05FF"/>
                </a:solidFill>
              </a:rPr>
              <a:t> </a:t>
            </a:r>
            <a:r>
              <a:rPr lang="de-DE" sz="1200" dirty="0" err="1">
                <a:solidFill>
                  <a:srgbClr val="0B05FF"/>
                </a:solidFill>
              </a:rPr>
              <a:t>norms</a:t>
            </a:r>
            <a:r>
              <a:rPr lang="de-DE" sz="1200" dirty="0">
                <a:solidFill>
                  <a:srgbClr val="0B05FF"/>
                </a:solidFill>
              </a:rPr>
              <a:t> mutual </a:t>
            </a:r>
            <a:r>
              <a:rPr lang="de-DE" sz="1200" dirty="0" err="1">
                <a:solidFill>
                  <a:srgbClr val="0B05FF"/>
                </a:solidFill>
              </a:rPr>
              <a:t>information</a:t>
            </a:r>
            <a:r>
              <a:rPr lang="de-DE" sz="1200" dirty="0">
                <a:solidFill>
                  <a:srgbClr val="0B05FF"/>
                </a:solidFill>
              </a:rPr>
              <a:t>, </a:t>
            </a:r>
            <a:r>
              <a:rPr lang="de-DE" sz="1200" dirty="0" err="1">
                <a:solidFill>
                  <a:srgbClr val="0B05FF"/>
                </a:solidFill>
              </a:rPr>
              <a:t>and</a:t>
            </a:r>
            <a:r>
              <a:rPr lang="de-DE" sz="1200" dirty="0">
                <a:solidFill>
                  <a:srgbClr val="0B05FF"/>
                </a:solidFill>
              </a:rPr>
              <a:t> </a:t>
            </a:r>
            <a:r>
              <a:rPr lang="de-DE" sz="1200" dirty="0" err="1">
                <a:solidFill>
                  <a:srgbClr val="0B05FF"/>
                </a:solidFill>
              </a:rPr>
              <a:t>lexicography</a:t>
            </a:r>
            <a:r>
              <a:rPr lang="de-DE" sz="1200" dirty="0">
                <a:solidFill>
                  <a:srgbClr val="0B05FF"/>
                </a:solidFill>
              </a:rPr>
              <a:t>. </a:t>
            </a:r>
            <a:r>
              <a:rPr lang="de-DE" sz="1200" dirty="0" err="1">
                <a:solidFill>
                  <a:srgbClr val="0B05FF"/>
                </a:solidFill>
              </a:rPr>
              <a:t>Comput</a:t>
            </a:r>
            <a:r>
              <a:rPr lang="de-DE" sz="1200" dirty="0">
                <a:solidFill>
                  <a:srgbClr val="0B05FF"/>
                </a:solidFill>
              </a:rPr>
              <a:t>. Linguist. 1(1), 22–29, </a:t>
            </a:r>
            <a:r>
              <a:rPr lang="de-DE" sz="1200" b="1" dirty="0">
                <a:solidFill>
                  <a:srgbClr val="FF0000"/>
                </a:solidFill>
              </a:rPr>
              <a:t>1990</a:t>
            </a:r>
          </a:p>
        </p:txBody>
      </p:sp>
    </p:spTree>
    <p:extLst>
      <p:ext uri="{BB962C8B-B14F-4D97-AF65-F5344CB8AC3E}">
        <p14:creationId xmlns:p14="http://schemas.microsoft.com/office/powerpoint/2010/main" val="299714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Point(wise) Mutual Information: PMI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B05FF"/>
                </a:solidFill>
              </a:rPr>
              <a:t>Measure of association </a:t>
            </a:r>
            <a:r>
              <a:rPr lang="en-US" sz="2400" dirty="0"/>
              <a:t>used in information theory and statistics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Positive PMI: 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PPMI(x, y) = max(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pmi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(x, y), 0 )</a:t>
            </a:r>
          </a:p>
          <a:p>
            <a:r>
              <a:rPr lang="en-US" sz="2400" dirty="0"/>
              <a:t>Quantifies the discrepancy between the </a:t>
            </a:r>
            <a:r>
              <a:rPr lang="en-US" sz="2400" dirty="0">
                <a:solidFill>
                  <a:srgbClr val="0B05FF"/>
                </a:solidFill>
              </a:rPr>
              <a:t>probability of their coincidence </a:t>
            </a:r>
            <a:r>
              <a:rPr lang="en-US" sz="2400" dirty="0"/>
              <a:t>given their </a:t>
            </a:r>
            <a:r>
              <a:rPr lang="en-US" sz="2400" dirty="0">
                <a:solidFill>
                  <a:srgbClr val="00B050"/>
                </a:solidFill>
              </a:rPr>
              <a:t>joint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distribution</a:t>
            </a:r>
            <a:r>
              <a:rPr lang="en-US" sz="2400" dirty="0"/>
              <a:t> and their </a:t>
            </a:r>
            <a:r>
              <a:rPr lang="en-US" sz="2400" dirty="0">
                <a:solidFill>
                  <a:srgbClr val="00B050"/>
                </a:solidFill>
              </a:rPr>
              <a:t>individual distributions</a:t>
            </a:r>
            <a:r>
              <a:rPr lang="en-US" sz="2400" dirty="0"/>
              <a:t>, assuming independence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Finding collocations and associations between words </a:t>
            </a:r>
          </a:p>
          <a:p>
            <a:r>
              <a:rPr lang="en-US" sz="2400" dirty="0" err="1">
                <a:solidFill>
                  <a:srgbClr val="0B05FF"/>
                </a:solidFill>
              </a:rPr>
              <a:t>Countings</a:t>
            </a:r>
            <a:r>
              <a:rPr lang="en-US" sz="2400" dirty="0">
                <a:solidFill>
                  <a:srgbClr val="0B05FF"/>
                </a:solidFill>
              </a:rPr>
              <a:t> </a:t>
            </a:r>
            <a:r>
              <a:rPr lang="en-US" sz="2400" dirty="0"/>
              <a:t>of occurrences and co-occurrences of words in a text corpus can be used to </a:t>
            </a:r>
            <a:r>
              <a:rPr lang="en-US" sz="2400" dirty="0">
                <a:solidFill>
                  <a:srgbClr val="0B05FF"/>
                </a:solidFill>
              </a:rPr>
              <a:t>approximate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B05FF"/>
                </a:solidFill>
              </a:rPr>
              <a:t>the probabilities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p(x) </a:t>
            </a:r>
            <a:r>
              <a:rPr lang="en-US" sz="2400" dirty="0"/>
              <a:t>or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p(y) </a:t>
            </a:r>
            <a:r>
              <a:rPr lang="en-US" sz="2400" dirty="0"/>
              <a:t>and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x,y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US" sz="2400" dirty="0"/>
              <a:t>respectively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65</a:t>
            </a:fld>
            <a:endParaRPr lang="de-D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309" y="1916832"/>
            <a:ext cx="5940152" cy="7583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95936" y="6361583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B05FF"/>
                </a:solidFill>
              </a:rPr>
              <a:t>[Wikipedia]</a:t>
            </a:r>
          </a:p>
        </p:txBody>
      </p:sp>
    </p:spTree>
    <p:extLst>
      <p:ext uri="{BB962C8B-B14F-4D97-AF65-F5344CB8AC3E}">
        <p14:creationId xmlns:p14="http://schemas.microsoft.com/office/powerpoint/2010/main" val="186610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PMI – Example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196752"/>
            <a:ext cx="5149158" cy="500329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66</a:t>
            </a:fld>
            <a:endParaRPr lang="de-DE"/>
          </a:p>
        </p:txBody>
      </p:sp>
      <p:sp>
        <p:nvSpPr>
          <p:cNvPr id="3" name="TextBox 2"/>
          <p:cNvSpPr txBox="1"/>
          <p:nvPr/>
        </p:nvSpPr>
        <p:spPr>
          <a:xfrm>
            <a:off x="3995936" y="6361583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B05FF"/>
                </a:solidFill>
              </a:rPr>
              <a:t>[Wikipedia]</a:t>
            </a:r>
          </a:p>
        </p:txBody>
      </p:sp>
      <p:sp>
        <p:nvSpPr>
          <p:cNvPr id="6" name="Rectangle 5"/>
          <p:cNvSpPr/>
          <p:nvPr/>
        </p:nvSpPr>
        <p:spPr>
          <a:xfrm>
            <a:off x="5758573" y="1204684"/>
            <a:ext cx="3203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charset="0"/>
              </a:rPr>
              <a:t>Counts of pairs of words getting the </a:t>
            </a:r>
            <a:r>
              <a:rPr lang="en-US" dirty="0">
                <a:solidFill>
                  <a:srgbClr val="0B05FF"/>
                </a:solidFill>
                <a:latin typeface="Arial" charset="0"/>
              </a:rPr>
              <a:t>most and the least PMI scores </a:t>
            </a:r>
            <a:r>
              <a:rPr lang="en-US" dirty="0">
                <a:solidFill>
                  <a:srgbClr val="222222"/>
                </a:solidFill>
                <a:latin typeface="Arial" charset="0"/>
              </a:rPr>
              <a:t>in the first 50 millions of words in </a:t>
            </a:r>
            <a:r>
              <a:rPr lang="en-US" dirty="0">
                <a:solidFill>
                  <a:srgbClr val="0B05FF"/>
                </a:solidFill>
                <a:latin typeface="Arial" charset="0"/>
              </a:rPr>
              <a:t>Wikipedia</a:t>
            </a:r>
            <a:r>
              <a:rPr lang="en-US" dirty="0">
                <a:solidFill>
                  <a:srgbClr val="222222"/>
                </a:solidFill>
                <a:latin typeface="Arial" charset="0"/>
              </a:rPr>
              <a:t> (dump of October 2015)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charset="0"/>
              </a:rPr>
              <a:t>Filtering by 1,000 or more co-occurrences.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charset="0"/>
              </a:rPr>
              <a:t>The frequency of each count can be obtained by dividing its value by 50,000,952. (Note: natural log is used to calculate the PMI values in this example, instead of log base 2)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3311" y="3789040"/>
            <a:ext cx="51491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5911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C269186-1D09-4147-9E2C-98A87004DD3D}"/>
              </a:ext>
            </a:extLst>
          </p:cNvPr>
          <p:cNvSpPr txBox="1"/>
          <p:nvPr/>
        </p:nvSpPr>
        <p:spPr>
          <a:xfrm>
            <a:off x="5292080" y="1077210"/>
            <a:ext cx="1504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Count(</a:t>
            </a:r>
            <a:r>
              <a:rPr lang="de-DE" sz="1400" b="1" dirty="0" err="1"/>
              <a:t>w</a:t>
            </a:r>
            <a:r>
              <a:rPr lang="de-DE" sz="1400" b="1" dirty="0"/>
              <a:t>, </a:t>
            </a:r>
            <a:r>
              <a:rPr lang="de-DE" sz="1400" b="1" dirty="0" err="1"/>
              <a:t>context</a:t>
            </a:r>
            <a:r>
              <a:rPr lang="de-DE" sz="1400" b="1" dirty="0"/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551DE5-8451-FB49-B760-99AD71FE3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PMI – Co-</a:t>
            </a:r>
            <a:r>
              <a:rPr lang="de-DE" dirty="0" err="1"/>
              <a:t>occurrence</a:t>
            </a:r>
            <a:r>
              <a:rPr lang="de-DE" dirty="0"/>
              <a:t> Matrix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E017139-618E-F346-812C-D25C2EC98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1457" y="1340768"/>
            <a:ext cx="5832648" cy="142878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D320B-5280-1E4E-8570-0B0668CB9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67</a:t>
            </a:fld>
            <a:endParaRPr lang="de-DE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98E83E4-4D4B-954A-934E-C5F3D58CE6E4}"/>
              </a:ext>
            </a:extLst>
          </p:cNvPr>
          <p:cNvGrpSpPr/>
          <p:nvPr/>
        </p:nvGrpSpPr>
        <p:grpSpPr>
          <a:xfrm>
            <a:off x="1331641" y="1095164"/>
            <a:ext cx="5631943" cy="1593542"/>
            <a:chOff x="1331641" y="1095164"/>
            <a:chExt cx="5631943" cy="15935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D941868-74C5-B34B-B0D0-B167D6756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9895" y="1095164"/>
              <a:ext cx="4813689" cy="159354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8914BF1-97F0-3B44-B151-A3BD457F1581}"/>
                </a:ext>
              </a:extLst>
            </p:cNvPr>
            <p:cNvSpPr/>
            <p:nvPr/>
          </p:nvSpPr>
          <p:spPr>
            <a:xfrm>
              <a:off x="1331641" y="1095164"/>
              <a:ext cx="848776" cy="156257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03FF6CE-9A7E-044F-BD6A-41DD32A09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416" y="2769550"/>
            <a:ext cx="4783168" cy="326210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1DB786-F986-CE43-8EAE-980E5C6A03E9}"/>
              </a:ext>
            </a:extLst>
          </p:cNvPr>
          <p:cNvSpPr/>
          <p:nvPr/>
        </p:nvSpPr>
        <p:spPr>
          <a:xfrm>
            <a:off x="2180416" y="4400604"/>
            <a:ext cx="4783168" cy="16310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238F0DEF-51AC-984E-A712-1E9DD4E14626}"/>
              </a:ext>
            </a:extLst>
          </p:cNvPr>
          <p:cNvSpPr/>
          <p:nvPr/>
        </p:nvSpPr>
        <p:spPr>
          <a:xfrm>
            <a:off x="5148064" y="1772816"/>
            <a:ext cx="3456384" cy="2762977"/>
          </a:xfrm>
          <a:prstGeom prst="arc">
            <a:avLst>
              <a:gd name="adj1" fmla="val 16536307"/>
              <a:gd name="adj2" fmla="val 487715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179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350"/>
            <a:ext cx="9073008" cy="50323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Embedding Approaches to Word 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 each word with a low-dimensional vector</a:t>
            </a:r>
          </a:p>
          <a:p>
            <a:r>
              <a:rPr lang="en-US" dirty="0"/>
              <a:t>Word similarity = vector similarity</a:t>
            </a:r>
          </a:p>
          <a:p>
            <a:r>
              <a:rPr lang="en-US" dirty="0"/>
              <a:t>Key idea: Predict surrounding words of every word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18512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496302" cy="503239"/>
          </a:xfrm>
        </p:spPr>
        <p:txBody>
          <a:bodyPr/>
          <a:lstStyle/>
          <a:p>
            <a:r>
              <a:rPr lang="en-US" b="1" dirty="0"/>
              <a:t>Represent</a:t>
            </a:r>
            <a:r>
              <a:rPr lang="en-US" dirty="0"/>
              <a:t> the meaning of </a:t>
            </a:r>
            <a:r>
              <a:rPr lang="en-US" b="1" dirty="0"/>
              <a:t>words</a:t>
            </a:r>
            <a:r>
              <a:rPr lang="en-US" dirty="0"/>
              <a:t> – word2vec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821" y="1196752"/>
            <a:ext cx="7886700" cy="3418285"/>
          </a:xfrm>
        </p:spPr>
        <p:txBody>
          <a:bodyPr/>
          <a:lstStyle/>
          <a:p>
            <a:r>
              <a:rPr lang="en-US" dirty="0"/>
              <a:t>2 basic structural models:</a:t>
            </a:r>
          </a:p>
          <a:p>
            <a:pPr lvl="1"/>
            <a:r>
              <a:rPr lang="en-US" dirty="0">
                <a:solidFill>
                  <a:srgbClr val="0B05FF"/>
                </a:solidFill>
              </a:rPr>
              <a:t>Continuous Bag of Words </a:t>
            </a:r>
            <a:r>
              <a:rPr lang="en-US" dirty="0"/>
              <a:t>(</a:t>
            </a:r>
            <a:r>
              <a:rPr lang="en-US" dirty="0">
                <a:solidFill>
                  <a:srgbClr val="0B05FF"/>
                </a:solidFill>
              </a:rPr>
              <a:t>CBOW</a:t>
            </a:r>
            <a:r>
              <a:rPr lang="en-US" dirty="0"/>
              <a:t>): use a window of words to predict the middle word</a:t>
            </a:r>
          </a:p>
          <a:p>
            <a:pPr lvl="1"/>
            <a:r>
              <a:rPr lang="en-US" dirty="0">
                <a:solidFill>
                  <a:srgbClr val="0B05FF"/>
                </a:solidFill>
              </a:rPr>
              <a:t>Skip-gram </a:t>
            </a:r>
            <a:r>
              <a:rPr lang="en-US" dirty="0"/>
              <a:t>(</a:t>
            </a:r>
            <a:r>
              <a:rPr lang="en-US" dirty="0">
                <a:solidFill>
                  <a:srgbClr val="0B05FF"/>
                </a:solidFill>
              </a:rPr>
              <a:t>SG</a:t>
            </a:r>
            <a:r>
              <a:rPr lang="en-US" dirty="0"/>
              <a:t>): use a word to predict the surrounding ones in window.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69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720" y="3410860"/>
            <a:ext cx="4914902" cy="298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85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Lassen sich alle Funktionen </a:t>
            </a:r>
            <a:r>
              <a:rPr lang="de-DE" dirty="0" err="1">
                <a:latin typeface="Myriad Pro" charset="0"/>
                <a:ea typeface="Myriad Pro" charset="0"/>
                <a:cs typeface="Myriad Pro" charset="0"/>
              </a:rPr>
              <a:t>repräsentatieren</a:t>
            </a:r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?</a:t>
            </a:r>
          </a:p>
        </p:txBody>
      </p:sp>
      <p:pic>
        <p:nvPicPr>
          <p:cNvPr id="4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310" y="2442910"/>
            <a:ext cx="4942490" cy="27181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28138" y="2442910"/>
            <a:ext cx="2958662" cy="27181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62855" y="2132856"/>
            <a:ext cx="2065283" cy="23779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Kann die Fehlerfunktion immer</a:t>
            </a:r>
            <a:br>
              <a:rPr lang="de-DE" dirty="0">
                <a:latin typeface="Myriad Pro" charset="0"/>
                <a:ea typeface="Myriad Pro" charset="0"/>
                <a:cs typeface="Myriad Pro" charset="0"/>
              </a:rPr>
            </a:br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sinnvoll minimiert werden?</a:t>
            </a:r>
          </a:p>
          <a:p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XOR-Problem</a:t>
            </a:r>
          </a:p>
          <a:p>
            <a:pPr lvl="1"/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Einführung </a:t>
            </a:r>
            <a:br>
              <a:rPr lang="de-DE" dirty="0">
                <a:latin typeface="Myriad Pro" charset="0"/>
                <a:ea typeface="Myriad Pro" charset="0"/>
                <a:cs typeface="Myriad Pro" charset="0"/>
              </a:rPr>
            </a:br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weiterer</a:t>
            </a:r>
            <a:br>
              <a:rPr lang="de-DE" dirty="0">
                <a:latin typeface="Myriad Pro" charset="0"/>
                <a:ea typeface="Myriad Pro" charset="0"/>
                <a:cs typeface="Myriad Pro" charset="0"/>
              </a:rPr>
            </a:br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Dimensionen</a:t>
            </a:r>
          </a:p>
          <a:p>
            <a:pPr lvl="2"/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Erweiterung </a:t>
            </a:r>
            <a:br>
              <a:rPr lang="de-DE" dirty="0">
                <a:latin typeface="Myriad Pro" charset="0"/>
                <a:ea typeface="Myriad Pro" charset="0"/>
                <a:cs typeface="Myriad Pro" charset="0"/>
              </a:rPr>
            </a:br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der Daten?</a:t>
            </a:r>
          </a:p>
          <a:p>
            <a:pPr lvl="1"/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Besser: Einführung weiterer</a:t>
            </a:r>
            <a:br>
              <a:rPr lang="de-DE" dirty="0">
                <a:latin typeface="Myriad Pro" charset="0"/>
                <a:ea typeface="Myriad Pro" charset="0"/>
                <a:cs typeface="Myriad Pro" charset="0"/>
              </a:rPr>
            </a:br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Ebenen im Netz</a:t>
            </a:r>
          </a:p>
        </p:txBody>
      </p:sp>
      <p:sp>
        <p:nvSpPr>
          <p:cNvPr id="7" name="Rectangle 6"/>
          <p:cNvSpPr/>
          <p:nvPr/>
        </p:nvSpPr>
        <p:spPr>
          <a:xfrm>
            <a:off x="2448272" y="609329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190CFF"/>
                </a:solidFill>
                <a:latin typeface="Helvetica" charset="0"/>
              </a:rPr>
              <a:t>Marvin Minsky and Seymour </a:t>
            </a:r>
            <a:r>
              <a:rPr lang="en-US" sz="1100" dirty="0" err="1">
                <a:solidFill>
                  <a:srgbClr val="190CFF"/>
                </a:solidFill>
                <a:latin typeface="Helvetica" charset="0"/>
              </a:rPr>
              <a:t>Papert</a:t>
            </a:r>
            <a:r>
              <a:rPr lang="en-US" sz="1100" dirty="0">
                <a:solidFill>
                  <a:srgbClr val="190CFF"/>
                </a:solidFill>
                <a:latin typeface="Helvetica" charset="0"/>
              </a:rPr>
              <a:t> (2nd edition with corrections, </a:t>
            </a:r>
            <a:br>
              <a:rPr lang="en-US" sz="1100" dirty="0">
                <a:solidFill>
                  <a:srgbClr val="190CFF"/>
                </a:solidFill>
                <a:latin typeface="Helvetica" charset="0"/>
              </a:rPr>
            </a:br>
            <a:r>
              <a:rPr lang="en-US" sz="1100" dirty="0">
                <a:solidFill>
                  <a:srgbClr val="190CFF"/>
                </a:solidFill>
                <a:latin typeface="Helvetica" charset="0"/>
              </a:rPr>
              <a:t>first edition 1969) </a:t>
            </a:r>
            <a:r>
              <a:rPr lang="en-US" sz="1100" i="1" dirty="0" err="1">
                <a:solidFill>
                  <a:srgbClr val="190CFF"/>
                </a:solidFill>
                <a:latin typeface="Helvetica" charset="0"/>
              </a:rPr>
              <a:t>Perceptrons</a:t>
            </a:r>
            <a:r>
              <a:rPr lang="en-US" sz="1100" i="1" dirty="0">
                <a:solidFill>
                  <a:srgbClr val="190CFF"/>
                </a:solidFill>
                <a:latin typeface="Helvetica" charset="0"/>
              </a:rPr>
              <a:t>: An Introduction to Computational Geometry</a:t>
            </a:r>
            <a:r>
              <a:rPr lang="en-US" sz="1100" dirty="0">
                <a:solidFill>
                  <a:srgbClr val="190CFF"/>
                </a:solidFill>
                <a:latin typeface="Helvetica" charset="0"/>
              </a:rPr>
              <a:t>, The MIT Press, Cambridge MA, </a:t>
            </a:r>
            <a:r>
              <a:rPr lang="en-US" sz="1100" b="1" dirty="0">
                <a:solidFill>
                  <a:srgbClr val="FF0000"/>
                </a:solidFill>
                <a:latin typeface="Helvetica" charset="0"/>
              </a:rPr>
              <a:t>1972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936C600-91FB-CA69-432C-E7C0121B7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89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– Continuous Bag of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E.g. “The cat &lt;sat&gt; on floor”</a:t>
            </a:r>
          </a:p>
          <a:p>
            <a:pPr lvl="1"/>
            <a:r>
              <a:rPr lang="en-US" dirty="0"/>
              <a:t>Window size =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70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269" y="2715558"/>
            <a:ext cx="2878931" cy="33566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0325" y="3157537"/>
            <a:ext cx="4203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the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0325" y="3793331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cat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7326" y="4988897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00325" y="5571768"/>
            <a:ext cx="5212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floor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48063" y="4393873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accent2">
                    <a:lumMod val="75000"/>
                  </a:schemeClr>
                </a:solidFill>
              </a:rPr>
              <a:t>sat</a:t>
            </a:r>
          </a:p>
        </p:txBody>
      </p:sp>
    </p:spTree>
    <p:extLst>
      <p:ext uri="{BB962C8B-B14F-4D97-AF65-F5344CB8AC3E}">
        <p14:creationId xmlns:p14="http://schemas.microsoft.com/office/powerpoint/2010/main" val="7235478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71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091132" y="1777208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091133" y="3927968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683079" y="2441095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83079" y="4641199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686475" y="3139088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288111" y="2847056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746306" y="1399992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296872" y="1777209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296872" y="3136132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290579" y="3558397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296872" y="4219999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341650" y="2366973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717170" y="3584857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892215" y="2846144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892215" y="4208936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876561" y="2411562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4155" y="3520792"/>
            <a:ext cx="74732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one-hot</a:t>
            </a:r>
          </a:p>
          <a:p>
            <a:r>
              <a:rPr lang="en-US" sz="1350" dirty="0"/>
              <a:t>vector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217168" y="3520791"/>
            <a:ext cx="74732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one-hot</a:t>
            </a:r>
          </a:p>
          <a:p>
            <a:r>
              <a:rPr lang="en-US" sz="1350" dirty="0"/>
              <a:t>vector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-71218" y="1881601"/>
            <a:ext cx="19818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Index of cat in vocabulary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371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72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38114" y="1789805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38115" y="39405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30062" y="2453691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0061" y="4653796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433457" y="31516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35093" y="2859653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93289" y="14125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43855" y="17898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43854" y="31487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37562" y="35709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43854" y="42325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88632" y="2379569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64152" y="3597454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39197" y="28587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39197" y="42215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23544" y="24241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249594" y="2451367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594" y="2451367"/>
                <a:ext cx="906402" cy="4154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270889" y="4384725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889" y="4384725"/>
                <a:ext cx="906402" cy="415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1198629" y="332999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98629" y="545618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56683" y="4359966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584219" y="3469545"/>
                <a:ext cx="1011111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219" y="3469545"/>
                <a:ext cx="1011111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7356959" y="4408603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68056" y="5456182"/>
            <a:ext cx="24352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 will be the size of word vector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677804" y="1106081"/>
            <a:ext cx="19681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We must learn W and W</a:t>
            </a:r>
            <a:r>
              <a:rPr lang="en-US" sz="1350" baseline="30000" dirty="0">
                <a:solidFill>
                  <a:srgbClr val="FF0000"/>
                </a:solidFill>
              </a:rPr>
              <a:t>’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3" name="Straight Arrow Connector 2"/>
          <p:cNvCxnSpPr>
            <a:stCxn id="81" idx="2"/>
            <a:endCxn id="71" idx="3"/>
          </p:cNvCxnSpPr>
          <p:nvPr/>
        </p:nvCxnSpPr>
        <p:spPr>
          <a:xfrm flipH="1">
            <a:off x="3155996" y="1406163"/>
            <a:ext cx="1505860" cy="1252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1" idx="2"/>
            <a:endCxn id="78" idx="0"/>
          </p:cNvCxnSpPr>
          <p:nvPr/>
        </p:nvCxnSpPr>
        <p:spPr>
          <a:xfrm>
            <a:off x="4661856" y="1406163"/>
            <a:ext cx="1427919" cy="2063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45121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82F68-366D-6243-9577-1945FD648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Deep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F1D08-AB87-EB45-AC99-BB0A07383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Hidden layer represents feature space</a:t>
            </a:r>
          </a:p>
          <a:p>
            <a:pPr lvl="1"/>
            <a:r>
              <a:rPr lang="en-DE" dirty="0"/>
              <a:t>Making explicit features in the data…</a:t>
            </a:r>
          </a:p>
          <a:p>
            <a:pPr lvl="1"/>
            <a:r>
              <a:rPr lang="en-DE" dirty="0"/>
              <a:t>… that are relevant for a certain task</a:t>
            </a:r>
          </a:p>
          <a:p>
            <a:r>
              <a:rPr lang="en-DE" dirty="0"/>
              <a:t>Determine features automatically</a:t>
            </a:r>
          </a:p>
          <a:p>
            <a:pPr lvl="1"/>
            <a:r>
              <a:rPr lang="en-DE" dirty="0"/>
              <a:t>Learning suitable mappings into feature space</a:t>
            </a:r>
          </a:p>
          <a:p>
            <a:r>
              <a:rPr lang="en-DE" dirty="0"/>
              <a:t>Deep learning also known as representation learning</a:t>
            </a:r>
          </a:p>
          <a:p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164D6-945D-694A-8E6E-4DD0F6609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86208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74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36685" y="1781204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36686" y="39319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28632" y="2445091"/>
            <a:ext cx="3951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cat</a:t>
            </a:r>
            <a:endParaRPr lang="en-US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1428632" y="4645195"/>
            <a:ext cx="3771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on</a:t>
            </a:r>
            <a:endParaRPr lang="en-US" sz="1350" dirty="0"/>
          </a:p>
        </p:txBody>
      </p:sp>
      <p:grpSp>
        <p:nvGrpSpPr>
          <p:cNvPr id="46" name="Group 45"/>
          <p:cNvGrpSpPr/>
          <p:nvPr/>
        </p:nvGrpSpPr>
        <p:grpSpPr>
          <a:xfrm>
            <a:off x="4433456" y="31430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35092" y="2851052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91859" y="14039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43854" y="17812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43854" y="31401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37561" y="35623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43854" y="42239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81434" y="4582242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64151" y="3588853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39196" y="28501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39196" y="42129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23543" y="24155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197200" y="332139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97200" y="544758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71741" y="484589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356958" y="4400003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 rot="1413182">
                <a:off x="2030402" y="2789620"/>
                <a:ext cx="2504916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413182">
                <a:off x="2030402" y="2789620"/>
                <a:ext cx="2504916" cy="4220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 rot="19631347">
                <a:off x="2133570" y="4232326"/>
                <a:ext cx="2356479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31347">
                <a:off x="2133570" y="4232326"/>
                <a:ext cx="2356479" cy="4220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/>
          <p:cNvSpPr txBox="1"/>
          <p:nvPr/>
        </p:nvSpPr>
        <p:spPr>
          <a:xfrm>
            <a:off x="3921245" y="3579316"/>
            <a:ext cx="271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4573989" y="3476420"/>
                <a:ext cx="1307153" cy="468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𝑐𝑎𝑡</m:t>
                              </m:r>
                            </m:sub>
                          </m:s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</m:sub>
                          </m:sSub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989" y="3476420"/>
                <a:ext cx="1307153" cy="468333"/>
              </a:xfrm>
              <a:prstGeom prst="rect">
                <a:avLst/>
              </a:prstGeom>
              <a:blipFill>
                <a:blip r:embed="rId4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36924" y="1255867"/>
          <a:ext cx="2468880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3241636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4278168359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77520012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058570661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635929464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06092754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4893750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86523009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0471206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79722658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4826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6.1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6080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11445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8235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99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5053939" y="1734834"/>
                <a:ext cx="34657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939" y="1734834"/>
                <a:ext cx="346570" cy="300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9" name="Group 158"/>
          <p:cNvGrpSpPr/>
          <p:nvPr/>
        </p:nvGrpSpPr>
        <p:grpSpPr>
          <a:xfrm>
            <a:off x="5404082" y="1253174"/>
            <a:ext cx="205740" cy="1783080"/>
            <a:chOff x="1800225" y="419100"/>
            <a:chExt cx="182880" cy="1828800"/>
          </a:xfrm>
        </p:grpSpPr>
        <p:sp>
          <p:nvSpPr>
            <p:cNvPr id="160" name="Rectangle 159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3364441" y="843212"/>
                <a:ext cx="3335272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              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441" y="843212"/>
                <a:ext cx="3335272" cy="4220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14243" y="1257515"/>
          <a:ext cx="246888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515912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43869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4459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6361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155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30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/>
              <p:cNvSpPr txBox="1"/>
              <p:nvPr/>
            </p:nvSpPr>
            <p:spPr>
              <a:xfrm>
                <a:off x="5706094" y="1744978"/>
                <a:ext cx="35298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71" name="TextBox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094" y="1744978"/>
                <a:ext cx="352982" cy="300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50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70" grpId="0"/>
      <p:bldP spid="171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75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36685" y="1781204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36686" y="39319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28632" y="2445091"/>
            <a:ext cx="3951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cat</a:t>
            </a:r>
            <a:endParaRPr lang="en-US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1428632" y="4645195"/>
            <a:ext cx="3771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on</a:t>
            </a:r>
            <a:endParaRPr lang="en-US" sz="1350" dirty="0"/>
          </a:p>
        </p:txBody>
      </p:sp>
      <p:grpSp>
        <p:nvGrpSpPr>
          <p:cNvPr id="46" name="Group 45"/>
          <p:cNvGrpSpPr/>
          <p:nvPr/>
        </p:nvGrpSpPr>
        <p:grpSpPr>
          <a:xfrm>
            <a:off x="4433456" y="31430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35092" y="2851052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91859" y="14039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43854" y="17812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43854" y="31401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37561" y="35623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43854" y="42239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81434" y="4582242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64151" y="3588853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39196" y="28501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39196" y="42129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23543" y="24155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197200" y="332139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97200" y="544758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71741" y="484589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356958" y="4400003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 rot="1413182">
                <a:off x="2030402" y="2789620"/>
                <a:ext cx="2504916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413182">
                <a:off x="2030402" y="2789620"/>
                <a:ext cx="2504916" cy="4220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 rot="19631347">
                <a:off x="2133570" y="4232326"/>
                <a:ext cx="2356479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31347">
                <a:off x="2133570" y="4232326"/>
                <a:ext cx="2356479" cy="4220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/>
          <p:cNvSpPr txBox="1"/>
          <p:nvPr/>
        </p:nvSpPr>
        <p:spPr>
          <a:xfrm>
            <a:off x="3921245" y="3579316"/>
            <a:ext cx="271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4573989" y="3476420"/>
                <a:ext cx="1307153" cy="468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𝑐𝑎𝑡</m:t>
                              </m:r>
                            </m:sub>
                          </m:s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</m:sub>
                          </m:sSub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989" y="3476420"/>
                <a:ext cx="1307153" cy="468333"/>
              </a:xfrm>
              <a:prstGeom prst="rect">
                <a:avLst/>
              </a:prstGeom>
              <a:blipFill>
                <a:blip r:embed="rId4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36924" y="1255867"/>
          <a:ext cx="2468880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3241636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4278168359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77520012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058570661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635929464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06092754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4893750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86523009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0471206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79722658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4826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6.1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6080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11445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8235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2.7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99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5053939" y="1734834"/>
                <a:ext cx="34657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939" y="1734834"/>
                <a:ext cx="346570" cy="300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9" name="Group 158"/>
          <p:cNvGrpSpPr/>
          <p:nvPr/>
        </p:nvGrpSpPr>
        <p:grpSpPr>
          <a:xfrm>
            <a:off x="5404082" y="1253174"/>
            <a:ext cx="205740" cy="1783080"/>
            <a:chOff x="1800225" y="419100"/>
            <a:chExt cx="182880" cy="1828800"/>
          </a:xfrm>
        </p:grpSpPr>
        <p:sp>
          <p:nvSpPr>
            <p:cNvPr id="160" name="Rectangle 159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3364441" y="843212"/>
                <a:ext cx="3186834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              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441" y="843212"/>
                <a:ext cx="3186834" cy="4220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14243" y="1257515"/>
          <a:ext cx="246888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515912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43869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4459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6361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155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30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/>
              <p:cNvSpPr txBox="1"/>
              <p:nvPr/>
            </p:nvSpPr>
            <p:spPr>
              <a:xfrm>
                <a:off x="5706094" y="1744978"/>
                <a:ext cx="35298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71" name="TextBox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094" y="1744978"/>
                <a:ext cx="352982" cy="300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87238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76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412230" y="1789805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12231" y="39405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004178" y="2453691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04177" y="4653796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007573" y="31516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609209" y="2859653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067405" y="14125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1617971" y="17898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1617970" y="31487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611678" y="35709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1617970" y="42325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662748" y="2379569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537223" y="4719314"/>
                <a:ext cx="542456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350">
                            <a:latin typeface="Cambria Math" panose="02040503050406030204" pitchFamily="18" charset="0"/>
                          </a:rPr>
                          <m:t>sat</m:t>
                        </m:r>
                      </m:sub>
                    </m:sSub>
                    <m:r>
                      <a:rPr lang="en-US" sz="135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/>
                  <a:t> </a:t>
                </a: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223" y="4719314"/>
                <a:ext cx="542456" cy="300082"/>
              </a:xfrm>
              <a:prstGeom prst="rect">
                <a:avLst/>
              </a:prstGeom>
              <a:blipFill>
                <a:blip r:embed="rId2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/>
          <p:cNvCxnSpPr/>
          <p:nvPr/>
        </p:nvCxnSpPr>
        <p:spPr>
          <a:xfrm flipV="1">
            <a:off x="4213313" y="28587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213313" y="42215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052351" y="2412643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823710" y="2451367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710" y="2451367"/>
                <a:ext cx="906402" cy="415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845005" y="4384725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005" y="4384725"/>
                <a:ext cx="906402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772745" y="332999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72745" y="545618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830797" y="459416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505412" y="3455545"/>
                <a:ext cx="1754903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e-DE" sz="2100" b="0" i="1" smtClean="0">
                              <a:latin typeface="Cambria Math" charset="0"/>
                            </a:rPr>
                            <m:t>𝑁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de-DE" sz="2100" b="0" i="1" smtClean="0">
                              <a:latin typeface="Cambria Math" charset="0"/>
                            </a:rPr>
                            <m:t>𝑉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̂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412" y="3455545"/>
                <a:ext cx="1754903" cy="415498"/>
              </a:xfrm>
              <a:prstGeom prst="rect">
                <a:avLst/>
              </a:prstGeom>
              <a:blipFill rotWithShape="0">
                <a:blip r:embed="rId5"/>
                <a:stretch>
                  <a:fillRect t="-5882"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6474226" y="5036235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942172" y="5456182"/>
            <a:ext cx="24352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 will be the size of word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55526" y="4241513"/>
                <a:ext cx="322781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526" y="4241513"/>
                <a:ext cx="322781" cy="300082"/>
              </a:xfrm>
              <a:prstGeom prst="rect">
                <a:avLst/>
              </a:prstGeom>
              <a:blipFill>
                <a:blip r:embed="rId6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6712079" y="3402022"/>
                <a:ext cx="220849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079" y="3402022"/>
                <a:ext cx="2208495" cy="415498"/>
              </a:xfrm>
              <a:prstGeom prst="rect">
                <a:avLst/>
              </a:prstGeom>
              <a:blipFill>
                <a:blip r:embed="rId7"/>
                <a:stretch>
                  <a:fillRect t="-441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569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function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0836"/>
            <a:ext cx="8229600" cy="338115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77</a:t>
            </a:fld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3995936" y="6361583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B05FF"/>
                </a:solidFill>
              </a:rPr>
              <a:t>[Wikipedia]</a:t>
            </a:r>
          </a:p>
        </p:txBody>
      </p:sp>
    </p:spTree>
    <p:extLst>
      <p:ext uri="{BB962C8B-B14F-4D97-AF65-F5344CB8AC3E}">
        <p14:creationId xmlns:p14="http://schemas.microsoft.com/office/powerpoint/2010/main" val="308164812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softmax</a:t>
            </a:r>
            <a:r>
              <a:rPr lang="en-US" dirty="0"/>
              <a:t>(</a:t>
            </a:r>
            <a:r>
              <a:rPr lang="en-US" b="1" dirty="0"/>
              <a:t>z</a:t>
            </a:r>
            <a:r>
              <a:rPr lang="en-US" dirty="0"/>
              <a:t>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385" y="1196975"/>
            <a:ext cx="5445229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78</a:t>
            </a:fld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3995936" y="1556792"/>
            <a:ext cx="576064" cy="2160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15816" y="5517232"/>
            <a:ext cx="4378798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49385" y="5817449"/>
            <a:ext cx="4378798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49385" y="1196975"/>
            <a:ext cx="1930528" cy="3240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35447" y="1234046"/>
            <a:ext cx="52290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/>
              <a:t>The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95936" y="6361583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B05FF"/>
                </a:solidFill>
              </a:rPr>
              <a:t>[Wikipedia]</a:t>
            </a:r>
          </a:p>
        </p:txBody>
      </p:sp>
    </p:spTree>
    <p:extLst>
      <p:ext uri="{BB962C8B-B14F-4D97-AF65-F5344CB8AC3E}">
        <p14:creationId xmlns:p14="http://schemas.microsoft.com/office/powerpoint/2010/main" val="385481877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79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38114" y="1789805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38115" y="39405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30062" y="2453691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0061" y="4653796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433457" y="31516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35093" y="2859653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93289" y="14125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43855" y="17898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43854" y="31487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37562" y="35709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43854" y="42325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88632" y="2379569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963107" y="4719314"/>
                <a:ext cx="542456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350">
                            <a:latin typeface="Cambria Math" panose="02040503050406030204" pitchFamily="18" charset="0"/>
                          </a:rPr>
                          <m:t>sat</m:t>
                        </m:r>
                      </m:sub>
                    </m:sSub>
                    <m:r>
                      <a:rPr lang="en-US" sz="135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/>
                  <a:t> </a:t>
                </a: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107" y="4719314"/>
                <a:ext cx="542456" cy="300082"/>
              </a:xfrm>
              <a:prstGeom prst="rect">
                <a:avLst/>
              </a:prstGeom>
              <a:blipFill>
                <a:blip r:embed="rId2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/>
          <p:cNvCxnSpPr/>
          <p:nvPr/>
        </p:nvCxnSpPr>
        <p:spPr>
          <a:xfrm flipV="1">
            <a:off x="4639197" y="28587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39197" y="42215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23544" y="24241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249594" y="2451367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594" y="2451367"/>
                <a:ext cx="906402" cy="415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270889" y="4384725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889" y="4384725"/>
                <a:ext cx="906402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1198629" y="332999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98629" y="545618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56681" y="459416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931296" y="3455545"/>
                <a:ext cx="2159887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e-DE" sz="2100" b="0" i="1" smtClean="0">
                              <a:latin typeface="Cambria Math" charset="0"/>
                            </a:rPr>
                            <m:t>𝑁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de-DE" sz="2100" b="0" i="1" smtClean="0">
                              <a:latin typeface="Cambria Math" charset="0"/>
                            </a:rPr>
                            <m:t>𝑉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̂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1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296" y="3455545"/>
                <a:ext cx="2159887" cy="738664"/>
              </a:xfrm>
              <a:prstGeom prst="rect">
                <a:avLst/>
              </a:prstGeom>
              <a:blipFill rotWithShape="0">
                <a:blip r:embed="rId5"/>
                <a:stretch>
                  <a:fillRect t="-3306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6900110" y="5036235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68056" y="5456182"/>
            <a:ext cx="24352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 will be the size of word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81410" y="4241513"/>
                <a:ext cx="322781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410" y="4241513"/>
                <a:ext cx="322781" cy="300082"/>
              </a:xfrm>
              <a:prstGeom prst="rect">
                <a:avLst/>
              </a:prstGeom>
              <a:blipFill>
                <a:blip r:embed="rId6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" name="Table 80"/>
          <p:cNvGraphicFramePr>
            <a:graphicFrameLocks noGrp="1"/>
          </p:cNvGraphicFramePr>
          <p:nvPr/>
        </p:nvGraphicFramePr>
        <p:xfrm>
          <a:off x="8135165" y="2858741"/>
          <a:ext cx="246888" cy="2468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515912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43869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4459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6361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155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309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09931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42787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0.7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25921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13288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3237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8135165" y="5446645"/>
                <a:ext cx="36074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135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/>
                  <a:t> </a:t>
                </a: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165" y="5446645"/>
                <a:ext cx="360740" cy="300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6623543" y="1841407"/>
                <a:ext cx="241938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dirty="0">
                    <a:solidFill>
                      <a:srgbClr val="FF0000"/>
                    </a:solidFill>
                  </a:rPr>
                  <a:t>We would prefer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3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3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1350" dirty="0">
                    <a:solidFill>
                      <a:srgbClr val="FF0000"/>
                    </a:solidFill>
                  </a:rPr>
                  <a:t>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3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3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135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𝑠𝑎𝑡</m:t>
                        </m:r>
                      </m:sub>
                    </m:sSub>
                  </m:oMath>
                </a14:m>
                <a:endParaRPr lang="en-US" sz="135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543" y="1841407"/>
                <a:ext cx="2419380" cy="300082"/>
              </a:xfrm>
              <a:prstGeom prst="rect">
                <a:avLst/>
              </a:prstGeom>
              <a:blipFill>
                <a:blip r:embed="rId8"/>
                <a:stretch>
                  <a:fillRect l="-758" t="-2041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ectangle 85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33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2827"/>
            <a:ext cx="8226425" cy="923925"/>
          </a:xfrm>
        </p:spPr>
        <p:txBody>
          <a:bodyPr/>
          <a:lstStyle/>
          <a:p>
            <a:r>
              <a:rPr lang="de-DE" altLang="en-US" sz="3200" dirty="0">
                <a:latin typeface="Myriad Pro" charset="0"/>
                <a:ea typeface="Myriad Pro" charset="0"/>
                <a:cs typeface="Myriad Pro" charset="0"/>
              </a:rPr>
              <a:t>Ein Anwendungsbeispiel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539750" y="1117773"/>
            <a:ext cx="360045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Das folgende Netz soll Ziffern von</a:t>
            </a:r>
            <a:r>
              <a:rPr lang="de-DE" altLang="en-US" sz="1800" i="1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0</a:t>
            </a: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bis </a:t>
            </a:r>
            <a:r>
              <a:rPr lang="de-DE" altLang="en-US" sz="1800" i="1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9</a:t>
            </a: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erkennen. Dafür wird zunächst das </a:t>
            </a:r>
            <a:r>
              <a:rPr lang="de-DE" altLang="en-US" sz="1800" i="1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Eingabefeld</a:t>
            </a: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in 8x15 Elemente aufgeteilt:</a:t>
            </a:r>
          </a:p>
        </p:txBody>
      </p:sp>
      <p:pic>
        <p:nvPicPr>
          <p:cNvPr id="99335" name="Picture 7" descr="petry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89436"/>
            <a:ext cx="2447925" cy="162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4572000" y="1117773"/>
            <a:ext cx="3384550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Die geschriebene Ziffer wird in eine Folge von Nullen und Einsen umgewandelt, wobei </a:t>
            </a:r>
            <a:r>
              <a:rPr lang="de-DE" altLang="en-US" sz="1800" i="1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0</a:t>
            </a: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für leere und </a:t>
            </a:r>
            <a:r>
              <a:rPr lang="de-DE" altLang="en-US" sz="1800" i="1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1</a:t>
            </a: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für übermalte Rasterpunkte steht:</a:t>
            </a:r>
          </a:p>
        </p:txBody>
      </p:sp>
      <p:pic>
        <p:nvPicPr>
          <p:cNvPr id="99339" name="Picture 11" descr="petry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989436"/>
            <a:ext cx="295275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41" name="Picture 13" descr="petry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652963"/>
            <a:ext cx="3240088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>
            <a:extLst>
              <a:ext uri="{FF2B5EF4-FFF2-40B4-BE49-F238E27FC236}">
                <a16:creationId xmlns:a16="http://schemas.microsoft.com/office/drawing/2014/main" id="{E63302CE-B22C-874F-87AD-3C0BB11DB757}"/>
              </a:ext>
            </a:extLst>
          </p:cNvPr>
          <p:cNvSpPr/>
          <p:nvPr/>
        </p:nvSpPr>
        <p:spPr>
          <a:xfrm>
            <a:off x="106362" y="4797152"/>
            <a:ext cx="4176713" cy="1224136"/>
          </a:xfrm>
          <a:prstGeom prst="cloudCallout">
            <a:avLst>
              <a:gd name="adj1" fmla="val 72317"/>
              <a:gd name="adj2" fmla="val 3073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de-DE" sz="1200" dirty="0">
                <a:solidFill>
                  <a:schemeClr val="accent1">
                    <a:lumMod val="50000"/>
                  </a:schemeClr>
                </a:solidFill>
              </a:rPr>
              <a:t>Wie können wir die Parameter automatisch so bestimmen, dass geschriebene Ziffern erkannt und als Ausgabe </a:t>
            </a:r>
            <a:r>
              <a:rPr lang="de-DE" sz="1200" dirty="0" err="1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de-DE" sz="1200" dirty="0">
                <a:solidFill>
                  <a:schemeClr val="accent1">
                    <a:lumMod val="50000"/>
                  </a:schemeClr>
                </a:solidFill>
              </a:rPr>
              <a:t> ausgegeben werden?</a:t>
            </a:r>
          </a:p>
          <a:p>
            <a:pPr algn="ctr"/>
            <a:endParaRPr lang="de-DE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8DAA267-0CFE-0FB5-79EF-750C8D2F7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129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  <p:bldP spid="99337" grpId="0"/>
      <p:bldP spid="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80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36685" y="1781204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36686" y="39319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28632" y="2445091"/>
            <a:ext cx="3951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cat</a:t>
            </a:r>
            <a:endParaRPr lang="en-US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1428632" y="4645195"/>
            <a:ext cx="3771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on</a:t>
            </a:r>
            <a:endParaRPr lang="en-US" sz="1350" dirty="0"/>
          </a:p>
        </p:txBody>
      </p:sp>
      <p:grpSp>
        <p:nvGrpSpPr>
          <p:cNvPr id="46" name="Group 45"/>
          <p:cNvGrpSpPr/>
          <p:nvPr/>
        </p:nvGrpSpPr>
        <p:grpSpPr>
          <a:xfrm>
            <a:off x="4433456" y="31430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35092" y="2851052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91859" y="14039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43854" y="17812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43854" y="31401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37561" y="35623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43854" y="42239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81434" y="4582242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64151" y="3588853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39196" y="28501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39196" y="42129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23543" y="24155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197200" y="332139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97200" y="544758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71741" y="484589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356958" y="4400003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2053870" y="2801162"/>
                <a:ext cx="906402" cy="450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/>
                      </m:sSubSup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870" y="2801162"/>
                <a:ext cx="906402" cy="450444"/>
              </a:xfrm>
              <a:prstGeom prst="rect">
                <a:avLst/>
              </a:prstGeom>
              <a:blipFill>
                <a:blip r:embed="rId3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2157431" y="4243868"/>
                <a:ext cx="906402" cy="450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/>
                      </m:sSubSup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431" y="4243868"/>
                <a:ext cx="906402" cy="450444"/>
              </a:xfrm>
              <a:prstGeom prst="rect">
                <a:avLst/>
              </a:prstGeom>
              <a:blipFill>
                <a:blip r:embed="rId4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36924" y="1255867"/>
          <a:ext cx="2468880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3241636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4278168359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77520012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058570661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635929464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06092754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4893750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86523009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0471206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79722658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4826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6.1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6080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11445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8235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99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3364441" y="843212"/>
                <a:ext cx="906402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441" y="843212"/>
                <a:ext cx="906402" cy="4220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5624801" y="1314183"/>
            <a:ext cx="17464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Contains word vectors</a:t>
            </a:r>
          </a:p>
        </p:txBody>
      </p:sp>
      <p:cxnSp>
        <p:nvCxnSpPr>
          <p:cNvPr id="6" name="Straight Arrow Connector 5"/>
          <p:cNvCxnSpPr>
            <a:stCxn id="81" idx="1"/>
            <a:endCxn id="2" idx="3"/>
          </p:cNvCxnSpPr>
          <p:nvPr/>
        </p:nvCxnSpPr>
        <p:spPr>
          <a:xfrm flipH="1">
            <a:off x="5005804" y="1464224"/>
            <a:ext cx="618997" cy="408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630643" y="3421906"/>
                <a:ext cx="922688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e-DE" sz="2100" b="0" i="1" smtClean="0">
                              <a:latin typeface="Cambria Math" charset="0"/>
                            </a:rPr>
                            <m:t>𝑁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de-DE" sz="2100" b="0" i="1" smtClean="0">
                              <a:latin typeface="Cambria Math" charset="0"/>
                            </a:rPr>
                            <m:t>𝑉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643" y="3421906"/>
                <a:ext cx="922688" cy="415498"/>
              </a:xfrm>
              <a:prstGeom prst="rect">
                <a:avLst/>
              </a:prstGeom>
              <a:blipFill rotWithShape="0">
                <a:blip r:embed="rId6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083587" y="5913647"/>
            <a:ext cx="6463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Consider either W or W’ as the word’s representation. </a:t>
            </a:r>
          </a:p>
        </p:txBody>
      </p:sp>
    </p:spTree>
    <p:extLst>
      <p:ext uri="{BB962C8B-B14F-4D97-AF65-F5344CB8AC3E}">
        <p14:creationId xmlns:p14="http://schemas.microsoft.com/office/powerpoint/2010/main" val="37954540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74352"/>
            <a:ext cx="8229600" cy="503238"/>
          </a:xfrm>
        </p:spPr>
        <p:txBody>
          <a:bodyPr/>
          <a:lstStyle/>
          <a:p>
            <a:r>
              <a:rPr lang="en-US" sz="3600" dirty="0"/>
              <a:t>Word Analogies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81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86029"/>
            <a:ext cx="6379322" cy="45191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6D9C37-BBDD-184B-B8B7-91212A842B04}"/>
              </a:ext>
            </a:extLst>
          </p:cNvPr>
          <p:cNvSpPr/>
          <p:nvPr/>
        </p:nvSpPr>
        <p:spPr>
          <a:xfrm>
            <a:off x="865962" y="1173200"/>
            <a:ext cx="3816424" cy="7920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64BDF-F143-484E-8F9D-F75441936FC1}"/>
              </a:ext>
            </a:extLst>
          </p:cNvPr>
          <p:cNvSpPr txBox="1"/>
          <p:nvPr/>
        </p:nvSpPr>
        <p:spPr>
          <a:xfrm>
            <a:off x="6482468" y="2553426"/>
            <a:ext cx="567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de-DE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4C5729-2AAD-5640-82C0-908A18A55F63}"/>
              </a:ext>
            </a:extLst>
          </p:cNvPr>
          <p:cNvCxnSpPr/>
          <p:nvPr/>
        </p:nvCxnSpPr>
        <p:spPr>
          <a:xfrm>
            <a:off x="6660232" y="2617782"/>
            <a:ext cx="288032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28040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B8EDD-2525-474E-A7C6-295E22328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The Picture: CBOW and Skip-Gram (SG)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9882C65-3744-5A4E-A33D-B5E0247794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4069255"/>
            <a:ext cx="7708900" cy="25019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2B32E-2327-4245-9CB3-3E1BEA4BF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8437" y="6426016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82</a:t>
            </a:fld>
            <a:endParaRPr lang="de-D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7F2037-FAFA-6944-BD88-EA42F056DEC7}"/>
              </a:ext>
            </a:extLst>
          </p:cNvPr>
          <p:cNvSpPr txBox="1"/>
          <p:nvPr/>
        </p:nvSpPr>
        <p:spPr>
          <a:xfrm>
            <a:off x="4365199" y="521961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V</a:t>
            </a:r>
            <a:r>
              <a:rPr lang="en-DE" baseline="-25000" dirty="0"/>
              <a:t>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28506-FFA2-194A-84F8-BDA1E5FFBA7A}"/>
              </a:ext>
            </a:extLst>
          </p:cNvPr>
          <p:cNvSpPr txBox="1"/>
          <p:nvPr/>
        </p:nvSpPr>
        <p:spPr>
          <a:xfrm>
            <a:off x="6627619" y="5027900"/>
            <a:ext cx="370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V</a:t>
            </a:r>
            <a:r>
              <a:rPr lang="en-DE" baseline="-25000" dirty="0"/>
              <a:t>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3F55D8-2B6C-4E4B-B293-02DB1C0BAD6E}"/>
              </a:ext>
            </a:extLst>
          </p:cNvPr>
          <p:cNvSpPr/>
          <p:nvPr/>
        </p:nvSpPr>
        <p:spPr>
          <a:xfrm>
            <a:off x="4162896" y="4948460"/>
            <a:ext cx="788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dirty="0"/>
              <a:t>CBOW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E3F4A5-8BB0-9940-8BEE-D4F8692700E1}"/>
              </a:ext>
            </a:extLst>
          </p:cNvPr>
          <p:cNvSpPr/>
          <p:nvPr/>
        </p:nvSpPr>
        <p:spPr>
          <a:xfrm>
            <a:off x="6596130" y="4724846"/>
            <a:ext cx="436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dirty="0"/>
              <a:t>SG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0F330D-C862-3D4E-880F-7CC5B6BD4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49" y="1194487"/>
            <a:ext cx="4914902" cy="298994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E663E5D-48C9-8D41-ACFD-91B87C4275AE}"/>
              </a:ext>
            </a:extLst>
          </p:cNvPr>
          <p:cNvCxnSpPr>
            <a:cxnSpLocks/>
          </p:cNvCxnSpPr>
          <p:nvPr/>
        </p:nvCxnSpPr>
        <p:spPr>
          <a:xfrm>
            <a:off x="2904344" y="2611194"/>
            <a:ext cx="1258552" cy="1945837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920D86-F892-5B41-8F37-225F92255AA7}"/>
              </a:ext>
            </a:extLst>
          </p:cNvPr>
          <p:cNvCxnSpPr>
            <a:cxnSpLocks/>
          </p:cNvCxnSpPr>
          <p:nvPr/>
        </p:nvCxnSpPr>
        <p:spPr>
          <a:xfrm>
            <a:off x="6228184" y="2611194"/>
            <a:ext cx="708908" cy="1897926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AEFD433-F7FA-9042-AD09-1EE8C8593617}"/>
                  </a:ext>
                </a:extLst>
              </p:cNvPr>
              <p:cNvSpPr/>
              <p:nvPr/>
            </p:nvSpPr>
            <p:spPr>
              <a:xfrm>
                <a:off x="1369696" y="5212566"/>
                <a:ext cx="19865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𝑃𝑀𝐼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func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AEFD433-F7FA-9042-AD09-1EE8C85936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696" y="5212566"/>
                <a:ext cx="1986506" cy="369332"/>
              </a:xfrm>
              <a:prstGeom prst="rect">
                <a:avLst/>
              </a:prstGeom>
              <a:blipFill>
                <a:blip r:embed="rId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F1307B2-ACCD-0746-A80F-FFB5A4263BF1}"/>
              </a:ext>
            </a:extLst>
          </p:cNvPr>
          <p:cNvSpPr txBox="1"/>
          <p:nvPr/>
        </p:nvSpPr>
        <p:spPr>
          <a:xfrm>
            <a:off x="4977232" y="5996167"/>
            <a:ext cx="431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B05FF"/>
                </a:solidFill>
              </a:rPr>
              <a:t>“Neural Word Embeddings as Implicit Matrix Factorization”</a:t>
            </a:r>
          </a:p>
          <a:p>
            <a:pPr algn="ctr"/>
            <a:r>
              <a:rPr lang="en-US" sz="1200" dirty="0">
                <a:solidFill>
                  <a:srgbClr val="0B05FF"/>
                </a:solidFill>
              </a:rPr>
              <a:t>Levy &amp; Goldberg, </a:t>
            </a:r>
            <a:r>
              <a:rPr lang="en-US" sz="1200" dirty="0" err="1">
                <a:solidFill>
                  <a:srgbClr val="0B05FF"/>
                </a:solidFill>
              </a:rPr>
              <a:t>NeurIPS</a:t>
            </a:r>
            <a:r>
              <a:rPr lang="en-US" sz="1200" dirty="0">
                <a:solidFill>
                  <a:srgbClr val="0B05FF"/>
                </a:solidFill>
              </a:rPr>
              <a:t> 2014</a:t>
            </a:r>
            <a:endParaRPr lang="en-GB" sz="12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2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A79C6-3879-2A4A-BFF9-49D1F8954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Convolution</a:t>
            </a:r>
          </a:p>
        </p:txBody>
      </p:sp>
      <p:pic>
        <p:nvPicPr>
          <p:cNvPr id="6" name="Content Placeholder 5" descr="A screen shot of a cat&#10;&#10;Description automatically generated">
            <a:extLst>
              <a:ext uri="{FF2B5EF4-FFF2-40B4-BE49-F238E27FC236}">
                <a16:creationId xmlns:a16="http://schemas.microsoft.com/office/drawing/2014/main" id="{7EB1123D-6476-E440-8B60-21B39034B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05705"/>
            <a:ext cx="8229600" cy="315141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30457-DA28-454D-8AEA-E6EA1C7F8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795849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volution_schemati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861" y="3395717"/>
            <a:ext cx="2450893" cy="17924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2000" y="5366070"/>
            <a:ext cx="783072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i="1" dirty="0"/>
              <a:t>http://</a:t>
            </a:r>
            <a:r>
              <a:rPr lang="en-US" sz="900" i="1" dirty="0" err="1"/>
              <a:t>deeplearning.stanford.edu</a:t>
            </a:r>
            <a:r>
              <a:rPr lang="en-US" sz="900" i="1" dirty="0"/>
              <a:t>/wiki/</a:t>
            </a:r>
            <a:r>
              <a:rPr lang="en-US" sz="900" i="1" dirty="0" err="1"/>
              <a:t>index.php</a:t>
            </a:r>
            <a:r>
              <a:rPr lang="en-US" sz="900" i="1" dirty="0"/>
              <a:t>/</a:t>
            </a:r>
            <a:r>
              <a:rPr lang="en-US" sz="900" i="1" dirty="0" err="1"/>
              <a:t>Feature_extraction_using_convolution</a:t>
            </a:r>
            <a:endParaRPr lang="en-US" sz="900" i="1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-101102"/>
            <a:ext cx="9324527" cy="1189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/>
              <a:t>Convolutional Neural Networks (CNNs)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522" y="1771408"/>
            <a:ext cx="88921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 CNN idea for text:</a:t>
            </a:r>
          </a:p>
          <a:p>
            <a:r>
              <a:rPr lang="en-US" b="1" dirty="0">
                <a:solidFill>
                  <a:schemeClr val="accent2"/>
                </a:solidFill>
              </a:rPr>
              <a:t>Compute vectors for n-grams</a:t>
            </a:r>
            <a:r>
              <a:rPr lang="en-US" dirty="0"/>
              <a:t> and group them afterwards</a:t>
            </a:r>
          </a:p>
          <a:p>
            <a:endParaRPr lang="en-US" dirty="0"/>
          </a:p>
          <a:p>
            <a:r>
              <a:rPr lang="en-US" dirty="0"/>
              <a:t>Example: “this takes too long” compute vectors for: </a:t>
            </a:r>
          </a:p>
          <a:p>
            <a:r>
              <a:rPr lang="en-US" dirty="0"/>
              <a:t>This takes, takes too, too long, this takes too, takes too long, this takes too long</a:t>
            </a:r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8002" y="3531496"/>
            <a:ext cx="1447800" cy="13716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5922" y="3817246"/>
            <a:ext cx="889000" cy="8001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48539" y="4864996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Input matrix</a:t>
            </a:r>
            <a:endParaRPr lang="el-GR" dirty="0"/>
          </a:p>
        </p:txBody>
      </p:sp>
      <p:sp>
        <p:nvSpPr>
          <p:cNvPr id="16" name="TextBox 15"/>
          <p:cNvSpPr txBox="1"/>
          <p:nvPr/>
        </p:nvSpPr>
        <p:spPr>
          <a:xfrm>
            <a:off x="2722962" y="4541830"/>
            <a:ext cx="181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Convolutional </a:t>
            </a:r>
          </a:p>
          <a:p>
            <a:pPr algn="ctr"/>
            <a:r>
              <a:rPr lang="en-US" dirty="0"/>
              <a:t>3x3 filter</a:t>
            </a:r>
            <a:endParaRPr lang="el-GR" dirty="0"/>
          </a:p>
        </p:txBody>
      </p:sp>
      <p:sp>
        <p:nvSpPr>
          <p:cNvPr id="17" name="Δεξιό βέλος 16"/>
          <p:cNvSpPr/>
          <p:nvPr/>
        </p:nvSpPr>
        <p:spPr>
          <a:xfrm>
            <a:off x="4660900" y="3918446"/>
            <a:ext cx="742880" cy="48463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666969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-88487"/>
            <a:ext cx="9036496" cy="1189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/>
              <a:t>Convolutional Neural Networks (CNNs)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522" y="1771408"/>
            <a:ext cx="6590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 CNN idea for text:</a:t>
            </a:r>
          </a:p>
          <a:p>
            <a:r>
              <a:rPr lang="en-US" dirty="0"/>
              <a:t>Compute vectors for n-grams and </a:t>
            </a:r>
            <a:r>
              <a:rPr lang="en-US" b="1" dirty="0">
                <a:solidFill>
                  <a:schemeClr val="accent2"/>
                </a:solidFill>
              </a:rPr>
              <a:t>group them afterwards</a:t>
            </a: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275" y="2716503"/>
            <a:ext cx="5442607" cy="3035300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2410389" y="6121136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900" i="1" dirty="0">
                <a:latin typeface="Arial" charset="0"/>
                <a:ea typeface="Arial" charset="0"/>
                <a:cs typeface="Arial" charset="0"/>
              </a:rPr>
              <a:t>https://</a:t>
            </a:r>
            <a:r>
              <a:rPr lang="en-US" sz="900" i="1" dirty="0" err="1">
                <a:latin typeface="Arial" charset="0"/>
                <a:ea typeface="Arial" charset="0"/>
                <a:cs typeface="Arial" charset="0"/>
              </a:rPr>
              <a:t>shafeentejani.github.io</a:t>
            </a:r>
            <a:r>
              <a:rPr lang="en-US" sz="900" i="1" dirty="0">
                <a:latin typeface="Arial" charset="0"/>
                <a:ea typeface="Arial" charset="0"/>
                <a:cs typeface="Arial" charset="0"/>
              </a:rPr>
              <a:t>/assets/images/</a:t>
            </a:r>
            <a:r>
              <a:rPr lang="en-US" sz="900" i="1" dirty="0" err="1">
                <a:latin typeface="Arial" charset="0"/>
                <a:ea typeface="Arial" charset="0"/>
                <a:cs typeface="Arial" charset="0"/>
              </a:rPr>
              <a:t>pooling.gif</a:t>
            </a:r>
            <a:endParaRPr lang="en-US" sz="9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2896" y="3566057"/>
            <a:ext cx="11993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max pool</a:t>
            </a:r>
          </a:p>
          <a:p>
            <a:r>
              <a:rPr lang="en-US" sz="1400" dirty="0"/>
              <a:t>2x2 filters </a:t>
            </a:r>
          </a:p>
          <a:p>
            <a:r>
              <a:rPr lang="en-US" sz="1400" dirty="0"/>
              <a:t>and stride 2</a:t>
            </a:r>
            <a:endParaRPr lang="el-GR" sz="1400" dirty="0"/>
          </a:p>
        </p:txBody>
      </p:sp>
      <p:cxnSp>
        <p:nvCxnSpPr>
          <p:cNvPr id="16" name="Ευθύγραμμο βέλος σύνδεσης 15"/>
          <p:cNvCxnSpPr/>
          <p:nvPr/>
        </p:nvCxnSpPr>
        <p:spPr>
          <a:xfrm>
            <a:off x="4248385" y="4348906"/>
            <a:ext cx="1199367" cy="12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A753723-484C-FC4B-A7BD-24FED1174F6C}"/>
              </a:ext>
            </a:extLst>
          </p:cNvPr>
          <p:cNvSpPr txBox="1"/>
          <p:nvPr/>
        </p:nvSpPr>
        <p:spPr>
          <a:xfrm>
            <a:off x="4860032" y="5373216"/>
            <a:ext cx="22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Dimensionsreduktion</a:t>
            </a:r>
          </a:p>
        </p:txBody>
      </p:sp>
    </p:spTree>
    <p:extLst>
      <p:ext uri="{BB962C8B-B14F-4D97-AF65-F5344CB8AC3E}">
        <p14:creationId xmlns:p14="http://schemas.microsoft.com/office/powerpoint/2010/main" val="423967272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1280" y="6083300"/>
            <a:ext cx="7843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Severyn</a:t>
            </a:r>
            <a:r>
              <a:rPr lang="en-US" sz="1200" dirty="0"/>
              <a:t>, </a:t>
            </a:r>
            <a:r>
              <a:rPr lang="en-US" sz="1200" dirty="0" err="1"/>
              <a:t>Aliaksei</a:t>
            </a:r>
            <a:r>
              <a:rPr lang="en-US" sz="1200" dirty="0"/>
              <a:t>, and Alessandro </a:t>
            </a:r>
            <a:r>
              <a:rPr lang="en-US" sz="1200" dirty="0" err="1"/>
              <a:t>Moschitti</a:t>
            </a:r>
            <a:r>
              <a:rPr lang="en-US" sz="1200" dirty="0"/>
              <a:t>. "UNITN: Training Deep Convolutional Neural Network for Twitter Sentiment Classification." </a:t>
            </a:r>
            <a:r>
              <a:rPr lang="en-US" sz="1200" i="1" dirty="0" err="1"/>
              <a:t>SemEval</a:t>
            </a:r>
            <a:r>
              <a:rPr lang="en-US" sz="1200" i="1" dirty="0"/>
              <a:t>@ NAACL-HLT</a:t>
            </a:r>
            <a:r>
              <a:rPr lang="en-US" sz="1200" dirty="0"/>
              <a:t>. 2015.</a:t>
            </a:r>
            <a:endParaRPr lang="en-US" sz="12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3111"/>
            <a:ext cx="8041440" cy="1189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CNN for text classification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1707139"/>
            <a:ext cx="7645400" cy="404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623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290" y="0"/>
            <a:ext cx="8041440" cy="1189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CNN with multiple filters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20" y="1752601"/>
            <a:ext cx="8229600" cy="3320866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1689100" y="4934967"/>
            <a:ext cx="63067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latin typeface="Arial" charset="0"/>
                <a:ea typeface="Arial" charset="0"/>
                <a:cs typeface="Arial" charset="0"/>
              </a:rPr>
              <a:t>Kim, Y. “Convolutional Neural Networks for Sentence Classification”, EMNLP (2014)</a:t>
            </a:r>
            <a:endParaRPr lang="el-GR" i="1" dirty="0"/>
          </a:p>
        </p:txBody>
      </p:sp>
      <p:sp>
        <p:nvSpPr>
          <p:cNvPr id="9" name="Ορθογώνιο 8"/>
          <p:cNvSpPr/>
          <p:nvPr/>
        </p:nvSpPr>
        <p:spPr>
          <a:xfrm>
            <a:off x="2699084" y="5678263"/>
            <a:ext cx="4286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sliding over 3, 4 or 5 words at a time </a:t>
            </a:r>
          </a:p>
        </p:txBody>
      </p:sp>
    </p:spTree>
    <p:extLst>
      <p:ext uri="{BB962C8B-B14F-4D97-AF65-F5344CB8AC3E}">
        <p14:creationId xmlns:p14="http://schemas.microsoft.com/office/powerpoint/2010/main" val="208964587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ADE03-0103-0246-B5B3-B793A6C73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Differential Programming: Basic Idea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D1AA4-7BA7-1C47-AA26-D0A52DE99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Computer Vision</a:t>
            </a:r>
          </a:p>
          <a:p>
            <a:pPr lvl="1"/>
            <a:r>
              <a:rPr lang="en-US" dirty="0"/>
              <a:t>Estimate position of light source</a:t>
            </a:r>
          </a:p>
          <a:p>
            <a:pPr lvl="1"/>
            <a:r>
              <a:rPr lang="en-US" dirty="0"/>
              <a:t>Use standard learning approach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188" lvl="1" indent="0">
              <a:buNone/>
            </a:pPr>
            <a:endParaRPr lang="en-US" dirty="0"/>
          </a:p>
          <a:p>
            <a:r>
              <a:rPr lang="en-US" dirty="0"/>
              <a:t>Develop render in appropriate programming language (e.g., Julia)</a:t>
            </a:r>
          </a:p>
          <a:p>
            <a:r>
              <a:rPr lang="en-US" dirty="0"/>
              <a:t>Differentiate renderer (e.g., Zygote)</a:t>
            </a:r>
          </a:p>
          <a:p>
            <a:pPr lvl="1"/>
            <a:r>
              <a:rPr lang="en-US" dirty="0"/>
              <a:t>Use differentiated render for backpropagation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8AA9F-E7EE-3841-A8D2-EDAE5B64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88</a:t>
            </a:fld>
            <a:endParaRPr lang="de-DE"/>
          </a:p>
        </p:txBody>
      </p:sp>
      <p:pic>
        <p:nvPicPr>
          <p:cNvPr id="5" name="Content Placeholder 5" descr="Shape&#10;&#10;Description automatically generated">
            <a:extLst>
              <a:ext uri="{FF2B5EF4-FFF2-40B4-BE49-F238E27FC236}">
                <a16:creationId xmlns:a16="http://schemas.microsoft.com/office/drawing/2014/main" id="{1BCB49E1-A8D0-BB47-B300-16541FA2E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31640" y="2738840"/>
            <a:ext cx="3987978" cy="138032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B3EB0D-E2B5-4B4F-90CA-3C6F4AC07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607" y="1177026"/>
            <a:ext cx="2748193" cy="250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9423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en-US" sz="3600"/>
              <a:t>Geschichtlicher Überblick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9592" y="1200335"/>
            <a:ext cx="6264969" cy="4824536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en-US" sz="1800" b="1" i="1" dirty="0"/>
              <a:t>1943</a:t>
            </a:r>
            <a:r>
              <a:rPr lang="de-DE" altLang="en-US" sz="1800" i="1" dirty="0"/>
              <a:t>:</a:t>
            </a:r>
            <a:r>
              <a:rPr lang="de-DE" altLang="en-US" sz="1800" dirty="0"/>
              <a:t> </a:t>
            </a:r>
            <a:r>
              <a:rPr lang="de-DE" altLang="en-US" sz="1800" dirty="0" err="1">
                <a:solidFill>
                  <a:srgbClr val="190CFF"/>
                </a:solidFill>
              </a:rPr>
              <a:t>McCulloch</a:t>
            </a:r>
            <a:r>
              <a:rPr lang="de-DE" altLang="en-US" sz="1800" dirty="0">
                <a:solidFill>
                  <a:srgbClr val="190CFF"/>
                </a:solidFill>
              </a:rPr>
              <a:t> </a:t>
            </a:r>
            <a:r>
              <a:rPr lang="de-DE" altLang="en-US" sz="1800" dirty="0"/>
              <a:t>und </a:t>
            </a:r>
            <a:r>
              <a:rPr lang="de-DE" altLang="en-US" sz="1800" dirty="0">
                <a:solidFill>
                  <a:srgbClr val="190CFF"/>
                </a:solidFill>
              </a:rPr>
              <a:t>Pitts </a:t>
            </a:r>
            <a:r>
              <a:rPr lang="de-DE" altLang="en-US" sz="1800" dirty="0"/>
              <a:t>beschreiben und </a:t>
            </a:r>
            <a:br>
              <a:rPr lang="de-DE" altLang="en-US" sz="1800" dirty="0"/>
            </a:br>
            <a:r>
              <a:rPr lang="de-DE" altLang="en-US" sz="1800" dirty="0"/>
              <a:t>            definieren eine Art erster neuronaler Netzwerke.</a:t>
            </a: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en-US" sz="1800" b="1" i="1" dirty="0"/>
              <a:t>1949</a:t>
            </a:r>
            <a:r>
              <a:rPr lang="de-DE" altLang="en-US" sz="1800" i="1" dirty="0"/>
              <a:t>:</a:t>
            </a:r>
            <a:r>
              <a:rPr lang="de-DE" altLang="en-US" sz="1800" dirty="0"/>
              <a:t> Formulierung der </a:t>
            </a:r>
            <a:r>
              <a:rPr lang="de-DE" altLang="en-US" sz="1800" u="sng" dirty="0" err="1"/>
              <a:t>Hebb‘schen</a:t>
            </a:r>
            <a:r>
              <a:rPr lang="de-DE" altLang="en-US" sz="1800" u="sng" dirty="0"/>
              <a:t> Lernregel</a:t>
            </a:r>
            <a:r>
              <a:rPr lang="de-DE" altLang="en-US" sz="1800" dirty="0"/>
              <a:t> </a:t>
            </a:r>
            <a:br>
              <a:rPr lang="de-DE" altLang="en-US" sz="1800" dirty="0"/>
            </a:br>
            <a:r>
              <a:rPr lang="de-DE" altLang="en-US" sz="1800" dirty="0"/>
              <a:t>            (nach </a:t>
            </a:r>
            <a:r>
              <a:rPr lang="de-DE" altLang="en-US" sz="1800" dirty="0" err="1">
                <a:solidFill>
                  <a:srgbClr val="190CFF"/>
                </a:solidFill>
              </a:rPr>
              <a:t>Hebb</a:t>
            </a:r>
            <a:r>
              <a:rPr lang="de-DE" altLang="en-US" sz="1800" dirty="0"/>
              <a:t>) </a:t>
            </a: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en-US" sz="1800" b="1" i="1" dirty="0"/>
              <a:t>1957</a:t>
            </a:r>
            <a:r>
              <a:rPr lang="de-DE" altLang="en-US" sz="1800" i="1" dirty="0"/>
              <a:t>:</a:t>
            </a:r>
            <a:r>
              <a:rPr lang="de-DE" altLang="en-US" sz="1800" dirty="0"/>
              <a:t> Entwicklung des </a:t>
            </a:r>
            <a:r>
              <a:rPr lang="de-DE" altLang="en-US" sz="1800" u="sng" dirty="0" err="1"/>
              <a:t>Perzeptrons</a:t>
            </a:r>
            <a:r>
              <a:rPr lang="de-DE" altLang="en-US" sz="1800" dirty="0"/>
              <a:t> durch </a:t>
            </a:r>
            <a:r>
              <a:rPr lang="de-DE" altLang="en-US" sz="1800" dirty="0">
                <a:solidFill>
                  <a:srgbClr val="190CFF"/>
                </a:solidFill>
              </a:rPr>
              <a:t>Rosenblatt</a:t>
            </a: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de-DE" altLang="en-US" sz="1800" dirty="0"/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en-US" sz="1800" b="1" i="1" dirty="0"/>
              <a:t>1969</a:t>
            </a:r>
            <a:r>
              <a:rPr lang="de-DE" altLang="en-US" sz="1800" i="1" dirty="0"/>
              <a:t>:</a:t>
            </a:r>
            <a:r>
              <a:rPr lang="de-DE" altLang="en-US" sz="1800" dirty="0"/>
              <a:t> </a:t>
            </a:r>
            <a:r>
              <a:rPr lang="de-DE" altLang="en-US" sz="1800" dirty="0" err="1">
                <a:solidFill>
                  <a:srgbClr val="190CFF"/>
                </a:solidFill>
              </a:rPr>
              <a:t>Minsky</a:t>
            </a:r>
            <a:r>
              <a:rPr lang="de-DE" altLang="en-US" sz="1800" dirty="0">
                <a:solidFill>
                  <a:srgbClr val="190CFF"/>
                </a:solidFill>
              </a:rPr>
              <a:t> </a:t>
            </a:r>
            <a:r>
              <a:rPr lang="de-DE" altLang="en-US" sz="1800" dirty="0"/>
              <a:t>und </a:t>
            </a:r>
            <a:r>
              <a:rPr lang="de-DE" altLang="en-US" sz="1800" dirty="0" err="1">
                <a:solidFill>
                  <a:srgbClr val="190CFF"/>
                </a:solidFill>
              </a:rPr>
              <a:t>Papert</a:t>
            </a:r>
            <a:r>
              <a:rPr lang="de-DE" altLang="en-US" sz="1800" dirty="0">
                <a:solidFill>
                  <a:srgbClr val="190CFF"/>
                </a:solidFill>
              </a:rPr>
              <a:t> </a:t>
            </a:r>
            <a:r>
              <a:rPr lang="de-DE" altLang="en-US" sz="1800" dirty="0"/>
              <a:t>untersuchen das </a:t>
            </a:r>
            <a:r>
              <a:rPr lang="de-DE" altLang="en-US" sz="1800" dirty="0" err="1"/>
              <a:t>Perzeptron</a:t>
            </a:r>
            <a:r>
              <a:rPr lang="de-DE" altLang="en-US" sz="1800" dirty="0"/>
              <a:t> mathematisch und zeigen dessen Grenzen, etwa beim </a:t>
            </a:r>
            <a:br>
              <a:rPr lang="de-DE" altLang="en-US" sz="1800" dirty="0"/>
            </a:br>
            <a:r>
              <a:rPr lang="de-DE" altLang="en-US" sz="1800" u="sng" dirty="0"/>
              <a:t>XOR-Problem</a:t>
            </a:r>
            <a:r>
              <a:rPr lang="de-DE" altLang="en-US" sz="1800" dirty="0"/>
              <a:t>, auf.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de-DE" altLang="en-US" sz="1800" dirty="0"/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en-US" sz="1800" b="1" i="1" dirty="0"/>
              <a:t>1982</a:t>
            </a:r>
            <a:r>
              <a:rPr lang="de-DE" altLang="en-US" sz="1800" i="1" dirty="0"/>
              <a:t>:</a:t>
            </a:r>
            <a:r>
              <a:rPr lang="de-DE" altLang="en-US" sz="1800" dirty="0"/>
              <a:t> Beschreibung der ersten </a:t>
            </a:r>
            <a:r>
              <a:rPr lang="de-DE" altLang="en-US" sz="1800" u="sng" dirty="0"/>
              <a:t>selbstorganisierenden Netze</a:t>
            </a:r>
            <a:r>
              <a:rPr lang="de-DE" altLang="en-US" sz="1800" dirty="0"/>
              <a:t> (</a:t>
            </a:r>
            <a:r>
              <a:rPr lang="de-DE" altLang="en-US" sz="1800" i="1" dirty="0"/>
              <a:t>nach </a:t>
            </a:r>
            <a:r>
              <a:rPr lang="de-DE" altLang="en-US" sz="1800" i="1" dirty="0">
                <a:solidFill>
                  <a:srgbClr val="00B050"/>
                </a:solidFill>
              </a:rPr>
              <a:t>biologischem</a:t>
            </a:r>
            <a:r>
              <a:rPr lang="de-DE" altLang="en-US" sz="1800" i="1" dirty="0"/>
              <a:t> Vorbild</a:t>
            </a:r>
            <a:r>
              <a:rPr lang="de-DE" altLang="en-US" sz="1800" dirty="0"/>
              <a:t>) durch </a:t>
            </a:r>
            <a:r>
              <a:rPr lang="de-DE" altLang="en-US" sz="1800" dirty="0">
                <a:solidFill>
                  <a:srgbClr val="190CFF"/>
                </a:solidFill>
              </a:rPr>
              <a:t>van der Malsburg </a:t>
            </a:r>
            <a:r>
              <a:rPr lang="de-DE" altLang="en-US" sz="1800" dirty="0"/>
              <a:t>und </a:t>
            </a:r>
            <a:r>
              <a:rPr lang="de-DE" altLang="en-US" sz="1800" dirty="0" err="1">
                <a:solidFill>
                  <a:srgbClr val="190CFF"/>
                </a:solidFill>
              </a:rPr>
              <a:t>Kohonen</a:t>
            </a:r>
            <a:r>
              <a:rPr lang="de-DE" altLang="en-US" sz="1800" dirty="0">
                <a:solidFill>
                  <a:srgbClr val="190CFF"/>
                </a:solidFill>
              </a:rPr>
              <a:t> </a:t>
            </a:r>
            <a:r>
              <a:rPr lang="de-DE" altLang="en-US" sz="1800" dirty="0"/>
              <a:t>und eines richtungweisenden Artikels von </a:t>
            </a:r>
            <a:r>
              <a:rPr lang="de-DE" altLang="en-US" sz="1800" dirty="0" err="1">
                <a:solidFill>
                  <a:srgbClr val="190CFF"/>
                </a:solidFill>
              </a:rPr>
              <a:t>Hopfield</a:t>
            </a:r>
            <a:r>
              <a:rPr lang="de-DE" altLang="en-US" sz="1800" dirty="0"/>
              <a:t>, indem die ersten rückgekoppelten Netze (</a:t>
            </a:r>
            <a:r>
              <a:rPr lang="de-DE" altLang="en-US" sz="1800" u="sng" dirty="0" err="1"/>
              <a:t>Hopfield</a:t>
            </a:r>
            <a:r>
              <a:rPr lang="de-DE" altLang="en-US" sz="1800" u="sng" dirty="0"/>
              <a:t>-Netze,</a:t>
            </a:r>
            <a:r>
              <a:rPr lang="de-DE" altLang="en-US" sz="1800" dirty="0"/>
              <a:t> </a:t>
            </a:r>
            <a:r>
              <a:rPr lang="de-DE" altLang="en-US" sz="1800" i="1" dirty="0"/>
              <a:t>nach </a:t>
            </a:r>
            <a:r>
              <a:rPr lang="de-DE" altLang="en-US" sz="1800" i="1" dirty="0">
                <a:solidFill>
                  <a:srgbClr val="00B050"/>
                </a:solidFill>
              </a:rPr>
              <a:t>physikalischen</a:t>
            </a:r>
            <a:r>
              <a:rPr lang="de-DE" altLang="en-US" sz="1800" i="1" dirty="0"/>
              <a:t> Vorbild</a:t>
            </a:r>
            <a:r>
              <a:rPr lang="de-DE" altLang="en-US" sz="1800" dirty="0"/>
              <a:t>) beschrieben werden</a:t>
            </a: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en-US" sz="1800" b="1" i="1" dirty="0"/>
              <a:t>1986</a:t>
            </a:r>
            <a:r>
              <a:rPr lang="de-DE" altLang="en-US" sz="1800" i="1" dirty="0"/>
              <a:t>:</a:t>
            </a:r>
            <a:r>
              <a:rPr lang="de-DE" altLang="en-US" sz="1800" dirty="0"/>
              <a:t> Das Lernverfahren </a:t>
            </a:r>
            <a:r>
              <a:rPr lang="de-DE" altLang="en-US" sz="1800" u="sng" dirty="0"/>
              <a:t>Backpropagation</a:t>
            </a:r>
            <a:r>
              <a:rPr lang="de-DE" altLang="en-US" sz="1800" dirty="0"/>
              <a:t> für mehrschichtige </a:t>
            </a:r>
            <a:r>
              <a:rPr lang="de-DE" altLang="en-US" sz="1800" dirty="0" err="1"/>
              <a:t>Perzeptrons</a:t>
            </a:r>
            <a:r>
              <a:rPr lang="de-DE" altLang="en-US" sz="1800" dirty="0"/>
              <a:t> wird entwickelt.</a:t>
            </a:r>
            <a:endParaRPr lang="de-DE" altLang="en-US" sz="1800" b="1" i="1" dirty="0"/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en-US" sz="1800" b="1" i="1" dirty="0"/>
              <a:t>Ab 2000</a:t>
            </a:r>
            <a:r>
              <a:rPr lang="de-DE" altLang="en-US" sz="1800" dirty="0"/>
              <a:t>: </a:t>
            </a:r>
            <a:r>
              <a:rPr lang="de-DE" altLang="en-US" sz="1800" u="sng" dirty="0" err="1"/>
              <a:t>Deep</a:t>
            </a:r>
            <a:r>
              <a:rPr lang="de-DE" altLang="en-US" sz="1800" u="sng" dirty="0"/>
              <a:t> Learning </a:t>
            </a:r>
            <a:r>
              <a:rPr lang="de-DE" altLang="en-US" sz="1800" dirty="0"/>
              <a:t>(</a:t>
            </a:r>
            <a:r>
              <a:rPr lang="de-DE" altLang="en-US" sz="1800" dirty="0" err="1">
                <a:solidFill>
                  <a:srgbClr val="190CFF"/>
                </a:solidFill>
              </a:rPr>
              <a:t>Hinton</a:t>
            </a:r>
            <a:r>
              <a:rPr lang="de-DE" altLang="en-US" sz="1800" dirty="0">
                <a:solidFill>
                  <a:srgbClr val="190CFF"/>
                </a:solidFill>
              </a:rPr>
              <a:t>, </a:t>
            </a:r>
            <a:r>
              <a:rPr lang="de-DE" altLang="en-US" sz="1800" dirty="0" err="1">
                <a:solidFill>
                  <a:srgbClr val="190CFF"/>
                </a:solidFill>
              </a:rPr>
              <a:t>LeCun</a:t>
            </a:r>
            <a:r>
              <a:rPr lang="de-DE" altLang="en-US" sz="1800" dirty="0">
                <a:solidFill>
                  <a:srgbClr val="190CFF"/>
                </a:solidFill>
              </a:rPr>
              <a:t>, </a:t>
            </a:r>
            <a:r>
              <a:rPr lang="de-DE" altLang="en-US" sz="1800" dirty="0" err="1">
                <a:solidFill>
                  <a:srgbClr val="190CFF"/>
                </a:solidFill>
              </a:rPr>
              <a:t>Bengio</a:t>
            </a:r>
            <a:r>
              <a:rPr lang="de-DE" altLang="en-US" sz="1800" dirty="0">
                <a:solidFill>
                  <a:srgbClr val="190CFF"/>
                </a:solidFill>
              </a:rPr>
              <a:t>, </a:t>
            </a:r>
            <a:r>
              <a:rPr lang="de-DE" altLang="en-US" sz="1800" dirty="0" err="1">
                <a:solidFill>
                  <a:srgbClr val="190CFF"/>
                </a:solidFill>
              </a:rPr>
              <a:t>Ng</a:t>
            </a:r>
            <a:r>
              <a:rPr lang="de-DE" altLang="en-US" sz="1800" dirty="0">
                <a:solidFill>
                  <a:srgbClr val="190CFF"/>
                </a:solidFill>
              </a:rPr>
              <a:t>, et al.)</a:t>
            </a: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en-US" sz="1800" b="1" i="1" dirty="0"/>
              <a:t>Ab 2020</a:t>
            </a:r>
            <a:r>
              <a:rPr lang="de-DE" altLang="en-US" sz="1800" dirty="0"/>
              <a:t>: </a:t>
            </a:r>
            <a:r>
              <a:rPr lang="de-DE" altLang="en-US" sz="1800" dirty="0" err="1"/>
              <a:t>Differentiable</a:t>
            </a:r>
            <a:r>
              <a:rPr lang="de-DE" altLang="en-US" sz="1800" dirty="0"/>
              <a:t> </a:t>
            </a:r>
            <a:r>
              <a:rPr lang="de-DE" altLang="en-US" sz="1800" dirty="0" err="1"/>
              <a:t>Programming</a:t>
            </a:r>
            <a:r>
              <a:rPr lang="de-DE" altLang="en-US" sz="1800" dirty="0"/>
              <a:t> </a:t>
            </a:r>
            <a:r>
              <a:rPr lang="de-DE" altLang="en-US" sz="1800" dirty="0">
                <a:solidFill>
                  <a:srgbClr val="190CFF"/>
                </a:solidFill>
              </a:rPr>
              <a:t>(</a:t>
            </a:r>
            <a:r>
              <a:rPr lang="de-DE" altLang="en-US" sz="1800" dirty="0" err="1">
                <a:solidFill>
                  <a:srgbClr val="190CFF"/>
                </a:solidFill>
              </a:rPr>
              <a:t>Lecun</a:t>
            </a:r>
            <a:r>
              <a:rPr lang="de-DE" altLang="en-US" sz="1800" dirty="0">
                <a:solidFill>
                  <a:srgbClr val="190CFF"/>
                </a:solidFill>
              </a:rPr>
              <a:t> et al.)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 rot="16200000">
            <a:off x="-387671" y="1907952"/>
            <a:ext cx="1727200" cy="304800"/>
          </a:xfrm>
          <a:prstGeom prst="rect">
            <a:avLst/>
          </a:prstGeom>
          <a:solidFill>
            <a:srgbClr val="EAFB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en-US" sz="1400" i="1">
                <a:solidFill>
                  <a:schemeClr val="tx1"/>
                </a:solidFill>
              </a:rPr>
              <a:t>Anfänge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 rot="16200000">
            <a:off x="-207490" y="3024511"/>
            <a:ext cx="1366837" cy="304800"/>
          </a:xfrm>
          <a:prstGeom prst="rect">
            <a:avLst/>
          </a:prstGeom>
          <a:solidFill>
            <a:srgbClr val="BCD6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en-US" sz="1400" i="1">
                <a:solidFill>
                  <a:schemeClr val="tx1"/>
                </a:solidFill>
              </a:rPr>
              <a:t> Ernüchterung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 rot="16200000">
            <a:off x="-532928" y="4716786"/>
            <a:ext cx="2017713" cy="304800"/>
          </a:xfrm>
          <a:prstGeom prst="rect">
            <a:avLst/>
          </a:prstGeom>
          <a:solidFill>
            <a:srgbClr val="FDEE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en-US" sz="1400" i="1">
                <a:solidFill>
                  <a:schemeClr val="tx1"/>
                </a:solidFill>
              </a:rPr>
              <a:t>Renaissance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70837" y="6361583"/>
            <a:ext cx="30748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125"/>
              </a:spcBef>
            </a:pPr>
            <a:r>
              <a:rPr lang="de-DE" altLang="en-US" sz="1400" dirty="0">
                <a:solidFill>
                  <a:srgbClr val="190CFF"/>
                </a:solidFill>
              </a:rPr>
              <a:t>© Stefan Hartmann (mit Anpassungen)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140740" y="5732847"/>
            <a:ext cx="670376" cy="338554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1600" i="1"/>
              <a:t>Boom</a:t>
            </a:r>
          </a:p>
        </p:txBody>
      </p:sp>
    </p:spTree>
    <p:extLst>
      <p:ext uri="{BB962C8B-B14F-4D97-AF65-F5344CB8AC3E}">
        <p14:creationId xmlns:p14="http://schemas.microsoft.com/office/powerpoint/2010/main" val="6877496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" t="19244" r="5019" b="38693"/>
          <a:stretch/>
        </p:blipFill>
        <p:spPr bwMode="auto">
          <a:xfrm>
            <a:off x="971550" y="1196752"/>
            <a:ext cx="7129463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9512" y="6669360"/>
            <a:ext cx="8784976" cy="2062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45757" y="3419064"/>
            <a:ext cx="332494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ist</a:t>
            </a:r>
            <a:r>
              <a:rPr lang="en-US" sz="2400" dirty="0"/>
              <a:t> die Sigmoid-</a:t>
            </a:r>
            <a:r>
              <a:rPr lang="en-US" sz="2400" dirty="0" err="1"/>
              <a:t>Funktion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F4CA0D-7B9B-4A6C-2AF9-E9A67CADFAB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2827"/>
            <a:ext cx="8226425" cy="9239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en-US" sz="3200" dirty="0" err="1"/>
              <a:t>Verwendung</a:t>
            </a:r>
            <a:r>
              <a:rPr lang="en-US" sz="3200" dirty="0"/>
              <a:t> </a:t>
            </a:r>
            <a:r>
              <a:rPr lang="en-US" sz="3200" dirty="0" err="1"/>
              <a:t>kontinuierlicher</a:t>
            </a:r>
            <a:r>
              <a:rPr lang="en-US" sz="3200" dirty="0"/>
              <a:t> </a:t>
            </a:r>
            <a:r>
              <a:rPr lang="en-US" sz="3200" dirty="0" err="1"/>
              <a:t>Funktionen</a:t>
            </a:r>
            <a:endParaRPr lang="en-US" sz="3200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12CB6DF-808F-C2B9-961E-B79EDEE53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411105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5505</TotalTime>
  <Words>4478</Words>
  <Application>Microsoft Macintosh PowerPoint</Application>
  <PresentationFormat>On-screen Show (4:3)</PresentationFormat>
  <Paragraphs>1358</Paragraphs>
  <Slides>89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9" baseType="lpstr">
      <vt:lpstr>AppleColorEmoji</vt:lpstr>
      <vt:lpstr>Arial</vt:lpstr>
      <vt:lpstr>Calibri</vt:lpstr>
      <vt:lpstr>Cambria Math</vt:lpstr>
      <vt:lpstr>Helvetica</vt:lpstr>
      <vt:lpstr>Myriad Pro</vt:lpstr>
      <vt:lpstr>Symbol</vt:lpstr>
      <vt:lpstr>Times New Roman</vt:lpstr>
      <vt:lpstr>Wingdings</vt:lpstr>
      <vt:lpstr>7_Standarddesign</vt:lpstr>
      <vt:lpstr>Einführung in Web- und Data-Science</vt:lpstr>
      <vt:lpstr>Perzeptrons</vt:lpstr>
      <vt:lpstr>PowerPoint Presentation</vt:lpstr>
      <vt:lpstr>PowerPoint Presentation</vt:lpstr>
      <vt:lpstr>PowerPoint Presentation</vt:lpstr>
      <vt:lpstr>Trennlinien</vt:lpstr>
      <vt:lpstr>Lassen sich alle Funktionen repräsentatieren?</vt:lpstr>
      <vt:lpstr>Ein Anwendungsbeispiel</vt:lpstr>
      <vt:lpstr>PowerPoint Presentation</vt:lpstr>
      <vt:lpstr>PowerPoint Presentation</vt:lpstr>
      <vt:lpstr>PowerPoint Presentation</vt:lpstr>
      <vt:lpstr>PowerPoint Presentation</vt:lpstr>
      <vt:lpstr>Mehr Schichten Perzeptrons</vt:lpstr>
      <vt:lpstr>PowerPoint Presentation</vt:lpstr>
      <vt:lpstr>PowerPoint Presentation</vt:lpstr>
      <vt:lpstr>PowerPoint Presentation</vt:lpstr>
      <vt:lpstr>PowerPoint Presentation</vt:lpstr>
      <vt:lpstr>Netztopologien</vt:lpstr>
      <vt:lpstr>Netzwerk von Perzeptrons</vt:lpstr>
      <vt:lpstr>Begriffsbestimmung</vt:lpstr>
      <vt:lpstr>Die Eingabefunktion </vt:lpstr>
      <vt:lpstr>Die Aktivierungsfunktion </vt:lpstr>
      <vt:lpstr>Die Ausgabefunktion</vt:lpstr>
      <vt:lpstr>Beispiel</vt:lpstr>
      <vt:lpstr>Bespiel: Berechnung</vt:lpstr>
      <vt:lpstr>Lernen von Gewichten (Idee)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Lernen von Gewichten (Eine Ebene)</vt:lpstr>
      <vt:lpstr>Eine Ebene: Perzeptron-Lernregel (Delta-Lernregel)</vt:lpstr>
      <vt:lpstr>Begründung für die Delta-Regel</vt:lpstr>
      <vt:lpstr>Absteigender Gradient</vt:lpstr>
      <vt:lpstr>Gradient</vt:lpstr>
      <vt:lpstr>Absteigender Gradient (Forts.)</vt:lpstr>
      <vt:lpstr>Algorithmus für eine Gewichtsanpassung</vt:lpstr>
      <vt:lpstr>PowerPoint Presentation</vt:lpstr>
      <vt:lpstr>Lernen von Gewichten (Mehre Ebenen)</vt:lpstr>
      <vt:lpstr>Backpropagating Idee</vt:lpstr>
      <vt:lpstr>Beispiel: Backward Pass für E_total </vt:lpstr>
      <vt:lpstr>Beispiel: Backward Pass für w_11^2 </vt:lpstr>
      <vt:lpstr>Backpropagation Algorithmus (Eine Runde)</vt:lpstr>
      <vt:lpstr>PowerPoint Presentation</vt:lpstr>
      <vt:lpstr>PowerPoint Presentation</vt:lpstr>
      <vt:lpstr>Softmax Ausgabeschicht</vt:lpstr>
      <vt:lpstr>Perspektive der Entscheidungsgrenzenanpassung</vt:lpstr>
      <vt:lpstr>Perspektive der Entscheidungsgrenzenanpassung</vt:lpstr>
      <vt:lpstr>Perspektive der Entscheidungsgrenzenanpassung</vt:lpstr>
      <vt:lpstr>Perspektive der Entscheidungsgrenzenanpassung</vt:lpstr>
      <vt:lpstr>Perspektive der Entscheidungsgrenzenanpassung</vt:lpstr>
      <vt:lpstr>Perspektive der Entscheidungsgrenzenanpassung</vt:lpstr>
      <vt:lpstr>PowerPoint Presentation</vt:lpstr>
      <vt:lpstr>Lernverfahren: Resümee</vt:lpstr>
      <vt:lpstr>Applications</vt:lpstr>
      <vt:lpstr>Word-Word Associations in Document Retrieval</vt:lpstr>
      <vt:lpstr>Point(wise) Mutual Information: PMI</vt:lpstr>
      <vt:lpstr>PMI – Example</vt:lpstr>
      <vt:lpstr>PMI – Co-occurrence Matrix</vt:lpstr>
      <vt:lpstr>Embedding Approaches to Word Semantics</vt:lpstr>
      <vt:lpstr>Represent the meaning of words – word2vec</vt:lpstr>
      <vt:lpstr>Word2vec – Continuous Bag of Word</vt:lpstr>
      <vt:lpstr>PowerPoint Presentation</vt:lpstr>
      <vt:lpstr>PowerPoint Presentation</vt:lpstr>
      <vt:lpstr>Deep Learning</vt:lpstr>
      <vt:lpstr>PowerPoint Presentation</vt:lpstr>
      <vt:lpstr>PowerPoint Presentation</vt:lpstr>
      <vt:lpstr>PowerPoint Presentation</vt:lpstr>
      <vt:lpstr>Logistic function</vt:lpstr>
      <vt:lpstr>softmax(z)</vt:lpstr>
      <vt:lpstr>PowerPoint Presentation</vt:lpstr>
      <vt:lpstr>PowerPoint Presentation</vt:lpstr>
      <vt:lpstr>Word Analogies</vt:lpstr>
      <vt:lpstr>The Picture: CBOW and Skip-Gram (SG)</vt:lpstr>
      <vt:lpstr>Convolution</vt:lpstr>
      <vt:lpstr>PowerPoint Presentation</vt:lpstr>
      <vt:lpstr>PowerPoint Presentation</vt:lpstr>
      <vt:lpstr>PowerPoint Presentation</vt:lpstr>
      <vt:lpstr>PowerPoint Presentation</vt:lpstr>
      <vt:lpstr>Differential Programming: Basic Idea</vt:lpstr>
      <vt:lpstr>Geschichtlicher Überblick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1058</cp:revision>
  <cp:lastPrinted>2018-11-07T10:24:15Z</cp:lastPrinted>
  <dcterms:created xsi:type="dcterms:W3CDTF">2010-04-27T12:26:40Z</dcterms:created>
  <dcterms:modified xsi:type="dcterms:W3CDTF">2024-01-25T09:23:05Z</dcterms:modified>
</cp:coreProperties>
</file>