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1207" r:id="rId2"/>
    <p:sldId id="1208" r:id="rId3"/>
    <p:sldId id="518" r:id="rId4"/>
    <p:sldId id="573" r:id="rId5"/>
    <p:sldId id="574" r:id="rId6"/>
    <p:sldId id="1211" r:id="rId7"/>
    <p:sldId id="437" r:id="rId8"/>
    <p:sldId id="438" r:id="rId9"/>
    <p:sldId id="282" r:id="rId10"/>
    <p:sldId id="283" r:id="rId11"/>
    <p:sldId id="284" r:id="rId12"/>
    <p:sldId id="285" r:id="rId13"/>
    <p:sldId id="332" r:id="rId14"/>
    <p:sldId id="1209" r:id="rId15"/>
    <p:sldId id="297" r:id="rId16"/>
    <p:sldId id="585" r:id="rId17"/>
    <p:sldId id="586" r:id="rId18"/>
    <p:sldId id="301" r:id="rId19"/>
    <p:sldId id="303" r:id="rId20"/>
    <p:sldId id="305" r:id="rId21"/>
    <p:sldId id="306" r:id="rId22"/>
    <p:sldId id="380" r:id="rId23"/>
    <p:sldId id="1212" r:id="rId24"/>
    <p:sldId id="379" r:id="rId25"/>
    <p:sldId id="383" r:id="rId26"/>
    <p:sldId id="384" r:id="rId27"/>
    <p:sldId id="387" r:id="rId28"/>
    <p:sldId id="388" r:id="rId29"/>
    <p:sldId id="389" r:id="rId30"/>
    <p:sldId id="472" r:id="rId31"/>
    <p:sldId id="441" r:id="rId32"/>
    <p:sldId id="471" r:id="rId33"/>
    <p:sldId id="442" r:id="rId34"/>
    <p:sldId id="439" r:id="rId35"/>
    <p:sldId id="572" r:id="rId36"/>
    <p:sldId id="588" r:id="rId37"/>
    <p:sldId id="587" r:id="rId38"/>
    <p:sldId id="575" r:id="rId39"/>
    <p:sldId id="576" r:id="rId40"/>
    <p:sldId id="577" r:id="rId41"/>
    <p:sldId id="1210" r:id="rId42"/>
    <p:sldId id="589" r:id="rId43"/>
    <p:sldId id="571" r:id="rId44"/>
    <p:sldId id="476" r:id="rId45"/>
    <p:sldId id="478" r:id="rId46"/>
    <p:sldId id="479" r:id="rId47"/>
    <p:sldId id="480" r:id="rId48"/>
    <p:sldId id="482" r:id="rId49"/>
    <p:sldId id="590" r:id="rId50"/>
    <p:sldId id="275" r:id="rId51"/>
    <p:sldId id="296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E16F5"/>
    <a:srgbClr val="2A39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/>
    <p:restoredTop sz="94694"/>
  </p:normalViewPr>
  <p:slideViewPr>
    <p:cSldViewPr>
      <p:cViewPr varScale="1">
        <p:scale>
          <a:sx n="121" d="100"/>
          <a:sy n="121" d="100"/>
        </p:scale>
        <p:origin x="1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02.07.19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02.07.19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77E19-D125-314A-BDEE-36222709C4D7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5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D3FFC-8A5D-0348-8341-E1AB078B9C47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7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240E6-F04B-0142-9100-65A2BBE8FA38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9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82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Burglar alarm system installed. Judea Pearl researcher and living in LA</a:t>
            </a:r>
          </a:p>
        </p:txBody>
      </p:sp>
    </p:spTree>
    <p:extLst>
      <p:ext uri="{BB962C8B-B14F-4D97-AF65-F5344CB8AC3E}">
        <p14:creationId xmlns:p14="http://schemas.microsoft.com/office/powerpoint/2010/main" val="55477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John nearly calls </a:t>
            </a:r>
            <a:r>
              <a:rPr lang="en-US" dirty="0" err="1">
                <a:latin typeface="Arial" charset="0"/>
              </a:rPr>
              <a:t>ervery</a:t>
            </a:r>
            <a:r>
              <a:rPr lang="en-US" dirty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>
                <a:latin typeface="Arial" charset="0"/>
              </a:rPr>
              <a:t> irrelevant attributes are encoded in </a:t>
            </a:r>
            <a:r>
              <a:rPr lang="en-US" baseline="0" dirty="0" err="1">
                <a:latin typeface="Arial" charset="0"/>
              </a:rPr>
              <a:t>prob</a:t>
            </a:r>
            <a:r>
              <a:rPr lang="en-US" baseline="0" dirty="0">
                <a:latin typeface="Arial" charset="0"/>
              </a:rPr>
              <a:t>-&gt; laziness, ignorance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3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49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A413D5F-CD89-4E3F-8ECC-ADB669A9C532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1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416FE3F-ABD5-453E-8FEC-C54C0C552694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0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8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132"/>
            <a:ext cx="8229600" cy="52030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59239"/>
            <a:ext cx="8640960" cy="6638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1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49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8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1720">
              <a:spcBef>
                <a:spcPts val="51"/>
              </a:spcBef>
            </a:pPr>
            <a:fld id="{81D60167-4931-47E6-BA6A-407CBD079E47}" type="slidenum">
              <a:rPr lang="de-DE" spc="-38" smtClean="0"/>
              <a:pPr marL="21720">
                <a:spcBef>
                  <a:spcPts val="51"/>
                </a:spcBef>
              </a:pPr>
              <a:t>‹#›</a:t>
            </a:fld>
            <a:endParaRPr lang="de-DE" spc="-38" dirty="0"/>
          </a:p>
        </p:txBody>
      </p:sp>
    </p:spTree>
    <p:extLst>
      <p:ext uri="{BB962C8B-B14F-4D97-AF65-F5344CB8AC3E}">
        <p14:creationId xmlns:p14="http://schemas.microsoft.com/office/powerpoint/2010/main" val="408695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AE1-882B-004D-8579-7E22B8C33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62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panoptesec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21" Type="http://schemas.openxmlformats.org/officeDocument/2006/relationships/image" Target="../media/image125.png"/><Relationship Id="rId34" Type="http://schemas.openxmlformats.org/officeDocument/2006/relationships/image" Target="../media/image138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29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31" Type="http://schemas.openxmlformats.org/officeDocument/2006/relationships/image" Target="../media/image135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8" Type="http://schemas.openxmlformats.org/officeDocument/2006/relationships/image" Target="../media/image112.png"/><Relationship Id="rId3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is.uni-luebeck.de/~moeller/PhDs/Lange/Mona-Dissertation.pdf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hyperlink" Target="http://adbn.motzek.org/adbn-com-rev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ECDE5A-1D7F-694A-867A-FD407E843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154" y="0"/>
            <a:ext cx="3135086" cy="3135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" y="1278260"/>
            <a:ext cx="8830491" cy="2798812"/>
          </a:xfrm>
        </p:spPr>
        <p:txBody>
          <a:bodyPr>
            <a:normAutofit/>
          </a:bodyPr>
          <a:lstStyle/>
          <a:p>
            <a:pPr algn="l">
              <a:lnSpc>
                <a:spcPts val="4160"/>
              </a:lnSpc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Ensuring Security in </a:t>
            </a:r>
            <a:b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Critical Infrastructures with </a:t>
            </a:r>
            <a:b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Probabilistic Relational Modeling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 1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Summer School “Hot Topics in Cyber Security” 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572885"/>
            <a:ext cx="6858000" cy="1520411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Ralf Möller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Joint work with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Mona Lange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Alexander </a:t>
            </a:r>
            <a:r>
              <a:rPr 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Motzek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Universität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zu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Lübeck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Institute of Information Systems</a:t>
            </a: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3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8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Compactness of Full Joint Encoding Due to Network Sparseness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A CPT for Boolean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 with </a:t>
            </a:r>
            <a:r>
              <a:rPr lang="en-US" sz="1800" i="1" dirty="0"/>
              <a:t>k</a:t>
            </a:r>
            <a:r>
              <a:rPr lang="en-US" sz="1800" dirty="0"/>
              <a:t> Boolean parents has </a:t>
            </a:r>
            <a:r>
              <a:rPr lang="en-US" sz="1800" i="1" dirty="0"/>
              <a:t>2</a:t>
            </a:r>
            <a:r>
              <a:rPr lang="en-US" sz="1800" i="1" baseline="30000" dirty="0"/>
              <a:t>k</a:t>
            </a:r>
            <a:r>
              <a:rPr lang="en-US" sz="1800" dirty="0"/>
              <a:t> 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Each row requires one number </a:t>
            </a:r>
            <a:r>
              <a:rPr lang="en-US" sz="1800" i="1" dirty="0"/>
              <a:t>p</a:t>
            </a:r>
            <a:r>
              <a:rPr lang="en-US" sz="1800" dirty="0"/>
              <a:t> for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i="1" dirty="0"/>
              <a:t> = true</a:t>
            </a:r>
            <a:br>
              <a:rPr lang="en-US" sz="1800" i="1" dirty="0"/>
            </a:br>
            <a:r>
              <a:rPr lang="en-US" sz="1800" dirty="0"/>
              <a:t>(the number for 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 = </a:t>
            </a:r>
            <a:r>
              <a:rPr lang="en-US" sz="1800" i="1" dirty="0"/>
              <a:t>false</a:t>
            </a:r>
            <a:r>
              <a:rPr lang="en-US" sz="1800" dirty="0"/>
              <a:t> is just </a:t>
            </a:r>
            <a:r>
              <a:rPr lang="en-US" sz="1800" i="1" dirty="0"/>
              <a:t>1-p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each variable has no more than </a:t>
            </a:r>
            <a:r>
              <a:rPr lang="en-US" sz="1800" i="1" dirty="0"/>
              <a:t>k</a:t>
            </a:r>
            <a:r>
              <a:rPr lang="en-US" sz="1800" dirty="0"/>
              <a:t> parents, </a:t>
            </a:r>
            <a:br>
              <a:rPr lang="en-US" sz="1800" dirty="0"/>
            </a:br>
            <a:r>
              <a:rPr lang="en-US" sz="1800" dirty="0"/>
              <a:t>the complete network requires </a:t>
            </a:r>
            <a:r>
              <a:rPr lang="en-US" sz="1800" dirty="0">
                <a:solidFill>
                  <a:schemeClr val="accent2"/>
                </a:solidFill>
              </a:rPr>
              <a:t>n </a:t>
            </a:r>
            <a:r>
              <a:rPr lang="en-US" sz="1800" dirty="0">
                <a:solidFill>
                  <a:schemeClr val="accent2"/>
                </a:solidFill>
                <a:cs typeface="Arial" charset="0"/>
              </a:rPr>
              <a:t>·</a:t>
            </a:r>
            <a:r>
              <a:rPr lang="en-US" sz="1800" dirty="0">
                <a:solidFill>
                  <a:schemeClr val="accent2"/>
                </a:solidFill>
              </a:rPr>
              <a:t> 2</a:t>
            </a:r>
            <a:r>
              <a:rPr lang="en-US" sz="1800" baseline="30000" dirty="0">
                <a:solidFill>
                  <a:schemeClr val="accent2"/>
                </a:solidFill>
              </a:rPr>
              <a:t>k</a:t>
            </a:r>
            <a:r>
              <a:rPr lang="en-US" sz="1800" dirty="0"/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i.e., grows linearly with </a:t>
            </a:r>
            <a:r>
              <a:rPr lang="en-US" sz="1800" i="1" dirty="0"/>
              <a:t>n</a:t>
            </a:r>
            <a:r>
              <a:rPr lang="en-US" sz="1800" dirty="0"/>
              <a:t>, vs. </a:t>
            </a:r>
            <a:r>
              <a:rPr lang="en-US" sz="1800" i="1" dirty="0">
                <a:solidFill>
                  <a:schemeClr val="accent2"/>
                </a:solidFill>
              </a:rPr>
              <a:t>2</a:t>
            </a:r>
            <a:r>
              <a:rPr lang="en-US" sz="1800" i="1" baseline="30000" dirty="0">
                <a:solidFill>
                  <a:schemeClr val="accent2"/>
                </a:solidFill>
              </a:rPr>
              <a:t>n</a:t>
            </a:r>
            <a:r>
              <a:rPr lang="en-US" sz="1800" i="1" dirty="0"/>
              <a:t> </a:t>
            </a:r>
            <a:r>
              <a:rPr lang="en-US" sz="1800" dirty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For burglary net, 1 + 1 + 4 + 2 + 2 = 10 numbers (vs. 2</a:t>
            </a:r>
            <a:r>
              <a:rPr lang="en-US" sz="1800" baseline="30000" dirty="0"/>
              <a:t>5</a:t>
            </a:r>
            <a:r>
              <a:rPr lang="en-US" sz="1800" dirty="0"/>
              <a:t>-1 = 31)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31293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51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/>
              <a:t>	</a:t>
            </a:r>
            <a:r>
              <a:rPr lang="en-US" sz="2000" b="1" i="1" dirty="0"/>
              <a:t>P </a:t>
            </a:r>
            <a:r>
              <a:rPr lang="en-US" sz="2000" i="1" dirty="0"/>
              <a:t>(X</a:t>
            </a:r>
            <a:r>
              <a:rPr lang="en-US" sz="2000" i="1" baseline="-25000" dirty="0"/>
              <a:t>1</a:t>
            </a:r>
            <a:r>
              <a:rPr lang="en-US" sz="2000" i="1" dirty="0"/>
              <a:t>, … ,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n</a:t>
            </a:r>
            <a:r>
              <a:rPr lang="en-US" sz="2000" i="1" dirty="0"/>
              <a:t>) = </a:t>
            </a:r>
            <a:r>
              <a:rPr lang="el-GR" sz="2800" i="1" dirty="0">
                <a:cs typeface="Arial" charset="0"/>
              </a:rPr>
              <a:t>π</a:t>
            </a:r>
            <a:r>
              <a:rPr lang="en-US" sz="2000" i="1" baseline="-25000" dirty="0" err="1"/>
              <a:t>i</a:t>
            </a:r>
            <a:r>
              <a:rPr lang="en-US" sz="2000" i="1" baseline="-25000" dirty="0"/>
              <a:t> = 1</a:t>
            </a:r>
            <a:r>
              <a:rPr lang="en-US" sz="2000" i="1" dirty="0"/>
              <a:t> </a:t>
            </a:r>
            <a:r>
              <a:rPr lang="en-US" sz="2000" b="1" i="1" dirty="0"/>
              <a:t>P</a:t>
            </a:r>
            <a:r>
              <a:rPr lang="en-US" sz="2000" i="1" dirty="0"/>
              <a:t> (X</a:t>
            </a:r>
            <a:r>
              <a:rPr lang="en-US" sz="2000" i="1" baseline="-25000" dirty="0"/>
              <a:t>i </a:t>
            </a:r>
            <a:r>
              <a:rPr lang="en-US" sz="2000" i="1" dirty="0"/>
              <a:t>| </a:t>
            </a:r>
            <a:r>
              <a:rPr lang="en-US" sz="2000" i="1" dirty="0" err="1"/>
              <a:t>Parents(X</a:t>
            </a:r>
            <a:r>
              <a:rPr lang="en-US" sz="2000" i="1" baseline="-25000" dirty="0" err="1"/>
              <a:t>i</a:t>
            </a:r>
            <a:r>
              <a:rPr lang="en-US" sz="2000" i="1" dirty="0"/>
              <a:t>))
</a:t>
            </a:r>
          </a:p>
          <a:p>
            <a:pPr lvl="4" eaLnBrk="1" hangingPunct="1"/>
            <a:endParaRPr lang="en-US" sz="1400" dirty="0"/>
          </a:p>
          <a:p>
            <a:pPr eaLnBrk="1" hangingPunct="1">
              <a:buFont typeface="Times" charset="0"/>
              <a:buNone/>
            </a:pPr>
            <a:r>
              <a:rPr lang="en-US" sz="2000" dirty="0"/>
              <a:t>e.g., </a:t>
            </a:r>
            <a:r>
              <a:rPr lang="en-US" sz="2000" b="1" i="1" dirty="0" err="1"/>
              <a:t>P</a:t>
            </a:r>
            <a:r>
              <a:rPr lang="en-US" sz="2000" i="1" dirty="0" err="1"/>
              <a:t>(j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/>
              <a:t>m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a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/>
              <a:t>	=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/>
              <a:t>j</a:t>
            </a:r>
            <a:r>
              <a:rPr lang="en-US" sz="2000" i="1" dirty="0"/>
              <a:t> | a)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/>
              <a:t>m</a:t>
            </a:r>
            <a:r>
              <a:rPr lang="en-US" sz="2000" i="1" dirty="0"/>
              <a:t> | a) </a:t>
            </a:r>
            <a:r>
              <a:rPr lang="en-US" sz="2000" b="1" i="1" dirty="0"/>
              <a:t>P </a:t>
            </a:r>
            <a:r>
              <a:rPr lang="en-US" sz="2000" i="1" dirty="0"/>
              <a:t>(a |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,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</a:t>
            </a:r>
          </a:p>
          <a:p>
            <a:pPr>
              <a:buFont typeface="Times" charset="0"/>
              <a:buNone/>
            </a:pPr>
            <a:r>
              <a:rPr lang="de-DE" sz="2000" dirty="0"/>
              <a:t>	= 0.90x0.7x0.001x0.999x0.998</a:t>
            </a:r>
            <a:br>
              <a:rPr lang="de-DE" sz="2000" dirty="0"/>
            </a:br>
            <a:r>
              <a:rPr lang="de-DE" sz="2000" dirty="0">
                <a:sym typeface="Symbol" pitchFamily="18" charset="2"/>
              </a:rPr>
              <a:t></a:t>
            </a:r>
            <a:r>
              <a:rPr lang="de-DE" sz="2000" dirty="0"/>
              <a:t> 0.00063</a:t>
            </a:r>
            <a:br>
              <a:rPr lang="en-US" sz="2000" i="1" dirty="0"/>
            </a:br>
            <a:r>
              <a:rPr lang="en-US" sz="2000" i="1" dirty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55776" y="213285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5" y="1772816"/>
            <a:ext cx="3851253" cy="21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72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Noisy-OR-Representation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4978896" cy="1368698"/>
          </a:xfrm>
        </p:spPr>
        <p:txBody>
          <a:bodyPr/>
          <a:lstStyle/>
          <a:p>
            <a:r>
              <a:rPr lang="en-US"/>
              <a:t>Substantial reduction of the probabilities to be stored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619672" y="2708920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8" name="Gerade Verbindung mit Pfeil 7"/>
          <p:cNvCxnSpPr>
            <a:endCxn id="6" idx="1"/>
          </p:cNvCxnSpPr>
          <p:nvPr/>
        </p:nvCxnSpPr>
        <p:spPr>
          <a:xfrm>
            <a:off x="971600" y="1988840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6" idx="7"/>
          </p:cNvCxnSpPr>
          <p:nvPr/>
        </p:nvCxnSpPr>
        <p:spPr>
          <a:xfrm flipH="1">
            <a:off x="2234299" y="2060848"/>
            <a:ext cx="753525" cy="7535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27584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0.8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99792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</a:t>
            </a:r>
          </a:p>
        </p:txBody>
      </p:sp>
      <p:sp>
        <p:nvSpPr>
          <p:cNvPr id="17" name="Oval 16"/>
          <p:cNvSpPr/>
          <p:nvPr/>
        </p:nvSpPr>
        <p:spPr>
          <a:xfrm>
            <a:off x="5185741" y="278092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8" name="Gerade Verbindung mit Pfeil 17"/>
          <p:cNvCxnSpPr>
            <a:endCxn id="17" idx="1"/>
          </p:cNvCxnSpPr>
          <p:nvPr/>
        </p:nvCxnSpPr>
        <p:spPr>
          <a:xfrm>
            <a:off x="4537669" y="2060848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17" idx="7"/>
          </p:cNvCxnSpPr>
          <p:nvPr/>
        </p:nvCxnSpPr>
        <p:spPr>
          <a:xfrm flipH="1">
            <a:off x="5800368" y="2060848"/>
            <a:ext cx="792088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331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269979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413995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637643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9" name="Rechteck 58"/>
          <p:cNvSpPr/>
          <p:nvPr/>
        </p:nvSpPr>
        <p:spPr>
          <a:xfrm>
            <a:off x="6300192" y="2780928"/>
            <a:ext cx="2376264" cy="18002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0" name="Gerade Verbindung 59"/>
          <p:cNvCxnSpPr/>
          <p:nvPr/>
        </p:nvCxnSpPr>
        <p:spPr>
          <a:xfrm>
            <a:off x="6300192" y="314096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6300192" y="350100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6300192" y="386104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6300192" y="422108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300192" y="278092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6660232" y="2780928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6300193" y="314096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660233" y="314096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6300193" y="350100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660233" y="350100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6300193" y="386104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6660233" y="386104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6300193" y="422108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6660233" y="422108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164288" y="2780928"/>
            <a:ext cx="28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6948265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0.0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695950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0.1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695950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0.8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959503" y="4221088"/>
            <a:ext cx="193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0.1+0.8 - 0.1*0.8</a:t>
            </a:r>
          </a:p>
        </p:txBody>
      </p:sp>
      <p:sp>
        <p:nvSpPr>
          <p:cNvPr id="79" name="Pfeil nach rechts 78"/>
          <p:cNvSpPr/>
          <p:nvPr/>
        </p:nvSpPr>
        <p:spPr>
          <a:xfrm>
            <a:off x="3059832" y="2636912"/>
            <a:ext cx="1512168" cy="100811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68984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1FD5-D030-664D-9FAD-3E2D8E44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0974-EFC2-564E-A92A-A08C39A1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26ADA-4691-3342-A58D-48EB4A0B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4A798-D3AD-DA41-89B6-FA51590B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92" y="1354"/>
            <a:ext cx="9483097" cy="6860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F7A626-AA94-454E-A51C-223793DDF1B9}"/>
              </a:ext>
            </a:extLst>
          </p:cNvPr>
          <p:cNvSpPr/>
          <p:nvPr/>
        </p:nvSpPr>
        <p:spPr>
          <a:xfrm>
            <a:off x="5025369" y="543499"/>
            <a:ext cx="4392488" cy="60856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CFA55FB9-377D-8F46-96B7-FA13B27B029F}"/>
              </a:ext>
            </a:extLst>
          </p:cNvPr>
          <p:cNvSpPr/>
          <p:nvPr/>
        </p:nvSpPr>
        <p:spPr>
          <a:xfrm>
            <a:off x="4215407" y="3429000"/>
            <a:ext cx="3518048" cy="151216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Joint </a:t>
            </a:r>
            <a:r>
              <a:rPr lang="de-DE" dirty="0" err="1">
                <a:solidFill>
                  <a:schemeClr val="tx1"/>
                </a:solidFill>
              </a:rPr>
              <a:t>distribution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Bayesian</a:t>
            </a:r>
            <a:r>
              <a:rPr lang="de-DE" dirty="0">
                <a:solidFill>
                  <a:schemeClr val="tx1"/>
                </a:solidFill>
              </a:rPr>
              <a:t> Network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B85982-3A7D-D747-8C7D-E62C6CBB069B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527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6" name="Picture 4" descr="06-Bayesian-3-not-us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E7EB5-868E-614E-9CBF-F623D5093954}"/>
              </a:ext>
            </a:extLst>
          </p:cNvPr>
          <p:cNvSpPr txBox="1"/>
          <p:nvPr/>
        </p:nvSpPr>
        <p:spPr>
          <a:xfrm>
            <a:off x="2267744" y="4005064"/>
            <a:ext cx="59061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(</a:t>
            </a:r>
            <a:r>
              <a:rPr lang="de-DE" dirty="0" err="1"/>
              <a:t>desired</a:t>
            </a:r>
            <a:r>
              <a:rPr lang="de-DE" dirty="0"/>
              <a:t>) </a:t>
            </a:r>
            <a:r>
              <a:rPr lang="de-DE" dirty="0" err="1"/>
              <a:t>conclusion</a:t>
            </a:r>
            <a:r>
              <a:rPr lang="de-DE" dirty="0"/>
              <a:t>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FE99C07-EE9A-0244-9C79-7E8DE3C69FFE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787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5229200"/>
            <a:ext cx="5380963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sum-product</a:t>
            </a:r>
            <a:r>
              <a:rPr lang="de-DE" dirty="0"/>
              <a:t> 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tree</a:t>
            </a:r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n</a:t>
            </a:r>
            <a:r>
              <a:rPr lang="de-DE" dirty="0"/>
              <a:t> (=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RVs)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d </a:t>
            </a:r>
          </a:p>
          <a:p>
            <a:r>
              <a:rPr lang="de-DE" dirty="0"/>
              <a:t>(=maximal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) 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D0147F3-02A0-ED4C-BF98-E72EACAEFCDE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580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485056"/>
          </a:xfrm>
        </p:spPr>
        <p:txBody>
          <a:bodyPr/>
          <a:lstStyle/>
          <a:p>
            <a:r>
              <a:rPr lang="en-US" dirty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27784" y="6237312"/>
            <a:ext cx="4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 do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Variable Elimination (VE)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D08FB4B-67DC-DB40-8D8C-8BEDF7BD48B8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48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Objects of VE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808312"/>
          </a:xfrm>
        </p:spPr>
        <p:txBody>
          <a:bodyPr/>
          <a:lstStyle/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Track objects called </a:t>
            </a: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factors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   </a:t>
            </a:r>
            <a:r>
              <a:rPr lang="en-US" sz="2400" dirty="0">
                <a:ea typeface="ＭＳ Ｐゴシック" charset="-128"/>
              </a:rPr>
              <a:t>(right-to-left, in tree: bottom up)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Initial factors are local CPTs</a:t>
            </a:r>
            <a:br>
              <a:rPr lang="en-US" sz="2400" dirty="0">
                <a:ea typeface="ＭＳ Ｐゴシック" charset="-128"/>
              </a:rPr>
            </a:br>
            <a:br>
              <a:rPr lang="en-US" sz="2400" dirty="0">
                <a:ea typeface="ＭＳ Ｐゴシック" charset="-128"/>
              </a:rPr>
            </a:br>
            <a:br>
              <a:rPr lang="en-US" sz="2400" dirty="0">
                <a:ea typeface="ＭＳ Ｐゴシック" charset="-128"/>
              </a:rPr>
            </a:br>
            <a:endParaRPr lang="en-US" sz="2400" dirty="0">
              <a:ea typeface="ＭＳ Ｐゴシック" charset="-128"/>
            </a:endParaRP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During elimination create new factors</a:t>
            </a:r>
          </a:p>
          <a:p>
            <a:pPr marL="0" indent="0">
              <a:buNone/>
              <a:defRPr/>
            </a:pPr>
            <a:endParaRPr lang="en-US" sz="2800" dirty="0">
              <a:ea typeface="ＭＳ Ｐゴシック" charset="-128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80928"/>
            <a:ext cx="1438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3096"/>
            <a:ext cx="41925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39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12160" y="4316486"/>
            <a:ext cx="859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Geschweifte Klammer rechts 4"/>
          <p:cNvSpPr/>
          <p:nvPr/>
        </p:nvSpPr>
        <p:spPr>
          <a:xfrm rot="5400000">
            <a:off x="6192180" y="4329100"/>
            <a:ext cx="432048" cy="79208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5673C-9E30-1840-BCDA-DE6915FDE066}"/>
              </a:ext>
            </a:extLst>
          </p:cNvPr>
          <p:cNvSpPr/>
          <p:nvPr/>
        </p:nvSpPr>
        <p:spPr>
          <a:xfrm>
            <a:off x="2267744" y="1394670"/>
            <a:ext cx="604867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A32D86E-844B-0845-B8E9-8CCFC58C8820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0554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691" y="332657"/>
            <a:ext cx="6033493" cy="504056"/>
          </a:xfrm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pointwise</a:t>
            </a:r>
            <a:r>
              <a:rPr lang="de-DE" dirty="0"/>
              <a:t> </a:t>
            </a:r>
            <a:r>
              <a:rPr lang="de-DE" dirty="0" err="1"/>
              <a:t>product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41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268738" cy="23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7656"/>
            <a:ext cx="4722051" cy="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4716016" y="3789040"/>
            <a:ext cx="216024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573C48D-5543-3344-9B47-57ACBD85CBC0}"/>
              </a:ext>
            </a:extLst>
          </p:cNvPr>
          <p:cNvSpPr/>
          <p:nvPr/>
        </p:nvSpPr>
        <p:spPr>
          <a:xfrm>
            <a:off x="5323248" y="1914376"/>
            <a:ext cx="3641240" cy="243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64A572-687A-9A47-8831-976430074A7C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0815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810F-6C3F-6A4A-8F4B-3DA76985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AB8B-8579-2C43-8718-9BEE4F11E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A39FF"/>
                </a:solidFill>
              </a:rPr>
              <a:t>P</a:t>
            </a:r>
            <a:r>
              <a:rPr lang="en-US"/>
              <a:t>robabilistic </a:t>
            </a:r>
            <a:r>
              <a:rPr lang="en-US">
                <a:solidFill>
                  <a:srgbClr val="2A39FF"/>
                </a:solidFill>
              </a:rPr>
              <a:t>R</a:t>
            </a:r>
            <a:r>
              <a:rPr lang="en-US"/>
              <a:t>elational </a:t>
            </a:r>
            <a:r>
              <a:rPr lang="en-US">
                <a:solidFill>
                  <a:srgbClr val="2A39FF"/>
                </a:solidFill>
              </a:rPr>
              <a:t>M</a:t>
            </a:r>
            <a:r>
              <a:rPr lang="en-US"/>
              <a:t>odels (PRMs)</a:t>
            </a:r>
          </a:p>
          <a:p>
            <a:r>
              <a:rPr lang="en-US">
                <a:solidFill>
                  <a:srgbClr val="2A39FF"/>
                </a:solidFill>
              </a:rPr>
              <a:t>Sta</a:t>
            </a:r>
            <a:r>
              <a:rPr lang="en-US"/>
              <a:t>tistical </a:t>
            </a:r>
            <a:r>
              <a:rPr lang="en-US">
                <a:solidFill>
                  <a:srgbClr val="2A39FF"/>
                </a:solidFill>
              </a:rPr>
              <a:t>R</a:t>
            </a:r>
            <a:r>
              <a:rPr lang="en-US"/>
              <a:t>elational </a:t>
            </a:r>
            <a:r>
              <a:rPr lang="en-US">
                <a:solidFill>
                  <a:srgbClr val="2A39FF"/>
                </a:solidFill>
              </a:rPr>
              <a:t>AI </a:t>
            </a:r>
            <a:br>
              <a:rPr lang="en-US">
                <a:solidFill>
                  <a:srgbClr val="2A39FF"/>
                </a:solidFill>
              </a:rPr>
            </a:br>
            <a:r>
              <a:rPr lang="en-US"/>
              <a:t>aka </a:t>
            </a:r>
            <a:br>
              <a:rPr lang="en-US"/>
            </a:br>
            <a:r>
              <a:rPr lang="en-US">
                <a:solidFill>
                  <a:srgbClr val="2A39FF"/>
                </a:solidFill>
              </a:rPr>
              <a:t>St</a:t>
            </a:r>
            <a:r>
              <a:rPr lang="en-US"/>
              <a:t>och</a:t>
            </a:r>
            <a:r>
              <a:rPr lang="en-US">
                <a:solidFill>
                  <a:srgbClr val="2A39FF"/>
                </a:solidFill>
              </a:rPr>
              <a:t>a</a:t>
            </a:r>
            <a:r>
              <a:rPr lang="en-US"/>
              <a:t>stic </a:t>
            </a:r>
            <a:r>
              <a:rPr lang="en-US">
                <a:solidFill>
                  <a:srgbClr val="2A39FF"/>
                </a:solidFill>
              </a:rPr>
              <a:t>R</a:t>
            </a:r>
            <a:r>
              <a:rPr lang="en-US"/>
              <a:t>elational </a:t>
            </a:r>
            <a:r>
              <a:rPr lang="en-US">
                <a:solidFill>
                  <a:srgbClr val="2A39FF"/>
                </a:solidFill>
              </a:rPr>
              <a:t>AI </a:t>
            </a:r>
            <a:r>
              <a:rPr lang="en-US"/>
              <a:t>(StaRAI)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… are hot topics in cyber security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We need StaRAI for ensuring cyber security</a:t>
            </a:r>
          </a:p>
          <a:p>
            <a:r>
              <a:rPr lang="en-US"/>
              <a:t>Studying this topic pays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9C052-2F23-D24D-B7CC-F8786EBC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Summing</a:t>
            </a:r>
            <a:r>
              <a:rPr lang="de-DE" dirty="0"/>
              <a:t> out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4" y="2882553"/>
            <a:ext cx="25114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0" y="1844824"/>
            <a:ext cx="522928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9" y="3089337"/>
            <a:ext cx="43672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01826" y="308933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/>
              <a:t>Summing out </a:t>
            </a:r>
            <a:r>
              <a:rPr lang="de-DE"/>
              <a:t>a</a:t>
            </a:r>
          </a:p>
        </p:txBody>
      </p:sp>
      <p:sp>
        <p:nvSpPr>
          <p:cNvPr id="4" name="Pfeil nach rechts 3"/>
          <p:cNvSpPr/>
          <p:nvPr/>
        </p:nvSpPr>
        <p:spPr bwMode="auto">
          <a:xfrm>
            <a:off x="3617625" y="3841515"/>
            <a:ext cx="690376" cy="24231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E916B-06A2-5345-B11C-4F8A438AEBA8}"/>
              </a:ext>
            </a:extLst>
          </p:cNvPr>
          <p:cNvSpPr/>
          <p:nvPr/>
        </p:nvSpPr>
        <p:spPr>
          <a:xfrm>
            <a:off x="4860031" y="1637853"/>
            <a:ext cx="4007511" cy="243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39A80C-D236-6D40-AD91-DB66D0DD26CA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669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Burglary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791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DC29A-5BA4-A841-AE6B-0BDF776F33FE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133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 (DBNs)</a:t>
            </a: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549152" y="2372197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549152" y="2489672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396752" y="3626322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396752" y="3743797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3712915" y="2372197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3882777" y="2489672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560515" y="3626322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560515" y="3743797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5968752" y="2399184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5968752" y="2516659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5816352" y="3653309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5816352" y="3770784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634752" y="2600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463552" y="260079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4673352" y="260079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006352" y="293258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139952" y="293258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425952" y="293258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86304"/>
              </p:ext>
            </p:extLst>
          </p:nvPr>
        </p:nvGraphicFramePr>
        <p:xfrm>
          <a:off x="4139952" y="1484784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83823"/>
              </p:ext>
            </p:extLst>
          </p:nvPr>
        </p:nvGraphicFramePr>
        <p:xfrm>
          <a:off x="4139952" y="4304184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AE003-E9F7-364B-8306-56B2E1BE7A9E}"/>
              </a:ext>
            </a:extLst>
          </p:cNvPr>
          <p:cNvSpPr txBox="1"/>
          <p:nvPr/>
        </p:nvSpPr>
        <p:spPr>
          <a:xfrm>
            <a:off x="3682752" y="24790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496D-5366-6745-82B3-6F51B318A674}"/>
              </a:ext>
            </a:extLst>
          </p:cNvPr>
          <p:cNvSpPr txBox="1"/>
          <p:nvPr/>
        </p:nvSpPr>
        <p:spPr>
          <a:xfrm>
            <a:off x="7236296" y="2545799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20024F-D158-0343-8BEE-785B8124B859}"/>
              </a:ext>
            </a:extLst>
          </p:cNvPr>
          <p:cNvSpPr txBox="1"/>
          <p:nvPr/>
        </p:nvSpPr>
        <p:spPr>
          <a:xfrm>
            <a:off x="7236296" y="3715380"/>
            <a:ext cx="13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Observation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75B4151-02CA-8141-BCDF-5666CA95ACE3}"/>
              </a:ext>
            </a:extLst>
          </p:cNvPr>
          <p:cNvSpPr/>
          <p:nvPr/>
        </p:nvSpPr>
        <p:spPr>
          <a:xfrm>
            <a:off x="5968752" y="4815991"/>
            <a:ext cx="2848725" cy="865361"/>
          </a:xfrm>
          <a:prstGeom prst="wedgeRoundRectCallout">
            <a:avLst>
              <a:gd name="adj1" fmla="val 9133"/>
              <a:gd name="adj2" fmla="val -7129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Special </a:t>
            </a:r>
            <a:r>
              <a:rPr lang="de-DE" dirty="0" err="1">
                <a:solidFill>
                  <a:schemeClr val="tx1"/>
                </a:solidFill>
              </a:rPr>
              <a:t>case</a:t>
            </a:r>
            <a:r>
              <a:rPr lang="de-DE" dirty="0">
                <a:solidFill>
                  <a:schemeClr val="tx1"/>
                </a:solidFill>
              </a:rPr>
              <a:t>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Hidden </a:t>
            </a:r>
            <a:r>
              <a:rPr lang="de-DE" dirty="0" err="1">
                <a:solidFill>
                  <a:schemeClr val="tx1"/>
                </a:solidFill>
              </a:rPr>
              <a:t>Markov</a:t>
            </a:r>
            <a:r>
              <a:rPr lang="de-DE" dirty="0">
                <a:solidFill>
                  <a:schemeClr val="tx1"/>
                </a:solidFill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9670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C329-F775-514A-9F20-6E4F14CD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DBNs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1910A-16B2-E249-B32C-22AF61E5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8D6866DA-0028-3145-A846-3DCE6A2C9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1274762"/>
            <a:ext cx="6908800" cy="4813300"/>
          </a:xfrm>
        </p:spPr>
      </p:pic>
    </p:spTree>
    <p:extLst>
      <p:ext uri="{BB962C8B-B14F-4D97-AF65-F5344CB8AC3E}">
        <p14:creationId xmlns:p14="http://schemas.microsoft.com/office/powerpoint/2010/main" val="292970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DBN – Basic Inference Task 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2226" name="Picture 6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7101" y="4381985"/>
            <a:ext cx="7437512" cy="115924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69D9BBD-A2CE-7C4C-BC6C-C420F23FC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96551"/>
              </p:ext>
            </p:extLst>
          </p:nvPr>
        </p:nvGraphicFramePr>
        <p:xfrm>
          <a:off x="1854768" y="3297393"/>
          <a:ext cx="6893696" cy="105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" name="Ecuación" r:id="rId5" imgW="2476500" imgH="368300" progId="Equation.3">
                  <p:embed/>
                </p:oleObj>
              </mc:Choice>
              <mc:Fallback>
                <p:oleObj name="Ecuación" r:id="rId5" imgW="2476500" imgH="3683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369D9BBD-A2CE-7C4C-BC6C-C420F23FC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768" y="3297393"/>
                        <a:ext cx="6893696" cy="1052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DCECDDD-693D-594E-BEB9-2576DC6ED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62424"/>
              </p:ext>
            </p:extLst>
          </p:nvPr>
        </p:nvGraphicFramePr>
        <p:xfrm>
          <a:off x="1043608" y="2350358"/>
          <a:ext cx="5585086" cy="6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Ecuación" r:id="rId7" imgW="2133600" imgH="241300" progId="Equation.3">
                  <p:embed/>
                </p:oleObj>
              </mc:Choice>
              <mc:Fallback>
                <p:oleObj name="Ecuación" r:id="rId7" imgW="2133600" imgH="241300" progId="Equation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DCECDDD-693D-594E-BEB9-2576DC6ED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50358"/>
                        <a:ext cx="5585086" cy="6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58D142A-DFC5-4540-81A3-9C2207326B8C}"/>
              </a:ext>
            </a:extLst>
          </p:cNvPr>
          <p:cNvSpPr/>
          <p:nvPr/>
        </p:nvSpPr>
        <p:spPr>
          <a:xfrm>
            <a:off x="5449477" y="1628800"/>
            <a:ext cx="216586" cy="231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88514-2B04-1D43-8F2C-B4D01483255F}"/>
              </a:ext>
            </a:extLst>
          </p:cNvPr>
          <p:cNvSpPr/>
          <p:nvPr/>
        </p:nvSpPr>
        <p:spPr>
          <a:xfrm>
            <a:off x="6706133" y="2602073"/>
            <a:ext cx="98704" cy="178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DFC912-36D1-3C49-9308-0FD3AF2F177A}"/>
              </a:ext>
            </a:extLst>
          </p:cNvPr>
          <p:cNvSpPr/>
          <p:nvPr/>
        </p:nvSpPr>
        <p:spPr>
          <a:xfrm>
            <a:off x="485528" y="1498164"/>
            <a:ext cx="472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Filtering</a:t>
            </a:r>
            <a:r>
              <a:rPr lang="de-DE" sz="2800" dirty="0"/>
              <a:t>: Forward Messages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A41EF7-4411-1641-918B-893A3E0216AA}"/>
              </a:ext>
            </a:extLst>
          </p:cNvPr>
          <p:cNvSpPr/>
          <p:nvPr/>
        </p:nvSpPr>
        <p:spPr>
          <a:xfrm>
            <a:off x="6660232" y="3717033"/>
            <a:ext cx="14401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79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Task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8591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Prediction: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future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94000" y="3737391"/>
          <a:ext cx="2782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" name="Formel" r:id="rId4" imgW="774700" imgH="228600" progId="Equation.3">
                  <p:embed/>
                </p:oleObj>
              </mc:Choice>
              <mc:Fallback>
                <p:oleObj name="Formel" r:id="rId4" imgW="774700" imgH="228600" progId="Equation.3">
                  <p:embed/>
                  <p:pic>
                    <p:nvPicPr>
                      <p:cNvPr id="593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737391"/>
                        <a:ext cx="27828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324600" y="375644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+mn-lt"/>
              </a:rPr>
              <a:t>for some k&gt;0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14400" y="5108991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The task of prediction can be seen simply as filtering without the addition of new evidence </a:t>
            </a:r>
            <a:br>
              <a:rPr lang="en-US" i="0" dirty="0">
                <a:solidFill>
                  <a:srgbClr val="000000"/>
                </a:solidFill>
                <a:latin typeface="+mn-lt"/>
              </a:rPr>
            </a:br>
            <a:r>
              <a:rPr lang="en-US" i="0" dirty="0">
                <a:solidFill>
                  <a:srgbClr val="000000"/>
                </a:solidFill>
                <a:latin typeface="+mn-lt"/>
              </a:rPr>
              <a:t>(need to sum out future evidence values).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1F0EAD-EB61-A841-B9F6-0578BD739B8A}"/>
              </a:ext>
            </a:extLst>
          </p:cNvPr>
          <p:cNvGrpSpPr/>
          <p:nvPr/>
        </p:nvGrpSpPr>
        <p:grpSpPr>
          <a:xfrm>
            <a:off x="986971" y="1226025"/>
            <a:ext cx="6232843" cy="725301"/>
            <a:chOff x="3739442" y="230093"/>
            <a:chExt cx="9046601" cy="1052732"/>
          </a:xfrm>
        </p:grpSpPr>
        <p:graphicFrame>
          <p:nvGraphicFramePr>
            <p:cNvPr id="9" name="Object 2">
              <a:extLst>
                <a:ext uri="{FF2B5EF4-FFF2-40B4-BE49-F238E27FC236}">
                  <a16:creationId xmlns:a16="http://schemas.microsoft.com/office/drawing/2014/main" id="{294E2AE5-FC6E-0244-A9CA-BEF153EBCA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442" y="302417"/>
            <a:ext cx="5585086" cy="64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7" name="Ecuación" r:id="rId6" imgW="2133600" imgH="241300" progId="Equation.3">
                    <p:embed/>
                  </p:oleObj>
                </mc:Choice>
                <mc:Fallback>
                  <p:oleObj name="Ecuación" r:id="rId6" imgW="2133600" imgH="241300" progId="Equation.3">
                    <p:embed/>
                    <p:pic>
                      <p:nvPicPr>
                        <p:cNvPr id="9" name="Object 2">
                          <a:extLst>
                            <a:ext uri="{FF2B5EF4-FFF2-40B4-BE49-F238E27FC236}">
                              <a16:creationId xmlns:a16="http://schemas.microsoft.com/office/drawing/2014/main" id="{294E2AE5-FC6E-0244-A9CA-BEF153EBCA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442" y="302417"/>
                          <a:ext cx="5585086" cy="6478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>
              <a:extLst>
                <a:ext uri="{FF2B5EF4-FFF2-40B4-BE49-F238E27FC236}">
                  <a16:creationId xmlns:a16="http://schemas.microsoft.com/office/drawing/2014/main" id="{B68C328A-B16F-3F4F-94AC-510FBD4391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92347" y="230093"/>
            <a:ext cx="6893696" cy="1052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8" name="Ecuación" r:id="rId8" imgW="2476500" imgH="368300" progId="Equation.3">
                    <p:embed/>
                  </p:oleObj>
                </mc:Choice>
                <mc:Fallback>
                  <p:oleObj name="Ecuación" r:id="rId8" imgW="2476500" imgH="368300" progId="Equation.3">
                    <p:embed/>
                    <p:pic>
                      <p:nvPicPr>
                        <p:cNvPr id="10" name="Object 2">
                          <a:extLst>
                            <a:ext uri="{FF2B5EF4-FFF2-40B4-BE49-F238E27FC236}">
                              <a16:creationId xmlns:a16="http://schemas.microsoft.com/office/drawing/2014/main" id="{B68C328A-B16F-3F4F-94AC-510FBD4391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347" y="230093"/>
                          <a:ext cx="6893696" cy="10527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C82C-61A2-FF45-8152-8929B18296EC}"/>
              </a:ext>
            </a:extLst>
          </p:cNvPr>
          <p:cNvSpPr/>
          <p:nvPr/>
        </p:nvSpPr>
        <p:spPr>
          <a:xfrm>
            <a:off x="5796136" y="1484784"/>
            <a:ext cx="78384" cy="178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05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Task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Smoothing or hindsight inference: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up to the present.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465388" y="3173760"/>
          <a:ext cx="25130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Formel" r:id="rId4" imgW="698500" imgH="228600" progId="Equation.3">
                  <p:embed/>
                </p:oleObj>
              </mc:Choice>
              <mc:Fallback>
                <p:oleObj name="Formel" r:id="rId4" imgW="698500" imgH="228600" progId="Equation.3">
                  <p:embed/>
                  <p:pic>
                    <p:nvPicPr>
                      <p:cNvPr id="614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173760"/>
                        <a:ext cx="25130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328012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for some k such that 0 </a:t>
            </a: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≤ k &lt;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90600" y="4545360"/>
            <a:ext cx="7467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Hindsight provides a better estimate of the state than was available at the time, because it incorporates more evidence from the “future”.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395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60648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Task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Most-likely explanation: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sequence of states that is most likely to have generated a given sequence of observation.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6563" name="Object 2"/>
          <p:cNvGraphicFramePr>
            <a:graphicFrameLocks noGrp="1" noChangeAspect="1"/>
          </p:cNvGraphicFramePr>
          <p:nvPr>
            <p:ph idx="2"/>
          </p:nvPr>
        </p:nvGraphicFramePr>
        <p:xfrm>
          <a:off x="2236788" y="3680297"/>
          <a:ext cx="3760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Formel" r:id="rId4" imgW="1295400" imgH="228600" progId="Equation.3">
                  <p:embed/>
                </p:oleObj>
              </mc:Choice>
              <mc:Fallback>
                <p:oleObj name="Formel" r:id="rId4" imgW="1295400" imgH="228600" progId="Equation.3">
                  <p:embed/>
                  <p:pic>
                    <p:nvPicPr>
                      <p:cNvPr id="665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680297"/>
                        <a:ext cx="3760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143000" y="5110634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Algorithms for this task are useful in many applications, including, e.g., speech recognition.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498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Most-</a:t>
            </a:r>
            <a:r>
              <a:rPr lang="de-DE" dirty="0" err="1">
                <a:latin typeface="Lucida Grande" charset="0"/>
                <a:ea typeface="ＭＳ Ｐゴシック" charset="0"/>
                <a:cs typeface="ＭＳ Ｐゴシック" charset="0"/>
              </a:rPr>
              <a:t>Likely</a:t>
            </a:r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E45A2-A964-F141-8C14-67AB416012D8}"/>
              </a:ext>
            </a:extLst>
          </p:cNvPr>
          <p:cNvSpPr/>
          <p:nvPr/>
        </p:nvSpPr>
        <p:spPr>
          <a:xfrm>
            <a:off x="611560" y="3068960"/>
            <a:ext cx="8086353" cy="27977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5BDA4-EBBF-9E44-8A7E-B72B4E90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75" y="3284984"/>
            <a:ext cx="6588224" cy="15893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A9A05AD-4D1B-FE49-8212-9CAD8BBD1687}"/>
              </a:ext>
            </a:extLst>
          </p:cNvPr>
          <p:cNvGrpSpPr/>
          <p:nvPr/>
        </p:nvGrpSpPr>
        <p:grpSpPr>
          <a:xfrm>
            <a:off x="4139952" y="4077072"/>
            <a:ext cx="576889" cy="504056"/>
            <a:chOff x="4139952" y="4077072"/>
            <a:chExt cx="576889" cy="5040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9208C5-D91F-2749-8821-1FAC12E579F4}"/>
                </a:ext>
              </a:extLst>
            </p:cNvPr>
            <p:cNvSpPr/>
            <p:nvPr/>
          </p:nvSpPr>
          <p:spPr>
            <a:xfrm>
              <a:off x="4275687" y="4079672"/>
              <a:ext cx="296313" cy="50145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C112A2-2B5E-4148-B847-815365BD7C52}"/>
                </a:ext>
              </a:extLst>
            </p:cNvPr>
            <p:cNvSpPr txBox="1"/>
            <p:nvPr/>
          </p:nvSpPr>
          <p:spPr>
            <a:xfrm>
              <a:off x="4139952" y="4077072"/>
              <a:ext cx="576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max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6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64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77"/>
            <a:ext cx="5987008" cy="4335869"/>
          </a:xfrm>
        </p:spPr>
        <p:txBody>
          <a:bodyPr>
            <a:noAutofit/>
          </a:bodyPr>
          <a:lstStyle/>
          <a:p>
            <a:r>
              <a:rPr lang="en-US" sz="2400" dirty="0"/>
              <a:t>Cyber defense decision support system</a:t>
            </a:r>
          </a:p>
          <a:p>
            <a:pPr lvl="1"/>
            <a:r>
              <a:rPr lang="en-US" sz="2200" dirty="0"/>
              <a:t>Risk based approach accounting for the dynamic nature of ICT and the constantly evolving capabilities of cyber attackers</a:t>
            </a:r>
          </a:p>
          <a:p>
            <a:r>
              <a:rPr lang="en-US" sz="2400" dirty="0"/>
              <a:t>In cooperation with </a:t>
            </a:r>
            <a:r>
              <a:rPr lang="en-US" sz="2400" dirty="0" err="1"/>
              <a:t>Acea</a:t>
            </a:r>
            <a:r>
              <a:rPr lang="en-US" sz="2400" dirty="0"/>
              <a:t> S.p.A. </a:t>
            </a:r>
          </a:p>
          <a:p>
            <a:pPr lvl="1"/>
            <a:r>
              <a:rPr lang="en-US" sz="2200" dirty="0"/>
              <a:t>Critical infrastructure use case</a:t>
            </a:r>
          </a:p>
          <a:p>
            <a:r>
              <a:rPr lang="en-US" sz="2400" dirty="0"/>
              <a:t>Partially supported by EU</a:t>
            </a:r>
          </a:p>
          <a:p>
            <a:r>
              <a:rPr lang="en-US" sz="2400" dirty="0">
                <a:hlinkClick r:id="rId2"/>
              </a:rPr>
              <a:t>www.panoptesec.eu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Context: Where it All Started – PANOPTESEC</a:t>
            </a:r>
          </a:p>
        </p:txBody>
      </p:sp>
      <p:pic>
        <p:nvPicPr>
          <p:cNvPr id="2050" name="Picture 2" descr="http://www.social-nets.eu/fp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117" y="3861048"/>
            <a:ext cx="965939" cy="78610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1F916-D490-4C44-99DC-85FFD5F04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852936"/>
            <a:ext cx="1552569" cy="5837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E6D42A5-E732-FA45-9F26-1004B5AFEBF0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5802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3AC3-4782-7A4D-80B7-785CF7F0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ACEA </a:t>
            </a:r>
            <a:r>
              <a:rPr lang="de-DE" dirty="0" err="1"/>
              <a:t>Use</a:t>
            </a:r>
            <a:r>
              <a:rPr lang="de-DE" dirty="0"/>
              <a:t>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2C07B-EFA2-984F-B8C9-E1D1859B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3902D1-84B7-6149-8B63-4910119E7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91" y="1196975"/>
            <a:ext cx="8057418" cy="4968875"/>
          </a:xfrm>
        </p:spPr>
      </p:pic>
    </p:spTree>
    <p:extLst>
      <p:ext uri="{BB962C8B-B14F-4D97-AF65-F5344CB8AC3E}">
        <p14:creationId xmlns:p14="http://schemas.microsoft.com/office/powerpoint/2010/main" val="2552873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F781-EF01-7B47-B33F-DC64B38F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ACEA Use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4056D3-5B97-9149-A19F-08DF912F0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124744"/>
            <a:ext cx="8229600" cy="3254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7BE4F-D8FC-BC49-81B9-C34364C0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05B70-977B-2C48-A452-6F9644C5DD76}"/>
              </a:ext>
            </a:extLst>
          </p:cNvPr>
          <p:cNvSpPr/>
          <p:nvPr/>
        </p:nvSpPr>
        <p:spPr>
          <a:xfrm>
            <a:off x="683568" y="4717593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FRM1000"/>
              </a:rPr>
              <a:t>I: ICT, H: HCI, S: SCADA, R: Remote Terminal Unit, C: Controlling, D: Distribution</a:t>
            </a:r>
          </a:p>
          <a:p>
            <a:endParaRPr lang="en-US" dirty="0">
              <a:latin typeface="SFRM1000"/>
            </a:endParaRPr>
          </a:p>
          <a:p>
            <a:r>
              <a:rPr lang="en-US" sz="1600" i="1" dirty="0">
                <a:latin typeface="SFRM1000"/>
              </a:rPr>
              <a:t>Central data processing facility: controlling (</a:t>
            </a:r>
            <a:r>
              <a:rPr lang="en-US" sz="1600" i="1" dirty="0">
                <a:latin typeface="CMMI10"/>
              </a:rPr>
              <a:t>BP</a:t>
            </a:r>
            <a:r>
              <a:rPr lang="en-US" sz="700" i="1" dirty="0">
                <a:latin typeface="CMMI7"/>
              </a:rPr>
              <a:t>C</a:t>
            </a:r>
            <a:r>
              <a:rPr lang="en-US" sz="1600" i="1" dirty="0">
                <a:latin typeface="SFRM1000"/>
              </a:rPr>
              <a:t>) and distributing power (</a:t>
            </a:r>
            <a:r>
              <a:rPr lang="en-US" sz="1600" i="1" dirty="0">
                <a:latin typeface="CMMI10"/>
              </a:rPr>
              <a:t>BP</a:t>
            </a:r>
            <a:r>
              <a:rPr lang="en-US" sz="700" i="1" dirty="0">
                <a:latin typeface="CMMI7"/>
              </a:rPr>
              <a:t>D</a:t>
            </a:r>
            <a:r>
              <a:rPr lang="en-US" sz="1600" i="1" dirty="0">
                <a:latin typeface="SFRM1000"/>
              </a:rPr>
              <a:t>) is provided by multiple SCADA servers (</a:t>
            </a:r>
            <a:r>
              <a:rPr lang="en-US" sz="1600" i="1" dirty="0">
                <a:latin typeface="CMMI10"/>
              </a:rPr>
              <a:t>BF</a:t>
            </a:r>
            <a:r>
              <a:rPr lang="en-US" sz="700" i="1" dirty="0">
                <a:latin typeface="CMMI7"/>
              </a:rPr>
              <a:t>S</a:t>
            </a:r>
            <a:r>
              <a:rPr lang="en-US" sz="1600" i="1" dirty="0">
                <a:latin typeface="SFRM1000"/>
              </a:rPr>
              <a:t>), which use ICT (</a:t>
            </a:r>
            <a:r>
              <a:rPr lang="en-US" sz="1600" i="1" dirty="0">
                <a:latin typeface="CMMI10"/>
              </a:rPr>
              <a:t>BP</a:t>
            </a:r>
            <a:r>
              <a:rPr lang="en-US" sz="700" i="1" dirty="0">
                <a:latin typeface="CMMI7"/>
              </a:rPr>
              <a:t>I </a:t>
            </a:r>
            <a:r>
              <a:rPr lang="en-US" sz="1600" i="1" dirty="0">
                <a:latin typeface="SFRM1000"/>
              </a:rPr>
              <a:t>) to control and manage the individual RTUs (</a:t>
            </a:r>
            <a:r>
              <a:rPr lang="en-US" sz="1600" i="1" dirty="0">
                <a:latin typeface="CMMI10"/>
              </a:rPr>
              <a:t>BP</a:t>
            </a:r>
            <a:r>
              <a:rPr lang="en-US" sz="700" i="1" dirty="0">
                <a:latin typeface="CMMI7"/>
              </a:rPr>
              <a:t>R</a:t>
            </a:r>
            <a:r>
              <a:rPr lang="en-US" sz="1600" i="1" dirty="0">
                <a:latin typeface="SFRM1000"/>
              </a:rPr>
              <a:t>), which are monitored by human machine interfaces (business function </a:t>
            </a:r>
            <a:r>
              <a:rPr lang="en-US" sz="1600" i="1" dirty="0">
                <a:latin typeface="CMMI10"/>
              </a:rPr>
              <a:t>BF</a:t>
            </a:r>
            <a:r>
              <a:rPr lang="en-US" sz="700" i="1" dirty="0">
                <a:latin typeface="CMMI7"/>
              </a:rPr>
              <a:t>H </a:t>
            </a:r>
            <a:r>
              <a:rPr lang="en-US" sz="1600" i="1" dirty="0">
                <a:latin typeface="SFRM1000"/>
              </a:rPr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95339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340777"/>
            <a:ext cx="2448272" cy="4536499"/>
          </a:xfrm>
        </p:spPr>
        <p:txBody>
          <a:bodyPr>
            <a:noAutofit/>
          </a:bodyPr>
          <a:lstStyle/>
          <a:p>
            <a:pPr marL="180000" indent="-180000">
              <a:lnSpc>
                <a:spcPct val="85000"/>
              </a:lnSpc>
            </a:pPr>
            <a:r>
              <a:rPr lang="en-CA" sz="1400" dirty="0"/>
              <a:t>Device dependent Business/Mission Functions, Processes and Companies illustrated with weighted dependency links</a:t>
            </a:r>
          </a:p>
          <a:p>
            <a:pPr marL="180000" lvl="1" indent="-180000">
              <a:lnSpc>
                <a:spcPct val="85000"/>
              </a:lnSpc>
            </a:pPr>
            <a:r>
              <a:rPr lang="en-CA" sz="1200" dirty="0"/>
              <a:t>Provides capability for prioritized security response plans based on business impact</a:t>
            </a:r>
          </a:p>
          <a:p>
            <a:pPr marL="180000" indent="-180000">
              <a:lnSpc>
                <a:spcPct val="85000"/>
              </a:lnSpc>
            </a:pPr>
            <a:r>
              <a:rPr lang="en-CA" sz="1400" dirty="0"/>
              <a:t>Analysis of mission impact due to ‘shock events’</a:t>
            </a:r>
            <a:endParaRPr lang="en-CA" sz="1200" dirty="0"/>
          </a:p>
          <a:p>
            <a:pPr marL="180000" indent="-180000">
              <a:lnSpc>
                <a:spcPct val="85000"/>
              </a:lnSpc>
            </a:pPr>
            <a:r>
              <a:rPr lang="en-CA" sz="1400" dirty="0"/>
              <a:t>External events include</a:t>
            </a:r>
          </a:p>
          <a:p>
            <a:pPr marL="180000" lvl="1" indent="-180000">
              <a:lnSpc>
                <a:spcPct val="85000"/>
              </a:lnSpc>
            </a:pPr>
            <a:r>
              <a:rPr lang="en-CA" sz="1200" dirty="0"/>
              <a:t>Impact of known vulnerabilities</a:t>
            </a:r>
          </a:p>
          <a:p>
            <a:pPr marL="180000" lvl="1" indent="-180000">
              <a:lnSpc>
                <a:spcPct val="85000"/>
              </a:lnSpc>
            </a:pPr>
            <a:r>
              <a:rPr lang="en-CA" sz="1200" dirty="0"/>
              <a:t>Impact of  incidents</a:t>
            </a:r>
          </a:p>
          <a:p>
            <a:pPr marL="180000" lvl="1" indent="-180000">
              <a:lnSpc>
                <a:spcPct val="85000"/>
              </a:lnSpc>
            </a:pPr>
            <a:r>
              <a:rPr lang="en-CA" sz="1200" dirty="0"/>
              <a:t>Impact of proposed response plans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CA" sz="1400" dirty="0"/>
              <a:t>Short term and long term impact</a:t>
            </a:r>
          </a:p>
          <a:p>
            <a:pPr marL="180000" lvl="1" indent="-180000">
              <a:lnSpc>
                <a:spcPct val="85000"/>
              </a:lnSpc>
            </a:pPr>
            <a:endParaRPr lang="en-CA" sz="12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61"/>
            <a:ext cx="6176392" cy="44682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AA5E42C-EE32-2D4D-8172-98296507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9450"/>
            <a:ext cx="8892480" cy="4752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ACEA Use Case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FF2D132-9C40-714B-BE7B-B8E7C518C667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32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6889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3AC3-4782-7A4D-80B7-785CF7F0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ACEA Use Case: </a:t>
            </a:r>
            <a:r>
              <a:rPr lang="en-US" dirty="0" err="1"/>
              <a:t>Respource</a:t>
            </a:r>
            <a:r>
              <a:rPr lang="en-US" dirty="0"/>
              <a:t> Dependency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B87B9E-F7B7-6F4E-85ED-D45473A6E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09284"/>
            <a:ext cx="6547758" cy="43924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2C07B-EFA2-984F-B8C9-E1D1859B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4AF08-722D-8842-9E79-19442F0DF611}"/>
              </a:ext>
            </a:extLst>
          </p:cNvPr>
          <p:cNvSpPr/>
          <p:nvPr/>
        </p:nvSpPr>
        <p:spPr>
          <a:xfrm>
            <a:off x="468313" y="5505182"/>
            <a:ext cx="84250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SFRM1000"/>
              </a:rPr>
              <a:t>Extracted from one day traffic captures for the SMIA2011 challenge use case. Red nodes are directly impacted by vulnerabilities and affect other nodes transitively (first-step edges highlighted in red) and are remotely placed from mission critical devices (green). Thicker and darker edges represent higher dependency degrees. For visualization some insignificant dependencies are not displayed.</a:t>
            </a:r>
            <a:endParaRPr lang="en-US" sz="1100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A9967E3-360E-0843-8647-990692475739}"/>
              </a:ext>
            </a:extLst>
          </p:cNvPr>
          <p:cNvSpPr/>
          <p:nvPr/>
        </p:nvSpPr>
        <p:spPr>
          <a:xfrm>
            <a:off x="6782791" y="2091692"/>
            <a:ext cx="2037681" cy="1008112"/>
          </a:xfrm>
          <a:prstGeom prst="wedgeRoundRectCallout">
            <a:avLst>
              <a:gd name="adj1" fmla="val -55925"/>
              <a:gd name="adj2" fmla="val 845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Estimated by Analyzing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Network Traffic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85382-4D26-A146-927A-010424A55CB6}"/>
              </a:ext>
            </a:extLst>
          </p:cNvPr>
          <p:cNvSpPr/>
          <p:nvPr/>
        </p:nvSpPr>
        <p:spPr>
          <a:xfrm>
            <a:off x="6003284" y="1138823"/>
            <a:ext cx="2867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pc="-103" dirty="0">
                <a:cs typeface="Arial"/>
              </a:rPr>
              <a:t>A</a:t>
            </a:r>
            <a:r>
              <a:rPr lang="de-DE" spc="-107" dirty="0">
                <a:cs typeface="Arial"/>
              </a:rPr>
              <a:t> </a:t>
            </a:r>
            <a:r>
              <a:rPr lang="de-DE" spc="-17" dirty="0">
                <a:cs typeface="Arial"/>
              </a:rPr>
              <a:t>-&gt;</a:t>
            </a:r>
            <a:r>
              <a:rPr lang="de-DE" spc="-111" dirty="0">
                <a:cs typeface="Arial"/>
              </a:rPr>
              <a:t> </a:t>
            </a:r>
            <a:r>
              <a:rPr lang="de-DE" spc="-174" dirty="0">
                <a:cs typeface="Arial"/>
              </a:rPr>
              <a:t>B</a:t>
            </a:r>
            <a:r>
              <a:rPr lang="de-DE" spc="-111" dirty="0">
                <a:cs typeface="Arial"/>
              </a:rPr>
              <a:t> </a:t>
            </a:r>
            <a:r>
              <a:rPr lang="de-DE" spc="13" dirty="0" err="1">
                <a:cs typeface="Arial"/>
              </a:rPr>
              <a:t>if</a:t>
            </a:r>
            <a:r>
              <a:rPr lang="de-DE" spc="-107" dirty="0">
                <a:cs typeface="Arial"/>
              </a:rPr>
              <a:t> </a:t>
            </a:r>
            <a:r>
              <a:rPr lang="de-DE" spc="-103" dirty="0">
                <a:cs typeface="Arial"/>
              </a:rPr>
              <a:t>A</a:t>
            </a:r>
            <a:r>
              <a:rPr lang="de-DE" spc="-107" dirty="0">
                <a:cs typeface="Arial"/>
              </a:rPr>
              <a:t> </a:t>
            </a:r>
            <a:r>
              <a:rPr lang="de-DE" spc="-51" dirty="0" err="1">
                <a:cs typeface="Arial"/>
              </a:rPr>
              <a:t>requires</a:t>
            </a:r>
            <a:r>
              <a:rPr lang="de-DE" spc="-111" dirty="0">
                <a:cs typeface="Arial"/>
              </a:rPr>
              <a:t> </a:t>
            </a:r>
            <a:r>
              <a:rPr lang="de-DE" spc="-227" dirty="0">
                <a:cs typeface="Arial"/>
              </a:rPr>
              <a:t>B</a:t>
            </a:r>
            <a:r>
              <a:rPr lang="de-DE" spc="-103" dirty="0">
                <a:cs typeface="Arial"/>
              </a:rPr>
              <a:t> </a:t>
            </a:r>
            <a:r>
              <a:rPr lang="de-DE" spc="34" dirty="0" err="1">
                <a:cs typeface="Arial"/>
              </a:rPr>
              <a:t>to</a:t>
            </a:r>
            <a:r>
              <a:rPr lang="de-DE" spc="-107" dirty="0">
                <a:cs typeface="Arial"/>
              </a:rPr>
              <a:t> </a:t>
            </a:r>
            <a:r>
              <a:rPr lang="de-DE" spc="-64" dirty="0" err="1">
                <a:cs typeface="Arial"/>
              </a:rPr>
              <a:t>satisfy</a:t>
            </a:r>
            <a:r>
              <a:rPr lang="de-DE" spc="-120" dirty="0">
                <a:cs typeface="Arial"/>
              </a:rPr>
              <a:t> </a:t>
            </a:r>
            <a:r>
              <a:rPr lang="de-DE" b="1" spc="-47" dirty="0" err="1">
                <a:cs typeface="Arial"/>
              </a:rPr>
              <a:t>certain</a:t>
            </a:r>
            <a:r>
              <a:rPr lang="de-DE" b="1" spc="-103" dirty="0">
                <a:cs typeface="Arial"/>
              </a:rPr>
              <a:t> </a:t>
            </a:r>
            <a:r>
              <a:rPr lang="de-DE" spc="-64" dirty="0" err="1">
                <a:cs typeface="Arial"/>
              </a:rPr>
              <a:t>requests</a:t>
            </a:r>
            <a:r>
              <a:rPr lang="de-DE" spc="-64" dirty="0">
                <a:cs typeface="Arial"/>
              </a:rPr>
              <a:t>  </a:t>
            </a:r>
            <a:r>
              <a:rPr lang="de-DE" spc="-4" dirty="0" err="1">
                <a:cs typeface="Arial"/>
              </a:rPr>
              <a:t>from</a:t>
            </a:r>
            <a:r>
              <a:rPr lang="de-DE" spc="-4" dirty="0">
                <a:cs typeface="Arial"/>
              </a:rPr>
              <a:t> </a:t>
            </a:r>
            <a:r>
              <a:rPr lang="de-DE" spc="-26" dirty="0" err="1">
                <a:cs typeface="Arial"/>
              </a:rPr>
              <a:t>its</a:t>
            </a:r>
            <a:r>
              <a:rPr lang="de-DE" spc="-26" dirty="0">
                <a:cs typeface="Arial"/>
              </a:rPr>
              <a:t> </a:t>
            </a:r>
            <a:r>
              <a:rPr lang="de-DE" spc="-38" dirty="0" err="1">
                <a:cs typeface="Arial"/>
              </a:rPr>
              <a:t>clients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2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7182-34E7-6E4D-82C9-DB36C511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350"/>
            <a:ext cx="8518401" cy="503238"/>
          </a:xfrm>
        </p:spPr>
        <p:txBody>
          <a:bodyPr/>
          <a:lstStyle/>
          <a:p>
            <a:r>
              <a:rPr lang="en-US" dirty="0"/>
              <a:t>Local Models for Dependencies Can Induce Cycles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8A7A8A-DDEC-DA43-B00E-5ECEC3EDD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44824"/>
            <a:ext cx="8229600" cy="40502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C589D-8317-8347-9B4B-57102303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92F50-989C-BE45-9A42-B5FF5CE6F882}"/>
              </a:ext>
            </a:extLst>
          </p:cNvPr>
          <p:cNvSpPr txBox="1"/>
          <p:nvPr/>
        </p:nvSpPr>
        <p:spPr>
          <a:xfrm>
            <a:off x="539552" y="1259468"/>
            <a:ext cx="7140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X</a:t>
            </a:r>
            <a:r>
              <a:rPr lang="en-US" sz="2400">
                <a:sym typeface="Wingdings" pitchFamily="2" charset="2"/>
              </a:rPr>
              <a:t> Y: </a:t>
            </a:r>
            <a:r>
              <a:rPr lang="en-US" sz="2400"/>
              <a:t>Probability of B being affected given A is infected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05314B3-ABC4-8B41-B8CF-10A80D6F830A}"/>
              </a:ext>
            </a:extLst>
          </p:cNvPr>
          <p:cNvSpPr/>
          <p:nvPr/>
        </p:nvSpPr>
        <p:spPr>
          <a:xfrm>
            <a:off x="6782791" y="2091692"/>
            <a:ext cx="2037681" cy="1625340"/>
          </a:xfrm>
          <a:prstGeom prst="wedgeRoundRectCallout">
            <a:avLst>
              <a:gd name="adj1" fmla="val -99768"/>
              <a:gd name="adj2" fmla="val 3031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Estimated by Analyzing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Network Traffic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(possibly with threshold)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C28ADD7-3DAB-E045-B01D-13ECFB543A16}"/>
              </a:ext>
            </a:extLst>
          </p:cNvPr>
          <p:cNvSpPr/>
          <p:nvPr/>
        </p:nvSpPr>
        <p:spPr>
          <a:xfrm>
            <a:off x="345425" y="5375934"/>
            <a:ext cx="3693865" cy="710788"/>
          </a:xfrm>
          <a:prstGeom prst="wedgeRoundRectCallout">
            <a:avLst>
              <a:gd name="adj1" fmla="val -6026"/>
              <a:gd name="adj2" fmla="val -825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Events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(short term and long term probs)</a:t>
            </a:r>
          </a:p>
        </p:txBody>
      </p:sp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66DEDE91-0597-B248-80EB-B8E87746AC6E}"/>
              </a:ext>
            </a:extLst>
          </p:cNvPr>
          <p:cNvSpPr/>
          <p:nvPr/>
        </p:nvSpPr>
        <p:spPr>
          <a:xfrm>
            <a:off x="5457937" y="5238085"/>
            <a:ext cx="3167583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Cyclic dependencies resolved by unrolling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F304F4-4A86-DC41-8DE2-8E8613B57EF4}"/>
              </a:ext>
            </a:extLst>
          </p:cNvPr>
          <p:cNvGrpSpPr/>
          <p:nvPr/>
        </p:nvGrpSpPr>
        <p:grpSpPr>
          <a:xfrm>
            <a:off x="464935" y="2204864"/>
            <a:ext cx="1730032" cy="1164277"/>
            <a:chOff x="464935" y="2204864"/>
            <a:chExt cx="1730032" cy="1164277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185D4629-8114-264C-994B-D921C8424EAA}"/>
                </a:ext>
              </a:extLst>
            </p:cNvPr>
            <p:cNvSpPr/>
            <p:nvPr/>
          </p:nvSpPr>
          <p:spPr>
            <a:xfrm>
              <a:off x="464935" y="2217013"/>
              <a:ext cx="1727423" cy="1152128"/>
            </a:xfrm>
            <a:prstGeom prst="wedgeRoundRectCallout">
              <a:avLst>
                <a:gd name="adj1" fmla="val -26126"/>
                <a:gd name="adj2" fmla="val 9424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Short Term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Vs.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Long Term</a:t>
              </a:r>
            </a:p>
          </p:txBody>
        </p: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E73139C0-12AF-7743-BE7E-936870DAED1F}"/>
                </a:ext>
              </a:extLst>
            </p:cNvPr>
            <p:cNvSpPr/>
            <p:nvPr/>
          </p:nvSpPr>
          <p:spPr>
            <a:xfrm>
              <a:off x="467544" y="2204864"/>
              <a:ext cx="1727423" cy="1152128"/>
            </a:xfrm>
            <a:prstGeom prst="wedgeRoundRectCallout">
              <a:avLst>
                <a:gd name="adj1" fmla="val 22838"/>
                <a:gd name="adj2" fmla="val 101191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Short Term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Vs.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Long Term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3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24EF-0B25-7C4F-92DA-A51E9F8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 (Dynamic) Bayesian Networks – A(D)BNs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5FE2A11-39C7-9C46-9E22-CC7F524E7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1254919"/>
            <a:ext cx="6908800" cy="4813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F7E33-AA34-824B-874D-7D5CA5630201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35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1795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24EF-0B25-7C4F-92DA-A51E9F8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Dependencies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2DCC8C-ED62-6845-BF6E-8B6EC78DA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596" y="1268413"/>
            <a:ext cx="6790808" cy="4857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26D73-DBDD-DF40-9F00-0D278C82D26B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36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3238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982E4-E0D8-5441-A7BC-310DD2BC0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890" y="1341438"/>
            <a:ext cx="6116220" cy="47847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24EF-0B25-7C4F-92DA-A51E9F8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Dependencies and Influences: Causality?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C3DA4-327F-2A4E-A1A8-EFB40B102DFF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37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4984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0D2DF-BEA1-E74E-8A04-F6DC067E3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398" y="1341438"/>
            <a:ext cx="6009203" cy="47847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24EF-0B25-7C4F-92DA-A51E9F8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 and Influences: Unrolling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56D0D-58CA-7449-98DB-B2DD41F825FB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4406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EAD2E-10C1-914B-9313-867011BA0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8229600" cy="247557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24EF-0B25-7C4F-92DA-A51E9F8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 and Influences: Unrolling over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46966-C106-2C4E-97CA-D46CBA2E98A4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39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23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0DA281-AC2C-6C48-864D-A1550C877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1"/>
            <a:ext cx="8229600" cy="489514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6BEADF-7807-D84E-B7AC-5A4B8426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Proactive Cyber Defense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5D406D-9971-8C44-A99B-3DC39E608F4F}"/>
              </a:ext>
            </a:extLst>
          </p:cNvPr>
          <p:cNvSpPr/>
          <p:nvPr/>
        </p:nvSpPr>
        <p:spPr>
          <a:xfrm>
            <a:off x="1259632" y="3068960"/>
            <a:ext cx="7488832" cy="1296144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srgbClr val="FF0000"/>
                </a:solidFill>
              </a:rPr>
              <a:t>Probabilistic</a:t>
            </a:r>
            <a:r>
              <a:rPr lang="de-DE" sz="2800" dirty="0">
                <a:solidFill>
                  <a:srgbClr val="FF0000"/>
                </a:solidFill>
              </a:rPr>
              <a:t> Information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B781478-A7B5-8D4D-A395-DC3218021E16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66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5495C-9C80-904E-B3C9-27A6BEBFC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5836"/>
            <a:ext cx="8229600" cy="249525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24EF-0B25-7C4F-92DA-A51E9F8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 and Influences: Unrolling over Time?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B293AB4-9DA4-2D41-9913-ECD550521AC7}"/>
              </a:ext>
            </a:extLst>
          </p:cNvPr>
          <p:cNvSpPr/>
          <p:nvPr/>
        </p:nvSpPr>
        <p:spPr>
          <a:xfrm>
            <a:off x="2411760" y="4653136"/>
            <a:ext cx="2952328" cy="1368152"/>
          </a:xfrm>
          <a:prstGeom prst="wedgeRoundRectCallout">
            <a:avLst>
              <a:gd name="adj1" fmla="val 16334"/>
              <a:gd name="adj2" fmla="val -1689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So, this way, we don‘t understand the world correctly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4C5FC2D6-C591-184B-AAF8-77A1C13C0FDA}"/>
              </a:ext>
            </a:extLst>
          </p:cNvPr>
          <p:cNvSpPr/>
          <p:nvPr/>
        </p:nvSpPr>
        <p:spPr>
          <a:xfrm>
            <a:off x="5569768" y="4329100"/>
            <a:ext cx="3322712" cy="1692188"/>
          </a:xfrm>
          <a:prstGeom prst="cloudCallout">
            <a:avLst>
              <a:gd name="adj1" fmla="val -59017"/>
              <a:gd name="adj2" fmla="val -158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Need cycles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and activators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2F38405-A55B-D24F-A0D9-5EC8BDCDC6C5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4365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982E4-E0D8-5441-A7BC-310DD2BC0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890" y="1341438"/>
            <a:ext cx="6116220" cy="47847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24EF-0B25-7C4F-92DA-A51E9F8E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Restored by Activators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6BA0-7614-1947-81B4-13F70AE2B6F5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7159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CA73AB-9043-D74C-9A9F-2A6A1054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854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Cycles are not resolved</a:t>
            </a:r>
          </a:p>
          <a:p>
            <a:pPr lvl="1"/>
            <a:r>
              <a:rPr lang="en-US" dirty="0"/>
              <a:t>Joint distribution not well-defined</a:t>
            </a:r>
          </a:p>
          <a:p>
            <a:pPr lvl="1"/>
            <a:r>
              <a:rPr lang="en-US" dirty="0"/>
              <a:t>Inference algorithms do not return correct results or tools do not work at all (syntax error)</a:t>
            </a:r>
          </a:p>
          <a:p>
            <a:pPr lvl="2"/>
            <a:r>
              <a:rPr lang="en-US" dirty="0"/>
              <a:t>Need to unroll the network as an approximation</a:t>
            </a:r>
          </a:p>
          <a:p>
            <a:r>
              <a:rPr lang="en-US" dirty="0"/>
              <a:t>Specify distribution over topological orders:</a:t>
            </a:r>
            <a:br>
              <a:rPr lang="en-US" dirty="0"/>
            </a:br>
            <a:r>
              <a:rPr lang="en-US" dirty="0"/>
              <a:t>extended A(D)BNs – </a:t>
            </a:r>
            <a:r>
              <a:rPr lang="en-US" dirty="0" err="1"/>
              <a:t>eA</a:t>
            </a:r>
            <a:r>
              <a:rPr lang="en-US" dirty="0"/>
              <a:t>(D)BNs</a:t>
            </a:r>
          </a:p>
          <a:p>
            <a:pPr lvl="1"/>
            <a:r>
              <a:rPr lang="en-US" dirty="0"/>
              <a:t>Each topological order defines distribution</a:t>
            </a:r>
          </a:p>
          <a:p>
            <a:pPr lvl="1"/>
            <a:r>
              <a:rPr lang="en-US" dirty="0"/>
              <a:t>Distribution over distributions</a:t>
            </a:r>
          </a:p>
          <a:p>
            <a:pPr lvl="1"/>
            <a:r>
              <a:rPr lang="en-US" dirty="0"/>
              <a:t>Summing out over all topological orders</a:t>
            </a:r>
            <a:br>
              <a:rPr lang="en-US" dirty="0"/>
            </a:br>
            <a:r>
              <a:rPr lang="en-US" dirty="0"/>
              <a:t>(given evidence, some might be ruled out)</a:t>
            </a:r>
          </a:p>
          <a:p>
            <a:r>
              <a:rPr lang="en-US" dirty="0"/>
              <a:t>So, basically we’re fine?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496E2-3DFF-EF4A-BFC5-80E454C2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too few activator observations?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FA672-B831-824A-A475-F97919B5E29F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2340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B6D22-B92F-ED4B-931D-7700F109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40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Influence structures w/o cycles are hard to learn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… and cycles are difficult to deal with</a:t>
            </a:r>
          </a:p>
          <a:p>
            <a:pPr lvl="1"/>
            <a:r>
              <a:rPr lang="en-US" dirty="0">
                <a:solidFill>
                  <a:srgbClr val="0E16F5"/>
                </a:solidFill>
              </a:rPr>
              <a:t>Reasoning</a:t>
            </a:r>
            <a:r>
              <a:rPr lang="en-US" dirty="0"/>
              <a:t> can get </a:t>
            </a:r>
            <a:r>
              <a:rPr lang="en-US" dirty="0">
                <a:solidFill>
                  <a:srgbClr val="0E16F5"/>
                </a:solidFill>
              </a:rPr>
              <a:t>slow</a:t>
            </a:r>
            <a:r>
              <a:rPr lang="en-US" dirty="0"/>
              <a:t> or results are only </a:t>
            </a:r>
            <a:r>
              <a:rPr lang="en-US" dirty="0">
                <a:solidFill>
                  <a:srgbClr val="0E16F5"/>
                </a:solidFill>
              </a:rPr>
              <a:t>approximated</a:t>
            </a:r>
            <a:br>
              <a:rPr lang="en-US" dirty="0"/>
            </a:br>
            <a:r>
              <a:rPr lang="en-US" dirty="0"/>
              <a:t>if there is not enough information provided </a:t>
            </a:r>
            <a:br>
              <a:rPr lang="en-US" dirty="0"/>
            </a:br>
            <a:r>
              <a:rPr lang="en-US" dirty="0"/>
              <a:t>such that cycles disappear</a:t>
            </a:r>
          </a:p>
          <a:p>
            <a:pPr lvl="1"/>
            <a:r>
              <a:rPr lang="en-US" dirty="0"/>
              <a:t>Try another modeling paradigm </a:t>
            </a:r>
            <a:br>
              <a:rPr lang="en-US" dirty="0"/>
            </a:br>
            <a:r>
              <a:rPr lang="en-US" dirty="0"/>
              <a:t>supporting “</a:t>
            </a:r>
            <a:r>
              <a:rPr lang="en-US" dirty="0">
                <a:solidFill>
                  <a:srgbClr val="0E16F5"/>
                </a:solidFill>
              </a:rPr>
              <a:t>mutual</a:t>
            </a:r>
            <a:r>
              <a:rPr lang="en-US" dirty="0"/>
              <a:t> </a:t>
            </a:r>
            <a:r>
              <a:rPr lang="en-US" dirty="0">
                <a:solidFill>
                  <a:srgbClr val="0E16F5"/>
                </a:solidFill>
              </a:rPr>
              <a:t>influences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r>
              <a:rPr lang="en-US" dirty="0"/>
              <a:t>How to find business models / workflows?</a:t>
            </a:r>
          </a:p>
          <a:p>
            <a:pPr marL="681451" lvl="1" indent="-257920">
              <a:spcBef>
                <a:spcPts val="462"/>
              </a:spcBef>
              <a:buChar char="•"/>
              <a:tabLst>
                <a:tab pos="680908" algn="l"/>
                <a:tab pos="681451" algn="l"/>
              </a:tabLst>
            </a:pPr>
            <a:r>
              <a:rPr lang="en-US" sz="1796" spc="-81" dirty="0">
                <a:cs typeface="Arial"/>
              </a:rPr>
              <a:t>Learn</a:t>
            </a:r>
            <a:r>
              <a:rPr lang="en-US" sz="1796" spc="-103" dirty="0">
                <a:cs typeface="Arial"/>
              </a:rPr>
              <a:t> </a:t>
            </a:r>
            <a:r>
              <a:rPr lang="en-US" sz="1796" spc="34" dirty="0">
                <a:cs typeface="Arial"/>
              </a:rPr>
              <a:t>to</a:t>
            </a:r>
            <a:r>
              <a:rPr lang="en-US" sz="1796" spc="-103" dirty="0">
                <a:cs typeface="Arial"/>
              </a:rPr>
              <a:t> </a:t>
            </a:r>
            <a:r>
              <a:rPr lang="en-US" sz="1796" dirty="0">
                <a:cs typeface="Arial"/>
              </a:rPr>
              <a:t>identify</a:t>
            </a:r>
            <a:r>
              <a:rPr lang="en-US" sz="1796" spc="-107" dirty="0">
                <a:cs typeface="Arial"/>
              </a:rPr>
              <a:t> </a:t>
            </a:r>
            <a:r>
              <a:rPr lang="en-US" sz="1796" spc="-21" dirty="0">
                <a:cs typeface="Arial"/>
              </a:rPr>
              <a:t>workflows</a:t>
            </a:r>
            <a:r>
              <a:rPr lang="en-US" sz="1796" spc="-111" dirty="0">
                <a:cs typeface="Arial"/>
              </a:rPr>
              <a:t> </a:t>
            </a:r>
            <a:r>
              <a:rPr lang="en-US" sz="1796" spc="-81" dirty="0">
                <a:cs typeface="Arial"/>
              </a:rPr>
              <a:t>based</a:t>
            </a:r>
            <a:r>
              <a:rPr lang="en-US" sz="1796" spc="-107" dirty="0">
                <a:cs typeface="Arial"/>
              </a:rPr>
              <a:t> </a:t>
            </a:r>
            <a:r>
              <a:rPr lang="en-US" sz="1796" spc="-9" dirty="0">
                <a:cs typeface="Arial"/>
              </a:rPr>
              <a:t>on</a:t>
            </a:r>
            <a:r>
              <a:rPr lang="en-US" sz="1796" spc="-103" dirty="0">
                <a:cs typeface="Arial"/>
              </a:rPr>
              <a:t> </a:t>
            </a:r>
            <a:r>
              <a:rPr lang="en-US" sz="1796" dirty="0">
                <a:cs typeface="Arial"/>
              </a:rPr>
              <a:t>mining</a:t>
            </a:r>
            <a:r>
              <a:rPr lang="en-US" sz="1796" spc="-107" dirty="0">
                <a:cs typeface="Arial"/>
              </a:rPr>
              <a:t> </a:t>
            </a:r>
            <a:r>
              <a:rPr lang="en-US" sz="1796" spc="-13" dirty="0">
                <a:cs typeface="Arial"/>
              </a:rPr>
              <a:t>network</a:t>
            </a:r>
            <a:r>
              <a:rPr lang="en-US" sz="1796" spc="-103" dirty="0">
                <a:cs typeface="Arial"/>
              </a:rPr>
              <a:t> </a:t>
            </a:r>
            <a:r>
              <a:rPr lang="en-US" sz="1796" spc="-13" dirty="0">
                <a:cs typeface="Arial"/>
              </a:rPr>
              <a:t>traffic</a:t>
            </a:r>
            <a:endParaRPr lang="en-US" sz="1796" dirty="0">
              <a:cs typeface="Arial"/>
            </a:endParaRPr>
          </a:p>
          <a:p>
            <a:pPr marL="681451" lvl="1" indent="-257920">
              <a:spcBef>
                <a:spcPts val="440"/>
              </a:spcBef>
              <a:buChar char="•"/>
              <a:tabLst>
                <a:tab pos="680908" algn="l"/>
                <a:tab pos="681451" algn="l"/>
              </a:tabLst>
            </a:pPr>
            <a:r>
              <a:rPr lang="en-US" sz="1796" spc="-51" dirty="0">
                <a:cs typeface="Arial"/>
              </a:rPr>
              <a:t>Formally </a:t>
            </a:r>
            <a:r>
              <a:rPr lang="en-US" sz="1796" spc="-47" dirty="0">
                <a:cs typeface="Arial"/>
              </a:rPr>
              <a:t>represent </a:t>
            </a:r>
            <a:r>
              <a:rPr lang="en-US" sz="1796" spc="-21" dirty="0">
                <a:cs typeface="Arial"/>
              </a:rPr>
              <a:t>workflows </a:t>
            </a:r>
            <a:r>
              <a:rPr lang="en-US" sz="1796" spc="-162" dirty="0">
                <a:cs typeface="Arial"/>
              </a:rPr>
              <a:t>as </a:t>
            </a:r>
            <a:r>
              <a:rPr lang="en-US" sz="1796" spc="-51" dirty="0">
                <a:cs typeface="Arial"/>
              </a:rPr>
              <a:t>stochastic</a:t>
            </a:r>
            <a:r>
              <a:rPr lang="en-US" sz="1796" spc="-274" dirty="0">
                <a:cs typeface="Arial"/>
              </a:rPr>
              <a:t> </a:t>
            </a:r>
            <a:r>
              <a:rPr lang="en-US" sz="1796" spc="-97" dirty="0">
                <a:cs typeface="Arial"/>
              </a:rPr>
              <a:t>processes</a:t>
            </a:r>
            <a:endParaRPr lang="en-US" sz="1796" dirty="0">
              <a:cs typeface="Arial"/>
            </a:endParaRPr>
          </a:p>
          <a:p>
            <a:pPr marL="1081501" lvl="2" indent="-257920">
              <a:spcBef>
                <a:spcPts val="440"/>
              </a:spcBef>
              <a:tabLst>
                <a:tab pos="680908" algn="l"/>
                <a:tab pos="681451" algn="l"/>
              </a:tabLst>
            </a:pPr>
            <a:r>
              <a:rPr lang="en-US" sz="1596" spc="-60" dirty="0">
                <a:cs typeface="Arial"/>
              </a:rPr>
              <a:t>Mission </a:t>
            </a:r>
            <a:r>
              <a:rPr lang="en-US" sz="1596" spc="-34" dirty="0">
                <a:cs typeface="Arial"/>
              </a:rPr>
              <a:t>Oriented </a:t>
            </a:r>
            <a:r>
              <a:rPr lang="en-US" sz="1596" spc="-26" dirty="0">
                <a:cs typeface="Arial"/>
              </a:rPr>
              <a:t>Network </a:t>
            </a:r>
            <a:r>
              <a:rPr lang="en-US" sz="1596" spc="-81" dirty="0">
                <a:cs typeface="Arial"/>
              </a:rPr>
              <a:t>Analysis  </a:t>
            </a:r>
            <a:r>
              <a:rPr lang="en-US" sz="1596" spc="-338" dirty="0">
                <a:cs typeface="Arial"/>
              </a:rPr>
              <a:t> </a:t>
            </a:r>
            <a:r>
              <a:rPr lang="en-US" sz="1596" spc="-103" dirty="0">
                <a:cs typeface="Arial"/>
              </a:rPr>
              <a:t>(MONA)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CCE5E-1E8F-FD40-AB4F-92607074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What‘s Wrong with These Models?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5E602-142C-9D47-A478-32AD1767B20C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2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185" y="288267"/>
            <a:ext cx="6901127" cy="441853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de-DE" sz="2800" b="0" spc="-90" dirty="0">
                <a:latin typeface="+mj-lt"/>
              </a:rPr>
              <a:t>Low Level </a:t>
            </a:r>
            <a:r>
              <a:rPr lang="de-DE" sz="2800" b="0" spc="-90" dirty="0" err="1">
                <a:latin typeface="+mj-lt"/>
              </a:rPr>
              <a:t>Correlator</a:t>
            </a:r>
            <a:r>
              <a:rPr lang="de-DE" sz="2800" b="0" spc="-90" dirty="0">
                <a:latin typeface="+mj-lt"/>
              </a:rPr>
              <a:t> (LLC)</a:t>
            </a:r>
            <a:endParaRPr sz="280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3143" y="3792805"/>
            <a:ext cx="1252503" cy="651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8365" y="3821940"/>
            <a:ext cx="1185353" cy="570686"/>
          </a:xfrm>
          <a:custGeom>
            <a:avLst/>
            <a:gdLst/>
            <a:ahLst/>
            <a:cxnLst/>
            <a:rect l="l" t="t" r="r" b="b"/>
            <a:pathLst>
              <a:path w="1386204" h="667385">
                <a:moveTo>
                  <a:pt x="0" y="666881"/>
                </a:moveTo>
                <a:lnTo>
                  <a:pt x="29451" y="623694"/>
                </a:lnTo>
                <a:lnTo>
                  <a:pt x="59970" y="581799"/>
                </a:lnTo>
                <a:lnTo>
                  <a:pt x="91522" y="541213"/>
                </a:lnTo>
                <a:lnTo>
                  <a:pt x="124069" y="501952"/>
                </a:lnTo>
                <a:lnTo>
                  <a:pt x="157577" y="464034"/>
                </a:lnTo>
                <a:lnTo>
                  <a:pt x="192008" y="427474"/>
                </a:lnTo>
                <a:lnTo>
                  <a:pt x="227328" y="392290"/>
                </a:lnTo>
                <a:lnTo>
                  <a:pt x="263501" y="358498"/>
                </a:lnTo>
                <a:lnTo>
                  <a:pt x="300490" y="326115"/>
                </a:lnTo>
                <a:lnTo>
                  <a:pt x="338260" y="295157"/>
                </a:lnTo>
                <a:lnTo>
                  <a:pt x="376774" y="265642"/>
                </a:lnTo>
                <a:lnTo>
                  <a:pt x="415998" y="237586"/>
                </a:lnTo>
                <a:lnTo>
                  <a:pt x="455894" y="211005"/>
                </a:lnTo>
                <a:lnTo>
                  <a:pt x="496427" y="185916"/>
                </a:lnTo>
                <a:lnTo>
                  <a:pt x="537561" y="162336"/>
                </a:lnTo>
                <a:lnTo>
                  <a:pt x="579261" y="140282"/>
                </a:lnTo>
                <a:lnTo>
                  <a:pt x="621490" y="119771"/>
                </a:lnTo>
                <a:lnTo>
                  <a:pt x="664212" y="100818"/>
                </a:lnTo>
                <a:lnTo>
                  <a:pt x="707392" y="83441"/>
                </a:lnTo>
                <a:lnTo>
                  <a:pt x="750993" y="67656"/>
                </a:lnTo>
                <a:lnTo>
                  <a:pt x="794981" y="53480"/>
                </a:lnTo>
                <a:lnTo>
                  <a:pt x="839318" y="40930"/>
                </a:lnTo>
                <a:lnTo>
                  <a:pt x="883968" y="30022"/>
                </a:lnTo>
                <a:lnTo>
                  <a:pt x="928897" y="20774"/>
                </a:lnTo>
                <a:lnTo>
                  <a:pt x="974068" y="13201"/>
                </a:lnTo>
                <a:lnTo>
                  <a:pt x="1019445" y="7320"/>
                </a:lnTo>
                <a:lnTo>
                  <a:pt x="1064993" y="3149"/>
                </a:lnTo>
                <a:lnTo>
                  <a:pt x="1110675" y="703"/>
                </a:lnTo>
                <a:lnTo>
                  <a:pt x="1156455" y="0"/>
                </a:lnTo>
                <a:lnTo>
                  <a:pt x="1202298" y="1055"/>
                </a:lnTo>
                <a:lnTo>
                  <a:pt x="1248167" y="3887"/>
                </a:lnTo>
                <a:lnTo>
                  <a:pt x="1294028" y="8511"/>
                </a:lnTo>
                <a:lnTo>
                  <a:pt x="1339843" y="14944"/>
                </a:lnTo>
                <a:lnTo>
                  <a:pt x="1385577" y="23203"/>
                </a:lnTo>
              </a:path>
            </a:pathLst>
          </a:custGeom>
          <a:ln w="26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8158" y="1345718"/>
            <a:ext cx="1248883" cy="430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1958" y="1334858"/>
            <a:ext cx="868788" cy="510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6350" y="1541372"/>
            <a:ext cx="439824" cy="81449"/>
          </a:xfrm>
          <a:custGeom>
            <a:avLst/>
            <a:gdLst/>
            <a:ahLst/>
            <a:cxnLst/>
            <a:rect l="l" t="t" r="r" b="b"/>
            <a:pathLst>
              <a:path w="514350" h="95250">
                <a:moveTo>
                  <a:pt x="0" y="0"/>
                </a:moveTo>
                <a:lnTo>
                  <a:pt x="513932" y="94878"/>
                </a:lnTo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4458" y="1363491"/>
            <a:ext cx="727067" cy="281322"/>
          </a:xfrm>
          <a:prstGeom prst="rect">
            <a:avLst/>
          </a:prstGeom>
          <a:solidFill>
            <a:srgbClr val="D9D9D9"/>
          </a:solidFill>
          <a:ln w="10070">
            <a:solidFill>
              <a:srgbClr val="000000"/>
            </a:solidFill>
          </a:ln>
        </p:spPr>
        <p:txBody>
          <a:bodyPr vert="horz" wrap="square" lIns="0" tIns="30951" rIns="0" bIns="0" rtlCol="0">
            <a:spAutoFit/>
          </a:bodyPr>
          <a:lstStyle/>
          <a:p>
            <a:pPr marL="91222">
              <a:spcBef>
                <a:spcPts val="244"/>
              </a:spcBef>
            </a:pPr>
            <a:r>
              <a:rPr sz="1625" spc="-13" dirty="0">
                <a:latin typeface="Arial"/>
                <a:cs typeface="Arial"/>
              </a:rPr>
              <a:t>online</a:t>
            </a:r>
            <a:endParaRPr sz="162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68623" y="1400017"/>
            <a:ext cx="4445301" cy="2345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3458" y="1422867"/>
            <a:ext cx="4356975" cy="2257764"/>
          </a:xfrm>
          <a:custGeom>
            <a:avLst/>
            <a:gdLst/>
            <a:ahLst/>
            <a:cxnLst/>
            <a:rect l="l" t="t" r="r" b="b"/>
            <a:pathLst>
              <a:path w="5095240" h="2640329">
                <a:moveTo>
                  <a:pt x="4654933" y="0"/>
                </a:moveTo>
                <a:lnTo>
                  <a:pt x="439775" y="0"/>
                </a:lnTo>
                <a:lnTo>
                  <a:pt x="391857" y="2581"/>
                </a:lnTo>
                <a:lnTo>
                  <a:pt x="345433" y="10147"/>
                </a:lnTo>
                <a:lnTo>
                  <a:pt x="300772" y="22429"/>
                </a:lnTo>
                <a:lnTo>
                  <a:pt x="258142" y="39159"/>
                </a:lnTo>
                <a:lnTo>
                  <a:pt x="217812" y="60068"/>
                </a:lnTo>
                <a:lnTo>
                  <a:pt x="180049" y="84888"/>
                </a:lnTo>
                <a:lnTo>
                  <a:pt x="145123" y="113350"/>
                </a:lnTo>
                <a:lnTo>
                  <a:pt x="113301" y="145187"/>
                </a:lnTo>
                <a:lnTo>
                  <a:pt x="84851" y="180128"/>
                </a:lnTo>
                <a:lnTo>
                  <a:pt x="60042" y="217908"/>
                </a:lnTo>
                <a:lnTo>
                  <a:pt x="39142" y="258256"/>
                </a:lnTo>
                <a:lnTo>
                  <a:pt x="22420" y="300904"/>
                </a:lnTo>
                <a:lnTo>
                  <a:pt x="10143" y="345585"/>
                </a:lnTo>
                <a:lnTo>
                  <a:pt x="2580" y="392029"/>
                </a:lnTo>
                <a:lnTo>
                  <a:pt x="0" y="439968"/>
                </a:lnTo>
                <a:lnTo>
                  <a:pt x="0" y="2199793"/>
                </a:lnTo>
                <a:lnTo>
                  <a:pt x="2580" y="2247733"/>
                </a:lnTo>
                <a:lnTo>
                  <a:pt x="10143" y="2294177"/>
                </a:lnTo>
                <a:lnTo>
                  <a:pt x="22420" y="2338857"/>
                </a:lnTo>
                <a:lnTo>
                  <a:pt x="39142" y="2381506"/>
                </a:lnTo>
                <a:lnTo>
                  <a:pt x="60042" y="2421854"/>
                </a:lnTo>
                <a:lnTo>
                  <a:pt x="84851" y="2459633"/>
                </a:lnTo>
                <a:lnTo>
                  <a:pt x="113301" y="2494575"/>
                </a:lnTo>
                <a:lnTo>
                  <a:pt x="145123" y="2526411"/>
                </a:lnTo>
                <a:lnTo>
                  <a:pt x="180049" y="2554873"/>
                </a:lnTo>
                <a:lnTo>
                  <a:pt x="217812" y="2579693"/>
                </a:lnTo>
                <a:lnTo>
                  <a:pt x="258142" y="2600602"/>
                </a:lnTo>
                <a:lnTo>
                  <a:pt x="300772" y="2617332"/>
                </a:lnTo>
                <a:lnTo>
                  <a:pt x="345433" y="2629614"/>
                </a:lnTo>
                <a:lnTo>
                  <a:pt x="391857" y="2637180"/>
                </a:lnTo>
                <a:lnTo>
                  <a:pt x="439775" y="2639762"/>
                </a:lnTo>
                <a:lnTo>
                  <a:pt x="4654933" y="2639762"/>
                </a:lnTo>
                <a:lnTo>
                  <a:pt x="4702851" y="2637180"/>
                </a:lnTo>
                <a:lnTo>
                  <a:pt x="4749275" y="2629614"/>
                </a:lnTo>
                <a:lnTo>
                  <a:pt x="4793935" y="2617332"/>
                </a:lnTo>
                <a:lnTo>
                  <a:pt x="4836565" y="2600602"/>
                </a:lnTo>
                <a:lnTo>
                  <a:pt x="4876895" y="2579693"/>
                </a:lnTo>
                <a:lnTo>
                  <a:pt x="4914658" y="2554873"/>
                </a:lnTo>
                <a:lnTo>
                  <a:pt x="4949584" y="2526411"/>
                </a:lnTo>
                <a:lnTo>
                  <a:pt x="4981406" y="2494575"/>
                </a:lnTo>
                <a:lnTo>
                  <a:pt x="5009856" y="2459633"/>
                </a:lnTo>
                <a:lnTo>
                  <a:pt x="5034665" y="2421854"/>
                </a:lnTo>
                <a:lnTo>
                  <a:pt x="5055565" y="2381506"/>
                </a:lnTo>
                <a:lnTo>
                  <a:pt x="5072287" y="2338857"/>
                </a:lnTo>
                <a:lnTo>
                  <a:pt x="5084564" y="2294177"/>
                </a:lnTo>
                <a:lnTo>
                  <a:pt x="5092127" y="2247733"/>
                </a:lnTo>
                <a:lnTo>
                  <a:pt x="5094707" y="2199793"/>
                </a:lnTo>
                <a:lnTo>
                  <a:pt x="5094707" y="439968"/>
                </a:lnTo>
                <a:lnTo>
                  <a:pt x="5092127" y="392029"/>
                </a:lnTo>
                <a:lnTo>
                  <a:pt x="5084564" y="345585"/>
                </a:lnTo>
                <a:lnTo>
                  <a:pt x="5072287" y="300904"/>
                </a:lnTo>
                <a:lnTo>
                  <a:pt x="5055565" y="258256"/>
                </a:lnTo>
                <a:lnTo>
                  <a:pt x="5034665" y="217908"/>
                </a:lnTo>
                <a:lnTo>
                  <a:pt x="5009856" y="180128"/>
                </a:lnTo>
                <a:lnTo>
                  <a:pt x="4981406" y="145187"/>
                </a:lnTo>
                <a:lnTo>
                  <a:pt x="4949584" y="113350"/>
                </a:lnTo>
                <a:lnTo>
                  <a:pt x="4914658" y="84888"/>
                </a:lnTo>
                <a:lnTo>
                  <a:pt x="4876895" y="60068"/>
                </a:lnTo>
                <a:lnTo>
                  <a:pt x="4836565" y="39159"/>
                </a:lnTo>
                <a:lnTo>
                  <a:pt x="4793935" y="22429"/>
                </a:lnTo>
                <a:lnTo>
                  <a:pt x="4749275" y="10147"/>
                </a:lnTo>
                <a:lnTo>
                  <a:pt x="4702851" y="2581"/>
                </a:lnTo>
                <a:lnTo>
                  <a:pt x="4654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3458" y="1422867"/>
            <a:ext cx="4356975" cy="2257764"/>
          </a:xfrm>
          <a:custGeom>
            <a:avLst/>
            <a:gdLst/>
            <a:ahLst/>
            <a:cxnLst/>
            <a:rect l="l" t="t" r="r" b="b"/>
            <a:pathLst>
              <a:path w="5095240" h="2640329">
                <a:moveTo>
                  <a:pt x="0" y="439968"/>
                </a:moveTo>
                <a:lnTo>
                  <a:pt x="2580" y="392029"/>
                </a:lnTo>
                <a:lnTo>
                  <a:pt x="10143" y="345584"/>
                </a:lnTo>
                <a:lnTo>
                  <a:pt x="22420" y="300904"/>
                </a:lnTo>
                <a:lnTo>
                  <a:pt x="39142" y="258256"/>
                </a:lnTo>
                <a:lnTo>
                  <a:pt x="60042" y="217907"/>
                </a:lnTo>
                <a:lnTo>
                  <a:pt x="84851" y="180128"/>
                </a:lnTo>
                <a:lnTo>
                  <a:pt x="113300" y="145186"/>
                </a:lnTo>
                <a:lnTo>
                  <a:pt x="145123" y="113350"/>
                </a:lnTo>
                <a:lnTo>
                  <a:pt x="180049" y="84888"/>
                </a:lnTo>
                <a:lnTo>
                  <a:pt x="217812" y="60068"/>
                </a:lnTo>
                <a:lnTo>
                  <a:pt x="258142" y="39159"/>
                </a:lnTo>
                <a:lnTo>
                  <a:pt x="300772" y="22429"/>
                </a:lnTo>
                <a:lnTo>
                  <a:pt x="345433" y="10147"/>
                </a:lnTo>
                <a:lnTo>
                  <a:pt x="391856" y="2581"/>
                </a:lnTo>
                <a:lnTo>
                  <a:pt x="439775" y="0"/>
                </a:lnTo>
                <a:lnTo>
                  <a:pt x="4654932" y="0"/>
                </a:lnTo>
                <a:lnTo>
                  <a:pt x="4702850" y="2581"/>
                </a:lnTo>
                <a:lnTo>
                  <a:pt x="4749274" y="10147"/>
                </a:lnTo>
                <a:lnTo>
                  <a:pt x="4793935" y="22429"/>
                </a:lnTo>
                <a:lnTo>
                  <a:pt x="4836565" y="39159"/>
                </a:lnTo>
                <a:lnTo>
                  <a:pt x="4876895" y="60068"/>
                </a:lnTo>
                <a:lnTo>
                  <a:pt x="4914657" y="84888"/>
                </a:lnTo>
                <a:lnTo>
                  <a:pt x="4949584" y="113350"/>
                </a:lnTo>
                <a:lnTo>
                  <a:pt x="4981406" y="145186"/>
                </a:lnTo>
                <a:lnTo>
                  <a:pt x="5009856" y="180128"/>
                </a:lnTo>
                <a:lnTo>
                  <a:pt x="5034665" y="217907"/>
                </a:lnTo>
                <a:lnTo>
                  <a:pt x="5055565" y="258256"/>
                </a:lnTo>
                <a:lnTo>
                  <a:pt x="5072287" y="300904"/>
                </a:lnTo>
                <a:lnTo>
                  <a:pt x="5084564" y="345584"/>
                </a:lnTo>
                <a:lnTo>
                  <a:pt x="5092127" y="392029"/>
                </a:lnTo>
                <a:lnTo>
                  <a:pt x="5094707" y="439968"/>
                </a:lnTo>
                <a:lnTo>
                  <a:pt x="5094707" y="2199793"/>
                </a:lnTo>
                <a:lnTo>
                  <a:pt x="5092127" y="2247732"/>
                </a:lnTo>
                <a:lnTo>
                  <a:pt x="5084564" y="2294176"/>
                </a:lnTo>
                <a:lnTo>
                  <a:pt x="5072287" y="2338856"/>
                </a:lnTo>
                <a:lnTo>
                  <a:pt x="5055565" y="2381505"/>
                </a:lnTo>
                <a:lnTo>
                  <a:pt x="5034665" y="2421853"/>
                </a:lnTo>
                <a:lnTo>
                  <a:pt x="5009856" y="2459632"/>
                </a:lnTo>
                <a:lnTo>
                  <a:pt x="4981406" y="2494574"/>
                </a:lnTo>
                <a:lnTo>
                  <a:pt x="4949584" y="2526410"/>
                </a:lnTo>
                <a:lnTo>
                  <a:pt x="4914657" y="2554872"/>
                </a:lnTo>
                <a:lnTo>
                  <a:pt x="4876895" y="2579692"/>
                </a:lnTo>
                <a:lnTo>
                  <a:pt x="4836565" y="2600601"/>
                </a:lnTo>
                <a:lnTo>
                  <a:pt x="4793935" y="2617331"/>
                </a:lnTo>
                <a:lnTo>
                  <a:pt x="4749274" y="2629613"/>
                </a:lnTo>
                <a:lnTo>
                  <a:pt x="4702850" y="2637179"/>
                </a:lnTo>
                <a:lnTo>
                  <a:pt x="4654932" y="2639761"/>
                </a:lnTo>
                <a:lnTo>
                  <a:pt x="439775" y="2639761"/>
                </a:lnTo>
                <a:lnTo>
                  <a:pt x="391856" y="2637179"/>
                </a:lnTo>
                <a:lnTo>
                  <a:pt x="345433" y="2629613"/>
                </a:lnTo>
                <a:lnTo>
                  <a:pt x="300772" y="2617331"/>
                </a:lnTo>
                <a:lnTo>
                  <a:pt x="258142" y="2600601"/>
                </a:lnTo>
                <a:lnTo>
                  <a:pt x="217812" y="2579692"/>
                </a:lnTo>
                <a:lnTo>
                  <a:pt x="180049" y="2554872"/>
                </a:lnTo>
                <a:lnTo>
                  <a:pt x="145123" y="2526410"/>
                </a:lnTo>
                <a:lnTo>
                  <a:pt x="113300" y="2494574"/>
                </a:lnTo>
                <a:lnTo>
                  <a:pt x="84851" y="2459632"/>
                </a:lnTo>
                <a:lnTo>
                  <a:pt x="60042" y="2421853"/>
                </a:lnTo>
                <a:lnTo>
                  <a:pt x="39142" y="2381505"/>
                </a:lnTo>
                <a:lnTo>
                  <a:pt x="22420" y="2338856"/>
                </a:lnTo>
                <a:lnTo>
                  <a:pt x="10143" y="2294176"/>
                </a:lnTo>
                <a:lnTo>
                  <a:pt x="2580" y="2247732"/>
                </a:lnTo>
                <a:lnTo>
                  <a:pt x="0" y="2199793"/>
                </a:lnTo>
                <a:lnTo>
                  <a:pt x="0" y="439968"/>
                </a:lnTo>
                <a:close/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4240" y="1714953"/>
            <a:ext cx="1259743" cy="944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6751" y="1738585"/>
            <a:ext cx="1171779" cy="854671"/>
          </a:xfrm>
          <a:custGeom>
            <a:avLst/>
            <a:gdLst/>
            <a:ahLst/>
            <a:cxnLst/>
            <a:rect l="l" t="t" r="r" b="b"/>
            <a:pathLst>
              <a:path w="1370329" h="999489">
                <a:moveTo>
                  <a:pt x="0" y="0"/>
                </a:moveTo>
                <a:lnTo>
                  <a:pt x="1369952" y="0"/>
                </a:lnTo>
                <a:lnTo>
                  <a:pt x="1369952" y="999471"/>
                </a:lnTo>
                <a:lnTo>
                  <a:pt x="0" y="999471"/>
                </a:lnTo>
                <a:lnTo>
                  <a:pt x="0" y="0"/>
                </a:lnTo>
                <a:close/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43298" y="1951625"/>
            <a:ext cx="837294" cy="38600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algn="ctr">
              <a:spcBef>
                <a:spcPts val="86"/>
              </a:spcBef>
            </a:pPr>
            <a:r>
              <a:rPr sz="1454" spc="-81" dirty="0">
                <a:latin typeface="Arial"/>
                <a:cs typeface="Arial"/>
              </a:rPr>
              <a:t>Syslog</a:t>
            </a:r>
            <a:endParaRPr sz="1454">
              <a:latin typeface="Arial"/>
              <a:cs typeface="Arial"/>
            </a:endParaRPr>
          </a:p>
          <a:p>
            <a:pPr algn="ctr">
              <a:spcBef>
                <a:spcPts val="38"/>
              </a:spcBef>
            </a:pPr>
            <a:r>
              <a:rPr sz="983" spc="-21" dirty="0">
                <a:latin typeface="Arial"/>
                <a:cs typeface="Arial"/>
              </a:rPr>
              <a:t>(Normalization)</a:t>
            </a:r>
            <a:endParaRPr sz="983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36548" y="1740292"/>
            <a:ext cx="2117672" cy="738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36548" y="1845270"/>
            <a:ext cx="1610878" cy="571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0746" y="1771099"/>
            <a:ext cx="2029707" cy="637474"/>
          </a:xfrm>
          <a:custGeom>
            <a:avLst/>
            <a:gdLst/>
            <a:ahLst/>
            <a:cxnLst/>
            <a:rect l="l" t="t" r="r" b="b"/>
            <a:pathLst>
              <a:path w="2373629" h="745489">
                <a:moveTo>
                  <a:pt x="2000782" y="0"/>
                </a:moveTo>
                <a:lnTo>
                  <a:pt x="2000782" y="186275"/>
                </a:lnTo>
                <a:lnTo>
                  <a:pt x="0" y="186275"/>
                </a:lnTo>
                <a:lnTo>
                  <a:pt x="0" y="558825"/>
                </a:lnTo>
                <a:lnTo>
                  <a:pt x="2000782" y="558825"/>
                </a:lnTo>
                <a:lnTo>
                  <a:pt x="2000782" y="745101"/>
                </a:lnTo>
                <a:lnTo>
                  <a:pt x="2373167" y="372551"/>
                </a:lnTo>
                <a:lnTo>
                  <a:pt x="200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0746" y="1771099"/>
            <a:ext cx="2029707" cy="637474"/>
          </a:xfrm>
          <a:custGeom>
            <a:avLst/>
            <a:gdLst/>
            <a:ahLst/>
            <a:cxnLst/>
            <a:rect l="l" t="t" r="r" b="b"/>
            <a:pathLst>
              <a:path w="2373629" h="745489">
                <a:moveTo>
                  <a:pt x="0" y="186275"/>
                </a:moveTo>
                <a:lnTo>
                  <a:pt x="2000781" y="186275"/>
                </a:lnTo>
                <a:lnTo>
                  <a:pt x="2000781" y="0"/>
                </a:lnTo>
                <a:lnTo>
                  <a:pt x="2373167" y="372551"/>
                </a:lnTo>
                <a:lnTo>
                  <a:pt x="2000781" y="745101"/>
                </a:lnTo>
                <a:lnTo>
                  <a:pt x="2000781" y="558825"/>
                </a:lnTo>
                <a:lnTo>
                  <a:pt x="0" y="558825"/>
                </a:lnTo>
                <a:lnTo>
                  <a:pt x="0" y="186275"/>
                </a:lnTo>
                <a:close/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52530" y="1884125"/>
            <a:ext cx="1346622" cy="361491"/>
          </a:xfrm>
          <a:prstGeom prst="rect">
            <a:avLst/>
          </a:prstGeom>
        </p:spPr>
        <p:txBody>
          <a:bodyPr vert="horz" wrap="square" lIns="0" tIns="7602" rIns="0" bIns="0" rtlCol="0">
            <a:spAutoFit/>
          </a:bodyPr>
          <a:lstStyle/>
          <a:p>
            <a:pPr marL="10860" marR="4344">
              <a:lnSpc>
                <a:spcPct val="102899"/>
              </a:lnSpc>
              <a:spcBef>
                <a:spcPts val="60"/>
              </a:spcBef>
            </a:pPr>
            <a:r>
              <a:rPr sz="1154" spc="-30" dirty="0">
                <a:latin typeface="Arial"/>
                <a:cs typeface="Arial"/>
              </a:rPr>
              <a:t>Correlated</a:t>
            </a:r>
            <a:r>
              <a:rPr sz="1154" spc="-97" dirty="0">
                <a:latin typeface="Arial"/>
                <a:cs typeface="Arial"/>
              </a:rPr>
              <a:t> </a:t>
            </a:r>
            <a:r>
              <a:rPr sz="1154" dirty="0">
                <a:latin typeface="Arial"/>
                <a:cs typeface="Arial"/>
              </a:rPr>
              <a:t>prioritized  </a:t>
            </a:r>
            <a:r>
              <a:rPr sz="1154" spc="-13" dirty="0">
                <a:latin typeface="Arial"/>
                <a:cs typeface="Arial"/>
              </a:rPr>
              <a:t>event</a:t>
            </a:r>
            <a:endParaRPr sz="1154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35626" y="1675133"/>
            <a:ext cx="1487800" cy="836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0785" y="1718572"/>
            <a:ext cx="1393681" cy="800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1215" y="1699794"/>
            <a:ext cx="1399836" cy="748787"/>
          </a:xfrm>
          <a:custGeom>
            <a:avLst/>
            <a:gdLst/>
            <a:ahLst/>
            <a:cxnLst/>
            <a:rect l="l" t="t" r="r" b="b"/>
            <a:pathLst>
              <a:path w="1637029" h="875664">
                <a:moveTo>
                  <a:pt x="0" y="0"/>
                </a:moveTo>
                <a:lnTo>
                  <a:pt x="1636674" y="0"/>
                </a:lnTo>
                <a:lnTo>
                  <a:pt x="1636674" y="875162"/>
                </a:lnTo>
                <a:lnTo>
                  <a:pt x="0" y="875162"/>
                </a:lnTo>
                <a:lnTo>
                  <a:pt x="0" y="0"/>
                </a:lnTo>
                <a:close/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24093" y="1759866"/>
            <a:ext cx="1112592" cy="581373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 indent="-1086" algn="ctr">
              <a:lnSpc>
                <a:spcPct val="101600"/>
              </a:lnSpc>
              <a:spcBef>
                <a:spcPts val="77"/>
              </a:spcBef>
            </a:pPr>
            <a:r>
              <a:rPr sz="1240" spc="-21" dirty="0">
                <a:latin typeface="Arial"/>
                <a:cs typeface="Arial"/>
              </a:rPr>
              <a:t>Correlation  </a:t>
            </a:r>
            <a:r>
              <a:rPr sz="1240" spc="-13" dirty="0">
                <a:latin typeface="Arial"/>
                <a:cs typeface="Arial"/>
              </a:rPr>
              <a:t>(multi-threaded,  </a:t>
            </a:r>
            <a:r>
              <a:rPr sz="1240" spc="-21" dirty="0">
                <a:latin typeface="Arial"/>
                <a:cs typeface="Arial"/>
              </a:rPr>
              <a:t>window-based)</a:t>
            </a:r>
            <a:endParaRPr sz="124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59560" y="3908643"/>
            <a:ext cx="1292322" cy="561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5898" y="3944843"/>
            <a:ext cx="767429" cy="5321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5074" y="3924093"/>
            <a:ext cx="1223070" cy="4890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5073" y="3924093"/>
            <a:ext cx="1223363" cy="489237"/>
          </a:xfrm>
          <a:custGeom>
            <a:avLst/>
            <a:gdLst/>
            <a:ahLst/>
            <a:cxnLst/>
            <a:rect l="l" t="t" r="r" b="b"/>
            <a:pathLst>
              <a:path w="1430655" h="572135">
                <a:moveTo>
                  <a:pt x="0" y="142967"/>
                </a:moveTo>
                <a:lnTo>
                  <a:pt x="1036098" y="142967"/>
                </a:lnTo>
                <a:lnTo>
                  <a:pt x="1036098" y="0"/>
                </a:lnTo>
                <a:lnTo>
                  <a:pt x="1430314" y="285935"/>
                </a:lnTo>
                <a:lnTo>
                  <a:pt x="1036098" y="571869"/>
                </a:lnTo>
                <a:lnTo>
                  <a:pt x="1036098" y="428901"/>
                </a:lnTo>
                <a:lnTo>
                  <a:pt x="0" y="428901"/>
                </a:lnTo>
                <a:lnTo>
                  <a:pt x="0" y="142967"/>
                </a:lnTo>
                <a:close/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79477" y="3979480"/>
            <a:ext cx="513671" cy="333670"/>
          </a:xfrm>
          <a:prstGeom prst="rect">
            <a:avLst/>
          </a:prstGeom>
        </p:spPr>
        <p:txBody>
          <a:bodyPr vert="horz" wrap="square" lIns="0" tIns="8688" rIns="0" bIns="0" rtlCol="0">
            <a:spAutoFit/>
          </a:bodyPr>
          <a:lstStyle/>
          <a:p>
            <a:pPr marL="65702" marR="4344" indent="-55384">
              <a:lnSpc>
                <a:spcPct val="102299"/>
              </a:lnSpc>
              <a:spcBef>
                <a:spcPts val="68"/>
              </a:spcBef>
            </a:pPr>
            <a:r>
              <a:rPr sz="1069" spc="-60" dirty="0">
                <a:latin typeface="Arial"/>
                <a:cs typeface="Arial"/>
              </a:rPr>
              <a:t>Ne</a:t>
            </a:r>
            <a:r>
              <a:rPr sz="1069" spc="56" dirty="0">
                <a:latin typeface="Arial"/>
                <a:cs typeface="Arial"/>
              </a:rPr>
              <a:t>t</a:t>
            </a:r>
            <a:r>
              <a:rPr sz="1069" spc="21" dirty="0">
                <a:latin typeface="Arial"/>
                <a:cs typeface="Arial"/>
              </a:rPr>
              <a:t>w</a:t>
            </a:r>
            <a:r>
              <a:rPr sz="1069" dirty="0">
                <a:latin typeface="Arial"/>
                <a:cs typeface="Arial"/>
              </a:rPr>
              <a:t>o</a:t>
            </a:r>
            <a:r>
              <a:rPr sz="1069" spc="-9" dirty="0">
                <a:latin typeface="Arial"/>
                <a:cs typeface="Arial"/>
              </a:rPr>
              <a:t>r</a:t>
            </a:r>
            <a:r>
              <a:rPr sz="1069" spc="-21" dirty="0">
                <a:latin typeface="Arial"/>
                <a:cs typeface="Arial"/>
              </a:rPr>
              <a:t>k  </a:t>
            </a:r>
            <a:r>
              <a:rPr sz="1069" spc="-30" dirty="0">
                <a:latin typeface="Arial"/>
                <a:cs typeface="Arial"/>
              </a:rPr>
              <a:t>Traffic</a:t>
            </a:r>
            <a:endParaRPr sz="1069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70477" y="2384644"/>
            <a:ext cx="485073" cy="1502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18756" y="2413587"/>
            <a:ext cx="389869" cy="1408523"/>
          </a:xfrm>
          <a:custGeom>
            <a:avLst/>
            <a:gdLst/>
            <a:ahLst/>
            <a:cxnLst/>
            <a:rect l="l" t="t" r="r" b="b"/>
            <a:pathLst>
              <a:path w="455929" h="1647189">
                <a:moveTo>
                  <a:pt x="342772" y="381218"/>
                </a:moveTo>
                <a:lnTo>
                  <a:pt x="113879" y="381218"/>
                </a:lnTo>
                <a:lnTo>
                  <a:pt x="203183" y="1646873"/>
                </a:lnTo>
                <a:lnTo>
                  <a:pt x="430941" y="1630789"/>
                </a:lnTo>
                <a:lnTo>
                  <a:pt x="342772" y="381218"/>
                </a:lnTo>
                <a:close/>
              </a:path>
              <a:path w="455929" h="1647189">
                <a:moveTo>
                  <a:pt x="201428" y="0"/>
                </a:moveTo>
                <a:lnTo>
                  <a:pt x="0" y="389261"/>
                </a:lnTo>
                <a:lnTo>
                  <a:pt x="113879" y="381218"/>
                </a:lnTo>
                <a:lnTo>
                  <a:pt x="342772" y="381218"/>
                </a:lnTo>
                <a:lnTo>
                  <a:pt x="341637" y="365133"/>
                </a:lnTo>
                <a:lnTo>
                  <a:pt x="455517" y="357092"/>
                </a:lnTo>
                <a:lnTo>
                  <a:pt x="201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18756" y="2413587"/>
            <a:ext cx="389869" cy="1408523"/>
          </a:xfrm>
          <a:custGeom>
            <a:avLst/>
            <a:gdLst/>
            <a:ahLst/>
            <a:cxnLst/>
            <a:rect l="l" t="t" r="r" b="b"/>
            <a:pathLst>
              <a:path w="455929" h="1647189">
                <a:moveTo>
                  <a:pt x="203183" y="1646874"/>
                </a:moveTo>
                <a:lnTo>
                  <a:pt x="113879" y="381219"/>
                </a:lnTo>
                <a:lnTo>
                  <a:pt x="0" y="389261"/>
                </a:lnTo>
                <a:lnTo>
                  <a:pt x="201428" y="0"/>
                </a:lnTo>
                <a:lnTo>
                  <a:pt x="455517" y="357092"/>
                </a:lnTo>
                <a:lnTo>
                  <a:pt x="341637" y="365134"/>
                </a:lnTo>
                <a:lnTo>
                  <a:pt x="430941" y="1630789"/>
                </a:lnTo>
                <a:lnTo>
                  <a:pt x="203183" y="1646874"/>
                </a:lnTo>
                <a:close/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3721" y="1845270"/>
            <a:ext cx="1781017" cy="4850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781" y="1924910"/>
            <a:ext cx="1556578" cy="365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6035" y="1871578"/>
            <a:ext cx="1690879" cy="390955"/>
          </a:xfrm>
          <a:custGeom>
            <a:avLst/>
            <a:gdLst/>
            <a:ahLst/>
            <a:cxnLst/>
            <a:rect l="l" t="t" r="r" b="b"/>
            <a:pathLst>
              <a:path w="1977389" h="457200">
                <a:moveTo>
                  <a:pt x="1618964" y="0"/>
                </a:moveTo>
                <a:lnTo>
                  <a:pt x="1618964" y="114212"/>
                </a:lnTo>
                <a:lnTo>
                  <a:pt x="0" y="114212"/>
                </a:lnTo>
                <a:lnTo>
                  <a:pt x="0" y="342638"/>
                </a:lnTo>
                <a:lnTo>
                  <a:pt x="1618964" y="342638"/>
                </a:lnTo>
                <a:lnTo>
                  <a:pt x="1618964" y="456850"/>
                </a:lnTo>
                <a:lnTo>
                  <a:pt x="1977197" y="228424"/>
                </a:lnTo>
                <a:lnTo>
                  <a:pt x="1618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6035" y="1871578"/>
            <a:ext cx="1690879" cy="390955"/>
          </a:xfrm>
          <a:custGeom>
            <a:avLst/>
            <a:gdLst/>
            <a:ahLst/>
            <a:cxnLst/>
            <a:rect l="l" t="t" r="r" b="b"/>
            <a:pathLst>
              <a:path w="1977389" h="457200">
                <a:moveTo>
                  <a:pt x="0" y="114212"/>
                </a:moveTo>
                <a:lnTo>
                  <a:pt x="1618963" y="114212"/>
                </a:lnTo>
                <a:lnTo>
                  <a:pt x="1618963" y="0"/>
                </a:lnTo>
                <a:lnTo>
                  <a:pt x="1977197" y="228425"/>
                </a:lnTo>
                <a:lnTo>
                  <a:pt x="1618963" y="456850"/>
                </a:lnTo>
                <a:lnTo>
                  <a:pt x="1618963" y="342638"/>
                </a:lnTo>
                <a:lnTo>
                  <a:pt x="0" y="342638"/>
                </a:lnTo>
                <a:lnTo>
                  <a:pt x="0" y="114212"/>
                </a:lnTo>
                <a:close/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01828" y="1959584"/>
            <a:ext cx="1304812" cy="177142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 marL="10860">
              <a:spcBef>
                <a:spcPts val="97"/>
              </a:spcBef>
            </a:pPr>
            <a:r>
              <a:rPr sz="1069" spc="-34" dirty="0">
                <a:latin typeface="Arial"/>
                <a:cs typeface="Arial"/>
              </a:rPr>
              <a:t>Security </a:t>
            </a:r>
            <a:r>
              <a:rPr sz="1069" spc="-60" dirty="0">
                <a:latin typeface="Arial"/>
                <a:cs typeface="Arial"/>
              </a:rPr>
              <a:t>Sensor</a:t>
            </a:r>
            <a:r>
              <a:rPr sz="1069" spc="-158" dirty="0">
                <a:latin typeface="Arial"/>
                <a:cs typeface="Arial"/>
              </a:rPr>
              <a:t> </a:t>
            </a:r>
            <a:r>
              <a:rPr sz="1069" spc="-51" dirty="0">
                <a:latin typeface="Arial"/>
                <a:cs typeface="Arial"/>
              </a:rPr>
              <a:t>Events</a:t>
            </a:r>
            <a:endParaRPr sz="1069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20671" y="3839864"/>
            <a:ext cx="1524000" cy="7022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1532" y="3944843"/>
            <a:ext cx="1317662" cy="5321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58592" y="3855570"/>
            <a:ext cx="1451000" cy="6285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58592" y="3855570"/>
            <a:ext cx="1451420" cy="628786"/>
          </a:xfrm>
          <a:custGeom>
            <a:avLst/>
            <a:gdLst/>
            <a:ahLst/>
            <a:cxnLst/>
            <a:rect l="l" t="t" r="r" b="b"/>
            <a:pathLst>
              <a:path w="1697354" h="735329">
                <a:moveTo>
                  <a:pt x="0" y="183751"/>
                </a:moveTo>
                <a:lnTo>
                  <a:pt x="1190189" y="183751"/>
                </a:lnTo>
                <a:lnTo>
                  <a:pt x="1190189" y="0"/>
                </a:lnTo>
                <a:lnTo>
                  <a:pt x="1696863" y="367502"/>
                </a:lnTo>
                <a:lnTo>
                  <a:pt x="1190189" y="735005"/>
                </a:lnTo>
                <a:lnTo>
                  <a:pt x="1190189" y="551254"/>
                </a:lnTo>
                <a:lnTo>
                  <a:pt x="0" y="551254"/>
                </a:lnTo>
                <a:lnTo>
                  <a:pt x="0" y="183751"/>
                </a:lnTo>
                <a:close/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5887" y="1747532"/>
            <a:ext cx="850689" cy="30226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701" y="1770559"/>
            <a:ext cx="759647" cy="2932162"/>
          </a:xfrm>
          <a:custGeom>
            <a:avLst/>
            <a:gdLst/>
            <a:ahLst/>
            <a:cxnLst/>
            <a:rect l="l" t="t" r="r" b="b"/>
            <a:pathLst>
              <a:path w="888365" h="3429000">
                <a:moveTo>
                  <a:pt x="720136" y="3117687"/>
                </a:moveTo>
                <a:lnTo>
                  <a:pt x="292478" y="3117687"/>
                </a:lnTo>
                <a:lnTo>
                  <a:pt x="295244" y="3120572"/>
                </a:lnTo>
                <a:lnTo>
                  <a:pt x="299771" y="3184440"/>
                </a:lnTo>
                <a:lnTo>
                  <a:pt x="308342" y="3244013"/>
                </a:lnTo>
                <a:lnTo>
                  <a:pt x="320630" y="3297856"/>
                </a:lnTo>
                <a:lnTo>
                  <a:pt x="336306" y="3344533"/>
                </a:lnTo>
                <a:lnTo>
                  <a:pt x="355043" y="3382606"/>
                </a:lnTo>
                <a:lnTo>
                  <a:pt x="380851" y="3414684"/>
                </a:lnTo>
                <a:lnTo>
                  <a:pt x="407690" y="3428968"/>
                </a:lnTo>
                <a:lnTo>
                  <a:pt x="434558" y="3426199"/>
                </a:lnTo>
                <a:lnTo>
                  <a:pt x="460450" y="3407115"/>
                </a:lnTo>
                <a:lnTo>
                  <a:pt x="484362" y="3372458"/>
                </a:lnTo>
                <a:lnTo>
                  <a:pt x="505292" y="3322966"/>
                </a:lnTo>
                <a:lnTo>
                  <a:pt x="522235" y="3259378"/>
                </a:lnTo>
                <a:lnTo>
                  <a:pt x="687869" y="3259378"/>
                </a:lnTo>
                <a:lnTo>
                  <a:pt x="694039" y="3243614"/>
                </a:lnTo>
                <a:lnTo>
                  <a:pt x="706890" y="3197360"/>
                </a:lnTo>
                <a:lnTo>
                  <a:pt x="716830" y="3145448"/>
                </a:lnTo>
                <a:lnTo>
                  <a:pt x="720136" y="3117687"/>
                </a:lnTo>
                <a:close/>
              </a:path>
              <a:path w="888365" h="3429000">
                <a:moveTo>
                  <a:pt x="687869" y="3259378"/>
                </a:moveTo>
                <a:lnTo>
                  <a:pt x="522235" y="3259378"/>
                </a:lnTo>
                <a:lnTo>
                  <a:pt x="543467" y="3304611"/>
                </a:lnTo>
                <a:lnTo>
                  <a:pt x="567354" y="3335407"/>
                </a:lnTo>
                <a:lnTo>
                  <a:pt x="593007" y="3350934"/>
                </a:lnTo>
                <a:lnTo>
                  <a:pt x="619538" y="3350361"/>
                </a:lnTo>
                <a:lnTo>
                  <a:pt x="641025" y="3337582"/>
                </a:lnTo>
                <a:lnTo>
                  <a:pt x="660805" y="3314808"/>
                </a:lnTo>
                <a:lnTo>
                  <a:pt x="678576" y="3283124"/>
                </a:lnTo>
                <a:lnTo>
                  <a:pt x="687869" y="3259378"/>
                </a:lnTo>
                <a:close/>
              </a:path>
              <a:path w="888365" h="3429000">
                <a:moveTo>
                  <a:pt x="247646" y="76523"/>
                </a:moveTo>
                <a:lnTo>
                  <a:pt x="202476" y="103955"/>
                </a:lnTo>
                <a:lnTo>
                  <a:pt x="162751" y="168247"/>
                </a:lnTo>
                <a:lnTo>
                  <a:pt x="145875" y="212686"/>
                </a:lnTo>
                <a:lnTo>
                  <a:pt x="131494" y="264505"/>
                </a:lnTo>
                <a:lnTo>
                  <a:pt x="119985" y="323093"/>
                </a:lnTo>
                <a:lnTo>
                  <a:pt x="111726" y="387839"/>
                </a:lnTo>
                <a:lnTo>
                  <a:pt x="89121" y="405253"/>
                </a:lnTo>
                <a:lnTo>
                  <a:pt x="48984" y="471012"/>
                </a:lnTo>
                <a:lnTo>
                  <a:pt x="32353" y="517879"/>
                </a:lnTo>
                <a:lnTo>
                  <a:pt x="20522" y="564005"/>
                </a:lnTo>
                <a:lnTo>
                  <a:pt x="11417" y="613297"/>
                </a:lnTo>
                <a:lnTo>
                  <a:pt x="5013" y="664916"/>
                </a:lnTo>
                <a:lnTo>
                  <a:pt x="1287" y="718021"/>
                </a:lnTo>
                <a:lnTo>
                  <a:pt x="213" y="771773"/>
                </a:lnTo>
                <a:lnTo>
                  <a:pt x="1767" y="825332"/>
                </a:lnTo>
                <a:lnTo>
                  <a:pt x="5925" y="877857"/>
                </a:lnTo>
                <a:lnTo>
                  <a:pt x="12663" y="928510"/>
                </a:lnTo>
                <a:lnTo>
                  <a:pt x="21956" y="976450"/>
                </a:lnTo>
                <a:lnTo>
                  <a:pt x="33779" y="1020837"/>
                </a:lnTo>
                <a:lnTo>
                  <a:pt x="48109" y="1060832"/>
                </a:lnTo>
                <a:lnTo>
                  <a:pt x="37508" y="1086579"/>
                </a:lnTo>
                <a:lnTo>
                  <a:pt x="19797" y="1147254"/>
                </a:lnTo>
                <a:lnTo>
                  <a:pt x="5445" y="1233862"/>
                </a:lnTo>
                <a:lnTo>
                  <a:pt x="1195" y="1287387"/>
                </a:lnTo>
                <a:lnTo>
                  <a:pt x="0" y="1341209"/>
                </a:lnTo>
                <a:lnTo>
                  <a:pt x="1745" y="1394370"/>
                </a:lnTo>
                <a:lnTo>
                  <a:pt x="6318" y="1445914"/>
                </a:lnTo>
                <a:lnTo>
                  <a:pt x="13607" y="1494886"/>
                </a:lnTo>
                <a:lnTo>
                  <a:pt x="23499" y="1540330"/>
                </a:lnTo>
                <a:lnTo>
                  <a:pt x="35880" y="1581288"/>
                </a:lnTo>
                <a:lnTo>
                  <a:pt x="50638" y="1616807"/>
                </a:lnTo>
                <a:lnTo>
                  <a:pt x="67661" y="1645928"/>
                </a:lnTo>
                <a:lnTo>
                  <a:pt x="60365" y="1668496"/>
                </a:lnTo>
                <a:lnTo>
                  <a:pt x="47609" y="1717741"/>
                </a:lnTo>
                <a:lnTo>
                  <a:pt x="33895" y="1796726"/>
                </a:lnTo>
                <a:lnTo>
                  <a:pt x="28283" y="1850618"/>
                </a:lnTo>
                <a:lnTo>
                  <a:pt x="25291" y="1905222"/>
                </a:lnTo>
                <a:lnTo>
                  <a:pt x="24843" y="1959856"/>
                </a:lnTo>
                <a:lnTo>
                  <a:pt x="26867" y="2013837"/>
                </a:lnTo>
                <a:lnTo>
                  <a:pt x="31288" y="2066485"/>
                </a:lnTo>
                <a:lnTo>
                  <a:pt x="38033" y="2117118"/>
                </a:lnTo>
                <a:lnTo>
                  <a:pt x="47029" y="2165054"/>
                </a:lnTo>
                <a:lnTo>
                  <a:pt x="58201" y="2209613"/>
                </a:lnTo>
                <a:lnTo>
                  <a:pt x="71476" y="2250112"/>
                </a:lnTo>
                <a:lnTo>
                  <a:pt x="86780" y="2285870"/>
                </a:lnTo>
                <a:lnTo>
                  <a:pt x="104040" y="2316205"/>
                </a:lnTo>
                <a:lnTo>
                  <a:pt x="95673" y="2361534"/>
                </a:lnTo>
                <a:lnTo>
                  <a:pt x="88903" y="2408647"/>
                </a:lnTo>
                <a:lnTo>
                  <a:pt x="83754" y="2457207"/>
                </a:lnTo>
                <a:lnTo>
                  <a:pt x="80251" y="2506876"/>
                </a:lnTo>
                <a:lnTo>
                  <a:pt x="78451" y="2556377"/>
                </a:lnTo>
                <a:lnTo>
                  <a:pt x="78333" y="2610029"/>
                </a:lnTo>
                <a:lnTo>
                  <a:pt x="79851" y="2659156"/>
                </a:lnTo>
                <a:lnTo>
                  <a:pt x="85015" y="2730513"/>
                </a:lnTo>
                <a:lnTo>
                  <a:pt x="93305" y="2797664"/>
                </a:lnTo>
                <a:lnTo>
                  <a:pt x="104470" y="2860064"/>
                </a:lnTo>
                <a:lnTo>
                  <a:pt x="118255" y="2917166"/>
                </a:lnTo>
                <a:lnTo>
                  <a:pt x="134407" y="2968423"/>
                </a:lnTo>
                <a:lnTo>
                  <a:pt x="152674" y="3013289"/>
                </a:lnTo>
                <a:lnTo>
                  <a:pt x="172801" y="3051218"/>
                </a:lnTo>
                <a:lnTo>
                  <a:pt x="217623" y="3104080"/>
                </a:lnTo>
                <a:lnTo>
                  <a:pt x="266848" y="3122638"/>
                </a:lnTo>
                <a:lnTo>
                  <a:pt x="292478" y="3117687"/>
                </a:lnTo>
                <a:lnTo>
                  <a:pt x="720136" y="3117687"/>
                </a:lnTo>
                <a:lnTo>
                  <a:pt x="723557" y="3088961"/>
                </a:lnTo>
                <a:lnTo>
                  <a:pt x="726770" y="3028983"/>
                </a:lnTo>
                <a:lnTo>
                  <a:pt x="726167" y="2966598"/>
                </a:lnTo>
                <a:lnTo>
                  <a:pt x="727476" y="2964479"/>
                </a:lnTo>
                <a:lnTo>
                  <a:pt x="747446" y="2927342"/>
                </a:lnTo>
                <a:lnTo>
                  <a:pt x="763349" y="2890718"/>
                </a:lnTo>
                <a:lnTo>
                  <a:pt x="777750" y="2850605"/>
                </a:lnTo>
                <a:lnTo>
                  <a:pt x="790616" y="2807355"/>
                </a:lnTo>
                <a:lnTo>
                  <a:pt x="801918" y="2761320"/>
                </a:lnTo>
                <a:lnTo>
                  <a:pt x="811623" y="2712853"/>
                </a:lnTo>
                <a:lnTo>
                  <a:pt x="819701" y="2662305"/>
                </a:lnTo>
                <a:lnTo>
                  <a:pt x="826121" y="2610029"/>
                </a:lnTo>
                <a:lnTo>
                  <a:pt x="830851" y="2556377"/>
                </a:lnTo>
                <a:lnTo>
                  <a:pt x="833861" y="2501701"/>
                </a:lnTo>
                <a:lnTo>
                  <a:pt x="835119" y="2446353"/>
                </a:lnTo>
                <a:lnTo>
                  <a:pt x="834596" y="2390686"/>
                </a:lnTo>
                <a:lnTo>
                  <a:pt x="832258" y="2335050"/>
                </a:lnTo>
                <a:lnTo>
                  <a:pt x="828076" y="2279799"/>
                </a:lnTo>
                <a:lnTo>
                  <a:pt x="822019" y="2225285"/>
                </a:lnTo>
                <a:lnTo>
                  <a:pt x="814055" y="2171859"/>
                </a:lnTo>
                <a:lnTo>
                  <a:pt x="804153" y="2119875"/>
                </a:lnTo>
                <a:lnTo>
                  <a:pt x="821556" y="2082711"/>
                </a:lnTo>
                <a:lnTo>
                  <a:pt x="837235" y="2040430"/>
                </a:lnTo>
                <a:lnTo>
                  <a:pt x="851063" y="1993519"/>
                </a:lnTo>
                <a:lnTo>
                  <a:pt x="862913" y="1942462"/>
                </a:lnTo>
                <a:lnTo>
                  <a:pt x="872657" y="1887744"/>
                </a:lnTo>
                <a:lnTo>
                  <a:pt x="880168" y="1829852"/>
                </a:lnTo>
                <a:lnTo>
                  <a:pt x="885349" y="1769034"/>
                </a:lnTo>
                <a:lnTo>
                  <a:pt x="887965" y="1708230"/>
                </a:lnTo>
                <a:lnTo>
                  <a:pt x="888061" y="1668496"/>
                </a:lnTo>
                <a:lnTo>
                  <a:pt x="888035" y="1645928"/>
                </a:lnTo>
                <a:lnTo>
                  <a:pt x="885880" y="1588671"/>
                </a:lnTo>
                <a:lnTo>
                  <a:pt x="881369" y="1530918"/>
                </a:lnTo>
                <a:lnTo>
                  <a:pt x="874672" y="1475183"/>
                </a:lnTo>
                <a:lnTo>
                  <a:pt x="865884" y="1421969"/>
                </a:lnTo>
                <a:lnTo>
                  <a:pt x="855099" y="1371775"/>
                </a:lnTo>
                <a:lnTo>
                  <a:pt x="842413" y="1325104"/>
                </a:lnTo>
                <a:lnTo>
                  <a:pt x="827920" y="1282455"/>
                </a:lnTo>
                <a:lnTo>
                  <a:pt x="811715" y="1244330"/>
                </a:lnTo>
                <a:lnTo>
                  <a:pt x="774549" y="1183657"/>
                </a:lnTo>
                <a:lnTo>
                  <a:pt x="753777" y="1162111"/>
                </a:lnTo>
                <a:lnTo>
                  <a:pt x="762373" y="1117773"/>
                </a:lnTo>
                <a:lnTo>
                  <a:pt x="769168" y="1071234"/>
                </a:lnTo>
                <a:lnTo>
                  <a:pt x="774119" y="1022934"/>
                </a:lnTo>
                <a:lnTo>
                  <a:pt x="777180" y="973313"/>
                </a:lnTo>
                <a:lnTo>
                  <a:pt x="778306" y="922811"/>
                </a:lnTo>
                <a:lnTo>
                  <a:pt x="776744" y="854970"/>
                </a:lnTo>
                <a:lnTo>
                  <a:pt x="771835" y="790142"/>
                </a:lnTo>
                <a:lnTo>
                  <a:pt x="763825" y="729042"/>
                </a:lnTo>
                <a:lnTo>
                  <a:pt x="752963" y="672386"/>
                </a:lnTo>
                <a:lnTo>
                  <a:pt x="739497" y="620889"/>
                </a:lnTo>
                <a:lnTo>
                  <a:pt x="723675" y="575266"/>
                </a:lnTo>
                <a:lnTo>
                  <a:pt x="705745" y="536234"/>
                </a:lnTo>
                <a:lnTo>
                  <a:pt x="664555" y="480800"/>
                </a:lnTo>
                <a:lnTo>
                  <a:pt x="617910" y="460311"/>
                </a:lnTo>
                <a:lnTo>
                  <a:pt x="614165" y="406097"/>
                </a:lnTo>
                <a:lnTo>
                  <a:pt x="608502" y="353463"/>
                </a:lnTo>
                <a:lnTo>
                  <a:pt x="600981" y="302811"/>
                </a:lnTo>
                <a:lnTo>
                  <a:pt x="591662" y="254542"/>
                </a:lnTo>
                <a:lnTo>
                  <a:pt x="580604" y="209057"/>
                </a:lnTo>
                <a:lnTo>
                  <a:pt x="561916" y="149631"/>
                </a:lnTo>
                <a:lnTo>
                  <a:pt x="545282" y="110214"/>
                </a:lnTo>
                <a:lnTo>
                  <a:pt x="314876" y="110214"/>
                </a:lnTo>
                <a:lnTo>
                  <a:pt x="310059" y="104648"/>
                </a:lnTo>
                <a:lnTo>
                  <a:pt x="305177" y="99560"/>
                </a:lnTo>
                <a:lnTo>
                  <a:pt x="300235" y="94957"/>
                </a:lnTo>
                <a:lnTo>
                  <a:pt x="295238" y="90841"/>
                </a:lnTo>
                <a:lnTo>
                  <a:pt x="271328" y="78158"/>
                </a:lnTo>
                <a:lnTo>
                  <a:pt x="247646" y="76523"/>
                </a:lnTo>
                <a:close/>
              </a:path>
              <a:path w="888365" h="3429000">
                <a:moveTo>
                  <a:pt x="441794" y="0"/>
                </a:moveTo>
                <a:lnTo>
                  <a:pt x="388965" y="11833"/>
                </a:lnTo>
                <a:lnTo>
                  <a:pt x="338337" y="66466"/>
                </a:lnTo>
                <a:lnTo>
                  <a:pt x="314876" y="110214"/>
                </a:lnTo>
                <a:lnTo>
                  <a:pt x="545282" y="110214"/>
                </a:lnTo>
                <a:lnTo>
                  <a:pt x="517971" y="59820"/>
                </a:lnTo>
                <a:lnTo>
                  <a:pt x="493536" y="29741"/>
                </a:lnTo>
                <a:lnTo>
                  <a:pt x="441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701" y="1770559"/>
            <a:ext cx="759647" cy="2932162"/>
          </a:xfrm>
          <a:custGeom>
            <a:avLst/>
            <a:gdLst/>
            <a:ahLst/>
            <a:cxnLst/>
            <a:rect l="l" t="t" r="r" b="b"/>
            <a:pathLst>
              <a:path w="888365" h="3429000">
                <a:moveTo>
                  <a:pt x="292478" y="3117687"/>
                </a:moveTo>
                <a:lnTo>
                  <a:pt x="266848" y="3122638"/>
                </a:lnTo>
                <a:lnTo>
                  <a:pt x="241812" y="3117920"/>
                </a:lnTo>
                <a:lnTo>
                  <a:pt x="217623" y="3104080"/>
                </a:lnTo>
                <a:lnTo>
                  <a:pt x="172801" y="3051218"/>
                </a:lnTo>
                <a:lnTo>
                  <a:pt x="152674" y="3013289"/>
                </a:lnTo>
                <a:lnTo>
                  <a:pt x="134408" y="2968422"/>
                </a:lnTo>
                <a:lnTo>
                  <a:pt x="118255" y="2917165"/>
                </a:lnTo>
                <a:lnTo>
                  <a:pt x="104470" y="2860064"/>
                </a:lnTo>
                <a:lnTo>
                  <a:pt x="93305" y="2797664"/>
                </a:lnTo>
                <a:lnTo>
                  <a:pt x="85015" y="2730512"/>
                </a:lnTo>
                <a:lnTo>
                  <a:pt x="79851" y="2659155"/>
                </a:lnTo>
                <a:lnTo>
                  <a:pt x="78276" y="2608188"/>
                </a:lnTo>
                <a:lnTo>
                  <a:pt x="78417" y="2557316"/>
                </a:lnTo>
                <a:lnTo>
                  <a:pt x="80251" y="2506876"/>
                </a:lnTo>
                <a:lnTo>
                  <a:pt x="83754" y="2457207"/>
                </a:lnTo>
                <a:lnTo>
                  <a:pt x="88903" y="2408647"/>
                </a:lnTo>
                <a:lnTo>
                  <a:pt x="95673" y="2361534"/>
                </a:lnTo>
                <a:lnTo>
                  <a:pt x="104040" y="2316205"/>
                </a:lnTo>
                <a:lnTo>
                  <a:pt x="86780" y="2285870"/>
                </a:lnTo>
                <a:lnTo>
                  <a:pt x="71476" y="2250112"/>
                </a:lnTo>
                <a:lnTo>
                  <a:pt x="58201" y="2209613"/>
                </a:lnTo>
                <a:lnTo>
                  <a:pt x="47029" y="2165055"/>
                </a:lnTo>
                <a:lnTo>
                  <a:pt x="38033" y="2117118"/>
                </a:lnTo>
                <a:lnTo>
                  <a:pt x="31288" y="2066485"/>
                </a:lnTo>
                <a:lnTo>
                  <a:pt x="26867" y="2013837"/>
                </a:lnTo>
                <a:lnTo>
                  <a:pt x="24843" y="1959856"/>
                </a:lnTo>
                <a:lnTo>
                  <a:pt x="25291" y="1905223"/>
                </a:lnTo>
                <a:lnTo>
                  <a:pt x="28283" y="1850619"/>
                </a:lnTo>
                <a:lnTo>
                  <a:pt x="33895" y="1796725"/>
                </a:lnTo>
                <a:lnTo>
                  <a:pt x="42198" y="1744225"/>
                </a:lnTo>
                <a:lnTo>
                  <a:pt x="53672" y="1692466"/>
                </a:lnTo>
                <a:lnTo>
                  <a:pt x="67661" y="1645928"/>
                </a:lnTo>
                <a:lnTo>
                  <a:pt x="50638" y="1616806"/>
                </a:lnTo>
                <a:lnTo>
                  <a:pt x="35880" y="1581288"/>
                </a:lnTo>
                <a:lnTo>
                  <a:pt x="23499" y="1540329"/>
                </a:lnTo>
                <a:lnTo>
                  <a:pt x="13607" y="1494886"/>
                </a:lnTo>
                <a:lnTo>
                  <a:pt x="6318" y="1445914"/>
                </a:lnTo>
                <a:lnTo>
                  <a:pt x="1745" y="1394369"/>
                </a:lnTo>
                <a:lnTo>
                  <a:pt x="0" y="1341209"/>
                </a:lnTo>
                <a:lnTo>
                  <a:pt x="1195" y="1287387"/>
                </a:lnTo>
                <a:lnTo>
                  <a:pt x="5445" y="1233862"/>
                </a:lnTo>
                <a:lnTo>
                  <a:pt x="12861" y="1181588"/>
                </a:lnTo>
                <a:lnTo>
                  <a:pt x="28042" y="1115485"/>
                </a:lnTo>
                <a:lnTo>
                  <a:pt x="48109" y="1060832"/>
                </a:lnTo>
                <a:lnTo>
                  <a:pt x="33779" y="1020837"/>
                </a:lnTo>
                <a:lnTo>
                  <a:pt x="21956" y="976450"/>
                </a:lnTo>
                <a:lnTo>
                  <a:pt x="12663" y="928510"/>
                </a:lnTo>
                <a:lnTo>
                  <a:pt x="5925" y="877857"/>
                </a:lnTo>
                <a:lnTo>
                  <a:pt x="1767" y="825332"/>
                </a:lnTo>
                <a:lnTo>
                  <a:pt x="213" y="771773"/>
                </a:lnTo>
                <a:lnTo>
                  <a:pt x="1287" y="718021"/>
                </a:lnTo>
                <a:lnTo>
                  <a:pt x="5013" y="664916"/>
                </a:lnTo>
                <a:lnTo>
                  <a:pt x="11417" y="613297"/>
                </a:lnTo>
                <a:lnTo>
                  <a:pt x="20522" y="564005"/>
                </a:lnTo>
                <a:lnTo>
                  <a:pt x="32353" y="517879"/>
                </a:lnTo>
                <a:lnTo>
                  <a:pt x="48984" y="471012"/>
                </a:lnTo>
                <a:lnTo>
                  <a:pt x="68057" y="433224"/>
                </a:lnTo>
                <a:lnTo>
                  <a:pt x="111726" y="387839"/>
                </a:lnTo>
                <a:lnTo>
                  <a:pt x="119985" y="323093"/>
                </a:lnTo>
                <a:lnTo>
                  <a:pt x="131494" y="264505"/>
                </a:lnTo>
                <a:lnTo>
                  <a:pt x="145875" y="212686"/>
                </a:lnTo>
                <a:lnTo>
                  <a:pt x="162751" y="168247"/>
                </a:lnTo>
                <a:lnTo>
                  <a:pt x="181744" y="131800"/>
                </a:lnTo>
                <a:lnTo>
                  <a:pt x="224569" y="85326"/>
                </a:lnTo>
                <a:lnTo>
                  <a:pt x="247646" y="76523"/>
                </a:lnTo>
                <a:lnTo>
                  <a:pt x="271328" y="78158"/>
                </a:lnTo>
                <a:lnTo>
                  <a:pt x="305177" y="99560"/>
                </a:lnTo>
                <a:lnTo>
                  <a:pt x="314876" y="110214"/>
                </a:lnTo>
                <a:lnTo>
                  <a:pt x="338337" y="66466"/>
                </a:lnTo>
                <a:lnTo>
                  <a:pt x="363170" y="33724"/>
                </a:lnTo>
                <a:lnTo>
                  <a:pt x="388965" y="11834"/>
                </a:lnTo>
                <a:lnTo>
                  <a:pt x="415310" y="643"/>
                </a:lnTo>
                <a:lnTo>
                  <a:pt x="441794" y="0"/>
                </a:lnTo>
                <a:lnTo>
                  <a:pt x="468006" y="9750"/>
                </a:lnTo>
                <a:lnTo>
                  <a:pt x="517971" y="59820"/>
                </a:lnTo>
                <a:lnTo>
                  <a:pt x="540902" y="99835"/>
                </a:lnTo>
                <a:lnTo>
                  <a:pt x="561916" y="149632"/>
                </a:lnTo>
                <a:lnTo>
                  <a:pt x="580604" y="209058"/>
                </a:lnTo>
                <a:lnTo>
                  <a:pt x="591662" y="254543"/>
                </a:lnTo>
                <a:lnTo>
                  <a:pt x="600981" y="302812"/>
                </a:lnTo>
                <a:lnTo>
                  <a:pt x="608502" y="353463"/>
                </a:lnTo>
                <a:lnTo>
                  <a:pt x="614165" y="406097"/>
                </a:lnTo>
                <a:lnTo>
                  <a:pt x="617910" y="460311"/>
                </a:lnTo>
                <a:lnTo>
                  <a:pt x="641790" y="465830"/>
                </a:lnTo>
                <a:lnTo>
                  <a:pt x="685955" y="504507"/>
                </a:lnTo>
                <a:lnTo>
                  <a:pt x="723674" y="575266"/>
                </a:lnTo>
                <a:lnTo>
                  <a:pt x="739496" y="620889"/>
                </a:lnTo>
                <a:lnTo>
                  <a:pt x="752963" y="672386"/>
                </a:lnTo>
                <a:lnTo>
                  <a:pt x="763825" y="729042"/>
                </a:lnTo>
                <a:lnTo>
                  <a:pt x="771835" y="790142"/>
                </a:lnTo>
                <a:lnTo>
                  <a:pt x="776744" y="854970"/>
                </a:lnTo>
                <a:lnTo>
                  <a:pt x="778306" y="922811"/>
                </a:lnTo>
                <a:lnTo>
                  <a:pt x="777180" y="973313"/>
                </a:lnTo>
                <a:lnTo>
                  <a:pt x="774119" y="1022934"/>
                </a:lnTo>
                <a:lnTo>
                  <a:pt x="769168" y="1071234"/>
                </a:lnTo>
                <a:lnTo>
                  <a:pt x="762372" y="1117773"/>
                </a:lnTo>
                <a:lnTo>
                  <a:pt x="753777" y="1162111"/>
                </a:lnTo>
                <a:lnTo>
                  <a:pt x="774548" y="1183657"/>
                </a:lnTo>
                <a:lnTo>
                  <a:pt x="811715" y="1244331"/>
                </a:lnTo>
                <a:lnTo>
                  <a:pt x="827919" y="1282456"/>
                </a:lnTo>
                <a:lnTo>
                  <a:pt x="842412" y="1325104"/>
                </a:lnTo>
                <a:lnTo>
                  <a:pt x="855099" y="1371776"/>
                </a:lnTo>
                <a:lnTo>
                  <a:pt x="865884" y="1421969"/>
                </a:lnTo>
                <a:lnTo>
                  <a:pt x="874672" y="1475184"/>
                </a:lnTo>
                <a:lnTo>
                  <a:pt x="881369" y="1530918"/>
                </a:lnTo>
                <a:lnTo>
                  <a:pt x="885880" y="1588671"/>
                </a:lnTo>
                <a:lnTo>
                  <a:pt x="888111" y="1647942"/>
                </a:lnTo>
                <a:lnTo>
                  <a:pt x="887965" y="1708230"/>
                </a:lnTo>
                <a:lnTo>
                  <a:pt x="885349" y="1769033"/>
                </a:lnTo>
                <a:lnTo>
                  <a:pt x="880168" y="1829852"/>
                </a:lnTo>
                <a:lnTo>
                  <a:pt x="872657" y="1887744"/>
                </a:lnTo>
                <a:lnTo>
                  <a:pt x="862913" y="1942461"/>
                </a:lnTo>
                <a:lnTo>
                  <a:pt x="851063" y="1993518"/>
                </a:lnTo>
                <a:lnTo>
                  <a:pt x="837235" y="2040430"/>
                </a:lnTo>
                <a:lnTo>
                  <a:pt x="821556" y="2082710"/>
                </a:lnTo>
                <a:lnTo>
                  <a:pt x="804152" y="2119874"/>
                </a:lnTo>
                <a:lnTo>
                  <a:pt x="814054" y="2171859"/>
                </a:lnTo>
                <a:lnTo>
                  <a:pt x="822019" y="2225285"/>
                </a:lnTo>
                <a:lnTo>
                  <a:pt x="828076" y="2279799"/>
                </a:lnTo>
                <a:lnTo>
                  <a:pt x="832258" y="2335050"/>
                </a:lnTo>
                <a:lnTo>
                  <a:pt x="834595" y="2390685"/>
                </a:lnTo>
                <a:lnTo>
                  <a:pt x="835119" y="2446353"/>
                </a:lnTo>
                <a:lnTo>
                  <a:pt x="833861" y="2501701"/>
                </a:lnTo>
                <a:lnTo>
                  <a:pt x="830851" y="2556377"/>
                </a:lnTo>
                <a:lnTo>
                  <a:pt x="826120" y="2610029"/>
                </a:lnTo>
                <a:lnTo>
                  <a:pt x="819701" y="2662305"/>
                </a:lnTo>
                <a:lnTo>
                  <a:pt x="811623" y="2712852"/>
                </a:lnTo>
                <a:lnTo>
                  <a:pt x="801918" y="2761320"/>
                </a:lnTo>
                <a:lnTo>
                  <a:pt x="790616" y="2807354"/>
                </a:lnTo>
                <a:lnTo>
                  <a:pt x="777750" y="2850604"/>
                </a:lnTo>
                <a:lnTo>
                  <a:pt x="763349" y="2890718"/>
                </a:lnTo>
                <a:lnTo>
                  <a:pt x="747445" y="2927342"/>
                </a:lnTo>
                <a:lnTo>
                  <a:pt x="728777" y="2962321"/>
                </a:lnTo>
                <a:lnTo>
                  <a:pt x="726167" y="2966598"/>
                </a:lnTo>
                <a:lnTo>
                  <a:pt x="726770" y="3028983"/>
                </a:lnTo>
                <a:lnTo>
                  <a:pt x="723557" y="3088961"/>
                </a:lnTo>
                <a:lnTo>
                  <a:pt x="716830" y="3145448"/>
                </a:lnTo>
                <a:lnTo>
                  <a:pt x="706890" y="3197361"/>
                </a:lnTo>
                <a:lnTo>
                  <a:pt x="694038" y="3243614"/>
                </a:lnTo>
                <a:lnTo>
                  <a:pt x="678576" y="3283124"/>
                </a:lnTo>
                <a:lnTo>
                  <a:pt x="641025" y="3337582"/>
                </a:lnTo>
                <a:lnTo>
                  <a:pt x="593007" y="3350934"/>
                </a:lnTo>
                <a:lnTo>
                  <a:pt x="567354" y="3335407"/>
                </a:lnTo>
                <a:lnTo>
                  <a:pt x="543467" y="3304611"/>
                </a:lnTo>
                <a:lnTo>
                  <a:pt x="522235" y="3259378"/>
                </a:lnTo>
                <a:lnTo>
                  <a:pt x="505292" y="3322965"/>
                </a:lnTo>
                <a:lnTo>
                  <a:pt x="484362" y="3372457"/>
                </a:lnTo>
                <a:lnTo>
                  <a:pt x="460450" y="3407115"/>
                </a:lnTo>
                <a:lnTo>
                  <a:pt x="434558" y="3426198"/>
                </a:lnTo>
                <a:lnTo>
                  <a:pt x="407690" y="3428967"/>
                </a:lnTo>
                <a:lnTo>
                  <a:pt x="380851" y="3414683"/>
                </a:lnTo>
                <a:lnTo>
                  <a:pt x="355043" y="3382606"/>
                </a:lnTo>
                <a:lnTo>
                  <a:pt x="336306" y="3344532"/>
                </a:lnTo>
                <a:lnTo>
                  <a:pt x="320630" y="3297856"/>
                </a:lnTo>
                <a:lnTo>
                  <a:pt x="308342" y="3244013"/>
                </a:lnTo>
                <a:lnTo>
                  <a:pt x="299771" y="3184439"/>
                </a:lnTo>
                <a:lnTo>
                  <a:pt x="295244" y="3120573"/>
                </a:lnTo>
                <a:lnTo>
                  <a:pt x="292478" y="3117687"/>
                </a:lnTo>
                <a:close/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5311" y="4382733"/>
            <a:ext cx="14118" cy="172129"/>
          </a:xfrm>
          <a:custGeom>
            <a:avLst/>
            <a:gdLst/>
            <a:ahLst/>
            <a:cxnLst/>
            <a:rect l="l" t="t" r="r" b="b"/>
            <a:pathLst>
              <a:path w="16509" h="201295">
                <a:moveTo>
                  <a:pt x="16381" y="0"/>
                </a:moveTo>
                <a:lnTo>
                  <a:pt x="16410" y="52438"/>
                </a:lnTo>
                <a:lnTo>
                  <a:pt x="13642" y="103991"/>
                </a:lnTo>
                <a:lnTo>
                  <a:pt x="8148" y="153777"/>
                </a:lnTo>
                <a:lnTo>
                  <a:pt x="0" y="200912"/>
                </a:lnTo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22615" y="4231150"/>
            <a:ext cx="7059" cy="75476"/>
          </a:xfrm>
          <a:custGeom>
            <a:avLst/>
            <a:gdLst/>
            <a:ahLst/>
            <a:cxnLst/>
            <a:rect l="l" t="t" r="r" b="b"/>
            <a:pathLst>
              <a:path w="8255" h="88264">
                <a:moveTo>
                  <a:pt x="0" y="0"/>
                </a:moveTo>
                <a:lnTo>
                  <a:pt x="2720" y="21389"/>
                </a:lnTo>
                <a:lnTo>
                  <a:pt x="4938" y="43217"/>
                </a:lnTo>
                <a:lnTo>
                  <a:pt x="6646" y="65412"/>
                </a:lnTo>
                <a:lnTo>
                  <a:pt x="7840" y="87903"/>
                </a:lnTo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5693" y="3583448"/>
            <a:ext cx="30951" cy="45611"/>
          </a:xfrm>
          <a:custGeom>
            <a:avLst/>
            <a:gdLst/>
            <a:ahLst/>
            <a:cxnLst/>
            <a:rect l="l" t="t" r="r" b="b"/>
            <a:pathLst>
              <a:path w="36194" h="53339">
                <a:moveTo>
                  <a:pt x="35764" y="0"/>
                </a:moveTo>
                <a:lnTo>
                  <a:pt x="27208" y="15253"/>
                </a:lnTo>
                <a:lnTo>
                  <a:pt x="18382" y="29184"/>
                </a:lnTo>
                <a:lnTo>
                  <a:pt x="9306" y="41764"/>
                </a:lnTo>
                <a:lnTo>
                  <a:pt x="0" y="52964"/>
                </a:lnTo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20014" y="2745911"/>
            <a:ext cx="33666" cy="18462"/>
          </a:xfrm>
          <a:custGeom>
            <a:avLst/>
            <a:gdLst/>
            <a:ahLst/>
            <a:cxnLst/>
            <a:rect l="l" t="t" r="r" b="b"/>
            <a:pathLst>
              <a:path w="39369" h="21589">
                <a:moveTo>
                  <a:pt x="0" y="0"/>
                </a:moveTo>
                <a:lnTo>
                  <a:pt x="9948" y="3081"/>
                </a:lnTo>
                <a:lnTo>
                  <a:pt x="19819" y="7640"/>
                </a:lnTo>
                <a:lnTo>
                  <a:pt x="29590" y="13666"/>
                </a:lnTo>
                <a:lnTo>
                  <a:pt x="39243" y="21149"/>
                </a:lnTo>
              </a:path>
            </a:pathLst>
          </a:custGeom>
          <a:ln w="10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2672" y="2165798"/>
            <a:ext cx="125431" cy="220998"/>
          </a:xfrm>
          <a:custGeom>
            <a:avLst/>
            <a:gdLst/>
            <a:ahLst/>
            <a:cxnLst/>
            <a:rect l="l" t="t" r="r" b="b"/>
            <a:pathLst>
              <a:path w="146684" h="258444">
                <a:moveTo>
                  <a:pt x="0" y="257884"/>
                </a:moveTo>
                <a:lnTo>
                  <a:pt x="13447" y="193468"/>
                </a:lnTo>
                <a:lnTo>
                  <a:pt x="30110" y="136987"/>
                </a:lnTo>
                <a:lnTo>
                  <a:pt x="49561" y="89195"/>
                </a:lnTo>
                <a:lnTo>
                  <a:pt x="71370" y="50847"/>
                </a:lnTo>
                <a:lnTo>
                  <a:pt x="120351" y="5495"/>
                </a:lnTo>
                <a:lnTo>
                  <a:pt x="146665" y="0"/>
                </a:lnTo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9095" y="1866188"/>
            <a:ext cx="47240" cy="98282"/>
          </a:xfrm>
          <a:custGeom>
            <a:avLst/>
            <a:gdLst/>
            <a:ahLst/>
            <a:cxnLst/>
            <a:rect l="l" t="t" r="r" b="b"/>
            <a:pathLst>
              <a:path w="55244" h="114935">
                <a:moveTo>
                  <a:pt x="0" y="0"/>
                </a:moveTo>
                <a:lnTo>
                  <a:pt x="15442" y="21803"/>
                </a:lnTo>
                <a:lnTo>
                  <a:pt x="29848" y="48401"/>
                </a:lnTo>
                <a:lnTo>
                  <a:pt x="43079" y="79506"/>
                </a:lnTo>
                <a:lnTo>
                  <a:pt x="54995" y="114829"/>
                </a:lnTo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4602" y="2096618"/>
            <a:ext cx="22262" cy="5430"/>
          </a:xfrm>
          <a:custGeom>
            <a:avLst/>
            <a:gdLst/>
            <a:ahLst/>
            <a:cxnLst/>
            <a:rect l="l" t="t" r="r" b="b"/>
            <a:pathLst>
              <a:path w="26034" h="6350">
                <a:moveTo>
                  <a:pt x="0" y="6063"/>
                </a:moveTo>
                <a:lnTo>
                  <a:pt x="6449" y="3215"/>
                </a:lnTo>
                <a:lnTo>
                  <a:pt x="12935" y="1253"/>
                </a:lnTo>
                <a:lnTo>
                  <a:pt x="19447" y="180"/>
                </a:lnTo>
                <a:lnTo>
                  <a:pt x="25973" y="0"/>
                </a:lnTo>
              </a:path>
            </a:pathLst>
          </a:custGeom>
          <a:ln w="10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371" y="2678585"/>
            <a:ext cx="28779" cy="50498"/>
          </a:xfrm>
          <a:custGeom>
            <a:avLst/>
            <a:gdLst/>
            <a:ahLst/>
            <a:cxnLst/>
            <a:rect l="l" t="t" r="r" b="b"/>
            <a:pathLst>
              <a:path w="33654" h="59055">
                <a:moveTo>
                  <a:pt x="33123" y="58825"/>
                </a:moveTo>
                <a:lnTo>
                  <a:pt x="24296" y="46704"/>
                </a:lnTo>
                <a:lnTo>
                  <a:pt x="15812" y="32820"/>
                </a:lnTo>
                <a:lnTo>
                  <a:pt x="7702" y="17233"/>
                </a:lnTo>
                <a:lnTo>
                  <a:pt x="0" y="0"/>
                </a:lnTo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7766" y="3175007"/>
            <a:ext cx="24435" cy="2443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566" y="28491"/>
                </a:moveTo>
                <a:lnTo>
                  <a:pt x="21200" y="23267"/>
                </a:lnTo>
                <a:lnTo>
                  <a:pt x="13970" y="16763"/>
                </a:lnTo>
                <a:lnTo>
                  <a:pt x="6896" y="9000"/>
                </a:lnTo>
                <a:lnTo>
                  <a:pt x="0" y="0"/>
                </a:lnTo>
              </a:path>
            </a:pathLst>
          </a:custGeom>
          <a:ln w="10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0489" y="3663351"/>
            <a:ext cx="23892" cy="88508"/>
          </a:xfrm>
          <a:custGeom>
            <a:avLst/>
            <a:gdLst/>
            <a:ahLst/>
            <a:cxnLst/>
            <a:rect l="l" t="t" r="r" b="b"/>
            <a:pathLst>
              <a:path w="27940" h="103504">
                <a:moveTo>
                  <a:pt x="0" y="103098"/>
                </a:moveTo>
                <a:lnTo>
                  <a:pt x="6091" y="75569"/>
                </a:lnTo>
                <a:lnTo>
                  <a:pt x="12753" y="49163"/>
                </a:lnTo>
                <a:lnTo>
                  <a:pt x="19967" y="23949"/>
                </a:lnTo>
                <a:lnTo>
                  <a:pt x="27714" y="0"/>
                </a:lnTo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1807" y="4421120"/>
            <a:ext cx="24977" cy="15747"/>
          </a:xfrm>
          <a:custGeom>
            <a:avLst/>
            <a:gdLst/>
            <a:ahLst/>
            <a:cxnLst/>
            <a:rect l="l" t="t" r="r" b="b"/>
            <a:pathLst>
              <a:path w="29209" h="18414">
                <a:moveTo>
                  <a:pt x="29158" y="0"/>
                </a:moveTo>
                <a:lnTo>
                  <a:pt x="21967" y="5721"/>
                </a:lnTo>
                <a:lnTo>
                  <a:pt x="14705" y="10631"/>
                </a:lnTo>
                <a:lnTo>
                  <a:pt x="7379" y="14723"/>
                </a:lnTo>
                <a:lnTo>
                  <a:pt x="0" y="17992"/>
                </a:lnTo>
              </a:path>
            </a:pathLst>
          </a:custGeom>
          <a:ln w="10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40980" y="2630781"/>
            <a:ext cx="223779" cy="1424270"/>
          </a:xfrm>
          <a:prstGeom prst="rect">
            <a:avLst/>
          </a:prstGeom>
        </p:spPr>
        <p:txBody>
          <a:bodyPr vert="vert270" wrap="square" lIns="0" tIns="1629" rIns="0" bIns="0" rtlCol="0">
            <a:spAutoFit/>
          </a:bodyPr>
          <a:lstStyle/>
          <a:p>
            <a:pPr marL="10860">
              <a:spcBef>
                <a:spcPts val="13"/>
              </a:spcBef>
            </a:pPr>
            <a:r>
              <a:rPr sz="1454" spc="-13" dirty="0">
                <a:latin typeface="Arial"/>
                <a:cs typeface="Arial"/>
              </a:rPr>
              <a:t>Monitored</a:t>
            </a:r>
            <a:r>
              <a:rPr sz="1454" spc="-145" dirty="0">
                <a:latin typeface="Arial"/>
                <a:cs typeface="Arial"/>
              </a:rPr>
              <a:t> </a:t>
            </a:r>
            <a:r>
              <a:rPr sz="1454" spc="-86" dirty="0">
                <a:latin typeface="Arial"/>
                <a:cs typeface="Arial"/>
              </a:rPr>
              <a:t>System</a:t>
            </a:r>
            <a:endParaRPr sz="1454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87488" y="3903771"/>
            <a:ext cx="612638" cy="6784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935909" y="4586353"/>
            <a:ext cx="885621" cy="581373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 algn="just">
              <a:lnSpc>
                <a:spcPct val="101600"/>
              </a:lnSpc>
              <a:spcBef>
                <a:spcPts val="77"/>
              </a:spcBef>
            </a:pPr>
            <a:r>
              <a:rPr sz="1240" spc="-13" dirty="0">
                <a:latin typeface="Arial"/>
                <a:cs typeface="Arial"/>
              </a:rPr>
              <a:t>Network</a:t>
            </a:r>
            <a:r>
              <a:rPr sz="1240" spc="-115" dirty="0">
                <a:latin typeface="Arial"/>
                <a:cs typeface="Arial"/>
              </a:rPr>
              <a:t> </a:t>
            </a:r>
            <a:r>
              <a:rPr sz="1240" spc="-21" dirty="0">
                <a:latin typeface="Arial"/>
                <a:cs typeface="Arial"/>
              </a:rPr>
              <a:t>and  </a:t>
            </a:r>
            <a:r>
              <a:rPr sz="1240" spc="-13" dirty="0">
                <a:latin typeface="Arial"/>
                <a:cs typeface="Arial"/>
              </a:rPr>
              <a:t>Vulnerability  </a:t>
            </a:r>
            <a:r>
              <a:rPr sz="1240" spc="-9" dirty="0">
                <a:latin typeface="Arial"/>
                <a:cs typeface="Arial"/>
              </a:rPr>
              <a:t>Inventory</a:t>
            </a:r>
            <a:endParaRPr sz="124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674759" y="3903771"/>
            <a:ext cx="612638" cy="6784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074565" y="4542556"/>
            <a:ext cx="1619748" cy="386704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45068" marR="4344" indent="-34751">
              <a:lnSpc>
                <a:spcPct val="101600"/>
              </a:lnSpc>
              <a:spcBef>
                <a:spcPts val="77"/>
              </a:spcBef>
            </a:pPr>
            <a:r>
              <a:rPr sz="1240" spc="-26" dirty="0">
                <a:latin typeface="Arial"/>
                <a:cs typeface="Arial"/>
              </a:rPr>
              <a:t>Workflows </a:t>
            </a:r>
            <a:r>
              <a:rPr sz="1240" dirty="0">
                <a:latin typeface="Arial"/>
                <a:cs typeface="Arial"/>
              </a:rPr>
              <a:t>involving  </a:t>
            </a:r>
            <a:r>
              <a:rPr sz="1240" spc="-21" dirty="0">
                <a:latin typeface="Arial"/>
                <a:cs typeface="Arial"/>
              </a:rPr>
              <a:t>mission-critical</a:t>
            </a:r>
            <a:r>
              <a:rPr sz="1240" spc="-120" dirty="0">
                <a:latin typeface="Arial"/>
                <a:cs typeface="Arial"/>
              </a:rPr>
              <a:t> </a:t>
            </a:r>
            <a:r>
              <a:rPr sz="1240" spc="-56" dirty="0">
                <a:latin typeface="Arial"/>
                <a:cs typeface="Arial"/>
              </a:rPr>
              <a:t>systems</a:t>
            </a:r>
            <a:endParaRPr sz="124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03483" y="1917668"/>
            <a:ext cx="1458840" cy="4886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48207" y="1946287"/>
            <a:ext cx="1368342" cy="390955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241667" y="0"/>
                </a:moveTo>
                <a:lnTo>
                  <a:pt x="1241667" y="114212"/>
                </a:lnTo>
                <a:lnTo>
                  <a:pt x="0" y="114212"/>
                </a:lnTo>
                <a:lnTo>
                  <a:pt x="0" y="342637"/>
                </a:lnTo>
                <a:lnTo>
                  <a:pt x="1241667" y="342637"/>
                </a:lnTo>
                <a:lnTo>
                  <a:pt x="1241667" y="456850"/>
                </a:lnTo>
                <a:lnTo>
                  <a:pt x="1599900" y="228424"/>
                </a:lnTo>
                <a:lnTo>
                  <a:pt x="1241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48207" y="1946287"/>
            <a:ext cx="1368342" cy="390955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114212"/>
                </a:moveTo>
                <a:lnTo>
                  <a:pt x="1241666" y="114212"/>
                </a:lnTo>
                <a:lnTo>
                  <a:pt x="1241666" y="0"/>
                </a:lnTo>
                <a:lnTo>
                  <a:pt x="1599899" y="228425"/>
                </a:lnTo>
                <a:lnTo>
                  <a:pt x="1241666" y="456850"/>
                </a:lnTo>
                <a:lnTo>
                  <a:pt x="1241666" y="342638"/>
                </a:lnTo>
                <a:lnTo>
                  <a:pt x="0" y="342638"/>
                </a:lnTo>
                <a:lnTo>
                  <a:pt x="0" y="114212"/>
                </a:lnTo>
                <a:close/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89469" y="2442563"/>
            <a:ext cx="915848" cy="15963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34803" y="2467957"/>
            <a:ext cx="826434" cy="1505176"/>
          </a:xfrm>
          <a:custGeom>
            <a:avLst/>
            <a:gdLst/>
            <a:ahLst/>
            <a:cxnLst/>
            <a:rect l="l" t="t" r="r" b="b"/>
            <a:pathLst>
              <a:path w="966470" h="1760220">
                <a:moveTo>
                  <a:pt x="912818" y="0"/>
                </a:moveTo>
                <a:lnTo>
                  <a:pt x="553165" y="226181"/>
                </a:lnTo>
                <a:lnTo>
                  <a:pt x="656348" y="275052"/>
                </a:lnTo>
                <a:lnTo>
                  <a:pt x="0" y="1662059"/>
                </a:lnTo>
                <a:lnTo>
                  <a:pt x="206367" y="1759800"/>
                </a:lnTo>
                <a:lnTo>
                  <a:pt x="862716" y="372794"/>
                </a:lnTo>
                <a:lnTo>
                  <a:pt x="959747" y="372794"/>
                </a:lnTo>
                <a:lnTo>
                  <a:pt x="912818" y="0"/>
                </a:lnTo>
                <a:close/>
              </a:path>
              <a:path w="966470" h="1760220">
                <a:moveTo>
                  <a:pt x="959747" y="372794"/>
                </a:moveTo>
                <a:lnTo>
                  <a:pt x="862716" y="372794"/>
                </a:lnTo>
                <a:lnTo>
                  <a:pt x="965899" y="421665"/>
                </a:lnTo>
                <a:lnTo>
                  <a:pt x="959747" y="372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34803" y="2467957"/>
            <a:ext cx="826434" cy="1505176"/>
          </a:xfrm>
          <a:custGeom>
            <a:avLst/>
            <a:gdLst/>
            <a:ahLst/>
            <a:cxnLst/>
            <a:rect l="l" t="t" r="r" b="b"/>
            <a:pathLst>
              <a:path w="966470" h="1760220">
                <a:moveTo>
                  <a:pt x="0" y="1662058"/>
                </a:moveTo>
                <a:lnTo>
                  <a:pt x="656348" y="275052"/>
                </a:lnTo>
                <a:lnTo>
                  <a:pt x="553165" y="226182"/>
                </a:lnTo>
                <a:lnTo>
                  <a:pt x="912818" y="0"/>
                </a:lnTo>
                <a:lnTo>
                  <a:pt x="965900" y="421664"/>
                </a:lnTo>
                <a:lnTo>
                  <a:pt x="862716" y="372794"/>
                </a:lnTo>
                <a:lnTo>
                  <a:pt x="206368" y="1759800"/>
                </a:lnTo>
                <a:lnTo>
                  <a:pt x="0" y="1662058"/>
                </a:lnTo>
                <a:close/>
              </a:path>
            </a:pathLst>
          </a:custGeom>
          <a:ln w="10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68624" y="4143940"/>
            <a:ext cx="814488" cy="9737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9664" y="4676074"/>
            <a:ext cx="872408" cy="5104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89684" y="4167452"/>
            <a:ext cx="13032" cy="548966"/>
          </a:xfrm>
          <a:custGeom>
            <a:avLst/>
            <a:gdLst/>
            <a:ahLst/>
            <a:cxnLst/>
            <a:rect l="l" t="t" r="r" b="b"/>
            <a:pathLst>
              <a:path w="15239" h="641985">
                <a:moveTo>
                  <a:pt x="0" y="641871"/>
                </a:moveTo>
                <a:lnTo>
                  <a:pt x="15023" y="0"/>
                </a:lnTo>
              </a:path>
            </a:pathLst>
          </a:custGeom>
          <a:ln w="10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313461" y="4701023"/>
            <a:ext cx="727067" cy="282967"/>
          </a:xfrm>
          <a:prstGeom prst="rect">
            <a:avLst/>
          </a:prstGeom>
          <a:solidFill>
            <a:srgbClr val="D9D9D9"/>
          </a:solidFill>
          <a:ln w="10070">
            <a:solidFill>
              <a:srgbClr val="000000"/>
            </a:solidFill>
          </a:ln>
        </p:spPr>
        <p:txBody>
          <a:bodyPr vert="horz" wrap="square" lIns="0" tIns="32580" rIns="0" bIns="0" rtlCol="0">
            <a:spAutoFit/>
          </a:bodyPr>
          <a:lstStyle/>
          <a:p>
            <a:pPr marL="88507">
              <a:spcBef>
                <a:spcPts val="257"/>
              </a:spcBef>
            </a:pPr>
            <a:r>
              <a:rPr sz="1625" spc="-9" dirty="0">
                <a:latin typeface="Arial"/>
                <a:cs typeface="Arial"/>
              </a:rPr>
              <a:t>offline</a:t>
            </a:r>
            <a:endParaRPr sz="1625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272243" y="3930363"/>
            <a:ext cx="999106" cy="5248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3421" y="4010002"/>
            <a:ext cx="716750" cy="4162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318143" y="3954577"/>
            <a:ext cx="910056" cy="301578"/>
          </a:xfrm>
          <a:prstGeom prst="rect">
            <a:avLst/>
          </a:prstGeom>
          <a:ln w="10070">
            <a:solidFill>
              <a:srgbClr val="000000"/>
            </a:solidFill>
          </a:ln>
        </p:spPr>
        <p:txBody>
          <a:bodyPr vert="horz" wrap="square" lIns="0" tIns="109685" rIns="0" bIns="0" rtlCol="0">
            <a:spAutoFit/>
          </a:bodyPr>
          <a:lstStyle/>
          <a:p>
            <a:pPr marL="231856">
              <a:spcBef>
                <a:spcPts val="864"/>
              </a:spcBef>
            </a:pPr>
            <a:r>
              <a:rPr sz="1240" spc="-64" dirty="0">
                <a:latin typeface="Arial"/>
                <a:cs typeface="Arial"/>
              </a:rPr>
              <a:t>MONA</a:t>
            </a:r>
            <a:endParaRPr sz="124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327461" y="5281598"/>
            <a:ext cx="726524" cy="248148"/>
          </a:xfrm>
          <a:custGeom>
            <a:avLst/>
            <a:gdLst/>
            <a:ahLst/>
            <a:cxnLst/>
            <a:rect l="l" t="t" r="r" b="b"/>
            <a:pathLst>
              <a:path w="849629" h="290195">
                <a:moveTo>
                  <a:pt x="0" y="290067"/>
                </a:moveTo>
                <a:lnTo>
                  <a:pt x="849412" y="290067"/>
                </a:lnTo>
                <a:lnTo>
                  <a:pt x="849412" y="0"/>
                </a:lnTo>
                <a:lnTo>
                  <a:pt x="0" y="0"/>
                </a:lnTo>
                <a:lnTo>
                  <a:pt x="0" y="290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53799" y="5281598"/>
            <a:ext cx="1584995" cy="248148"/>
          </a:xfrm>
          <a:custGeom>
            <a:avLst/>
            <a:gdLst/>
            <a:ahLst/>
            <a:cxnLst/>
            <a:rect l="l" t="t" r="r" b="b"/>
            <a:pathLst>
              <a:path w="1853565" h="290195">
                <a:moveTo>
                  <a:pt x="0" y="290067"/>
                </a:moveTo>
                <a:lnTo>
                  <a:pt x="1853056" y="290067"/>
                </a:lnTo>
                <a:lnTo>
                  <a:pt x="1853056" y="0"/>
                </a:lnTo>
                <a:lnTo>
                  <a:pt x="0" y="0"/>
                </a:lnTo>
                <a:lnTo>
                  <a:pt x="0" y="290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23156" y="5529637"/>
            <a:ext cx="2319666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35" y="0"/>
                </a:lnTo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27460" y="5277292"/>
            <a:ext cx="0" cy="670053"/>
          </a:xfrm>
          <a:custGeom>
            <a:avLst/>
            <a:gdLst/>
            <a:ahLst/>
            <a:cxnLst/>
            <a:rect l="l" t="t" r="r" b="b"/>
            <a:pathLst>
              <a:path h="783590">
                <a:moveTo>
                  <a:pt x="0" y="0"/>
                </a:moveTo>
                <a:lnTo>
                  <a:pt x="0" y="783585"/>
                </a:lnTo>
              </a:path>
            </a:pathLst>
          </a:custGeom>
          <a:ln w="10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38360" y="5277292"/>
            <a:ext cx="0" cy="670053"/>
          </a:xfrm>
          <a:custGeom>
            <a:avLst/>
            <a:gdLst/>
            <a:ahLst/>
            <a:cxnLst/>
            <a:rect l="l" t="t" r="r" b="b"/>
            <a:pathLst>
              <a:path h="783590">
                <a:moveTo>
                  <a:pt x="0" y="0"/>
                </a:moveTo>
                <a:lnTo>
                  <a:pt x="0" y="783585"/>
                </a:lnTo>
              </a:path>
            </a:pathLst>
          </a:custGeom>
          <a:ln w="10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23156" y="5281598"/>
            <a:ext cx="2319666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35" y="0"/>
                </a:lnTo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23156" y="5943036"/>
            <a:ext cx="2319666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35" y="0"/>
                </a:lnTo>
              </a:path>
            </a:pathLst>
          </a:custGeom>
          <a:ln w="10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410104" y="5299758"/>
            <a:ext cx="129232" cy="177142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>
              <a:spcBef>
                <a:spcPts val="97"/>
              </a:spcBef>
            </a:pPr>
            <a:r>
              <a:rPr sz="1069" b="1" spc="-43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endParaRPr sz="1069">
              <a:latin typeface="Arial"/>
              <a:cs typeface="Arial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xfrm>
            <a:off x="6803701" y="5671560"/>
            <a:ext cx="862002" cy="157839"/>
          </a:xfrm>
          <a:prstGeom prst="rect">
            <a:avLst/>
          </a:prstGeom>
        </p:spPr>
        <p:txBody>
          <a:bodyPr vert="horz" wrap="square" lIns="0" tIns="651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720">
              <a:spcBef>
                <a:spcPts val="51"/>
              </a:spcBef>
            </a:pPr>
            <a:fld id="{81D60167-4931-47E6-BA6A-407CBD079E47}" type="slidenum">
              <a:rPr spc="-38" dirty="0"/>
              <a:pPr marL="21720">
                <a:spcBef>
                  <a:spcPts val="51"/>
                </a:spcBef>
              </a:pPr>
              <a:t>44</a:t>
            </a:fld>
            <a:endParaRPr spc="-38" dirty="0"/>
          </a:p>
        </p:txBody>
      </p:sp>
      <p:sp>
        <p:nvSpPr>
          <p:cNvPr id="82" name="object 82"/>
          <p:cNvSpPr txBox="1"/>
          <p:nvPr/>
        </p:nvSpPr>
        <p:spPr>
          <a:xfrm>
            <a:off x="6136442" y="5299758"/>
            <a:ext cx="1406352" cy="177142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>
              <a:spcBef>
                <a:spcPts val="97"/>
              </a:spcBef>
            </a:pPr>
            <a:r>
              <a:rPr sz="1069" b="1" spc="-13" dirty="0">
                <a:solidFill>
                  <a:srgbClr val="FFFFFF"/>
                </a:solidFill>
                <a:latin typeface="Arial"/>
                <a:cs typeface="Arial"/>
              </a:rPr>
              <a:t>Vulnerability</a:t>
            </a:r>
            <a:r>
              <a:rPr sz="1069" b="1" spc="-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9" b="1" spc="-9" dirty="0">
                <a:solidFill>
                  <a:srgbClr val="FFFFFF"/>
                </a:solidFill>
                <a:latin typeface="Arial"/>
                <a:cs typeface="Arial"/>
              </a:rPr>
              <a:t>identifier</a:t>
            </a:r>
            <a:endParaRPr sz="1069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410104" y="5547906"/>
            <a:ext cx="1607259" cy="177142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>
              <a:spcBef>
                <a:spcPts val="97"/>
              </a:spcBef>
              <a:tabLst>
                <a:tab pos="725975" algn="l"/>
              </a:tabLst>
            </a:pPr>
            <a:r>
              <a:rPr sz="1069" spc="-56" dirty="0">
                <a:latin typeface="Arial"/>
                <a:cs typeface="Arial"/>
              </a:rPr>
              <a:t>132.8.1.5	</a:t>
            </a:r>
            <a:r>
              <a:rPr sz="1069" spc="-68" dirty="0">
                <a:latin typeface="Arial"/>
                <a:cs typeface="Arial"/>
              </a:rPr>
              <a:t>CVE-2016-0034</a:t>
            </a:r>
            <a:endParaRPr sz="1069">
              <a:latin typeface="Arial"/>
              <a:cs typeface="Arial"/>
            </a:endParaRPr>
          </a:p>
        </p:txBody>
      </p:sp>
      <p:graphicFrame>
        <p:nvGraphicFramePr>
          <p:cNvPr id="84" name="object 84"/>
          <p:cNvGraphicFramePr>
            <a:graphicFrameLocks noGrp="1"/>
          </p:cNvGraphicFramePr>
          <p:nvPr/>
        </p:nvGraphicFramePr>
        <p:xfrm>
          <a:off x="6801793" y="2416888"/>
          <a:ext cx="1768527" cy="2383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02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Analyzer</a:t>
                      </a:r>
                      <a:r>
                        <a:rPr sz="9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123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123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4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110" dirty="0">
                          <a:latin typeface="Arial"/>
                          <a:cs typeface="Arial"/>
                        </a:rPr>
                        <a:t>CEDET01IDS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2016-01-24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1:02:31.20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7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21">
                <a:tc>
                  <a:txBody>
                    <a:bodyPr/>
                    <a:lstStyle/>
                    <a:p>
                      <a:pPr marL="102870" marR="4095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r>
                        <a:rPr sz="9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  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65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1409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Destination</a:t>
                      </a:r>
                      <a:r>
                        <a:rPr sz="9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  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65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77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85.1.1.8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132.8.1.5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77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CVE</a:t>
                      </a:r>
                      <a:r>
                        <a:rPr sz="9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168">
                <a:tc>
                  <a:txBody>
                    <a:bodyPr/>
                    <a:lstStyle/>
                    <a:p>
                      <a:pPr marL="102870" marR="349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2016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00034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6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95"/>
                        </a:lnSpc>
                      </a:pPr>
                      <a:r>
                        <a:rPr sz="900" spc="-110" dirty="0">
                          <a:latin typeface="Arial"/>
                          <a:cs typeface="Arial"/>
                        </a:rPr>
                        <a:t>VULNVERIFIED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" name="Slide Number Placeholder 3">
            <a:extLst>
              <a:ext uri="{FF2B5EF4-FFF2-40B4-BE49-F238E27FC236}">
                <a16:creationId xmlns:a16="http://schemas.microsoft.com/office/drawing/2014/main" id="{68D8AFE8-5F2E-BD40-8E2E-BE3403771749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7228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608" y="1218142"/>
            <a:ext cx="6561526" cy="1294032"/>
          </a:xfrm>
          <a:prstGeom prst="rect">
            <a:avLst/>
          </a:prstGeom>
        </p:spPr>
        <p:txBody>
          <a:bodyPr vert="horz" wrap="square" lIns="0" tIns="9231" rIns="0" bIns="0" rtlCol="0">
            <a:spAutoFit/>
          </a:bodyPr>
          <a:lstStyle/>
          <a:p>
            <a:pPr marL="10860" marR="4344">
              <a:lnSpc>
                <a:spcPct val="100600"/>
              </a:lnSpc>
              <a:spcBef>
                <a:spcPts val="73"/>
              </a:spcBef>
            </a:pPr>
            <a:r>
              <a:rPr sz="2000" b="1" spc="-43" dirty="0">
                <a:latin typeface="+mn-lt"/>
                <a:cs typeface="Arial"/>
              </a:rPr>
              <a:t>Direct</a:t>
            </a:r>
            <a:r>
              <a:rPr sz="2000" b="1" spc="-128" dirty="0">
                <a:latin typeface="+mn-lt"/>
                <a:cs typeface="Arial"/>
              </a:rPr>
              <a:t> </a:t>
            </a:r>
            <a:r>
              <a:rPr sz="2000" b="1" spc="-68" dirty="0">
                <a:latin typeface="+mn-lt"/>
                <a:cs typeface="Arial"/>
              </a:rPr>
              <a:t>Dependency</a:t>
            </a:r>
            <a:r>
              <a:rPr sz="2000" spc="-68" dirty="0">
                <a:latin typeface="+mn-lt"/>
                <a:cs typeface="Arial"/>
              </a:rPr>
              <a:t>:</a:t>
            </a:r>
            <a:r>
              <a:rPr sz="2000" spc="-111" dirty="0">
                <a:latin typeface="+mn-lt"/>
                <a:cs typeface="Arial"/>
              </a:rPr>
              <a:t> </a:t>
            </a:r>
            <a:r>
              <a:rPr sz="2000" spc="-103" dirty="0">
                <a:latin typeface="+mn-lt"/>
                <a:cs typeface="Arial"/>
              </a:rPr>
              <a:t>A</a:t>
            </a:r>
            <a:r>
              <a:rPr sz="2000" spc="-107" dirty="0">
                <a:latin typeface="+mn-lt"/>
                <a:cs typeface="Arial"/>
              </a:rPr>
              <a:t> </a:t>
            </a:r>
            <a:r>
              <a:rPr sz="2000" spc="-17" dirty="0">
                <a:latin typeface="+mn-lt"/>
                <a:cs typeface="Arial"/>
              </a:rPr>
              <a:t>-&gt;</a:t>
            </a:r>
            <a:r>
              <a:rPr sz="2000" spc="-111" dirty="0">
                <a:latin typeface="+mn-lt"/>
                <a:cs typeface="Arial"/>
              </a:rPr>
              <a:t> </a:t>
            </a:r>
            <a:r>
              <a:rPr sz="2000" spc="-174" dirty="0">
                <a:latin typeface="+mn-lt"/>
                <a:cs typeface="Arial"/>
              </a:rPr>
              <a:t>B,</a:t>
            </a:r>
            <a:r>
              <a:rPr sz="2000" spc="-111" dirty="0">
                <a:latin typeface="+mn-lt"/>
                <a:cs typeface="Arial"/>
              </a:rPr>
              <a:t> </a:t>
            </a:r>
            <a:r>
              <a:rPr sz="2000" spc="13" dirty="0">
                <a:latin typeface="+mn-lt"/>
                <a:cs typeface="Arial"/>
              </a:rPr>
              <a:t>if</a:t>
            </a:r>
            <a:r>
              <a:rPr sz="2000" spc="-107" dirty="0">
                <a:latin typeface="+mn-lt"/>
                <a:cs typeface="Arial"/>
              </a:rPr>
              <a:t> </a:t>
            </a:r>
            <a:r>
              <a:rPr sz="2000" spc="-103" dirty="0">
                <a:latin typeface="+mn-lt"/>
                <a:cs typeface="Arial"/>
              </a:rPr>
              <a:t>A</a:t>
            </a:r>
            <a:r>
              <a:rPr sz="2000" spc="-107" dirty="0">
                <a:latin typeface="+mn-lt"/>
                <a:cs typeface="Arial"/>
              </a:rPr>
              <a:t> </a:t>
            </a:r>
            <a:r>
              <a:rPr sz="2000" spc="-51" dirty="0">
                <a:latin typeface="+mn-lt"/>
                <a:cs typeface="Arial"/>
              </a:rPr>
              <a:t>requires</a:t>
            </a:r>
            <a:r>
              <a:rPr sz="2000" spc="-111" dirty="0">
                <a:latin typeface="+mn-lt"/>
                <a:cs typeface="Arial"/>
              </a:rPr>
              <a:t> </a:t>
            </a:r>
            <a:r>
              <a:rPr sz="2000" spc="-227" dirty="0">
                <a:latin typeface="+mn-lt"/>
                <a:cs typeface="Arial"/>
              </a:rPr>
              <a:t>B</a:t>
            </a:r>
            <a:r>
              <a:rPr sz="2000" spc="-103" dirty="0">
                <a:latin typeface="+mn-lt"/>
                <a:cs typeface="Arial"/>
              </a:rPr>
              <a:t> </a:t>
            </a:r>
            <a:r>
              <a:rPr sz="2000" spc="34" dirty="0">
                <a:latin typeface="+mn-lt"/>
                <a:cs typeface="Arial"/>
              </a:rPr>
              <a:t>to</a:t>
            </a:r>
            <a:r>
              <a:rPr sz="2000" spc="-107" dirty="0">
                <a:latin typeface="+mn-lt"/>
                <a:cs typeface="Arial"/>
              </a:rPr>
              <a:t> </a:t>
            </a:r>
            <a:r>
              <a:rPr sz="2000" spc="-64" dirty="0">
                <a:latin typeface="+mn-lt"/>
                <a:cs typeface="Arial"/>
              </a:rPr>
              <a:t>satisfy</a:t>
            </a:r>
            <a:r>
              <a:rPr sz="2000" spc="-120" dirty="0">
                <a:latin typeface="+mn-lt"/>
                <a:cs typeface="Arial"/>
              </a:rPr>
              <a:t> </a:t>
            </a:r>
            <a:r>
              <a:rPr sz="2000" b="1" spc="-47" dirty="0">
                <a:latin typeface="+mn-lt"/>
                <a:cs typeface="Arial"/>
              </a:rPr>
              <a:t>certain</a:t>
            </a:r>
            <a:r>
              <a:rPr sz="2000" b="1" spc="-103" dirty="0">
                <a:latin typeface="+mn-lt"/>
                <a:cs typeface="Arial"/>
              </a:rPr>
              <a:t> </a:t>
            </a:r>
            <a:r>
              <a:rPr sz="2000" spc="-64" dirty="0">
                <a:latin typeface="+mn-lt"/>
                <a:cs typeface="Arial"/>
              </a:rPr>
              <a:t>requests  </a:t>
            </a:r>
            <a:r>
              <a:rPr sz="2000" spc="-4" dirty="0">
                <a:latin typeface="+mn-lt"/>
                <a:cs typeface="Arial"/>
              </a:rPr>
              <a:t>from </a:t>
            </a:r>
            <a:r>
              <a:rPr sz="2000" spc="-26" dirty="0">
                <a:latin typeface="+mn-lt"/>
                <a:cs typeface="Arial"/>
              </a:rPr>
              <a:t>its </a:t>
            </a:r>
            <a:r>
              <a:rPr sz="2000" spc="-38" dirty="0">
                <a:latin typeface="+mn-lt"/>
                <a:cs typeface="Arial"/>
              </a:rPr>
              <a:t>clients</a:t>
            </a:r>
            <a:r>
              <a:rPr sz="2000" spc="-363" dirty="0">
                <a:latin typeface="+mn-lt"/>
                <a:cs typeface="Arial"/>
              </a:rPr>
              <a:t> </a:t>
            </a:r>
            <a:r>
              <a:rPr lang="de-DE" sz="2000" spc="-363" dirty="0">
                <a:latin typeface="+mn-lt"/>
                <a:cs typeface="Arial"/>
              </a:rPr>
              <a:t>       </a:t>
            </a:r>
            <a:r>
              <a:rPr sz="2000" spc="-81" dirty="0">
                <a:solidFill>
                  <a:srgbClr val="2A39FF"/>
                </a:solidFill>
                <a:latin typeface="+mn-lt"/>
                <a:cs typeface="Arial"/>
              </a:rPr>
              <a:t>[Chen, </a:t>
            </a:r>
            <a:r>
              <a:rPr sz="2000" spc="-107" dirty="0">
                <a:solidFill>
                  <a:srgbClr val="2A39FF"/>
                </a:solidFill>
                <a:latin typeface="+mn-lt"/>
                <a:cs typeface="Arial"/>
              </a:rPr>
              <a:t>Xu, </a:t>
            </a:r>
            <a:r>
              <a:rPr sz="2000" spc="-60" dirty="0">
                <a:solidFill>
                  <a:srgbClr val="2A39FF"/>
                </a:solidFill>
                <a:latin typeface="+mn-lt"/>
                <a:cs typeface="Arial"/>
              </a:rPr>
              <a:t>al.]</a:t>
            </a:r>
            <a:endParaRPr sz="2000" dirty="0">
              <a:solidFill>
                <a:srgbClr val="2A39FF"/>
              </a:solidFill>
              <a:latin typeface="+mn-lt"/>
              <a:cs typeface="Arial"/>
            </a:endParaRPr>
          </a:p>
          <a:p>
            <a:pPr marL="10860" marR="70046">
              <a:lnSpc>
                <a:spcPct val="100600"/>
              </a:lnSpc>
              <a:spcBef>
                <a:spcPts val="428"/>
              </a:spcBef>
            </a:pPr>
            <a:r>
              <a:rPr sz="2000" b="1" spc="-34" dirty="0">
                <a:latin typeface="+mn-lt"/>
                <a:cs typeface="Arial"/>
              </a:rPr>
              <a:t>Indirect </a:t>
            </a:r>
            <a:r>
              <a:rPr sz="2000" b="1" spc="-64" dirty="0">
                <a:latin typeface="+mn-lt"/>
                <a:cs typeface="Arial"/>
              </a:rPr>
              <a:t>Dependency: </a:t>
            </a:r>
            <a:r>
              <a:rPr sz="2000" spc="-103" dirty="0">
                <a:latin typeface="+mn-lt"/>
                <a:cs typeface="Arial"/>
              </a:rPr>
              <a:t>A </a:t>
            </a:r>
            <a:r>
              <a:rPr sz="2000" spc="-17" dirty="0">
                <a:latin typeface="+mn-lt"/>
                <a:cs typeface="Arial"/>
              </a:rPr>
              <a:t>-&gt; </a:t>
            </a:r>
            <a:r>
              <a:rPr sz="2000" spc="-174" dirty="0">
                <a:latin typeface="+mn-lt"/>
                <a:cs typeface="Arial"/>
              </a:rPr>
              <a:t>B; </a:t>
            </a:r>
            <a:r>
              <a:rPr sz="2000" spc="-103" dirty="0">
                <a:latin typeface="+mn-lt"/>
                <a:cs typeface="Arial"/>
              </a:rPr>
              <a:t>A </a:t>
            </a:r>
            <a:r>
              <a:rPr sz="2000" spc="-17" dirty="0">
                <a:latin typeface="+mn-lt"/>
                <a:cs typeface="Arial"/>
              </a:rPr>
              <a:t>-&gt; </a:t>
            </a:r>
            <a:r>
              <a:rPr sz="2000" spc="-192" dirty="0">
                <a:latin typeface="+mn-lt"/>
                <a:cs typeface="Arial"/>
              </a:rPr>
              <a:t>C</a:t>
            </a:r>
            <a:r>
              <a:rPr lang="de-DE" sz="2000" spc="-192" dirty="0">
                <a:latin typeface="+mn-lt"/>
                <a:cs typeface="Arial"/>
              </a:rPr>
              <a:t>  </a:t>
            </a:r>
            <a:r>
              <a:rPr sz="2000" spc="13" dirty="0">
                <a:latin typeface="+mn-lt"/>
                <a:cs typeface="Arial"/>
              </a:rPr>
              <a:t>if </a:t>
            </a:r>
            <a:r>
              <a:rPr sz="2000" spc="-47" dirty="0">
                <a:latin typeface="+mn-lt"/>
                <a:cs typeface="Arial"/>
              </a:rPr>
              <a:t>request </a:t>
            </a:r>
            <a:r>
              <a:rPr sz="2000" spc="-103" dirty="0">
                <a:latin typeface="+mn-lt"/>
                <a:cs typeface="Arial"/>
              </a:rPr>
              <a:t>A </a:t>
            </a:r>
            <a:r>
              <a:rPr sz="2000" spc="-17" dirty="0">
                <a:latin typeface="+mn-lt"/>
                <a:cs typeface="Arial"/>
              </a:rPr>
              <a:t>-&gt; </a:t>
            </a:r>
            <a:r>
              <a:rPr sz="2000" spc="-227" dirty="0">
                <a:latin typeface="+mn-lt"/>
                <a:cs typeface="Arial"/>
              </a:rPr>
              <a:t>B</a:t>
            </a:r>
            <a:br>
              <a:rPr lang="de-DE" sz="2000" spc="-227" dirty="0">
                <a:latin typeface="+mn-lt"/>
                <a:cs typeface="Arial"/>
              </a:rPr>
            </a:br>
            <a:r>
              <a:rPr sz="2000" spc="-43" dirty="0">
                <a:latin typeface="+mn-lt"/>
                <a:cs typeface="Arial"/>
              </a:rPr>
              <a:t>and A-&gt; </a:t>
            </a:r>
            <a:r>
              <a:rPr sz="2000" spc="-257" dirty="0">
                <a:latin typeface="+mn-lt"/>
                <a:cs typeface="Arial"/>
              </a:rPr>
              <a:t>C </a:t>
            </a:r>
            <a:r>
              <a:rPr lang="de-DE" sz="2000" spc="-257" dirty="0">
                <a:latin typeface="+mn-lt"/>
                <a:cs typeface="Arial"/>
              </a:rPr>
              <a:t>    </a:t>
            </a:r>
            <a:r>
              <a:rPr sz="2000" spc="-86" dirty="0">
                <a:latin typeface="+mn-lt"/>
                <a:cs typeface="Arial"/>
              </a:rPr>
              <a:t>are  </a:t>
            </a:r>
            <a:r>
              <a:rPr sz="2000" spc="-90" dirty="0">
                <a:latin typeface="+mn-lt"/>
                <a:cs typeface="Arial"/>
              </a:rPr>
              <a:t>caused </a:t>
            </a:r>
            <a:r>
              <a:rPr sz="2000" spc="-17" dirty="0">
                <a:latin typeface="+mn-lt"/>
                <a:cs typeface="Arial"/>
              </a:rPr>
              <a:t>by </a:t>
            </a:r>
            <a:r>
              <a:rPr sz="2000" spc="-4" dirty="0">
                <a:latin typeface="+mn-lt"/>
                <a:cs typeface="Arial"/>
              </a:rPr>
              <a:t>the </a:t>
            </a:r>
            <a:r>
              <a:rPr sz="2000" spc="-107" dirty="0">
                <a:latin typeface="+mn-lt"/>
                <a:cs typeface="Arial"/>
              </a:rPr>
              <a:t>same</a:t>
            </a:r>
            <a:r>
              <a:rPr lang="de-DE" sz="2000" spc="-107" dirty="0">
                <a:latin typeface="+mn-lt"/>
                <a:cs typeface="Arial"/>
              </a:rPr>
              <a:t> </a:t>
            </a:r>
            <a:r>
              <a:rPr sz="2000" spc="-350" dirty="0">
                <a:latin typeface="+mn-lt"/>
                <a:cs typeface="Arial"/>
              </a:rPr>
              <a:t> </a:t>
            </a:r>
            <a:r>
              <a:rPr sz="2000" spc="-13" dirty="0">
                <a:latin typeface="+mn-lt"/>
                <a:cs typeface="Arial"/>
              </a:rPr>
              <a:t>activity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568" y="290708"/>
            <a:ext cx="6552728" cy="441853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51" dirty="0">
                <a:latin typeface="+mj-lt"/>
                <a:cs typeface="Arial"/>
              </a:rPr>
              <a:t>Network </a:t>
            </a:r>
            <a:r>
              <a:rPr spc="-97" dirty="0">
                <a:latin typeface="+mj-lt"/>
                <a:cs typeface="Arial"/>
              </a:rPr>
              <a:t>Dependency</a:t>
            </a:r>
            <a:r>
              <a:rPr lang="de-DE" spc="-97" dirty="0">
                <a:latin typeface="+mj-lt"/>
                <a:cs typeface="Arial"/>
              </a:rPr>
              <a:t> Analyzer (NDA)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576" y="2836538"/>
            <a:ext cx="6316999" cy="282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707023" y="6901098"/>
            <a:ext cx="20256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60"/>
              </a:spcBef>
            </a:pPr>
            <a:fld id="{81D60167-4931-47E6-BA6A-407CBD079E47}" type="slidenum">
              <a:rPr lang="de-DE" spc="-45" smtClean="0"/>
              <a:pPr marL="25400">
                <a:spcBef>
                  <a:spcPts val="60"/>
                </a:spcBef>
              </a:pPr>
              <a:t>45</a:t>
            </a:fld>
            <a:endParaRPr spc="-38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EBD6E-614B-EC4F-962A-D2C5584EF137}"/>
              </a:ext>
            </a:extLst>
          </p:cNvPr>
          <p:cNvGrpSpPr/>
          <p:nvPr/>
        </p:nvGrpSpPr>
        <p:grpSpPr>
          <a:xfrm>
            <a:off x="7236296" y="1628800"/>
            <a:ext cx="1540471" cy="4482734"/>
            <a:chOff x="546512" y="1349936"/>
            <a:chExt cx="1540471" cy="4482734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130D402A-3DC6-2E43-802F-3F300435E91E}"/>
                </a:ext>
              </a:extLst>
            </p:cNvPr>
            <p:cNvSpPr/>
            <p:nvPr/>
          </p:nvSpPr>
          <p:spPr>
            <a:xfrm>
              <a:off x="1093363" y="2369109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5D1018F-B8FD-E747-8DE3-04A1236407BF}"/>
                </a:ext>
              </a:extLst>
            </p:cNvPr>
            <p:cNvSpPr/>
            <p:nvPr/>
          </p:nvSpPr>
          <p:spPr>
            <a:xfrm>
              <a:off x="1222368" y="2369109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716AF905-8CF1-4D4E-B0F7-F40F4F67309F}"/>
                </a:ext>
              </a:extLst>
            </p:cNvPr>
            <p:cNvSpPr/>
            <p:nvPr/>
          </p:nvSpPr>
          <p:spPr>
            <a:xfrm>
              <a:off x="1351372" y="2369109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3AF8C81C-A6D4-C847-9923-E316916D0D75}"/>
                </a:ext>
              </a:extLst>
            </p:cNvPr>
            <p:cNvSpPr/>
            <p:nvPr/>
          </p:nvSpPr>
          <p:spPr>
            <a:xfrm>
              <a:off x="1480377" y="2369109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5DCD0492-1FDE-AA4F-AE13-1DFF6E2B1D38}"/>
                </a:ext>
              </a:extLst>
            </p:cNvPr>
            <p:cNvSpPr/>
            <p:nvPr/>
          </p:nvSpPr>
          <p:spPr>
            <a:xfrm>
              <a:off x="1609382" y="2369109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B2F19A2E-8A1D-F44E-A77E-7F8A202D413E}"/>
                </a:ext>
              </a:extLst>
            </p:cNvPr>
            <p:cNvSpPr/>
            <p:nvPr/>
          </p:nvSpPr>
          <p:spPr>
            <a:xfrm>
              <a:off x="680549" y="2380980"/>
              <a:ext cx="1072954" cy="0"/>
            </a:xfrm>
            <a:custGeom>
              <a:avLst/>
              <a:gdLst/>
              <a:ahLst/>
              <a:cxnLst/>
              <a:rect l="l" t="t" r="r" b="b"/>
              <a:pathLst>
                <a:path w="1254760">
                  <a:moveTo>
                    <a:pt x="0" y="0"/>
                  </a:moveTo>
                  <a:lnTo>
                    <a:pt x="1254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9215FC1E-C457-7A4D-9E92-60F85D00D119}"/>
                </a:ext>
              </a:extLst>
            </p:cNvPr>
            <p:cNvSpPr/>
            <p:nvPr/>
          </p:nvSpPr>
          <p:spPr>
            <a:xfrm>
              <a:off x="1746404" y="2372080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0"/>
                  </a:moveTo>
                  <a:lnTo>
                    <a:pt x="7797" y="10408"/>
                  </a:lnTo>
                  <a:lnTo>
                    <a:pt x="0" y="20816"/>
                  </a:lnTo>
                  <a:lnTo>
                    <a:pt x="20794" y="10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E19F531-C40B-5544-9B3C-ADC1F1BC699A}"/>
                </a:ext>
              </a:extLst>
            </p:cNvPr>
            <p:cNvSpPr/>
            <p:nvPr/>
          </p:nvSpPr>
          <p:spPr>
            <a:xfrm>
              <a:off x="680549" y="1490931"/>
              <a:ext cx="0" cy="890508"/>
            </a:xfrm>
            <a:custGeom>
              <a:avLst/>
              <a:gdLst/>
              <a:ahLst/>
              <a:cxnLst/>
              <a:rect l="l" t="t" r="r" b="b"/>
              <a:pathLst>
                <a:path h="1041400">
                  <a:moveTo>
                    <a:pt x="0" y="10408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AD42FE91-3A93-4F42-B0BD-B0CFD6BEA987}"/>
                </a:ext>
              </a:extLst>
            </p:cNvPr>
            <p:cNvSpPr/>
            <p:nvPr/>
          </p:nvSpPr>
          <p:spPr>
            <a:xfrm>
              <a:off x="671658" y="147980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0397" y="0"/>
                  </a:moveTo>
                  <a:lnTo>
                    <a:pt x="0" y="20816"/>
                  </a:lnTo>
                  <a:lnTo>
                    <a:pt x="10397" y="13009"/>
                  </a:lnTo>
                  <a:lnTo>
                    <a:pt x="16895" y="13009"/>
                  </a:lnTo>
                  <a:lnTo>
                    <a:pt x="10397" y="0"/>
                  </a:lnTo>
                  <a:close/>
                </a:path>
                <a:path w="20954" h="20955">
                  <a:moveTo>
                    <a:pt x="16895" y="13009"/>
                  </a:moveTo>
                  <a:lnTo>
                    <a:pt x="10397" y="13009"/>
                  </a:lnTo>
                  <a:lnTo>
                    <a:pt x="20795" y="20816"/>
                  </a:lnTo>
                  <a:lnTo>
                    <a:pt x="16895" y="13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228DB4C9-AAB6-F347-9876-3C83A0EB67BD}"/>
                </a:ext>
              </a:extLst>
            </p:cNvPr>
            <p:cNvSpPr/>
            <p:nvPr/>
          </p:nvSpPr>
          <p:spPr>
            <a:xfrm>
              <a:off x="779782" y="1479804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129972" y="0"/>
                  </a:moveTo>
                  <a:lnTo>
                    <a:pt x="0" y="0"/>
                  </a:lnTo>
                  <a:lnTo>
                    <a:pt x="0" y="1053874"/>
                  </a:lnTo>
                  <a:lnTo>
                    <a:pt x="129972" y="1053874"/>
                  </a:lnTo>
                  <a:lnTo>
                    <a:pt x="129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7B20F3F6-88A3-2E48-A559-C47D0E3EC6DA}"/>
                </a:ext>
              </a:extLst>
            </p:cNvPr>
            <p:cNvSpPr/>
            <p:nvPr/>
          </p:nvSpPr>
          <p:spPr>
            <a:xfrm>
              <a:off x="908787" y="1479804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129972" y="0"/>
                  </a:moveTo>
                  <a:lnTo>
                    <a:pt x="0" y="0"/>
                  </a:lnTo>
                  <a:lnTo>
                    <a:pt x="0" y="1053874"/>
                  </a:lnTo>
                  <a:lnTo>
                    <a:pt x="129972" y="1053874"/>
                  </a:lnTo>
                  <a:lnTo>
                    <a:pt x="129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28FE5E01-2E34-C34D-B068-351F57A15A85}"/>
                </a:ext>
              </a:extLst>
            </p:cNvPr>
            <p:cNvSpPr/>
            <p:nvPr/>
          </p:nvSpPr>
          <p:spPr>
            <a:xfrm>
              <a:off x="779782" y="1479804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0" y="1053874"/>
                  </a:moveTo>
                  <a:lnTo>
                    <a:pt x="129972" y="1053874"/>
                  </a:lnTo>
                  <a:lnTo>
                    <a:pt x="129972" y="0"/>
                  </a:lnTo>
                  <a:lnTo>
                    <a:pt x="0" y="0"/>
                  </a:lnTo>
                  <a:lnTo>
                    <a:pt x="0" y="105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2821DAC3-67BA-A64B-9EE4-38F3641D97F4}"/>
                </a:ext>
              </a:extLst>
            </p:cNvPr>
            <p:cNvSpPr/>
            <p:nvPr/>
          </p:nvSpPr>
          <p:spPr>
            <a:xfrm>
              <a:off x="908787" y="1479804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0" y="1053874"/>
                  </a:moveTo>
                  <a:lnTo>
                    <a:pt x="129972" y="1053874"/>
                  </a:lnTo>
                  <a:lnTo>
                    <a:pt x="129972" y="0"/>
                  </a:lnTo>
                  <a:lnTo>
                    <a:pt x="0" y="0"/>
                  </a:lnTo>
                  <a:lnTo>
                    <a:pt x="0" y="105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8725A6F-F207-4E45-88CF-8E6577B6767C}"/>
                </a:ext>
              </a:extLst>
            </p:cNvPr>
            <p:cNvSpPr/>
            <p:nvPr/>
          </p:nvSpPr>
          <p:spPr>
            <a:xfrm>
              <a:off x="1037792" y="2380980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B12A3726-AF0D-BB4E-8D28-A94AF51591A7}"/>
                </a:ext>
              </a:extLst>
            </p:cNvPr>
            <p:cNvSpPr/>
            <p:nvPr/>
          </p:nvSpPr>
          <p:spPr>
            <a:xfrm>
              <a:off x="1166797" y="2380980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D9AD2B0-9489-5C42-A6D6-5B89B966163B}"/>
                </a:ext>
              </a:extLst>
            </p:cNvPr>
            <p:cNvSpPr/>
            <p:nvPr/>
          </p:nvSpPr>
          <p:spPr>
            <a:xfrm>
              <a:off x="1295802" y="2380980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78D4E507-A59F-8541-8526-7D3430F7ADED}"/>
                </a:ext>
              </a:extLst>
            </p:cNvPr>
            <p:cNvSpPr/>
            <p:nvPr/>
          </p:nvSpPr>
          <p:spPr>
            <a:xfrm>
              <a:off x="1424808" y="2380980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DAA26AD5-6B2C-294E-AE7F-9D418AFD7A14}"/>
                </a:ext>
              </a:extLst>
            </p:cNvPr>
            <p:cNvSpPr/>
            <p:nvPr/>
          </p:nvSpPr>
          <p:spPr>
            <a:xfrm>
              <a:off x="1553812" y="2380980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29EF6211-1271-4B4C-B45F-BBC639991F27}"/>
                </a:ext>
              </a:extLst>
            </p:cNvPr>
            <p:cNvSpPr txBox="1"/>
            <p:nvPr/>
          </p:nvSpPr>
          <p:spPr>
            <a:xfrm>
              <a:off x="802472" y="1349936"/>
              <a:ext cx="194934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1</a:t>
              </a:r>
              <a:r>
                <a:rPr sz="727" spc="90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1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35063DB7-5D40-F145-8262-F9FBB565CC7D}"/>
                </a:ext>
              </a:extLst>
            </p:cNvPr>
            <p:cNvSpPr txBox="1"/>
            <p:nvPr/>
          </p:nvSpPr>
          <p:spPr>
            <a:xfrm>
              <a:off x="1060478" y="2251098"/>
              <a:ext cx="582088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0 0 0 0</a:t>
              </a:r>
              <a:r>
                <a:rPr sz="727" spc="13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0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B942CB2F-4EF6-B148-A639-33928964ED43}"/>
                </a:ext>
              </a:extLst>
            </p:cNvPr>
            <p:cNvSpPr txBox="1"/>
            <p:nvPr/>
          </p:nvSpPr>
          <p:spPr>
            <a:xfrm>
              <a:off x="802472" y="2366527"/>
              <a:ext cx="840009" cy="238648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algn="ctr">
                <a:lnSpc>
                  <a:spcPts val="871"/>
                </a:lnSpc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1</a:t>
              </a:r>
              <a:r>
                <a:rPr sz="727" spc="-9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2</a:t>
              </a:r>
              <a:r>
                <a:rPr sz="727" spc="-9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3</a:t>
              </a:r>
              <a:r>
                <a:rPr sz="727" spc="-9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4</a:t>
              </a:r>
              <a:r>
                <a:rPr sz="727" spc="-9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5</a:t>
              </a:r>
              <a:r>
                <a:rPr sz="727" spc="-9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6</a:t>
              </a:r>
              <a:r>
                <a:rPr sz="727" spc="-9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7</a:t>
              </a: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ts val="871"/>
                </a:lnSpc>
              </a:pPr>
              <a:r>
                <a:rPr sz="727" spc="4" dirty="0">
                  <a:latin typeface="Times New Roman"/>
                  <a:cs typeface="Times New Roman"/>
                </a:rPr>
                <a:t>Time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F9BA49C8-661E-5C4F-8B54-18DEE2CE9632}"/>
                </a:ext>
              </a:extLst>
            </p:cNvPr>
            <p:cNvSpPr txBox="1"/>
            <p:nvPr/>
          </p:nvSpPr>
          <p:spPr>
            <a:xfrm>
              <a:off x="562965" y="1553987"/>
              <a:ext cx="102592" cy="7531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800"/>
                </a:lnSpc>
              </a:pPr>
              <a:r>
                <a:rPr sz="727" spc="4" dirty="0">
                  <a:latin typeface="Times New Roman"/>
                  <a:cs typeface="Times New Roman"/>
                </a:rPr>
                <a:t>Number </a:t>
              </a:r>
              <a:r>
                <a:rPr sz="727" spc="-26" dirty="0">
                  <a:latin typeface="Times New Roman"/>
                  <a:cs typeface="Times New Roman"/>
                </a:rPr>
                <a:t>of</a:t>
              </a:r>
              <a:r>
                <a:rPr sz="727" spc="47" dirty="0">
                  <a:latin typeface="Times New Roman"/>
                  <a:cs typeface="Times New Roman"/>
                </a:rPr>
                <a:t> </a:t>
              </a:r>
              <a:r>
                <a:rPr sz="727" dirty="0">
                  <a:latin typeface="Times New Roman"/>
                  <a:cs typeface="Times New Roman"/>
                </a:rPr>
                <a:t>Packets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8E7771A8-13DF-4D4D-8AEB-080FB1FA7D5F}"/>
                </a:ext>
              </a:extLst>
            </p:cNvPr>
            <p:cNvSpPr txBox="1"/>
            <p:nvPr/>
          </p:nvSpPr>
          <p:spPr>
            <a:xfrm>
              <a:off x="546512" y="2948397"/>
              <a:ext cx="1506261" cy="256624"/>
            </a:xfrm>
            <a:prstGeom prst="rect">
              <a:avLst/>
            </a:prstGeom>
          </p:spPr>
          <p:txBody>
            <a:bodyPr vert="horz" wrap="square" lIns="0" tIns="13032" rIns="0" bIns="0" rtlCol="0">
              <a:spAutoFit/>
            </a:bodyPr>
            <a:lstStyle/>
            <a:p>
              <a:pPr marL="10860">
                <a:spcBef>
                  <a:spcPts val="103"/>
                </a:spcBef>
              </a:pPr>
              <a:r>
                <a:rPr sz="1582" spc="86" dirty="0">
                  <a:latin typeface="Times New Roman"/>
                  <a:cs typeface="Times New Roman"/>
                </a:rPr>
                <a:t>(a)</a:t>
              </a:r>
              <a:r>
                <a:rPr sz="1582" spc="73" dirty="0">
                  <a:latin typeface="Times New Roman"/>
                  <a:cs typeface="Times New Roman"/>
                </a:rPr>
                <a:t> </a:t>
              </a:r>
              <a:r>
                <a:rPr sz="1582" spc="158" dirty="0">
                  <a:latin typeface="Times New Roman"/>
                  <a:cs typeface="Times New Roman"/>
                </a:rPr>
                <a:t>Client</a:t>
              </a:r>
              <a:r>
                <a:rPr sz="1582" i="1" spc="158" dirty="0">
                  <a:latin typeface="Arial"/>
                  <a:cs typeface="Arial"/>
                </a:rPr>
                <a:t>!</a:t>
              </a:r>
              <a:r>
                <a:rPr sz="1582" spc="158" dirty="0">
                  <a:latin typeface="Times New Roman"/>
                  <a:cs typeface="Times New Roman"/>
                </a:rPr>
                <a:t>DNS</a:t>
              </a:r>
              <a:endParaRPr sz="1582">
                <a:latin typeface="Times New Roman"/>
                <a:cs typeface="Times New Roman"/>
              </a:endParaRPr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5083DF42-900E-AC43-AA91-524DD5711EF0}"/>
                </a:ext>
              </a:extLst>
            </p:cNvPr>
            <p:cNvSpPr txBox="1"/>
            <p:nvPr/>
          </p:nvSpPr>
          <p:spPr>
            <a:xfrm>
              <a:off x="873297" y="3200571"/>
              <a:ext cx="575029" cy="256624"/>
            </a:xfrm>
            <a:prstGeom prst="rect">
              <a:avLst/>
            </a:prstGeom>
          </p:spPr>
          <p:txBody>
            <a:bodyPr vert="horz" wrap="square" lIns="0" tIns="13032" rIns="0" bIns="0" rtlCol="0">
              <a:spAutoFit/>
            </a:bodyPr>
            <a:lstStyle/>
            <a:p>
              <a:pPr marL="10860">
                <a:spcBef>
                  <a:spcPts val="103"/>
                </a:spcBef>
              </a:pPr>
              <a:r>
                <a:rPr sz="1582" spc="34" dirty="0">
                  <a:latin typeface="Times New Roman"/>
                  <a:cs typeface="Times New Roman"/>
                </a:rPr>
                <a:t>Ser</a:t>
              </a:r>
              <a:r>
                <a:rPr sz="1582" spc="-4" dirty="0">
                  <a:latin typeface="Times New Roman"/>
                  <a:cs typeface="Times New Roman"/>
                </a:rPr>
                <a:t>v</a:t>
              </a:r>
              <a:r>
                <a:rPr sz="1582" spc="47" dirty="0">
                  <a:latin typeface="Times New Roman"/>
                  <a:cs typeface="Times New Roman"/>
                </a:rPr>
                <a:t>er</a:t>
              </a:r>
              <a:endParaRPr sz="1582">
                <a:latin typeface="Times New Roman"/>
                <a:cs typeface="Times New Roman"/>
              </a:endParaRPr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F8040587-6859-FC4F-B31B-8E8B1FA75EDD}"/>
                </a:ext>
              </a:extLst>
            </p:cNvPr>
            <p:cNvSpPr/>
            <p:nvPr/>
          </p:nvSpPr>
          <p:spPr>
            <a:xfrm>
              <a:off x="835352" y="4504617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A9FB3097-15DC-BF41-8775-371413E00D47}"/>
                </a:ext>
              </a:extLst>
            </p:cNvPr>
            <p:cNvSpPr/>
            <p:nvPr/>
          </p:nvSpPr>
          <p:spPr>
            <a:xfrm>
              <a:off x="964357" y="4504617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B5D5F886-1F31-A042-BC62-59FFA8D6CAD1}"/>
                </a:ext>
              </a:extLst>
            </p:cNvPr>
            <p:cNvSpPr/>
            <p:nvPr/>
          </p:nvSpPr>
          <p:spPr>
            <a:xfrm>
              <a:off x="1222368" y="4504617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7E96AEDA-3CDB-094A-8918-20357E8FA2C9}"/>
                </a:ext>
              </a:extLst>
            </p:cNvPr>
            <p:cNvSpPr/>
            <p:nvPr/>
          </p:nvSpPr>
          <p:spPr>
            <a:xfrm>
              <a:off x="1351372" y="4504617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23C9425E-31A4-D94A-8482-E0C8A736A32E}"/>
                </a:ext>
              </a:extLst>
            </p:cNvPr>
            <p:cNvSpPr/>
            <p:nvPr/>
          </p:nvSpPr>
          <p:spPr>
            <a:xfrm>
              <a:off x="1480377" y="4504617"/>
              <a:ext cx="0" cy="23892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E14BFF84-12C7-8746-90B3-3668F309734D}"/>
                </a:ext>
              </a:extLst>
            </p:cNvPr>
            <p:cNvSpPr/>
            <p:nvPr/>
          </p:nvSpPr>
          <p:spPr>
            <a:xfrm>
              <a:off x="680549" y="4516488"/>
              <a:ext cx="1072954" cy="0"/>
            </a:xfrm>
            <a:custGeom>
              <a:avLst/>
              <a:gdLst/>
              <a:ahLst/>
              <a:cxnLst/>
              <a:rect l="l" t="t" r="r" b="b"/>
              <a:pathLst>
                <a:path w="1254760">
                  <a:moveTo>
                    <a:pt x="0" y="0"/>
                  </a:moveTo>
                  <a:lnTo>
                    <a:pt x="1254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BFDC93F2-B96B-B640-A481-C457A75CBA77}"/>
                </a:ext>
              </a:extLst>
            </p:cNvPr>
            <p:cNvSpPr/>
            <p:nvPr/>
          </p:nvSpPr>
          <p:spPr>
            <a:xfrm>
              <a:off x="1746404" y="4507589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0"/>
                  </a:moveTo>
                  <a:lnTo>
                    <a:pt x="7797" y="10407"/>
                  </a:lnTo>
                  <a:lnTo>
                    <a:pt x="0" y="20816"/>
                  </a:lnTo>
                  <a:lnTo>
                    <a:pt x="20794" y="10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5D050F6D-079F-3741-9056-C82A1BCEF957}"/>
                </a:ext>
              </a:extLst>
            </p:cNvPr>
            <p:cNvSpPr/>
            <p:nvPr/>
          </p:nvSpPr>
          <p:spPr>
            <a:xfrm>
              <a:off x="680549" y="3626439"/>
              <a:ext cx="0" cy="890508"/>
            </a:xfrm>
            <a:custGeom>
              <a:avLst/>
              <a:gdLst/>
              <a:ahLst/>
              <a:cxnLst/>
              <a:rect l="l" t="t" r="r" b="b"/>
              <a:pathLst>
                <a:path h="1041400">
                  <a:moveTo>
                    <a:pt x="0" y="10408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2A5CDDD1-9077-A841-803E-7EB2736E47CE}"/>
                </a:ext>
              </a:extLst>
            </p:cNvPr>
            <p:cNvSpPr/>
            <p:nvPr/>
          </p:nvSpPr>
          <p:spPr>
            <a:xfrm>
              <a:off x="671658" y="361531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397" y="0"/>
                  </a:moveTo>
                  <a:lnTo>
                    <a:pt x="0" y="20817"/>
                  </a:lnTo>
                  <a:lnTo>
                    <a:pt x="10397" y="13011"/>
                  </a:lnTo>
                  <a:lnTo>
                    <a:pt x="16896" y="13011"/>
                  </a:lnTo>
                  <a:lnTo>
                    <a:pt x="10397" y="0"/>
                  </a:lnTo>
                  <a:close/>
                </a:path>
                <a:path w="20954" h="20954">
                  <a:moveTo>
                    <a:pt x="16896" y="13011"/>
                  </a:moveTo>
                  <a:lnTo>
                    <a:pt x="10397" y="13011"/>
                  </a:lnTo>
                  <a:lnTo>
                    <a:pt x="20795" y="20817"/>
                  </a:lnTo>
                  <a:lnTo>
                    <a:pt x="16896" y="13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1826C3CF-1DCB-0041-B580-F9ED7E57DD8F}"/>
                </a:ext>
              </a:extLst>
            </p:cNvPr>
            <p:cNvSpPr txBox="1"/>
            <p:nvPr/>
          </p:nvSpPr>
          <p:spPr>
            <a:xfrm>
              <a:off x="802472" y="4502037"/>
              <a:ext cx="324167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1 2</a:t>
              </a:r>
              <a:r>
                <a:rPr sz="727" spc="115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3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5396AC93-CE86-BA40-9E4F-E231CBA5FF23}"/>
                </a:ext>
              </a:extLst>
            </p:cNvPr>
            <p:cNvSpPr txBox="1"/>
            <p:nvPr/>
          </p:nvSpPr>
          <p:spPr>
            <a:xfrm>
              <a:off x="1189482" y="4502037"/>
              <a:ext cx="452856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4 5 6</a:t>
              </a:r>
              <a:r>
                <a:rPr sz="727" spc="-13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7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40A8E2E5-B450-8445-A0D4-9447677D7A04}"/>
                </a:ext>
              </a:extLst>
            </p:cNvPr>
            <p:cNvSpPr/>
            <p:nvPr/>
          </p:nvSpPr>
          <p:spPr>
            <a:xfrm>
              <a:off x="1037792" y="3615313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129972" y="0"/>
                  </a:moveTo>
                  <a:lnTo>
                    <a:pt x="0" y="0"/>
                  </a:lnTo>
                  <a:lnTo>
                    <a:pt x="0" y="1053874"/>
                  </a:lnTo>
                  <a:lnTo>
                    <a:pt x="129972" y="1053874"/>
                  </a:lnTo>
                  <a:lnTo>
                    <a:pt x="129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39985763-0724-0D43-9060-304E4C91DCDB}"/>
                </a:ext>
              </a:extLst>
            </p:cNvPr>
            <p:cNvSpPr/>
            <p:nvPr/>
          </p:nvSpPr>
          <p:spPr>
            <a:xfrm>
              <a:off x="1553812" y="3615313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129972" y="0"/>
                  </a:moveTo>
                  <a:lnTo>
                    <a:pt x="0" y="0"/>
                  </a:lnTo>
                  <a:lnTo>
                    <a:pt x="0" y="1053874"/>
                  </a:lnTo>
                  <a:lnTo>
                    <a:pt x="129972" y="1053874"/>
                  </a:lnTo>
                  <a:lnTo>
                    <a:pt x="129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2300A492-ECF4-6941-BB0F-F1D6FFE1A638}"/>
                </a:ext>
              </a:extLst>
            </p:cNvPr>
            <p:cNvSpPr/>
            <p:nvPr/>
          </p:nvSpPr>
          <p:spPr>
            <a:xfrm>
              <a:off x="779782" y="4516488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805AB133-F5F5-A446-8A76-85907988886F}"/>
                </a:ext>
              </a:extLst>
            </p:cNvPr>
            <p:cNvSpPr/>
            <p:nvPr/>
          </p:nvSpPr>
          <p:spPr>
            <a:xfrm>
              <a:off x="908787" y="4516488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82CC0C69-8FFE-F848-BCD7-17D1C571A611}"/>
                </a:ext>
              </a:extLst>
            </p:cNvPr>
            <p:cNvSpPr/>
            <p:nvPr/>
          </p:nvSpPr>
          <p:spPr>
            <a:xfrm>
              <a:off x="1037792" y="3615313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0" y="1053874"/>
                  </a:moveTo>
                  <a:lnTo>
                    <a:pt x="129972" y="1053874"/>
                  </a:lnTo>
                  <a:lnTo>
                    <a:pt x="129972" y="0"/>
                  </a:lnTo>
                  <a:lnTo>
                    <a:pt x="0" y="0"/>
                  </a:lnTo>
                  <a:lnTo>
                    <a:pt x="0" y="105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C34A2ECE-0408-DA42-952D-C0AD4F92945E}"/>
                </a:ext>
              </a:extLst>
            </p:cNvPr>
            <p:cNvSpPr/>
            <p:nvPr/>
          </p:nvSpPr>
          <p:spPr>
            <a:xfrm>
              <a:off x="1166797" y="4516488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ACE6A0B4-2FC1-9542-8312-113C5B18F1F1}"/>
                </a:ext>
              </a:extLst>
            </p:cNvPr>
            <p:cNvSpPr/>
            <p:nvPr/>
          </p:nvSpPr>
          <p:spPr>
            <a:xfrm>
              <a:off x="1295802" y="4516488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4A7C5DF7-9FA4-D546-8DE6-12BE9EE7E128}"/>
                </a:ext>
              </a:extLst>
            </p:cNvPr>
            <p:cNvSpPr/>
            <p:nvPr/>
          </p:nvSpPr>
          <p:spPr>
            <a:xfrm>
              <a:off x="1424808" y="4516488"/>
              <a:ext cx="111314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97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62353AF1-E838-B44D-A9AE-8A3E3CC43CF4}"/>
                </a:ext>
              </a:extLst>
            </p:cNvPr>
            <p:cNvSpPr/>
            <p:nvPr/>
          </p:nvSpPr>
          <p:spPr>
            <a:xfrm>
              <a:off x="1553812" y="3615313"/>
              <a:ext cx="111314" cy="901368"/>
            </a:xfrm>
            <a:custGeom>
              <a:avLst/>
              <a:gdLst/>
              <a:ahLst/>
              <a:cxnLst/>
              <a:rect l="l" t="t" r="r" b="b"/>
              <a:pathLst>
                <a:path w="130175" h="1054100">
                  <a:moveTo>
                    <a:pt x="0" y="1053874"/>
                  </a:moveTo>
                  <a:lnTo>
                    <a:pt x="129972" y="1053874"/>
                  </a:lnTo>
                  <a:lnTo>
                    <a:pt x="129972" y="0"/>
                  </a:lnTo>
                  <a:lnTo>
                    <a:pt x="0" y="0"/>
                  </a:lnTo>
                  <a:lnTo>
                    <a:pt x="0" y="105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81DD87C1-220C-9A4A-A2DD-550DA10BD324}"/>
                </a:ext>
              </a:extLst>
            </p:cNvPr>
            <p:cNvSpPr txBox="1"/>
            <p:nvPr/>
          </p:nvSpPr>
          <p:spPr>
            <a:xfrm>
              <a:off x="802472" y="4386607"/>
              <a:ext cx="194934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0</a:t>
              </a:r>
              <a:r>
                <a:rPr sz="727" spc="90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0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8BB3B403-4CF4-7945-87BC-F61B1F3C974C}"/>
                </a:ext>
              </a:extLst>
            </p:cNvPr>
            <p:cNvSpPr txBox="1"/>
            <p:nvPr/>
          </p:nvSpPr>
          <p:spPr>
            <a:xfrm>
              <a:off x="1060478" y="3485445"/>
              <a:ext cx="65702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1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014425D6-CC21-6A4D-B7A7-D001CD791D9B}"/>
                </a:ext>
              </a:extLst>
            </p:cNvPr>
            <p:cNvSpPr txBox="1"/>
            <p:nvPr/>
          </p:nvSpPr>
          <p:spPr>
            <a:xfrm>
              <a:off x="1189482" y="4386607"/>
              <a:ext cx="324167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0 0</a:t>
              </a:r>
              <a:r>
                <a:rPr sz="727" spc="115" dirty="0">
                  <a:latin typeface="Times New Roman"/>
                  <a:cs typeface="Times New Roman"/>
                </a:rPr>
                <a:t> </a:t>
              </a:r>
              <a:r>
                <a:rPr sz="727" spc="-21" dirty="0">
                  <a:latin typeface="Times New Roman"/>
                  <a:cs typeface="Times New Roman"/>
                </a:rPr>
                <a:t>0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DCA1E450-D881-B34C-9CAA-CDD16177B021}"/>
                </a:ext>
              </a:extLst>
            </p:cNvPr>
            <p:cNvSpPr txBox="1"/>
            <p:nvPr/>
          </p:nvSpPr>
          <p:spPr>
            <a:xfrm>
              <a:off x="1576493" y="3485445"/>
              <a:ext cx="65702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-21" dirty="0">
                  <a:latin typeface="Times New Roman"/>
                  <a:cs typeface="Times New Roman"/>
                </a:rPr>
                <a:t>1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F650686D-A41D-7B42-8D30-C43EDBA861F9}"/>
                </a:ext>
              </a:extLst>
            </p:cNvPr>
            <p:cNvSpPr txBox="1"/>
            <p:nvPr/>
          </p:nvSpPr>
          <p:spPr>
            <a:xfrm>
              <a:off x="1110885" y="4612386"/>
              <a:ext cx="223170" cy="126694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10860">
                <a:spcBef>
                  <a:spcPts val="115"/>
                </a:spcBef>
              </a:pPr>
              <a:r>
                <a:rPr sz="727" spc="13" dirty="0">
                  <a:latin typeface="Times New Roman"/>
                  <a:cs typeface="Times New Roman"/>
                </a:rPr>
                <a:t>Ti</a:t>
              </a:r>
              <a:r>
                <a:rPr sz="727" spc="21" dirty="0">
                  <a:latin typeface="Times New Roman"/>
                  <a:cs typeface="Times New Roman"/>
                </a:rPr>
                <a:t>m</a:t>
              </a:r>
              <a:r>
                <a:rPr sz="727" spc="-17" dirty="0">
                  <a:latin typeface="Times New Roman"/>
                  <a:cs typeface="Times New Roman"/>
                </a:rPr>
                <a:t>e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70AAAD51-EBC0-934D-B4DF-2AE7BD4BB140}"/>
                </a:ext>
              </a:extLst>
            </p:cNvPr>
            <p:cNvSpPr txBox="1"/>
            <p:nvPr/>
          </p:nvSpPr>
          <p:spPr>
            <a:xfrm>
              <a:off x="562965" y="3689496"/>
              <a:ext cx="102592" cy="75313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800"/>
                </a:lnSpc>
              </a:pPr>
              <a:r>
                <a:rPr sz="727" spc="4" dirty="0">
                  <a:latin typeface="Times New Roman"/>
                  <a:cs typeface="Times New Roman"/>
                </a:rPr>
                <a:t>Number </a:t>
              </a:r>
              <a:r>
                <a:rPr sz="727" spc="-26" dirty="0">
                  <a:latin typeface="Times New Roman"/>
                  <a:cs typeface="Times New Roman"/>
                </a:rPr>
                <a:t>of</a:t>
              </a:r>
              <a:r>
                <a:rPr sz="727" spc="47" dirty="0">
                  <a:latin typeface="Times New Roman"/>
                  <a:cs typeface="Times New Roman"/>
                </a:rPr>
                <a:t> </a:t>
              </a:r>
              <a:r>
                <a:rPr sz="727" dirty="0">
                  <a:latin typeface="Times New Roman"/>
                  <a:cs typeface="Times New Roman"/>
                </a:rPr>
                <a:t>Packets</a:t>
              </a:r>
              <a:endParaRPr sz="727">
                <a:latin typeface="Times New Roman"/>
                <a:cs typeface="Times New Roman"/>
              </a:endParaRPr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CAB683E2-4502-4C43-A88F-0827F2999CF7}"/>
                </a:ext>
              </a:extLst>
            </p:cNvPr>
            <p:cNvSpPr txBox="1"/>
            <p:nvPr/>
          </p:nvSpPr>
          <p:spPr>
            <a:xfrm>
              <a:off x="546512" y="5083906"/>
              <a:ext cx="1540471" cy="256624"/>
            </a:xfrm>
            <a:prstGeom prst="rect">
              <a:avLst/>
            </a:prstGeom>
          </p:spPr>
          <p:txBody>
            <a:bodyPr vert="horz" wrap="square" lIns="0" tIns="13032" rIns="0" bIns="0" rtlCol="0">
              <a:spAutoFit/>
            </a:bodyPr>
            <a:lstStyle/>
            <a:p>
              <a:pPr marL="10860">
                <a:spcBef>
                  <a:spcPts val="103"/>
                </a:spcBef>
              </a:pPr>
              <a:r>
                <a:rPr sz="1582" spc="86" dirty="0">
                  <a:latin typeface="Times New Roman"/>
                  <a:cs typeface="Times New Roman"/>
                </a:rPr>
                <a:t>(b)</a:t>
              </a:r>
              <a:r>
                <a:rPr sz="1582" spc="94" dirty="0">
                  <a:latin typeface="Times New Roman"/>
                  <a:cs typeface="Times New Roman"/>
                </a:rPr>
                <a:t> </a:t>
              </a:r>
              <a:r>
                <a:rPr sz="1582" spc="150" dirty="0">
                  <a:latin typeface="Times New Roman"/>
                  <a:cs typeface="Times New Roman"/>
                </a:rPr>
                <a:t>Client</a:t>
              </a:r>
              <a:r>
                <a:rPr sz="1582" i="1" spc="150" dirty="0">
                  <a:latin typeface="Arial"/>
                  <a:cs typeface="Arial"/>
                </a:rPr>
                <a:t>!</a:t>
              </a:r>
              <a:r>
                <a:rPr sz="1582" spc="150" dirty="0">
                  <a:latin typeface="Times New Roman"/>
                  <a:cs typeface="Times New Roman"/>
                </a:rPr>
                <a:t>Load</a:t>
              </a:r>
              <a:endParaRPr sz="1582">
                <a:latin typeface="Times New Roman"/>
                <a:cs typeface="Times New Roman"/>
              </a:endParaRPr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2BBEAB83-7124-9041-9EE6-D7C0451FDB57}"/>
                </a:ext>
              </a:extLst>
            </p:cNvPr>
            <p:cNvSpPr txBox="1"/>
            <p:nvPr/>
          </p:nvSpPr>
          <p:spPr>
            <a:xfrm>
              <a:off x="884563" y="5336081"/>
              <a:ext cx="867159" cy="496589"/>
            </a:xfrm>
            <a:prstGeom prst="rect">
              <a:avLst/>
            </a:prstGeom>
          </p:spPr>
          <p:txBody>
            <a:bodyPr vert="horz" wrap="square" lIns="0" tIns="1629" rIns="0" bIns="0" rtlCol="0">
              <a:spAutoFit/>
            </a:bodyPr>
            <a:lstStyle/>
            <a:p>
              <a:pPr marL="10860" marR="4344">
                <a:lnSpc>
                  <a:spcPct val="104600"/>
                </a:lnSpc>
                <a:spcBef>
                  <a:spcPts val="13"/>
                </a:spcBef>
              </a:pPr>
              <a:r>
                <a:rPr sz="1582" spc="90" dirty="0">
                  <a:latin typeface="Times New Roman"/>
                  <a:cs typeface="Times New Roman"/>
                </a:rPr>
                <a:t>b</a:t>
              </a:r>
              <a:r>
                <a:rPr sz="1582" spc="43" dirty="0">
                  <a:latin typeface="Times New Roman"/>
                  <a:cs typeface="Times New Roman"/>
                </a:rPr>
                <a:t>al</a:t>
              </a:r>
              <a:r>
                <a:rPr sz="1582" spc="90" dirty="0">
                  <a:latin typeface="Times New Roman"/>
                  <a:cs typeface="Times New Roman"/>
                </a:rPr>
                <a:t>an</a:t>
              </a:r>
              <a:r>
                <a:rPr sz="1582" dirty="0">
                  <a:latin typeface="Times New Roman"/>
                  <a:cs typeface="Times New Roman"/>
                </a:rPr>
                <a:t>ci</a:t>
              </a:r>
              <a:r>
                <a:rPr sz="1582" spc="90" dirty="0">
                  <a:latin typeface="Times New Roman"/>
                  <a:cs typeface="Times New Roman"/>
                </a:rPr>
                <a:t>n</a:t>
              </a:r>
              <a:r>
                <a:rPr sz="1582" dirty="0">
                  <a:latin typeface="Times New Roman"/>
                  <a:cs typeface="Times New Roman"/>
                </a:rPr>
                <a:t>g  </a:t>
              </a:r>
              <a:r>
                <a:rPr sz="1582" spc="30" dirty="0">
                  <a:latin typeface="Times New Roman"/>
                  <a:cs typeface="Times New Roman"/>
                </a:rPr>
                <a:t>server</a:t>
              </a:r>
              <a:endParaRPr sz="1582">
                <a:latin typeface="Times New Roman"/>
                <a:cs typeface="Times New Roman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7265910-6517-7740-AC7F-CF90F2A7F3C0}"/>
              </a:ext>
            </a:extLst>
          </p:cNvPr>
          <p:cNvSpPr txBox="1"/>
          <p:nvPr/>
        </p:nvSpPr>
        <p:spPr>
          <a:xfrm>
            <a:off x="2075909" y="5993816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>
                <a:solidFill>
                  <a:srgbClr val="0E16F5"/>
                </a:solidFill>
              </a:rPr>
              <a:t>Xu</a:t>
            </a:r>
            <a:r>
              <a:rPr lang="de-DE" sz="900" dirty="0">
                <a:solidFill>
                  <a:srgbClr val="0E16F5"/>
                </a:solidFill>
              </a:rPr>
              <a:t> Chen, Ming Zhang, </a:t>
            </a:r>
            <a:r>
              <a:rPr lang="de-DE" sz="900" dirty="0" err="1">
                <a:solidFill>
                  <a:srgbClr val="0E16F5"/>
                </a:solidFill>
              </a:rPr>
              <a:t>Zhuoqing</a:t>
            </a:r>
            <a:r>
              <a:rPr lang="de-DE" sz="900" dirty="0">
                <a:solidFill>
                  <a:srgbClr val="0E16F5"/>
                </a:solidFill>
              </a:rPr>
              <a:t> Morley Mao, </a:t>
            </a:r>
            <a:r>
              <a:rPr lang="de-DE" sz="900" dirty="0" err="1">
                <a:solidFill>
                  <a:srgbClr val="0E16F5"/>
                </a:solidFill>
              </a:rPr>
              <a:t>and</a:t>
            </a:r>
            <a:r>
              <a:rPr lang="de-DE" sz="900" dirty="0">
                <a:solidFill>
                  <a:srgbClr val="0E16F5"/>
                </a:solidFill>
              </a:rPr>
              <a:t> </a:t>
            </a:r>
            <a:r>
              <a:rPr lang="de-DE" sz="900" dirty="0" err="1">
                <a:solidFill>
                  <a:srgbClr val="0E16F5"/>
                </a:solidFill>
              </a:rPr>
              <a:t>Paramvir</a:t>
            </a:r>
            <a:r>
              <a:rPr lang="de-DE" sz="900" dirty="0">
                <a:solidFill>
                  <a:srgbClr val="0E16F5"/>
                </a:solidFill>
              </a:rPr>
              <a:t> Bahl. </a:t>
            </a:r>
            <a:br>
              <a:rPr lang="de-DE" sz="900" dirty="0">
                <a:solidFill>
                  <a:srgbClr val="0E16F5"/>
                </a:solidFill>
              </a:rPr>
            </a:br>
            <a:r>
              <a:rPr lang="de-DE" sz="900" dirty="0">
                <a:solidFill>
                  <a:srgbClr val="0E16F5"/>
                </a:solidFill>
              </a:rPr>
              <a:t>“</a:t>
            </a:r>
            <a:r>
              <a:rPr lang="de-DE" sz="900" dirty="0" err="1">
                <a:solidFill>
                  <a:srgbClr val="0E16F5"/>
                </a:solidFill>
              </a:rPr>
              <a:t>Automating</a:t>
            </a:r>
            <a:r>
              <a:rPr lang="de-DE" sz="900" dirty="0">
                <a:solidFill>
                  <a:srgbClr val="0E16F5"/>
                </a:solidFill>
              </a:rPr>
              <a:t> Network </a:t>
            </a:r>
            <a:r>
              <a:rPr lang="de-DE" sz="900" dirty="0" err="1">
                <a:solidFill>
                  <a:srgbClr val="0E16F5"/>
                </a:solidFill>
              </a:rPr>
              <a:t>Application</a:t>
            </a:r>
            <a:r>
              <a:rPr lang="de-DE" sz="900" dirty="0">
                <a:solidFill>
                  <a:srgbClr val="0E16F5"/>
                </a:solidFill>
              </a:rPr>
              <a:t> </a:t>
            </a:r>
            <a:r>
              <a:rPr lang="de-DE" sz="900" dirty="0" err="1">
                <a:solidFill>
                  <a:srgbClr val="0E16F5"/>
                </a:solidFill>
              </a:rPr>
              <a:t>Dependency</a:t>
            </a:r>
            <a:r>
              <a:rPr lang="de-DE" sz="900" dirty="0">
                <a:solidFill>
                  <a:srgbClr val="0E16F5"/>
                </a:solidFill>
              </a:rPr>
              <a:t> Discovery: </a:t>
            </a:r>
            <a:r>
              <a:rPr lang="de-DE" sz="900" dirty="0" err="1">
                <a:solidFill>
                  <a:srgbClr val="0E16F5"/>
                </a:solidFill>
              </a:rPr>
              <a:t>Experi</a:t>
            </a:r>
            <a:r>
              <a:rPr lang="de-DE" sz="900" dirty="0">
                <a:solidFill>
                  <a:srgbClr val="0E16F5"/>
                </a:solidFill>
              </a:rPr>
              <a:t>- </a:t>
            </a:r>
            <a:r>
              <a:rPr lang="de-DE" sz="900" dirty="0" err="1">
                <a:solidFill>
                  <a:srgbClr val="0E16F5"/>
                </a:solidFill>
              </a:rPr>
              <a:t>ences</a:t>
            </a:r>
            <a:r>
              <a:rPr lang="de-DE" sz="900" dirty="0">
                <a:solidFill>
                  <a:srgbClr val="0E16F5"/>
                </a:solidFill>
              </a:rPr>
              <a:t>, </a:t>
            </a:r>
            <a:r>
              <a:rPr lang="de-DE" sz="900" dirty="0" err="1">
                <a:solidFill>
                  <a:srgbClr val="0E16F5"/>
                </a:solidFill>
              </a:rPr>
              <a:t>Limitations</a:t>
            </a:r>
            <a:r>
              <a:rPr lang="de-DE" sz="900" dirty="0">
                <a:solidFill>
                  <a:srgbClr val="0E16F5"/>
                </a:solidFill>
              </a:rPr>
              <a:t>, </a:t>
            </a:r>
            <a:r>
              <a:rPr lang="de-DE" sz="900" dirty="0" err="1">
                <a:solidFill>
                  <a:srgbClr val="0E16F5"/>
                </a:solidFill>
              </a:rPr>
              <a:t>and</a:t>
            </a:r>
            <a:r>
              <a:rPr lang="de-DE" sz="900" dirty="0">
                <a:solidFill>
                  <a:srgbClr val="0E16F5"/>
                </a:solidFill>
              </a:rPr>
              <a:t> New Solutions.” </a:t>
            </a:r>
            <a:br>
              <a:rPr lang="de-DE" sz="900" dirty="0">
                <a:solidFill>
                  <a:srgbClr val="0E16F5"/>
                </a:solidFill>
              </a:rPr>
            </a:br>
            <a:r>
              <a:rPr lang="de-DE" sz="900" dirty="0">
                <a:solidFill>
                  <a:srgbClr val="0E16F5"/>
                </a:solidFill>
              </a:rPr>
              <a:t>In: </a:t>
            </a:r>
            <a:r>
              <a:rPr lang="de-DE" sz="900" dirty="0" err="1">
                <a:solidFill>
                  <a:srgbClr val="0E16F5"/>
                </a:solidFill>
              </a:rPr>
              <a:t>Proc</a:t>
            </a:r>
            <a:r>
              <a:rPr lang="de-DE" sz="900" dirty="0">
                <a:solidFill>
                  <a:srgbClr val="0E16F5"/>
                </a:solidFill>
              </a:rPr>
              <a:t>. 8th USENIX Symposium on Operating Systems Design </a:t>
            </a:r>
            <a:r>
              <a:rPr lang="de-DE" sz="900" dirty="0" err="1">
                <a:solidFill>
                  <a:srgbClr val="0E16F5"/>
                </a:solidFill>
              </a:rPr>
              <a:t>and</a:t>
            </a:r>
            <a:r>
              <a:rPr lang="de-DE" sz="900" dirty="0">
                <a:solidFill>
                  <a:srgbClr val="0E16F5"/>
                </a:solidFill>
              </a:rPr>
              <a:t> Implementation (OSDI 2008). </a:t>
            </a:r>
            <a:br>
              <a:rPr lang="de-DE" sz="900" dirty="0">
                <a:solidFill>
                  <a:srgbClr val="0E16F5"/>
                </a:solidFill>
              </a:rPr>
            </a:br>
            <a:r>
              <a:rPr lang="de-DE" sz="900" dirty="0">
                <a:solidFill>
                  <a:srgbClr val="0E16F5"/>
                </a:solidFill>
              </a:rPr>
              <a:t>pp. 117–130 . </a:t>
            </a:r>
            <a:r>
              <a:rPr lang="de-DE" sz="900" b="1" dirty="0">
                <a:solidFill>
                  <a:srgbClr val="FF0000"/>
                </a:solidFill>
              </a:rPr>
              <a:t>2008</a:t>
            </a:r>
            <a:r>
              <a:rPr lang="de-DE" sz="900" dirty="0">
                <a:solidFill>
                  <a:srgbClr val="0E16F5"/>
                </a:solidFill>
              </a:rPr>
              <a:t>.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689146C8-FCD0-CC4A-BA3E-403FC5C3CB79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2974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060" y="260648"/>
            <a:ext cx="7972791" cy="441853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en-US" spc="-43">
                <a:latin typeface="+mj-lt"/>
                <a:cs typeface="Arial"/>
              </a:rPr>
              <a:t>Detecting</a:t>
            </a:r>
            <a:r>
              <a:rPr lang="en-US" spc="-244">
                <a:latin typeface="+mj-lt"/>
                <a:cs typeface="Arial"/>
              </a:rPr>
              <a:t> </a:t>
            </a:r>
            <a:r>
              <a:rPr lang="en-US" spc="-111">
                <a:latin typeface="+mj-lt"/>
                <a:cs typeface="Arial"/>
              </a:rPr>
              <a:t>Dependencies in a Time Window [t</a:t>
            </a:r>
            <a:r>
              <a:rPr lang="en-US" spc="-111" baseline="-25000">
                <a:latin typeface="+mj-lt"/>
                <a:cs typeface="Arial"/>
              </a:rPr>
              <a:t>min </a:t>
            </a:r>
            <a:r>
              <a:rPr lang="en-US" spc="-111">
                <a:latin typeface="+mj-lt"/>
                <a:cs typeface="Arial"/>
              </a:rPr>
              <a:t>… t</a:t>
            </a:r>
            <a:r>
              <a:rPr lang="en-US" spc="-111" baseline="-25000">
                <a:latin typeface="+mj-lt"/>
                <a:cs typeface="Arial"/>
              </a:rPr>
              <a:t>max</a:t>
            </a:r>
            <a:r>
              <a:rPr lang="en-US" spc="-111">
                <a:latin typeface="+mj-lt"/>
                <a:cs typeface="Arial"/>
              </a:rPr>
              <a:t>]</a:t>
            </a:r>
            <a:endParaRPr lang="en-US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0675" y="4231924"/>
            <a:ext cx="5118267" cy="35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385345" y="2723413"/>
            <a:ext cx="4565122" cy="725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631656" y="1302087"/>
            <a:ext cx="7972792" cy="34380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2138" spc="-43">
                <a:latin typeface="+mn-lt"/>
                <a:cs typeface="Arial"/>
              </a:rPr>
              <a:t>Normalized</a:t>
            </a:r>
            <a:r>
              <a:rPr lang="en-US" sz="2138" spc="-162">
                <a:latin typeface="+mn-lt"/>
                <a:cs typeface="Arial"/>
              </a:rPr>
              <a:t> </a:t>
            </a:r>
            <a:r>
              <a:rPr lang="en-US" sz="2138" spc="-68">
                <a:latin typeface="+mn-lt"/>
                <a:cs typeface="Arial"/>
              </a:rPr>
              <a:t>cross-correlation for histograms r (patterns) and s (signal)</a:t>
            </a:r>
            <a:endParaRPr lang="en-US" sz="2138">
              <a:latin typeface="+mn-lt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651A9-5481-A54A-B5D6-842F4FD509F6}"/>
              </a:ext>
            </a:extLst>
          </p:cNvPr>
          <p:cNvGrpSpPr/>
          <p:nvPr/>
        </p:nvGrpSpPr>
        <p:grpSpPr>
          <a:xfrm>
            <a:off x="1396296" y="5237352"/>
            <a:ext cx="2094964" cy="637122"/>
            <a:chOff x="1776966" y="4673443"/>
            <a:chExt cx="2094964" cy="637122"/>
          </a:xfrm>
        </p:grpSpPr>
        <p:sp>
          <p:nvSpPr>
            <p:cNvPr id="6" name="object 6"/>
            <p:cNvSpPr/>
            <p:nvPr/>
          </p:nvSpPr>
          <p:spPr>
            <a:xfrm>
              <a:off x="1776966" y="4849996"/>
              <a:ext cx="549371" cy="327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7" name="object 7"/>
            <p:cNvSpPr/>
            <p:nvPr/>
          </p:nvSpPr>
          <p:spPr>
            <a:xfrm>
              <a:off x="2274358" y="4900000"/>
              <a:ext cx="732496" cy="3664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8" name="object 8"/>
            <p:cNvSpPr/>
            <p:nvPr/>
          </p:nvSpPr>
          <p:spPr>
            <a:xfrm>
              <a:off x="3026031" y="4853268"/>
              <a:ext cx="186394" cy="320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9" name="object 9"/>
            <p:cNvSpPr/>
            <p:nvPr/>
          </p:nvSpPr>
          <p:spPr>
            <a:xfrm>
              <a:off x="3163185" y="4673443"/>
              <a:ext cx="708745" cy="6371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707023" y="6901098"/>
            <a:ext cx="20256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60"/>
              </a:spcBef>
            </a:pPr>
            <a:fld id="{81D60167-4931-47E6-BA6A-407CBD079E47}" type="slidenum">
              <a:rPr lang="en-US" spc="-45" smtClean="0"/>
              <a:pPr marL="25400">
                <a:spcBef>
                  <a:spcPts val="60"/>
                </a:spcBef>
              </a:pPr>
              <a:t>46</a:t>
            </a:fld>
            <a:endParaRPr lang="en-US" spc="-38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6653E06-9D51-5849-884D-FCE588A9F697}"/>
              </a:ext>
            </a:extLst>
          </p:cNvPr>
          <p:cNvSpPr/>
          <p:nvPr/>
        </p:nvSpPr>
        <p:spPr>
          <a:xfrm>
            <a:off x="4230613" y="1796502"/>
            <a:ext cx="2376264" cy="518549"/>
          </a:xfrm>
          <a:prstGeom prst="wedgeRoundRectCallout">
            <a:avLst>
              <a:gd name="adj1" fmla="val -46044"/>
              <a:gd name="adj2" fmla="val 1192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Mean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3A743C1-2595-744B-B02E-C3BFA65CD89D}"/>
              </a:ext>
            </a:extLst>
          </p:cNvPr>
          <p:cNvSpPr/>
          <p:nvPr/>
        </p:nvSpPr>
        <p:spPr>
          <a:xfrm>
            <a:off x="6101454" y="3509688"/>
            <a:ext cx="2376264" cy="518549"/>
          </a:xfrm>
          <a:prstGeom prst="wedgeRoundRectCallout">
            <a:avLst>
              <a:gd name="adj1" fmla="val -115486"/>
              <a:gd name="adj2" fmla="val -834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Standard Deviation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3D9B90BF-C38E-DE4F-B8C0-4C9AEFF5886F}"/>
              </a:ext>
            </a:extLst>
          </p:cNvPr>
          <p:cNvSpPr txBox="1"/>
          <p:nvPr/>
        </p:nvSpPr>
        <p:spPr>
          <a:xfrm>
            <a:off x="631656" y="3519770"/>
            <a:ext cx="6460624" cy="34380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2138" spc="-43">
                <a:latin typeface="+mn-lt"/>
                <a:cs typeface="Arial"/>
              </a:rPr>
              <a:t>Best alignment at</a:t>
            </a:r>
            <a:endParaRPr lang="en-US" sz="2138">
              <a:latin typeface="+mn-lt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32F9E311-0F87-4748-AC67-DA48F73E112F}"/>
              </a:ext>
            </a:extLst>
          </p:cNvPr>
          <p:cNvSpPr txBox="1"/>
          <p:nvPr/>
        </p:nvSpPr>
        <p:spPr>
          <a:xfrm>
            <a:off x="631656" y="4896626"/>
            <a:ext cx="6460624" cy="34380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2138" spc="-43">
                <a:latin typeface="+mn-lt"/>
                <a:cs typeface="Arial"/>
              </a:rPr>
              <a:t>Similarity if</a:t>
            </a:r>
            <a:endParaRPr lang="en-US" sz="2138">
              <a:latin typeface="+mn-lt"/>
              <a:cs typeface="Arial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AC8894AF-6EA2-424F-BD20-3C0CD0CF7480}"/>
              </a:ext>
            </a:extLst>
          </p:cNvPr>
          <p:cNvSpPr/>
          <p:nvPr/>
        </p:nvSpPr>
        <p:spPr>
          <a:xfrm>
            <a:off x="1083376" y="1796502"/>
            <a:ext cx="2376264" cy="518549"/>
          </a:xfrm>
          <a:prstGeom prst="wedgeRoundRectCallout">
            <a:avLst>
              <a:gd name="adj1" fmla="val 46578"/>
              <a:gd name="adj2" fmla="val 1172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Discretization of time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0B11516-103D-5647-ADE3-C642A8E7B99F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81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3" y="279854"/>
            <a:ext cx="8407017" cy="441853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en-US" sz="2800" b="0" spc="-137" dirty="0">
                <a:latin typeface="+mj-lt"/>
              </a:rPr>
              <a:t>Hidden Markov Models </a:t>
            </a:r>
            <a:r>
              <a:rPr lang="en-US" sz="2800" b="0" spc="-4" dirty="0">
                <a:latin typeface="+mj-lt"/>
              </a:rPr>
              <a:t>for </a:t>
            </a:r>
            <a:r>
              <a:rPr lang="en-US" sz="2800" b="0" spc="-4" dirty="0" err="1">
                <a:latin typeface="+mj-lt"/>
              </a:rPr>
              <a:t>Probalistic</a:t>
            </a:r>
            <a:r>
              <a:rPr lang="en-US" sz="2800" b="0" spc="-4" dirty="0">
                <a:latin typeface="+mj-lt"/>
              </a:rPr>
              <a:t> </a:t>
            </a:r>
            <a:r>
              <a:rPr lang="en-US" sz="2800" b="0" spc="-47" dirty="0">
                <a:latin typeface="+mj-lt"/>
              </a:rPr>
              <a:t>Workflow</a:t>
            </a:r>
            <a:r>
              <a:rPr lang="en-US" sz="2800" b="0" spc="-547" dirty="0">
                <a:latin typeface="+mj-lt"/>
              </a:rPr>
              <a:t>   </a:t>
            </a:r>
            <a:r>
              <a:rPr lang="en-US" sz="2800" b="0" spc="-34" dirty="0">
                <a:latin typeface="+mj-lt"/>
              </a:rPr>
              <a:t>Modeling</a:t>
            </a:r>
            <a:endParaRPr lang="en-US" sz="28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3363" y="2369109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222368" y="2369109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1351372" y="2369109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1480377" y="2369109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" name="object 7"/>
          <p:cNvSpPr/>
          <p:nvPr/>
        </p:nvSpPr>
        <p:spPr>
          <a:xfrm>
            <a:off x="1609382" y="2369109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680549" y="2380980"/>
            <a:ext cx="1072954" cy="0"/>
          </a:xfrm>
          <a:custGeom>
            <a:avLst/>
            <a:gdLst/>
            <a:ahLst/>
            <a:cxnLst/>
            <a:rect l="l" t="t" r="r" b="b"/>
            <a:pathLst>
              <a:path w="1254760">
                <a:moveTo>
                  <a:pt x="0" y="0"/>
                </a:moveTo>
                <a:lnTo>
                  <a:pt x="12542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" name="object 9"/>
          <p:cNvSpPr/>
          <p:nvPr/>
        </p:nvSpPr>
        <p:spPr>
          <a:xfrm>
            <a:off x="1746404" y="2372080"/>
            <a:ext cx="17919" cy="17919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0" y="0"/>
                </a:moveTo>
                <a:lnTo>
                  <a:pt x="7797" y="10408"/>
                </a:lnTo>
                <a:lnTo>
                  <a:pt x="0" y="20816"/>
                </a:lnTo>
                <a:lnTo>
                  <a:pt x="20794" y="104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" name="object 10"/>
          <p:cNvSpPr/>
          <p:nvPr/>
        </p:nvSpPr>
        <p:spPr>
          <a:xfrm>
            <a:off x="680549" y="1490931"/>
            <a:ext cx="0" cy="890508"/>
          </a:xfrm>
          <a:custGeom>
            <a:avLst/>
            <a:gdLst/>
            <a:ahLst/>
            <a:cxnLst/>
            <a:rect l="l" t="t" r="r" b="b"/>
            <a:pathLst>
              <a:path h="1041400">
                <a:moveTo>
                  <a:pt x="0" y="10408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" name="object 11"/>
          <p:cNvSpPr/>
          <p:nvPr/>
        </p:nvSpPr>
        <p:spPr>
          <a:xfrm>
            <a:off x="671658" y="1479806"/>
            <a:ext cx="17919" cy="17919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397" y="0"/>
                </a:moveTo>
                <a:lnTo>
                  <a:pt x="0" y="20816"/>
                </a:lnTo>
                <a:lnTo>
                  <a:pt x="10397" y="13009"/>
                </a:lnTo>
                <a:lnTo>
                  <a:pt x="16895" y="13009"/>
                </a:lnTo>
                <a:lnTo>
                  <a:pt x="10397" y="0"/>
                </a:lnTo>
                <a:close/>
              </a:path>
              <a:path w="20954" h="20955">
                <a:moveTo>
                  <a:pt x="16895" y="13009"/>
                </a:moveTo>
                <a:lnTo>
                  <a:pt x="10397" y="13009"/>
                </a:lnTo>
                <a:lnTo>
                  <a:pt x="20795" y="20816"/>
                </a:lnTo>
                <a:lnTo>
                  <a:pt x="16895" y="13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" name="object 12"/>
          <p:cNvSpPr/>
          <p:nvPr/>
        </p:nvSpPr>
        <p:spPr>
          <a:xfrm>
            <a:off x="779782" y="1479804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129972" y="0"/>
                </a:moveTo>
                <a:lnTo>
                  <a:pt x="0" y="0"/>
                </a:lnTo>
                <a:lnTo>
                  <a:pt x="0" y="1053874"/>
                </a:lnTo>
                <a:lnTo>
                  <a:pt x="129972" y="1053874"/>
                </a:lnTo>
                <a:lnTo>
                  <a:pt x="129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" name="object 13"/>
          <p:cNvSpPr/>
          <p:nvPr/>
        </p:nvSpPr>
        <p:spPr>
          <a:xfrm>
            <a:off x="908787" y="1479804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129972" y="0"/>
                </a:moveTo>
                <a:lnTo>
                  <a:pt x="0" y="0"/>
                </a:lnTo>
                <a:lnTo>
                  <a:pt x="0" y="1053874"/>
                </a:lnTo>
                <a:lnTo>
                  <a:pt x="129972" y="1053874"/>
                </a:lnTo>
                <a:lnTo>
                  <a:pt x="129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4" name="object 14"/>
          <p:cNvSpPr/>
          <p:nvPr/>
        </p:nvSpPr>
        <p:spPr>
          <a:xfrm>
            <a:off x="779782" y="1479804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0" y="1053874"/>
                </a:moveTo>
                <a:lnTo>
                  <a:pt x="129972" y="1053874"/>
                </a:lnTo>
                <a:lnTo>
                  <a:pt x="129972" y="0"/>
                </a:lnTo>
                <a:lnTo>
                  <a:pt x="0" y="0"/>
                </a:lnTo>
                <a:lnTo>
                  <a:pt x="0" y="10538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5" name="object 15"/>
          <p:cNvSpPr/>
          <p:nvPr/>
        </p:nvSpPr>
        <p:spPr>
          <a:xfrm>
            <a:off x="908787" y="1479804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0" y="1053874"/>
                </a:moveTo>
                <a:lnTo>
                  <a:pt x="129972" y="1053874"/>
                </a:lnTo>
                <a:lnTo>
                  <a:pt x="129972" y="0"/>
                </a:lnTo>
                <a:lnTo>
                  <a:pt x="0" y="0"/>
                </a:lnTo>
                <a:lnTo>
                  <a:pt x="0" y="10538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6" name="object 16"/>
          <p:cNvSpPr/>
          <p:nvPr/>
        </p:nvSpPr>
        <p:spPr>
          <a:xfrm>
            <a:off x="1037792" y="2380980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7" name="object 17"/>
          <p:cNvSpPr/>
          <p:nvPr/>
        </p:nvSpPr>
        <p:spPr>
          <a:xfrm>
            <a:off x="1166797" y="2380980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8" name="object 18"/>
          <p:cNvSpPr/>
          <p:nvPr/>
        </p:nvSpPr>
        <p:spPr>
          <a:xfrm>
            <a:off x="1295802" y="2380980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9" name="object 19"/>
          <p:cNvSpPr/>
          <p:nvPr/>
        </p:nvSpPr>
        <p:spPr>
          <a:xfrm>
            <a:off x="1424808" y="2380980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0" name="object 20"/>
          <p:cNvSpPr/>
          <p:nvPr/>
        </p:nvSpPr>
        <p:spPr>
          <a:xfrm>
            <a:off x="1553812" y="2380980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1" name="object 21"/>
          <p:cNvSpPr txBox="1"/>
          <p:nvPr/>
        </p:nvSpPr>
        <p:spPr>
          <a:xfrm>
            <a:off x="802472" y="1349936"/>
            <a:ext cx="194934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1</a:t>
            </a:r>
            <a:r>
              <a:rPr lang="en-US" sz="727" spc="90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1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0478" y="2251098"/>
            <a:ext cx="582088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0 0 0 0</a:t>
            </a:r>
            <a:r>
              <a:rPr lang="en-US" sz="727" spc="13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0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472" y="2366527"/>
            <a:ext cx="840009" cy="238648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algn="ctr">
              <a:lnSpc>
                <a:spcPts val="871"/>
              </a:lnSpc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1</a:t>
            </a:r>
            <a:r>
              <a:rPr lang="en-US" sz="727" spc="-9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2</a:t>
            </a:r>
            <a:r>
              <a:rPr lang="en-US" sz="727" spc="-9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3</a:t>
            </a:r>
            <a:r>
              <a:rPr lang="en-US" sz="727" spc="-9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4</a:t>
            </a:r>
            <a:r>
              <a:rPr lang="en-US" sz="727" spc="-9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5</a:t>
            </a:r>
            <a:r>
              <a:rPr lang="en-US" sz="727" spc="-9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6</a:t>
            </a:r>
            <a:r>
              <a:rPr lang="en-US" sz="727" spc="-9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7</a:t>
            </a:r>
            <a:endParaRPr lang="en-US" sz="727">
              <a:latin typeface="Times New Roman"/>
              <a:cs typeface="Times New Roman"/>
            </a:endParaRPr>
          </a:p>
          <a:p>
            <a:pPr algn="ctr">
              <a:lnSpc>
                <a:spcPts val="871"/>
              </a:lnSpc>
            </a:pPr>
            <a:r>
              <a:rPr lang="en-US" sz="727" spc="4">
                <a:latin typeface="Times New Roman"/>
                <a:cs typeface="Times New Roman"/>
              </a:rPr>
              <a:t>Time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2965" y="1553987"/>
            <a:ext cx="102592" cy="753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860">
              <a:lnSpc>
                <a:spcPts val="800"/>
              </a:lnSpc>
            </a:pPr>
            <a:r>
              <a:rPr lang="en-US" sz="727" spc="4">
                <a:latin typeface="Times New Roman"/>
                <a:cs typeface="Times New Roman"/>
              </a:rPr>
              <a:t>Number </a:t>
            </a:r>
            <a:r>
              <a:rPr lang="en-US" sz="727" spc="-26">
                <a:latin typeface="Times New Roman"/>
                <a:cs typeface="Times New Roman"/>
              </a:rPr>
              <a:t>of</a:t>
            </a:r>
            <a:r>
              <a:rPr lang="en-US" sz="727" spc="47">
                <a:latin typeface="Times New Roman"/>
                <a:cs typeface="Times New Roman"/>
              </a:rPr>
              <a:t> </a:t>
            </a:r>
            <a:r>
              <a:rPr lang="en-US" sz="727">
                <a:latin typeface="Times New Roman"/>
                <a:cs typeface="Times New Roman"/>
              </a:rPr>
              <a:t>Packets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6512" y="2948397"/>
            <a:ext cx="1506261" cy="256624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>
              <a:spcBef>
                <a:spcPts val="103"/>
              </a:spcBef>
            </a:pPr>
            <a:r>
              <a:rPr lang="en-US" sz="1582" spc="86">
                <a:latin typeface="Times New Roman"/>
                <a:cs typeface="Times New Roman"/>
              </a:rPr>
              <a:t>(a)</a:t>
            </a:r>
            <a:r>
              <a:rPr lang="en-US" sz="1582" spc="73">
                <a:latin typeface="Times New Roman"/>
                <a:cs typeface="Times New Roman"/>
              </a:rPr>
              <a:t> </a:t>
            </a:r>
            <a:r>
              <a:rPr lang="en-US" sz="1582" spc="158">
                <a:latin typeface="Times New Roman"/>
                <a:cs typeface="Times New Roman"/>
              </a:rPr>
              <a:t>Client</a:t>
            </a:r>
            <a:r>
              <a:rPr lang="en-US" sz="1582" i="1" spc="158">
                <a:latin typeface="Arial"/>
                <a:cs typeface="Arial"/>
              </a:rPr>
              <a:t>!</a:t>
            </a:r>
            <a:r>
              <a:rPr lang="en-US" sz="1582" spc="158">
                <a:latin typeface="Times New Roman"/>
                <a:cs typeface="Times New Roman"/>
              </a:rPr>
              <a:t>DNS</a:t>
            </a:r>
            <a:endParaRPr lang="en-US" sz="158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3297" y="3200571"/>
            <a:ext cx="575029" cy="256624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>
              <a:spcBef>
                <a:spcPts val="103"/>
              </a:spcBef>
            </a:pPr>
            <a:r>
              <a:rPr lang="en-US" sz="1582" spc="34">
                <a:latin typeface="Times New Roman"/>
                <a:cs typeface="Times New Roman"/>
              </a:rPr>
              <a:t>Ser</a:t>
            </a:r>
            <a:r>
              <a:rPr lang="en-US" sz="1582" spc="-4">
                <a:latin typeface="Times New Roman"/>
                <a:cs typeface="Times New Roman"/>
              </a:rPr>
              <a:t>v</a:t>
            </a:r>
            <a:r>
              <a:rPr lang="en-US" sz="1582" spc="47">
                <a:latin typeface="Times New Roman"/>
                <a:cs typeface="Times New Roman"/>
              </a:rPr>
              <a:t>er</a:t>
            </a:r>
            <a:endParaRPr lang="en-US" sz="158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5352" y="4504617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8" name="object 28"/>
          <p:cNvSpPr/>
          <p:nvPr/>
        </p:nvSpPr>
        <p:spPr>
          <a:xfrm>
            <a:off x="964357" y="4504617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29" name="object 29"/>
          <p:cNvSpPr/>
          <p:nvPr/>
        </p:nvSpPr>
        <p:spPr>
          <a:xfrm>
            <a:off x="1222368" y="4504617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0" name="object 30"/>
          <p:cNvSpPr/>
          <p:nvPr/>
        </p:nvSpPr>
        <p:spPr>
          <a:xfrm>
            <a:off x="1351372" y="4504617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1" name="object 31"/>
          <p:cNvSpPr/>
          <p:nvPr/>
        </p:nvSpPr>
        <p:spPr>
          <a:xfrm>
            <a:off x="1480377" y="4504617"/>
            <a:ext cx="0" cy="23892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7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2" name="object 32"/>
          <p:cNvSpPr/>
          <p:nvPr/>
        </p:nvSpPr>
        <p:spPr>
          <a:xfrm>
            <a:off x="680549" y="4516488"/>
            <a:ext cx="1072954" cy="0"/>
          </a:xfrm>
          <a:custGeom>
            <a:avLst/>
            <a:gdLst/>
            <a:ahLst/>
            <a:cxnLst/>
            <a:rect l="l" t="t" r="r" b="b"/>
            <a:pathLst>
              <a:path w="1254760">
                <a:moveTo>
                  <a:pt x="0" y="0"/>
                </a:moveTo>
                <a:lnTo>
                  <a:pt x="12542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3" name="object 33"/>
          <p:cNvSpPr/>
          <p:nvPr/>
        </p:nvSpPr>
        <p:spPr>
          <a:xfrm>
            <a:off x="1746404" y="4507589"/>
            <a:ext cx="17919" cy="17919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0" y="0"/>
                </a:moveTo>
                <a:lnTo>
                  <a:pt x="7797" y="10407"/>
                </a:lnTo>
                <a:lnTo>
                  <a:pt x="0" y="20816"/>
                </a:lnTo>
                <a:lnTo>
                  <a:pt x="20794" y="104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4" name="object 34"/>
          <p:cNvSpPr/>
          <p:nvPr/>
        </p:nvSpPr>
        <p:spPr>
          <a:xfrm>
            <a:off x="680549" y="3626439"/>
            <a:ext cx="0" cy="890508"/>
          </a:xfrm>
          <a:custGeom>
            <a:avLst/>
            <a:gdLst/>
            <a:ahLst/>
            <a:cxnLst/>
            <a:rect l="l" t="t" r="r" b="b"/>
            <a:pathLst>
              <a:path h="1041400">
                <a:moveTo>
                  <a:pt x="0" y="10408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5" name="object 35"/>
          <p:cNvSpPr/>
          <p:nvPr/>
        </p:nvSpPr>
        <p:spPr>
          <a:xfrm>
            <a:off x="671658" y="3615314"/>
            <a:ext cx="17919" cy="17919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397" y="0"/>
                </a:moveTo>
                <a:lnTo>
                  <a:pt x="0" y="20817"/>
                </a:lnTo>
                <a:lnTo>
                  <a:pt x="10397" y="13011"/>
                </a:lnTo>
                <a:lnTo>
                  <a:pt x="16896" y="13011"/>
                </a:lnTo>
                <a:lnTo>
                  <a:pt x="10397" y="0"/>
                </a:lnTo>
                <a:close/>
              </a:path>
              <a:path w="20954" h="20954">
                <a:moveTo>
                  <a:pt x="16896" y="13011"/>
                </a:moveTo>
                <a:lnTo>
                  <a:pt x="10397" y="13011"/>
                </a:lnTo>
                <a:lnTo>
                  <a:pt x="20795" y="20817"/>
                </a:lnTo>
                <a:lnTo>
                  <a:pt x="16896" y="13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6" name="object 36"/>
          <p:cNvSpPr txBox="1"/>
          <p:nvPr/>
        </p:nvSpPr>
        <p:spPr>
          <a:xfrm>
            <a:off x="802472" y="4502037"/>
            <a:ext cx="324167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1 2</a:t>
            </a:r>
            <a:r>
              <a:rPr lang="en-US" sz="727" spc="115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3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9482" y="4502037"/>
            <a:ext cx="452856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4 5 6</a:t>
            </a:r>
            <a:r>
              <a:rPr lang="en-US" sz="727" spc="-13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7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37792" y="3615313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129972" y="0"/>
                </a:moveTo>
                <a:lnTo>
                  <a:pt x="0" y="0"/>
                </a:lnTo>
                <a:lnTo>
                  <a:pt x="0" y="1053874"/>
                </a:lnTo>
                <a:lnTo>
                  <a:pt x="129972" y="1053874"/>
                </a:lnTo>
                <a:lnTo>
                  <a:pt x="129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9" name="object 39"/>
          <p:cNvSpPr/>
          <p:nvPr/>
        </p:nvSpPr>
        <p:spPr>
          <a:xfrm>
            <a:off x="1553812" y="3615313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129972" y="0"/>
                </a:moveTo>
                <a:lnTo>
                  <a:pt x="0" y="0"/>
                </a:lnTo>
                <a:lnTo>
                  <a:pt x="0" y="1053874"/>
                </a:lnTo>
                <a:lnTo>
                  <a:pt x="129972" y="1053874"/>
                </a:lnTo>
                <a:lnTo>
                  <a:pt x="129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0" name="object 40"/>
          <p:cNvSpPr/>
          <p:nvPr/>
        </p:nvSpPr>
        <p:spPr>
          <a:xfrm>
            <a:off x="779782" y="4516488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1" name="object 41"/>
          <p:cNvSpPr/>
          <p:nvPr/>
        </p:nvSpPr>
        <p:spPr>
          <a:xfrm>
            <a:off x="908787" y="4516488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2" name="object 42"/>
          <p:cNvSpPr/>
          <p:nvPr/>
        </p:nvSpPr>
        <p:spPr>
          <a:xfrm>
            <a:off x="1037792" y="3615313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0" y="1053874"/>
                </a:moveTo>
                <a:lnTo>
                  <a:pt x="129972" y="1053874"/>
                </a:lnTo>
                <a:lnTo>
                  <a:pt x="129972" y="0"/>
                </a:lnTo>
                <a:lnTo>
                  <a:pt x="0" y="0"/>
                </a:lnTo>
                <a:lnTo>
                  <a:pt x="0" y="10538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3" name="object 43"/>
          <p:cNvSpPr/>
          <p:nvPr/>
        </p:nvSpPr>
        <p:spPr>
          <a:xfrm>
            <a:off x="1166797" y="4516488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4" name="object 44"/>
          <p:cNvSpPr/>
          <p:nvPr/>
        </p:nvSpPr>
        <p:spPr>
          <a:xfrm>
            <a:off x="1295802" y="4516488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5" name="object 45"/>
          <p:cNvSpPr/>
          <p:nvPr/>
        </p:nvSpPr>
        <p:spPr>
          <a:xfrm>
            <a:off x="1424808" y="4516488"/>
            <a:ext cx="111314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6" name="object 46"/>
          <p:cNvSpPr/>
          <p:nvPr/>
        </p:nvSpPr>
        <p:spPr>
          <a:xfrm>
            <a:off x="1553812" y="3615313"/>
            <a:ext cx="111314" cy="901368"/>
          </a:xfrm>
          <a:custGeom>
            <a:avLst/>
            <a:gdLst/>
            <a:ahLst/>
            <a:cxnLst/>
            <a:rect l="l" t="t" r="r" b="b"/>
            <a:pathLst>
              <a:path w="130175" h="1054100">
                <a:moveTo>
                  <a:pt x="0" y="1053874"/>
                </a:moveTo>
                <a:lnTo>
                  <a:pt x="129972" y="1053874"/>
                </a:lnTo>
                <a:lnTo>
                  <a:pt x="129972" y="0"/>
                </a:lnTo>
                <a:lnTo>
                  <a:pt x="0" y="0"/>
                </a:lnTo>
                <a:lnTo>
                  <a:pt x="0" y="10538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7" name="object 47"/>
          <p:cNvSpPr txBox="1"/>
          <p:nvPr/>
        </p:nvSpPr>
        <p:spPr>
          <a:xfrm>
            <a:off x="802472" y="4386607"/>
            <a:ext cx="194934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0</a:t>
            </a:r>
            <a:r>
              <a:rPr lang="en-US" sz="727" spc="90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0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0478" y="3485445"/>
            <a:ext cx="65702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1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89482" y="4386607"/>
            <a:ext cx="324167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0 0</a:t>
            </a:r>
            <a:r>
              <a:rPr lang="en-US" sz="727" spc="115">
                <a:latin typeface="Times New Roman"/>
                <a:cs typeface="Times New Roman"/>
              </a:rPr>
              <a:t> </a:t>
            </a:r>
            <a:r>
              <a:rPr lang="en-US" sz="727" spc="-21">
                <a:latin typeface="Times New Roman"/>
                <a:cs typeface="Times New Roman"/>
              </a:rPr>
              <a:t>0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76493" y="3485445"/>
            <a:ext cx="65702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-21">
                <a:latin typeface="Times New Roman"/>
                <a:cs typeface="Times New Roman"/>
              </a:rPr>
              <a:t>1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0885" y="4612386"/>
            <a:ext cx="223170" cy="12669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lang="en-US" sz="727" spc="13">
                <a:latin typeface="Times New Roman"/>
                <a:cs typeface="Times New Roman"/>
              </a:rPr>
              <a:t>Ti</a:t>
            </a:r>
            <a:r>
              <a:rPr lang="en-US" sz="727" spc="21">
                <a:latin typeface="Times New Roman"/>
                <a:cs typeface="Times New Roman"/>
              </a:rPr>
              <a:t>m</a:t>
            </a:r>
            <a:r>
              <a:rPr lang="en-US" sz="727" spc="-17">
                <a:latin typeface="Times New Roman"/>
                <a:cs typeface="Times New Roman"/>
              </a:rPr>
              <a:t>e</a:t>
            </a:r>
            <a:endParaRPr lang="en-US" sz="727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2965" y="3689496"/>
            <a:ext cx="102592" cy="753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860">
              <a:lnSpc>
                <a:spcPts val="800"/>
              </a:lnSpc>
            </a:pPr>
            <a:r>
              <a:rPr lang="en-US" sz="727" spc="4">
                <a:latin typeface="Times New Roman"/>
                <a:cs typeface="Times New Roman"/>
              </a:rPr>
              <a:t>Number </a:t>
            </a:r>
            <a:r>
              <a:rPr lang="en-US" sz="727" spc="-26">
                <a:latin typeface="Times New Roman"/>
                <a:cs typeface="Times New Roman"/>
              </a:rPr>
              <a:t>of</a:t>
            </a:r>
            <a:r>
              <a:rPr lang="en-US" sz="727" spc="47">
                <a:latin typeface="Times New Roman"/>
                <a:cs typeface="Times New Roman"/>
              </a:rPr>
              <a:t> </a:t>
            </a:r>
            <a:r>
              <a:rPr lang="en-US" sz="727">
                <a:latin typeface="Times New Roman"/>
                <a:cs typeface="Times New Roman"/>
              </a:rPr>
              <a:t>Packets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6512" y="5083906"/>
            <a:ext cx="1540471" cy="256624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>
              <a:spcBef>
                <a:spcPts val="103"/>
              </a:spcBef>
            </a:pPr>
            <a:r>
              <a:rPr lang="en-US" sz="1582" spc="86">
                <a:latin typeface="Times New Roman"/>
                <a:cs typeface="Times New Roman"/>
              </a:rPr>
              <a:t>(b)</a:t>
            </a:r>
            <a:r>
              <a:rPr lang="en-US" sz="1582" spc="94">
                <a:latin typeface="Times New Roman"/>
                <a:cs typeface="Times New Roman"/>
              </a:rPr>
              <a:t> </a:t>
            </a:r>
            <a:r>
              <a:rPr lang="en-US" sz="1582" spc="150">
                <a:latin typeface="Times New Roman"/>
                <a:cs typeface="Times New Roman"/>
              </a:rPr>
              <a:t>Client</a:t>
            </a:r>
            <a:r>
              <a:rPr lang="en-US" sz="1582" i="1" spc="150">
                <a:latin typeface="Arial"/>
                <a:cs typeface="Arial"/>
              </a:rPr>
              <a:t>!</a:t>
            </a:r>
            <a:r>
              <a:rPr lang="en-US" sz="1582" spc="150">
                <a:latin typeface="Times New Roman"/>
                <a:cs typeface="Times New Roman"/>
              </a:rPr>
              <a:t>Load</a:t>
            </a:r>
            <a:endParaRPr lang="en-US" sz="1582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4563" y="5336081"/>
            <a:ext cx="867159" cy="496589"/>
          </a:xfrm>
          <a:prstGeom prst="rect">
            <a:avLst/>
          </a:prstGeom>
        </p:spPr>
        <p:txBody>
          <a:bodyPr vert="horz" wrap="square" lIns="0" tIns="1629" rIns="0" bIns="0" rtlCol="0">
            <a:spAutoFit/>
          </a:bodyPr>
          <a:lstStyle/>
          <a:p>
            <a:pPr marL="10860" marR="4344">
              <a:lnSpc>
                <a:spcPct val="104600"/>
              </a:lnSpc>
              <a:spcBef>
                <a:spcPts val="13"/>
              </a:spcBef>
            </a:pPr>
            <a:r>
              <a:rPr lang="en-US" sz="1582" spc="90">
                <a:latin typeface="Times New Roman"/>
                <a:cs typeface="Times New Roman"/>
              </a:rPr>
              <a:t>b</a:t>
            </a:r>
            <a:r>
              <a:rPr lang="en-US" sz="1582" spc="43">
                <a:latin typeface="Times New Roman"/>
                <a:cs typeface="Times New Roman"/>
              </a:rPr>
              <a:t>al</a:t>
            </a:r>
            <a:r>
              <a:rPr lang="en-US" sz="1582" spc="90">
                <a:latin typeface="Times New Roman"/>
                <a:cs typeface="Times New Roman"/>
              </a:rPr>
              <a:t>an</a:t>
            </a:r>
            <a:r>
              <a:rPr lang="en-US" sz="1582">
                <a:latin typeface="Times New Roman"/>
                <a:cs typeface="Times New Roman"/>
              </a:rPr>
              <a:t>ci</a:t>
            </a:r>
            <a:r>
              <a:rPr lang="en-US" sz="1582" spc="90">
                <a:latin typeface="Times New Roman"/>
                <a:cs typeface="Times New Roman"/>
              </a:rPr>
              <a:t>n</a:t>
            </a:r>
            <a:r>
              <a:rPr lang="en-US" sz="1582">
                <a:latin typeface="Times New Roman"/>
                <a:cs typeface="Times New Roman"/>
              </a:rPr>
              <a:t>g  </a:t>
            </a:r>
            <a:r>
              <a:rPr lang="en-US" sz="1582" spc="30">
                <a:latin typeface="Times New Roman"/>
                <a:cs typeface="Times New Roman"/>
              </a:rPr>
              <a:t>server</a:t>
            </a:r>
            <a:endParaRPr lang="en-US" sz="1582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94775" y="2209510"/>
            <a:ext cx="139243" cy="13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6" name="object 56"/>
          <p:cNvSpPr/>
          <p:nvPr/>
        </p:nvSpPr>
        <p:spPr>
          <a:xfrm>
            <a:off x="3794775" y="2209509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7" name="object 57"/>
          <p:cNvSpPr/>
          <p:nvPr/>
        </p:nvSpPr>
        <p:spPr>
          <a:xfrm>
            <a:off x="4027285" y="1976757"/>
            <a:ext cx="139243" cy="139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8" name="object 58"/>
          <p:cNvSpPr/>
          <p:nvPr/>
        </p:nvSpPr>
        <p:spPr>
          <a:xfrm>
            <a:off x="4027285" y="1976757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9" name="object 59"/>
          <p:cNvSpPr txBox="1"/>
          <p:nvPr/>
        </p:nvSpPr>
        <p:spPr>
          <a:xfrm>
            <a:off x="3967079" y="1806037"/>
            <a:ext cx="259551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34">
                <a:latin typeface="Times New Roman"/>
                <a:cs typeface="Times New Roman"/>
              </a:rPr>
              <a:t>D</a:t>
            </a:r>
            <a:r>
              <a:rPr lang="en-US" sz="898" spc="9">
                <a:latin typeface="Times New Roman"/>
                <a:cs typeface="Times New Roman"/>
              </a:rPr>
              <a:t>NS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027285" y="2442262"/>
            <a:ext cx="139243" cy="139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1" name="object 61"/>
          <p:cNvSpPr/>
          <p:nvPr/>
        </p:nvSpPr>
        <p:spPr>
          <a:xfrm>
            <a:off x="4027285" y="2442262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2" name="object 62"/>
          <p:cNvSpPr txBox="1"/>
          <p:nvPr/>
        </p:nvSpPr>
        <p:spPr>
          <a:xfrm>
            <a:off x="4015454" y="2577158"/>
            <a:ext cx="163441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13">
                <a:latin typeface="Times New Roman"/>
                <a:cs typeface="Times New Roman"/>
              </a:rPr>
              <a:t>lbs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915013" y="2104503"/>
            <a:ext cx="124345" cy="124345"/>
          </a:xfrm>
          <a:custGeom>
            <a:avLst/>
            <a:gdLst/>
            <a:ahLst/>
            <a:cxnLst/>
            <a:rect l="l" t="t" r="r" b="b"/>
            <a:pathLst>
              <a:path w="145414" h="145414">
                <a:moveTo>
                  <a:pt x="0" y="145049"/>
                </a:moveTo>
                <a:lnTo>
                  <a:pt x="144898" y="0"/>
                </a:lnTo>
              </a:path>
            </a:pathLst>
          </a:custGeom>
          <a:ln w="12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4" name="object 64"/>
          <p:cNvSpPr/>
          <p:nvPr/>
        </p:nvSpPr>
        <p:spPr>
          <a:xfrm>
            <a:off x="3990169" y="2095611"/>
            <a:ext cx="58100" cy="58100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0"/>
                </a:moveTo>
                <a:lnTo>
                  <a:pt x="18094" y="8398"/>
                </a:lnTo>
                <a:lnTo>
                  <a:pt x="34412" y="11511"/>
                </a:lnTo>
                <a:lnTo>
                  <a:pt x="48855" y="10388"/>
                </a:lnTo>
                <a:lnTo>
                  <a:pt x="61323" y="6077"/>
                </a:lnTo>
                <a:lnTo>
                  <a:pt x="57016" y="18558"/>
                </a:lnTo>
                <a:lnTo>
                  <a:pt x="55894" y="33016"/>
                </a:lnTo>
                <a:lnTo>
                  <a:pt x="59004" y="49351"/>
                </a:lnTo>
                <a:lnTo>
                  <a:pt x="67394" y="67464"/>
                </a:lnTo>
              </a:path>
            </a:pathLst>
          </a:custGeom>
          <a:ln w="12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5" name="object 65"/>
          <p:cNvSpPr/>
          <p:nvPr/>
        </p:nvSpPr>
        <p:spPr>
          <a:xfrm>
            <a:off x="3915013" y="2329872"/>
            <a:ext cx="124345" cy="124345"/>
          </a:xfrm>
          <a:custGeom>
            <a:avLst/>
            <a:gdLst/>
            <a:ahLst/>
            <a:cxnLst/>
            <a:rect l="l" t="t" r="r" b="b"/>
            <a:pathLst>
              <a:path w="145414" h="145414">
                <a:moveTo>
                  <a:pt x="0" y="0"/>
                </a:moveTo>
                <a:lnTo>
                  <a:pt x="144898" y="145049"/>
                </a:lnTo>
              </a:path>
            </a:pathLst>
          </a:custGeom>
          <a:ln w="12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6" name="object 66"/>
          <p:cNvSpPr/>
          <p:nvPr/>
        </p:nvSpPr>
        <p:spPr>
          <a:xfrm>
            <a:off x="3990169" y="2405108"/>
            <a:ext cx="58100" cy="58100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67394" y="0"/>
                </a:moveTo>
                <a:lnTo>
                  <a:pt x="59004" y="18113"/>
                </a:lnTo>
                <a:lnTo>
                  <a:pt x="55894" y="34448"/>
                </a:lnTo>
                <a:lnTo>
                  <a:pt x="57016" y="48906"/>
                </a:lnTo>
                <a:lnTo>
                  <a:pt x="61323" y="61387"/>
                </a:lnTo>
                <a:lnTo>
                  <a:pt x="48855" y="57075"/>
                </a:lnTo>
                <a:lnTo>
                  <a:pt x="34412" y="55952"/>
                </a:lnTo>
                <a:lnTo>
                  <a:pt x="18094" y="59066"/>
                </a:lnTo>
                <a:lnTo>
                  <a:pt x="0" y="67464"/>
                </a:lnTo>
              </a:path>
            </a:pathLst>
          </a:custGeom>
          <a:ln w="12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7" name="object 67"/>
          <p:cNvSpPr/>
          <p:nvPr/>
        </p:nvSpPr>
        <p:spPr>
          <a:xfrm>
            <a:off x="3482320" y="1780345"/>
            <a:ext cx="996935" cy="998021"/>
          </a:xfrm>
          <a:custGeom>
            <a:avLst/>
            <a:gdLst/>
            <a:ahLst/>
            <a:cxnLst/>
            <a:rect l="l" t="t" r="r" b="b"/>
            <a:pathLst>
              <a:path w="1165860" h="1167130">
                <a:moveTo>
                  <a:pt x="1165558" y="583386"/>
                </a:moveTo>
                <a:lnTo>
                  <a:pt x="1163626" y="535539"/>
                </a:lnTo>
                <a:lnTo>
                  <a:pt x="1157930" y="488757"/>
                </a:lnTo>
                <a:lnTo>
                  <a:pt x="1148621" y="443190"/>
                </a:lnTo>
                <a:lnTo>
                  <a:pt x="1135848" y="398989"/>
                </a:lnTo>
                <a:lnTo>
                  <a:pt x="1119761" y="356304"/>
                </a:lnTo>
                <a:lnTo>
                  <a:pt x="1100510" y="315284"/>
                </a:lnTo>
                <a:lnTo>
                  <a:pt x="1078245" y="276081"/>
                </a:lnTo>
                <a:lnTo>
                  <a:pt x="1053116" y="238844"/>
                </a:lnTo>
                <a:lnTo>
                  <a:pt x="1025274" y="203723"/>
                </a:lnTo>
                <a:lnTo>
                  <a:pt x="994867" y="170868"/>
                </a:lnTo>
                <a:lnTo>
                  <a:pt x="962047" y="140430"/>
                </a:lnTo>
                <a:lnTo>
                  <a:pt x="926962" y="112558"/>
                </a:lnTo>
                <a:lnTo>
                  <a:pt x="889764" y="87403"/>
                </a:lnTo>
                <a:lnTo>
                  <a:pt x="850601" y="65115"/>
                </a:lnTo>
                <a:lnTo>
                  <a:pt x="809624" y="45844"/>
                </a:lnTo>
                <a:lnTo>
                  <a:pt x="766984" y="29741"/>
                </a:lnTo>
                <a:lnTo>
                  <a:pt x="722829" y="16954"/>
                </a:lnTo>
                <a:lnTo>
                  <a:pt x="677309" y="7635"/>
                </a:lnTo>
                <a:lnTo>
                  <a:pt x="630576" y="1933"/>
                </a:lnTo>
                <a:lnTo>
                  <a:pt x="582779" y="0"/>
                </a:lnTo>
                <a:lnTo>
                  <a:pt x="534981" y="1933"/>
                </a:lnTo>
                <a:lnTo>
                  <a:pt x="488248" y="7635"/>
                </a:lnTo>
                <a:lnTo>
                  <a:pt x="442729" y="16954"/>
                </a:lnTo>
                <a:lnTo>
                  <a:pt x="398574" y="29741"/>
                </a:lnTo>
                <a:lnTo>
                  <a:pt x="355933" y="45844"/>
                </a:lnTo>
                <a:lnTo>
                  <a:pt x="314956" y="65115"/>
                </a:lnTo>
                <a:lnTo>
                  <a:pt x="275794" y="87403"/>
                </a:lnTo>
                <a:lnTo>
                  <a:pt x="238595" y="112558"/>
                </a:lnTo>
                <a:lnTo>
                  <a:pt x="203511" y="140430"/>
                </a:lnTo>
                <a:lnTo>
                  <a:pt x="170690" y="170868"/>
                </a:lnTo>
                <a:lnTo>
                  <a:pt x="140284" y="203723"/>
                </a:lnTo>
                <a:lnTo>
                  <a:pt x="112441" y="238844"/>
                </a:lnTo>
                <a:lnTo>
                  <a:pt x="87312" y="276081"/>
                </a:lnTo>
                <a:lnTo>
                  <a:pt x="65047" y="315284"/>
                </a:lnTo>
                <a:lnTo>
                  <a:pt x="45797" y="356304"/>
                </a:lnTo>
                <a:lnTo>
                  <a:pt x="29710" y="398989"/>
                </a:lnTo>
                <a:lnTo>
                  <a:pt x="16936" y="443190"/>
                </a:lnTo>
                <a:lnTo>
                  <a:pt x="7627" y="488757"/>
                </a:lnTo>
                <a:lnTo>
                  <a:pt x="1931" y="535539"/>
                </a:lnTo>
                <a:lnTo>
                  <a:pt x="0" y="583386"/>
                </a:lnTo>
                <a:lnTo>
                  <a:pt x="1931" y="631233"/>
                </a:lnTo>
                <a:lnTo>
                  <a:pt x="7627" y="678015"/>
                </a:lnTo>
                <a:lnTo>
                  <a:pt x="16936" y="723582"/>
                </a:lnTo>
                <a:lnTo>
                  <a:pt x="29710" y="767783"/>
                </a:lnTo>
                <a:lnTo>
                  <a:pt x="45797" y="810468"/>
                </a:lnTo>
                <a:lnTo>
                  <a:pt x="65047" y="851487"/>
                </a:lnTo>
                <a:lnTo>
                  <a:pt x="87312" y="890691"/>
                </a:lnTo>
                <a:lnTo>
                  <a:pt x="112441" y="927928"/>
                </a:lnTo>
                <a:lnTo>
                  <a:pt x="140284" y="963049"/>
                </a:lnTo>
                <a:lnTo>
                  <a:pt x="170690" y="995904"/>
                </a:lnTo>
                <a:lnTo>
                  <a:pt x="203511" y="1026342"/>
                </a:lnTo>
                <a:lnTo>
                  <a:pt x="238595" y="1054214"/>
                </a:lnTo>
                <a:lnTo>
                  <a:pt x="275794" y="1079369"/>
                </a:lnTo>
                <a:lnTo>
                  <a:pt x="314956" y="1101657"/>
                </a:lnTo>
                <a:lnTo>
                  <a:pt x="355933" y="1120928"/>
                </a:lnTo>
                <a:lnTo>
                  <a:pt x="398574" y="1137031"/>
                </a:lnTo>
                <a:lnTo>
                  <a:pt x="442729" y="1149818"/>
                </a:lnTo>
                <a:lnTo>
                  <a:pt x="488248" y="1159137"/>
                </a:lnTo>
                <a:lnTo>
                  <a:pt x="534981" y="1164838"/>
                </a:lnTo>
                <a:lnTo>
                  <a:pt x="582779" y="1166772"/>
                </a:lnTo>
                <a:lnTo>
                  <a:pt x="630576" y="1164838"/>
                </a:lnTo>
                <a:lnTo>
                  <a:pt x="677309" y="1159137"/>
                </a:lnTo>
                <a:lnTo>
                  <a:pt x="722829" y="1149818"/>
                </a:lnTo>
                <a:lnTo>
                  <a:pt x="766984" y="1137031"/>
                </a:lnTo>
                <a:lnTo>
                  <a:pt x="809624" y="1120928"/>
                </a:lnTo>
                <a:lnTo>
                  <a:pt x="850601" y="1101657"/>
                </a:lnTo>
                <a:lnTo>
                  <a:pt x="889764" y="1079369"/>
                </a:lnTo>
                <a:lnTo>
                  <a:pt x="926962" y="1054214"/>
                </a:lnTo>
                <a:lnTo>
                  <a:pt x="962047" y="1026342"/>
                </a:lnTo>
                <a:lnTo>
                  <a:pt x="994867" y="995904"/>
                </a:lnTo>
                <a:lnTo>
                  <a:pt x="1025274" y="963049"/>
                </a:lnTo>
                <a:lnTo>
                  <a:pt x="1053116" y="927928"/>
                </a:lnTo>
                <a:lnTo>
                  <a:pt x="1078245" y="890691"/>
                </a:lnTo>
                <a:lnTo>
                  <a:pt x="1100510" y="851487"/>
                </a:lnTo>
                <a:lnTo>
                  <a:pt x="1119761" y="810468"/>
                </a:lnTo>
                <a:lnTo>
                  <a:pt x="1135848" y="767783"/>
                </a:lnTo>
                <a:lnTo>
                  <a:pt x="1148621" y="723582"/>
                </a:lnTo>
                <a:lnTo>
                  <a:pt x="1157930" y="678015"/>
                </a:lnTo>
                <a:lnTo>
                  <a:pt x="1163626" y="631233"/>
                </a:lnTo>
                <a:lnTo>
                  <a:pt x="1165558" y="583386"/>
                </a:lnTo>
                <a:close/>
              </a:path>
            </a:pathLst>
          </a:custGeom>
          <a:ln w="6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8" name="object 68"/>
          <p:cNvSpPr/>
          <p:nvPr/>
        </p:nvSpPr>
        <p:spPr>
          <a:xfrm>
            <a:off x="3371112" y="1713609"/>
            <a:ext cx="425163" cy="89594"/>
          </a:xfrm>
          <a:custGeom>
            <a:avLst/>
            <a:gdLst/>
            <a:ahLst/>
            <a:cxnLst/>
            <a:rect l="l" t="t" r="r" b="b"/>
            <a:pathLst>
              <a:path w="497204" h="104775">
                <a:moveTo>
                  <a:pt x="0" y="44591"/>
                </a:moveTo>
                <a:lnTo>
                  <a:pt x="49876" y="26207"/>
                </a:lnTo>
                <a:lnTo>
                  <a:pt x="98713" y="12663"/>
                </a:lnTo>
                <a:lnTo>
                  <a:pt x="146544" y="3935"/>
                </a:lnTo>
                <a:lnTo>
                  <a:pt x="193399" y="0"/>
                </a:lnTo>
                <a:lnTo>
                  <a:pt x="239311" y="832"/>
                </a:lnTo>
                <a:lnTo>
                  <a:pt x="284312" y="6410"/>
                </a:lnTo>
                <a:lnTo>
                  <a:pt x="328433" y="16708"/>
                </a:lnTo>
                <a:lnTo>
                  <a:pt x="371706" y="31704"/>
                </a:lnTo>
                <a:lnTo>
                  <a:pt x="414164" y="51373"/>
                </a:lnTo>
                <a:lnTo>
                  <a:pt x="455838" y="75692"/>
                </a:lnTo>
                <a:lnTo>
                  <a:pt x="496760" y="104637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9" name="object 69"/>
          <p:cNvSpPr/>
          <p:nvPr/>
        </p:nvSpPr>
        <p:spPr>
          <a:xfrm>
            <a:off x="3743232" y="1748068"/>
            <a:ext cx="62065" cy="7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0" name="object 70"/>
          <p:cNvSpPr txBox="1"/>
          <p:nvPr/>
        </p:nvSpPr>
        <p:spPr>
          <a:xfrm>
            <a:off x="2541244" y="2070114"/>
            <a:ext cx="642361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30">
                <a:latin typeface="Times New Roman"/>
                <a:cs typeface="Times New Roman"/>
              </a:rPr>
              <a:t>hidden</a:t>
            </a:r>
            <a:r>
              <a:rPr lang="en-US" sz="898" spc="26">
                <a:latin typeface="Times New Roman"/>
                <a:cs typeface="Times New Roman"/>
              </a:rPr>
              <a:t> </a:t>
            </a:r>
            <a:r>
              <a:rPr lang="en-US" sz="898" spc="47">
                <a:latin typeface="Times New Roman"/>
                <a:cs typeface="Times New Roman"/>
              </a:rPr>
              <a:t>state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794775" y="3467933"/>
            <a:ext cx="139243" cy="139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2" name="object 72"/>
          <p:cNvSpPr/>
          <p:nvPr/>
        </p:nvSpPr>
        <p:spPr>
          <a:xfrm>
            <a:off x="3794775" y="3467934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6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3" name="object 73"/>
          <p:cNvSpPr/>
          <p:nvPr/>
        </p:nvSpPr>
        <p:spPr>
          <a:xfrm>
            <a:off x="4123594" y="3467972"/>
            <a:ext cx="139243" cy="139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4" name="object 74"/>
          <p:cNvSpPr/>
          <p:nvPr/>
        </p:nvSpPr>
        <p:spPr>
          <a:xfrm>
            <a:off x="4123594" y="3467972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9"/>
                </a:lnTo>
                <a:lnTo>
                  <a:pt x="23846" y="139136"/>
                </a:lnTo>
                <a:lnTo>
                  <a:pt x="49726" y="156603"/>
                </a:lnTo>
                <a:lnTo>
                  <a:pt x="81418" y="163008"/>
                </a:lnTo>
                <a:lnTo>
                  <a:pt x="113110" y="156603"/>
                </a:lnTo>
                <a:lnTo>
                  <a:pt x="138990" y="139136"/>
                </a:lnTo>
                <a:lnTo>
                  <a:pt x="156439" y="113229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5" name="object 75"/>
          <p:cNvSpPr txBox="1"/>
          <p:nvPr/>
        </p:nvSpPr>
        <p:spPr>
          <a:xfrm>
            <a:off x="4063397" y="3297270"/>
            <a:ext cx="259551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34">
                <a:latin typeface="Times New Roman"/>
                <a:cs typeface="Times New Roman"/>
              </a:rPr>
              <a:t>D</a:t>
            </a:r>
            <a:r>
              <a:rPr lang="en-US" sz="898" spc="9">
                <a:latin typeface="Times New Roman"/>
                <a:cs typeface="Times New Roman"/>
              </a:rPr>
              <a:t>NS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935977" y="3537685"/>
            <a:ext cx="175386" cy="543"/>
          </a:xfrm>
          <a:custGeom>
            <a:avLst/>
            <a:gdLst/>
            <a:ahLst/>
            <a:cxnLst/>
            <a:rect l="l" t="t" r="r" b="b"/>
            <a:pathLst>
              <a:path w="205104" h="635">
                <a:moveTo>
                  <a:pt x="0" y="0"/>
                </a:moveTo>
                <a:lnTo>
                  <a:pt x="204917" y="21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7" name="object 77"/>
          <p:cNvSpPr/>
          <p:nvPr/>
        </p:nvSpPr>
        <p:spPr>
          <a:xfrm>
            <a:off x="4083012" y="3496908"/>
            <a:ext cx="33666" cy="81992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7" y="0"/>
                </a:moveTo>
                <a:lnTo>
                  <a:pt x="6868" y="18747"/>
                </a:lnTo>
                <a:lnTo>
                  <a:pt x="16207" y="32500"/>
                </a:lnTo>
                <a:lnTo>
                  <a:pt x="27212" y="41930"/>
                </a:lnTo>
                <a:lnTo>
                  <a:pt x="39073" y="47708"/>
                </a:lnTo>
                <a:lnTo>
                  <a:pt x="27211" y="53484"/>
                </a:lnTo>
                <a:lnTo>
                  <a:pt x="16204" y="62912"/>
                </a:lnTo>
                <a:lnTo>
                  <a:pt x="6863" y="76664"/>
                </a:lnTo>
                <a:lnTo>
                  <a:pt x="0" y="95410"/>
                </a:lnTo>
              </a:path>
            </a:pathLst>
          </a:custGeom>
          <a:ln w="12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8" name="object 78"/>
          <p:cNvSpPr/>
          <p:nvPr/>
        </p:nvSpPr>
        <p:spPr>
          <a:xfrm>
            <a:off x="3794775" y="3797134"/>
            <a:ext cx="139243" cy="139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79" name="object 79"/>
          <p:cNvSpPr/>
          <p:nvPr/>
        </p:nvSpPr>
        <p:spPr>
          <a:xfrm>
            <a:off x="3794775" y="3797134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9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9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0" name="object 80"/>
          <p:cNvSpPr/>
          <p:nvPr/>
        </p:nvSpPr>
        <p:spPr>
          <a:xfrm>
            <a:off x="4123594" y="3797183"/>
            <a:ext cx="139243" cy="139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1" name="object 81"/>
          <p:cNvSpPr/>
          <p:nvPr/>
        </p:nvSpPr>
        <p:spPr>
          <a:xfrm>
            <a:off x="4123594" y="3797183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2" name="object 82"/>
          <p:cNvSpPr txBox="1"/>
          <p:nvPr/>
        </p:nvSpPr>
        <p:spPr>
          <a:xfrm>
            <a:off x="4111759" y="3932110"/>
            <a:ext cx="163441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13">
                <a:latin typeface="Times New Roman"/>
                <a:cs typeface="Times New Roman"/>
              </a:rPr>
              <a:t>lbs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935977" y="3866902"/>
            <a:ext cx="175386" cy="543"/>
          </a:xfrm>
          <a:custGeom>
            <a:avLst/>
            <a:gdLst/>
            <a:ahLst/>
            <a:cxnLst/>
            <a:rect l="l" t="t" r="r" b="b"/>
            <a:pathLst>
              <a:path w="205104" h="635">
                <a:moveTo>
                  <a:pt x="0" y="0"/>
                </a:moveTo>
                <a:lnTo>
                  <a:pt x="204917" y="26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4" name="object 84"/>
          <p:cNvSpPr/>
          <p:nvPr/>
        </p:nvSpPr>
        <p:spPr>
          <a:xfrm>
            <a:off x="4083011" y="3826128"/>
            <a:ext cx="33666" cy="81992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9" y="0"/>
                </a:moveTo>
                <a:lnTo>
                  <a:pt x="6870" y="18747"/>
                </a:lnTo>
                <a:lnTo>
                  <a:pt x="16208" y="32500"/>
                </a:lnTo>
                <a:lnTo>
                  <a:pt x="27213" y="41931"/>
                </a:lnTo>
                <a:lnTo>
                  <a:pt x="39074" y="47709"/>
                </a:lnTo>
                <a:lnTo>
                  <a:pt x="27212" y="53484"/>
                </a:lnTo>
                <a:lnTo>
                  <a:pt x="16205" y="62912"/>
                </a:lnTo>
                <a:lnTo>
                  <a:pt x="6864" y="76664"/>
                </a:lnTo>
                <a:lnTo>
                  <a:pt x="0" y="95410"/>
                </a:lnTo>
              </a:path>
            </a:pathLst>
          </a:custGeom>
          <a:ln w="12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5" name="object 85"/>
          <p:cNvSpPr txBox="1"/>
          <p:nvPr/>
        </p:nvSpPr>
        <p:spPr>
          <a:xfrm>
            <a:off x="2565201" y="3657805"/>
            <a:ext cx="594034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21">
                <a:latin typeface="Times New Roman"/>
                <a:cs typeface="Times New Roman"/>
              </a:rPr>
              <a:t>observation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794775" y="4126345"/>
            <a:ext cx="139243" cy="139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7" name="object 87"/>
          <p:cNvSpPr/>
          <p:nvPr/>
        </p:nvSpPr>
        <p:spPr>
          <a:xfrm>
            <a:off x="3794775" y="4126345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8" name="object 88"/>
          <p:cNvSpPr/>
          <p:nvPr/>
        </p:nvSpPr>
        <p:spPr>
          <a:xfrm>
            <a:off x="4123594" y="4126403"/>
            <a:ext cx="139243" cy="139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89" name="object 89"/>
          <p:cNvSpPr/>
          <p:nvPr/>
        </p:nvSpPr>
        <p:spPr>
          <a:xfrm>
            <a:off x="4123594" y="4126403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9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9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0" name="object 90"/>
          <p:cNvSpPr txBox="1"/>
          <p:nvPr/>
        </p:nvSpPr>
        <p:spPr>
          <a:xfrm>
            <a:off x="4033034" y="4260021"/>
            <a:ext cx="320909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77">
                <a:latin typeface="Times New Roman"/>
                <a:cs typeface="Times New Roman"/>
              </a:rPr>
              <a:t>Pr</a:t>
            </a:r>
            <a:r>
              <a:rPr lang="en-US" sz="898" spc="-26">
                <a:latin typeface="Times New Roman"/>
                <a:cs typeface="Times New Roman"/>
              </a:rPr>
              <a:t>o</a:t>
            </a:r>
            <a:r>
              <a:rPr lang="en-US" sz="898" spc="21">
                <a:latin typeface="Times New Roman"/>
                <a:cs typeface="Times New Roman"/>
              </a:rPr>
              <a:t>xy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935977" y="4196129"/>
            <a:ext cx="175386" cy="543"/>
          </a:xfrm>
          <a:custGeom>
            <a:avLst/>
            <a:gdLst/>
            <a:ahLst/>
            <a:cxnLst/>
            <a:rect l="l" t="t" r="r" b="b"/>
            <a:pathLst>
              <a:path w="205104" h="635">
                <a:moveTo>
                  <a:pt x="0" y="0"/>
                </a:moveTo>
                <a:lnTo>
                  <a:pt x="204917" y="3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2" name="object 92"/>
          <p:cNvSpPr/>
          <p:nvPr/>
        </p:nvSpPr>
        <p:spPr>
          <a:xfrm>
            <a:off x="4083010" y="4155358"/>
            <a:ext cx="33666" cy="81992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11" y="0"/>
                </a:moveTo>
                <a:lnTo>
                  <a:pt x="6871" y="18747"/>
                </a:lnTo>
                <a:lnTo>
                  <a:pt x="16209" y="32501"/>
                </a:lnTo>
                <a:lnTo>
                  <a:pt x="27214" y="41931"/>
                </a:lnTo>
                <a:lnTo>
                  <a:pt x="39075" y="47709"/>
                </a:lnTo>
                <a:lnTo>
                  <a:pt x="27213" y="53485"/>
                </a:lnTo>
                <a:lnTo>
                  <a:pt x="16205" y="62913"/>
                </a:lnTo>
                <a:lnTo>
                  <a:pt x="6864" y="76664"/>
                </a:lnTo>
                <a:lnTo>
                  <a:pt x="0" y="95410"/>
                </a:lnTo>
              </a:path>
            </a:pathLst>
          </a:custGeom>
          <a:ln w="12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3" name="object 93"/>
          <p:cNvSpPr/>
          <p:nvPr/>
        </p:nvSpPr>
        <p:spPr>
          <a:xfrm>
            <a:off x="3392902" y="3230382"/>
            <a:ext cx="1272232" cy="1273318"/>
          </a:xfrm>
          <a:custGeom>
            <a:avLst/>
            <a:gdLst/>
            <a:ahLst/>
            <a:cxnLst/>
            <a:rect l="l" t="t" r="r" b="b"/>
            <a:pathLst>
              <a:path w="1487804" h="1489075">
                <a:moveTo>
                  <a:pt x="1487332" y="744441"/>
                </a:moveTo>
                <a:lnTo>
                  <a:pt x="1485750" y="695493"/>
                </a:lnTo>
                <a:lnTo>
                  <a:pt x="1481070" y="647391"/>
                </a:lnTo>
                <a:lnTo>
                  <a:pt x="1473390" y="600232"/>
                </a:lnTo>
                <a:lnTo>
                  <a:pt x="1462807" y="554115"/>
                </a:lnTo>
                <a:lnTo>
                  <a:pt x="1449420" y="509138"/>
                </a:lnTo>
                <a:lnTo>
                  <a:pt x="1433326" y="465398"/>
                </a:lnTo>
                <a:lnTo>
                  <a:pt x="1414625" y="422995"/>
                </a:lnTo>
                <a:lnTo>
                  <a:pt x="1393413" y="382026"/>
                </a:lnTo>
                <a:lnTo>
                  <a:pt x="1369788" y="342588"/>
                </a:lnTo>
                <a:lnTo>
                  <a:pt x="1343849" y="304781"/>
                </a:lnTo>
                <a:lnTo>
                  <a:pt x="1315694" y="268702"/>
                </a:lnTo>
                <a:lnTo>
                  <a:pt x="1285420" y="234450"/>
                </a:lnTo>
                <a:lnTo>
                  <a:pt x="1253126" y="202122"/>
                </a:lnTo>
                <a:lnTo>
                  <a:pt x="1218909" y="171817"/>
                </a:lnTo>
                <a:lnTo>
                  <a:pt x="1182868" y="143632"/>
                </a:lnTo>
                <a:lnTo>
                  <a:pt x="1145100" y="117666"/>
                </a:lnTo>
                <a:lnTo>
                  <a:pt x="1105704" y="94017"/>
                </a:lnTo>
                <a:lnTo>
                  <a:pt x="1064777" y="72783"/>
                </a:lnTo>
                <a:lnTo>
                  <a:pt x="1022418" y="54061"/>
                </a:lnTo>
                <a:lnTo>
                  <a:pt x="978724" y="37951"/>
                </a:lnTo>
                <a:lnTo>
                  <a:pt x="933793" y="24550"/>
                </a:lnTo>
                <a:lnTo>
                  <a:pt x="887724" y="13956"/>
                </a:lnTo>
                <a:lnTo>
                  <a:pt x="840615" y="6268"/>
                </a:lnTo>
                <a:lnTo>
                  <a:pt x="792562" y="1583"/>
                </a:lnTo>
                <a:lnTo>
                  <a:pt x="743666" y="0"/>
                </a:lnTo>
                <a:lnTo>
                  <a:pt x="694769" y="1583"/>
                </a:lnTo>
                <a:lnTo>
                  <a:pt x="646717" y="6268"/>
                </a:lnTo>
                <a:lnTo>
                  <a:pt x="599607" y="13956"/>
                </a:lnTo>
                <a:lnTo>
                  <a:pt x="553538" y="24550"/>
                </a:lnTo>
                <a:lnTo>
                  <a:pt x="508608" y="37951"/>
                </a:lnTo>
                <a:lnTo>
                  <a:pt x="464914" y="54061"/>
                </a:lnTo>
                <a:lnTo>
                  <a:pt x="422554" y="72783"/>
                </a:lnTo>
                <a:lnTo>
                  <a:pt x="381628" y="94017"/>
                </a:lnTo>
                <a:lnTo>
                  <a:pt x="342232" y="117666"/>
                </a:lnTo>
                <a:lnTo>
                  <a:pt x="304464" y="143632"/>
                </a:lnTo>
                <a:lnTo>
                  <a:pt x="268423" y="171817"/>
                </a:lnTo>
                <a:lnTo>
                  <a:pt x="234206" y="202122"/>
                </a:lnTo>
                <a:lnTo>
                  <a:pt x="201912" y="234450"/>
                </a:lnTo>
                <a:lnTo>
                  <a:pt x="171638" y="268702"/>
                </a:lnTo>
                <a:lnTo>
                  <a:pt x="143482" y="304781"/>
                </a:lnTo>
                <a:lnTo>
                  <a:pt x="117543" y="342588"/>
                </a:lnTo>
                <a:lnTo>
                  <a:pt x="93919" y="382026"/>
                </a:lnTo>
                <a:lnTo>
                  <a:pt x="72707" y="422995"/>
                </a:lnTo>
                <a:lnTo>
                  <a:pt x="54005" y="465398"/>
                </a:lnTo>
                <a:lnTo>
                  <a:pt x="37912" y="509138"/>
                </a:lnTo>
                <a:lnTo>
                  <a:pt x="24525" y="554115"/>
                </a:lnTo>
                <a:lnTo>
                  <a:pt x="13942" y="600232"/>
                </a:lnTo>
                <a:lnTo>
                  <a:pt x="6261" y="647391"/>
                </a:lnTo>
                <a:lnTo>
                  <a:pt x="1581" y="695493"/>
                </a:lnTo>
                <a:lnTo>
                  <a:pt x="0" y="744441"/>
                </a:lnTo>
                <a:lnTo>
                  <a:pt x="1581" y="793389"/>
                </a:lnTo>
                <a:lnTo>
                  <a:pt x="6261" y="841491"/>
                </a:lnTo>
                <a:lnTo>
                  <a:pt x="13942" y="888650"/>
                </a:lnTo>
                <a:lnTo>
                  <a:pt x="24525" y="934767"/>
                </a:lnTo>
                <a:lnTo>
                  <a:pt x="37912" y="979744"/>
                </a:lnTo>
                <a:lnTo>
                  <a:pt x="54005" y="1023483"/>
                </a:lnTo>
                <a:lnTo>
                  <a:pt x="72707" y="1065887"/>
                </a:lnTo>
                <a:lnTo>
                  <a:pt x="93919" y="1106856"/>
                </a:lnTo>
                <a:lnTo>
                  <a:pt x="117543" y="1146293"/>
                </a:lnTo>
                <a:lnTo>
                  <a:pt x="143482" y="1184100"/>
                </a:lnTo>
                <a:lnTo>
                  <a:pt x="171638" y="1220179"/>
                </a:lnTo>
                <a:lnTo>
                  <a:pt x="201912" y="1254432"/>
                </a:lnTo>
                <a:lnTo>
                  <a:pt x="234206" y="1286760"/>
                </a:lnTo>
                <a:lnTo>
                  <a:pt x="268423" y="1317065"/>
                </a:lnTo>
                <a:lnTo>
                  <a:pt x="304464" y="1345250"/>
                </a:lnTo>
                <a:lnTo>
                  <a:pt x="342232" y="1371216"/>
                </a:lnTo>
                <a:lnTo>
                  <a:pt x="381628" y="1394865"/>
                </a:lnTo>
                <a:lnTo>
                  <a:pt x="422554" y="1416099"/>
                </a:lnTo>
                <a:lnTo>
                  <a:pt x="464914" y="1434820"/>
                </a:lnTo>
                <a:lnTo>
                  <a:pt x="508608" y="1450930"/>
                </a:lnTo>
                <a:lnTo>
                  <a:pt x="553538" y="1464331"/>
                </a:lnTo>
                <a:lnTo>
                  <a:pt x="599607" y="1474925"/>
                </a:lnTo>
                <a:lnTo>
                  <a:pt x="646717" y="1482613"/>
                </a:lnTo>
                <a:lnTo>
                  <a:pt x="694769" y="1487298"/>
                </a:lnTo>
                <a:lnTo>
                  <a:pt x="743666" y="1488882"/>
                </a:lnTo>
                <a:lnTo>
                  <a:pt x="792562" y="1487298"/>
                </a:lnTo>
                <a:lnTo>
                  <a:pt x="840615" y="1482613"/>
                </a:lnTo>
                <a:lnTo>
                  <a:pt x="887724" y="1474925"/>
                </a:lnTo>
                <a:lnTo>
                  <a:pt x="933793" y="1464331"/>
                </a:lnTo>
                <a:lnTo>
                  <a:pt x="978724" y="1450930"/>
                </a:lnTo>
                <a:lnTo>
                  <a:pt x="1022418" y="1434820"/>
                </a:lnTo>
                <a:lnTo>
                  <a:pt x="1064777" y="1416099"/>
                </a:lnTo>
                <a:lnTo>
                  <a:pt x="1105704" y="1394865"/>
                </a:lnTo>
                <a:lnTo>
                  <a:pt x="1145100" y="1371216"/>
                </a:lnTo>
                <a:lnTo>
                  <a:pt x="1182868" y="1345250"/>
                </a:lnTo>
                <a:lnTo>
                  <a:pt x="1218909" y="1317065"/>
                </a:lnTo>
                <a:lnTo>
                  <a:pt x="1253126" y="1286760"/>
                </a:lnTo>
                <a:lnTo>
                  <a:pt x="1285420" y="1254432"/>
                </a:lnTo>
                <a:lnTo>
                  <a:pt x="1315694" y="1220179"/>
                </a:lnTo>
                <a:lnTo>
                  <a:pt x="1343849" y="1184100"/>
                </a:lnTo>
                <a:lnTo>
                  <a:pt x="1369788" y="1146293"/>
                </a:lnTo>
                <a:lnTo>
                  <a:pt x="1393413" y="1106856"/>
                </a:lnTo>
                <a:lnTo>
                  <a:pt x="1414625" y="1065887"/>
                </a:lnTo>
                <a:lnTo>
                  <a:pt x="1433326" y="1023483"/>
                </a:lnTo>
                <a:lnTo>
                  <a:pt x="1449420" y="979744"/>
                </a:lnTo>
                <a:lnTo>
                  <a:pt x="1462807" y="934767"/>
                </a:lnTo>
                <a:lnTo>
                  <a:pt x="1473390" y="888650"/>
                </a:lnTo>
                <a:lnTo>
                  <a:pt x="1481070" y="841491"/>
                </a:lnTo>
                <a:lnTo>
                  <a:pt x="1485750" y="793389"/>
                </a:lnTo>
                <a:lnTo>
                  <a:pt x="1487332" y="744441"/>
                </a:lnTo>
                <a:close/>
              </a:path>
            </a:pathLst>
          </a:custGeom>
          <a:ln w="6107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4" name="object 94"/>
          <p:cNvSpPr/>
          <p:nvPr/>
        </p:nvSpPr>
        <p:spPr>
          <a:xfrm>
            <a:off x="5423206" y="2209510"/>
            <a:ext cx="139243" cy="1393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5" name="object 95"/>
          <p:cNvSpPr/>
          <p:nvPr/>
        </p:nvSpPr>
        <p:spPr>
          <a:xfrm>
            <a:off x="5423206" y="2209509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162837" y="81503"/>
                </a:moveTo>
                <a:lnTo>
                  <a:pt x="156439" y="49778"/>
                </a:lnTo>
                <a:lnTo>
                  <a:pt x="138991" y="23871"/>
                </a:lnTo>
                <a:lnTo>
                  <a:pt x="113111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1" y="156602"/>
                </a:lnTo>
                <a:lnTo>
                  <a:pt x="138991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6" name="object 96"/>
          <p:cNvSpPr txBox="1"/>
          <p:nvPr/>
        </p:nvSpPr>
        <p:spPr>
          <a:xfrm>
            <a:off x="5411399" y="2038788"/>
            <a:ext cx="163441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13">
                <a:latin typeface="Times New Roman"/>
                <a:cs typeface="Times New Roman"/>
              </a:rPr>
              <a:t>lbs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752075" y="2209510"/>
            <a:ext cx="139243" cy="1393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8" name="object 98"/>
          <p:cNvSpPr/>
          <p:nvPr/>
        </p:nvSpPr>
        <p:spPr>
          <a:xfrm>
            <a:off x="5752075" y="2209509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99" name="object 99"/>
          <p:cNvSpPr txBox="1"/>
          <p:nvPr/>
        </p:nvSpPr>
        <p:spPr>
          <a:xfrm>
            <a:off x="5566164" y="2344407"/>
            <a:ext cx="511499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-21">
                <a:latin typeface="Times New Roman"/>
                <a:cs typeface="Times New Roman"/>
              </a:rPr>
              <a:t>w</a:t>
            </a:r>
            <a:r>
              <a:rPr lang="en-US" sz="898">
                <a:latin typeface="Times New Roman"/>
                <a:cs typeface="Times New Roman"/>
              </a:rPr>
              <a:t>e</a:t>
            </a:r>
            <a:r>
              <a:rPr lang="en-US" sz="898" spc="47">
                <a:latin typeface="Times New Roman"/>
                <a:cs typeface="Times New Roman"/>
              </a:rPr>
              <a:t>b</a:t>
            </a:r>
            <a:r>
              <a:rPr lang="en-US" sz="898">
                <a:latin typeface="Times New Roman"/>
                <a:cs typeface="Times New Roman"/>
              </a:rPr>
              <a:t>se</a:t>
            </a:r>
            <a:r>
              <a:rPr lang="en-US" sz="898" spc="47">
                <a:latin typeface="Times New Roman"/>
                <a:cs typeface="Times New Roman"/>
              </a:rPr>
              <a:t>r</a:t>
            </a:r>
            <a:r>
              <a:rPr lang="en-US" sz="898">
                <a:latin typeface="Times New Roman"/>
                <a:cs typeface="Times New Roman"/>
              </a:rPr>
              <a:t>ve</a:t>
            </a:r>
            <a:r>
              <a:rPr lang="en-US" sz="898" spc="47">
                <a:latin typeface="Times New Roman"/>
                <a:cs typeface="Times New Roman"/>
              </a:rPr>
              <a:t>r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080955" y="2209510"/>
            <a:ext cx="139243" cy="139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1" name="object 101"/>
          <p:cNvSpPr/>
          <p:nvPr/>
        </p:nvSpPr>
        <p:spPr>
          <a:xfrm>
            <a:off x="6080955" y="2209509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162837" y="81503"/>
                </a:moveTo>
                <a:lnTo>
                  <a:pt x="156439" y="49778"/>
                </a:lnTo>
                <a:lnTo>
                  <a:pt x="138991" y="23871"/>
                </a:lnTo>
                <a:lnTo>
                  <a:pt x="113111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1" y="156602"/>
                </a:lnTo>
                <a:lnTo>
                  <a:pt x="138991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2" name="object 102"/>
          <p:cNvSpPr txBox="1"/>
          <p:nvPr/>
        </p:nvSpPr>
        <p:spPr>
          <a:xfrm>
            <a:off x="6075862" y="2038788"/>
            <a:ext cx="149866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47">
                <a:latin typeface="Times New Roman"/>
                <a:cs typeface="Times New Roman"/>
              </a:rPr>
              <a:t>db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564459" y="2279204"/>
            <a:ext cx="175386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974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4" name="object 104"/>
          <p:cNvSpPr/>
          <p:nvPr/>
        </p:nvSpPr>
        <p:spPr>
          <a:xfrm>
            <a:off x="5711545" y="2238411"/>
            <a:ext cx="33666" cy="81992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0" y="0"/>
                </a:moveTo>
                <a:lnTo>
                  <a:pt x="6862" y="18746"/>
                </a:lnTo>
                <a:lnTo>
                  <a:pt x="16201" y="32499"/>
                </a:lnTo>
                <a:lnTo>
                  <a:pt x="27208" y="41928"/>
                </a:lnTo>
                <a:lnTo>
                  <a:pt x="39069" y="47705"/>
                </a:lnTo>
                <a:lnTo>
                  <a:pt x="27208" y="53482"/>
                </a:lnTo>
                <a:lnTo>
                  <a:pt x="16201" y="62911"/>
                </a:lnTo>
                <a:lnTo>
                  <a:pt x="6862" y="76663"/>
                </a:lnTo>
                <a:lnTo>
                  <a:pt x="0" y="95410"/>
                </a:lnTo>
              </a:path>
            </a:pathLst>
          </a:custGeom>
          <a:ln w="12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5" name="object 105"/>
          <p:cNvSpPr/>
          <p:nvPr/>
        </p:nvSpPr>
        <p:spPr>
          <a:xfrm>
            <a:off x="5893338" y="2279204"/>
            <a:ext cx="175386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986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6" name="object 106"/>
          <p:cNvSpPr/>
          <p:nvPr/>
        </p:nvSpPr>
        <p:spPr>
          <a:xfrm>
            <a:off x="6040436" y="2238411"/>
            <a:ext cx="33666" cy="81992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0" y="0"/>
                </a:moveTo>
                <a:lnTo>
                  <a:pt x="6862" y="18746"/>
                </a:lnTo>
                <a:lnTo>
                  <a:pt x="16201" y="32499"/>
                </a:lnTo>
                <a:lnTo>
                  <a:pt x="27208" y="41928"/>
                </a:lnTo>
                <a:lnTo>
                  <a:pt x="39069" y="47705"/>
                </a:lnTo>
                <a:lnTo>
                  <a:pt x="27208" y="53482"/>
                </a:lnTo>
                <a:lnTo>
                  <a:pt x="16201" y="62911"/>
                </a:lnTo>
                <a:lnTo>
                  <a:pt x="6862" y="76663"/>
                </a:lnTo>
                <a:lnTo>
                  <a:pt x="0" y="95410"/>
                </a:lnTo>
              </a:path>
            </a:pathLst>
          </a:custGeom>
          <a:ln w="12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7" name="object 107"/>
          <p:cNvSpPr/>
          <p:nvPr/>
        </p:nvSpPr>
        <p:spPr>
          <a:xfrm>
            <a:off x="5344975" y="1801861"/>
            <a:ext cx="954038" cy="955124"/>
          </a:xfrm>
          <a:custGeom>
            <a:avLst/>
            <a:gdLst/>
            <a:ahLst/>
            <a:cxnLst/>
            <a:rect l="l" t="t" r="r" b="b"/>
            <a:pathLst>
              <a:path w="1115695" h="1116964">
                <a:moveTo>
                  <a:pt x="1115292" y="558226"/>
                </a:moveTo>
                <a:lnTo>
                  <a:pt x="1113245" y="510060"/>
                </a:lnTo>
                <a:lnTo>
                  <a:pt x="1107216" y="463031"/>
                </a:lnTo>
                <a:lnTo>
                  <a:pt x="1097372" y="417308"/>
                </a:lnTo>
                <a:lnTo>
                  <a:pt x="1083881" y="373058"/>
                </a:lnTo>
                <a:lnTo>
                  <a:pt x="1066910" y="330448"/>
                </a:lnTo>
                <a:lnTo>
                  <a:pt x="1046626" y="289647"/>
                </a:lnTo>
                <a:lnTo>
                  <a:pt x="1023197" y="250821"/>
                </a:lnTo>
                <a:lnTo>
                  <a:pt x="996790" y="214138"/>
                </a:lnTo>
                <a:lnTo>
                  <a:pt x="967573" y="179766"/>
                </a:lnTo>
                <a:lnTo>
                  <a:pt x="935713" y="147872"/>
                </a:lnTo>
                <a:lnTo>
                  <a:pt x="901376" y="118624"/>
                </a:lnTo>
                <a:lnTo>
                  <a:pt x="864732" y="92190"/>
                </a:lnTo>
                <a:lnTo>
                  <a:pt x="825946" y="68737"/>
                </a:lnTo>
                <a:lnTo>
                  <a:pt x="785187" y="48432"/>
                </a:lnTo>
                <a:lnTo>
                  <a:pt x="742622" y="31443"/>
                </a:lnTo>
                <a:lnTo>
                  <a:pt x="698418" y="17938"/>
                </a:lnTo>
                <a:lnTo>
                  <a:pt x="652742" y="8084"/>
                </a:lnTo>
                <a:lnTo>
                  <a:pt x="605763" y="2048"/>
                </a:lnTo>
                <a:lnTo>
                  <a:pt x="557646" y="0"/>
                </a:lnTo>
                <a:lnTo>
                  <a:pt x="509530" y="2048"/>
                </a:lnTo>
                <a:lnTo>
                  <a:pt x="462550" y="8084"/>
                </a:lnTo>
                <a:lnTo>
                  <a:pt x="416875" y="17938"/>
                </a:lnTo>
                <a:lnTo>
                  <a:pt x="372670" y="31443"/>
                </a:lnTo>
                <a:lnTo>
                  <a:pt x="330105" y="48432"/>
                </a:lnTo>
                <a:lnTo>
                  <a:pt x="289346" y="68737"/>
                </a:lnTo>
                <a:lnTo>
                  <a:pt x="250560" y="92190"/>
                </a:lnTo>
                <a:lnTo>
                  <a:pt x="213916" y="118624"/>
                </a:lnTo>
                <a:lnTo>
                  <a:pt x="179579" y="147872"/>
                </a:lnTo>
                <a:lnTo>
                  <a:pt x="147719" y="179766"/>
                </a:lnTo>
                <a:lnTo>
                  <a:pt x="118501" y="214138"/>
                </a:lnTo>
                <a:lnTo>
                  <a:pt x="92094" y="250821"/>
                </a:lnTo>
                <a:lnTo>
                  <a:pt x="68665" y="289647"/>
                </a:lnTo>
                <a:lnTo>
                  <a:pt x="48382" y="330448"/>
                </a:lnTo>
                <a:lnTo>
                  <a:pt x="31410" y="373058"/>
                </a:lnTo>
                <a:lnTo>
                  <a:pt x="17919" y="417308"/>
                </a:lnTo>
                <a:lnTo>
                  <a:pt x="8075" y="463031"/>
                </a:lnTo>
                <a:lnTo>
                  <a:pt x="2046" y="510060"/>
                </a:lnTo>
                <a:lnTo>
                  <a:pt x="0" y="558226"/>
                </a:lnTo>
                <a:lnTo>
                  <a:pt x="2046" y="606393"/>
                </a:lnTo>
                <a:lnTo>
                  <a:pt x="8075" y="653421"/>
                </a:lnTo>
                <a:lnTo>
                  <a:pt x="17919" y="699145"/>
                </a:lnTo>
                <a:lnTo>
                  <a:pt x="31410" y="743395"/>
                </a:lnTo>
                <a:lnTo>
                  <a:pt x="48382" y="786004"/>
                </a:lnTo>
                <a:lnTo>
                  <a:pt x="68665" y="826806"/>
                </a:lnTo>
                <a:lnTo>
                  <a:pt x="92094" y="865632"/>
                </a:lnTo>
                <a:lnTo>
                  <a:pt x="118501" y="902315"/>
                </a:lnTo>
                <a:lnTo>
                  <a:pt x="147719" y="936687"/>
                </a:lnTo>
                <a:lnTo>
                  <a:pt x="179579" y="968580"/>
                </a:lnTo>
                <a:lnTo>
                  <a:pt x="213916" y="997828"/>
                </a:lnTo>
                <a:lnTo>
                  <a:pt x="250560" y="1024262"/>
                </a:lnTo>
                <a:lnTo>
                  <a:pt x="289346" y="1047716"/>
                </a:lnTo>
                <a:lnTo>
                  <a:pt x="330105" y="1068021"/>
                </a:lnTo>
                <a:lnTo>
                  <a:pt x="372670" y="1085010"/>
                </a:lnTo>
                <a:lnTo>
                  <a:pt x="416875" y="1098515"/>
                </a:lnTo>
                <a:lnTo>
                  <a:pt x="462550" y="1108369"/>
                </a:lnTo>
                <a:lnTo>
                  <a:pt x="509530" y="1114404"/>
                </a:lnTo>
                <a:lnTo>
                  <a:pt x="557646" y="1116453"/>
                </a:lnTo>
                <a:lnTo>
                  <a:pt x="605763" y="1114404"/>
                </a:lnTo>
                <a:lnTo>
                  <a:pt x="652742" y="1108369"/>
                </a:lnTo>
                <a:lnTo>
                  <a:pt x="698418" y="1098515"/>
                </a:lnTo>
                <a:lnTo>
                  <a:pt x="742622" y="1085010"/>
                </a:lnTo>
                <a:lnTo>
                  <a:pt x="785187" y="1068021"/>
                </a:lnTo>
                <a:lnTo>
                  <a:pt x="825946" y="1047716"/>
                </a:lnTo>
                <a:lnTo>
                  <a:pt x="864732" y="1024262"/>
                </a:lnTo>
                <a:lnTo>
                  <a:pt x="901376" y="997828"/>
                </a:lnTo>
                <a:lnTo>
                  <a:pt x="935713" y="968580"/>
                </a:lnTo>
                <a:lnTo>
                  <a:pt x="967573" y="936687"/>
                </a:lnTo>
                <a:lnTo>
                  <a:pt x="996790" y="902315"/>
                </a:lnTo>
                <a:lnTo>
                  <a:pt x="1023197" y="865632"/>
                </a:lnTo>
                <a:lnTo>
                  <a:pt x="1046626" y="826806"/>
                </a:lnTo>
                <a:lnTo>
                  <a:pt x="1066910" y="786004"/>
                </a:lnTo>
                <a:lnTo>
                  <a:pt x="1083881" y="743395"/>
                </a:lnTo>
                <a:lnTo>
                  <a:pt x="1097372" y="699145"/>
                </a:lnTo>
                <a:lnTo>
                  <a:pt x="1107216" y="653421"/>
                </a:lnTo>
                <a:lnTo>
                  <a:pt x="1113245" y="606393"/>
                </a:lnTo>
                <a:lnTo>
                  <a:pt x="1115292" y="558226"/>
                </a:lnTo>
                <a:close/>
              </a:path>
            </a:pathLst>
          </a:custGeom>
          <a:ln w="6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8" name="object 108"/>
          <p:cNvSpPr/>
          <p:nvPr/>
        </p:nvSpPr>
        <p:spPr>
          <a:xfrm>
            <a:off x="5667708" y="3425959"/>
            <a:ext cx="139243" cy="139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09" name="object 109"/>
          <p:cNvSpPr/>
          <p:nvPr/>
        </p:nvSpPr>
        <p:spPr>
          <a:xfrm>
            <a:off x="5667708" y="3425959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0" name="object 110"/>
          <p:cNvSpPr txBox="1"/>
          <p:nvPr/>
        </p:nvSpPr>
        <p:spPr>
          <a:xfrm>
            <a:off x="5655906" y="3255257"/>
            <a:ext cx="163441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13">
                <a:latin typeface="Times New Roman"/>
                <a:cs typeface="Times New Roman"/>
              </a:rPr>
              <a:t>lbs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996584" y="3425996"/>
            <a:ext cx="139243" cy="1393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2" name="object 112"/>
          <p:cNvSpPr/>
          <p:nvPr/>
        </p:nvSpPr>
        <p:spPr>
          <a:xfrm>
            <a:off x="5996584" y="3425996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7" y="81503"/>
                </a:moveTo>
                <a:lnTo>
                  <a:pt x="156439" y="49778"/>
                </a:lnTo>
                <a:lnTo>
                  <a:pt x="138990" y="23871"/>
                </a:lnTo>
                <a:lnTo>
                  <a:pt x="113110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0" y="156602"/>
                </a:lnTo>
                <a:lnTo>
                  <a:pt x="138990" y="139135"/>
                </a:lnTo>
                <a:lnTo>
                  <a:pt x="156439" y="113228"/>
                </a:lnTo>
                <a:lnTo>
                  <a:pt x="162837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3" name="object 113"/>
          <p:cNvSpPr/>
          <p:nvPr/>
        </p:nvSpPr>
        <p:spPr>
          <a:xfrm>
            <a:off x="5808966" y="3495710"/>
            <a:ext cx="175386" cy="543"/>
          </a:xfrm>
          <a:custGeom>
            <a:avLst/>
            <a:gdLst/>
            <a:ahLst/>
            <a:cxnLst/>
            <a:rect l="l" t="t" r="r" b="b"/>
            <a:pathLst>
              <a:path w="205104" h="635">
                <a:moveTo>
                  <a:pt x="0" y="0"/>
                </a:moveTo>
                <a:lnTo>
                  <a:pt x="204985" y="19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4" name="object 114"/>
          <p:cNvSpPr/>
          <p:nvPr/>
        </p:nvSpPr>
        <p:spPr>
          <a:xfrm>
            <a:off x="5956057" y="3454931"/>
            <a:ext cx="33666" cy="81992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7" y="0"/>
                </a:moveTo>
                <a:lnTo>
                  <a:pt x="6868" y="18747"/>
                </a:lnTo>
                <a:lnTo>
                  <a:pt x="16207" y="32500"/>
                </a:lnTo>
                <a:lnTo>
                  <a:pt x="27212" y="41930"/>
                </a:lnTo>
                <a:lnTo>
                  <a:pt x="39073" y="47708"/>
                </a:lnTo>
                <a:lnTo>
                  <a:pt x="27211" y="53484"/>
                </a:lnTo>
                <a:lnTo>
                  <a:pt x="16204" y="62912"/>
                </a:lnTo>
                <a:lnTo>
                  <a:pt x="6863" y="76664"/>
                </a:lnTo>
                <a:lnTo>
                  <a:pt x="0" y="95410"/>
                </a:lnTo>
              </a:path>
            </a:pathLst>
          </a:custGeom>
          <a:ln w="12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5" name="object 115"/>
          <p:cNvSpPr/>
          <p:nvPr/>
        </p:nvSpPr>
        <p:spPr>
          <a:xfrm>
            <a:off x="5667763" y="3941011"/>
            <a:ext cx="139244" cy="1393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6" name="object 116"/>
          <p:cNvSpPr/>
          <p:nvPr/>
        </p:nvSpPr>
        <p:spPr>
          <a:xfrm>
            <a:off x="5667764" y="3941011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8" y="81503"/>
                </a:moveTo>
                <a:lnTo>
                  <a:pt x="156440" y="49778"/>
                </a:lnTo>
                <a:lnTo>
                  <a:pt x="138991" y="23871"/>
                </a:lnTo>
                <a:lnTo>
                  <a:pt x="113111" y="6404"/>
                </a:lnTo>
                <a:lnTo>
                  <a:pt x="81418" y="0"/>
                </a:lnTo>
                <a:lnTo>
                  <a:pt x="49726" y="6404"/>
                </a:lnTo>
                <a:lnTo>
                  <a:pt x="23846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6" y="139135"/>
                </a:lnTo>
                <a:lnTo>
                  <a:pt x="49726" y="156602"/>
                </a:lnTo>
                <a:lnTo>
                  <a:pt x="81418" y="163007"/>
                </a:lnTo>
                <a:lnTo>
                  <a:pt x="113111" y="156602"/>
                </a:lnTo>
                <a:lnTo>
                  <a:pt x="138991" y="139135"/>
                </a:lnTo>
                <a:lnTo>
                  <a:pt x="156440" y="113228"/>
                </a:lnTo>
                <a:lnTo>
                  <a:pt x="162838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7" name="object 117"/>
          <p:cNvSpPr txBox="1"/>
          <p:nvPr/>
        </p:nvSpPr>
        <p:spPr>
          <a:xfrm>
            <a:off x="5481858" y="3492607"/>
            <a:ext cx="840009" cy="4068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 indent="328508">
              <a:lnSpc>
                <a:spcPct val="153000"/>
              </a:lnSpc>
              <a:spcBef>
                <a:spcPts val="77"/>
              </a:spcBef>
            </a:pPr>
            <a:r>
              <a:rPr lang="en-US" sz="898" spc="-21">
                <a:latin typeface="Times New Roman"/>
                <a:cs typeface="Times New Roman"/>
              </a:rPr>
              <a:t>w</a:t>
            </a:r>
            <a:r>
              <a:rPr lang="en-US" sz="898">
                <a:latin typeface="Times New Roman"/>
                <a:cs typeface="Times New Roman"/>
              </a:rPr>
              <a:t>e</a:t>
            </a:r>
            <a:r>
              <a:rPr lang="en-US" sz="898" spc="47">
                <a:latin typeface="Times New Roman"/>
                <a:cs typeface="Times New Roman"/>
              </a:rPr>
              <a:t>b</a:t>
            </a:r>
            <a:r>
              <a:rPr lang="en-US" sz="898">
                <a:latin typeface="Times New Roman"/>
                <a:cs typeface="Times New Roman"/>
              </a:rPr>
              <a:t>se</a:t>
            </a:r>
            <a:r>
              <a:rPr lang="en-US" sz="898" spc="47">
                <a:latin typeface="Times New Roman"/>
                <a:cs typeface="Times New Roman"/>
              </a:rPr>
              <a:t>r</a:t>
            </a:r>
            <a:r>
              <a:rPr lang="en-US" sz="898" spc="-13">
                <a:latin typeface="Times New Roman"/>
                <a:cs typeface="Times New Roman"/>
              </a:rPr>
              <a:t>v</a:t>
            </a:r>
            <a:r>
              <a:rPr lang="en-US" sz="898" spc="9">
                <a:latin typeface="Times New Roman"/>
                <a:cs typeface="Times New Roman"/>
              </a:rPr>
              <a:t>e</a:t>
            </a:r>
            <a:r>
              <a:rPr lang="en-US" sz="898" spc="43">
                <a:latin typeface="Times New Roman"/>
                <a:cs typeface="Times New Roman"/>
              </a:rPr>
              <a:t>r  </a:t>
            </a:r>
            <a:r>
              <a:rPr lang="en-US" sz="898" spc="13">
                <a:latin typeface="Times New Roman"/>
                <a:cs typeface="Times New Roman"/>
              </a:rPr>
              <a:t>webserver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996640" y="3941063"/>
            <a:ext cx="139244" cy="1393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19" name="object 119"/>
          <p:cNvSpPr/>
          <p:nvPr/>
        </p:nvSpPr>
        <p:spPr>
          <a:xfrm>
            <a:off x="5996640" y="3941063"/>
            <a:ext cx="139549" cy="139549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2838" y="81503"/>
                </a:moveTo>
                <a:lnTo>
                  <a:pt x="156440" y="49778"/>
                </a:lnTo>
                <a:lnTo>
                  <a:pt x="138991" y="23871"/>
                </a:lnTo>
                <a:lnTo>
                  <a:pt x="113112" y="6404"/>
                </a:lnTo>
                <a:lnTo>
                  <a:pt x="81420" y="0"/>
                </a:lnTo>
                <a:lnTo>
                  <a:pt x="49727" y="6404"/>
                </a:lnTo>
                <a:lnTo>
                  <a:pt x="23847" y="23871"/>
                </a:lnTo>
                <a:lnTo>
                  <a:pt x="6398" y="49778"/>
                </a:lnTo>
                <a:lnTo>
                  <a:pt x="0" y="81503"/>
                </a:lnTo>
                <a:lnTo>
                  <a:pt x="6398" y="113228"/>
                </a:lnTo>
                <a:lnTo>
                  <a:pt x="23847" y="139135"/>
                </a:lnTo>
                <a:lnTo>
                  <a:pt x="49727" y="156602"/>
                </a:lnTo>
                <a:lnTo>
                  <a:pt x="81420" y="163007"/>
                </a:lnTo>
                <a:lnTo>
                  <a:pt x="113112" y="156602"/>
                </a:lnTo>
                <a:lnTo>
                  <a:pt x="138991" y="139135"/>
                </a:lnTo>
                <a:lnTo>
                  <a:pt x="156440" y="113228"/>
                </a:lnTo>
                <a:lnTo>
                  <a:pt x="162838" y="81503"/>
                </a:lnTo>
                <a:close/>
              </a:path>
            </a:pathLst>
          </a:custGeom>
          <a:ln w="6107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0" name="object 120"/>
          <p:cNvSpPr txBox="1"/>
          <p:nvPr/>
        </p:nvSpPr>
        <p:spPr>
          <a:xfrm>
            <a:off x="5991544" y="4075984"/>
            <a:ext cx="149866" cy="152435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lang="en-US" sz="898" spc="47">
                <a:latin typeface="Times New Roman"/>
                <a:cs typeface="Times New Roman"/>
              </a:rPr>
              <a:t>db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809024" y="4010785"/>
            <a:ext cx="175386" cy="543"/>
          </a:xfrm>
          <a:custGeom>
            <a:avLst/>
            <a:gdLst/>
            <a:ahLst/>
            <a:cxnLst/>
            <a:rect l="l" t="t" r="r" b="b"/>
            <a:pathLst>
              <a:path w="205104" h="635">
                <a:moveTo>
                  <a:pt x="0" y="0"/>
                </a:moveTo>
                <a:lnTo>
                  <a:pt x="204983" y="27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2" name="object 122"/>
          <p:cNvSpPr/>
          <p:nvPr/>
        </p:nvSpPr>
        <p:spPr>
          <a:xfrm>
            <a:off x="5956114" y="3970014"/>
            <a:ext cx="33666" cy="81992"/>
          </a:xfrm>
          <a:custGeom>
            <a:avLst/>
            <a:gdLst/>
            <a:ahLst/>
            <a:cxnLst/>
            <a:rect l="l" t="t" r="r" b="b"/>
            <a:pathLst>
              <a:path w="39370" h="95885">
                <a:moveTo>
                  <a:pt x="9" y="0"/>
                </a:moveTo>
                <a:lnTo>
                  <a:pt x="6870" y="18747"/>
                </a:lnTo>
                <a:lnTo>
                  <a:pt x="16208" y="32500"/>
                </a:lnTo>
                <a:lnTo>
                  <a:pt x="27213" y="41931"/>
                </a:lnTo>
                <a:lnTo>
                  <a:pt x="39074" y="47709"/>
                </a:lnTo>
                <a:lnTo>
                  <a:pt x="27212" y="53484"/>
                </a:lnTo>
                <a:lnTo>
                  <a:pt x="16205" y="62912"/>
                </a:lnTo>
                <a:lnTo>
                  <a:pt x="6864" y="76664"/>
                </a:lnTo>
                <a:lnTo>
                  <a:pt x="0" y="95410"/>
                </a:lnTo>
              </a:path>
            </a:pathLst>
          </a:custGeom>
          <a:ln w="12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3" name="object 123"/>
          <p:cNvSpPr/>
          <p:nvPr/>
        </p:nvSpPr>
        <p:spPr>
          <a:xfrm>
            <a:off x="5306953" y="3157708"/>
            <a:ext cx="1190240" cy="1191326"/>
          </a:xfrm>
          <a:custGeom>
            <a:avLst/>
            <a:gdLst/>
            <a:ahLst/>
            <a:cxnLst/>
            <a:rect l="l" t="t" r="r" b="b"/>
            <a:pathLst>
              <a:path w="1391920" h="1393189">
                <a:moveTo>
                  <a:pt x="1391559" y="696505"/>
                </a:moveTo>
                <a:lnTo>
                  <a:pt x="1389954" y="648817"/>
                </a:lnTo>
                <a:lnTo>
                  <a:pt x="1385208" y="601992"/>
                </a:lnTo>
                <a:lnTo>
                  <a:pt x="1377424" y="556133"/>
                </a:lnTo>
                <a:lnTo>
                  <a:pt x="1366706" y="511345"/>
                </a:lnTo>
                <a:lnTo>
                  <a:pt x="1353157" y="467729"/>
                </a:lnTo>
                <a:lnTo>
                  <a:pt x="1336882" y="425392"/>
                </a:lnTo>
                <a:lnTo>
                  <a:pt x="1317984" y="384435"/>
                </a:lnTo>
                <a:lnTo>
                  <a:pt x="1296566" y="344963"/>
                </a:lnTo>
                <a:lnTo>
                  <a:pt x="1272733" y="307080"/>
                </a:lnTo>
                <a:lnTo>
                  <a:pt x="1246587" y="270889"/>
                </a:lnTo>
                <a:lnTo>
                  <a:pt x="1218232" y="236494"/>
                </a:lnTo>
                <a:lnTo>
                  <a:pt x="1187772" y="203999"/>
                </a:lnTo>
                <a:lnTo>
                  <a:pt x="1155311" y="173508"/>
                </a:lnTo>
                <a:lnTo>
                  <a:pt x="1120952" y="145124"/>
                </a:lnTo>
                <a:lnTo>
                  <a:pt x="1084799" y="118950"/>
                </a:lnTo>
                <a:lnTo>
                  <a:pt x="1046956" y="95092"/>
                </a:lnTo>
                <a:lnTo>
                  <a:pt x="1007525" y="73652"/>
                </a:lnTo>
                <a:lnTo>
                  <a:pt x="966611" y="54734"/>
                </a:lnTo>
                <a:lnTo>
                  <a:pt x="924317" y="38442"/>
                </a:lnTo>
                <a:lnTo>
                  <a:pt x="880747" y="24879"/>
                </a:lnTo>
                <a:lnTo>
                  <a:pt x="836005" y="14150"/>
                </a:lnTo>
                <a:lnTo>
                  <a:pt x="790194" y="6358"/>
                </a:lnTo>
                <a:lnTo>
                  <a:pt x="743417" y="1606"/>
                </a:lnTo>
                <a:lnTo>
                  <a:pt x="695779" y="0"/>
                </a:lnTo>
                <a:lnTo>
                  <a:pt x="648141" y="1606"/>
                </a:lnTo>
                <a:lnTo>
                  <a:pt x="601365" y="6358"/>
                </a:lnTo>
                <a:lnTo>
                  <a:pt x="555554" y="14150"/>
                </a:lnTo>
                <a:lnTo>
                  <a:pt x="510812" y="24879"/>
                </a:lnTo>
                <a:lnTo>
                  <a:pt x="467242" y="38442"/>
                </a:lnTo>
                <a:lnTo>
                  <a:pt x="424948" y="54734"/>
                </a:lnTo>
                <a:lnTo>
                  <a:pt x="384035" y="73652"/>
                </a:lnTo>
                <a:lnTo>
                  <a:pt x="344604" y="95092"/>
                </a:lnTo>
                <a:lnTo>
                  <a:pt x="306760" y="118950"/>
                </a:lnTo>
                <a:lnTo>
                  <a:pt x="270607" y="145124"/>
                </a:lnTo>
                <a:lnTo>
                  <a:pt x="236248" y="173508"/>
                </a:lnTo>
                <a:lnTo>
                  <a:pt x="203787" y="203999"/>
                </a:lnTo>
                <a:lnTo>
                  <a:pt x="173327" y="236494"/>
                </a:lnTo>
                <a:lnTo>
                  <a:pt x="144973" y="270889"/>
                </a:lnTo>
                <a:lnTo>
                  <a:pt x="118827" y="307080"/>
                </a:lnTo>
                <a:lnTo>
                  <a:pt x="94993" y="344963"/>
                </a:lnTo>
                <a:lnTo>
                  <a:pt x="73575" y="384435"/>
                </a:lnTo>
                <a:lnTo>
                  <a:pt x="54677" y="425392"/>
                </a:lnTo>
                <a:lnTo>
                  <a:pt x="38402" y="467729"/>
                </a:lnTo>
                <a:lnTo>
                  <a:pt x="24853" y="511345"/>
                </a:lnTo>
                <a:lnTo>
                  <a:pt x="14135" y="556133"/>
                </a:lnTo>
                <a:lnTo>
                  <a:pt x="6351" y="601992"/>
                </a:lnTo>
                <a:lnTo>
                  <a:pt x="1605" y="648817"/>
                </a:lnTo>
                <a:lnTo>
                  <a:pt x="0" y="696505"/>
                </a:lnTo>
                <a:lnTo>
                  <a:pt x="1605" y="744193"/>
                </a:lnTo>
                <a:lnTo>
                  <a:pt x="6351" y="791018"/>
                </a:lnTo>
                <a:lnTo>
                  <a:pt x="14135" y="836876"/>
                </a:lnTo>
                <a:lnTo>
                  <a:pt x="24853" y="881665"/>
                </a:lnTo>
                <a:lnTo>
                  <a:pt x="38402" y="925280"/>
                </a:lnTo>
                <a:lnTo>
                  <a:pt x="54677" y="967618"/>
                </a:lnTo>
                <a:lnTo>
                  <a:pt x="73575" y="1008575"/>
                </a:lnTo>
                <a:lnTo>
                  <a:pt x="94993" y="1048046"/>
                </a:lnTo>
                <a:lnTo>
                  <a:pt x="118827" y="1085930"/>
                </a:lnTo>
                <a:lnTo>
                  <a:pt x="144973" y="1122120"/>
                </a:lnTo>
                <a:lnTo>
                  <a:pt x="173327" y="1156515"/>
                </a:lnTo>
                <a:lnTo>
                  <a:pt x="203787" y="1189010"/>
                </a:lnTo>
                <a:lnTo>
                  <a:pt x="236248" y="1219502"/>
                </a:lnTo>
                <a:lnTo>
                  <a:pt x="270607" y="1247886"/>
                </a:lnTo>
                <a:lnTo>
                  <a:pt x="306760" y="1274059"/>
                </a:lnTo>
                <a:lnTo>
                  <a:pt x="344604" y="1297918"/>
                </a:lnTo>
                <a:lnTo>
                  <a:pt x="384035" y="1319358"/>
                </a:lnTo>
                <a:lnTo>
                  <a:pt x="424948" y="1338276"/>
                </a:lnTo>
                <a:lnTo>
                  <a:pt x="467242" y="1354568"/>
                </a:lnTo>
                <a:lnTo>
                  <a:pt x="510812" y="1368130"/>
                </a:lnTo>
                <a:lnTo>
                  <a:pt x="555554" y="1378860"/>
                </a:lnTo>
                <a:lnTo>
                  <a:pt x="601365" y="1386652"/>
                </a:lnTo>
                <a:lnTo>
                  <a:pt x="648141" y="1391403"/>
                </a:lnTo>
                <a:lnTo>
                  <a:pt x="695779" y="1393010"/>
                </a:lnTo>
                <a:lnTo>
                  <a:pt x="743417" y="1391403"/>
                </a:lnTo>
                <a:lnTo>
                  <a:pt x="790194" y="1386652"/>
                </a:lnTo>
                <a:lnTo>
                  <a:pt x="836005" y="1378860"/>
                </a:lnTo>
                <a:lnTo>
                  <a:pt x="880747" y="1368130"/>
                </a:lnTo>
                <a:lnTo>
                  <a:pt x="924317" y="1354568"/>
                </a:lnTo>
                <a:lnTo>
                  <a:pt x="966611" y="1338276"/>
                </a:lnTo>
                <a:lnTo>
                  <a:pt x="1007525" y="1319358"/>
                </a:lnTo>
                <a:lnTo>
                  <a:pt x="1046956" y="1297918"/>
                </a:lnTo>
                <a:lnTo>
                  <a:pt x="1084799" y="1274059"/>
                </a:lnTo>
                <a:lnTo>
                  <a:pt x="1120952" y="1247886"/>
                </a:lnTo>
                <a:lnTo>
                  <a:pt x="1155311" y="1219502"/>
                </a:lnTo>
                <a:lnTo>
                  <a:pt x="1187772" y="1189010"/>
                </a:lnTo>
                <a:lnTo>
                  <a:pt x="1218232" y="1156515"/>
                </a:lnTo>
                <a:lnTo>
                  <a:pt x="1246587" y="1122120"/>
                </a:lnTo>
                <a:lnTo>
                  <a:pt x="1272733" y="1085930"/>
                </a:lnTo>
                <a:lnTo>
                  <a:pt x="1296566" y="1048046"/>
                </a:lnTo>
                <a:lnTo>
                  <a:pt x="1317984" y="1008575"/>
                </a:lnTo>
                <a:lnTo>
                  <a:pt x="1336882" y="967618"/>
                </a:lnTo>
                <a:lnTo>
                  <a:pt x="1353157" y="925280"/>
                </a:lnTo>
                <a:lnTo>
                  <a:pt x="1366706" y="881665"/>
                </a:lnTo>
                <a:lnTo>
                  <a:pt x="1377424" y="836876"/>
                </a:lnTo>
                <a:lnTo>
                  <a:pt x="1385208" y="791018"/>
                </a:lnTo>
                <a:lnTo>
                  <a:pt x="1389954" y="744193"/>
                </a:lnTo>
                <a:lnTo>
                  <a:pt x="1391559" y="696505"/>
                </a:lnTo>
                <a:close/>
              </a:path>
            </a:pathLst>
          </a:custGeom>
          <a:ln w="6107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4" name="object 124"/>
          <p:cNvSpPr/>
          <p:nvPr/>
        </p:nvSpPr>
        <p:spPr>
          <a:xfrm>
            <a:off x="3980662" y="2780037"/>
            <a:ext cx="6516" cy="432765"/>
          </a:xfrm>
          <a:custGeom>
            <a:avLst/>
            <a:gdLst/>
            <a:ahLst/>
            <a:cxnLst/>
            <a:rect l="l" t="t" r="r" b="b"/>
            <a:pathLst>
              <a:path w="7620" h="506095">
                <a:moveTo>
                  <a:pt x="7209" y="506065"/>
                </a:moveTo>
                <a:lnTo>
                  <a:pt x="0" y="0"/>
                </a:lnTo>
              </a:path>
            </a:pathLst>
          </a:custGeom>
          <a:ln w="1831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5" name="object 125"/>
          <p:cNvSpPr/>
          <p:nvPr/>
        </p:nvSpPr>
        <p:spPr>
          <a:xfrm>
            <a:off x="3928358" y="3172349"/>
            <a:ext cx="116030" cy="561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6" name="object 126"/>
          <p:cNvSpPr/>
          <p:nvPr/>
        </p:nvSpPr>
        <p:spPr>
          <a:xfrm>
            <a:off x="5818569" y="2758521"/>
            <a:ext cx="3801" cy="381724"/>
          </a:xfrm>
          <a:custGeom>
            <a:avLst/>
            <a:gdLst/>
            <a:ahLst/>
            <a:cxnLst/>
            <a:rect l="l" t="t" r="r" b="b"/>
            <a:pathLst>
              <a:path w="4445" h="446404">
                <a:moveTo>
                  <a:pt x="0" y="446234"/>
                </a:moveTo>
                <a:lnTo>
                  <a:pt x="3872" y="0"/>
                </a:lnTo>
              </a:path>
            </a:pathLst>
          </a:custGeom>
          <a:ln w="1831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7" name="object 127"/>
          <p:cNvSpPr/>
          <p:nvPr/>
        </p:nvSpPr>
        <p:spPr>
          <a:xfrm>
            <a:off x="5760828" y="3099950"/>
            <a:ext cx="116035" cy="558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8" name="object 128"/>
          <p:cNvSpPr/>
          <p:nvPr/>
        </p:nvSpPr>
        <p:spPr>
          <a:xfrm>
            <a:off x="4480973" y="2152019"/>
            <a:ext cx="848698" cy="127603"/>
          </a:xfrm>
          <a:custGeom>
            <a:avLst/>
            <a:gdLst/>
            <a:ahLst/>
            <a:cxnLst/>
            <a:rect l="l" t="t" r="r" b="b"/>
            <a:pathLst>
              <a:path w="992504" h="149225">
                <a:moveTo>
                  <a:pt x="0" y="148736"/>
                </a:moveTo>
                <a:lnTo>
                  <a:pt x="46348" y="123121"/>
                </a:lnTo>
                <a:lnTo>
                  <a:pt x="92537" y="99940"/>
                </a:lnTo>
                <a:lnTo>
                  <a:pt x="138574" y="79188"/>
                </a:lnTo>
                <a:lnTo>
                  <a:pt x="184464" y="60860"/>
                </a:lnTo>
                <a:lnTo>
                  <a:pt x="230214" y="44951"/>
                </a:lnTo>
                <a:lnTo>
                  <a:pt x="275829" y="31455"/>
                </a:lnTo>
                <a:lnTo>
                  <a:pt x="321315" y="20368"/>
                </a:lnTo>
                <a:lnTo>
                  <a:pt x="366678" y="11684"/>
                </a:lnTo>
                <a:lnTo>
                  <a:pt x="411925" y="5398"/>
                </a:lnTo>
                <a:lnTo>
                  <a:pt x="457062" y="1505"/>
                </a:lnTo>
                <a:lnTo>
                  <a:pt x="502093" y="0"/>
                </a:lnTo>
                <a:lnTo>
                  <a:pt x="547026" y="876"/>
                </a:lnTo>
                <a:lnTo>
                  <a:pt x="591867" y="4131"/>
                </a:lnTo>
                <a:lnTo>
                  <a:pt x="636621" y="9757"/>
                </a:lnTo>
                <a:lnTo>
                  <a:pt x="681294" y="17750"/>
                </a:lnTo>
                <a:lnTo>
                  <a:pt x="725893" y="28105"/>
                </a:lnTo>
                <a:lnTo>
                  <a:pt x="770423" y="40816"/>
                </a:lnTo>
                <a:lnTo>
                  <a:pt x="814890" y="55879"/>
                </a:lnTo>
                <a:lnTo>
                  <a:pt x="859301" y="73288"/>
                </a:lnTo>
                <a:lnTo>
                  <a:pt x="903661" y="93038"/>
                </a:lnTo>
                <a:lnTo>
                  <a:pt x="947977" y="115124"/>
                </a:lnTo>
                <a:lnTo>
                  <a:pt x="992254" y="139541"/>
                </a:lnTo>
              </a:path>
            </a:pathLst>
          </a:custGeom>
          <a:ln w="1833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29" name="object 129"/>
          <p:cNvSpPr/>
          <p:nvPr/>
        </p:nvSpPr>
        <p:spPr>
          <a:xfrm>
            <a:off x="5268766" y="2203855"/>
            <a:ext cx="75350" cy="1029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0" name="object 130"/>
          <p:cNvSpPr/>
          <p:nvPr/>
        </p:nvSpPr>
        <p:spPr>
          <a:xfrm>
            <a:off x="7243516" y="3359047"/>
            <a:ext cx="787883" cy="788969"/>
          </a:xfrm>
          <a:custGeom>
            <a:avLst/>
            <a:gdLst/>
            <a:ahLst/>
            <a:cxnLst/>
            <a:rect l="l" t="t" r="r" b="b"/>
            <a:pathLst>
              <a:path w="921384" h="922654">
                <a:moveTo>
                  <a:pt x="921247" y="461103"/>
                </a:moveTo>
                <a:lnTo>
                  <a:pt x="918869" y="413958"/>
                </a:lnTo>
                <a:lnTo>
                  <a:pt x="911889" y="368174"/>
                </a:lnTo>
                <a:lnTo>
                  <a:pt x="900539" y="323984"/>
                </a:lnTo>
                <a:lnTo>
                  <a:pt x="885049" y="281620"/>
                </a:lnTo>
                <a:lnTo>
                  <a:pt x="865653" y="241312"/>
                </a:lnTo>
                <a:lnTo>
                  <a:pt x="842580" y="203294"/>
                </a:lnTo>
                <a:lnTo>
                  <a:pt x="816064" y="167797"/>
                </a:lnTo>
                <a:lnTo>
                  <a:pt x="786334" y="135052"/>
                </a:lnTo>
                <a:lnTo>
                  <a:pt x="753624" y="105292"/>
                </a:lnTo>
                <a:lnTo>
                  <a:pt x="718163" y="78748"/>
                </a:lnTo>
                <a:lnTo>
                  <a:pt x="680185" y="55652"/>
                </a:lnTo>
                <a:lnTo>
                  <a:pt x="639920" y="36235"/>
                </a:lnTo>
                <a:lnTo>
                  <a:pt x="597599" y="20730"/>
                </a:lnTo>
                <a:lnTo>
                  <a:pt x="553455" y="9367"/>
                </a:lnTo>
                <a:lnTo>
                  <a:pt x="507719" y="2380"/>
                </a:lnTo>
                <a:lnTo>
                  <a:pt x="460623" y="0"/>
                </a:lnTo>
                <a:lnTo>
                  <a:pt x="413526" y="2380"/>
                </a:lnTo>
                <a:lnTo>
                  <a:pt x="367790" y="9367"/>
                </a:lnTo>
                <a:lnTo>
                  <a:pt x="323646" y="20730"/>
                </a:lnTo>
                <a:lnTo>
                  <a:pt x="281326" y="36235"/>
                </a:lnTo>
                <a:lnTo>
                  <a:pt x="241061" y="55652"/>
                </a:lnTo>
                <a:lnTo>
                  <a:pt x="203082" y="78748"/>
                </a:lnTo>
                <a:lnTo>
                  <a:pt x="167622" y="105292"/>
                </a:lnTo>
                <a:lnTo>
                  <a:pt x="134912" y="135052"/>
                </a:lnTo>
                <a:lnTo>
                  <a:pt x="105182" y="167797"/>
                </a:lnTo>
                <a:lnTo>
                  <a:pt x="78666" y="203294"/>
                </a:lnTo>
                <a:lnTo>
                  <a:pt x="55594" y="241312"/>
                </a:lnTo>
                <a:lnTo>
                  <a:pt x="36197" y="281620"/>
                </a:lnTo>
                <a:lnTo>
                  <a:pt x="20708" y="323984"/>
                </a:lnTo>
                <a:lnTo>
                  <a:pt x="9358" y="368174"/>
                </a:lnTo>
                <a:lnTo>
                  <a:pt x="2378" y="413958"/>
                </a:lnTo>
                <a:lnTo>
                  <a:pt x="0" y="461103"/>
                </a:lnTo>
                <a:lnTo>
                  <a:pt x="2378" y="508249"/>
                </a:lnTo>
                <a:lnTo>
                  <a:pt x="9358" y="554033"/>
                </a:lnTo>
                <a:lnTo>
                  <a:pt x="20708" y="598223"/>
                </a:lnTo>
                <a:lnTo>
                  <a:pt x="36197" y="640587"/>
                </a:lnTo>
                <a:lnTo>
                  <a:pt x="55594" y="680894"/>
                </a:lnTo>
                <a:lnTo>
                  <a:pt x="78666" y="718912"/>
                </a:lnTo>
                <a:lnTo>
                  <a:pt x="105182" y="754409"/>
                </a:lnTo>
                <a:lnTo>
                  <a:pt x="134912" y="787154"/>
                </a:lnTo>
                <a:lnTo>
                  <a:pt x="167622" y="816914"/>
                </a:lnTo>
                <a:lnTo>
                  <a:pt x="203082" y="843458"/>
                </a:lnTo>
                <a:lnTo>
                  <a:pt x="241061" y="866554"/>
                </a:lnTo>
                <a:lnTo>
                  <a:pt x="281326" y="885971"/>
                </a:lnTo>
                <a:lnTo>
                  <a:pt x="323646" y="901476"/>
                </a:lnTo>
                <a:lnTo>
                  <a:pt x="367790" y="912839"/>
                </a:lnTo>
                <a:lnTo>
                  <a:pt x="413526" y="919826"/>
                </a:lnTo>
                <a:lnTo>
                  <a:pt x="460623" y="922206"/>
                </a:lnTo>
                <a:lnTo>
                  <a:pt x="507719" y="919826"/>
                </a:lnTo>
                <a:lnTo>
                  <a:pt x="553455" y="912839"/>
                </a:lnTo>
                <a:lnTo>
                  <a:pt x="597599" y="901476"/>
                </a:lnTo>
                <a:lnTo>
                  <a:pt x="639920" y="885971"/>
                </a:lnTo>
                <a:lnTo>
                  <a:pt x="680185" y="866554"/>
                </a:lnTo>
                <a:lnTo>
                  <a:pt x="718163" y="843458"/>
                </a:lnTo>
                <a:lnTo>
                  <a:pt x="753624" y="816914"/>
                </a:lnTo>
                <a:lnTo>
                  <a:pt x="786334" y="787154"/>
                </a:lnTo>
                <a:lnTo>
                  <a:pt x="816064" y="754409"/>
                </a:lnTo>
                <a:lnTo>
                  <a:pt x="842580" y="718912"/>
                </a:lnTo>
                <a:lnTo>
                  <a:pt x="865653" y="680894"/>
                </a:lnTo>
                <a:lnTo>
                  <a:pt x="885049" y="640587"/>
                </a:lnTo>
                <a:lnTo>
                  <a:pt x="900539" y="598223"/>
                </a:lnTo>
                <a:lnTo>
                  <a:pt x="911889" y="554033"/>
                </a:lnTo>
                <a:lnTo>
                  <a:pt x="918869" y="508249"/>
                </a:lnTo>
                <a:lnTo>
                  <a:pt x="921247" y="461103"/>
                </a:lnTo>
                <a:close/>
              </a:path>
            </a:pathLst>
          </a:custGeom>
          <a:ln w="6107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1" name="object 131"/>
          <p:cNvSpPr/>
          <p:nvPr/>
        </p:nvSpPr>
        <p:spPr>
          <a:xfrm>
            <a:off x="7243631" y="1897505"/>
            <a:ext cx="787883" cy="788969"/>
          </a:xfrm>
          <a:custGeom>
            <a:avLst/>
            <a:gdLst/>
            <a:ahLst/>
            <a:cxnLst/>
            <a:rect l="l" t="t" r="r" b="b"/>
            <a:pathLst>
              <a:path w="921384" h="922655">
                <a:moveTo>
                  <a:pt x="921247" y="461103"/>
                </a:moveTo>
                <a:lnTo>
                  <a:pt x="918869" y="413957"/>
                </a:lnTo>
                <a:lnTo>
                  <a:pt x="911889" y="368174"/>
                </a:lnTo>
                <a:lnTo>
                  <a:pt x="900539" y="323984"/>
                </a:lnTo>
                <a:lnTo>
                  <a:pt x="885049" y="281619"/>
                </a:lnTo>
                <a:lnTo>
                  <a:pt x="865653" y="241312"/>
                </a:lnTo>
                <a:lnTo>
                  <a:pt x="842580" y="203294"/>
                </a:lnTo>
                <a:lnTo>
                  <a:pt x="816064" y="167797"/>
                </a:lnTo>
                <a:lnTo>
                  <a:pt x="786334" y="135052"/>
                </a:lnTo>
                <a:lnTo>
                  <a:pt x="753624" y="105292"/>
                </a:lnTo>
                <a:lnTo>
                  <a:pt x="718163" y="78748"/>
                </a:lnTo>
                <a:lnTo>
                  <a:pt x="680185" y="55652"/>
                </a:lnTo>
                <a:lnTo>
                  <a:pt x="639920" y="36235"/>
                </a:lnTo>
                <a:lnTo>
                  <a:pt x="597599" y="20730"/>
                </a:lnTo>
                <a:lnTo>
                  <a:pt x="553455" y="9367"/>
                </a:lnTo>
                <a:lnTo>
                  <a:pt x="507719" y="2380"/>
                </a:lnTo>
                <a:lnTo>
                  <a:pt x="460623" y="0"/>
                </a:lnTo>
                <a:lnTo>
                  <a:pt x="413526" y="2380"/>
                </a:lnTo>
                <a:lnTo>
                  <a:pt x="367790" y="9367"/>
                </a:lnTo>
                <a:lnTo>
                  <a:pt x="323646" y="20730"/>
                </a:lnTo>
                <a:lnTo>
                  <a:pt x="281326" y="36235"/>
                </a:lnTo>
                <a:lnTo>
                  <a:pt x="241061" y="55652"/>
                </a:lnTo>
                <a:lnTo>
                  <a:pt x="203082" y="78748"/>
                </a:lnTo>
                <a:lnTo>
                  <a:pt x="167622" y="105292"/>
                </a:lnTo>
                <a:lnTo>
                  <a:pt x="134912" y="135052"/>
                </a:lnTo>
                <a:lnTo>
                  <a:pt x="105182" y="167797"/>
                </a:lnTo>
                <a:lnTo>
                  <a:pt x="78666" y="203294"/>
                </a:lnTo>
                <a:lnTo>
                  <a:pt x="55594" y="241312"/>
                </a:lnTo>
                <a:lnTo>
                  <a:pt x="36197" y="281619"/>
                </a:lnTo>
                <a:lnTo>
                  <a:pt x="20708" y="323984"/>
                </a:lnTo>
                <a:lnTo>
                  <a:pt x="9358" y="368174"/>
                </a:lnTo>
                <a:lnTo>
                  <a:pt x="2378" y="413957"/>
                </a:lnTo>
                <a:lnTo>
                  <a:pt x="0" y="461103"/>
                </a:lnTo>
                <a:lnTo>
                  <a:pt x="2378" y="508249"/>
                </a:lnTo>
                <a:lnTo>
                  <a:pt x="9358" y="554032"/>
                </a:lnTo>
                <a:lnTo>
                  <a:pt x="20708" y="598222"/>
                </a:lnTo>
                <a:lnTo>
                  <a:pt x="36197" y="640587"/>
                </a:lnTo>
                <a:lnTo>
                  <a:pt x="55594" y="680894"/>
                </a:lnTo>
                <a:lnTo>
                  <a:pt x="78666" y="718912"/>
                </a:lnTo>
                <a:lnTo>
                  <a:pt x="105182" y="754409"/>
                </a:lnTo>
                <a:lnTo>
                  <a:pt x="134912" y="787154"/>
                </a:lnTo>
                <a:lnTo>
                  <a:pt x="167622" y="816914"/>
                </a:lnTo>
                <a:lnTo>
                  <a:pt x="203082" y="843458"/>
                </a:lnTo>
                <a:lnTo>
                  <a:pt x="241061" y="866555"/>
                </a:lnTo>
                <a:lnTo>
                  <a:pt x="281326" y="885971"/>
                </a:lnTo>
                <a:lnTo>
                  <a:pt x="323646" y="901477"/>
                </a:lnTo>
                <a:lnTo>
                  <a:pt x="367790" y="912839"/>
                </a:lnTo>
                <a:lnTo>
                  <a:pt x="413526" y="919826"/>
                </a:lnTo>
                <a:lnTo>
                  <a:pt x="460623" y="922207"/>
                </a:lnTo>
                <a:lnTo>
                  <a:pt x="507719" y="919826"/>
                </a:lnTo>
                <a:lnTo>
                  <a:pt x="553455" y="912839"/>
                </a:lnTo>
                <a:lnTo>
                  <a:pt x="597599" y="901477"/>
                </a:lnTo>
                <a:lnTo>
                  <a:pt x="639920" y="885971"/>
                </a:lnTo>
                <a:lnTo>
                  <a:pt x="680185" y="866555"/>
                </a:lnTo>
                <a:lnTo>
                  <a:pt x="718163" y="843458"/>
                </a:lnTo>
                <a:lnTo>
                  <a:pt x="753624" y="816914"/>
                </a:lnTo>
                <a:lnTo>
                  <a:pt x="786334" y="787154"/>
                </a:lnTo>
                <a:lnTo>
                  <a:pt x="816064" y="754409"/>
                </a:lnTo>
                <a:lnTo>
                  <a:pt x="842580" y="718912"/>
                </a:lnTo>
                <a:lnTo>
                  <a:pt x="865653" y="680894"/>
                </a:lnTo>
                <a:lnTo>
                  <a:pt x="885049" y="640587"/>
                </a:lnTo>
                <a:lnTo>
                  <a:pt x="900539" y="598222"/>
                </a:lnTo>
                <a:lnTo>
                  <a:pt x="911889" y="554032"/>
                </a:lnTo>
                <a:lnTo>
                  <a:pt x="918869" y="508249"/>
                </a:lnTo>
                <a:lnTo>
                  <a:pt x="921247" y="461103"/>
                </a:lnTo>
                <a:close/>
              </a:path>
            </a:pathLst>
          </a:custGeom>
          <a:ln w="6107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2" name="object 132"/>
          <p:cNvSpPr/>
          <p:nvPr/>
        </p:nvSpPr>
        <p:spPr>
          <a:xfrm>
            <a:off x="6300700" y="2146199"/>
            <a:ext cx="927975" cy="137920"/>
          </a:xfrm>
          <a:custGeom>
            <a:avLst/>
            <a:gdLst/>
            <a:ahLst/>
            <a:cxnLst/>
            <a:rect l="l" t="t" r="r" b="b"/>
            <a:pathLst>
              <a:path w="1085215" h="161289">
                <a:moveTo>
                  <a:pt x="0" y="155541"/>
                </a:moveTo>
                <a:lnTo>
                  <a:pt x="46887" y="130330"/>
                </a:lnTo>
                <a:lnTo>
                  <a:pt x="93557" y="107359"/>
                </a:lnTo>
                <a:lnTo>
                  <a:pt x="140021" y="86624"/>
                </a:lnTo>
                <a:lnTo>
                  <a:pt x="186288" y="68122"/>
                </a:lnTo>
                <a:lnTo>
                  <a:pt x="232366" y="51848"/>
                </a:lnTo>
                <a:lnTo>
                  <a:pt x="278266" y="37798"/>
                </a:lnTo>
                <a:lnTo>
                  <a:pt x="323998" y="25970"/>
                </a:lnTo>
                <a:lnTo>
                  <a:pt x="369569" y="16358"/>
                </a:lnTo>
                <a:lnTo>
                  <a:pt x="414991" y="8958"/>
                </a:lnTo>
                <a:lnTo>
                  <a:pt x="460272" y="3768"/>
                </a:lnTo>
                <a:lnTo>
                  <a:pt x="505423" y="783"/>
                </a:lnTo>
                <a:lnTo>
                  <a:pt x="550451" y="0"/>
                </a:lnTo>
                <a:lnTo>
                  <a:pt x="595368" y="1413"/>
                </a:lnTo>
                <a:lnTo>
                  <a:pt x="640182" y="5020"/>
                </a:lnTo>
                <a:lnTo>
                  <a:pt x="684902" y="10816"/>
                </a:lnTo>
                <a:lnTo>
                  <a:pt x="729540" y="18798"/>
                </a:lnTo>
                <a:lnTo>
                  <a:pt x="774103" y="28962"/>
                </a:lnTo>
                <a:lnTo>
                  <a:pt x="818601" y="41304"/>
                </a:lnTo>
                <a:lnTo>
                  <a:pt x="863044" y="55819"/>
                </a:lnTo>
                <a:lnTo>
                  <a:pt x="907441" y="72505"/>
                </a:lnTo>
                <a:lnTo>
                  <a:pt x="951803" y="91357"/>
                </a:lnTo>
                <a:lnTo>
                  <a:pt x="996137" y="112371"/>
                </a:lnTo>
                <a:lnTo>
                  <a:pt x="1040454" y="135543"/>
                </a:lnTo>
                <a:lnTo>
                  <a:pt x="1084763" y="160870"/>
                </a:lnTo>
              </a:path>
            </a:pathLst>
          </a:custGeom>
          <a:ln w="1833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3" name="object 133"/>
          <p:cNvSpPr/>
          <p:nvPr/>
        </p:nvSpPr>
        <p:spPr>
          <a:xfrm>
            <a:off x="7167285" y="2216304"/>
            <a:ext cx="75598" cy="1022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4" name="object 134"/>
          <p:cNvSpPr/>
          <p:nvPr/>
        </p:nvSpPr>
        <p:spPr>
          <a:xfrm>
            <a:off x="7637516" y="2688063"/>
            <a:ext cx="543" cy="653763"/>
          </a:xfrm>
          <a:custGeom>
            <a:avLst/>
            <a:gdLst/>
            <a:ahLst/>
            <a:cxnLst/>
            <a:rect l="l" t="t" r="r" b="b"/>
            <a:pathLst>
              <a:path w="634" h="764539">
                <a:moveTo>
                  <a:pt x="0" y="764092"/>
                </a:moveTo>
                <a:lnTo>
                  <a:pt x="131" y="0"/>
                </a:lnTo>
              </a:path>
            </a:pathLst>
          </a:custGeom>
          <a:ln w="1831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5" name="object 135"/>
          <p:cNvSpPr/>
          <p:nvPr/>
        </p:nvSpPr>
        <p:spPr>
          <a:xfrm>
            <a:off x="7579502" y="3301722"/>
            <a:ext cx="116035" cy="553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7" name="object 137"/>
          <p:cNvSpPr/>
          <p:nvPr/>
        </p:nvSpPr>
        <p:spPr>
          <a:xfrm>
            <a:off x="3655845" y="4839951"/>
            <a:ext cx="222793" cy="92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8" name="object 138"/>
          <p:cNvSpPr/>
          <p:nvPr/>
        </p:nvSpPr>
        <p:spPr>
          <a:xfrm>
            <a:off x="3655845" y="4978068"/>
            <a:ext cx="222793" cy="920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39" name="object 139"/>
          <p:cNvSpPr/>
          <p:nvPr/>
        </p:nvSpPr>
        <p:spPr>
          <a:xfrm>
            <a:off x="3657804" y="5398112"/>
            <a:ext cx="80502" cy="805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40" name="object 140"/>
          <p:cNvSpPr/>
          <p:nvPr/>
        </p:nvSpPr>
        <p:spPr>
          <a:xfrm>
            <a:off x="3655193" y="5395500"/>
            <a:ext cx="85725" cy="8580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41" name="object 141"/>
          <p:cNvSpPr/>
          <p:nvPr/>
        </p:nvSpPr>
        <p:spPr>
          <a:xfrm>
            <a:off x="3657804" y="5520703"/>
            <a:ext cx="80502" cy="8058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42" name="object 142"/>
          <p:cNvSpPr/>
          <p:nvPr/>
        </p:nvSpPr>
        <p:spPr>
          <a:xfrm>
            <a:off x="3655193" y="5518092"/>
            <a:ext cx="85725" cy="858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43" name="object 143"/>
          <p:cNvSpPr/>
          <p:nvPr/>
        </p:nvSpPr>
        <p:spPr>
          <a:xfrm>
            <a:off x="3655193" y="5640683"/>
            <a:ext cx="85725" cy="858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44" name="object 144"/>
          <p:cNvSpPr/>
          <p:nvPr/>
        </p:nvSpPr>
        <p:spPr>
          <a:xfrm>
            <a:off x="3655193" y="5778786"/>
            <a:ext cx="85725" cy="858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145" name="object 145"/>
          <p:cNvSpPr txBox="1"/>
          <p:nvPr/>
        </p:nvSpPr>
        <p:spPr>
          <a:xfrm>
            <a:off x="3611475" y="4790822"/>
            <a:ext cx="1503546" cy="1082933"/>
          </a:xfrm>
          <a:prstGeom prst="rect">
            <a:avLst/>
          </a:prstGeom>
          <a:ln w="6108">
            <a:solidFill>
              <a:srgbClr val="000000"/>
            </a:solidFill>
          </a:ln>
        </p:spPr>
        <p:txBody>
          <a:bodyPr vert="horz" wrap="square" lIns="0" tIns="11946" rIns="0" bIns="0" rtlCol="0">
            <a:spAutoFit/>
          </a:bodyPr>
          <a:lstStyle/>
          <a:p>
            <a:pPr marL="383349" marR="103711">
              <a:lnSpc>
                <a:spcPct val="100899"/>
              </a:lnSpc>
              <a:spcBef>
                <a:spcPts val="94"/>
              </a:spcBef>
            </a:pPr>
            <a:r>
              <a:rPr lang="en-US" sz="898" spc="30">
                <a:latin typeface="Times New Roman"/>
                <a:cs typeface="Times New Roman"/>
              </a:rPr>
              <a:t>direct </a:t>
            </a:r>
            <a:r>
              <a:rPr lang="en-US" sz="898" spc="26">
                <a:latin typeface="Times New Roman"/>
                <a:cs typeface="Times New Roman"/>
              </a:rPr>
              <a:t>dependency  indirect</a:t>
            </a:r>
            <a:r>
              <a:rPr lang="en-US" sz="898" spc="56">
                <a:latin typeface="Times New Roman"/>
                <a:cs typeface="Times New Roman"/>
              </a:rPr>
              <a:t> </a:t>
            </a:r>
            <a:r>
              <a:rPr lang="en-US" sz="898" spc="26">
                <a:latin typeface="Times New Roman"/>
                <a:cs typeface="Times New Roman"/>
              </a:rPr>
              <a:t>dependency</a:t>
            </a:r>
            <a:endParaRPr lang="en-US" sz="898">
              <a:latin typeface="Times New Roman"/>
              <a:cs typeface="Times New Roman"/>
            </a:endParaRPr>
          </a:p>
          <a:p>
            <a:pPr marL="65702" marR="52127">
              <a:lnSpc>
                <a:spcPct val="100899"/>
              </a:lnSpc>
              <a:tabLst>
                <a:tab pos="383349" algn="l"/>
              </a:tabLst>
            </a:pPr>
            <a:r>
              <a:rPr lang="en-US" sz="898" spc="13">
                <a:latin typeface="Times New Roman"/>
                <a:cs typeface="Times New Roman"/>
              </a:rPr>
              <a:t>lbs	</a:t>
            </a:r>
            <a:r>
              <a:rPr lang="en-US" sz="898" spc="21">
                <a:latin typeface="Times New Roman"/>
                <a:cs typeface="Times New Roman"/>
              </a:rPr>
              <a:t>load </a:t>
            </a:r>
            <a:r>
              <a:rPr lang="en-US" sz="898" spc="26">
                <a:latin typeface="Times New Roman"/>
                <a:cs typeface="Times New Roman"/>
              </a:rPr>
              <a:t>balancing </a:t>
            </a:r>
            <a:r>
              <a:rPr lang="en-US" sz="898" spc="13">
                <a:latin typeface="Times New Roman"/>
                <a:cs typeface="Times New Roman"/>
              </a:rPr>
              <a:t>server  </a:t>
            </a:r>
            <a:r>
              <a:rPr lang="en-US" sz="898" spc="47">
                <a:latin typeface="Times New Roman"/>
                <a:cs typeface="Times New Roman"/>
              </a:rPr>
              <a:t>db	</a:t>
            </a:r>
            <a:r>
              <a:rPr lang="en-US" sz="898" spc="43">
                <a:latin typeface="Times New Roman"/>
                <a:cs typeface="Times New Roman"/>
              </a:rPr>
              <a:t>database</a:t>
            </a:r>
            <a:endParaRPr lang="en-US" sz="898">
              <a:latin typeface="Times New Roman"/>
              <a:cs typeface="Times New Roman"/>
            </a:endParaRPr>
          </a:p>
          <a:p>
            <a:pPr marL="383349" marR="818827">
              <a:lnSpc>
                <a:spcPct val="78300"/>
              </a:lnSpc>
              <a:spcBef>
                <a:spcPts val="244"/>
              </a:spcBef>
            </a:pPr>
            <a:r>
              <a:rPr lang="en-US" sz="898" spc="21">
                <a:latin typeface="Times New Roman"/>
                <a:cs typeface="Times New Roman"/>
              </a:rPr>
              <a:t>client  </a:t>
            </a:r>
            <a:r>
              <a:rPr lang="en-US" sz="898" spc="13">
                <a:latin typeface="Times New Roman"/>
                <a:cs typeface="Times New Roman"/>
              </a:rPr>
              <a:t>ser</a:t>
            </a:r>
            <a:r>
              <a:rPr lang="en-US" sz="898">
                <a:latin typeface="Times New Roman"/>
                <a:cs typeface="Times New Roman"/>
              </a:rPr>
              <a:t>v</a:t>
            </a:r>
            <a:r>
              <a:rPr lang="en-US" sz="898" spc="21">
                <a:latin typeface="Times New Roman"/>
                <a:cs typeface="Times New Roman"/>
              </a:rPr>
              <a:t>er</a:t>
            </a:r>
            <a:endParaRPr lang="en-US" sz="898">
              <a:latin typeface="Times New Roman"/>
              <a:cs typeface="Times New Roman"/>
            </a:endParaRPr>
          </a:p>
          <a:p>
            <a:pPr marL="383349" marR="492491">
              <a:lnSpc>
                <a:spcPct val="100899"/>
              </a:lnSpc>
            </a:pPr>
            <a:r>
              <a:rPr lang="en-US" sz="898" spc="21">
                <a:latin typeface="Times New Roman"/>
                <a:cs typeface="Times New Roman"/>
              </a:rPr>
              <a:t>observation  </a:t>
            </a:r>
            <a:r>
              <a:rPr lang="en-US" sz="898" spc="30">
                <a:latin typeface="Times New Roman"/>
                <a:cs typeface="Times New Roman"/>
              </a:rPr>
              <a:t>hidden</a:t>
            </a:r>
            <a:r>
              <a:rPr lang="en-US" sz="898" spc="13">
                <a:latin typeface="Times New Roman"/>
                <a:cs typeface="Times New Roman"/>
              </a:rPr>
              <a:t> </a:t>
            </a:r>
            <a:r>
              <a:rPr lang="en-US" sz="898" spc="47">
                <a:latin typeface="Times New Roman"/>
                <a:cs typeface="Times New Roman"/>
              </a:rPr>
              <a:t>state</a:t>
            </a:r>
            <a:endParaRPr lang="en-US" sz="898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sldNum" sz="quarter" idx="7"/>
          </p:nvPr>
        </p:nvSpPr>
        <p:spPr>
          <a:xfrm>
            <a:off x="8028384" y="6402348"/>
            <a:ext cx="862002" cy="157839"/>
          </a:xfrm>
          <a:prstGeom prst="rect">
            <a:avLst/>
          </a:prstGeom>
        </p:spPr>
        <p:txBody>
          <a:bodyPr vert="horz" wrap="square" lIns="0" tIns="651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720">
              <a:spcBef>
                <a:spcPts val="51"/>
              </a:spcBef>
            </a:pPr>
            <a:fld id="{81D60167-4931-47E6-BA6A-407CBD079E47}" type="slidenum">
              <a:rPr lang="en-US" spc="-38" smtClean="0"/>
              <a:pPr marL="21720">
                <a:spcBef>
                  <a:spcPts val="51"/>
                </a:spcBef>
              </a:pPr>
              <a:t>47</a:t>
            </a:fld>
            <a:endParaRPr lang="en-US" spc="-38"/>
          </a:p>
        </p:txBody>
      </p:sp>
    </p:spTree>
    <p:extLst>
      <p:ext uri="{BB962C8B-B14F-4D97-AF65-F5344CB8AC3E}">
        <p14:creationId xmlns:p14="http://schemas.microsoft.com/office/powerpoint/2010/main" val="4014061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273" y="269919"/>
            <a:ext cx="8167183" cy="441853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pc="-77" dirty="0">
                <a:latin typeface="+mj-lt"/>
                <a:cs typeface="Arial"/>
              </a:rPr>
              <a:t>Workflows </a:t>
            </a:r>
            <a:r>
              <a:rPr spc="-4" dirty="0">
                <a:latin typeface="+mj-lt"/>
                <a:cs typeface="Arial"/>
              </a:rPr>
              <a:t>for </a:t>
            </a:r>
            <a:r>
              <a:rPr spc="-128" dirty="0">
                <a:latin typeface="+mj-lt"/>
                <a:cs typeface="Arial"/>
              </a:rPr>
              <a:t>Even</a:t>
            </a:r>
            <a:r>
              <a:rPr lang="de-DE" spc="-128" dirty="0">
                <a:latin typeface="+mj-lt"/>
                <a:cs typeface="Arial"/>
              </a:rPr>
              <a:t>t  </a:t>
            </a:r>
            <a:r>
              <a:rPr spc="-38" dirty="0">
                <a:latin typeface="+mj-lt"/>
                <a:cs typeface="Arial"/>
              </a:rPr>
              <a:t>Prioritization</a:t>
            </a:r>
            <a:r>
              <a:rPr lang="de-DE" spc="-38" dirty="0">
                <a:latin typeface="+mj-lt"/>
                <a:cs typeface="Arial"/>
              </a:rPr>
              <a:t>: Most-</a:t>
            </a:r>
            <a:r>
              <a:rPr lang="de-DE" spc="-38" dirty="0" err="1">
                <a:latin typeface="+mj-lt"/>
                <a:cs typeface="Arial"/>
              </a:rPr>
              <a:t>Likely</a:t>
            </a:r>
            <a:r>
              <a:rPr lang="de-DE" spc="-38" dirty="0">
                <a:latin typeface="+mj-lt"/>
                <a:cs typeface="Arial"/>
              </a:rPr>
              <a:t> </a:t>
            </a:r>
            <a:r>
              <a:rPr lang="de-DE" spc="-38" dirty="0" err="1">
                <a:latin typeface="+mj-lt"/>
                <a:cs typeface="Arial"/>
              </a:rPr>
              <a:t>Sequence</a:t>
            </a:r>
            <a:endParaRPr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3673" y="3222171"/>
            <a:ext cx="204858" cy="205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3673" y="3222172"/>
            <a:ext cx="205250" cy="205250"/>
          </a:xfrm>
          <a:custGeom>
            <a:avLst/>
            <a:gdLst/>
            <a:ahLst/>
            <a:cxnLst/>
            <a:rect l="l" t="t" r="r" b="b"/>
            <a:pathLst>
              <a:path w="240030" h="240030">
                <a:moveTo>
                  <a:pt x="239570" y="119903"/>
                </a:moveTo>
                <a:lnTo>
                  <a:pt x="230157" y="73231"/>
                </a:lnTo>
                <a:lnTo>
                  <a:pt x="204486" y="35118"/>
                </a:lnTo>
                <a:lnTo>
                  <a:pt x="166411" y="9422"/>
                </a:lnTo>
                <a:lnTo>
                  <a:pt x="119785" y="0"/>
                </a:lnTo>
                <a:lnTo>
                  <a:pt x="73159" y="9422"/>
                </a:lnTo>
                <a:lnTo>
                  <a:pt x="35084" y="35118"/>
                </a:lnTo>
                <a:lnTo>
                  <a:pt x="9413" y="73231"/>
                </a:lnTo>
                <a:lnTo>
                  <a:pt x="0" y="119903"/>
                </a:lnTo>
                <a:lnTo>
                  <a:pt x="9413" y="166576"/>
                </a:lnTo>
                <a:lnTo>
                  <a:pt x="35084" y="204688"/>
                </a:lnTo>
                <a:lnTo>
                  <a:pt x="73159" y="230385"/>
                </a:lnTo>
                <a:lnTo>
                  <a:pt x="119785" y="239807"/>
                </a:lnTo>
                <a:lnTo>
                  <a:pt x="166411" y="230385"/>
                </a:lnTo>
                <a:lnTo>
                  <a:pt x="204486" y="204688"/>
                </a:lnTo>
                <a:lnTo>
                  <a:pt x="230157" y="166576"/>
                </a:lnTo>
                <a:lnTo>
                  <a:pt x="239570" y="119903"/>
                </a:lnTo>
                <a:close/>
              </a:path>
            </a:pathLst>
          </a:custGeom>
          <a:ln w="8985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5747" y="2879757"/>
            <a:ext cx="204858" cy="205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5748" y="2879758"/>
            <a:ext cx="205250" cy="205250"/>
          </a:xfrm>
          <a:custGeom>
            <a:avLst/>
            <a:gdLst/>
            <a:ahLst/>
            <a:cxnLst/>
            <a:rect l="l" t="t" r="r" b="b"/>
            <a:pathLst>
              <a:path w="240029" h="240030">
                <a:moveTo>
                  <a:pt x="239570" y="119904"/>
                </a:moveTo>
                <a:lnTo>
                  <a:pt x="230157" y="73231"/>
                </a:lnTo>
                <a:lnTo>
                  <a:pt x="204486" y="35118"/>
                </a:lnTo>
                <a:lnTo>
                  <a:pt x="166411" y="9422"/>
                </a:lnTo>
                <a:lnTo>
                  <a:pt x="119785" y="0"/>
                </a:lnTo>
                <a:lnTo>
                  <a:pt x="73159" y="9422"/>
                </a:lnTo>
                <a:lnTo>
                  <a:pt x="35084" y="35118"/>
                </a:lnTo>
                <a:lnTo>
                  <a:pt x="9413" y="73231"/>
                </a:lnTo>
                <a:lnTo>
                  <a:pt x="0" y="119904"/>
                </a:lnTo>
                <a:lnTo>
                  <a:pt x="9413" y="166576"/>
                </a:lnTo>
                <a:lnTo>
                  <a:pt x="35084" y="204689"/>
                </a:lnTo>
                <a:lnTo>
                  <a:pt x="73159" y="230385"/>
                </a:lnTo>
                <a:lnTo>
                  <a:pt x="119785" y="239808"/>
                </a:lnTo>
                <a:lnTo>
                  <a:pt x="166411" y="230385"/>
                </a:lnTo>
                <a:lnTo>
                  <a:pt x="204486" y="204689"/>
                </a:lnTo>
                <a:lnTo>
                  <a:pt x="230157" y="166576"/>
                </a:lnTo>
                <a:lnTo>
                  <a:pt x="239570" y="119904"/>
                </a:lnTo>
                <a:close/>
              </a:path>
            </a:pathLst>
          </a:custGeom>
          <a:ln w="8985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2291" y="2633720"/>
            <a:ext cx="371950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21" dirty="0">
                <a:latin typeface="Times New Roman"/>
                <a:cs typeface="Times New Roman"/>
              </a:rPr>
              <a:t>D</a:t>
            </a:r>
            <a:r>
              <a:rPr sz="1368" spc="-9" dirty="0">
                <a:latin typeface="Times New Roman"/>
                <a:cs typeface="Times New Roman"/>
              </a:rPr>
              <a:t>NS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5747" y="3564585"/>
            <a:ext cx="204858" cy="205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5748" y="3564586"/>
            <a:ext cx="205250" cy="205250"/>
          </a:xfrm>
          <a:custGeom>
            <a:avLst/>
            <a:gdLst/>
            <a:ahLst/>
            <a:cxnLst/>
            <a:rect l="l" t="t" r="r" b="b"/>
            <a:pathLst>
              <a:path w="240029" h="240030">
                <a:moveTo>
                  <a:pt x="239570" y="119903"/>
                </a:moveTo>
                <a:lnTo>
                  <a:pt x="230157" y="73231"/>
                </a:lnTo>
                <a:lnTo>
                  <a:pt x="204486" y="35118"/>
                </a:lnTo>
                <a:lnTo>
                  <a:pt x="166411" y="9422"/>
                </a:lnTo>
                <a:lnTo>
                  <a:pt x="119785" y="0"/>
                </a:lnTo>
                <a:lnTo>
                  <a:pt x="73159" y="9422"/>
                </a:lnTo>
                <a:lnTo>
                  <a:pt x="35084" y="35118"/>
                </a:lnTo>
                <a:lnTo>
                  <a:pt x="9413" y="73231"/>
                </a:lnTo>
                <a:lnTo>
                  <a:pt x="0" y="119903"/>
                </a:lnTo>
                <a:lnTo>
                  <a:pt x="9413" y="166576"/>
                </a:lnTo>
                <a:lnTo>
                  <a:pt x="35084" y="204689"/>
                </a:lnTo>
                <a:lnTo>
                  <a:pt x="73159" y="230385"/>
                </a:lnTo>
                <a:lnTo>
                  <a:pt x="119785" y="239808"/>
                </a:lnTo>
                <a:lnTo>
                  <a:pt x="166411" y="230385"/>
                </a:lnTo>
                <a:lnTo>
                  <a:pt x="204486" y="204689"/>
                </a:lnTo>
                <a:lnTo>
                  <a:pt x="230157" y="166576"/>
                </a:lnTo>
                <a:lnTo>
                  <a:pt x="239570" y="119903"/>
                </a:lnTo>
                <a:close/>
              </a:path>
            </a:pathLst>
          </a:custGeom>
          <a:ln w="8985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53461" y="3768153"/>
            <a:ext cx="229686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4" dirty="0">
                <a:latin typeface="Times New Roman"/>
                <a:cs typeface="Times New Roman"/>
              </a:rPr>
              <a:t>lbs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00567" y="3067691"/>
            <a:ext cx="182446" cy="182989"/>
          </a:xfrm>
          <a:custGeom>
            <a:avLst/>
            <a:gdLst/>
            <a:ahLst/>
            <a:cxnLst/>
            <a:rect l="l" t="t" r="r" b="b"/>
            <a:pathLst>
              <a:path w="213360" h="213994">
                <a:moveTo>
                  <a:pt x="0" y="213389"/>
                </a:moveTo>
                <a:lnTo>
                  <a:pt x="213178" y="0"/>
                </a:lnTo>
              </a:path>
            </a:pathLst>
          </a:custGeom>
          <a:ln w="17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1140" y="3054610"/>
            <a:ext cx="85250" cy="85250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0" y="0"/>
                </a:moveTo>
                <a:lnTo>
                  <a:pt x="26621" y="12355"/>
                </a:lnTo>
                <a:lnTo>
                  <a:pt x="50628" y="16935"/>
                </a:lnTo>
                <a:lnTo>
                  <a:pt x="71877" y="15283"/>
                </a:lnTo>
                <a:lnTo>
                  <a:pt x="90220" y="8940"/>
                </a:lnTo>
                <a:lnTo>
                  <a:pt x="83884" y="27302"/>
                </a:lnTo>
                <a:lnTo>
                  <a:pt x="82233" y="48571"/>
                </a:lnTo>
                <a:lnTo>
                  <a:pt x="86809" y="72603"/>
                </a:lnTo>
                <a:lnTo>
                  <a:pt x="99152" y="99250"/>
                </a:lnTo>
              </a:path>
            </a:pathLst>
          </a:custGeom>
          <a:ln w="17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0567" y="3399243"/>
            <a:ext cx="182446" cy="182989"/>
          </a:xfrm>
          <a:custGeom>
            <a:avLst/>
            <a:gdLst/>
            <a:ahLst/>
            <a:cxnLst/>
            <a:rect l="l" t="t" r="r" b="b"/>
            <a:pathLst>
              <a:path w="213360" h="213994">
                <a:moveTo>
                  <a:pt x="0" y="0"/>
                </a:moveTo>
                <a:lnTo>
                  <a:pt x="213178" y="213389"/>
                </a:lnTo>
              </a:path>
            </a:pathLst>
          </a:custGeom>
          <a:ln w="17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1140" y="3509924"/>
            <a:ext cx="85250" cy="85250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99152" y="0"/>
                </a:moveTo>
                <a:lnTo>
                  <a:pt x="86809" y="26647"/>
                </a:lnTo>
                <a:lnTo>
                  <a:pt x="82233" y="50679"/>
                </a:lnTo>
                <a:lnTo>
                  <a:pt x="83884" y="71948"/>
                </a:lnTo>
                <a:lnTo>
                  <a:pt x="90220" y="90309"/>
                </a:lnTo>
                <a:lnTo>
                  <a:pt x="71877" y="83967"/>
                </a:lnTo>
                <a:lnTo>
                  <a:pt x="50628" y="82314"/>
                </a:lnTo>
                <a:lnTo>
                  <a:pt x="26621" y="86895"/>
                </a:lnTo>
                <a:lnTo>
                  <a:pt x="0" y="99250"/>
                </a:lnTo>
              </a:path>
            </a:pathLst>
          </a:custGeom>
          <a:ln w="17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3982" y="2590808"/>
            <a:ext cx="1466624" cy="1468252"/>
          </a:xfrm>
          <a:custGeom>
            <a:avLst/>
            <a:gdLst/>
            <a:ahLst/>
            <a:cxnLst/>
            <a:rect l="l" t="t" r="r" b="b"/>
            <a:pathLst>
              <a:path w="1715135" h="1717039">
                <a:moveTo>
                  <a:pt x="1714797" y="858248"/>
                </a:moveTo>
                <a:lnTo>
                  <a:pt x="1713440" y="809545"/>
                </a:lnTo>
                <a:lnTo>
                  <a:pt x="1709416" y="761555"/>
                </a:lnTo>
                <a:lnTo>
                  <a:pt x="1702799" y="714351"/>
                </a:lnTo>
                <a:lnTo>
                  <a:pt x="1693660" y="668004"/>
                </a:lnTo>
                <a:lnTo>
                  <a:pt x="1682072" y="622587"/>
                </a:lnTo>
                <a:lnTo>
                  <a:pt x="1668107" y="578173"/>
                </a:lnTo>
                <a:lnTo>
                  <a:pt x="1651838" y="534834"/>
                </a:lnTo>
                <a:lnTo>
                  <a:pt x="1633337" y="492643"/>
                </a:lnTo>
                <a:lnTo>
                  <a:pt x="1612676" y="451671"/>
                </a:lnTo>
                <a:lnTo>
                  <a:pt x="1589928" y="411992"/>
                </a:lnTo>
                <a:lnTo>
                  <a:pt x="1565165" y="373678"/>
                </a:lnTo>
                <a:lnTo>
                  <a:pt x="1538460" y="336801"/>
                </a:lnTo>
                <a:lnTo>
                  <a:pt x="1509885" y="301434"/>
                </a:lnTo>
                <a:lnTo>
                  <a:pt x="1479511" y="267649"/>
                </a:lnTo>
                <a:lnTo>
                  <a:pt x="1447413" y="235518"/>
                </a:lnTo>
                <a:lnTo>
                  <a:pt x="1413661" y="205115"/>
                </a:lnTo>
                <a:lnTo>
                  <a:pt x="1378329" y="176511"/>
                </a:lnTo>
                <a:lnTo>
                  <a:pt x="1341488" y="149779"/>
                </a:lnTo>
                <a:lnTo>
                  <a:pt x="1303212" y="124992"/>
                </a:lnTo>
                <a:lnTo>
                  <a:pt x="1263572" y="102221"/>
                </a:lnTo>
                <a:lnTo>
                  <a:pt x="1222641" y="81540"/>
                </a:lnTo>
                <a:lnTo>
                  <a:pt x="1180492" y="63021"/>
                </a:lnTo>
                <a:lnTo>
                  <a:pt x="1137196" y="46736"/>
                </a:lnTo>
                <a:lnTo>
                  <a:pt x="1092825" y="32757"/>
                </a:lnTo>
                <a:lnTo>
                  <a:pt x="1047454" y="21157"/>
                </a:lnTo>
                <a:lnTo>
                  <a:pt x="1001153" y="12010"/>
                </a:lnTo>
                <a:lnTo>
                  <a:pt x="953995" y="5386"/>
                </a:lnTo>
                <a:lnTo>
                  <a:pt x="906053" y="1358"/>
                </a:lnTo>
                <a:lnTo>
                  <a:pt x="857398" y="0"/>
                </a:lnTo>
                <a:lnTo>
                  <a:pt x="808744" y="1358"/>
                </a:lnTo>
                <a:lnTo>
                  <a:pt x="760802" y="5386"/>
                </a:lnTo>
                <a:lnTo>
                  <a:pt x="713644" y="12010"/>
                </a:lnTo>
                <a:lnTo>
                  <a:pt x="667343" y="21157"/>
                </a:lnTo>
                <a:lnTo>
                  <a:pt x="621971" y="32757"/>
                </a:lnTo>
                <a:lnTo>
                  <a:pt x="577601" y="46736"/>
                </a:lnTo>
                <a:lnTo>
                  <a:pt x="534305" y="63021"/>
                </a:lnTo>
                <a:lnTo>
                  <a:pt x="492156" y="81540"/>
                </a:lnTo>
                <a:lnTo>
                  <a:pt x="451225" y="102221"/>
                </a:lnTo>
                <a:lnTo>
                  <a:pt x="411585" y="124992"/>
                </a:lnTo>
                <a:lnTo>
                  <a:pt x="373308" y="149779"/>
                </a:lnTo>
                <a:lnTo>
                  <a:pt x="336468" y="176511"/>
                </a:lnTo>
                <a:lnTo>
                  <a:pt x="301136" y="205115"/>
                </a:lnTo>
                <a:lnTo>
                  <a:pt x="267384" y="235518"/>
                </a:lnTo>
                <a:lnTo>
                  <a:pt x="235285" y="267649"/>
                </a:lnTo>
                <a:lnTo>
                  <a:pt x="204912" y="301434"/>
                </a:lnTo>
                <a:lnTo>
                  <a:pt x="176337" y="336801"/>
                </a:lnTo>
                <a:lnTo>
                  <a:pt x="149631" y="373678"/>
                </a:lnTo>
                <a:lnTo>
                  <a:pt x="124868" y="411992"/>
                </a:lnTo>
                <a:lnTo>
                  <a:pt x="102120" y="451671"/>
                </a:lnTo>
                <a:lnTo>
                  <a:pt x="81460" y="492643"/>
                </a:lnTo>
                <a:lnTo>
                  <a:pt x="62958" y="534834"/>
                </a:lnTo>
                <a:lnTo>
                  <a:pt x="46689" y="578173"/>
                </a:lnTo>
                <a:lnTo>
                  <a:pt x="32725" y="622587"/>
                </a:lnTo>
                <a:lnTo>
                  <a:pt x="21137" y="668004"/>
                </a:lnTo>
                <a:lnTo>
                  <a:pt x="11998" y="714351"/>
                </a:lnTo>
                <a:lnTo>
                  <a:pt x="5380" y="761555"/>
                </a:lnTo>
                <a:lnTo>
                  <a:pt x="1357" y="809545"/>
                </a:lnTo>
                <a:lnTo>
                  <a:pt x="0" y="858248"/>
                </a:lnTo>
                <a:lnTo>
                  <a:pt x="1357" y="906950"/>
                </a:lnTo>
                <a:lnTo>
                  <a:pt x="5380" y="954940"/>
                </a:lnTo>
                <a:lnTo>
                  <a:pt x="11998" y="1002145"/>
                </a:lnTo>
                <a:lnTo>
                  <a:pt x="21137" y="1048491"/>
                </a:lnTo>
                <a:lnTo>
                  <a:pt x="32725" y="1093908"/>
                </a:lnTo>
                <a:lnTo>
                  <a:pt x="46689" y="1138322"/>
                </a:lnTo>
                <a:lnTo>
                  <a:pt x="62958" y="1181661"/>
                </a:lnTo>
                <a:lnTo>
                  <a:pt x="81460" y="1223852"/>
                </a:lnTo>
                <a:lnTo>
                  <a:pt x="102120" y="1264824"/>
                </a:lnTo>
                <a:lnTo>
                  <a:pt x="124868" y="1304503"/>
                </a:lnTo>
                <a:lnTo>
                  <a:pt x="149631" y="1342817"/>
                </a:lnTo>
                <a:lnTo>
                  <a:pt x="176337" y="1379694"/>
                </a:lnTo>
                <a:lnTo>
                  <a:pt x="204912" y="1415062"/>
                </a:lnTo>
                <a:lnTo>
                  <a:pt x="235285" y="1448847"/>
                </a:lnTo>
                <a:lnTo>
                  <a:pt x="267384" y="1480977"/>
                </a:lnTo>
                <a:lnTo>
                  <a:pt x="301136" y="1511380"/>
                </a:lnTo>
                <a:lnTo>
                  <a:pt x="336468" y="1539984"/>
                </a:lnTo>
                <a:lnTo>
                  <a:pt x="373308" y="1566716"/>
                </a:lnTo>
                <a:lnTo>
                  <a:pt x="411585" y="1591503"/>
                </a:lnTo>
                <a:lnTo>
                  <a:pt x="451225" y="1614274"/>
                </a:lnTo>
                <a:lnTo>
                  <a:pt x="492156" y="1634955"/>
                </a:lnTo>
                <a:lnTo>
                  <a:pt x="534305" y="1653475"/>
                </a:lnTo>
                <a:lnTo>
                  <a:pt x="577601" y="1669760"/>
                </a:lnTo>
                <a:lnTo>
                  <a:pt x="621971" y="1683738"/>
                </a:lnTo>
                <a:lnTo>
                  <a:pt x="667343" y="1695338"/>
                </a:lnTo>
                <a:lnTo>
                  <a:pt x="713644" y="1704486"/>
                </a:lnTo>
                <a:lnTo>
                  <a:pt x="760802" y="1711110"/>
                </a:lnTo>
                <a:lnTo>
                  <a:pt x="808744" y="1715137"/>
                </a:lnTo>
                <a:lnTo>
                  <a:pt x="857398" y="1716496"/>
                </a:lnTo>
                <a:lnTo>
                  <a:pt x="906053" y="1715137"/>
                </a:lnTo>
                <a:lnTo>
                  <a:pt x="953995" y="1711110"/>
                </a:lnTo>
                <a:lnTo>
                  <a:pt x="1001153" y="1704486"/>
                </a:lnTo>
                <a:lnTo>
                  <a:pt x="1047454" y="1695338"/>
                </a:lnTo>
                <a:lnTo>
                  <a:pt x="1092825" y="1683738"/>
                </a:lnTo>
                <a:lnTo>
                  <a:pt x="1137196" y="1669760"/>
                </a:lnTo>
                <a:lnTo>
                  <a:pt x="1180492" y="1653475"/>
                </a:lnTo>
                <a:lnTo>
                  <a:pt x="1222641" y="1634955"/>
                </a:lnTo>
                <a:lnTo>
                  <a:pt x="1263572" y="1614274"/>
                </a:lnTo>
                <a:lnTo>
                  <a:pt x="1303212" y="1591503"/>
                </a:lnTo>
                <a:lnTo>
                  <a:pt x="1341488" y="1566716"/>
                </a:lnTo>
                <a:lnTo>
                  <a:pt x="1378329" y="1539984"/>
                </a:lnTo>
                <a:lnTo>
                  <a:pt x="1413661" y="1511380"/>
                </a:lnTo>
                <a:lnTo>
                  <a:pt x="1447413" y="1480977"/>
                </a:lnTo>
                <a:lnTo>
                  <a:pt x="1479511" y="1448847"/>
                </a:lnTo>
                <a:lnTo>
                  <a:pt x="1509885" y="1415062"/>
                </a:lnTo>
                <a:lnTo>
                  <a:pt x="1538460" y="1379694"/>
                </a:lnTo>
                <a:lnTo>
                  <a:pt x="1565165" y="1342817"/>
                </a:lnTo>
                <a:lnTo>
                  <a:pt x="1589928" y="1304503"/>
                </a:lnTo>
                <a:lnTo>
                  <a:pt x="1612676" y="1264824"/>
                </a:lnTo>
                <a:lnTo>
                  <a:pt x="1633337" y="1223852"/>
                </a:lnTo>
                <a:lnTo>
                  <a:pt x="1651838" y="1181661"/>
                </a:lnTo>
                <a:lnTo>
                  <a:pt x="1668107" y="1138322"/>
                </a:lnTo>
                <a:lnTo>
                  <a:pt x="1682072" y="1093908"/>
                </a:lnTo>
                <a:lnTo>
                  <a:pt x="1693660" y="1048491"/>
                </a:lnTo>
                <a:lnTo>
                  <a:pt x="1702799" y="1002145"/>
                </a:lnTo>
                <a:lnTo>
                  <a:pt x="1709416" y="954940"/>
                </a:lnTo>
                <a:lnTo>
                  <a:pt x="1713440" y="906950"/>
                </a:lnTo>
                <a:lnTo>
                  <a:pt x="1714797" y="858248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946" y="2211570"/>
            <a:ext cx="758018" cy="578287"/>
          </a:xfrm>
          <a:custGeom>
            <a:avLst/>
            <a:gdLst/>
            <a:ahLst/>
            <a:cxnLst/>
            <a:rect l="l" t="t" r="r" b="b"/>
            <a:pathLst>
              <a:path w="886460" h="676275">
                <a:moveTo>
                  <a:pt x="0" y="0"/>
                </a:moveTo>
                <a:lnTo>
                  <a:pt x="605607" y="675771"/>
                </a:lnTo>
                <a:lnTo>
                  <a:pt x="627858" y="398373"/>
                </a:lnTo>
                <a:lnTo>
                  <a:pt x="886450" y="663908"/>
                </a:lnTo>
              </a:path>
            </a:pathLst>
          </a:custGeom>
          <a:ln w="26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8629" y="2682361"/>
            <a:ext cx="129090" cy="126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4564" y="3022218"/>
            <a:ext cx="935034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26" dirty="0">
                <a:latin typeface="Times New Roman"/>
                <a:cs typeface="Times New Roman"/>
              </a:rPr>
              <a:t>hidden</a:t>
            </a:r>
            <a:r>
              <a:rPr sz="1368" spc="43" dirty="0">
                <a:latin typeface="Times New Roman"/>
                <a:cs typeface="Times New Roman"/>
              </a:rPr>
              <a:t> </a:t>
            </a:r>
            <a:r>
              <a:rPr sz="1368" spc="56" dirty="0">
                <a:latin typeface="Times New Roman"/>
                <a:cs typeface="Times New Roman"/>
              </a:rPr>
              <a:t>state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23673" y="5073500"/>
            <a:ext cx="204858" cy="205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9831" y="5069658"/>
            <a:ext cx="212541" cy="212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7439" y="5073557"/>
            <a:ext cx="204858" cy="205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3598" y="5069715"/>
            <a:ext cx="212542" cy="2127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23996" y="4827546"/>
            <a:ext cx="371950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21" dirty="0">
                <a:latin typeface="Times New Roman"/>
                <a:cs typeface="Times New Roman"/>
              </a:rPr>
              <a:t>D</a:t>
            </a:r>
            <a:r>
              <a:rPr sz="1368" spc="-9" dirty="0">
                <a:latin typeface="Times New Roman"/>
                <a:cs typeface="Times New Roman"/>
              </a:rPr>
              <a:t>NS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30663" y="5152502"/>
            <a:ext cx="251406" cy="52127"/>
          </a:xfrm>
          <a:custGeom>
            <a:avLst/>
            <a:gdLst/>
            <a:ahLst/>
            <a:cxnLst/>
            <a:rect l="l" t="t" r="r" b="b"/>
            <a:pathLst>
              <a:path w="294004" h="60960">
                <a:moveTo>
                  <a:pt x="0" y="42651"/>
                </a:moveTo>
                <a:lnTo>
                  <a:pt x="147254" y="60740"/>
                </a:lnTo>
                <a:lnTo>
                  <a:pt x="102337" y="0"/>
                </a:lnTo>
                <a:lnTo>
                  <a:pt x="293854" y="15543"/>
                </a:lnTo>
              </a:path>
            </a:pathLst>
          </a:custGeom>
          <a:ln w="26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7754" y="5076820"/>
            <a:ext cx="87191" cy="1703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23673" y="5557803"/>
            <a:ext cx="204858" cy="205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9831" y="5553961"/>
            <a:ext cx="212541" cy="212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7439" y="5557874"/>
            <a:ext cx="204858" cy="2050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3598" y="5554033"/>
            <a:ext cx="212542" cy="2127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95147" y="5761491"/>
            <a:ext cx="229686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4" dirty="0">
                <a:latin typeface="Times New Roman"/>
                <a:cs typeface="Times New Roman"/>
              </a:rPr>
              <a:t>lbs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31414" y="5660442"/>
            <a:ext cx="257922" cy="543"/>
          </a:xfrm>
          <a:custGeom>
            <a:avLst/>
            <a:gdLst/>
            <a:ahLst/>
            <a:cxnLst/>
            <a:rect l="l" t="t" r="r" b="b"/>
            <a:pathLst>
              <a:path w="301625" h="635">
                <a:moveTo>
                  <a:pt x="0" y="0"/>
                </a:moveTo>
                <a:lnTo>
                  <a:pt x="301479" y="38"/>
                </a:lnTo>
              </a:path>
            </a:pathLst>
          </a:custGeom>
          <a:ln w="17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0052" y="5592778"/>
            <a:ext cx="64520" cy="1353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19812" y="5357948"/>
            <a:ext cx="863902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9" dirty="0">
                <a:latin typeface="Times New Roman"/>
                <a:cs typeface="Times New Roman"/>
              </a:rPr>
              <a:t>obser</a:t>
            </a:r>
            <a:r>
              <a:rPr sz="1368" spc="-56" dirty="0">
                <a:latin typeface="Times New Roman"/>
                <a:cs typeface="Times New Roman"/>
              </a:rPr>
              <a:t>v</a:t>
            </a:r>
            <a:r>
              <a:rPr sz="1368" spc="115" dirty="0">
                <a:latin typeface="Times New Roman"/>
                <a:cs typeface="Times New Roman"/>
              </a:rPr>
              <a:t>a</a:t>
            </a:r>
            <a:r>
              <a:rPr sz="1368" spc="64" dirty="0">
                <a:latin typeface="Times New Roman"/>
                <a:cs typeface="Times New Roman"/>
              </a:rPr>
              <a:t>t</a:t>
            </a:r>
            <a:r>
              <a:rPr sz="1368" dirty="0">
                <a:latin typeface="Times New Roman"/>
                <a:cs typeface="Times New Roman"/>
              </a:rPr>
              <a:t>ion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23673" y="6042122"/>
            <a:ext cx="204858" cy="2050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9831" y="6038280"/>
            <a:ext cx="212541" cy="2127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07439" y="6042207"/>
            <a:ext cx="204858" cy="2050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3598" y="6038365"/>
            <a:ext cx="212542" cy="2127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679304" y="6243896"/>
            <a:ext cx="461544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97" dirty="0">
                <a:latin typeface="Times New Roman"/>
                <a:cs typeface="Times New Roman"/>
              </a:rPr>
              <a:t>Pr</a:t>
            </a:r>
            <a:r>
              <a:rPr sz="1368" spc="-60" dirty="0">
                <a:latin typeface="Times New Roman"/>
                <a:cs typeface="Times New Roman"/>
              </a:rPr>
              <a:t>o</a:t>
            </a:r>
            <a:r>
              <a:rPr sz="1368" spc="13" dirty="0">
                <a:latin typeface="Times New Roman"/>
                <a:cs typeface="Times New Roman"/>
              </a:rPr>
              <a:t>xy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31414" y="6144784"/>
            <a:ext cx="257922" cy="543"/>
          </a:xfrm>
          <a:custGeom>
            <a:avLst/>
            <a:gdLst/>
            <a:ahLst/>
            <a:cxnLst/>
            <a:rect l="l" t="t" r="r" b="b"/>
            <a:pathLst>
              <a:path w="301625" h="635">
                <a:moveTo>
                  <a:pt x="0" y="0"/>
                </a:moveTo>
                <a:lnTo>
                  <a:pt x="301479" y="45"/>
                </a:lnTo>
              </a:path>
            </a:pathLst>
          </a:custGeom>
          <a:ln w="17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40051" y="6077124"/>
            <a:ext cx="64520" cy="1353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2428" y="4724027"/>
            <a:ext cx="1871153" cy="1873325"/>
          </a:xfrm>
          <a:custGeom>
            <a:avLst/>
            <a:gdLst/>
            <a:ahLst/>
            <a:cxnLst/>
            <a:rect l="l" t="t" r="r" b="b"/>
            <a:pathLst>
              <a:path w="2188210" h="2190750">
                <a:moveTo>
                  <a:pt x="2188199" y="1095184"/>
                </a:moveTo>
                <a:lnTo>
                  <a:pt x="2187133" y="1046399"/>
                </a:lnTo>
                <a:lnTo>
                  <a:pt x="2183965" y="998161"/>
                </a:lnTo>
                <a:lnTo>
                  <a:pt x="2178739" y="950514"/>
                </a:lnTo>
                <a:lnTo>
                  <a:pt x="2171499" y="903503"/>
                </a:lnTo>
                <a:lnTo>
                  <a:pt x="2162290" y="857172"/>
                </a:lnTo>
                <a:lnTo>
                  <a:pt x="2151157" y="811565"/>
                </a:lnTo>
                <a:lnTo>
                  <a:pt x="2138144" y="766727"/>
                </a:lnTo>
                <a:lnTo>
                  <a:pt x="2123295" y="722703"/>
                </a:lnTo>
                <a:lnTo>
                  <a:pt x="2106655" y="679537"/>
                </a:lnTo>
                <a:lnTo>
                  <a:pt x="2088269" y="637274"/>
                </a:lnTo>
                <a:lnTo>
                  <a:pt x="2068180" y="595958"/>
                </a:lnTo>
                <a:lnTo>
                  <a:pt x="2046434" y="555633"/>
                </a:lnTo>
                <a:lnTo>
                  <a:pt x="2023074" y="516345"/>
                </a:lnTo>
                <a:lnTo>
                  <a:pt x="1998146" y="478137"/>
                </a:lnTo>
                <a:lnTo>
                  <a:pt x="1971693" y="441054"/>
                </a:lnTo>
                <a:lnTo>
                  <a:pt x="1943761" y="405141"/>
                </a:lnTo>
                <a:lnTo>
                  <a:pt x="1914393" y="370443"/>
                </a:lnTo>
                <a:lnTo>
                  <a:pt x="1883635" y="337003"/>
                </a:lnTo>
                <a:lnTo>
                  <a:pt x="1851530" y="304866"/>
                </a:lnTo>
                <a:lnTo>
                  <a:pt x="1818123" y="274077"/>
                </a:lnTo>
                <a:lnTo>
                  <a:pt x="1783458" y="244680"/>
                </a:lnTo>
                <a:lnTo>
                  <a:pt x="1747581" y="216720"/>
                </a:lnTo>
                <a:lnTo>
                  <a:pt x="1710535" y="190241"/>
                </a:lnTo>
                <a:lnTo>
                  <a:pt x="1672365" y="165288"/>
                </a:lnTo>
                <a:lnTo>
                  <a:pt x="1633115" y="141905"/>
                </a:lnTo>
                <a:lnTo>
                  <a:pt x="1592831" y="120138"/>
                </a:lnTo>
                <a:lnTo>
                  <a:pt x="1551555" y="100029"/>
                </a:lnTo>
                <a:lnTo>
                  <a:pt x="1509334" y="81624"/>
                </a:lnTo>
                <a:lnTo>
                  <a:pt x="1466211" y="64968"/>
                </a:lnTo>
                <a:lnTo>
                  <a:pt x="1422230" y="50105"/>
                </a:lnTo>
                <a:lnTo>
                  <a:pt x="1377437" y="37078"/>
                </a:lnTo>
                <a:lnTo>
                  <a:pt x="1331875" y="25934"/>
                </a:lnTo>
                <a:lnTo>
                  <a:pt x="1285590" y="16716"/>
                </a:lnTo>
                <a:lnTo>
                  <a:pt x="1238625" y="9470"/>
                </a:lnTo>
                <a:lnTo>
                  <a:pt x="1191025" y="4238"/>
                </a:lnTo>
                <a:lnTo>
                  <a:pt x="1142835" y="1067"/>
                </a:lnTo>
                <a:lnTo>
                  <a:pt x="1094099" y="0"/>
                </a:lnTo>
                <a:lnTo>
                  <a:pt x="1045363" y="1067"/>
                </a:lnTo>
                <a:lnTo>
                  <a:pt x="997173" y="4238"/>
                </a:lnTo>
                <a:lnTo>
                  <a:pt x="949573" y="9470"/>
                </a:lnTo>
                <a:lnTo>
                  <a:pt x="902608" y="16716"/>
                </a:lnTo>
                <a:lnTo>
                  <a:pt x="856323" y="25934"/>
                </a:lnTo>
                <a:lnTo>
                  <a:pt x="810762" y="37078"/>
                </a:lnTo>
                <a:lnTo>
                  <a:pt x="765968" y="50105"/>
                </a:lnTo>
                <a:lnTo>
                  <a:pt x="721988" y="64968"/>
                </a:lnTo>
                <a:lnTo>
                  <a:pt x="678865" y="81624"/>
                </a:lnTo>
                <a:lnTo>
                  <a:pt x="636643" y="100029"/>
                </a:lnTo>
                <a:lnTo>
                  <a:pt x="595368" y="120138"/>
                </a:lnTo>
                <a:lnTo>
                  <a:pt x="555083" y="141905"/>
                </a:lnTo>
                <a:lnTo>
                  <a:pt x="515834" y="165288"/>
                </a:lnTo>
                <a:lnTo>
                  <a:pt x="477664" y="190241"/>
                </a:lnTo>
                <a:lnTo>
                  <a:pt x="440618" y="216720"/>
                </a:lnTo>
                <a:lnTo>
                  <a:pt x="404740" y="244680"/>
                </a:lnTo>
                <a:lnTo>
                  <a:pt x="370076" y="274077"/>
                </a:lnTo>
                <a:lnTo>
                  <a:pt x="336669" y="304866"/>
                </a:lnTo>
                <a:lnTo>
                  <a:pt x="304564" y="337003"/>
                </a:lnTo>
                <a:lnTo>
                  <a:pt x="273805" y="370443"/>
                </a:lnTo>
                <a:lnTo>
                  <a:pt x="244438" y="405141"/>
                </a:lnTo>
                <a:lnTo>
                  <a:pt x="216505" y="441054"/>
                </a:lnTo>
                <a:lnTo>
                  <a:pt x="190053" y="478137"/>
                </a:lnTo>
                <a:lnTo>
                  <a:pt x="165125" y="516345"/>
                </a:lnTo>
                <a:lnTo>
                  <a:pt x="141765" y="555633"/>
                </a:lnTo>
                <a:lnTo>
                  <a:pt x="120019" y="595958"/>
                </a:lnTo>
                <a:lnTo>
                  <a:pt x="99930" y="637274"/>
                </a:lnTo>
                <a:lnTo>
                  <a:pt x="81544" y="679537"/>
                </a:lnTo>
                <a:lnTo>
                  <a:pt x="64904" y="722703"/>
                </a:lnTo>
                <a:lnTo>
                  <a:pt x="50055" y="766727"/>
                </a:lnTo>
                <a:lnTo>
                  <a:pt x="37042" y="811565"/>
                </a:lnTo>
                <a:lnTo>
                  <a:pt x="25909" y="857172"/>
                </a:lnTo>
                <a:lnTo>
                  <a:pt x="16700" y="903503"/>
                </a:lnTo>
                <a:lnTo>
                  <a:pt x="9460" y="950514"/>
                </a:lnTo>
                <a:lnTo>
                  <a:pt x="4234" y="998161"/>
                </a:lnTo>
                <a:lnTo>
                  <a:pt x="1066" y="1046399"/>
                </a:lnTo>
                <a:lnTo>
                  <a:pt x="0" y="1095184"/>
                </a:lnTo>
                <a:lnTo>
                  <a:pt x="1066" y="1143968"/>
                </a:lnTo>
                <a:lnTo>
                  <a:pt x="4234" y="1192206"/>
                </a:lnTo>
                <a:lnTo>
                  <a:pt x="9460" y="1239853"/>
                </a:lnTo>
                <a:lnTo>
                  <a:pt x="16700" y="1286864"/>
                </a:lnTo>
                <a:lnTo>
                  <a:pt x="25909" y="1333195"/>
                </a:lnTo>
                <a:lnTo>
                  <a:pt x="37042" y="1378802"/>
                </a:lnTo>
                <a:lnTo>
                  <a:pt x="50055" y="1423640"/>
                </a:lnTo>
                <a:lnTo>
                  <a:pt x="64904" y="1467664"/>
                </a:lnTo>
                <a:lnTo>
                  <a:pt x="81544" y="1510830"/>
                </a:lnTo>
                <a:lnTo>
                  <a:pt x="99930" y="1553093"/>
                </a:lnTo>
                <a:lnTo>
                  <a:pt x="120019" y="1594409"/>
                </a:lnTo>
                <a:lnTo>
                  <a:pt x="141765" y="1634734"/>
                </a:lnTo>
                <a:lnTo>
                  <a:pt x="165125" y="1674022"/>
                </a:lnTo>
                <a:lnTo>
                  <a:pt x="190053" y="1712230"/>
                </a:lnTo>
                <a:lnTo>
                  <a:pt x="216505" y="1749313"/>
                </a:lnTo>
                <a:lnTo>
                  <a:pt x="244438" y="1785225"/>
                </a:lnTo>
                <a:lnTo>
                  <a:pt x="273805" y="1819924"/>
                </a:lnTo>
                <a:lnTo>
                  <a:pt x="304564" y="1853364"/>
                </a:lnTo>
                <a:lnTo>
                  <a:pt x="336669" y="1885501"/>
                </a:lnTo>
                <a:lnTo>
                  <a:pt x="370076" y="1916290"/>
                </a:lnTo>
                <a:lnTo>
                  <a:pt x="404740" y="1945687"/>
                </a:lnTo>
                <a:lnTo>
                  <a:pt x="440618" y="1973647"/>
                </a:lnTo>
                <a:lnTo>
                  <a:pt x="477664" y="2000126"/>
                </a:lnTo>
                <a:lnTo>
                  <a:pt x="515834" y="2025078"/>
                </a:lnTo>
                <a:lnTo>
                  <a:pt x="555083" y="2048461"/>
                </a:lnTo>
                <a:lnTo>
                  <a:pt x="595368" y="2070229"/>
                </a:lnTo>
                <a:lnTo>
                  <a:pt x="636643" y="2090337"/>
                </a:lnTo>
                <a:lnTo>
                  <a:pt x="678865" y="2108742"/>
                </a:lnTo>
                <a:lnTo>
                  <a:pt x="721988" y="2125398"/>
                </a:lnTo>
                <a:lnTo>
                  <a:pt x="765968" y="2140262"/>
                </a:lnTo>
                <a:lnTo>
                  <a:pt x="810762" y="2153288"/>
                </a:lnTo>
                <a:lnTo>
                  <a:pt x="856323" y="2164432"/>
                </a:lnTo>
                <a:lnTo>
                  <a:pt x="902608" y="2173650"/>
                </a:lnTo>
                <a:lnTo>
                  <a:pt x="949573" y="2180897"/>
                </a:lnTo>
                <a:lnTo>
                  <a:pt x="997173" y="2186128"/>
                </a:lnTo>
                <a:lnTo>
                  <a:pt x="1045363" y="2189300"/>
                </a:lnTo>
                <a:lnTo>
                  <a:pt x="1094099" y="2190367"/>
                </a:lnTo>
                <a:lnTo>
                  <a:pt x="1142835" y="2189300"/>
                </a:lnTo>
                <a:lnTo>
                  <a:pt x="1191025" y="2186128"/>
                </a:lnTo>
                <a:lnTo>
                  <a:pt x="1238625" y="2180897"/>
                </a:lnTo>
                <a:lnTo>
                  <a:pt x="1285590" y="2173650"/>
                </a:lnTo>
                <a:lnTo>
                  <a:pt x="1331875" y="2164432"/>
                </a:lnTo>
                <a:lnTo>
                  <a:pt x="1377437" y="2153288"/>
                </a:lnTo>
                <a:lnTo>
                  <a:pt x="1422230" y="2140262"/>
                </a:lnTo>
                <a:lnTo>
                  <a:pt x="1466211" y="2125398"/>
                </a:lnTo>
                <a:lnTo>
                  <a:pt x="1509334" y="2108742"/>
                </a:lnTo>
                <a:lnTo>
                  <a:pt x="1551555" y="2090337"/>
                </a:lnTo>
                <a:lnTo>
                  <a:pt x="1592831" y="2070229"/>
                </a:lnTo>
                <a:lnTo>
                  <a:pt x="1633115" y="2048461"/>
                </a:lnTo>
                <a:lnTo>
                  <a:pt x="1672365" y="2025078"/>
                </a:lnTo>
                <a:lnTo>
                  <a:pt x="1710535" y="2000126"/>
                </a:lnTo>
                <a:lnTo>
                  <a:pt x="1747581" y="1973647"/>
                </a:lnTo>
                <a:lnTo>
                  <a:pt x="1783458" y="1945687"/>
                </a:lnTo>
                <a:lnTo>
                  <a:pt x="1818123" y="1916290"/>
                </a:lnTo>
                <a:lnTo>
                  <a:pt x="1851530" y="1885501"/>
                </a:lnTo>
                <a:lnTo>
                  <a:pt x="1883635" y="1853364"/>
                </a:lnTo>
                <a:lnTo>
                  <a:pt x="1914393" y="1819924"/>
                </a:lnTo>
                <a:lnTo>
                  <a:pt x="1943761" y="1785225"/>
                </a:lnTo>
                <a:lnTo>
                  <a:pt x="1971693" y="1749313"/>
                </a:lnTo>
                <a:lnTo>
                  <a:pt x="1998146" y="1712230"/>
                </a:lnTo>
                <a:lnTo>
                  <a:pt x="2023074" y="1674022"/>
                </a:lnTo>
                <a:lnTo>
                  <a:pt x="2046434" y="1634734"/>
                </a:lnTo>
                <a:lnTo>
                  <a:pt x="2068180" y="1594409"/>
                </a:lnTo>
                <a:lnTo>
                  <a:pt x="2088269" y="1553093"/>
                </a:lnTo>
                <a:lnTo>
                  <a:pt x="2106655" y="1510830"/>
                </a:lnTo>
                <a:lnTo>
                  <a:pt x="2123295" y="1467664"/>
                </a:lnTo>
                <a:lnTo>
                  <a:pt x="2138144" y="1423640"/>
                </a:lnTo>
                <a:lnTo>
                  <a:pt x="2151157" y="1378802"/>
                </a:lnTo>
                <a:lnTo>
                  <a:pt x="2162290" y="1333195"/>
                </a:lnTo>
                <a:lnTo>
                  <a:pt x="2171499" y="1286864"/>
                </a:lnTo>
                <a:lnTo>
                  <a:pt x="2178739" y="1239853"/>
                </a:lnTo>
                <a:lnTo>
                  <a:pt x="2183965" y="1192206"/>
                </a:lnTo>
                <a:lnTo>
                  <a:pt x="2187133" y="1143968"/>
                </a:lnTo>
                <a:lnTo>
                  <a:pt x="2188199" y="1095184"/>
                </a:lnTo>
                <a:close/>
              </a:path>
            </a:pathLst>
          </a:custGeom>
          <a:ln w="8985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19460" y="3222171"/>
            <a:ext cx="204858" cy="2050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15618" y="3218330"/>
            <a:ext cx="212541" cy="212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707209" y="2976131"/>
            <a:ext cx="229686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4" dirty="0">
                <a:latin typeface="Times New Roman"/>
                <a:cs typeface="Times New Roman"/>
              </a:rPr>
              <a:t>lbs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03301" y="3222171"/>
            <a:ext cx="204858" cy="2050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99460" y="3218330"/>
            <a:ext cx="212541" cy="212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34904" y="3425742"/>
            <a:ext cx="741728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dirty="0">
                <a:latin typeface="Times New Roman"/>
                <a:cs typeface="Times New Roman"/>
              </a:rPr>
              <a:t>webserver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87156" y="3222171"/>
            <a:ext cx="204858" cy="2050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83314" y="3218330"/>
            <a:ext cx="212541" cy="212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684786" y="2976131"/>
            <a:ext cx="210138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47" dirty="0">
                <a:latin typeface="Times New Roman"/>
                <a:cs typeface="Times New Roman"/>
              </a:rPr>
              <a:t>db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27277" y="3324702"/>
            <a:ext cx="257922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63" y="0"/>
                </a:lnTo>
              </a:path>
            </a:pathLst>
          </a:custGeom>
          <a:ln w="17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35993" y="3257008"/>
            <a:ext cx="64514" cy="1353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11131" y="3324702"/>
            <a:ext cx="257922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81" y="0"/>
                </a:lnTo>
              </a:path>
            </a:pathLst>
          </a:custGeom>
          <a:ln w="17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19862" y="3257008"/>
            <a:ext cx="64514" cy="1353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04366" y="2622459"/>
            <a:ext cx="1403637" cy="1404723"/>
          </a:xfrm>
          <a:custGeom>
            <a:avLst/>
            <a:gdLst/>
            <a:ahLst/>
            <a:cxnLst/>
            <a:rect l="l" t="t" r="r" b="b"/>
            <a:pathLst>
              <a:path w="1641475" h="1642745">
                <a:moveTo>
                  <a:pt x="1640842" y="821234"/>
                </a:moveTo>
                <a:lnTo>
                  <a:pt x="1639450" y="772980"/>
                </a:lnTo>
                <a:lnTo>
                  <a:pt x="1635323" y="725460"/>
                </a:lnTo>
                <a:lnTo>
                  <a:pt x="1628539" y="678751"/>
                </a:lnTo>
                <a:lnTo>
                  <a:pt x="1619175" y="632931"/>
                </a:lnTo>
                <a:lnTo>
                  <a:pt x="1607307" y="588076"/>
                </a:lnTo>
                <a:lnTo>
                  <a:pt x="1593014" y="544263"/>
                </a:lnTo>
                <a:lnTo>
                  <a:pt x="1576370" y="501570"/>
                </a:lnTo>
                <a:lnTo>
                  <a:pt x="1557455" y="460073"/>
                </a:lnTo>
                <a:lnTo>
                  <a:pt x="1536344" y="419850"/>
                </a:lnTo>
                <a:lnTo>
                  <a:pt x="1513114" y="380977"/>
                </a:lnTo>
                <a:lnTo>
                  <a:pt x="1487843" y="343532"/>
                </a:lnTo>
                <a:lnTo>
                  <a:pt x="1460607" y="307591"/>
                </a:lnTo>
                <a:lnTo>
                  <a:pt x="1431483" y="273232"/>
                </a:lnTo>
                <a:lnTo>
                  <a:pt x="1400549" y="240531"/>
                </a:lnTo>
                <a:lnTo>
                  <a:pt x="1367880" y="209566"/>
                </a:lnTo>
                <a:lnTo>
                  <a:pt x="1333555" y="180414"/>
                </a:lnTo>
                <a:lnTo>
                  <a:pt x="1297650" y="153151"/>
                </a:lnTo>
                <a:lnTo>
                  <a:pt x="1260242" y="127854"/>
                </a:lnTo>
                <a:lnTo>
                  <a:pt x="1221408" y="104602"/>
                </a:lnTo>
                <a:lnTo>
                  <a:pt x="1181224" y="83470"/>
                </a:lnTo>
                <a:lnTo>
                  <a:pt x="1139769" y="64535"/>
                </a:lnTo>
                <a:lnTo>
                  <a:pt x="1097118" y="47876"/>
                </a:lnTo>
                <a:lnTo>
                  <a:pt x="1053349" y="33568"/>
                </a:lnTo>
                <a:lnTo>
                  <a:pt x="1008538" y="21689"/>
                </a:lnTo>
                <a:lnTo>
                  <a:pt x="962763" y="12315"/>
                </a:lnTo>
                <a:lnTo>
                  <a:pt x="916101" y="5524"/>
                </a:lnTo>
                <a:lnTo>
                  <a:pt x="868628" y="1394"/>
                </a:lnTo>
                <a:lnTo>
                  <a:pt x="820421" y="0"/>
                </a:lnTo>
                <a:lnTo>
                  <a:pt x="772214" y="1394"/>
                </a:lnTo>
                <a:lnTo>
                  <a:pt x="724741" y="5524"/>
                </a:lnTo>
                <a:lnTo>
                  <a:pt x="678079" y="12315"/>
                </a:lnTo>
                <a:lnTo>
                  <a:pt x="632304" y="21689"/>
                </a:lnTo>
                <a:lnTo>
                  <a:pt x="587493" y="33568"/>
                </a:lnTo>
                <a:lnTo>
                  <a:pt x="543724" y="47876"/>
                </a:lnTo>
                <a:lnTo>
                  <a:pt x="501073" y="64535"/>
                </a:lnTo>
                <a:lnTo>
                  <a:pt x="459618" y="83470"/>
                </a:lnTo>
                <a:lnTo>
                  <a:pt x="419434" y="104602"/>
                </a:lnTo>
                <a:lnTo>
                  <a:pt x="380600" y="127854"/>
                </a:lnTo>
                <a:lnTo>
                  <a:pt x="343192" y="153151"/>
                </a:lnTo>
                <a:lnTo>
                  <a:pt x="307287" y="180414"/>
                </a:lnTo>
                <a:lnTo>
                  <a:pt x="272961" y="209566"/>
                </a:lnTo>
                <a:lnTo>
                  <a:pt x="240293" y="240531"/>
                </a:lnTo>
                <a:lnTo>
                  <a:pt x="209359" y="273232"/>
                </a:lnTo>
                <a:lnTo>
                  <a:pt x="180235" y="307591"/>
                </a:lnTo>
                <a:lnTo>
                  <a:pt x="152999" y="343532"/>
                </a:lnTo>
                <a:lnTo>
                  <a:pt x="127728" y="380977"/>
                </a:lnTo>
                <a:lnTo>
                  <a:pt x="104498" y="419850"/>
                </a:lnTo>
                <a:lnTo>
                  <a:pt x="83387" y="460073"/>
                </a:lnTo>
                <a:lnTo>
                  <a:pt x="64471" y="501570"/>
                </a:lnTo>
                <a:lnTo>
                  <a:pt x="47828" y="544263"/>
                </a:lnTo>
                <a:lnTo>
                  <a:pt x="33535" y="588076"/>
                </a:lnTo>
                <a:lnTo>
                  <a:pt x="21667" y="632931"/>
                </a:lnTo>
                <a:lnTo>
                  <a:pt x="12303" y="678751"/>
                </a:lnTo>
                <a:lnTo>
                  <a:pt x="5519" y="725460"/>
                </a:lnTo>
                <a:lnTo>
                  <a:pt x="1392" y="772980"/>
                </a:lnTo>
                <a:lnTo>
                  <a:pt x="0" y="821234"/>
                </a:lnTo>
                <a:lnTo>
                  <a:pt x="1392" y="869488"/>
                </a:lnTo>
                <a:lnTo>
                  <a:pt x="5519" y="917008"/>
                </a:lnTo>
                <a:lnTo>
                  <a:pt x="12303" y="963717"/>
                </a:lnTo>
                <a:lnTo>
                  <a:pt x="21667" y="1009537"/>
                </a:lnTo>
                <a:lnTo>
                  <a:pt x="33535" y="1054392"/>
                </a:lnTo>
                <a:lnTo>
                  <a:pt x="47828" y="1098205"/>
                </a:lnTo>
                <a:lnTo>
                  <a:pt x="64471" y="1140898"/>
                </a:lnTo>
                <a:lnTo>
                  <a:pt x="83387" y="1182395"/>
                </a:lnTo>
                <a:lnTo>
                  <a:pt x="104498" y="1222618"/>
                </a:lnTo>
                <a:lnTo>
                  <a:pt x="127728" y="1261491"/>
                </a:lnTo>
                <a:lnTo>
                  <a:pt x="152999" y="1298936"/>
                </a:lnTo>
                <a:lnTo>
                  <a:pt x="180235" y="1334877"/>
                </a:lnTo>
                <a:lnTo>
                  <a:pt x="209359" y="1369236"/>
                </a:lnTo>
                <a:lnTo>
                  <a:pt x="240293" y="1401937"/>
                </a:lnTo>
                <a:lnTo>
                  <a:pt x="272961" y="1432902"/>
                </a:lnTo>
                <a:lnTo>
                  <a:pt x="307287" y="1462054"/>
                </a:lnTo>
                <a:lnTo>
                  <a:pt x="343192" y="1489317"/>
                </a:lnTo>
                <a:lnTo>
                  <a:pt x="380600" y="1514614"/>
                </a:lnTo>
                <a:lnTo>
                  <a:pt x="419434" y="1537866"/>
                </a:lnTo>
                <a:lnTo>
                  <a:pt x="459618" y="1558998"/>
                </a:lnTo>
                <a:lnTo>
                  <a:pt x="501073" y="1577933"/>
                </a:lnTo>
                <a:lnTo>
                  <a:pt x="543724" y="1594592"/>
                </a:lnTo>
                <a:lnTo>
                  <a:pt x="587493" y="1608900"/>
                </a:lnTo>
                <a:lnTo>
                  <a:pt x="632304" y="1620780"/>
                </a:lnTo>
                <a:lnTo>
                  <a:pt x="678079" y="1630153"/>
                </a:lnTo>
                <a:lnTo>
                  <a:pt x="724741" y="1636944"/>
                </a:lnTo>
                <a:lnTo>
                  <a:pt x="772214" y="1641075"/>
                </a:lnTo>
                <a:lnTo>
                  <a:pt x="820421" y="1642469"/>
                </a:lnTo>
                <a:lnTo>
                  <a:pt x="868628" y="1641075"/>
                </a:lnTo>
                <a:lnTo>
                  <a:pt x="916101" y="1636944"/>
                </a:lnTo>
                <a:lnTo>
                  <a:pt x="962763" y="1630153"/>
                </a:lnTo>
                <a:lnTo>
                  <a:pt x="1008538" y="1620780"/>
                </a:lnTo>
                <a:lnTo>
                  <a:pt x="1053349" y="1608900"/>
                </a:lnTo>
                <a:lnTo>
                  <a:pt x="1097118" y="1594592"/>
                </a:lnTo>
                <a:lnTo>
                  <a:pt x="1139769" y="1577933"/>
                </a:lnTo>
                <a:lnTo>
                  <a:pt x="1181224" y="1558998"/>
                </a:lnTo>
                <a:lnTo>
                  <a:pt x="1221408" y="1537866"/>
                </a:lnTo>
                <a:lnTo>
                  <a:pt x="1260242" y="1514614"/>
                </a:lnTo>
                <a:lnTo>
                  <a:pt x="1297650" y="1489317"/>
                </a:lnTo>
                <a:lnTo>
                  <a:pt x="1333555" y="1462054"/>
                </a:lnTo>
                <a:lnTo>
                  <a:pt x="1367880" y="1432902"/>
                </a:lnTo>
                <a:lnTo>
                  <a:pt x="1400549" y="1401937"/>
                </a:lnTo>
                <a:lnTo>
                  <a:pt x="1431483" y="1369236"/>
                </a:lnTo>
                <a:lnTo>
                  <a:pt x="1460607" y="1334877"/>
                </a:lnTo>
                <a:lnTo>
                  <a:pt x="1487843" y="1298936"/>
                </a:lnTo>
                <a:lnTo>
                  <a:pt x="1513114" y="1261491"/>
                </a:lnTo>
                <a:lnTo>
                  <a:pt x="1536344" y="1222618"/>
                </a:lnTo>
                <a:lnTo>
                  <a:pt x="1557455" y="1182395"/>
                </a:lnTo>
                <a:lnTo>
                  <a:pt x="1576370" y="1140898"/>
                </a:lnTo>
                <a:lnTo>
                  <a:pt x="1593014" y="1098205"/>
                </a:lnTo>
                <a:lnTo>
                  <a:pt x="1607307" y="1054392"/>
                </a:lnTo>
                <a:lnTo>
                  <a:pt x="1619175" y="1009537"/>
                </a:lnTo>
                <a:lnTo>
                  <a:pt x="1628539" y="963717"/>
                </a:lnTo>
                <a:lnTo>
                  <a:pt x="1635323" y="917008"/>
                </a:lnTo>
                <a:lnTo>
                  <a:pt x="1639450" y="869488"/>
                </a:lnTo>
                <a:lnTo>
                  <a:pt x="1640842" y="821234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9176" y="5011749"/>
            <a:ext cx="204858" cy="2050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75334" y="5007907"/>
            <a:ext cx="212541" cy="2127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066935" y="4765739"/>
            <a:ext cx="229686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4" dirty="0">
                <a:latin typeface="Times New Roman"/>
                <a:cs typeface="Times New Roman"/>
              </a:rPr>
              <a:t>lbs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63026" y="5011803"/>
            <a:ext cx="204858" cy="20506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59185" y="5007961"/>
            <a:ext cx="212541" cy="212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87000" y="5114363"/>
            <a:ext cx="257922" cy="543"/>
          </a:xfrm>
          <a:custGeom>
            <a:avLst/>
            <a:gdLst/>
            <a:ahLst/>
            <a:cxnLst/>
            <a:rect l="l" t="t" r="r" b="b"/>
            <a:pathLst>
              <a:path w="301625" h="635">
                <a:moveTo>
                  <a:pt x="0" y="0"/>
                </a:moveTo>
                <a:lnTo>
                  <a:pt x="301579" y="28"/>
                </a:lnTo>
              </a:path>
            </a:pathLst>
          </a:custGeom>
          <a:ln w="17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95725" y="5046691"/>
            <a:ext cx="64518" cy="1353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79259" y="5769467"/>
            <a:ext cx="204858" cy="20506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75417" y="5765626"/>
            <a:ext cx="212541" cy="21274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810872" y="5114915"/>
            <a:ext cx="1225535" cy="59734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483260">
              <a:lnSpc>
                <a:spcPct val="147700"/>
              </a:lnSpc>
              <a:spcBef>
                <a:spcPts val="86"/>
              </a:spcBef>
            </a:pPr>
            <a:r>
              <a:rPr sz="1368" spc="-68" dirty="0">
                <a:latin typeface="Times New Roman"/>
                <a:cs typeface="Times New Roman"/>
              </a:rPr>
              <a:t>w</a:t>
            </a:r>
            <a:r>
              <a:rPr sz="1368" spc="-17" dirty="0">
                <a:latin typeface="Times New Roman"/>
                <a:cs typeface="Times New Roman"/>
              </a:rPr>
              <a:t>e</a:t>
            </a:r>
            <a:r>
              <a:rPr sz="1368" spc="47" dirty="0">
                <a:latin typeface="Times New Roman"/>
                <a:cs typeface="Times New Roman"/>
              </a:rPr>
              <a:t>b</a:t>
            </a:r>
            <a:r>
              <a:rPr sz="1368" spc="-9" dirty="0">
                <a:latin typeface="Times New Roman"/>
                <a:cs typeface="Times New Roman"/>
              </a:rPr>
              <a:t>s</a:t>
            </a:r>
            <a:r>
              <a:rPr sz="1368" spc="-17" dirty="0">
                <a:latin typeface="Times New Roman"/>
                <a:cs typeface="Times New Roman"/>
              </a:rPr>
              <a:t>e</a:t>
            </a:r>
            <a:r>
              <a:rPr sz="1368" spc="56" dirty="0">
                <a:latin typeface="Times New Roman"/>
                <a:cs typeface="Times New Roman"/>
              </a:rPr>
              <a:t>r</a:t>
            </a:r>
            <a:r>
              <a:rPr sz="1368" spc="-38" dirty="0">
                <a:latin typeface="Times New Roman"/>
                <a:cs typeface="Times New Roman"/>
              </a:rPr>
              <a:t>v</a:t>
            </a:r>
            <a:r>
              <a:rPr sz="1368" dirty="0">
                <a:latin typeface="Times New Roman"/>
                <a:cs typeface="Times New Roman"/>
              </a:rPr>
              <a:t>e</a:t>
            </a:r>
            <a:r>
              <a:rPr sz="1368" spc="43" dirty="0">
                <a:latin typeface="Times New Roman"/>
                <a:cs typeface="Times New Roman"/>
              </a:rPr>
              <a:t>r  </a:t>
            </a:r>
            <a:r>
              <a:rPr sz="1368" dirty="0">
                <a:latin typeface="Times New Roman"/>
                <a:cs typeface="Times New Roman"/>
              </a:rPr>
              <a:t>webserver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563112" y="5769545"/>
            <a:ext cx="204858" cy="20506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59270" y="5765703"/>
            <a:ext cx="212541" cy="21274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560733" y="5973150"/>
            <a:ext cx="210138" cy="2203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68" spc="47" dirty="0">
                <a:latin typeface="Times New Roman"/>
                <a:cs typeface="Times New Roman"/>
              </a:rPr>
              <a:t>db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287085" y="5872116"/>
            <a:ext cx="257922" cy="543"/>
          </a:xfrm>
          <a:custGeom>
            <a:avLst/>
            <a:gdLst/>
            <a:ahLst/>
            <a:cxnLst/>
            <a:rect l="l" t="t" r="r" b="b"/>
            <a:pathLst>
              <a:path w="301625" h="635">
                <a:moveTo>
                  <a:pt x="0" y="0"/>
                </a:moveTo>
                <a:lnTo>
                  <a:pt x="301576" y="40"/>
                </a:lnTo>
              </a:path>
            </a:pathLst>
          </a:custGeom>
          <a:ln w="17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95807" y="5804454"/>
            <a:ext cx="64520" cy="1353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48426" y="4617114"/>
            <a:ext cx="1751152" cy="1752781"/>
          </a:xfrm>
          <a:custGeom>
            <a:avLst/>
            <a:gdLst/>
            <a:ahLst/>
            <a:cxnLst/>
            <a:rect l="l" t="t" r="r" b="b"/>
            <a:pathLst>
              <a:path w="2047875" h="2049779">
                <a:moveTo>
                  <a:pt x="2047296" y="1024663"/>
                </a:moveTo>
                <a:lnTo>
                  <a:pt x="2046182" y="976427"/>
                </a:lnTo>
                <a:lnTo>
                  <a:pt x="2042872" y="928764"/>
                </a:lnTo>
                <a:lnTo>
                  <a:pt x="2037416" y="881726"/>
                </a:lnTo>
                <a:lnTo>
                  <a:pt x="2029863" y="835359"/>
                </a:lnTo>
                <a:lnTo>
                  <a:pt x="2020261" y="789715"/>
                </a:lnTo>
                <a:lnTo>
                  <a:pt x="2008661" y="744841"/>
                </a:lnTo>
                <a:lnTo>
                  <a:pt x="1995111" y="700787"/>
                </a:lnTo>
                <a:lnTo>
                  <a:pt x="1979660" y="657603"/>
                </a:lnTo>
                <a:lnTo>
                  <a:pt x="1962357" y="615337"/>
                </a:lnTo>
                <a:lnTo>
                  <a:pt x="1943253" y="574039"/>
                </a:lnTo>
                <a:lnTo>
                  <a:pt x="1922395" y="533757"/>
                </a:lnTo>
                <a:lnTo>
                  <a:pt x="1899833" y="494542"/>
                </a:lnTo>
                <a:lnTo>
                  <a:pt x="1875616" y="456442"/>
                </a:lnTo>
                <a:lnTo>
                  <a:pt x="1849794" y="419507"/>
                </a:lnTo>
                <a:lnTo>
                  <a:pt x="1822415" y="383785"/>
                </a:lnTo>
                <a:lnTo>
                  <a:pt x="1793528" y="349326"/>
                </a:lnTo>
                <a:lnTo>
                  <a:pt x="1763184" y="316180"/>
                </a:lnTo>
                <a:lnTo>
                  <a:pt x="1731430" y="284394"/>
                </a:lnTo>
                <a:lnTo>
                  <a:pt x="1698316" y="254019"/>
                </a:lnTo>
                <a:lnTo>
                  <a:pt x="1663891" y="225104"/>
                </a:lnTo>
                <a:lnTo>
                  <a:pt x="1628205" y="197698"/>
                </a:lnTo>
                <a:lnTo>
                  <a:pt x="1591306" y="171850"/>
                </a:lnTo>
                <a:lnTo>
                  <a:pt x="1553244" y="147609"/>
                </a:lnTo>
                <a:lnTo>
                  <a:pt x="1514068" y="125025"/>
                </a:lnTo>
                <a:lnTo>
                  <a:pt x="1473826" y="104146"/>
                </a:lnTo>
                <a:lnTo>
                  <a:pt x="1432569" y="85023"/>
                </a:lnTo>
                <a:lnTo>
                  <a:pt x="1390345" y="67703"/>
                </a:lnTo>
                <a:lnTo>
                  <a:pt x="1347203" y="52237"/>
                </a:lnTo>
                <a:lnTo>
                  <a:pt x="1303193" y="38673"/>
                </a:lnTo>
                <a:lnTo>
                  <a:pt x="1258364" y="27061"/>
                </a:lnTo>
                <a:lnTo>
                  <a:pt x="1212764" y="17450"/>
                </a:lnTo>
                <a:lnTo>
                  <a:pt x="1166444" y="9889"/>
                </a:lnTo>
                <a:lnTo>
                  <a:pt x="1119451" y="4428"/>
                </a:lnTo>
                <a:lnTo>
                  <a:pt x="1071836" y="1115"/>
                </a:lnTo>
                <a:lnTo>
                  <a:pt x="1023648" y="0"/>
                </a:lnTo>
                <a:lnTo>
                  <a:pt x="975459" y="1115"/>
                </a:lnTo>
                <a:lnTo>
                  <a:pt x="927844" y="4428"/>
                </a:lnTo>
                <a:lnTo>
                  <a:pt x="880852" y="9889"/>
                </a:lnTo>
                <a:lnTo>
                  <a:pt x="834532" y="17450"/>
                </a:lnTo>
                <a:lnTo>
                  <a:pt x="788932" y="27061"/>
                </a:lnTo>
                <a:lnTo>
                  <a:pt x="744103" y="38673"/>
                </a:lnTo>
                <a:lnTo>
                  <a:pt x="700093" y="52237"/>
                </a:lnTo>
                <a:lnTo>
                  <a:pt x="656951" y="67703"/>
                </a:lnTo>
                <a:lnTo>
                  <a:pt x="614727" y="85023"/>
                </a:lnTo>
                <a:lnTo>
                  <a:pt x="573470" y="104146"/>
                </a:lnTo>
                <a:lnTo>
                  <a:pt x="533229" y="125025"/>
                </a:lnTo>
                <a:lnTo>
                  <a:pt x="494052" y="147609"/>
                </a:lnTo>
                <a:lnTo>
                  <a:pt x="455990" y="171850"/>
                </a:lnTo>
                <a:lnTo>
                  <a:pt x="419091" y="197698"/>
                </a:lnTo>
                <a:lnTo>
                  <a:pt x="383405" y="225104"/>
                </a:lnTo>
                <a:lnTo>
                  <a:pt x="348980" y="254019"/>
                </a:lnTo>
                <a:lnTo>
                  <a:pt x="315867" y="284394"/>
                </a:lnTo>
                <a:lnTo>
                  <a:pt x="284113" y="316180"/>
                </a:lnTo>
                <a:lnTo>
                  <a:pt x="253768" y="349326"/>
                </a:lnTo>
                <a:lnTo>
                  <a:pt x="224881" y="383785"/>
                </a:lnTo>
                <a:lnTo>
                  <a:pt x="197502" y="419507"/>
                </a:lnTo>
                <a:lnTo>
                  <a:pt x="171680" y="456442"/>
                </a:lnTo>
                <a:lnTo>
                  <a:pt x="147463" y="494542"/>
                </a:lnTo>
                <a:lnTo>
                  <a:pt x="124901" y="533757"/>
                </a:lnTo>
                <a:lnTo>
                  <a:pt x="104043" y="574039"/>
                </a:lnTo>
                <a:lnTo>
                  <a:pt x="84938" y="615337"/>
                </a:lnTo>
                <a:lnTo>
                  <a:pt x="67636" y="657603"/>
                </a:lnTo>
                <a:lnTo>
                  <a:pt x="52185" y="700787"/>
                </a:lnTo>
                <a:lnTo>
                  <a:pt x="38635" y="744841"/>
                </a:lnTo>
                <a:lnTo>
                  <a:pt x="27034" y="789715"/>
                </a:lnTo>
                <a:lnTo>
                  <a:pt x="17433" y="835359"/>
                </a:lnTo>
                <a:lnTo>
                  <a:pt x="9880" y="881726"/>
                </a:lnTo>
                <a:lnTo>
                  <a:pt x="4423" y="928764"/>
                </a:lnTo>
                <a:lnTo>
                  <a:pt x="1114" y="976427"/>
                </a:lnTo>
                <a:lnTo>
                  <a:pt x="0" y="1024663"/>
                </a:lnTo>
                <a:lnTo>
                  <a:pt x="1114" y="1072899"/>
                </a:lnTo>
                <a:lnTo>
                  <a:pt x="4423" y="1120561"/>
                </a:lnTo>
                <a:lnTo>
                  <a:pt x="9880" y="1167600"/>
                </a:lnTo>
                <a:lnTo>
                  <a:pt x="17433" y="1213966"/>
                </a:lnTo>
                <a:lnTo>
                  <a:pt x="27034" y="1259611"/>
                </a:lnTo>
                <a:lnTo>
                  <a:pt x="38635" y="1304484"/>
                </a:lnTo>
                <a:lnTo>
                  <a:pt x="52185" y="1348538"/>
                </a:lnTo>
                <a:lnTo>
                  <a:pt x="67636" y="1391722"/>
                </a:lnTo>
                <a:lnTo>
                  <a:pt x="84938" y="1433988"/>
                </a:lnTo>
                <a:lnTo>
                  <a:pt x="104043" y="1475286"/>
                </a:lnTo>
                <a:lnTo>
                  <a:pt x="124901" y="1515568"/>
                </a:lnTo>
                <a:lnTo>
                  <a:pt x="147463" y="1554783"/>
                </a:lnTo>
                <a:lnTo>
                  <a:pt x="171680" y="1592883"/>
                </a:lnTo>
                <a:lnTo>
                  <a:pt x="197502" y="1629818"/>
                </a:lnTo>
                <a:lnTo>
                  <a:pt x="224881" y="1665540"/>
                </a:lnTo>
                <a:lnTo>
                  <a:pt x="253768" y="1699998"/>
                </a:lnTo>
                <a:lnTo>
                  <a:pt x="284113" y="1733145"/>
                </a:lnTo>
                <a:lnTo>
                  <a:pt x="315867" y="1764930"/>
                </a:lnTo>
                <a:lnTo>
                  <a:pt x="348980" y="1795305"/>
                </a:lnTo>
                <a:lnTo>
                  <a:pt x="383405" y="1824220"/>
                </a:lnTo>
                <a:lnTo>
                  <a:pt x="419091" y="1851627"/>
                </a:lnTo>
                <a:lnTo>
                  <a:pt x="455990" y="1877475"/>
                </a:lnTo>
                <a:lnTo>
                  <a:pt x="494052" y="1901716"/>
                </a:lnTo>
                <a:lnTo>
                  <a:pt x="533229" y="1924300"/>
                </a:lnTo>
                <a:lnTo>
                  <a:pt x="573470" y="1945178"/>
                </a:lnTo>
                <a:lnTo>
                  <a:pt x="614727" y="1964302"/>
                </a:lnTo>
                <a:lnTo>
                  <a:pt x="656951" y="1981622"/>
                </a:lnTo>
                <a:lnTo>
                  <a:pt x="700093" y="1997088"/>
                </a:lnTo>
                <a:lnTo>
                  <a:pt x="744103" y="2010651"/>
                </a:lnTo>
                <a:lnTo>
                  <a:pt x="788932" y="2022263"/>
                </a:lnTo>
                <a:lnTo>
                  <a:pt x="834532" y="2031874"/>
                </a:lnTo>
                <a:lnTo>
                  <a:pt x="880852" y="2039435"/>
                </a:lnTo>
                <a:lnTo>
                  <a:pt x="927844" y="2044897"/>
                </a:lnTo>
                <a:lnTo>
                  <a:pt x="975459" y="2048210"/>
                </a:lnTo>
                <a:lnTo>
                  <a:pt x="1023648" y="2049325"/>
                </a:lnTo>
                <a:lnTo>
                  <a:pt x="1071836" y="2048210"/>
                </a:lnTo>
                <a:lnTo>
                  <a:pt x="1119451" y="2044897"/>
                </a:lnTo>
                <a:lnTo>
                  <a:pt x="1166444" y="2039435"/>
                </a:lnTo>
                <a:lnTo>
                  <a:pt x="1212764" y="2031874"/>
                </a:lnTo>
                <a:lnTo>
                  <a:pt x="1258364" y="2022263"/>
                </a:lnTo>
                <a:lnTo>
                  <a:pt x="1303193" y="2010651"/>
                </a:lnTo>
                <a:lnTo>
                  <a:pt x="1347203" y="1997088"/>
                </a:lnTo>
                <a:lnTo>
                  <a:pt x="1390345" y="1981622"/>
                </a:lnTo>
                <a:lnTo>
                  <a:pt x="1432569" y="1964302"/>
                </a:lnTo>
                <a:lnTo>
                  <a:pt x="1473826" y="1945178"/>
                </a:lnTo>
                <a:lnTo>
                  <a:pt x="1514068" y="1924300"/>
                </a:lnTo>
                <a:lnTo>
                  <a:pt x="1553244" y="1901716"/>
                </a:lnTo>
                <a:lnTo>
                  <a:pt x="1591306" y="1877475"/>
                </a:lnTo>
                <a:lnTo>
                  <a:pt x="1628205" y="1851627"/>
                </a:lnTo>
                <a:lnTo>
                  <a:pt x="1663891" y="1824220"/>
                </a:lnTo>
                <a:lnTo>
                  <a:pt x="1698316" y="1795305"/>
                </a:lnTo>
                <a:lnTo>
                  <a:pt x="1731430" y="1764930"/>
                </a:lnTo>
                <a:lnTo>
                  <a:pt x="1763184" y="1733145"/>
                </a:lnTo>
                <a:lnTo>
                  <a:pt x="1793528" y="1699998"/>
                </a:lnTo>
                <a:lnTo>
                  <a:pt x="1822415" y="1665540"/>
                </a:lnTo>
                <a:lnTo>
                  <a:pt x="1849794" y="1629818"/>
                </a:lnTo>
                <a:lnTo>
                  <a:pt x="1875616" y="1592883"/>
                </a:lnTo>
                <a:lnTo>
                  <a:pt x="1899833" y="1554783"/>
                </a:lnTo>
                <a:lnTo>
                  <a:pt x="1922395" y="1515568"/>
                </a:lnTo>
                <a:lnTo>
                  <a:pt x="1943253" y="1475286"/>
                </a:lnTo>
                <a:lnTo>
                  <a:pt x="1962357" y="1433988"/>
                </a:lnTo>
                <a:lnTo>
                  <a:pt x="1979660" y="1391722"/>
                </a:lnTo>
                <a:lnTo>
                  <a:pt x="1995111" y="1348538"/>
                </a:lnTo>
                <a:lnTo>
                  <a:pt x="2008661" y="1304484"/>
                </a:lnTo>
                <a:lnTo>
                  <a:pt x="2020261" y="1259611"/>
                </a:lnTo>
                <a:lnTo>
                  <a:pt x="2029863" y="1213966"/>
                </a:lnTo>
                <a:lnTo>
                  <a:pt x="2037416" y="1167600"/>
                </a:lnTo>
                <a:lnTo>
                  <a:pt x="2042872" y="1120561"/>
                </a:lnTo>
                <a:lnTo>
                  <a:pt x="2046182" y="1072899"/>
                </a:lnTo>
                <a:lnTo>
                  <a:pt x="2047296" y="1024663"/>
                </a:lnTo>
                <a:close/>
              </a:path>
            </a:pathLst>
          </a:custGeom>
          <a:ln w="8985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70694" y="4061502"/>
            <a:ext cx="70046" cy="636931"/>
          </a:xfrm>
          <a:custGeom>
            <a:avLst/>
            <a:gdLst/>
            <a:ahLst/>
            <a:cxnLst/>
            <a:rect l="l" t="t" r="r" b="b"/>
            <a:pathLst>
              <a:path w="81914" h="744854">
                <a:moveTo>
                  <a:pt x="44837" y="744630"/>
                </a:moveTo>
                <a:lnTo>
                  <a:pt x="81782" y="403279"/>
                </a:lnTo>
                <a:lnTo>
                  <a:pt x="0" y="465718"/>
                </a:lnTo>
                <a:lnTo>
                  <a:pt x="30944" y="0"/>
                </a:lnTo>
              </a:path>
            </a:pathLst>
          </a:custGeom>
          <a:ln w="26944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29084" y="4632076"/>
            <a:ext cx="169997" cy="8917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01130" y="4029849"/>
            <a:ext cx="4887" cy="561455"/>
          </a:xfrm>
          <a:custGeom>
            <a:avLst/>
            <a:gdLst/>
            <a:ahLst/>
            <a:cxnLst/>
            <a:rect l="l" t="t" r="r" b="b"/>
            <a:pathLst>
              <a:path w="5714" h="656589">
                <a:moveTo>
                  <a:pt x="0" y="656477"/>
                </a:moveTo>
                <a:lnTo>
                  <a:pt x="5695" y="0"/>
                </a:lnTo>
              </a:path>
            </a:pathLst>
          </a:custGeom>
          <a:ln w="269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16180" y="4532142"/>
            <a:ext cx="170713" cy="821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33224" y="3262813"/>
            <a:ext cx="1245626" cy="136291"/>
          </a:xfrm>
          <a:custGeom>
            <a:avLst/>
            <a:gdLst/>
            <a:ahLst/>
            <a:cxnLst/>
            <a:rect l="l" t="t" r="r" b="b"/>
            <a:pathLst>
              <a:path w="1456689" h="159385">
                <a:moveTo>
                  <a:pt x="0" y="72376"/>
                </a:moveTo>
                <a:lnTo>
                  <a:pt x="706645" y="159228"/>
                </a:lnTo>
                <a:lnTo>
                  <a:pt x="588867" y="0"/>
                </a:lnTo>
                <a:lnTo>
                  <a:pt x="1456380" y="70203"/>
                </a:lnTo>
              </a:path>
            </a:pathLst>
          </a:custGeom>
          <a:ln w="269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14415" y="3233879"/>
            <a:ext cx="87175" cy="1703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97545" y="4913312"/>
            <a:ext cx="1159290" cy="1160376"/>
          </a:xfrm>
          <a:custGeom>
            <a:avLst/>
            <a:gdLst/>
            <a:ahLst/>
            <a:cxnLst/>
            <a:rect l="l" t="t" r="r" b="b"/>
            <a:pathLst>
              <a:path w="1355725" h="1356995">
                <a:moveTo>
                  <a:pt x="1355361" y="678352"/>
                </a:moveTo>
                <a:lnTo>
                  <a:pt x="1353660" y="629906"/>
                </a:lnTo>
                <a:lnTo>
                  <a:pt x="1348632" y="582380"/>
                </a:lnTo>
                <a:lnTo>
                  <a:pt x="1340392" y="535888"/>
                </a:lnTo>
                <a:lnTo>
                  <a:pt x="1329054" y="490545"/>
                </a:lnTo>
                <a:lnTo>
                  <a:pt x="1314735" y="446465"/>
                </a:lnTo>
                <a:lnTo>
                  <a:pt x="1297547" y="403765"/>
                </a:lnTo>
                <a:lnTo>
                  <a:pt x="1277606" y="362558"/>
                </a:lnTo>
                <a:lnTo>
                  <a:pt x="1255026" y="322958"/>
                </a:lnTo>
                <a:lnTo>
                  <a:pt x="1229923" y="285082"/>
                </a:lnTo>
                <a:lnTo>
                  <a:pt x="1202410" y="249044"/>
                </a:lnTo>
                <a:lnTo>
                  <a:pt x="1172603" y="214957"/>
                </a:lnTo>
                <a:lnTo>
                  <a:pt x="1140615" y="182939"/>
                </a:lnTo>
                <a:lnTo>
                  <a:pt x="1106563" y="153102"/>
                </a:lnTo>
                <a:lnTo>
                  <a:pt x="1070560" y="125562"/>
                </a:lnTo>
                <a:lnTo>
                  <a:pt x="1032721" y="100434"/>
                </a:lnTo>
                <a:lnTo>
                  <a:pt x="993161" y="77832"/>
                </a:lnTo>
                <a:lnTo>
                  <a:pt x="951995" y="57871"/>
                </a:lnTo>
                <a:lnTo>
                  <a:pt x="909336" y="40666"/>
                </a:lnTo>
                <a:lnTo>
                  <a:pt x="865301" y="26332"/>
                </a:lnTo>
                <a:lnTo>
                  <a:pt x="820002" y="14984"/>
                </a:lnTo>
                <a:lnTo>
                  <a:pt x="773556" y="6736"/>
                </a:lnTo>
                <a:lnTo>
                  <a:pt x="726077" y="1703"/>
                </a:lnTo>
                <a:lnTo>
                  <a:pt x="677679" y="0"/>
                </a:lnTo>
                <a:lnTo>
                  <a:pt x="629282" y="1703"/>
                </a:lnTo>
                <a:lnTo>
                  <a:pt x="581802" y="6736"/>
                </a:lnTo>
                <a:lnTo>
                  <a:pt x="535356" y="14984"/>
                </a:lnTo>
                <a:lnTo>
                  <a:pt x="490058" y="26332"/>
                </a:lnTo>
                <a:lnTo>
                  <a:pt x="446023" y="40666"/>
                </a:lnTo>
                <a:lnTo>
                  <a:pt x="403364" y="57871"/>
                </a:lnTo>
                <a:lnTo>
                  <a:pt x="362198" y="77832"/>
                </a:lnTo>
                <a:lnTo>
                  <a:pt x="322638" y="100434"/>
                </a:lnTo>
                <a:lnTo>
                  <a:pt x="284799" y="125562"/>
                </a:lnTo>
                <a:lnTo>
                  <a:pt x="248796" y="153102"/>
                </a:lnTo>
                <a:lnTo>
                  <a:pt x="214744" y="182939"/>
                </a:lnTo>
                <a:lnTo>
                  <a:pt x="182757" y="214957"/>
                </a:lnTo>
                <a:lnTo>
                  <a:pt x="152950" y="249044"/>
                </a:lnTo>
                <a:lnTo>
                  <a:pt x="125437" y="285082"/>
                </a:lnTo>
                <a:lnTo>
                  <a:pt x="100334" y="322958"/>
                </a:lnTo>
                <a:lnTo>
                  <a:pt x="77755" y="362558"/>
                </a:lnTo>
                <a:lnTo>
                  <a:pt x="57814" y="403765"/>
                </a:lnTo>
                <a:lnTo>
                  <a:pt x="40626" y="446465"/>
                </a:lnTo>
                <a:lnTo>
                  <a:pt x="26306" y="490545"/>
                </a:lnTo>
                <a:lnTo>
                  <a:pt x="14969" y="535888"/>
                </a:lnTo>
                <a:lnTo>
                  <a:pt x="6729" y="582380"/>
                </a:lnTo>
                <a:lnTo>
                  <a:pt x="1701" y="629906"/>
                </a:lnTo>
                <a:lnTo>
                  <a:pt x="0" y="678352"/>
                </a:lnTo>
                <a:lnTo>
                  <a:pt x="1701" y="726798"/>
                </a:lnTo>
                <a:lnTo>
                  <a:pt x="6729" y="774324"/>
                </a:lnTo>
                <a:lnTo>
                  <a:pt x="14969" y="820816"/>
                </a:lnTo>
                <a:lnTo>
                  <a:pt x="26306" y="866159"/>
                </a:lnTo>
                <a:lnTo>
                  <a:pt x="40626" y="910238"/>
                </a:lnTo>
                <a:lnTo>
                  <a:pt x="57814" y="952939"/>
                </a:lnTo>
                <a:lnTo>
                  <a:pt x="77755" y="994146"/>
                </a:lnTo>
                <a:lnTo>
                  <a:pt x="100334" y="1033745"/>
                </a:lnTo>
                <a:lnTo>
                  <a:pt x="125437" y="1071622"/>
                </a:lnTo>
                <a:lnTo>
                  <a:pt x="152950" y="1107660"/>
                </a:lnTo>
                <a:lnTo>
                  <a:pt x="182757" y="1141747"/>
                </a:lnTo>
                <a:lnTo>
                  <a:pt x="214744" y="1173765"/>
                </a:lnTo>
                <a:lnTo>
                  <a:pt x="248796" y="1203602"/>
                </a:lnTo>
                <a:lnTo>
                  <a:pt x="284799" y="1231142"/>
                </a:lnTo>
                <a:lnTo>
                  <a:pt x="322638" y="1256271"/>
                </a:lnTo>
                <a:lnTo>
                  <a:pt x="362198" y="1278873"/>
                </a:lnTo>
                <a:lnTo>
                  <a:pt x="403364" y="1298833"/>
                </a:lnTo>
                <a:lnTo>
                  <a:pt x="446023" y="1316038"/>
                </a:lnTo>
                <a:lnTo>
                  <a:pt x="490058" y="1330372"/>
                </a:lnTo>
                <a:lnTo>
                  <a:pt x="535356" y="1341721"/>
                </a:lnTo>
                <a:lnTo>
                  <a:pt x="581802" y="1349969"/>
                </a:lnTo>
                <a:lnTo>
                  <a:pt x="629282" y="1355002"/>
                </a:lnTo>
                <a:lnTo>
                  <a:pt x="677679" y="1356705"/>
                </a:lnTo>
                <a:lnTo>
                  <a:pt x="726077" y="1355002"/>
                </a:lnTo>
                <a:lnTo>
                  <a:pt x="773556" y="1349969"/>
                </a:lnTo>
                <a:lnTo>
                  <a:pt x="820002" y="1341721"/>
                </a:lnTo>
                <a:lnTo>
                  <a:pt x="865301" y="1330372"/>
                </a:lnTo>
                <a:lnTo>
                  <a:pt x="909336" y="1316038"/>
                </a:lnTo>
                <a:lnTo>
                  <a:pt x="951995" y="1298833"/>
                </a:lnTo>
                <a:lnTo>
                  <a:pt x="993161" y="1278873"/>
                </a:lnTo>
                <a:lnTo>
                  <a:pt x="1032721" y="1256271"/>
                </a:lnTo>
                <a:lnTo>
                  <a:pt x="1070560" y="1231142"/>
                </a:lnTo>
                <a:lnTo>
                  <a:pt x="1106563" y="1203602"/>
                </a:lnTo>
                <a:lnTo>
                  <a:pt x="1140615" y="1173765"/>
                </a:lnTo>
                <a:lnTo>
                  <a:pt x="1172603" y="1141747"/>
                </a:lnTo>
                <a:lnTo>
                  <a:pt x="1202410" y="1107660"/>
                </a:lnTo>
                <a:lnTo>
                  <a:pt x="1229923" y="1071622"/>
                </a:lnTo>
                <a:lnTo>
                  <a:pt x="1255026" y="1033745"/>
                </a:lnTo>
                <a:lnTo>
                  <a:pt x="1277606" y="994146"/>
                </a:lnTo>
                <a:lnTo>
                  <a:pt x="1297547" y="952939"/>
                </a:lnTo>
                <a:lnTo>
                  <a:pt x="1314735" y="910238"/>
                </a:lnTo>
                <a:lnTo>
                  <a:pt x="1329054" y="866159"/>
                </a:lnTo>
                <a:lnTo>
                  <a:pt x="1340392" y="820816"/>
                </a:lnTo>
                <a:lnTo>
                  <a:pt x="1348632" y="774324"/>
                </a:lnTo>
                <a:lnTo>
                  <a:pt x="1353660" y="726798"/>
                </a:lnTo>
                <a:lnTo>
                  <a:pt x="1355361" y="678352"/>
                </a:lnTo>
                <a:close/>
              </a:path>
            </a:pathLst>
          </a:custGeom>
          <a:ln w="8985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97715" y="2763167"/>
            <a:ext cx="1159290" cy="1160376"/>
          </a:xfrm>
          <a:custGeom>
            <a:avLst/>
            <a:gdLst/>
            <a:ahLst/>
            <a:cxnLst/>
            <a:rect l="l" t="t" r="r" b="b"/>
            <a:pathLst>
              <a:path w="1355725" h="1356995">
                <a:moveTo>
                  <a:pt x="1355361" y="678351"/>
                </a:moveTo>
                <a:lnTo>
                  <a:pt x="1353660" y="629906"/>
                </a:lnTo>
                <a:lnTo>
                  <a:pt x="1348632" y="582379"/>
                </a:lnTo>
                <a:lnTo>
                  <a:pt x="1340392" y="535887"/>
                </a:lnTo>
                <a:lnTo>
                  <a:pt x="1329054" y="490544"/>
                </a:lnTo>
                <a:lnTo>
                  <a:pt x="1314735" y="446465"/>
                </a:lnTo>
                <a:lnTo>
                  <a:pt x="1297547" y="403765"/>
                </a:lnTo>
                <a:lnTo>
                  <a:pt x="1277606" y="362557"/>
                </a:lnTo>
                <a:lnTo>
                  <a:pt x="1255026" y="322958"/>
                </a:lnTo>
                <a:lnTo>
                  <a:pt x="1229923" y="285082"/>
                </a:lnTo>
                <a:lnTo>
                  <a:pt x="1202410" y="249043"/>
                </a:lnTo>
                <a:lnTo>
                  <a:pt x="1172603" y="214957"/>
                </a:lnTo>
                <a:lnTo>
                  <a:pt x="1140615" y="182939"/>
                </a:lnTo>
                <a:lnTo>
                  <a:pt x="1106563" y="153102"/>
                </a:lnTo>
                <a:lnTo>
                  <a:pt x="1070560" y="125562"/>
                </a:lnTo>
                <a:lnTo>
                  <a:pt x="1032721" y="100434"/>
                </a:lnTo>
                <a:lnTo>
                  <a:pt x="993161" y="77832"/>
                </a:lnTo>
                <a:lnTo>
                  <a:pt x="951995" y="57871"/>
                </a:lnTo>
                <a:lnTo>
                  <a:pt x="909336" y="40666"/>
                </a:lnTo>
                <a:lnTo>
                  <a:pt x="865301" y="26332"/>
                </a:lnTo>
                <a:lnTo>
                  <a:pt x="820002" y="14984"/>
                </a:lnTo>
                <a:lnTo>
                  <a:pt x="773556" y="6736"/>
                </a:lnTo>
                <a:lnTo>
                  <a:pt x="726077" y="1703"/>
                </a:lnTo>
                <a:lnTo>
                  <a:pt x="677679" y="0"/>
                </a:lnTo>
                <a:lnTo>
                  <a:pt x="629282" y="1703"/>
                </a:lnTo>
                <a:lnTo>
                  <a:pt x="581802" y="6736"/>
                </a:lnTo>
                <a:lnTo>
                  <a:pt x="535356" y="14984"/>
                </a:lnTo>
                <a:lnTo>
                  <a:pt x="490058" y="26332"/>
                </a:lnTo>
                <a:lnTo>
                  <a:pt x="446023" y="40666"/>
                </a:lnTo>
                <a:lnTo>
                  <a:pt x="403364" y="57871"/>
                </a:lnTo>
                <a:lnTo>
                  <a:pt x="362198" y="77832"/>
                </a:lnTo>
                <a:lnTo>
                  <a:pt x="322638" y="100434"/>
                </a:lnTo>
                <a:lnTo>
                  <a:pt x="284799" y="125562"/>
                </a:lnTo>
                <a:lnTo>
                  <a:pt x="248796" y="153102"/>
                </a:lnTo>
                <a:lnTo>
                  <a:pt x="214744" y="182939"/>
                </a:lnTo>
                <a:lnTo>
                  <a:pt x="182757" y="214957"/>
                </a:lnTo>
                <a:lnTo>
                  <a:pt x="152950" y="249043"/>
                </a:lnTo>
                <a:lnTo>
                  <a:pt x="125437" y="285082"/>
                </a:lnTo>
                <a:lnTo>
                  <a:pt x="100334" y="322958"/>
                </a:lnTo>
                <a:lnTo>
                  <a:pt x="77755" y="362557"/>
                </a:lnTo>
                <a:lnTo>
                  <a:pt x="57814" y="403765"/>
                </a:lnTo>
                <a:lnTo>
                  <a:pt x="40626" y="446465"/>
                </a:lnTo>
                <a:lnTo>
                  <a:pt x="26306" y="490544"/>
                </a:lnTo>
                <a:lnTo>
                  <a:pt x="14969" y="535887"/>
                </a:lnTo>
                <a:lnTo>
                  <a:pt x="6729" y="582379"/>
                </a:lnTo>
                <a:lnTo>
                  <a:pt x="1701" y="629906"/>
                </a:lnTo>
                <a:lnTo>
                  <a:pt x="0" y="678351"/>
                </a:lnTo>
                <a:lnTo>
                  <a:pt x="1701" y="726797"/>
                </a:lnTo>
                <a:lnTo>
                  <a:pt x="6729" y="774323"/>
                </a:lnTo>
                <a:lnTo>
                  <a:pt x="14969" y="820815"/>
                </a:lnTo>
                <a:lnTo>
                  <a:pt x="26306" y="866159"/>
                </a:lnTo>
                <a:lnTo>
                  <a:pt x="40626" y="910238"/>
                </a:lnTo>
                <a:lnTo>
                  <a:pt x="57814" y="952938"/>
                </a:lnTo>
                <a:lnTo>
                  <a:pt x="77755" y="994146"/>
                </a:lnTo>
                <a:lnTo>
                  <a:pt x="100334" y="1033745"/>
                </a:lnTo>
                <a:lnTo>
                  <a:pt x="125437" y="1071621"/>
                </a:lnTo>
                <a:lnTo>
                  <a:pt x="152950" y="1107660"/>
                </a:lnTo>
                <a:lnTo>
                  <a:pt x="182757" y="1141746"/>
                </a:lnTo>
                <a:lnTo>
                  <a:pt x="214744" y="1173765"/>
                </a:lnTo>
                <a:lnTo>
                  <a:pt x="248796" y="1203601"/>
                </a:lnTo>
                <a:lnTo>
                  <a:pt x="284799" y="1231141"/>
                </a:lnTo>
                <a:lnTo>
                  <a:pt x="322638" y="1256269"/>
                </a:lnTo>
                <a:lnTo>
                  <a:pt x="362198" y="1278871"/>
                </a:lnTo>
                <a:lnTo>
                  <a:pt x="403364" y="1298832"/>
                </a:lnTo>
                <a:lnTo>
                  <a:pt x="446023" y="1316037"/>
                </a:lnTo>
                <a:lnTo>
                  <a:pt x="490058" y="1330371"/>
                </a:lnTo>
                <a:lnTo>
                  <a:pt x="535356" y="1341719"/>
                </a:lnTo>
                <a:lnTo>
                  <a:pt x="581802" y="1349967"/>
                </a:lnTo>
                <a:lnTo>
                  <a:pt x="629282" y="1355000"/>
                </a:lnTo>
                <a:lnTo>
                  <a:pt x="677679" y="1356704"/>
                </a:lnTo>
                <a:lnTo>
                  <a:pt x="726077" y="1355000"/>
                </a:lnTo>
                <a:lnTo>
                  <a:pt x="773556" y="1349967"/>
                </a:lnTo>
                <a:lnTo>
                  <a:pt x="820002" y="1341719"/>
                </a:lnTo>
                <a:lnTo>
                  <a:pt x="865301" y="1330371"/>
                </a:lnTo>
                <a:lnTo>
                  <a:pt x="909336" y="1316037"/>
                </a:lnTo>
                <a:lnTo>
                  <a:pt x="951995" y="1298832"/>
                </a:lnTo>
                <a:lnTo>
                  <a:pt x="993161" y="1278871"/>
                </a:lnTo>
                <a:lnTo>
                  <a:pt x="1032721" y="1256269"/>
                </a:lnTo>
                <a:lnTo>
                  <a:pt x="1070560" y="1231141"/>
                </a:lnTo>
                <a:lnTo>
                  <a:pt x="1106563" y="1203601"/>
                </a:lnTo>
                <a:lnTo>
                  <a:pt x="1140615" y="1173765"/>
                </a:lnTo>
                <a:lnTo>
                  <a:pt x="1172603" y="1141746"/>
                </a:lnTo>
                <a:lnTo>
                  <a:pt x="1202410" y="1107660"/>
                </a:lnTo>
                <a:lnTo>
                  <a:pt x="1229923" y="1071621"/>
                </a:lnTo>
                <a:lnTo>
                  <a:pt x="1255026" y="1033745"/>
                </a:lnTo>
                <a:lnTo>
                  <a:pt x="1277606" y="994146"/>
                </a:lnTo>
                <a:lnTo>
                  <a:pt x="1297547" y="952938"/>
                </a:lnTo>
                <a:lnTo>
                  <a:pt x="1314735" y="910238"/>
                </a:lnTo>
                <a:lnTo>
                  <a:pt x="1329054" y="866159"/>
                </a:lnTo>
                <a:lnTo>
                  <a:pt x="1340392" y="820815"/>
                </a:lnTo>
                <a:lnTo>
                  <a:pt x="1348632" y="774323"/>
                </a:lnTo>
                <a:lnTo>
                  <a:pt x="1353660" y="726797"/>
                </a:lnTo>
                <a:lnTo>
                  <a:pt x="1355361" y="678351"/>
                </a:lnTo>
                <a:close/>
              </a:path>
            </a:pathLst>
          </a:custGeom>
          <a:ln w="8985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10451" y="3264498"/>
            <a:ext cx="1361826" cy="150409"/>
          </a:xfrm>
          <a:custGeom>
            <a:avLst/>
            <a:gdLst/>
            <a:ahLst/>
            <a:cxnLst/>
            <a:rect l="l" t="t" r="r" b="b"/>
            <a:pathLst>
              <a:path w="1592579" h="175894">
                <a:moveTo>
                  <a:pt x="0" y="70404"/>
                </a:moveTo>
                <a:lnTo>
                  <a:pt x="770125" y="175537"/>
                </a:lnTo>
                <a:lnTo>
                  <a:pt x="643876" y="0"/>
                </a:lnTo>
                <a:lnTo>
                  <a:pt x="1592302" y="89539"/>
                </a:lnTo>
              </a:path>
            </a:pathLst>
          </a:custGeom>
          <a:ln w="269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06919" y="3251532"/>
            <a:ext cx="88119" cy="1702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77208" y="3926195"/>
            <a:ext cx="543" cy="961640"/>
          </a:xfrm>
          <a:custGeom>
            <a:avLst/>
            <a:gdLst/>
            <a:ahLst/>
            <a:cxnLst/>
            <a:rect l="l" t="t" r="r" b="b"/>
            <a:pathLst>
              <a:path w="634" h="1124585">
                <a:moveTo>
                  <a:pt x="0" y="1124093"/>
                </a:moveTo>
                <a:lnTo>
                  <a:pt x="193" y="0"/>
                </a:lnTo>
              </a:path>
            </a:pathLst>
          </a:custGeom>
          <a:ln w="2694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91858" y="4828980"/>
            <a:ext cx="170712" cy="814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xfrm>
            <a:off x="9707023" y="6901098"/>
            <a:ext cx="20256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5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60"/>
              </a:spcBef>
            </a:pPr>
            <a:fld id="{81D60167-4931-47E6-BA6A-407CBD079E47}" type="slidenum">
              <a:rPr lang="de-DE" spc="-45" smtClean="0"/>
              <a:pPr marL="25400">
                <a:spcBef>
                  <a:spcPts val="60"/>
                </a:spcBef>
              </a:pPr>
              <a:t>48</a:t>
            </a:fld>
            <a:endParaRPr spc="-38" dirty="0"/>
          </a:p>
        </p:txBody>
      </p:sp>
      <p:sp>
        <p:nvSpPr>
          <p:cNvPr id="90" name="object 4">
            <a:extLst>
              <a:ext uri="{FF2B5EF4-FFF2-40B4-BE49-F238E27FC236}">
                <a16:creationId xmlns:a16="http://schemas.microsoft.com/office/drawing/2014/main" id="{3549EA28-CB6F-5549-A2AD-872360439EC3}"/>
              </a:ext>
            </a:extLst>
          </p:cNvPr>
          <p:cNvSpPr/>
          <p:nvPr/>
        </p:nvSpPr>
        <p:spPr>
          <a:xfrm>
            <a:off x="502088" y="1684284"/>
            <a:ext cx="709510" cy="49955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5">
            <a:extLst>
              <a:ext uri="{FF2B5EF4-FFF2-40B4-BE49-F238E27FC236}">
                <a16:creationId xmlns:a16="http://schemas.microsoft.com/office/drawing/2014/main" id="{776FC255-A18E-B141-B9CE-6A25C07004E1}"/>
              </a:ext>
            </a:extLst>
          </p:cNvPr>
          <p:cNvSpPr/>
          <p:nvPr/>
        </p:nvSpPr>
        <p:spPr>
          <a:xfrm>
            <a:off x="537496" y="1699925"/>
            <a:ext cx="638560" cy="427335"/>
          </a:xfrm>
          <a:custGeom>
            <a:avLst/>
            <a:gdLst/>
            <a:ahLst/>
            <a:cxnLst/>
            <a:rect l="l" t="t" r="r" b="b"/>
            <a:pathLst>
              <a:path w="746760" h="499744">
                <a:moveTo>
                  <a:pt x="496807" y="0"/>
                </a:moveTo>
                <a:lnTo>
                  <a:pt x="496807" y="124788"/>
                </a:lnTo>
                <a:lnTo>
                  <a:pt x="0" y="124788"/>
                </a:lnTo>
                <a:lnTo>
                  <a:pt x="0" y="374366"/>
                </a:lnTo>
                <a:lnTo>
                  <a:pt x="496807" y="374366"/>
                </a:lnTo>
                <a:lnTo>
                  <a:pt x="496807" y="499155"/>
                </a:lnTo>
                <a:lnTo>
                  <a:pt x="746276" y="249577"/>
                </a:lnTo>
                <a:lnTo>
                  <a:pt x="496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6">
            <a:extLst>
              <a:ext uri="{FF2B5EF4-FFF2-40B4-BE49-F238E27FC236}">
                <a16:creationId xmlns:a16="http://schemas.microsoft.com/office/drawing/2014/main" id="{0254E478-6FE1-194F-A90B-63E3CC0DC0E9}"/>
              </a:ext>
            </a:extLst>
          </p:cNvPr>
          <p:cNvSpPr/>
          <p:nvPr/>
        </p:nvSpPr>
        <p:spPr>
          <a:xfrm>
            <a:off x="537496" y="1699924"/>
            <a:ext cx="638560" cy="427335"/>
          </a:xfrm>
          <a:custGeom>
            <a:avLst/>
            <a:gdLst/>
            <a:ahLst/>
            <a:cxnLst/>
            <a:rect l="l" t="t" r="r" b="b"/>
            <a:pathLst>
              <a:path w="746760" h="499744">
                <a:moveTo>
                  <a:pt x="496807" y="499156"/>
                </a:moveTo>
                <a:lnTo>
                  <a:pt x="496807" y="374367"/>
                </a:lnTo>
                <a:lnTo>
                  <a:pt x="0" y="374367"/>
                </a:lnTo>
                <a:lnTo>
                  <a:pt x="0" y="124788"/>
                </a:lnTo>
                <a:lnTo>
                  <a:pt x="496807" y="124788"/>
                </a:lnTo>
                <a:lnTo>
                  <a:pt x="496807" y="0"/>
                </a:lnTo>
                <a:lnTo>
                  <a:pt x="746275" y="249577"/>
                </a:lnTo>
                <a:lnTo>
                  <a:pt x="496807" y="499156"/>
                </a:lnTo>
                <a:close/>
              </a:path>
            </a:pathLst>
          </a:custGeom>
          <a:ln w="10068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7">
            <a:extLst>
              <a:ext uri="{FF2B5EF4-FFF2-40B4-BE49-F238E27FC236}">
                <a16:creationId xmlns:a16="http://schemas.microsoft.com/office/drawing/2014/main" id="{802DA306-FC84-624E-939E-BE553D19A98F}"/>
              </a:ext>
            </a:extLst>
          </p:cNvPr>
          <p:cNvSpPr txBox="1"/>
          <p:nvPr/>
        </p:nvSpPr>
        <p:spPr>
          <a:xfrm>
            <a:off x="688088" y="1124744"/>
            <a:ext cx="7889686" cy="879396"/>
          </a:xfrm>
          <a:prstGeom prst="rect">
            <a:avLst/>
          </a:prstGeom>
        </p:spPr>
        <p:txBody>
          <a:bodyPr vert="horz" wrap="square" lIns="0" tIns="8688" rIns="0" bIns="0" rtlCol="0">
            <a:spAutoFit/>
          </a:bodyPr>
          <a:lstStyle/>
          <a:p>
            <a:pPr marL="10860" marR="4344">
              <a:lnSpc>
                <a:spcPct val="100899"/>
              </a:lnSpc>
              <a:spcBef>
                <a:spcPts val="68"/>
              </a:spcBef>
            </a:pPr>
            <a:r>
              <a:rPr sz="1625" spc="-60" dirty="0">
                <a:latin typeface="+mn-lt"/>
                <a:cs typeface="Arial"/>
              </a:rPr>
              <a:t>Using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spc="-124" dirty="0">
                <a:latin typeface="+mn-lt"/>
                <a:cs typeface="Arial"/>
              </a:rPr>
              <a:t>a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spc="-13" dirty="0">
                <a:latin typeface="+mn-lt"/>
                <a:cs typeface="Arial"/>
              </a:rPr>
              <a:t>list</a:t>
            </a:r>
            <a:r>
              <a:rPr sz="1625" spc="-97" dirty="0">
                <a:latin typeface="+mn-lt"/>
                <a:cs typeface="Arial"/>
              </a:rPr>
              <a:t> </a:t>
            </a:r>
            <a:r>
              <a:rPr sz="1625" dirty="0">
                <a:latin typeface="+mn-lt"/>
                <a:cs typeface="Arial"/>
              </a:rPr>
              <a:t>of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b="1" spc="-64" dirty="0">
                <a:latin typeface="+mn-lt"/>
                <a:cs typeface="Arial"/>
              </a:rPr>
              <a:t>mission-critical</a:t>
            </a:r>
            <a:r>
              <a:rPr sz="1625" b="1" spc="-124" dirty="0">
                <a:latin typeface="+mn-lt"/>
                <a:cs typeface="Arial"/>
              </a:rPr>
              <a:t> </a:t>
            </a:r>
            <a:r>
              <a:rPr sz="1625" b="1" spc="-26" dirty="0">
                <a:latin typeface="+mn-lt"/>
                <a:cs typeface="Arial"/>
              </a:rPr>
              <a:t>network</a:t>
            </a:r>
            <a:r>
              <a:rPr sz="1625" b="1" spc="-128" dirty="0">
                <a:latin typeface="+mn-lt"/>
                <a:cs typeface="Arial"/>
              </a:rPr>
              <a:t> </a:t>
            </a:r>
            <a:r>
              <a:rPr sz="1625" b="1" spc="-86" dirty="0">
                <a:latin typeface="+mn-lt"/>
                <a:cs typeface="Arial"/>
              </a:rPr>
              <a:t>devices</a:t>
            </a:r>
            <a:r>
              <a:rPr sz="1625" spc="-86" dirty="0">
                <a:latin typeface="+mn-lt"/>
                <a:cs typeface="Arial"/>
              </a:rPr>
              <a:t>,</a:t>
            </a:r>
            <a:r>
              <a:rPr sz="1625" spc="-103" dirty="0">
                <a:latin typeface="+mn-lt"/>
                <a:cs typeface="Arial"/>
              </a:rPr>
              <a:t> </a:t>
            </a:r>
            <a:r>
              <a:rPr lang="de-DE" sz="1625" spc="-103" dirty="0">
                <a:latin typeface="+mn-lt"/>
                <a:cs typeface="Arial"/>
              </a:rPr>
              <a:t>most-</a:t>
            </a:r>
            <a:r>
              <a:rPr lang="de-DE" sz="1625" spc="-103" dirty="0" err="1">
                <a:latin typeface="+mn-lt"/>
                <a:cs typeface="Arial"/>
              </a:rPr>
              <a:t>likely</a:t>
            </a:r>
            <a:r>
              <a:rPr lang="de-DE" sz="1625" spc="-103" dirty="0">
                <a:latin typeface="+mn-lt"/>
                <a:cs typeface="Arial"/>
              </a:rPr>
              <a:t> </a:t>
            </a:r>
            <a:r>
              <a:rPr sz="1625" spc="-21" dirty="0">
                <a:latin typeface="+mn-lt"/>
                <a:cs typeface="Arial"/>
              </a:rPr>
              <a:t>workflows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spc="-73" dirty="0">
                <a:latin typeface="+mn-lt"/>
                <a:cs typeface="Arial"/>
              </a:rPr>
              <a:t>can</a:t>
            </a:r>
            <a:r>
              <a:rPr sz="1625" spc="-103" dirty="0">
                <a:latin typeface="+mn-lt"/>
                <a:cs typeface="Arial"/>
              </a:rPr>
              <a:t> </a:t>
            </a:r>
            <a:r>
              <a:rPr sz="1625" spc="-38" dirty="0">
                <a:latin typeface="+mn-lt"/>
                <a:cs typeface="Arial"/>
              </a:rPr>
              <a:t>be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spc="-68" dirty="0">
                <a:latin typeface="+mn-lt"/>
                <a:cs typeface="Arial"/>
              </a:rPr>
              <a:t>used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spc="30" dirty="0">
                <a:latin typeface="+mn-lt"/>
                <a:cs typeface="Arial"/>
              </a:rPr>
              <a:t>to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dirty="0">
                <a:latin typeface="+mn-lt"/>
                <a:cs typeface="Arial"/>
              </a:rPr>
              <a:t>identify</a:t>
            </a:r>
            <a:r>
              <a:rPr sz="1625" spc="-103" dirty="0">
                <a:latin typeface="+mn-lt"/>
                <a:cs typeface="Arial"/>
              </a:rPr>
              <a:t> </a:t>
            </a:r>
            <a:r>
              <a:rPr sz="1625" spc="-17" dirty="0">
                <a:latin typeface="+mn-lt"/>
                <a:cs typeface="Arial"/>
              </a:rPr>
              <a:t>whether  </a:t>
            </a:r>
            <a:r>
              <a:rPr sz="1625" spc="-34" dirty="0">
                <a:latin typeface="+mn-lt"/>
                <a:cs typeface="Arial"/>
              </a:rPr>
              <a:t>mission-critical </a:t>
            </a:r>
            <a:r>
              <a:rPr sz="1625" spc="-13" dirty="0">
                <a:latin typeface="+mn-lt"/>
                <a:cs typeface="Arial"/>
              </a:rPr>
              <a:t>network </a:t>
            </a:r>
            <a:r>
              <a:rPr sz="1625" spc="-68" dirty="0">
                <a:latin typeface="+mn-lt"/>
                <a:cs typeface="Arial"/>
              </a:rPr>
              <a:t>devices </a:t>
            </a:r>
            <a:r>
              <a:rPr sz="1625" spc="-77" dirty="0">
                <a:latin typeface="+mn-lt"/>
                <a:cs typeface="Arial"/>
              </a:rPr>
              <a:t>are</a:t>
            </a:r>
            <a:r>
              <a:rPr sz="1625" spc="-295" dirty="0">
                <a:latin typeface="+mn-lt"/>
                <a:cs typeface="Arial"/>
              </a:rPr>
              <a:t> </a:t>
            </a:r>
            <a:r>
              <a:rPr lang="de-DE" sz="1625" spc="-295" dirty="0">
                <a:latin typeface="+mn-lt"/>
                <a:cs typeface="Arial"/>
              </a:rPr>
              <a:t>    </a:t>
            </a:r>
            <a:r>
              <a:rPr sz="1625" spc="-43" dirty="0">
                <a:latin typeface="+mn-lt"/>
                <a:cs typeface="Arial"/>
              </a:rPr>
              <a:t>affected.</a:t>
            </a:r>
            <a:endParaRPr sz="1625" dirty="0">
              <a:latin typeface="+mn-lt"/>
              <a:cs typeface="Arial"/>
            </a:endParaRPr>
          </a:p>
          <a:p>
            <a:pPr marL="570138">
              <a:spcBef>
                <a:spcPts val="924"/>
              </a:spcBef>
            </a:pPr>
            <a:r>
              <a:rPr sz="1625" spc="-68" dirty="0">
                <a:latin typeface="+mn-lt"/>
                <a:cs typeface="Arial"/>
              </a:rPr>
              <a:t>Event</a:t>
            </a:r>
            <a:r>
              <a:rPr sz="1625" spc="-107" dirty="0">
                <a:latin typeface="+mn-lt"/>
                <a:cs typeface="Arial"/>
              </a:rPr>
              <a:t> </a:t>
            </a:r>
            <a:r>
              <a:rPr sz="1625" spc="-21" dirty="0">
                <a:latin typeface="+mn-lt"/>
                <a:cs typeface="Arial"/>
              </a:rPr>
              <a:t>Prioritization</a:t>
            </a:r>
            <a:endParaRPr sz="1625" dirty="0">
              <a:latin typeface="+mn-lt"/>
              <a:cs typeface="Arial"/>
            </a:endParaRPr>
          </a:p>
        </p:txBody>
      </p:sp>
      <p:sp>
        <p:nvSpPr>
          <p:cNvPr id="89" name="Slide Number Placeholder 3">
            <a:extLst>
              <a:ext uri="{FF2B5EF4-FFF2-40B4-BE49-F238E27FC236}">
                <a16:creationId xmlns:a16="http://schemas.microsoft.com/office/drawing/2014/main" id="{4757DA4B-8B08-7748-A806-C5D7C7B49CB5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4032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CF3A13-EE3F-B846-A00A-22B5E988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Automatically derived LLC workflow patterns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have no names</a:t>
            </a:r>
          </a:p>
          <a:p>
            <a:pPr lvl="1"/>
            <a:r>
              <a:rPr lang="en-US" dirty="0"/>
              <a:t>Learn structures that have meaning for humans?</a:t>
            </a:r>
          </a:p>
          <a:p>
            <a:pPr lvl="1"/>
            <a:r>
              <a:rPr lang="en-US" dirty="0">
                <a:latin typeface="+mn-lt"/>
              </a:rPr>
              <a:t>One can nevertheless analyze patterns that are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most-likely for a specific observation sequence</a:t>
            </a:r>
          </a:p>
          <a:p>
            <a:r>
              <a:rPr lang="en-US" dirty="0">
                <a:latin typeface="+mn-lt"/>
              </a:rPr>
              <a:t>Mutual influences difficult to model with BNs</a:t>
            </a:r>
          </a:p>
          <a:p>
            <a:pPr lvl="1"/>
            <a:r>
              <a:rPr lang="en-US" dirty="0">
                <a:latin typeface="+mn-lt"/>
              </a:rPr>
              <a:t>“Unrolling approximations” rather inefficient</a:t>
            </a:r>
          </a:p>
          <a:p>
            <a:r>
              <a:rPr lang="en-US" dirty="0"/>
              <a:t>Propositional nature of models (no objects and relations)</a:t>
            </a:r>
          </a:p>
          <a:p>
            <a:pPr lvl="1"/>
            <a:r>
              <a:rPr lang="en-US" dirty="0"/>
              <a:t>Models for real-world applications are unnecessarily large</a:t>
            </a:r>
          </a:p>
          <a:p>
            <a:pPr lvl="1"/>
            <a:r>
              <a:rPr lang="en-US" dirty="0"/>
              <a:t>Reasoning gets inefficient</a:t>
            </a:r>
          </a:p>
          <a:p>
            <a:pPr marL="0" indent="0">
              <a:buNone/>
            </a:pPr>
            <a:r>
              <a:rPr lang="en-US" sz="2400" dirty="0"/>
              <a:t>Next: Probabilistic relational models (undirected)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60659-2B80-864E-B970-6ACDC305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Caveat and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84A37-248F-1F4C-B94B-C3036AA80966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49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1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B5B4FE-1F0F-E645-BC99-6E1EC961D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7"/>
            <a:ext cx="8229600" cy="46155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793F09-A5D8-CD44-9846-4C85F985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Reactive Cyber Defense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40C47F-1E32-7243-8CFB-3729E2C8E07D}"/>
              </a:ext>
            </a:extLst>
          </p:cNvPr>
          <p:cNvSpPr/>
          <p:nvPr/>
        </p:nvSpPr>
        <p:spPr>
          <a:xfrm>
            <a:off x="1259632" y="3068960"/>
            <a:ext cx="7488832" cy="1296144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srgbClr val="FF0000"/>
                </a:solidFill>
              </a:rPr>
              <a:t>Scalability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BCB317-F7FB-8E4B-A7ED-BEEFA4BF35F1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6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1978123" cy="458333"/>
          </a:xfrm>
          <a:prstGeom prst="rect">
            <a:avLst/>
          </a:prstGeom>
        </p:spPr>
        <p:txBody>
          <a:bodyPr vert="horz" wrap="square" lIns="0" tIns="108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de-DE" sz="2907" spc="-56" dirty="0" err="1">
                <a:latin typeface="+mj-lt"/>
                <a:cs typeface="Arial"/>
              </a:rPr>
              <a:t>Our</a:t>
            </a:r>
            <a:r>
              <a:rPr lang="de-DE" sz="2907" spc="-56" dirty="0">
                <a:latin typeface="+mj-lt"/>
                <a:cs typeface="Arial"/>
              </a:rPr>
              <a:t> Research</a:t>
            </a:r>
            <a:endParaRPr sz="2907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560" y="1338501"/>
            <a:ext cx="7184882" cy="32787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lnSpc>
                <a:spcPct val="101200"/>
              </a:lnSpc>
              <a:spcBef>
                <a:spcPts val="86"/>
              </a:spcBef>
              <a:tabLst>
                <a:tab pos="294300" algn="l"/>
                <a:tab pos="294843" algn="l"/>
              </a:tabLst>
            </a:pP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Mona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Lange, 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Ralf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Möller: </a:t>
            </a:r>
            <a:r>
              <a:rPr lang="en-US" sz="1000" b="1" spc="-30" dirty="0">
                <a:solidFill>
                  <a:srgbClr val="0E17FF"/>
                </a:solidFill>
                <a:latin typeface="+mn-lt"/>
                <a:cs typeface="Arial"/>
              </a:rPr>
              <a:t>Time </a:t>
            </a:r>
            <a:r>
              <a:rPr lang="en-US" sz="1000" b="1" spc="-56" dirty="0">
                <a:solidFill>
                  <a:srgbClr val="0E17FF"/>
                </a:solidFill>
                <a:latin typeface="+mn-lt"/>
                <a:cs typeface="Arial"/>
              </a:rPr>
              <a:t>Series </a:t>
            </a:r>
            <a:r>
              <a:rPr lang="en-US" sz="1000" b="1" spc="-9" dirty="0">
                <a:solidFill>
                  <a:srgbClr val="0E17FF"/>
                </a:solidFill>
                <a:latin typeface="+mn-lt"/>
                <a:cs typeface="Arial"/>
              </a:rPr>
              <a:t>Data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Mining </a:t>
            </a:r>
            <a:r>
              <a:rPr lang="en-US" sz="1000" b="1" spc="-9" dirty="0">
                <a:solidFill>
                  <a:srgbClr val="0E17FF"/>
                </a:solidFill>
                <a:latin typeface="+mn-lt"/>
                <a:cs typeface="Arial"/>
              </a:rPr>
              <a:t>for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Network </a:t>
            </a:r>
            <a:r>
              <a:rPr lang="en-US" sz="1000" b="1" spc="-47" dirty="0">
                <a:solidFill>
                  <a:srgbClr val="0E17FF"/>
                </a:solidFill>
                <a:latin typeface="+mn-lt"/>
                <a:cs typeface="Arial"/>
              </a:rPr>
              <a:t>Service </a:t>
            </a:r>
            <a:r>
              <a:rPr lang="en-US" sz="1000" b="1" spc="-30" dirty="0">
                <a:solidFill>
                  <a:srgbClr val="FF0000"/>
                </a:solidFill>
                <a:latin typeface="+mn-lt"/>
                <a:cs typeface="Arial"/>
              </a:rPr>
              <a:t>Dependency </a:t>
            </a:r>
            <a:r>
              <a:rPr lang="en-US" sz="1000" b="1" spc="-47" dirty="0">
                <a:solidFill>
                  <a:srgbClr val="FF0000"/>
                </a:solidFill>
                <a:latin typeface="+mn-lt"/>
                <a:cs typeface="Arial"/>
              </a:rPr>
              <a:t>Analysis</a:t>
            </a:r>
            <a:r>
              <a:rPr lang="en-US" sz="1000" b="1" spc="-47" dirty="0">
                <a:solidFill>
                  <a:srgbClr val="0E17FF"/>
                </a:solidFill>
                <a:latin typeface="+mn-lt"/>
                <a:cs typeface="Arial"/>
              </a:rPr>
              <a:t>,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In: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International 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Joint 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Conference </a:t>
            </a:r>
            <a:r>
              <a:rPr lang="en-US" sz="1000" spc="-128" dirty="0">
                <a:solidFill>
                  <a:srgbClr val="0E17FF"/>
                </a:solidFill>
                <a:latin typeface="+mn-lt"/>
                <a:cs typeface="Arial"/>
              </a:rPr>
              <a:t>SOCO </a:t>
            </a:r>
            <a:r>
              <a:rPr lang="en-US" sz="1000" spc="-90" dirty="0">
                <a:solidFill>
                  <a:srgbClr val="0E17FF"/>
                </a:solidFill>
                <a:latin typeface="+mn-lt"/>
                <a:cs typeface="Arial"/>
              </a:rPr>
              <a:t>16-CISIS </a:t>
            </a:r>
            <a:r>
              <a:rPr lang="en-US" sz="1000" spc="-97" dirty="0">
                <a:solidFill>
                  <a:srgbClr val="0E17FF"/>
                </a:solidFill>
                <a:latin typeface="+mn-lt"/>
                <a:cs typeface="Arial"/>
              </a:rPr>
              <a:t>16-ICEUTE </a:t>
            </a:r>
            <a:r>
              <a:rPr lang="en-US" sz="1000" spc="-56" dirty="0">
                <a:solidFill>
                  <a:srgbClr val="0E17FF"/>
                </a:solidFill>
                <a:latin typeface="+mn-lt"/>
                <a:cs typeface="Arial"/>
              </a:rPr>
              <a:t>16, </a:t>
            </a:r>
            <a:r>
              <a:rPr lang="en-US" sz="1000" spc="-86" dirty="0">
                <a:solidFill>
                  <a:srgbClr val="0E17FF"/>
                </a:solidFill>
                <a:latin typeface="+mn-lt"/>
                <a:cs typeface="Arial"/>
              </a:rPr>
              <a:t>San </a:t>
            </a:r>
            <a:r>
              <a:rPr lang="en-US" sz="1000" spc="-51" dirty="0">
                <a:solidFill>
                  <a:srgbClr val="0E17FF"/>
                </a:solidFill>
                <a:latin typeface="+mn-lt"/>
                <a:cs typeface="Arial"/>
              </a:rPr>
              <a:t>Sebastián, Spain, </a:t>
            </a:r>
            <a:r>
              <a:rPr lang="en-US" sz="1000" spc="-17" dirty="0">
                <a:solidFill>
                  <a:srgbClr val="0E17FF"/>
                </a:solidFill>
                <a:latin typeface="+mn-lt"/>
                <a:cs typeface="Arial"/>
              </a:rPr>
              <a:t>October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19-21, </a:t>
            </a:r>
            <a:r>
              <a:rPr lang="en-US" sz="1000" spc="-51" dirty="0">
                <a:solidFill>
                  <a:srgbClr val="0E17FF"/>
                </a:solidFill>
                <a:latin typeface="+mn-lt"/>
                <a:cs typeface="Arial"/>
              </a:rPr>
              <a:t>2016,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Manuel </a:t>
            </a:r>
            <a:r>
              <a:rPr lang="en-US" sz="1000" spc="-64" dirty="0" err="1">
                <a:solidFill>
                  <a:srgbClr val="0E17FF"/>
                </a:solidFill>
                <a:latin typeface="+mn-lt"/>
                <a:cs typeface="Arial"/>
              </a:rPr>
              <a:t>Graña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,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López-</a:t>
            </a:r>
            <a:r>
              <a:rPr lang="en-US" sz="1000" spc="-47" dirty="0" err="1">
                <a:solidFill>
                  <a:srgbClr val="0E17FF"/>
                </a:solidFill>
                <a:latin typeface="+mn-lt"/>
                <a:cs typeface="Arial"/>
              </a:rPr>
              <a:t>Guede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, </a:t>
            </a:r>
            <a:r>
              <a:rPr lang="en-US" sz="1000" spc="-77" dirty="0">
                <a:solidFill>
                  <a:srgbClr val="0E17FF"/>
                </a:solidFill>
                <a:latin typeface="+mn-lt"/>
                <a:cs typeface="Arial"/>
              </a:rPr>
              <a:t>José  </a:t>
            </a:r>
            <a:r>
              <a:rPr lang="en-US" sz="1000" spc="-30" dirty="0">
                <a:solidFill>
                  <a:srgbClr val="0E17FF"/>
                </a:solidFill>
                <a:latin typeface="+mn-lt"/>
                <a:cs typeface="Arial"/>
              </a:rPr>
              <a:t>Manuel,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 err="1">
                <a:solidFill>
                  <a:srgbClr val="0E17FF"/>
                </a:solidFill>
                <a:latin typeface="+mn-lt"/>
                <a:cs typeface="Arial"/>
              </a:rPr>
              <a:t>Oier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51" dirty="0" err="1">
                <a:solidFill>
                  <a:srgbClr val="0E17FF"/>
                </a:solidFill>
                <a:latin typeface="+mn-lt"/>
                <a:cs typeface="Arial"/>
              </a:rPr>
              <a:t>Etxaniz</a:t>
            </a:r>
            <a:r>
              <a:rPr lang="en-US" sz="1000" spc="-51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Álvaro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4" dirty="0">
                <a:solidFill>
                  <a:srgbClr val="0E17FF"/>
                </a:solidFill>
                <a:latin typeface="+mn-lt"/>
                <a:cs typeface="Arial"/>
              </a:rPr>
              <a:t>Herrero,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Héctor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1" dirty="0" err="1">
                <a:solidFill>
                  <a:srgbClr val="0E17FF"/>
                </a:solidFill>
                <a:latin typeface="+mn-lt"/>
                <a:cs typeface="Arial"/>
              </a:rPr>
              <a:t>Quintián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Emilio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4" dirty="0" err="1">
                <a:solidFill>
                  <a:srgbClr val="0E17FF"/>
                </a:solidFill>
                <a:latin typeface="+mn-lt"/>
                <a:cs typeface="Arial"/>
              </a:rPr>
              <a:t>Corchado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(Ed.),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Springer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International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Publishing,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p.584-594</a:t>
            </a:r>
            <a:endParaRPr lang="en-US" sz="1000" dirty="0">
              <a:latin typeface="+mn-lt"/>
              <a:cs typeface="Arial"/>
            </a:endParaRPr>
          </a:p>
          <a:p>
            <a:pPr>
              <a:spcBef>
                <a:spcPts val="17"/>
              </a:spcBef>
              <a:buClr>
                <a:srgbClr val="0E17FF"/>
              </a:buClr>
              <a:buFont typeface="Arial"/>
              <a:buAutoNum type="arabicPlain"/>
            </a:pPr>
            <a:endParaRPr lang="en-US" sz="1000" dirty="0">
              <a:latin typeface="+mn-lt"/>
              <a:cs typeface="Times New Roman"/>
            </a:endParaRPr>
          </a:p>
          <a:p>
            <a:pPr marL="10860" marR="157467" algn="just">
              <a:lnSpc>
                <a:spcPct val="101099"/>
              </a:lnSpc>
              <a:tabLst>
                <a:tab pos="294843" algn="l"/>
              </a:tabLst>
            </a:pP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Mona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Lange,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Felix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3" dirty="0" err="1">
                <a:solidFill>
                  <a:srgbClr val="0E17FF"/>
                </a:solidFill>
                <a:latin typeface="+mn-lt"/>
                <a:cs typeface="Arial"/>
              </a:rPr>
              <a:t>Kuhr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Ralf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Möller: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43" dirty="0">
                <a:solidFill>
                  <a:srgbClr val="0E17FF"/>
                </a:solidFill>
                <a:latin typeface="+mn-lt"/>
                <a:cs typeface="Arial"/>
              </a:rPr>
              <a:t>Using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26" dirty="0">
                <a:solidFill>
                  <a:srgbClr val="0E17FF"/>
                </a:solidFill>
                <a:latin typeface="+mn-lt"/>
                <a:cs typeface="Arial"/>
              </a:rPr>
              <a:t>a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7" dirty="0">
                <a:solidFill>
                  <a:srgbClr val="0E17FF"/>
                </a:solidFill>
                <a:latin typeface="+mn-lt"/>
                <a:cs typeface="Arial"/>
              </a:rPr>
              <a:t>Deep</a:t>
            </a:r>
            <a:r>
              <a:rPr lang="en-US" sz="1000" b="1" spc="-86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26" dirty="0">
                <a:solidFill>
                  <a:srgbClr val="0E17FF"/>
                </a:solidFill>
                <a:latin typeface="+mn-lt"/>
                <a:cs typeface="Arial"/>
              </a:rPr>
              <a:t>Understanding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of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Network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30" dirty="0">
                <a:solidFill>
                  <a:srgbClr val="0E17FF"/>
                </a:solidFill>
                <a:latin typeface="+mn-lt"/>
                <a:cs typeface="Arial"/>
              </a:rPr>
              <a:t>Activities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9" dirty="0">
                <a:solidFill>
                  <a:srgbClr val="0E17FF"/>
                </a:solidFill>
                <a:latin typeface="+mn-lt"/>
                <a:cs typeface="Arial"/>
              </a:rPr>
              <a:t>for</a:t>
            </a:r>
            <a:r>
              <a:rPr lang="en-US" sz="1000" b="1" spc="-86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7" dirty="0">
                <a:solidFill>
                  <a:srgbClr val="FF0000"/>
                </a:solidFill>
                <a:latin typeface="+mn-lt"/>
                <a:cs typeface="Arial"/>
              </a:rPr>
              <a:t>Workflow</a:t>
            </a:r>
            <a:r>
              <a:rPr lang="en-US" sz="1000" b="1" spc="-77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lang="en-US" sz="1000" b="1" spc="-21" dirty="0">
                <a:solidFill>
                  <a:srgbClr val="FF0000"/>
                </a:solidFill>
                <a:latin typeface="+mn-lt"/>
                <a:cs typeface="Arial"/>
              </a:rPr>
              <a:t>Mining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In: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86" dirty="0">
                <a:solidFill>
                  <a:srgbClr val="0E17FF"/>
                </a:solidFill>
                <a:latin typeface="+mn-lt"/>
                <a:cs typeface="Arial"/>
              </a:rPr>
              <a:t>KI  </a:t>
            </a:r>
            <a:r>
              <a:rPr lang="en-US" sz="1000" spc="-51" dirty="0">
                <a:solidFill>
                  <a:srgbClr val="0E17FF"/>
                </a:solidFill>
                <a:latin typeface="+mn-lt"/>
                <a:cs typeface="Arial"/>
              </a:rPr>
              <a:t>2016: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Advances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dirty="0">
                <a:solidFill>
                  <a:srgbClr val="0E17FF"/>
                </a:solidFill>
                <a:latin typeface="+mn-lt"/>
                <a:cs typeface="Arial"/>
              </a:rPr>
              <a:t>in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Artificial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Intelligence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-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39th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7" dirty="0">
                <a:solidFill>
                  <a:srgbClr val="0E17FF"/>
                </a:solidFill>
                <a:latin typeface="+mn-lt"/>
                <a:cs typeface="Arial"/>
              </a:rPr>
              <a:t>Annual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German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Conference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dirty="0">
                <a:solidFill>
                  <a:srgbClr val="0E17FF"/>
                </a:solidFill>
                <a:latin typeface="+mn-lt"/>
                <a:cs typeface="Arial"/>
              </a:rPr>
              <a:t>on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56" dirty="0">
                <a:solidFill>
                  <a:srgbClr val="0E17FF"/>
                </a:solidFill>
                <a:latin typeface="+mn-lt"/>
                <a:cs typeface="Arial"/>
              </a:rPr>
              <a:t>AI,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Klagenfurt,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4" dirty="0">
                <a:solidFill>
                  <a:srgbClr val="0E17FF"/>
                </a:solidFill>
                <a:latin typeface="+mn-lt"/>
                <a:cs typeface="Arial"/>
              </a:rPr>
              <a:t>Austria,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0" dirty="0">
                <a:solidFill>
                  <a:srgbClr val="0E17FF"/>
                </a:solidFill>
                <a:latin typeface="+mn-lt"/>
                <a:cs typeface="Arial"/>
              </a:rPr>
              <a:t>September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51" dirty="0">
                <a:solidFill>
                  <a:srgbClr val="0E17FF"/>
                </a:solidFill>
                <a:latin typeface="+mn-lt"/>
                <a:cs typeface="Arial"/>
              </a:rPr>
              <a:t>26-30,  2016,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4" dirty="0">
                <a:solidFill>
                  <a:srgbClr val="0E17FF"/>
                </a:solidFill>
                <a:latin typeface="+mn-lt"/>
                <a:cs typeface="Arial"/>
              </a:rPr>
              <a:t>Springer,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0" dirty="0">
                <a:solidFill>
                  <a:srgbClr val="0E17FF"/>
                </a:solidFill>
                <a:latin typeface="+mn-lt"/>
                <a:cs typeface="Arial"/>
              </a:rPr>
              <a:t>Lecture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4" dirty="0">
                <a:solidFill>
                  <a:srgbClr val="0E17FF"/>
                </a:solidFill>
                <a:latin typeface="+mn-lt"/>
                <a:cs typeface="Arial"/>
              </a:rPr>
              <a:t>Notes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dirty="0">
                <a:solidFill>
                  <a:srgbClr val="0E17FF"/>
                </a:solidFill>
                <a:latin typeface="+mn-lt"/>
                <a:cs typeface="Arial"/>
              </a:rPr>
              <a:t>in</a:t>
            </a:r>
            <a:r>
              <a:rPr lang="en-US" sz="1000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7" dirty="0">
                <a:solidFill>
                  <a:srgbClr val="0E17FF"/>
                </a:solidFill>
                <a:latin typeface="+mn-lt"/>
                <a:cs typeface="Arial"/>
              </a:rPr>
              <a:t>Computer</a:t>
            </a:r>
            <a:r>
              <a:rPr lang="en-US" sz="1000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Science,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Vol.9904,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p.177-184</a:t>
            </a:r>
            <a:endParaRPr lang="en-US" sz="1000" dirty="0">
              <a:latin typeface="+mn-lt"/>
              <a:cs typeface="Arial"/>
            </a:endParaRPr>
          </a:p>
          <a:p>
            <a:pPr marL="294300" marR="157467" indent="-283440" algn="just">
              <a:lnSpc>
                <a:spcPct val="101099"/>
              </a:lnSpc>
              <a:buAutoNum type="arabicPlain"/>
              <a:tabLst>
                <a:tab pos="294843" algn="l"/>
              </a:tabLst>
            </a:pPr>
            <a:endParaRPr lang="en-US" sz="1000" spc="-26" dirty="0">
              <a:solidFill>
                <a:srgbClr val="0E17FF"/>
              </a:solidFill>
              <a:latin typeface="+mn-lt"/>
              <a:cs typeface="Arial"/>
            </a:endParaRPr>
          </a:p>
          <a:p>
            <a:pPr marL="10860" marR="157467" algn="just">
              <a:lnSpc>
                <a:spcPct val="101099"/>
              </a:lnSpc>
              <a:tabLst>
                <a:tab pos="294843" algn="l"/>
              </a:tabLst>
            </a:pP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Mona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Lange,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Felix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3" dirty="0" err="1">
                <a:solidFill>
                  <a:srgbClr val="0E17FF"/>
                </a:solidFill>
                <a:latin typeface="+mn-lt"/>
                <a:cs typeface="Arial"/>
              </a:rPr>
              <a:t>Kuhr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Ralf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Möller: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43" dirty="0">
                <a:solidFill>
                  <a:srgbClr val="0E17FF"/>
                </a:solidFill>
                <a:latin typeface="+mn-lt"/>
                <a:cs typeface="Arial"/>
              </a:rPr>
              <a:t>Using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26" dirty="0">
                <a:solidFill>
                  <a:srgbClr val="0E17FF"/>
                </a:solidFill>
                <a:latin typeface="+mn-lt"/>
                <a:cs typeface="Arial"/>
              </a:rPr>
              <a:t>a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7" dirty="0">
                <a:solidFill>
                  <a:srgbClr val="0E17FF"/>
                </a:solidFill>
                <a:latin typeface="+mn-lt"/>
                <a:cs typeface="Arial"/>
              </a:rPr>
              <a:t>Deep</a:t>
            </a:r>
            <a:r>
              <a:rPr lang="en-US" sz="1000" b="1" spc="-86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26" dirty="0">
                <a:solidFill>
                  <a:srgbClr val="0E17FF"/>
                </a:solidFill>
                <a:latin typeface="+mn-lt"/>
                <a:cs typeface="Arial"/>
              </a:rPr>
              <a:t>Understanding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of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Network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30" dirty="0">
                <a:solidFill>
                  <a:srgbClr val="0E17FF"/>
                </a:solidFill>
                <a:latin typeface="+mn-lt"/>
                <a:cs typeface="Arial"/>
              </a:rPr>
              <a:t>Activities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9" dirty="0">
                <a:solidFill>
                  <a:srgbClr val="0E17FF"/>
                </a:solidFill>
                <a:latin typeface="+mn-lt"/>
                <a:cs typeface="Arial"/>
              </a:rPr>
              <a:t>for</a:t>
            </a:r>
            <a:r>
              <a:rPr lang="en-US" sz="1000" b="1" spc="-86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Network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FF0000"/>
                </a:solidFill>
                <a:latin typeface="+mn-lt"/>
                <a:cs typeface="Arial"/>
              </a:rPr>
              <a:t>Vulnerability  </a:t>
            </a:r>
            <a:r>
              <a:rPr lang="en-US" sz="1000" b="1" spc="-64" dirty="0">
                <a:solidFill>
                  <a:srgbClr val="FF0000"/>
                </a:solidFill>
                <a:latin typeface="+mn-lt"/>
                <a:cs typeface="Arial"/>
              </a:rPr>
              <a:t>Assessment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,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In: </a:t>
            </a:r>
            <a:r>
              <a:rPr lang="en-US" sz="1000" spc="-107" dirty="0">
                <a:solidFill>
                  <a:srgbClr val="0E17FF"/>
                </a:solidFill>
                <a:latin typeface="+mn-lt"/>
                <a:cs typeface="Arial"/>
              </a:rPr>
              <a:t>ECAI 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2016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- </a:t>
            </a:r>
            <a:r>
              <a:rPr lang="en-US" sz="1000" spc="-17" dirty="0">
                <a:solidFill>
                  <a:srgbClr val="0E17FF"/>
                </a:solidFill>
                <a:latin typeface="+mn-lt"/>
                <a:cs typeface="Arial"/>
              </a:rPr>
              <a:t>22nd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European Conference </a:t>
            </a:r>
            <a:r>
              <a:rPr lang="en-US" sz="1000" dirty="0">
                <a:solidFill>
                  <a:srgbClr val="0E17FF"/>
                </a:solidFill>
                <a:latin typeface="+mn-lt"/>
                <a:cs typeface="Arial"/>
              </a:rPr>
              <a:t>on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Artificial </a:t>
            </a:r>
            <a:r>
              <a:rPr lang="en-US" sz="1000" spc="-17" dirty="0">
                <a:solidFill>
                  <a:srgbClr val="0E17FF"/>
                </a:solidFill>
                <a:latin typeface="+mn-lt"/>
                <a:cs typeface="Arial"/>
              </a:rPr>
              <a:t>Intelligence, 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29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August-2 </a:t>
            </a:r>
            <a:r>
              <a:rPr lang="en-US" sz="1000" spc="-30" dirty="0">
                <a:solidFill>
                  <a:srgbClr val="0E17FF"/>
                </a:solidFill>
                <a:latin typeface="+mn-lt"/>
                <a:cs typeface="Arial"/>
              </a:rPr>
              <a:t>September </a:t>
            </a:r>
            <a:r>
              <a:rPr lang="en-US" sz="1000" spc="-51" dirty="0">
                <a:solidFill>
                  <a:srgbClr val="0E17FF"/>
                </a:solidFill>
                <a:latin typeface="+mn-lt"/>
                <a:cs typeface="Arial"/>
              </a:rPr>
              <a:t>2016, 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The 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Hague, </a:t>
            </a:r>
            <a:r>
              <a:rPr lang="en-US" sz="1000" spc="-56" dirty="0">
                <a:solidFill>
                  <a:srgbClr val="0E17FF"/>
                </a:solidFill>
                <a:latin typeface="+mn-lt"/>
                <a:cs typeface="Arial"/>
              </a:rPr>
              <a:t>The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Netherlands - </a:t>
            </a:r>
            <a:r>
              <a:rPr lang="en-US" sz="1000" spc="-4" dirty="0">
                <a:solidFill>
                  <a:srgbClr val="0E17FF"/>
                </a:solidFill>
                <a:latin typeface="+mn-lt"/>
                <a:cs typeface="Arial"/>
              </a:rPr>
              <a:t>Including </a:t>
            </a:r>
            <a:r>
              <a:rPr lang="en-US" sz="1000" spc="-34" dirty="0">
                <a:solidFill>
                  <a:srgbClr val="0E17FF"/>
                </a:solidFill>
                <a:latin typeface="+mn-lt"/>
                <a:cs typeface="Arial"/>
              </a:rPr>
              <a:t>Prestigious 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Applications </a:t>
            </a:r>
            <a:r>
              <a:rPr lang="en-US" sz="1000" spc="4" dirty="0">
                <a:solidFill>
                  <a:srgbClr val="0E17FF"/>
                </a:solidFill>
                <a:latin typeface="+mn-lt"/>
                <a:cs typeface="Arial"/>
              </a:rPr>
              <a:t>of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Artificial 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Intelligence </a:t>
            </a:r>
            <a:r>
              <a:rPr lang="en-US" sz="1000" spc="-94" dirty="0">
                <a:solidFill>
                  <a:srgbClr val="0E17FF"/>
                </a:solidFill>
                <a:latin typeface="+mn-lt"/>
                <a:cs typeface="Arial"/>
              </a:rPr>
              <a:t>(PAIS </a:t>
            </a:r>
            <a:r>
              <a:rPr lang="en-US" sz="1000" spc="-51" dirty="0">
                <a:solidFill>
                  <a:srgbClr val="0E17FF"/>
                </a:solidFill>
                <a:latin typeface="+mn-lt"/>
                <a:cs typeface="Arial"/>
              </a:rPr>
              <a:t>2016), 2016, 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Gal 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A. </a:t>
            </a:r>
            <a:r>
              <a:rPr lang="en-US" sz="1000" spc="-47" dirty="0" err="1">
                <a:solidFill>
                  <a:srgbClr val="0E17FF"/>
                </a:solidFill>
                <a:latin typeface="+mn-lt"/>
                <a:cs typeface="Arial"/>
              </a:rPr>
              <a:t>Kaminka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,  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Fox,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Bouquet,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 err="1">
                <a:solidFill>
                  <a:srgbClr val="0E17FF"/>
                </a:solidFill>
                <a:latin typeface="+mn-lt"/>
                <a:cs typeface="Arial"/>
              </a:rPr>
              <a:t>Hüllermeier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3" dirty="0" err="1">
                <a:solidFill>
                  <a:srgbClr val="0E17FF"/>
                </a:solidFill>
                <a:latin typeface="+mn-lt"/>
                <a:cs typeface="Arial"/>
              </a:rPr>
              <a:t>Dignum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3" dirty="0" err="1">
                <a:solidFill>
                  <a:srgbClr val="0E17FF"/>
                </a:solidFill>
                <a:latin typeface="+mn-lt"/>
                <a:cs typeface="Arial"/>
              </a:rPr>
              <a:t>Dignum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Frank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0" dirty="0">
                <a:solidFill>
                  <a:srgbClr val="0E17FF"/>
                </a:solidFill>
                <a:latin typeface="+mn-lt"/>
                <a:cs typeface="Arial"/>
              </a:rPr>
              <a:t>van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0" dirty="0" err="1">
                <a:solidFill>
                  <a:srgbClr val="0E17FF"/>
                </a:solidFill>
                <a:latin typeface="+mn-lt"/>
                <a:cs typeface="Arial"/>
              </a:rPr>
              <a:t>Harmelen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(Ed.),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03" dirty="0">
                <a:solidFill>
                  <a:srgbClr val="0E17FF"/>
                </a:solidFill>
                <a:latin typeface="+mn-lt"/>
                <a:cs typeface="Arial"/>
              </a:rPr>
              <a:t>IOS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81" dirty="0">
                <a:solidFill>
                  <a:srgbClr val="0E17FF"/>
                </a:solidFill>
                <a:latin typeface="+mn-lt"/>
                <a:cs typeface="Arial"/>
              </a:rPr>
              <a:t>Press,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Frontiers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dirty="0">
                <a:solidFill>
                  <a:srgbClr val="0E17FF"/>
                </a:solidFill>
                <a:latin typeface="+mn-lt"/>
                <a:cs typeface="Arial"/>
              </a:rPr>
              <a:t>in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Artificial</a:t>
            </a:r>
            <a:r>
              <a:rPr lang="en-US" sz="1000" spc="-64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Intelligence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and  </a:t>
            </a:r>
            <a:r>
              <a:rPr lang="en-US" sz="1000" spc="-17" dirty="0">
                <a:solidFill>
                  <a:srgbClr val="0E17FF"/>
                </a:solidFill>
                <a:latin typeface="+mn-lt"/>
                <a:cs typeface="Arial"/>
              </a:rPr>
              <a:t>Applications,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Vol.285,</a:t>
            </a:r>
            <a:r>
              <a:rPr lang="en-US" sz="1000" spc="-13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p.1583-1585</a:t>
            </a:r>
            <a:endParaRPr lang="en-US" sz="1000" dirty="0">
              <a:latin typeface="+mn-lt"/>
              <a:cs typeface="Arial"/>
            </a:endParaRPr>
          </a:p>
          <a:p>
            <a:pPr>
              <a:spcBef>
                <a:spcPts val="26"/>
              </a:spcBef>
              <a:buClr>
                <a:srgbClr val="0E17FF"/>
              </a:buClr>
              <a:buFont typeface="Arial"/>
              <a:buAutoNum type="arabicPlain"/>
            </a:pPr>
            <a:endParaRPr lang="en-US" sz="1000" dirty="0">
              <a:latin typeface="+mn-lt"/>
              <a:cs typeface="Times New Roman"/>
            </a:endParaRPr>
          </a:p>
          <a:p>
            <a:pPr marL="10860" marR="539188">
              <a:lnSpc>
                <a:spcPct val="102299"/>
              </a:lnSpc>
              <a:spcBef>
                <a:spcPts val="4"/>
              </a:spcBef>
              <a:tabLst>
                <a:tab pos="294300" algn="l"/>
                <a:tab pos="294843" algn="l"/>
              </a:tabLst>
            </a:pPr>
            <a:r>
              <a:rPr lang="en-US" sz="1000" spc="-26" dirty="0">
                <a:solidFill>
                  <a:srgbClr val="0E17FF"/>
                </a:solidFill>
                <a:latin typeface="+mn-lt"/>
                <a:cs typeface="Arial"/>
              </a:rPr>
              <a:t>Mona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7" dirty="0">
                <a:solidFill>
                  <a:srgbClr val="0E17FF"/>
                </a:solidFill>
                <a:latin typeface="+mn-lt"/>
                <a:cs typeface="Arial"/>
              </a:rPr>
              <a:t>Lange,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Felix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3" dirty="0" err="1">
                <a:solidFill>
                  <a:srgbClr val="0E17FF"/>
                </a:solidFill>
                <a:latin typeface="+mn-lt"/>
                <a:cs typeface="Arial"/>
              </a:rPr>
              <a:t>Kuhr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Ralf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Möller: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43" dirty="0">
                <a:solidFill>
                  <a:srgbClr val="0E17FF"/>
                </a:solidFill>
                <a:latin typeface="+mn-lt"/>
                <a:cs typeface="Arial"/>
              </a:rPr>
              <a:t>Using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26" dirty="0">
                <a:solidFill>
                  <a:srgbClr val="0E17FF"/>
                </a:solidFill>
                <a:latin typeface="+mn-lt"/>
                <a:cs typeface="Arial"/>
              </a:rPr>
              <a:t>a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7" dirty="0">
                <a:solidFill>
                  <a:srgbClr val="0E17FF"/>
                </a:solidFill>
                <a:latin typeface="+mn-lt"/>
                <a:cs typeface="Arial"/>
              </a:rPr>
              <a:t>Deeper</a:t>
            </a:r>
            <a:r>
              <a:rPr lang="en-US" sz="1000" b="1" spc="-86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26" dirty="0">
                <a:solidFill>
                  <a:srgbClr val="0E17FF"/>
                </a:solidFill>
                <a:latin typeface="+mn-lt"/>
                <a:cs typeface="Arial"/>
              </a:rPr>
              <a:t>Understanding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of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13" dirty="0">
                <a:solidFill>
                  <a:srgbClr val="0E17FF"/>
                </a:solidFill>
                <a:latin typeface="+mn-lt"/>
                <a:cs typeface="Arial"/>
              </a:rPr>
              <a:t>Network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30" dirty="0">
                <a:solidFill>
                  <a:srgbClr val="0E17FF"/>
                </a:solidFill>
                <a:latin typeface="+mn-lt"/>
                <a:cs typeface="Arial"/>
              </a:rPr>
              <a:t>Activities</a:t>
            </a:r>
            <a:r>
              <a:rPr lang="en-US" sz="1000" b="1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9" dirty="0">
                <a:solidFill>
                  <a:srgbClr val="0E17FF"/>
                </a:solidFill>
                <a:latin typeface="+mn-lt"/>
                <a:cs typeface="Arial"/>
              </a:rPr>
              <a:t>for</a:t>
            </a:r>
            <a:r>
              <a:rPr lang="en-US" sz="1000" b="1" spc="-86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38" dirty="0">
                <a:solidFill>
                  <a:srgbClr val="0E17FF"/>
                </a:solidFill>
                <a:latin typeface="+mn-lt"/>
                <a:cs typeface="Arial"/>
              </a:rPr>
              <a:t>Security</a:t>
            </a:r>
            <a:r>
              <a:rPr lang="en-US" sz="1000" b="1" spc="-81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b="1" spc="-34" dirty="0">
                <a:solidFill>
                  <a:srgbClr val="FF0000"/>
                </a:solidFill>
                <a:latin typeface="+mn-lt"/>
                <a:cs typeface="Arial"/>
              </a:rPr>
              <a:t>Event  </a:t>
            </a:r>
            <a:r>
              <a:rPr lang="en-US" sz="1000" b="1" spc="-21" dirty="0">
                <a:solidFill>
                  <a:srgbClr val="FF0000"/>
                </a:solidFill>
                <a:latin typeface="+mn-lt"/>
                <a:cs typeface="Arial"/>
              </a:rPr>
              <a:t>Management</a:t>
            </a:r>
            <a:r>
              <a:rPr lang="en-US" sz="1000" spc="-21" dirty="0">
                <a:solidFill>
                  <a:srgbClr val="0E17FF"/>
                </a:solidFill>
                <a:latin typeface="+mn-lt"/>
                <a:cs typeface="Arial"/>
              </a:rPr>
              <a:t>,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8" dirty="0">
                <a:solidFill>
                  <a:srgbClr val="0E17FF"/>
                </a:solidFill>
                <a:latin typeface="+mn-lt"/>
                <a:cs typeface="Arial"/>
              </a:rPr>
              <a:t>In: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9" dirty="0">
                <a:solidFill>
                  <a:srgbClr val="0E17FF"/>
                </a:solidFill>
                <a:latin typeface="+mn-lt"/>
                <a:cs typeface="Arial"/>
              </a:rPr>
              <a:t>International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0" dirty="0">
                <a:solidFill>
                  <a:srgbClr val="0E17FF"/>
                </a:solidFill>
                <a:latin typeface="+mn-lt"/>
                <a:cs typeface="Arial"/>
              </a:rPr>
              <a:t>Journal</a:t>
            </a:r>
            <a:r>
              <a:rPr lang="en-US" sz="1000" spc="-68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4" dirty="0">
                <a:solidFill>
                  <a:srgbClr val="0E17FF"/>
                </a:solidFill>
                <a:latin typeface="+mn-lt"/>
                <a:cs typeface="Arial"/>
              </a:rPr>
              <a:t>of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Network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4" dirty="0">
                <a:solidFill>
                  <a:srgbClr val="0E17FF"/>
                </a:solidFill>
                <a:latin typeface="+mn-lt"/>
                <a:cs typeface="Arial"/>
              </a:rPr>
              <a:t>Security</a:t>
            </a:r>
            <a:r>
              <a:rPr lang="en-US" sz="1000" spc="-77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60" dirty="0">
                <a:solidFill>
                  <a:srgbClr val="0E17FF"/>
                </a:solidFill>
                <a:latin typeface="+mn-lt"/>
                <a:cs typeface="Arial"/>
              </a:rPr>
              <a:t>&amp;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30" dirty="0">
                <a:solidFill>
                  <a:srgbClr val="0E17FF"/>
                </a:solidFill>
                <a:latin typeface="+mn-lt"/>
                <a:cs typeface="Arial"/>
              </a:rPr>
              <a:t>Its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13" dirty="0">
                <a:solidFill>
                  <a:srgbClr val="0E17FF"/>
                </a:solidFill>
                <a:latin typeface="+mn-lt"/>
                <a:cs typeface="Arial"/>
              </a:rPr>
              <a:t>Applications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81" dirty="0">
                <a:solidFill>
                  <a:srgbClr val="0E17FF"/>
                </a:solidFill>
                <a:latin typeface="+mn-lt"/>
                <a:cs typeface="Arial"/>
              </a:rPr>
              <a:t>(IJNSA),</a:t>
            </a:r>
            <a:r>
              <a:rPr lang="en-US" sz="1000" spc="-73" dirty="0">
                <a:solidFill>
                  <a:srgbClr val="0E17FF"/>
                </a:solidFill>
                <a:latin typeface="+mn-lt"/>
                <a:cs typeface="Arial"/>
              </a:rPr>
              <a:t> </a:t>
            </a:r>
            <a:r>
              <a:rPr lang="en-US" sz="1000" spc="-43" dirty="0">
                <a:solidFill>
                  <a:srgbClr val="0E17FF"/>
                </a:solidFill>
                <a:latin typeface="+mn-lt"/>
                <a:cs typeface="Arial"/>
              </a:rPr>
              <a:t>2016</a:t>
            </a:r>
          </a:p>
          <a:p>
            <a:pPr marL="10860" marR="539188">
              <a:lnSpc>
                <a:spcPct val="102299"/>
              </a:lnSpc>
              <a:spcBef>
                <a:spcPts val="4"/>
              </a:spcBef>
              <a:tabLst>
                <a:tab pos="294300" algn="l"/>
                <a:tab pos="294843" algn="l"/>
              </a:tabLst>
            </a:pPr>
            <a:endParaRPr lang="en-US" sz="1000" spc="-43" dirty="0">
              <a:solidFill>
                <a:srgbClr val="0E17FF"/>
              </a:solidFill>
              <a:latin typeface="+mn-lt"/>
              <a:cs typeface="Arial"/>
            </a:endParaRPr>
          </a:p>
          <a:p>
            <a:pPr marL="10860" marR="539188">
              <a:lnSpc>
                <a:spcPct val="102299"/>
              </a:lnSpc>
              <a:spcBef>
                <a:spcPts val="4"/>
              </a:spcBef>
              <a:tabLst>
                <a:tab pos="294300" algn="l"/>
                <a:tab pos="294843" algn="l"/>
              </a:tabLst>
            </a:pPr>
            <a:r>
              <a:rPr lang="en-US" sz="1000" dirty="0">
                <a:solidFill>
                  <a:srgbClr val="2A39FF"/>
                </a:solidFill>
                <a:latin typeface="+mn-lt"/>
                <a:cs typeface="Arial"/>
              </a:rPr>
              <a:t>Alexander Kott, Mona Lange, Jackson Ludwig: </a:t>
            </a:r>
            <a:r>
              <a:rPr lang="en-US" sz="1000" b="1" dirty="0">
                <a:solidFill>
                  <a:srgbClr val="2A39FF"/>
                </a:solidFill>
                <a:latin typeface="+mn-lt"/>
                <a:cs typeface="Arial"/>
              </a:rPr>
              <a:t>Assessing </a:t>
            </a:r>
            <a:r>
              <a:rPr lang="en-US" sz="1000" b="1" dirty="0">
                <a:solidFill>
                  <a:srgbClr val="FF0000"/>
                </a:solidFill>
                <a:latin typeface="+mn-lt"/>
                <a:cs typeface="Arial"/>
              </a:rPr>
              <a:t>Mission Impact </a:t>
            </a:r>
            <a:r>
              <a:rPr lang="en-US" sz="1000" b="1" dirty="0">
                <a:solidFill>
                  <a:srgbClr val="2A39FF"/>
                </a:solidFill>
                <a:latin typeface="+mn-lt"/>
                <a:cs typeface="Arial"/>
              </a:rPr>
              <a:t>of Cyber Attacks: Towards a </a:t>
            </a:r>
            <a:r>
              <a:rPr lang="en-US" sz="1000" b="1" dirty="0">
                <a:solidFill>
                  <a:srgbClr val="FF0000"/>
                </a:solidFill>
                <a:latin typeface="+mn-lt"/>
                <a:cs typeface="Arial"/>
              </a:rPr>
              <a:t>Model-Driven Paradigm </a:t>
            </a:r>
            <a:r>
              <a:rPr lang="en-US" sz="1000" dirty="0">
                <a:solidFill>
                  <a:srgbClr val="2A39FF"/>
                </a:solidFill>
                <a:latin typeface="+mn-lt"/>
                <a:cs typeface="Arial"/>
              </a:rPr>
              <a:t>in: IEEE Security Privacy, 2016, Vol.15, (5), p.65-74</a:t>
            </a:r>
          </a:p>
          <a:p>
            <a:pPr marL="10860" marR="539188">
              <a:lnSpc>
                <a:spcPct val="102299"/>
              </a:lnSpc>
              <a:spcBef>
                <a:spcPts val="4"/>
              </a:spcBef>
              <a:tabLst>
                <a:tab pos="294300" algn="l"/>
                <a:tab pos="294843" algn="l"/>
              </a:tabLst>
            </a:pPr>
            <a:endParaRPr lang="en-US" sz="1000" dirty="0">
              <a:solidFill>
                <a:srgbClr val="2A39FF"/>
              </a:solidFill>
              <a:latin typeface="+mn-lt"/>
              <a:cs typeface="Arial"/>
            </a:endParaRPr>
          </a:p>
          <a:p>
            <a:pPr marL="10860" marR="539188">
              <a:lnSpc>
                <a:spcPct val="102299"/>
              </a:lnSpc>
              <a:spcBef>
                <a:spcPts val="4"/>
              </a:spcBef>
              <a:tabLst>
                <a:tab pos="294300" algn="l"/>
                <a:tab pos="294843" algn="l"/>
              </a:tabLst>
            </a:pPr>
            <a:r>
              <a:rPr lang="en-US" sz="1000" dirty="0">
                <a:solidFill>
                  <a:srgbClr val="2A39FF"/>
                </a:solidFill>
                <a:latin typeface="+mn-lt"/>
                <a:cs typeface="Arial"/>
              </a:rPr>
              <a:t>Mona Lange: </a:t>
            </a:r>
            <a:r>
              <a:rPr lang="en-US" sz="1000" b="1" dirty="0">
                <a:solidFill>
                  <a:srgbClr val="2A39FF"/>
                </a:solidFill>
                <a:latin typeface="+mn-lt"/>
                <a:cs typeface="Arial"/>
              </a:rPr>
              <a:t>Time Series Data Mining for Context-Aware Event Analysis</a:t>
            </a:r>
            <a:r>
              <a:rPr lang="en-US" sz="1000" dirty="0">
                <a:solidFill>
                  <a:srgbClr val="2A39FF"/>
                </a:solidFill>
                <a:latin typeface="+mn-lt"/>
                <a:cs typeface="Arial"/>
              </a:rPr>
              <a:t>, Dissertation, Universität </a:t>
            </a:r>
            <a:r>
              <a:rPr lang="en-US" sz="1000" dirty="0" err="1">
                <a:solidFill>
                  <a:srgbClr val="2A39FF"/>
                </a:solidFill>
                <a:latin typeface="+mn-lt"/>
                <a:cs typeface="Arial"/>
              </a:rPr>
              <a:t>zu</a:t>
            </a:r>
            <a:r>
              <a:rPr lang="en-US" sz="1000" dirty="0">
                <a:solidFill>
                  <a:srgbClr val="2A39FF"/>
                </a:solidFill>
                <a:latin typeface="+mn-lt"/>
                <a:cs typeface="Arial"/>
              </a:rPr>
              <a:t> Lübeck, 2017</a:t>
            </a:r>
          </a:p>
          <a:p>
            <a:pPr marL="10860" marR="539188">
              <a:lnSpc>
                <a:spcPct val="102299"/>
              </a:lnSpc>
              <a:spcBef>
                <a:spcPts val="4"/>
              </a:spcBef>
              <a:tabLst>
                <a:tab pos="294300" algn="l"/>
                <a:tab pos="294843" algn="l"/>
              </a:tabLst>
            </a:pPr>
            <a:r>
              <a:rPr lang="en-US" sz="1000" dirty="0">
                <a:solidFill>
                  <a:srgbClr val="2A39FF"/>
                </a:solidFill>
                <a:latin typeface="+mn-lt"/>
                <a:cs typeface="Arial"/>
                <a:hlinkClick r:id="rId2"/>
              </a:rPr>
              <a:t>http://www.ifis.uni-luebeck.de/~moeller/PhDs/Lange/Mona-Dissertation.pdf</a:t>
            </a:r>
            <a:r>
              <a:rPr lang="en-US" sz="1000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68D6E859-E94F-C746-9343-02A3DC62A501}"/>
              </a:ext>
            </a:extLst>
          </p:cNvPr>
          <p:cNvSpPr txBox="1">
            <a:spLocks/>
          </p:cNvSpPr>
          <p:nvPr/>
        </p:nvSpPr>
        <p:spPr bwMode="auto">
          <a:xfrm>
            <a:off x="5004048" y="5051064"/>
            <a:ext cx="3384376" cy="11142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200" b="0" dirty="0"/>
              <a:t>*I would like to thank the </a:t>
            </a:r>
            <a:r>
              <a:rPr lang="en-US" sz="1200" dirty="0"/>
              <a:t>whole PANOPTESEC </a:t>
            </a:r>
            <a:r>
              <a:rPr lang="en-US" sz="1200" b="0" dirty="0"/>
              <a:t>team for their work and contributions! The focus was on specific topics and global references in the tutorial </a:t>
            </a:r>
            <a:r>
              <a:rPr lang="en-US" sz="1200" dirty="0"/>
              <a:t>are </a:t>
            </a:r>
            <a:r>
              <a:rPr lang="en-US" sz="1200" b="0" dirty="0"/>
              <a:t>necessarily incomplete</a:t>
            </a:r>
            <a:r>
              <a:rPr lang="en-US" sz="1200" dirty="0"/>
              <a:t> Apologies to </a:t>
            </a:r>
            <a:r>
              <a:rPr lang="en-US" sz="1200" b="0" dirty="0"/>
              <a:t>anyone whose work I did not cite. Please have a look at the references of the above-mentioned publications.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DE5B42-7DFA-AA4D-AB5B-C28698479581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50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798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277" y="260648"/>
            <a:ext cx="7539107" cy="450208"/>
          </a:xfrm>
          <a:prstGeom prst="rect">
            <a:avLst/>
          </a:prstGeom>
        </p:spPr>
        <p:txBody>
          <a:bodyPr vert="horz" wrap="square" lIns="0" tIns="19134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41">
              <a:spcBef>
                <a:spcPts val="151"/>
              </a:spcBef>
            </a:pPr>
            <a:r>
              <a:rPr lang="de-DE" spc="-40" dirty="0" err="1"/>
              <a:t>Our</a:t>
            </a:r>
            <a:r>
              <a:rPr lang="de-DE" spc="-40" dirty="0"/>
              <a:t> Research</a:t>
            </a:r>
            <a:endParaRPr spc="-40" dirty="0"/>
          </a:p>
        </p:txBody>
      </p:sp>
      <p:sp>
        <p:nvSpPr>
          <p:cNvPr id="6" name="object 6"/>
          <p:cNvSpPr txBox="1"/>
          <p:nvPr/>
        </p:nvSpPr>
        <p:spPr>
          <a:xfrm>
            <a:off x="611560" y="1412776"/>
            <a:ext cx="5871093" cy="3525137"/>
          </a:xfrm>
          <a:prstGeom prst="rect">
            <a:avLst/>
          </a:prstGeom>
        </p:spPr>
        <p:txBody>
          <a:bodyPr vert="horz" wrap="square" lIns="0" tIns="49345" rIns="0" bIns="0" rtlCol="0">
            <a:spAutoFit/>
          </a:bodyPr>
          <a:lstStyle/>
          <a:p>
            <a:pPr marL="20141">
              <a:spcBef>
                <a:spcPts val="389"/>
              </a:spcBef>
            </a:pPr>
            <a:r>
              <a:rPr lang="de-DE" sz="1000" spc="-16" dirty="0">
                <a:solidFill>
                  <a:srgbClr val="0E16F5"/>
                </a:solidFill>
                <a:cs typeface="Arial"/>
              </a:rPr>
              <a:t>Alexander </a:t>
            </a:r>
            <a:r>
              <a:rPr lang="de-DE" sz="1000" spc="-16" dirty="0" err="1">
                <a:solidFill>
                  <a:srgbClr val="0E16F5"/>
                </a:solidFill>
                <a:cs typeface="Arial"/>
              </a:rPr>
              <a:t>Motzek</a:t>
            </a:r>
            <a:r>
              <a:rPr lang="de-DE" sz="1000" spc="-16" dirty="0">
                <a:solidFill>
                  <a:srgbClr val="0E16F5"/>
                </a:solidFill>
                <a:cs typeface="Arial"/>
              </a:rPr>
              <a:t>, Ralf Möller: </a:t>
            </a:r>
            <a:r>
              <a:rPr lang="de-DE" sz="1000" b="1" spc="-16" dirty="0" err="1">
                <a:solidFill>
                  <a:srgbClr val="FF0000"/>
                </a:solidFill>
                <a:cs typeface="Arial"/>
              </a:rPr>
              <a:t>Indirect</a:t>
            </a:r>
            <a:r>
              <a:rPr lang="de-DE" sz="1000" b="1" spc="-16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000" b="1" spc="-111" dirty="0" err="1">
                <a:solidFill>
                  <a:srgbClr val="FF0000"/>
                </a:solidFill>
                <a:cs typeface="Arial"/>
              </a:rPr>
              <a:t>Causes</a:t>
            </a:r>
            <a:r>
              <a:rPr lang="de-DE" sz="1000" b="1" spc="-111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000" b="1" spc="-79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b="1" dirty="0">
                <a:solidFill>
                  <a:srgbClr val="2A39FF"/>
                </a:solidFill>
                <a:cs typeface="Arial"/>
              </a:rPr>
              <a:t>in </a:t>
            </a:r>
            <a:r>
              <a:rPr lang="de-DE" sz="1000" b="1" spc="-40" dirty="0">
                <a:solidFill>
                  <a:srgbClr val="2A39FF"/>
                </a:solidFill>
                <a:cs typeface="Arial"/>
              </a:rPr>
              <a:t>Dynamic </a:t>
            </a:r>
            <a:r>
              <a:rPr lang="de-DE" sz="1000" b="1" spc="-79" dirty="0" err="1">
                <a:solidFill>
                  <a:srgbClr val="2A39FF"/>
                </a:solidFill>
                <a:cs typeface="Arial"/>
              </a:rPr>
              <a:t>Bayesian</a:t>
            </a:r>
            <a:r>
              <a:rPr lang="de-DE" sz="1000" b="1" spc="-79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b="1" spc="-40" dirty="0">
                <a:solidFill>
                  <a:srgbClr val="2A39FF"/>
                </a:solidFill>
                <a:cs typeface="Arial"/>
              </a:rPr>
              <a:t>Networks</a:t>
            </a:r>
            <a:r>
              <a:rPr lang="de-DE" sz="1000" b="1" spc="-79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b="1" spc="-270" dirty="0">
                <a:solidFill>
                  <a:srgbClr val="2A39FF"/>
                </a:solidFill>
                <a:cs typeface="Arial"/>
              </a:rPr>
              <a:t>  </a:t>
            </a:r>
            <a:r>
              <a:rPr lang="de-DE" sz="1000" b="1" spc="-56" dirty="0" err="1">
                <a:solidFill>
                  <a:srgbClr val="2A39FF"/>
                </a:solidFill>
                <a:cs typeface="Arial"/>
              </a:rPr>
              <a:t>Revisited</a:t>
            </a:r>
            <a:endParaRPr lang="de-DE" sz="1000" b="1" dirty="0">
              <a:solidFill>
                <a:srgbClr val="2A39FF"/>
              </a:solidFill>
              <a:cs typeface="Arial"/>
            </a:endParaRPr>
          </a:p>
          <a:p>
            <a:pPr marL="20141">
              <a:spcBef>
                <a:spcPts val="143"/>
              </a:spcBef>
            </a:pPr>
            <a:r>
              <a:rPr lang="de-DE" sz="1000" spc="-32" dirty="0">
                <a:solidFill>
                  <a:srgbClr val="2A39FF"/>
                </a:solidFill>
                <a:cs typeface="Arial"/>
              </a:rPr>
              <a:t>In: </a:t>
            </a:r>
            <a:r>
              <a:rPr lang="de-DE" sz="1000" spc="-56" dirty="0">
                <a:solidFill>
                  <a:srgbClr val="2A39FF"/>
                </a:solidFill>
                <a:cs typeface="Arial"/>
              </a:rPr>
              <a:t>IJCAI </a:t>
            </a:r>
            <a:r>
              <a:rPr lang="de-DE" sz="1000" spc="-71" dirty="0">
                <a:solidFill>
                  <a:srgbClr val="2A39FF"/>
                </a:solidFill>
                <a:cs typeface="Arial"/>
              </a:rPr>
              <a:t>2</a:t>
            </a:r>
            <a:r>
              <a:rPr lang="de-DE" sz="1000" spc="40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87" dirty="0">
                <a:solidFill>
                  <a:srgbClr val="2A39FF"/>
                </a:solidFill>
                <a:cs typeface="Arial"/>
              </a:rPr>
              <a:t>15: </a:t>
            </a:r>
            <a:r>
              <a:rPr lang="de-DE" sz="1000" spc="-24" dirty="0">
                <a:solidFill>
                  <a:srgbClr val="2A39FF"/>
                </a:solidFill>
                <a:cs typeface="Arial"/>
              </a:rPr>
              <a:t>24th </a:t>
            </a:r>
            <a:r>
              <a:rPr lang="de-DE" sz="1000" spc="-16" dirty="0">
                <a:solidFill>
                  <a:srgbClr val="2A39FF"/>
                </a:solidFill>
                <a:cs typeface="Arial"/>
              </a:rPr>
              <a:t>International Joint </a:t>
            </a:r>
            <a:r>
              <a:rPr lang="de-DE" sz="1000" spc="-32" dirty="0">
                <a:solidFill>
                  <a:srgbClr val="2A39FF"/>
                </a:solidFill>
                <a:cs typeface="Arial"/>
              </a:rPr>
              <a:t>Conference </a:t>
            </a:r>
            <a:r>
              <a:rPr lang="de-DE" sz="1000" spc="-8" dirty="0">
                <a:solidFill>
                  <a:srgbClr val="2A39FF"/>
                </a:solidFill>
                <a:cs typeface="Arial"/>
              </a:rPr>
              <a:t>on </a:t>
            </a:r>
            <a:r>
              <a:rPr lang="de-DE" sz="1000" spc="-8" dirty="0" err="1">
                <a:solidFill>
                  <a:srgbClr val="2A39FF"/>
                </a:solidFill>
                <a:cs typeface="Arial"/>
              </a:rPr>
              <a:t>Artificial</a:t>
            </a:r>
            <a:r>
              <a:rPr lang="de-DE" sz="1000" spc="-8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16" dirty="0" err="1">
                <a:solidFill>
                  <a:srgbClr val="2A39FF"/>
                </a:solidFill>
                <a:cs typeface="Arial"/>
              </a:rPr>
              <a:t>Intelligence</a:t>
            </a:r>
            <a:r>
              <a:rPr lang="de-DE" sz="1000" spc="-16" dirty="0">
                <a:solidFill>
                  <a:srgbClr val="2A39FF"/>
                </a:solidFill>
                <a:cs typeface="Arial"/>
              </a:rPr>
              <a:t>, </a:t>
            </a:r>
            <a:r>
              <a:rPr lang="de-DE" sz="1000" spc="-48" dirty="0">
                <a:solidFill>
                  <a:srgbClr val="2A39FF"/>
                </a:solidFill>
                <a:cs typeface="Arial"/>
              </a:rPr>
              <a:t>Buenos </a:t>
            </a:r>
            <a:r>
              <a:rPr lang="de-DE" sz="1000" spc="-40" dirty="0">
                <a:solidFill>
                  <a:srgbClr val="2A39FF"/>
                </a:solidFill>
                <a:cs typeface="Arial"/>
              </a:rPr>
              <a:t>Aires, </a:t>
            </a:r>
            <a:r>
              <a:rPr lang="de-DE" sz="1000" spc="-24" dirty="0" err="1">
                <a:solidFill>
                  <a:srgbClr val="2A39FF"/>
                </a:solidFill>
                <a:cs typeface="Arial"/>
              </a:rPr>
              <a:t>Argentina</a:t>
            </a:r>
            <a:r>
              <a:rPr lang="de-DE" sz="1000" spc="-24" dirty="0">
                <a:solidFill>
                  <a:srgbClr val="2A39FF"/>
                </a:solidFill>
                <a:cs typeface="Arial"/>
              </a:rPr>
              <a:t>, </a:t>
            </a:r>
            <a:r>
              <a:rPr lang="de-DE" sz="1000" spc="-16" dirty="0">
                <a:solidFill>
                  <a:srgbClr val="2A39FF"/>
                </a:solidFill>
                <a:cs typeface="Arial"/>
              </a:rPr>
              <a:t>pp. </a:t>
            </a:r>
            <a:r>
              <a:rPr lang="de-DE" sz="1000" spc="-63" dirty="0">
                <a:solidFill>
                  <a:srgbClr val="2A39FF"/>
                </a:solidFill>
                <a:cs typeface="Arial"/>
              </a:rPr>
              <a:t>703-709</a:t>
            </a:r>
          </a:p>
          <a:p>
            <a:pPr marL="20141">
              <a:spcBef>
                <a:spcPts val="143"/>
              </a:spcBef>
            </a:pPr>
            <a:r>
              <a:rPr lang="de-DE" sz="1000" spc="-71" dirty="0">
                <a:solidFill>
                  <a:srgbClr val="2A39FF"/>
                </a:solidFill>
                <a:cs typeface="Arial"/>
              </a:rPr>
              <a:t>In: JAIR,</a:t>
            </a:r>
            <a:r>
              <a:rPr lang="de-DE" sz="1000" spc="-56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32" dirty="0">
                <a:solidFill>
                  <a:srgbClr val="2A39FF"/>
                </a:solidFill>
                <a:cs typeface="Arial"/>
              </a:rPr>
              <a:t>Journal</a:t>
            </a:r>
            <a:r>
              <a:rPr lang="de-DE" sz="1000" spc="-56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dirty="0" err="1">
                <a:solidFill>
                  <a:srgbClr val="2A39FF"/>
                </a:solidFill>
                <a:cs typeface="Arial"/>
              </a:rPr>
              <a:t>of</a:t>
            </a:r>
            <a:r>
              <a:rPr lang="de-DE" sz="1000" spc="-56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8" dirty="0" err="1">
                <a:solidFill>
                  <a:srgbClr val="2A39FF"/>
                </a:solidFill>
                <a:cs typeface="Arial"/>
              </a:rPr>
              <a:t>Artificial</a:t>
            </a:r>
            <a:r>
              <a:rPr lang="de-DE" sz="1000" spc="-56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16" dirty="0" err="1">
                <a:solidFill>
                  <a:srgbClr val="2A39FF"/>
                </a:solidFill>
                <a:cs typeface="Arial"/>
              </a:rPr>
              <a:t>Intelligence</a:t>
            </a:r>
            <a:r>
              <a:rPr lang="de-DE" sz="1000" spc="-56" dirty="0">
                <a:solidFill>
                  <a:srgbClr val="2A39FF"/>
                </a:solidFill>
                <a:cs typeface="Arial"/>
              </a:rPr>
              <a:t> Research</a:t>
            </a:r>
            <a:endParaRPr lang="de-DE" sz="1000" dirty="0">
              <a:solidFill>
                <a:srgbClr val="2A39FF"/>
              </a:solidFill>
              <a:cs typeface="Arial"/>
            </a:endParaRPr>
          </a:p>
          <a:p>
            <a:pPr marL="20141">
              <a:spcBef>
                <a:spcPts val="301"/>
              </a:spcBef>
            </a:pPr>
            <a:endParaRPr lang="de-DE" sz="1000" b="1" spc="-24" dirty="0">
              <a:solidFill>
                <a:srgbClr val="2A39FF"/>
              </a:solidFill>
              <a:cs typeface="Arial"/>
            </a:endParaRPr>
          </a:p>
          <a:p>
            <a:pPr marL="20141">
              <a:spcBef>
                <a:spcPts val="301"/>
              </a:spcBef>
            </a:pPr>
            <a:r>
              <a:rPr lang="de-DE" sz="1000" spc="-16" dirty="0">
                <a:solidFill>
                  <a:srgbClr val="0E16F5"/>
                </a:solidFill>
                <a:cs typeface="Arial"/>
              </a:rPr>
              <a:t>Alexander </a:t>
            </a:r>
            <a:r>
              <a:rPr lang="de-DE" sz="1000" spc="-16" dirty="0" err="1">
                <a:solidFill>
                  <a:srgbClr val="0E16F5"/>
                </a:solidFill>
                <a:cs typeface="Arial"/>
              </a:rPr>
              <a:t>Motzek</a:t>
            </a:r>
            <a:r>
              <a:rPr lang="de-DE" sz="1000" spc="-16" dirty="0">
                <a:solidFill>
                  <a:srgbClr val="0E16F5"/>
                </a:solidFill>
                <a:cs typeface="Arial"/>
              </a:rPr>
              <a:t>, Ralf Möller : </a:t>
            </a:r>
            <a:r>
              <a:rPr lang="de-DE" sz="1000" b="1" spc="-24" dirty="0" err="1">
                <a:solidFill>
                  <a:srgbClr val="2A39FF"/>
                </a:solidFill>
                <a:cs typeface="Arial"/>
              </a:rPr>
              <a:t>Exploiting</a:t>
            </a:r>
            <a:r>
              <a:rPr lang="de-DE" sz="1000" b="1" spc="-24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b="1" spc="-56" dirty="0" err="1">
                <a:solidFill>
                  <a:srgbClr val="FF0000"/>
                </a:solidFill>
                <a:cs typeface="Arial"/>
              </a:rPr>
              <a:t>Innocuousness</a:t>
            </a:r>
            <a:r>
              <a:rPr lang="de-DE" sz="1000" b="1" spc="-56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000" b="1" dirty="0">
                <a:solidFill>
                  <a:srgbClr val="FF0000"/>
                </a:solidFill>
                <a:cs typeface="Arial"/>
              </a:rPr>
              <a:t>in </a:t>
            </a:r>
            <a:r>
              <a:rPr lang="de-DE" sz="1000" b="1" spc="-79" dirty="0" err="1">
                <a:solidFill>
                  <a:srgbClr val="FF0000"/>
                </a:solidFill>
                <a:cs typeface="Arial"/>
              </a:rPr>
              <a:t>Bayesian</a:t>
            </a:r>
            <a:r>
              <a:rPr lang="de-DE" sz="1000" b="1" spc="-270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000" b="1" spc="-79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000" b="1" spc="-40" dirty="0">
                <a:solidFill>
                  <a:srgbClr val="FF0000"/>
                </a:solidFill>
                <a:cs typeface="Arial"/>
              </a:rPr>
              <a:t>Networks</a:t>
            </a:r>
            <a:endParaRPr lang="de-DE" sz="1000" b="1" dirty="0">
              <a:solidFill>
                <a:srgbClr val="FF0000"/>
              </a:solidFill>
              <a:cs typeface="Arial"/>
            </a:endParaRPr>
          </a:p>
          <a:p>
            <a:pPr marL="20141">
              <a:spcBef>
                <a:spcPts val="143"/>
              </a:spcBef>
            </a:pPr>
            <a:r>
              <a:rPr lang="de-DE" sz="1000" spc="-32" dirty="0">
                <a:solidFill>
                  <a:srgbClr val="2A39FF"/>
                </a:solidFill>
                <a:cs typeface="Arial"/>
              </a:rPr>
              <a:t>In: AI </a:t>
            </a:r>
            <a:r>
              <a:rPr lang="de-DE" sz="1000" spc="-71" dirty="0">
                <a:solidFill>
                  <a:srgbClr val="2A39FF"/>
                </a:solidFill>
                <a:cs typeface="Arial"/>
              </a:rPr>
              <a:t>2</a:t>
            </a:r>
            <a:r>
              <a:rPr lang="de-DE" sz="1000" spc="-63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87" dirty="0">
                <a:solidFill>
                  <a:srgbClr val="2A39FF"/>
                </a:solidFill>
                <a:cs typeface="Arial"/>
              </a:rPr>
              <a:t>15: </a:t>
            </a:r>
            <a:r>
              <a:rPr lang="de-DE" sz="1000" spc="-24" dirty="0">
                <a:solidFill>
                  <a:srgbClr val="2A39FF"/>
                </a:solidFill>
                <a:cs typeface="Arial"/>
              </a:rPr>
              <a:t>28th </a:t>
            </a:r>
            <a:r>
              <a:rPr lang="de-DE" sz="1000" spc="-32" dirty="0" err="1">
                <a:solidFill>
                  <a:srgbClr val="2A39FF"/>
                </a:solidFill>
                <a:cs typeface="Arial"/>
              </a:rPr>
              <a:t>Australasian</a:t>
            </a:r>
            <a:r>
              <a:rPr lang="de-DE" sz="1000" spc="-32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16" dirty="0">
                <a:solidFill>
                  <a:srgbClr val="2A39FF"/>
                </a:solidFill>
                <a:cs typeface="Arial"/>
              </a:rPr>
              <a:t>Joint </a:t>
            </a:r>
            <a:r>
              <a:rPr lang="de-DE" sz="1000" spc="-32" dirty="0">
                <a:solidFill>
                  <a:srgbClr val="2A39FF"/>
                </a:solidFill>
                <a:cs typeface="Arial"/>
              </a:rPr>
              <a:t>Conference </a:t>
            </a:r>
            <a:r>
              <a:rPr lang="de-DE" sz="1000" spc="-8" dirty="0">
                <a:solidFill>
                  <a:srgbClr val="2A39FF"/>
                </a:solidFill>
                <a:cs typeface="Arial"/>
              </a:rPr>
              <a:t>on </a:t>
            </a:r>
            <a:r>
              <a:rPr lang="de-DE" sz="1000" spc="-8" dirty="0" err="1">
                <a:solidFill>
                  <a:srgbClr val="2A39FF"/>
                </a:solidFill>
                <a:cs typeface="Arial"/>
              </a:rPr>
              <a:t>Artificial</a:t>
            </a:r>
            <a:r>
              <a:rPr lang="de-DE" sz="1000" spc="-8" dirty="0">
                <a:solidFill>
                  <a:srgbClr val="2A39FF"/>
                </a:solidFill>
                <a:cs typeface="Arial"/>
              </a:rPr>
              <a:t> </a:t>
            </a:r>
            <a:r>
              <a:rPr lang="de-DE" sz="1000" spc="-16" dirty="0" err="1">
                <a:solidFill>
                  <a:srgbClr val="2A39FF"/>
                </a:solidFill>
                <a:cs typeface="Arial"/>
              </a:rPr>
              <a:t>Intelligence</a:t>
            </a:r>
            <a:r>
              <a:rPr lang="de-DE" sz="1000" spc="-16" dirty="0">
                <a:solidFill>
                  <a:srgbClr val="2A39FF"/>
                </a:solidFill>
                <a:cs typeface="Arial"/>
              </a:rPr>
              <a:t>, </a:t>
            </a:r>
            <a:r>
              <a:rPr lang="de-DE" sz="1000" spc="-40" dirty="0">
                <a:solidFill>
                  <a:srgbClr val="2A39FF"/>
                </a:solidFill>
                <a:cs typeface="Arial"/>
              </a:rPr>
              <a:t>Canberra, </a:t>
            </a:r>
            <a:r>
              <a:rPr lang="de-DE" sz="1000" spc="-79" dirty="0">
                <a:solidFill>
                  <a:srgbClr val="2A39FF"/>
                </a:solidFill>
                <a:cs typeface="Arial"/>
              </a:rPr>
              <a:t>ACT, </a:t>
            </a:r>
            <a:r>
              <a:rPr lang="de-DE" sz="1000" spc="-32" dirty="0" err="1">
                <a:solidFill>
                  <a:srgbClr val="2A39FF"/>
                </a:solidFill>
                <a:cs typeface="Arial"/>
              </a:rPr>
              <a:t>Australia</a:t>
            </a:r>
            <a:r>
              <a:rPr lang="de-DE" sz="1000" spc="-32" dirty="0">
                <a:solidFill>
                  <a:srgbClr val="2A39FF"/>
                </a:solidFill>
                <a:cs typeface="Arial"/>
              </a:rPr>
              <a:t>, </a:t>
            </a:r>
            <a:r>
              <a:rPr lang="de-DE" sz="1000" spc="-16" dirty="0">
                <a:solidFill>
                  <a:srgbClr val="2A39FF"/>
                </a:solidFill>
                <a:cs typeface="Arial"/>
              </a:rPr>
              <a:t>pp. </a:t>
            </a:r>
            <a:r>
              <a:rPr lang="de-DE" sz="1000" spc="-87" dirty="0">
                <a:solidFill>
                  <a:srgbClr val="2A39FF"/>
                </a:solidFill>
                <a:cs typeface="Arial"/>
              </a:rPr>
              <a:t>411-423</a:t>
            </a:r>
            <a:endParaRPr lang="de-DE" sz="1000" dirty="0">
              <a:solidFill>
                <a:srgbClr val="2A39FF"/>
              </a:solidFill>
              <a:cs typeface="Arial"/>
            </a:endParaRPr>
          </a:p>
          <a:p>
            <a:pPr marL="20141">
              <a:spcBef>
                <a:spcPts val="301"/>
              </a:spcBef>
            </a:pPr>
            <a:endParaRPr lang="de-DE" sz="1000" b="1" spc="-32" dirty="0">
              <a:solidFill>
                <a:srgbClr val="2A39FF"/>
              </a:solidFill>
              <a:latin typeface="+mn-lt"/>
              <a:cs typeface="Arial"/>
            </a:endParaRPr>
          </a:p>
          <a:p>
            <a:pPr marL="20141">
              <a:spcBef>
                <a:spcPts val="301"/>
              </a:spcBef>
            </a:pPr>
            <a:r>
              <a:rPr lang="de-DE" sz="1000" spc="-32" dirty="0">
                <a:solidFill>
                  <a:srgbClr val="2A39FF"/>
                </a:solidFill>
                <a:latin typeface="+mn-lt"/>
                <a:cs typeface="Arial"/>
              </a:rPr>
              <a:t>Alexander </a:t>
            </a:r>
            <a:r>
              <a:rPr lang="de-DE" sz="1000" spc="-32" dirty="0" err="1">
                <a:solidFill>
                  <a:srgbClr val="2A39FF"/>
                </a:solidFill>
                <a:latin typeface="+mn-lt"/>
                <a:cs typeface="Arial"/>
              </a:rPr>
              <a:t>Motzek</a:t>
            </a:r>
            <a:r>
              <a:rPr lang="de-DE" sz="1000" spc="-32" dirty="0">
                <a:solidFill>
                  <a:srgbClr val="2A39FF"/>
                </a:solidFill>
                <a:latin typeface="+mn-lt"/>
                <a:cs typeface="Arial"/>
              </a:rPr>
              <a:t>, Ralf Möller:  </a:t>
            </a:r>
            <a:r>
              <a:rPr sz="1000" b="1" spc="-32" dirty="0">
                <a:solidFill>
                  <a:srgbClr val="2A39FF"/>
                </a:solidFill>
                <a:latin typeface="+mn-lt"/>
                <a:cs typeface="Arial"/>
              </a:rPr>
              <a:t>Context-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32" dirty="0">
                <a:solidFill>
                  <a:srgbClr val="2A39FF"/>
                </a:solidFill>
                <a:latin typeface="+mn-lt"/>
                <a:cs typeface="Arial"/>
              </a:rPr>
              <a:t>and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Bias-Free </a:t>
            </a:r>
            <a:r>
              <a:rPr sz="1000" b="1" spc="-32" dirty="0">
                <a:solidFill>
                  <a:srgbClr val="2A39FF"/>
                </a:solidFill>
                <a:latin typeface="+mn-lt"/>
                <a:cs typeface="Arial"/>
              </a:rPr>
              <a:t>Probabilistic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48" dirty="0">
                <a:solidFill>
                  <a:srgbClr val="FF0000"/>
                </a:solidFill>
                <a:latin typeface="+mn-lt"/>
                <a:cs typeface="Arial"/>
              </a:rPr>
              <a:t>Mission</a:t>
            </a:r>
            <a:r>
              <a:rPr sz="1000" b="1" spc="-87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24" dirty="0">
                <a:solidFill>
                  <a:srgbClr val="FF0000"/>
                </a:solidFill>
                <a:latin typeface="+mn-lt"/>
                <a:cs typeface="Arial"/>
              </a:rPr>
              <a:t>Impact</a:t>
            </a:r>
            <a:r>
              <a:rPr sz="1000" b="1" spc="-87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71" dirty="0">
                <a:solidFill>
                  <a:srgbClr val="FF0000"/>
                </a:solidFill>
                <a:latin typeface="+mn-lt"/>
                <a:cs typeface="Arial"/>
              </a:rPr>
              <a:t>Assessment</a:t>
            </a:r>
            <a:endParaRPr sz="1000" b="1" dirty="0">
              <a:solidFill>
                <a:srgbClr val="FF0000"/>
              </a:solidFill>
              <a:latin typeface="+mn-lt"/>
              <a:cs typeface="Arial"/>
            </a:endParaRPr>
          </a:p>
          <a:p>
            <a:pPr marL="20141">
              <a:spcBef>
                <a:spcPts val="143"/>
              </a:spcBef>
            </a:pPr>
            <a:r>
              <a:rPr lang="de-DE" sz="1000" spc="-40" dirty="0">
                <a:solidFill>
                  <a:srgbClr val="2A39FF"/>
                </a:solidFill>
                <a:latin typeface="+mn-lt"/>
                <a:cs typeface="Arial"/>
              </a:rPr>
              <a:t>In: </a:t>
            </a:r>
            <a:r>
              <a:rPr sz="1000" spc="-40" dirty="0">
                <a:solidFill>
                  <a:srgbClr val="2A39FF"/>
                </a:solidFill>
                <a:latin typeface="+mn-lt"/>
                <a:cs typeface="Arial"/>
              </a:rPr>
              <a:t>Computers</a:t>
            </a:r>
            <a:r>
              <a:rPr sz="1000" spc="-63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spc="-40" dirty="0">
                <a:solidFill>
                  <a:srgbClr val="2A39FF"/>
                </a:solidFill>
                <a:latin typeface="+mn-lt"/>
                <a:cs typeface="Arial"/>
              </a:rPr>
              <a:t>&amp;</a:t>
            </a:r>
            <a:r>
              <a:rPr sz="1000" spc="-63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spc="-40" dirty="0">
                <a:solidFill>
                  <a:srgbClr val="2A39FF"/>
                </a:solidFill>
                <a:latin typeface="+mn-lt"/>
                <a:cs typeface="Arial"/>
              </a:rPr>
              <a:t>Security</a:t>
            </a:r>
            <a:endParaRPr sz="1000" dirty="0">
              <a:solidFill>
                <a:srgbClr val="2A39FF"/>
              </a:solidFill>
              <a:latin typeface="+mn-lt"/>
              <a:cs typeface="Arial"/>
            </a:endParaRPr>
          </a:p>
          <a:p>
            <a:pPr marL="20141">
              <a:spcBef>
                <a:spcPts val="309"/>
              </a:spcBef>
            </a:pPr>
            <a:endParaRPr lang="de-DE" sz="1000" b="1" spc="-40" dirty="0">
              <a:solidFill>
                <a:srgbClr val="FF0000"/>
              </a:solidFill>
              <a:latin typeface="+mn-lt"/>
              <a:cs typeface="Arial"/>
            </a:endParaRPr>
          </a:p>
          <a:p>
            <a:pPr marL="20141">
              <a:spcBef>
                <a:spcPts val="309"/>
              </a:spcBef>
            </a:pPr>
            <a:r>
              <a:rPr lang="de-DE" sz="1000" spc="-40" dirty="0">
                <a:solidFill>
                  <a:srgbClr val="0E16F5"/>
                </a:solidFill>
                <a:latin typeface="+mn-lt"/>
                <a:cs typeface="Arial"/>
              </a:rPr>
              <a:t>Gustavo Gonzalez </a:t>
            </a:r>
            <a:r>
              <a:rPr lang="de-DE" sz="1000" spc="-40" dirty="0" err="1">
                <a:solidFill>
                  <a:srgbClr val="0E16F5"/>
                </a:solidFill>
                <a:latin typeface="+mn-lt"/>
                <a:cs typeface="Arial"/>
              </a:rPr>
              <a:t>Granadillo</a:t>
            </a:r>
            <a:r>
              <a:rPr lang="de-DE" sz="1000" spc="-40" dirty="0">
                <a:solidFill>
                  <a:srgbClr val="0E16F5"/>
                </a:solidFill>
                <a:latin typeface="+mn-lt"/>
                <a:cs typeface="Arial"/>
              </a:rPr>
              <a:t>, Alexander </a:t>
            </a:r>
            <a:r>
              <a:rPr lang="de-DE" sz="1000" spc="-40" dirty="0" err="1">
                <a:solidFill>
                  <a:srgbClr val="0E16F5"/>
                </a:solidFill>
                <a:latin typeface="+mn-lt"/>
                <a:cs typeface="Arial"/>
              </a:rPr>
              <a:t>Motzek</a:t>
            </a:r>
            <a:r>
              <a:rPr lang="de-DE" sz="1000" spc="-40" dirty="0">
                <a:solidFill>
                  <a:srgbClr val="0E16F5"/>
                </a:solidFill>
                <a:latin typeface="+mn-lt"/>
                <a:cs typeface="Arial"/>
              </a:rPr>
              <a:t>, Joaquin Garcia-Alfaro, Hervé </a:t>
            </a:r>
            <a:r>
              <a:rPr lang="de-DE" sz="1000" spc="-40" dirty="0" err="1">
                <a:solidFill>
                  <a:srgbClr val="0E16F5"/>
                </a:solidFill>
                <a:latin typeface="+mn-lt"/>
                <a:cs typeface="Arial"/>
              </a:rPr>
              <a:t>Debar</a:t>
            </a:r>
            <a:r>
              <a:rPr lang="de-DE" sz="1000" spc="-40" dirty="0">
                <a:solidFill>
                  <a:srgbClr val="0E16F5"/>
                </a:solidFill>
                <a:latin typeface="+mn-lt"/>
                <a:cs typeface="Arial"/>
              </a:rPr>
              <a:t>:  </a:t>
            </a:r>
            <a:r>
              <a:rPr sz="1000" b="1" spc="-40" dirty="0">
                <a:solidFill>
                  <a:srgbClr val="FF0000"/>
                </a:solidFill>
                <a:latin typeface="+mn-lt"/>
                <a:cs typeface="Arial"/>
              </a:rPr>
              <a:t>Selection</a:t>
            </a:r>
            <a:r>
              <a:rPr sz="1000" b="1" spc="-87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+mn-lt"/>
                <a:cs typeface="Arial"/>
              </a:rPr>
              <a:t>of</a:t>
            </a:r>
            <a:r>
              <a:rPr sz="1000" b="1" spc="-87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+mn-lt"/>
                <a:cs typeface="Arial"/>
              </a:rPr>
              <a:t>Mitigation</a:t>
            </a:r>
            <a:r>
              <a:rPr sz="1000" b="1" spc="-87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32" dirty="0">
                <a:solidFill>
                  <a:srgbClr val="FF0000"/>
                </a:solidFill>
                <a:latin typeface="+mn-lt"/>
                <a:cs typeface="Arial"/>
              </a:rPr>
              <a:t>Actions</a:t>
            </a:r>
            <a:r>
              <a:rPr sz="1000" b="1" spc="-87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95" dirty="0">
                <a:solidFill>
                  <a:srgbClr val="2A39FF"/>
                </a:solidFill>
                <a:latin typeface="+mn-lt"/>
                <a:cs typeface="Arial"/>
              </a:rPr>
              <a:t>Based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8" dirty="0">
                <a:solidFill>
                  <a:srgbClr val="2A39FF"/>
                </a:solidFill>
                <a:latin typeface="+mn-lt"/>
                <a:cs typeface="Arial"/>
              </a:rPr>
              <a:t>on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48" dirty="0">
                <a:solidFill>
                  <a:srgbClr val="2A39FF"/>
                </a:solidFill>
                <a:latin typeface="+mn-lt"/>
                <a:cs typeface="Arial"/>
              </a:rPr>
              <a:t>Financial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32" dirty="0">
                <a:solidFill>
                  <a:srgbClr val="2A39FF"/>
                </a:solidFill>
                <a:latin typeface="+mn-lt"/>
                <a:cs typeface="Arial"/>
              </a:rPr>
              <a:t>and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32" dirty="0">
                <a:solidFill>
                  <a:srgbClr val="2A39FF"/>
                </a:solidFill>
                <a:latin typeface="+mn-lt"/>
                <a:cs typeface="Arial"/>
              </a:rPr>
              <a:t>Operational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24" dirty="0">
                <a:solidFill>
                  <a:srgbClr val="2A39FF"/>
                </a:solidFill>
                <a:latin typeface="+mn-lt"/>
                <a:cs typeface="Arial"/>
              </a:rPr>
              <a:t>Impact</a:t>
            </a:r>
            <a:r>
              <a:rPr sz="1000" b="1" spc="-87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b="1" spc="-79" dirty="0">
                <a:solidFill>
                  <a:srgbClr val="2A39FF"/>
                </a:solidFill>
                <a:latin typeface="+mn-lt"/>
                <a:cs typeface="Arial"/>
              </a:rPr>
              <a:t>Assessments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spc="-32" dirty="0">
                <a:solidFill>
                  <a:srgbClr val="2A39FF"/>
                </a:solidFill>
                <a:latin typeface="+mn-lt"/>
                <a:cs typeface="Arial"/>
              </a:rPr>
              <a:t>In: </a:t>
            </a:r>
            <a:r>
              <a:rPr sz="1000" spc="-95" dirty="0">
                <a:solidFill>
                  <a:srgbClr val="2A39FF"/>
                </a:solidFill>
                <a:latin typeface="+mn-lt"/>
                <a:cs typeface="Arial"/>
              </a:rPr>
              <a:t>ARES </a:t>
            </a:r>
            <a:r>
              <a:rPr sz="1000" spc="-71" dirty="0">
                <a:solidFill>
                  <a:srgbClr val="2A39FF"/>
                </a:solidFill>
                <a:latin typeface="+mn-lt"/>
                <a:cs typeface="Arial"/>
              </a:rPr>
              <a:t>2</a:t>
            </a:r>
            <a:r>
              <a:rPr sz="1000" spc="24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spc="-63" dirty="0">
                <a:solidFill>
                  <a:srgbClr val="2A39FF"/>
                </a:solidFill>
                <a:latin typeface="+mn-lt"/>
                <a:cs typeface="Arial"/>
              </a:rPr>
              <a:t>16: </a:t>
            </a:r>
            <a:r>
              <a:rPr sz="1000" spc="-71" dirty="0">
                <a:solidFill>
                  <a:srgbClr val="2A39FF"/>
                </a:solidFill>
                <a:latin typeface="+mn-lt"/>
                <a:cs typeface="Arial"/>
              </a:rPr>
              <a:t>11th </a:t>
            </a:r>
            <a:r>
              <a:rPr sz="1000" spc="-16" dirty="0">
                <a:solidFill>
                  <a:srgbClr val="2A39FF"/>
                </a:solidFill>
                <a:latin typeface="+mn-lt"/>
                <a:cs typeface="Arial"/>
              </a:rPr>
              <a:t>International </a:t>
            </a:r>
            <a:r>
              <a:rPr sz="1000" spc="-32" dirty="0">
                <a:solidFill>
                  <a:srgbClr val="2A39FF"/>
                </a:solidFill>
                <a:latin typeface="+mn-lt"/>
                <a:cs typeface="Arial"/>
              </a:rPr>
              <a:t>Conference </a:t>
            </a:r>
            <a:r>
              <a:rPr sz="1000" spc="-8" dirty="0">
                <a:solidFill>
                  <a:srgbClr val="2A39FF"/>
                </a:solidFill>
                <a:latin typeface="+mn-lt"/>
                <a:cs typeface="Arial"/>
              </a:rPr>
              <a:t>on </a:t>
            </a:r>
            <a:r>
              <a:rPr sz="1000" spc="-16" dirty="0">
                <a:solidFill>
                  <a:srgbClr val="2A39FF"/>
                </a:solidFill>
                <a:latin typeface="+mn-lt"/>
                <a:cs typeface="Arial"/>
              </a:rPr>
              <a:t>Availability, </a:t>
            </a:r>
            <a:r>
              <a:rPr sz="1000" spc="-24" dirty="0">
                <a:solidFill>
                  <a:srgbClr val="2A39FF"/>
                </a:solidFill>
                <a:latin typeface="+mn-lt"/>
                <a:cs typeface="Arial"/>
              </a:rPr>
              <a:t>Reliability and </a:t>
            </a:r>
            <a:r>
              <a:rPr sz="1000" spc="-32" dirty="0">
                <a:solidFill>
                  <a:srgbClr val="2A39FF"/>
                </a:solidFill>
                <a:latin typeface="+mn-lt"/>
                <a:cs typeface="Arial"/>
              </a:rPr>
              <a:t>Security, </a:t>
            </a:r>
            <a:r>
              <a:rPr sz="1000" spc="-40" dirty="0">
                <a:solidFill>
                  <a:srgbClr val="2A39FF"/>
                </a:solidFill>
                <a:latin typeface="+mn-lt"/>
                <a:cs typeface="Arial"/>
              </a:rPr>
              <a:t>Salzburg, </a:t>
            </a:r>
            <a:r>
              <a:rPr sz="1000" spc="-24" dirty="0">
                <a:solidFill>
                  <a:srgbClr val="2A39FF"/>
                </a:solidFill>
                <a:latin typeface="+mn-lt"/>
                <a:cs typeface="Arial"/>
              </a:rPr>
              <a:t>Austria</a:t>
            </a:r>
            <a:endParaRPr sz="1000" dirty="0">
              <a:solidFill>
                <a:srgbClr val="2A39FF"/>
              </a:solidFill>
              <a:latin typeface="+mn-lt"/>
              <a:cs typeface="Arial"/>
            </a:endParaRPr>
          </a:p>
          <a:p>
            <a:pPr marL="20141">
              <a:spcBef>
                <a:spcPts val="301"/>
              </a:spcBef>
            </a:pPr>
            <a:endParaRPr lang="de-DE" sz="1000" b="1" spc="-56" dirty="0">
              <a:solidFill>
                <a:srgbClr val="FF0000"/>
              </a:solidFill>
              <a:latin typeface="+mn-lt"/>
              <a:cs typeface="Arial"/>
            </a:endParaRPr>
          </a:p>
          <a:p>
            <a:pPr marL="20141">
              <a:spcBef>
                <a:spcPts val="301"/>
              </a:spcBef>
            </a:pPr>
            <a:r>
              <a:rPr lang="de-DE" sz="1000" spc="-56" dirty="0">
                <a:solidFill>
                  <a:srgbClr val="0E16F5"/>
                </a:solidFill>
                <a:latin typeface="+mn-lt"/>
                <a:cs typeface="Arial"/>
              </a:rPr>
              <a:t>Alexander </a:t>
            </a:r>
            <a:r>
              <a:rPr lang="de-DE" sz="1000" spc="-56" dirty="0" err="1">
                <a:solidFill>
                  <a:srgbClr val="0E16F5"/>
                </a:solidFill>
                <a:latin typeface="+mn-lt"/>
                <a:cs typeface="Arial"/>
              </a:rPr>
              <a:t>Motzek</a:t>
            </a:r>
            <a:r>
              <a:rPr lang="de-DE" sz="1000" spc="-56" dirty="0">
                <a:solidFill>
                  <a:srgbClr val="0E16F5"/>
                </a:solidFill>
                <a:latin typeface="+mn-lt"/>
                <a:cs typeface="Arial"/>
              </a:rPr>
              <a:t>, Christina </a:t>
            </a:r>
            <a:r>
              <a:rPr lang="de-DE" sz="1000" spc="-56" dirty="0" err="1">
                <a:solidFill>
                  <a:srgbClr val="0E16F5"/>
                </a:solidFill>
                <a:latin typeface="+mn-lt"/>
                <a:cs typeface="Arial"/>
              </a:rPr>
              <a:t>Geick</a:t>
            </a:r>
            <a:r>
              <a:rPr lang="de-DE" sz="1000" spc="-56" dirty="0">
                <a:solidFill>
                  <a:srgbClr val="0E16F5"/>
                </a:solidFill>
                <a:latin typeface="+mn-lt"/>
                <a:cs typeface="Arial"/>
              </a:rPr>
              <a:t>, Ralf Möller:  </a:t>
            </a:r>
            <a:r>
              <a:rPr sz="1000" b="1" spc="-56" dirty="0">
                <a:solidFill>
                  <a:srgbClr val="FF0000"/>
                </a:solidFill>
                <a:latin typeface="+mn-lt"/>
                <a:cs typeface="Arial"/>
              </a:rPr>
              <a:t>Semantic</a:t>
            </a:r>
            <a:r>
              <a:rPr sz="1000" b="1" spc="-9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24" dirty="0">
                <a:solidFill>
                  <a:srgbClr val="FF0000"/>
                </a:solidFill>
                <a:latin typeface="+mn-lt"/>
                <a:cs typeface="Arial"/>
              </a:rPr>
              <a:t>Normalization</a:t>
            </a:r>
            <a:r>
              <a:rPr sz="1000" b="1" spc="-9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32" dirty="0">
                <a:solidFill>
                  <a:srgbClr val="FF0000"/>
                </a:solidFill>
                <a:latin typeface="+mn-lt"/>
                <a:cs typeface="Arial"/>
              </a:rPr>
              <a:t>and</a:t>
            </a:r>
            <a:r>
              <a:rPr sz="1000" b="1" spc="-9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16" dirty="0">
                <a:solidFill>
                  <a:srgbClr val="FF0000"/>
                </a:solidFill>
                <a:latin typeface="+mn-lt"/>
                <a:cs typeface="Arial"/>
              </a:rPr>
              <a:t>Merging</a:t>
            </a:r>
            <a:r>
              <a:rPr sz="1000" b="1" spc="-9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+mn-lt"/>
                <a:cs typeface="Arial"/>
              </a:rPr>
              <a:t>of</a:t>
            </a:r>
            <a:r>
              <a:rPr sz="1000" b="1" spc="-9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79" dirty="0">
                <a:solidFill>
                  <a:srgbClr val="FF0000"/>
                </a:solidFill>
                <a:latin typeface="+mn-lt"/>
                <a:cs typeface="Arial"/>
              </a:rPr>
              <a:t>Business</a:t>
            </a:r>
            <a:r>
              <a:rPr sz="1000" b="1" spc="-9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40" dirty="0">
                <a:solidFill>
                  <a:srgbClr val="FF0000"/>
                </a:solidFill>
                <a:latin typeface="+mn-lt"/>
                <a:cs typeface="Arial"/>
              </a:rPr>
              <a:t>Dependency</a:t>
            </a:r>
            <a:r>
              <a:rPr sz="1000" b="1" spc="-9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1000" b="1" spc="-40" dirty="0">
                <a:solidFill>
                  <a:srgbClr val="FF0000"/>
                </a:solidFill>
                <a:latin typeface="+mn-lt"/>
                <a:cs typeface="Arial"/>
              </a:rPr>
              <a:t>Models</a:t>
            </a:r>
            <a:endParaRPr sz="1000" b="1" dirty="0">
              <a:solidFill>
                <a:srgbClr val="FF0000"/>
              </a:solidFill>
              <a:latin typeface="+mn-lt"/>
              <a:cs typeface="Arial"/>
            </a:endParaRPr>
          </a:p>
          <a:p>
            <a:pPr marL="20141">
              <a:spcBef>
                <a:spcPts val="143"/>
              </a:spcBef>
            </a:pPr>
            <a:r>
              <a:rPr sz="1000" spc="-32" dirty="0">
                <a:solidFill>
                  <a:srgbClr val="2A39FF"/>
                </a:solidFill>
                <a:latin typeface="+mn-lt"/>
                <a:cs typeface="Arial"/>
              </a:rPr>
              <a:t>In: </a:t>
            </a:r>
            <a:r>
              <a:rPr sz="1000" spc="-71" dirty="0">
                <a:solidFill>
                  <a:srgbClr val="2A39FF"/>
                </a:solidFill>
                <a:latin typeface="+mn-lt"/>
                <a:cs typeface="Arial"/>
              </a:rPr>
              <a:t>CBI 2</a:t>
            </a:r>
            <a:r>
              <a:rPr lang="de-DE" sz="1000" spc="-71" dirty="0">
                <a:solidFill>
                  <a:srgbClr val="2A39FF"/>
                </a:solidFill>
                <a:latin typeface="+mn-lt"/>
                <a:cs typeface="Arial"/>
              </a:rPr>
              <a:t>0</a:t>
            </a:r>
            <a:r>
              <a:rPr sz="1000" spc="-63" dirty="0">
                <a:solidFill>
                  <a:srgbClr val="2A39FF"/>
                </a:solidFill>
                <a:latin typeface="+mn-lt"/>
                <a:cs typeface="Arial"/>
              </a:rPr>
              <a:t>16: </a:t>
            </a:r>
            <a:r>
              <a:rPr sz="1000" spc="-40" dirty="0">
                <a:solidFill>
                  <a:srgbClr val="2A39FF"/>
                </a:solidFill>
                <a:latin typeface="+mn-lt"/>
                <a:cs typeface="Arial"/>
              </a:rPr>
              <a:t>18th </a:t>
            </a:r>
            <a:r>
              <a:rPr sz="1000" spc="-119" dirty="0">
                <a:solidFill>
                  <a:srgbClr val="2A39FF"/>
                </a:solidFill>
                <a:latin typeface="+mn-lt"/>
                <a:cs typeface="Arial"/>
              </a:rPr>
              <a:t>IEEE  </a:t>
            </a:r>
            <a:r>
              <a:rPr sz="1000" spc="-32" dirty="0">
                <a:solidFill>
                  <a:srgbClr val="2A39FF"/>
                </a:solidFill>
                <a:latin typeface="+mn-lt"/>
                <a:cs typeface="Arial"/>
              </a:rPr>
              <a:t>Conference </a:t>
            </a:r>
            <a:r>
              <a:rPr sz="1000" spc="-8" dirty="0">
                <a:solidFill>
                  <a:srgbClr val="2A39FF"/>
                </a:solidFill>
                <a:latin typeface="+mn-lt"/>
                <a:cs typeface="Arial"/>
              </a:rPr>
              <a:t>on </a:t>
            </a:r>
            <a:r>
              <a:rPr sz="1000" spc="-56" dirty="0">
                <a:solidFill>
                  <a:srgbClr val="2A39FF"/>
                </a:solidFill>
                <a:latin typeface="+mn-lt"/>
                <a:cs typeface="Arial"/>
              </a:rPr>
              <a:t>Business </a:t>
            </a:r>
            <a:r>
              <a:rPr sz="1000" spc="-24" dirty="0">
                <a:solidFill>
                  <a:srgbClr val="2A39FF"/>
                </a:solidFill>
                <a:latin typeface="+mn-lt"/>
                <a:cs typeface="Arial"/>
              </a:rPr>
              <a:t>Informatics, </a:t>
            </a:r>
            <a:r>
              <a:rPr sz="1000" spc="-56" dirty="0">
                <a:solidFill>
                  <a:srgbClr val="2A39FF"/>
                </a:solidFill>
                <a:latin typeface="+mn-lt"/>
                <a:cs typeface="Arial"/>
              </a:rPr>
              <a:t>Paris,</a:t>
            </a:r>
            <a:r>
              <a:rPr sz="1000" spc="-135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sz="1000" spc="-48" dirty="0">
                <a:solidFill>
                  <a:srgbClr val="2A39FF"/>
                </a:solidFill>
                <a:latin typeface="+mn-lt"/>
                <a:cs typeface="Arial"/>
              </a:rPr>
              <a:t>France</a:t>
            </a:r>
            <a:endParaRPr lang="de-DE" sz="1000" spc="-48" dirty="0">
              <a:solidFill>
                <a:srgbClr val="2A39FF"/>
              </a:solidFill>
              <a:latin typeface="+mn-lt"/>
              <a:cs typeface="Arial"/>
            </a:endParaRPr>
          </a:p>
          <a:p>
            <a:pPr marL="20141">
              <a:spcBef>
                <a:spcPts val="143"/>
              </a:spcBef>
            </a:pPr>
            <a:endParaRPr lang="de-DE" sz="1000" spc="-48" dirty="0">
              <a:solidFill>
                <a:srgbClr val="2A39FF"/>
              </a:solidFill>
              <a:latin typeface="+mn-lt"/>
              <a:cs typeface="Arial"/>
            </a:endParaRPr>
          </a:p>
          <a:p>
            <a:pPr marL="20141">
              <a:spcBef>
                <a:spcPts val="143"/>
              </a:spcBef>
            </a:pPr>
            <a:r>
              <a:rPr lang="de-DE" sz="1000" dirty="0">
                <a:solidFill>
                  <a:srgbClr val="2A39FF"/>
                </a:solidFill>
                <a:latin typeface="+mn-lt"/>
                <a:cs typeface="Arial"/>
              </a:rPr>
              <a:t>Alexander </a:t>
            </a:r>
            <a:r>
              <a:rPr lang="de-DE" sz="1000" dirty="0" err="1">
                <a:solidFill>
                  <a:srgbClr val="2A39FF"/>
                </a:solidFill>
                <a:latin typeface="+mn-lt"/>
                <a:cs typeface="Arial"/>
              </a:rPr>
              <a:t>Motzek</a:t>
            </a:r>
            <a:r>
              <a:rPr lang="de-DE" sz="1000" dirty="0">
                <a:solidFill>
                  <a:srgbClr val="2A39FF"/>
                </a:solidFill>
                <a:latin typeface="+mn-lt"/>
                <a:cs typeface="Arial"/>
              </a:rPr>
              <a:t>: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 </a:t>
            </a:r>
            <a:r>
              <a:rPr lang="de-DE" sz="1000" b="1" dirty="0" err="1">
                <a:solidFill>
                  <a:srgbClr val="2A39FF"/>
                </a:solidFill>
                <a:latin typeface="+mn-lt"/>
                <a:cs typeface="Arial"/>
              </a:rPr>
              <a:t>Indirect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lang="de-DE" sz="1000" b="1" dirty="0" err="1">
                <a:solidFill>
                  <a:srgbClr val="2A39FF"/>
                </a:solidFill>
                <a:latin typeface="+mn-lt"/>
                <a:cs typeface="Arial"/>
              </a:rPr>
              <a:t>Causes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, </a:t>
            </a:r>
            <a:r>
              <a:rPr lang="de-DE" sz="1000" b="1" dirty="0" err="1">
                <a:solidFill>
                  <a:srgbClr val="2A39FF"/>
                </a:solidFill>
                <a:latin typeface="+mn-lt"/>
                <a:cs typeface="Arial"/>
              </a:rPr>
              <a:t>Dependencies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lang="de-DE" sz="1000" b="1" dirty="0" err="1">
                <a:solidFill>
                  <a:srgbClr val="2A39FF"/>
                </a:solidFill>
                <a:latin typeface="+mn-lt"/>
                <a:cs typeface="Arial"/>
              </a:rPr>
              <a:t>and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  <a:r>
              <a:rPr lang="de-DE" sz="1000" b="1" dirty="0" err="1">
                <a:solidFill>
                  <a:srgbClr val="2A39FF"/>
                </a:solidFill>
                <a:latin typeface="+mn-lt"/>
                <a:cs typeface="Arial"/>
              </a:rPr>
              <a:t>Causality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 in </a:t>
            </a:r>
            <a:r>
              <a:rPr lang="de-DE" sz="1000" b="1" dirty="0" err="1">
                <a:solidFill>
                  <a:srgbClr val="2A39FF"/>
                </a:solidFill>
                <a:latin typeface="+mn-lt"/>
                <a:cs typeface="Arial"/>
              </a:rPr>
              <a:t>Bayesian</a:t>
            </a:r>
            <a:r>
              <a:rPr lang="de-DE" sz="1000" b="1" dirty="0">
                <a:solidFill>
                  <a:srgbClr val="2A39FF"/>
                </a:solidFill>
                <a:latin typeface="+mn-lt"/>
                <a:cs typeface="Arial"/>
              </a:rPr>
              <a:t> Networks</a:t>
            </a:r>
            <a:r>
              <a:rPr lang="de-DE" sz="1000" dirty="0">
                <a:solidFill>
                  <a:srgbClr val="2A39FF"/>
                </a:solidFill>
                <a:latin typeface="+mn-lt"/>
                <a:cs typeface="Arial"/>
              </a:rPr>
              <a:t>, Dissertation, Universität zu Lübeck, 2016</a:t>
            </a:r>
            <a:br>
              <a:rPr lang="de-DE" sz="1000" dirty="0">
                <a:solidFill>
                  <a:srgbClr val="2A39FF"/>
                </a:solidFill>
                <a:latin typeface="+mn-lt"/>
                <a:cs typeface="Arial"/>
              </a:rPr>
            </a:br>
            <a:r>
              <a:rPr lang="de-DE" sz="1000" dirty="0">
                <a:solidFill>
                  <a:srgbClr val="2A39FF"/>
                </a:solidFill>
                <a:latin typeface="+mn-lt"/>
                <a:cs typeface="Arial"/>
                <a:hlinkClick r:id="rId2"/>
              </a:rPr>
              <a:t>http://adbn.motzek.org/adbn-com-rev.pdf</a:t>
            </a:r>
            <a:r>
              <a:rPr lang="de-DE" sz="1000" dirty="0">
                <a:solidFill>
                  <a:srgbClr val="2A39FF"/>
                </a:solidFill>
                <a:latin typeface="+mn-lt"/>
                <a:cs typeface="Arial"/>
              </a:rPr>
              <a:t> </a:t>
            </a:r>
          </a:p>
        </p:txBody>
      </p:sp>
      <p:sp>
        <p:nvSpPr>
          <p:cNvPr id="8" name="object 8"/>
          <p:cNvSpPr/>
          <p:nvPr/>
        </p:nvSpPr>
        <p:spPr>
          <a:xfrm>
            <a:off x="7864767" y="5765939"/>
            <a:ext cx="1070220" cy="8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78C99626-4C73-074F-A243-82E5F4A57A92}"/>
              </a:ext>
            </a:extLst>
          </p:cNvPr>
          <p:cNvSpPr txBox="1">
            <a:spLocks/>
          </p:cNvSpPr>
          <p:nvPr/>
        </p:nvSpPr>
        <p:spPr bwMode="auto">
          <a:xfrm>
            <a:off x="5004048" y="5051064"/>
            <a:ext cx="3384376" cy="11142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200" b="0" dirty="0"/>
              <a:t>*I would like to thank the </a:t>
            </a:r>
            <a:r>
              <a:rPr lang="en-US" sz="1200" dirty="0"/>
              <a:t>whole PANOPTESEC </a:t>
            </a:r>
            <a:r>
              <a:rPr lang="en-US" sz="1200" b="0" dirty="0"/>
              <a:t>team for their work and contributions! The focus was on specific topics and global references in the tutorial </a:t>
            </a:r>
            <a:r>
              <a:rPr lang="en-US" sz="1200" dirty="0"/>
              <a:t>are </a:t>
            </a:r>
            <a:r>
              <a:rPr lang="en-US" sz="1200" b="0" dirty="0"/>
              <a:t>necessarily incomplete. </a:t>
            </a:r>
            <a:r>
              <a:rPr lang="en-US" sz="1200"/>
              <a:t>Apologies </a:t>
            </a:r>
            <a:r>
              <a:rPr lang="en-US" sz="1200" b="0" dirty="0"/>
              <a:t>to anyone whose work I did not cite. Please have a look at the references of the above-mentioned publications.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BF874-F1C6-6547-B1CC-4456BB0A8BBF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51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9390291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D984B-3487-734A-8A3A-F0F583F5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Part 1</a:t>
            </a:r>
          </a:p>
          <a:p>
            <a:r>
              <a:rPr lang="en-US" dirty="0">
                <a:solidFill>
                  <a:srgbClr val="0E16F5"/>
                </a:solidFill>
              </a:rPr>
              <a:t>Propositional</a:t>
            </a:r>
            <a:r>
              <a:rPr lang="en-US" dirty="0"/>
              <a:t> </a:t>
            </a:r>
            <a:r>
              <a:rPr lang="en-US" dirty="0">
                <a:solidFill>
                  <a:srgbClr val="0E16F5"/>
                </a:solidFill>
              </a:rPr>
              <a:t>probabilistic</a:t>
            </a:r>
            <a:r>
              <a:rPr lang="en-US" dirty="0"/>
              <a:t> models</a:t>
            </a:r>
          </a:p>
          <a:p>
            <a:pPr lvl="1"/>
            <a:r>
              <a:rPr lang="en-US" dirty="0"/>
              <a:t>Bayesian Networks</a:t>
            </a:r>
          </a:p>
          <a:p>
            <a:pPr lvl="1"/>
            <a:r>
              <a:rPr lang="en-US" dirty="0"/>
              <a:t>Hidden Markov Models</a:t>
            </a:r>
          </a:p>
          <a:p>
            <a:r>
              <a:rPr lang="en-US" dirty="0"/>
              <a:t>… and how they can be used to reason about cyber security</a:t>
            </a:r>
          </a:p>
          <a:p>
            <a:pPr lvl="1"/>
            <a:r>
              <a:rPr lang="en-US" dirty="0"/>
              <a:t>Mission Impact Model</a:t>
            </a:r>
          </a:p>
          <a:p>
            <a:pPr lvl="1"/>
            <a:r>
              <a:rPr lang="en-US" dirty="0"/>
              <a:t>Low Level Correlator</a:t>
            </a:r>
          </a:p>
          <a:p>
            <a:pPr marL="0" indent="0">
              <a:buNone/>
            </a:pPr>
            <a:r>
              <a:rPr lang="en-US" dirty="0"/>
              <a:t>Part 2</a:t>
            </a:r>
          </a:p>
          <a:p>
            <a:r>
              <a:rPr lang="en-US" dirty="0">
                <a:solidFill>
                  <a:srgbClr val="0E16F5"/>
                </a:solidFill>
              </a:rPr>
              <a:t>Relational probabilistic </a:t>
            </a:r>
            <a:r>
              <a:rPr lang="en-US" dirty="0"/>
              <a:t>models</a:t>
            </a:r>
          </a:p>
          <a:p>
            <a:pPr lvl="1"/>
            <a:r>
              <a:rPr lang="en-US" dirty="0"/>
              <a:t>LLC and HOC (to some extent)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6DF35-B1DA-D946-B56A-48CF58F7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9D85D-1239-2B4A-B0C6-3695C33DA687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143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761B-84A4-454A-9600-5C808A5B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Impact Model (MIM)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B76A67-AC77-8641-9CF2-024EA3A57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7862"/>
            <a:ext cx="8229600" cy="3227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F079D-183B-404F-B373-0BCD0CAB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FB97C-3BAD-DD4F-8F78-FE7C7F6AB5D4}"/>
              </a:ext>
            </a:extLst>
          </p:cNvPr>
          <p:cNvSpPr/>
          <p:nvPr/>
        </p:nvSpPr>
        <p:spPr>
          <a:xfrm>
            <a:off x="457200" y="1378371"/>
            <a:ext cx="612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Business Functions and Resources: „Workflows“</a:t>
            </a:r>
          </a:p>
        </p:txBody>
      </p:sp>
    </p:spTree>
    <p:extLst>
      <p:ext uri="{BB962C8B-B14F-4D97-AF65-F5344CB8AC3E}">
        <p14:creationId xmlns:p14="http://schemas.microsoft.com/office/powerpoint/2010/main" val="98829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EB72-C3B5-4148-950D-4EA8CFEC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9777"/>
            <a:ext cx="8229600" cy="503238"/>
          </a:xfrm>
        </p:spPr>
        <p:txBody>
          <a:bodyPr/>
          <a:lstStyle/>
          <a:p>
            <a:r>
              <a:rPr lang="en-US" dirty="0"/>
              <a:t>Hierarchy and Impact in Business Models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8B3C53-8E47-6342-BB8A-02372B814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484461"/>
            <a:ext cx="5925568" cy="49688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DC526-131D-FB4D-8B8D-11AC07F1E591}"/>
              </a:ext>
            </a:extLst>
          </p:cNvPr>
          <p:cNvSpPr txBox="1"/>
          <p:nvPr/>
        </p:nvSpPr>
        <p:spPr>
          <a:xfrm>
            <a:off x="611560" y="1642299"/>
            <a:ext cx="145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29E13-804F-D245-8F82-C473E32D9191}"/>
              </a:ext>
            </a:extLst>
          </p:cNvPr>
          <p:cNvSpPr txBox="1"/>
          <p:nvPr/>
        </p:nvSpPr>
        <p:spPr>
          <a:xfrm>
            <a:off x="611560" y="299617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Functions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262E7-5A55-2D49-BCCE-49269507A3DE}"/>
              </a:ext>
            </a:extLst>
          </p:cNvPr>
          <p:cNvSpPr txBox="1"/>
          <p:nvPr/>
        </p:nvSpPr>
        <p:spPr>
          <a:xfrm>
            <a:off x="611560" y="4350057"/>
            <a:ext cx="140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A9D9E-E07E-B64C-891E-C6714E5B842E}"/>
              </a:ext>
            </a:extLst>
          </p:cNvPr>
          <p:cNvSpPr txBox="1"/>
          <p:nvPr/>
        </p:nvSpPr>
        <p:spPr>
          <a:xfrm>
            <a:off x="611560" y="5703937"/>
            <a:ext cx="136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CB57C-1C67-4240-A100-D95B7A5B8CB6}"/>
              </a:ext>
            </a:extLst>
          </p:cNvPr>
          <p:cNvSpPr txBox="1"/>
          <p:nvPr/>
        </p:nvSpPr>
        <p:spPr>
          <a:xfrm>
            <a:off x="539552" y="1052736"/>
            <a:ext cx="771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ym typeface="Wingdings" pitchFamily="2" charset="2"/>
              </a:rPr>
              <a:t>X Y: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Y </a:t>
            </a:r>
            <a:r>
              <a:rPr lang="de-DE" sz="2400" dirty="0" err="1"/>
              <a:t>being</a:t>
            </a:r>
            <a:r>
              <a:rPr lang="de-DE" sz="2400" dirty="0"/>
              <a:t> </a:t>
            </a:r>
            <a:r>
              <a:rPr lang="de-DE" sz="2400" dirty="0" err="1"/>
              <a:t>affected</a:t>
            </a:r>
            <a:r>
              <a:rPr lang="de-DE" sz="2400" dirty="0"/>
              <a:t> </a:t>
            </a:r>
            <a:r>
              <a:rPr lang="de-DE" sz="2400" dirty="0" err="1"/>
              <a:t>conditional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infected</a:t>
            </a:r>
            <a:endParaRPr lang="de-DE" sz="2400" dirty="0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FE38365A-EC93-3B4A-8134-239B72FCB46E}"/>
              </a:ext>
            </a:extLst>
          </p:cNvPr>
          <p:cNvSpPr/>
          <p:nvPr/>
        </p:nvSpPr>
        <p:spPr>
          <a:xfrm>
            <a:off x="6660232" y="5013176"/>
            <a:ext cx="2952328" cy="1152426"/>
          </a:xfrm>
          <a:prstGeom prst="cloudCallout">
            <a:avLst>
              <a:gd name="adj1" fmla="val -77735"/>
              <a:gd name="adj2" fmla="val -177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What‘s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meaning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2 </a:t>
            </a:r>
            <a:r>
              <a:rPr lang="de-DE" dirty="0" err="1">
                <a:solidFill>
                  <a:schemeClr val="tx1"/>
                </a:solidFill>
              </a:rPr>
              <a:t>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more</a:t>
            </a:r>
            <a:r>
              <a:rPr lang="de-DE" dirty="0">
                <a:solidFill>
                  <a:schemeClr val="tx1"/>
                </a:solidFill>
              </a:rPr>
              <a:t> „</a:t>
            </a:r>
            <a:r>
              <a:rPr lang="de-DE" dirty="0" err="1">
                <a:solidFill>
                  <a:schemeClr val="tx1"/>
                </a:solidFill>
              </a:rPr>
              <a:t>inputs</a:t>
            </a:r>
            <a:r>
              <a:rPr lang="de-DE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D3ECB44-8F1F-D943-BA9C-5A95419FDD96}"/>
              </a:ext>
            </a:extLst>
          </p:cNvPr>
          <p:cNvSpPr txBox="1">
            <a:spLocks/>
          </p:cNvSpPr>
          <p:nvPr/>
        </p:nvSpPr>
        <p:spPr>
          <a:xfrm>
            <a:off x="6907214" y="63447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DB7C4649-800D-CB47-881A-AA04BFFFB18C}" type="slidenum">
              <a:rPr lang="en-US" sz="1200" smtClean="0"/>
              <a:pPr algn="r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66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Baysian</a:t>
            </a:r>
            <a:r>
              <a:rPr lang="en-US" dirty="0"/>
              <a:t> Networks: Introduction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I'm at work, neighbor John calls to say my alarm is ringing, but neighbor Mary doesn't call. Sometimes it's set off by minor earthquakes. Is there a burglary?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Variables: </a:t>
            </a:r>
            <a:r>
              <a:rPr lang="en-US" sz="1800" i="1" dirty="0"/>
              <a:t>Burglary</a:t>
            </a:r>
            <a:r>
              <a:rPr lang="en-US" sz="1800" dirty="0"/>
              <a:t>, </a:t>
            </a:r>
            <a:r>
              <a:rPr lang="en-US" sz="1800" i="1" dirty="0"/>
              <a:t>Earthquake</a:t>
            </a:r>
            <a:r>
              <a:rPr lang="en-US" sz="1800" dirty="0"/>
              <a:t>, </a:t>
            </a:r>
            <a:r>
              <a:rPr lang="en-US" sz="1800" i="1" dirty="0"/>
              <a:t>Alarm</a:t>
            </a:r>
            <a:r>
              <a:rPr lang="en-US" sz="1800" dirty="0"/>
              <a:t>, </a:t>
            </a:r>
            <a:r>
              <a:rPr lang="en-US" sz="1800" i="1" dirty="0" err="1"/>
              <a:t>JohnCalls</a:t>
            </a:r>
            <a:r>
              <a:rPr lang="en-US" sz="1800" dirty="0"/>
              <a:t>, </a:t>
            </a:r>
            <a:r>
              <a:rPr lang="en-US" sz="1800" i="1" dirty="0" err="1"/>
              <a:t>MaryCalls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Network topology reflects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John to call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58167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</TotalTime>
  <Words>1915</Words>
  <Application>Microsoft Macintosh PowerPoint</Application>
  <PresentationFormat>On-screen Show (4:3)</PresentationFormat>
  <Paragraphs>446</Paragraphs>
  <Slides>51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</vt:lpstr>
      <vt:lpstr>Calibri</vt:lpstr>
      <vt:lpstr>Calibri Light</vt:lpstr>
      <vt:lpstr>CMMI10</vt:lpstr>
      <vt:lpstr>CMMI7</vt:lpstr>
      <vt:lpstr>Lucida Grande</vt:lpstr>
      <vt:lpstr>Myriad Pro</vt:lpstr>
      <vt:lpstr>SFRM1000</vt:lpstr>
      <vt:lpstr>Times</vt:lpstr>
      <vt:lpstr>Times New Roman</vt:lpstr>
      <vt:lpstr>Wingdings</vt:lpstr>
      <vt:lpstr>7_Standarddesign</vt:lpstr>
      <vt:lpstr>Ecuación</vt:lpstr>
      <vt:lpstr>Formel</vt:lpstr>
      <vt:lpstr>Ensuring Security in  Critical Infrastructures with  Probabilistic Relational Modeling Part 1 Summer School “Hot Topics in Cyber Security” Rome</vt:lpstr>
      <vt:lpstr>Claim</vt:lpstr>
      <vt:lpstr>The Context: Where it All Started – PANOPTESEC</vt:lpstr>
      <vt:lpstr>Proactive Cyber Defense</vt:lpstr>
      <vt:lpstr>Reactive Cyber Defense</vt:lpstr>
      <vt:lpstr>Agenda</vt:lpstr>
      <vt:lpstr>Mission Impact Model (MIM)</vt:lpstr>
      <vt:lpstr>Hierarchy and Impact in Business Models</vt:lpstr>
      <vt:lpstr>Baysian Networks: Introduction</vt:lpstr>
      <vt:lpstr>Example contd.</vt:lpstr>
      <vt:lpstr>Compactness of Full Joint Encoding Due to Network Sparseness</vt:lpstr>
      <vt:lpstr>Semantics</vt:lpstr>
      <vt:lpstr>Noisy-OR-Representation</vt:lpstr>
      <vt:lpstr>PowerPoint Presentation</vt:lpstr>
      <vt:lpstr>PowerPoint Presentation</vt:lpstr>
      <vt:lpstr>PowerPoint Presentation</vt:lpstr>
      <vt:lpstr>Evaluation Tree</vt:lpstr>
      <vt:lpstr>Basic Objects of VE</vt:lpstr>
      <vt:lpstr>Join by pointwise product</vt:lpstr>
      <vt:lpstr>Summing out</vt:lpstr>
      <vt:lpstr>VE Result for Burglary Example</vt:lpstr>
      <vt:lpstr>Dynamic Bayesian Networks (DBNs)</vt:lpstr>
      <vt:lpstr>DBNs can be more complex</vt:lpstr>
      <vt:lpstr>DBN – Basic Inference Task </vt:lpstr>
      <vt:lpstr>DBN – Basic Inference Task</vt:lpstr>
      <vt:lpstr>DBN – Basic Inference Task </vt:lpstr>
      <vt:lpstr>DBN – Basic Inference Task</vt:lpstr>
      <vt:lpstr>Most-Likely Explanation</vt:lpstr>
      <vt:lpstr>Rain/Umbrella Example</vt:lpstr>
      <vt:lpstr>Back to the ACEA Use Case</vt:lpstr>
      <vt:lpstr>ACEA Use Case</vt:lpstr>
      <vt:lpstr>ACEA Use Case</vt:lpstr>
      <vt:lpstr>ACEA Use Case: Respource Dependency Model</vt:lpstr>
      <vt:lpstr>Local Models for Dependencies Can Induce Cycles</vt:lpstr>
      <vt:lpstr>Activator (Dynamic) Bayesian Networks – A(D)BNs</vt:lpstr>
      <vt:lpstr>Indirect Dependencies</vt:lpstr>
      <vt:lpstr>Mutual Dependencies and Influences: Causality?</vt:lpstr>
      <vt:lpstr>Dependencies and Influences: Unrolling over Time</vt:lpstr>
      <vt:lpstr>Dependencies and Influences: Unrolling over Time?</vt:lpstr>
      <vt:lpstr>Dependencies and Influences: Unrolling over Time?</vt:lpstr>
      <vt:lpstr>Causality Restored by Activators</vt:lpstr>
      <vt:lpstr>What if there are too few activator observations?</vt:lpstr>
      <vt:lpstr>What‘s Wrong with These Models?</vt:lpstr>
      <vt:lpstr>Low Level Correlator (LLC)</vt:lpstr>
      <vt:lpstr>Network Dependency Analyzer (NDA)</vt:lpstr>
      <vt:lpstr>Detecting Dependencies in a Time Window [tmin … tmax]</vt:lpstr>
      <vt:lpstr>Hidden Markov Models for Probalistic Workflow   Modeling</vt:lpstr>
      <vt:lpstr>Workflows for Event  Prioritization: Most-Likely Sequence</vt:lpstr>
      <vt:lpstr>Caveat and Challenges</vt:lpstr>
      <vt:lpstr>Our Research</vt:lpstr>
      <vt:lpstr>Our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1087</cp:revision>
  <cp:lastPrinted>2015-04-09T12:56:16Z</cp:lastPrinted>
  <dcterms:created xsi:type="dcterms:W3CDTF">2010-04-27T12:26:40Z</dcterms:created>
  <dcterms:modified xsi:type="dcterms:W3CDTF">2019-07-02T04:25:19Z</dcterms:modified>
</cp:coreProperties>
</file>