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1560" r:id="rId2"/>
    <p:sldId id="1556" r:id="rId3"/>
    <p:sldId id="4075" r:id="rId4"/>
    <p:sldId id="4076" r:id="rId5"/>
    <p:sldId id="454" r:id="rId6"/>
    <p:sldId id="4037" r:id="rId7"/>
    <p:sldId id="4039" r:id="rId8"/>
    <p:sldId id="4042" r:id="rId9"/>
    <p:sldId id="4025" r:id="rId10"/>
    <p:sldId id="4068" r:id="rId11"/>
    <p:sldId id="3994" r:id="rId12"/>
    <p:sldId id="3995" r:id="rId13"/>
    <p:sldId id="3996" r:id="rId14"/>
    <p:sldId id="4067" r:id="rId15"/>
    <p:sldId id="3997" r:id="rId16"/>
    <p:sldId id="379" r:id="rId17"/>
    <p:sldId id="3967" r:id="rId18"/>
    <p:sldId id="4066" r:id="rId19"/>
    <p:sldId id="4058" r:id="rId20"/>
    <p:sldId id="4059" r:id="rId21"/>
    <p:sldId id="280" r:id="rId22"/>
    <p:sldId id="4062" r:id="rId23"/>
    <p:sldId id="1618" r:id="rId24"/>
    <p:sldId id="4072" r:id="rId25"/>
    <p:sldId id="4073" r:id="rId26"/>
    <p:sldId id="4031" r:id="rId27"/>
    <p:sldId id="4030" r:id="rId28"/>
    <p:sldId id="3963" r:id="rId29"/>
    <p:sldId id="4064" r:id="rId30"/>
    <p:sldId id="4065" r:id="rId31"/>
    <p:sldId id="4032" r:id="rId32"/>
    <p:sldId id="4033" r:id="rId33"/>
    <p:sldId id="4060" r:id="rId3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BF"/>
    <a:srgbClr val="7AC5CD"/>
    <a:srgbClr val="E2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/>
    <p:restoredTop sz="94694"/>
  </p:normalViewPr>
  <p:slideViewPr>
    <p:cSldViewPr snapToGrid="0">
      <p:cViewPr varScale="1">
        <p:scale>
          <a:sx n="95" d="100"/>
          <a:sy n="95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E87CC-ABE6-B44D-8711-8EDA039F2D77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A64D1-2D98-2142-B93D-35833221DAD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349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42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0298F-194B-4539-93CD-A67A1061738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855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AC6AF-EAB9-3D49-8EC7-90A1777F6F34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8282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DE99A-155E-4707-8CE1-A29CA8199901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57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5785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394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85479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F29666-B0EA-BF46-BAB6-5EBC7B807C76}" type="slidenum">
              <a:rPr lang="de-DE" sz="1200"/>
              <a:pPr/>
              <a:t>16</a:t>
            </a:fld>
            <a:endParaRPr lang="de-DE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FF0000"/>
                </a:solidFill>
                <a:latin typeface="Tahoma" charset="0"/>
              </a:rPr>
              <a:t>only if the sequence is executed blindly! 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51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DD9BDB-8C85-F24D-A7DC-8D26FFAC07A9}" type="slidenum">
              <a:rPr lang="de-DE" sz="1200"/>
              <a:pPr/>
              <a:t>17</a:t>
            </a:fld>
            <a:endParaRPr lang="de-DE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6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CDD6-8F5C-0F4A-9884-105073812C55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66681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0298F-194B-4539-93CD-A67A1061738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33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3AD62-A5C1-ABC5-CA9C-7A4838EB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57AF3-49D9-1F15-8E01-14D11566E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CA947-AA91-7A9A-99E4-80E68E91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C7B04-23FF-A55A-0F11-4457742F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13BC7-4F0C-49E6-F03C-D56E9245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2539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EFBA-AAC4-6AB8-A08C-D6B293F2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5DD4A-F45C-0A1C-F462-350E2C43A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9CAFB-942B-B057-AF70-17E5CBDB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D48BB-8D20-46FC-C7B1-BF9BDC3E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F0432-CD30-779A-EAC6-31E78BC4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5986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9FC5C-6E4E-444D-82E0-2BD3C3A3B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54350-03BC-044C-CABF-3168C0567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D2C80-D53C-96B1-F8B7-7FBFD842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7C334-894D-6290-4F80-E406141E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56A4B-74B1-D52E-9D4D-CFD22930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4514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1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1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Motivation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9E5BE4B-8B88-4D17-ADFA-29505437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505454"/>
            <a:ext cx="1140154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 dirty="0"/>
              <a:t>UQA'2023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A1998889-877B-434C-B55E-F7F2EBD6A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9756" y="6504775"/>
            <a:ext cx="7917240" cy="36305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 dirty="0"/>
              <a:t>S. Ralf </a:t>
            </a:r>
            <a:r>
              <a:rPr lang="en-US" dirty="0" err="1"/>
              <a:t>Möller</a:t>
            </a:r>
            <a:r>
              <a:rPr lang="en-US" dirty="0"/>
              <a:t> | Data Linking Supported by Generative AI</a:t>
            </a:r>
            <a:endParaRPr lang="de-DE" dirty="0"/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927D00C0-D0EB-4AE7-A386-FA1D7D9C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89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000501"/>
            <a:ext cx="53848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3" y="6642101"/>
            <a:ext cx="80645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8784167" y="623728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FF872-1AD5-834A-AFC0-24CBC8B1BD3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552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FBB3-8C25-1C31-9DA3-1B143524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DA7F0-F523-8031-0F9F-FDDC157B2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76F6-ACBE-2688-B9C9-0953904B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EC4B6-7A12-4FD5-7941-2CF4C264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B5856-B931-DEC0-5E2B-7A2BE216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4041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1EC2-437F-23D9-019B-0B6052F4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D5F40-F489-ACF3-12C1-C1AEA336F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A1EB5-8E02-852B-3DCF-6EEB6804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11C84-1532-4F33-AD0C-3999E931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BE5D-9B31-03F5-2387-7A60200E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9121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D64D-50F9-2A6E-F360-91372B31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A612-0D7A-4DA3-604A-C4AA7F7A2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02422-2A4C-7A58-5927-D7EE3E993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81763-98E6-2C35-10C9-611B523B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0CBCE-3918-742D-0368-6B60A925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1571E-D5F0-0159-1F32-37153D7E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1187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D6A0-E809-A33D-A04B-6EED2874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0EC70-9364-02FD-6394-0A97F66DD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B0B9E-E16C-732F-6288-668D00607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9A138-95BE-8468-EE69-B9CCBA9B1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8BF07-C52C-813C-2436-6FF2F98CD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17F65A-78E5-2616-EE75-CF3447AE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2E365-E0B7-4308-E6C0-9D387382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B1708C-7637-0800-4BAF-C5B07ED1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365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9EB4-2294-1DD2-D953-6E93FAD6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A5FB0-5E5F-27B3-FA00-BE15EC21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48415-A58F-1116-05AF-86E3630D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E562C-7EAA-C5C4-013C-D1F8ED71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612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B1B2C-7FD3-135D-6E10-97BA125A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0A2A42-4AB0-5630-D3C9-D200413B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63263-8F1E-AB48-C1C5-0FF512A1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996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FFE4-5E67-0BC5-D98D-44F9471E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44D02-CA9C-DE35-6310-032FE6EE0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69573-7A76-3C53-7B42-4C16E734D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7BD63-3FE7-62EA-DDE9-8D87E2F1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3D92E-C6A7-A0C5-51C6-C367F99C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10954-6F9E-AEB5-FD43-FE89B9AD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5614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EF2C-4C31-470A-9C69-E816A5ED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FF07E-2A32-CF36-F5FC-6D8281A54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05C12-DCCE-33AF-E093-CD24BCC10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BDCD0-AB7C-1E28-09E4-F481E830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F9318-1040-51CE-FF3B-C2F2E318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9ECC3-20EA-51F4-16FB-39604CC0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4620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62BF03-0B66-8C76-5B5B-A6A8C43D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769A5-F03D-2429-3C78-FB5690585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C96A0-E860-FF0A-505A-392E84B1B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53F2-2467-3043-88C0-4F00310850A5}" type="datetimeFigureOut">
              <a:rPr lang="en-DE" smtClean="0"/>
              <a:t>10.11.23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B330F-01D9-BD7D-3759-C454C246B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2AA70-2368-BE28-79B9-E59492118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2E31-97EB-CF41-90CA-0AC58BD567D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067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People In A Meeting">
            <a:extLst>
              <a:ext uri="{FF2B5EF4-FFF2-40B4-BE49-F238E27FC236}">
                <a16:creationId xmlns:a16="http://schemas.microsoft.com/office/drawing/2014/main" id="{F73B6AE7-3E2D-B1F9-3487-D3C075E80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4A86E-D283-448E-2931-77A77B65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416" y="3744685"/>
            <a:ext cx="6555041" cy="1916375"/>
          </a:xfrm>
          <a:solidFill>
            <a:srgbClr val="FFFF00">
              <a:alpha val="44000"/>
            </a:srgbClr>
          </a:solidFill>
        </p:spPr>
        <p:txBody>
          <a:bodyPr anchor="t">
            <a:normAutofit/>
          </a:bodyPr>
          <a:lstStyle/>
          <a:p>
            <a:pPr algn="l"/>
            <a:r>
              <a:rPr lang="de-DE" sz="4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AMaLDA</a:t>
            </a:r>
            <a:b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agents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still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try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4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endParaRPr lang="en-D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1799B-710B-8D43-6775-2501A9C2E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5661061"/>
            <a:ext cx="6551991" cy="468030"/>
          </a:xfrm>
          <a:solidFill>
            <a:srgbClr val="FFFF00">
              <a:alpha val="44000"/>
            </a:srgbClr>
          </a:solidFill>
        </p:spPr>
        <p:txBody>
          <a:bodyPr anchor="b">
            <a:normAutofit/>
          </a:bodyPr>
          <a:lstStyle/>
          <a:p>
            <a:pPr algn="l"/>
            <a:r>
              <a:rPr lang="en-DE" dirty="0"/>
              <a:t>Ralf Möller</a:t>
            </a:r>
          </a:p>
        </p:txBody>
      </p:sp>
    </p:spTree>
    <p:extLst>
      <p:ext uri="{BB962C8B-B14F-4D97-AF65-F5344CB8AC3E}">
        <p14:creationId xmlns:p14="http://schemas.microsoft.com/office/powerpoint/2010/main" val="35104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3EB9DFB9-2FF6-092B-BE7B-6AF16020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04" y="2424784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74" y="-1838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Perception &amp;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2397962" y="1936921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1043289" y="1949964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2397962" y="149316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1043289" y="1519658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2432776" y="5535747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1078103" y="5506818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10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D5BFC-284D-39B2-4A76-C39767DF8C1E}"/>
              </a:ext>
            </a:extLst>
          </p:cNvPr>
          <p:cNvSpPr txBox="1"/>
          <p:nvPr/>
        </p:nvSpPr>
        <p:spPr>
          <a:xfrm>
            <a:off x="6033397" y="3897673"/>
            <a:ext cx="136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/>
              <a:t>G: “Goals”</a:t>
            </a:r>
            <a:br>
              <a:rPr lang="en-DE" sz="1200" dirty="0"/>
            </a:br>
            <a:r>
              <a:rPr lang="en-DE" sz="1200" dirty="0"/>
              <a:t>M: Models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581818-A4E6-E41A-9609-3EEF658BCB4A}"/>
              </a:ext>
            </a:extLst>
          </p:cNvPr>
          <p:cNvSpPr txBox="1"/>
          <p:nvPr/>
        </p:nvSpPr>
        <p:spPr>
          <a:xfrm>
            <a:off x="9124598" y="3273020"/>
            <a:ext cx="24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Task Description </a:t>
            </a:r>
            <a:r>
              <a:rPr lang="en-DE" dirty="0">
                <a:sym typeface="Wingdings" pitchFamily="2" charset="2"/>
              </a:rPr>
              <a:t> Goal</a:t>
            </a:r>
            <a:endParaRPr lang="en-D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F483B-AF1F-CB72-8C6E-66F56E570ECF}"/>
              </a:ext>
            </a:extLst>
          </p:cNvPr>
          <p:cNvSpPr txBox="1"/>
          <p:nvPr/>
        </p:nvSpPr>
        <p:spPr>
          <a:xfrm>
            <a:off x="6863275" y="1687117"/>
            <a:ext cx="153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0CC9AD-AC09-D326-F341-1FFC95C78177}"/>
              </a:ext>
            </a:extLst>
          </p:cNvPr>
          <p:cNvSpPr txBox="1"/>
          <p:nvPr/>
        </p:nvSpPr>
        <p:spPr>
          <a:xfrm>
            <a:off x="7787431" y="5704853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Action planning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AFCD15-7F45-C9E4-EEE4-7F38C131BD54}"/>
              </a:ext>
            </a:extLst>
          </p:cNvPr>
          <p:cNvSpPr txBox="1"/>
          <p:nvPr/>
        </p:nvSpPr>
        <p:spPr>
          <a:xfrm>
            <a:off x="8787337" y="3758801"/>
            <a:ext cx="1913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Self reflection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E44324-6A5D-1068-6615-9E7E14ACCA7C}"/>
              </a:ext>
            </a:extLst>
          </p:cNvPr>
          <p:cNvSpPr txBox="1"/>
          <p:nvPr/>
        </p:nvSpPr>
        <p:spPr>
          <a:xfrm>
            <a:off x="3849060" y="5210379"/>
            <a:ext cx="207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Planning</a:t>
            </a:r>
            <a:br>
              <a:rPr lang="en-DE" sz="2400" dirty="0"/>
            </a:br>
            <a:r>
              <a:rPr lang="en-DE" sz="2400" dirty="0"/>
              <a:t>for explanation</a:t>
            </a:r>
          </a:p>
        </p:txBody>
      </p:sp>
      <p:pic>
        <p:nvPicPr>
          <p:cNvPr id="44" name="Picture 43" descr="A book cover of a book&#10;&#10;Description automatically generated">
            <a:extLst>
              <a:ext uri="{FF2B5EF4-FFF2-40B4-BE49-F238E27FC236}">
                <a16:creationId xmlns:a16="http://schemas.microsoft.com/office/drawing/2014/main" id="{2F944290-1BB8-AD44-8F18-FC1F1A1DDD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" y="2498020"/>
            <a:ext cx="2211373" cy="2585848"/>
          </a:xfrm>
          <a:prstGeom prst="rect">
            <a:avLst/>
          </a:prstGeom>
        </p:spPr>
      </p:pic>
      <p:sp>
        <p:nvSpPr>
          <p:cNvPr id="53" name="Cloud Callout 52">
            <a:extLst>
              <a:ext uri="{FF2B5EF4-FFF2-40B4-BE49-F238E27FC236}">
                <a16:creationId xmlns:a16="http://schemas.microsoft.com/office/drawing/2014/main" id="{DE22AF3F-2C26-13AD-A4E2-7D5DC76D30A1}"/>
              </a:ext>
            </a:extLst>
          </p:cNvPr>
          <p:cNvSpPr/>
          <p:nvPr/>
        </p:nvSpPr>
        <p:spPr>
          <a:xfrm>
            <a:off x="8787337" y="5125551"/>
            <a:ext cx="3746090" cy="642942"/>
          </a:xfrm>
          <a:prstGeom prst="cloudCallout">
            <a:avLst>
              <a:gd name="adj1" fmla="val -52340"/>
              <a:gd name="adj2" fmla="val 451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Next</a:t>
            </a:r>
          </a:p>
        </p:txBody>
      </p:sp>
      <p:sp>
        <p:nvSpPr>
          <p:cNvPr id="58" name="Cloud Callout 57">
            <a:extLst>
              <a:ext uri="{FF2B5EF4-FFF2-40B4-BE49-F238E27FC236}">
                <a16:creationId xmlns:a16="http://schemas.microsoft.com/office/drawing/2014/main" id="{B46004A4-7FDD-3761-BA22-B2B80CF9F255}"/>
              </a:ext>
            </a:extLst>
          </p:cNvPr>
          <p:cNvSpPr/>
          <p:nvPr/>
        </p:nvSpPr>
        <p:spPr>
          <a:xfrm>
            <a:off x="9087814" y="3558607"/>
            <a:ext cx="3746090" cy="1335511"/>
          </a:xfrm>
          <a:prstGeom prst="cloudCallout">
            <a:avLst>
              <a:gd name="adj1" fmla="val -65331"/>
              <a:gd name="adj2" fmla="val -2335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Understanding the world pays back</a:t>
            </a:r>
          </a:p>
        </p:txBody>
      </p:sp>
      <p:sp>
        <p:nvSpPr>
          <p:cNvPr id="59" name="Cloud Callout 58">
            <a:extLst>
              <a:ext uri="{FF2B5EF4-FFF2-40B4-BE49-F238E27FC236}">
                <a16:creationId xmlns:a16="http://schemas.microsoft.com/office/drawing/2014/main" id="{33FEF142-4E6C-FF1E-3CF0-1E7EE54FF54D}"/>
              </a:ext>
            </a:extLst>
          </p:cNvPr>
          <p:cNvSpPr/>
          <p:nvPr/>
        </p:nvSpPr>
        <p:spPr>
          <a:xfrm>
            <a:off x="8788518" y="260350"/>
            <a:ext cx="3746090" cy="2507226"/>
          </a:xfrm>
          <a:prstGeom prst="cloudCallout">
            <a:avLst>
              <a:gd name="adj1" fmla="val -55931"/>
              <a:gd name="adj2" fmla="val 712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/>
              <a:t>Can get training data with a model of the world</a:t>
            </a:r>
          </a:p>
        </p:txBody>
      </p:sp>
    </p:spTree>
    <p:extLst>
      <p:ext uri="{BB962C8B-B14F-4D97-AF65-F5344CB8AC3E}">
        <p14:creationId xmlns:p14="http://schemas.microsoft.com/office/powerpoint/2010/main" val="11472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2051" y="446657"/>
            <a:ext cx="8760069" cy="441080"/>
          </a:xfrm>
        </p:spPr>
        <p:txBody>
          <a:bodyPr>
            <a:noAutofit/>
          </a:bodyPr>
          <a:lstStyle/>
          <a:p>
            <a:r>
              <a:rPr lang="de-DE" altLang="x-none" dirty="0" err="1"/>
              <a:t>Planning</a:t>
            </a:r>
            <a:r>
              <a:rPr lang="de-DE" altLang="x-none" dirty="0"/>
              <a:t> </a:t>
            </a:r>
            <a:r>
              <a:rPr lang="de-DE" altLang="x-none" dirty="0" err="1"/>
              <a:t>as</a:t>
            </a:r>
            <a:r>
              <a:rPr lang="de-DE" altLang="x-none" dirty="0"/>
              <a:t> Search</a:t>
            </a:r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97" y="1769009"/>
            <a:ext cx="7362092" cy="467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99CE70-17D6-AAB3-9FF1-05871F5D7146}"/>
              </a:ext>
            </a:extLst>
          </p:cNvPr>
          <p:cNvSpPr/>
          <p:nvPr/>
        </p:nvSpPr>
        <p:spPr>
          <a:xfrm>
            <a:off x="4428572" y="6630688"/>
            <a:ext cx="11667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705E07C-391F-D900-7CF3-48C14F2A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73055" y="6310312"/>
            <a:ext cx="2743200" cy="365125"/>
          </a:xfrm>
        </p:spPr>
        <p:txBody>
          <a:bodyPr/>
          <a:lstStyle/>
          <a:p>
            <a:pPr>
              <a:defRPr/>
            </a:pPr>
            <a:fld id="{6E818DF9-43CE-40DE-8491-B40F5283530C}" type="slidenum">
              <a:rPr lang="de-DE"/>
              <a:t>11</a:t>
            </a:fld>
            <a:endParaRPr lang="de-DE" dirty="0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7F564F32-A351-0EDD-3771-B00D9277FDB4}"/>
              </a:ext>
            </a:extLst>
          </p:cNvPr>
          <p:cNvSpPr/>
          <p:nvPr/>
        </p:nvSpPr>
        <p:spPr>
          <a:xfrm>
            <a:off x="7618838" y="1769009"/>
            <a:ext cx="5286704" cy="1659991"/>
          </a:xfrm>
          <a:prstGeom prst="cloudCallout">
            <a:avLst>
              <a:gd name="adj1" fmla="val -36338"/>
              <a:gd name="adj2" fmla="val 1259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Have milk, bananas, and a drill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180D5-C4DD-3199-6578-F493A7900492}"/>
              </a:ext>
            </a:extLst>
          </p:cNvPr>
          <p:cNvSpPr txBox="1"/>
          <p:nvPr/>
        </p:nvSpPr>
        <p:spPr>
          <a:xfrm>
            <a:off x="3661626" y="11986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168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8857"/>
            <a:ext cx="10515600" cy="1325563"/>
          </a:xfrm>
        </p:spPr>
        <p:txBody>
          <a:bodyPr>
            <a:normAutofit/>
          </a:bodyPr>
          <a:lstStyle/>
          <a:p>
            <a:r>
              <a:rPr lang="de-DE" altLang="x-none" sz="3600" dirty="0" err="1"/>
              <a:t>Planning</a:t>
            </a:r>
            <a:r>
              <a:rPr lang="de-DE" altLang="x-none" sz="3600" dirty="0"/>
              <a:t> Operators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x-none" dirty="0"/>
          </a:p>
        </p:txBody>
      </p:sp>
      <p:pic>
        <p:nvPicPr>
          <p:cNvPr id="240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8" y="2494085"/>
            <a:ext cx="5411666" cy="387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24744"/>
            <a:ext cx="5436096" cy="230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3A45BA-3D5E-775B-5939-3EF1ED3DFD90}"/>
              </a:ext>
            </a:extLst>
          </p:cNvPr>
          <p:cNvSpPr/>
          <p:nvPr/>
        </p:nvSpPr>
        <p:spPr>
          <a:xfrm>
            <a:off x="4428572" y="6630688"/>
            <a:ext cx="11667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6E258411-949E-9B1F-5AB0-9F1157CC48D6}"/>
              </a:ext>
            </a:extLst>
          </p:cNvPr>
          <p:cNvSpPr txBox="1">
            <a:spLocks/>
          </p:cNvSpPr>
          <p:nvPr/>
        </p:nvSpPr>
        <p:spPr bwMode="auto">
          <a:xfrm>
            <a:off x="9073055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818DF9-43CE-40DE-8491-B40F5283530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8ABF487B-1883-A656-7618-DBEE2B2B2CCA}"/>
              </a:ext>
            </a:extLst>
          </p:cNvPr>
          <p:cNvSpPr/>
          <p:nvPr/>
        </p:nvSpPr>
        <p:spPr>
          <a:xfrm>
            <a:off x="7614340" y="4256715"/>
            <a:ext cx="5286704" cy="1659991"/>
          </a:xfrm>
          <a:prstGeom prst="cloudCallout">
            <a:avLst>
              <a:gd name="adj1" fmla="val -55669"/>
              <a:gd name="adj2" fmla="val -563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Who defines the operators?</a:t>
            </a:r>
          </a:p>
        </p:txBody>
      </p:sp>
    </p:spTree>
    <p:extLst>
      <p:ext uri="{BB962C8B-B14F-4D97-AF65-F5344CB8AC3E}">
        <p14:creationId xmlns:p14="http://schemas.microsoft.com/office/powerpoint/2010/main" val="11761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FCF1-00CE-3043-8D45-E06E1414E18C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altLang="x-none" dirty="0"/>
              <a:t>Plan </a:t>
            </a:r>
            <a:r>
              <a:rPr lang="de-DE" altLang="x-none" dirty="0" err="1"/>
              <a:t>Refinement</a:t>
            </a:r>
            <a:endParaRPr lang="de-DE" altLang="x-none" dirty="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22213"/>
            <a:ext cx="10515600" cy="4351338"/>
          </a:xfrm>
        </p:spPr>
        <p:txBody>
          <a:bodyPr/>
          <a:lstStyle/>
          <a:p>
            <a:r>
              <a:rPr lang="de-DE" altLang="x-none" dirty="0"/>
              <a:t>Go </a:t>
            </a:r>
            <a:r>
              <a:rPr lang="de-DE" altLang="x-none" dirty="0" err="1"/>
              <a:t>to</a:t>
            </a:r>
            <a:r>
              <a:rPr lang="de-DE" altLang="x-none" dirty="0"/>
              <a:t> </a:t>
            </a:r>
            <a:r>
              <a:rPr lang="de-DE" altLang="x-none" dirty="0" err="1"/>
              <a:t>the</a:t>
            </a:r>
            <a:r>
              <a:rPr lang="de-DE" altLang="x-none" dirty="0"/>
              <a:t> </a:t>
            </a:r>
            <a:r>
              <a:rPr lang="de-DE" altLang="x-none" dirty="0" err="1"/>
              <a:t>right</a:t>
            </a:r>
            <a:r>
              <a:rPr lang="de-DE" altLang="x-none" dirty="0"/>
              <a:t> </a:t>
            </a:r>
            <a:r>
              <a:rPr lang="de-DE" altLang="x-none" dirty="0" err="1"/>
              <a:t>store</a:t>
            </a:r>
            <a:r>
              <a:rPr lang="de-DE" altLang="x-none" dirty="0"/>
              <a:t>…</a:t>
            </a:r>
          </a:p>
        </p:txBody>
      </p:sp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16" y="2011179"/>
            <a:ext cx="6950320" cy="425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95075A-FBAE-F5CA-A702-8EC562B979B8}"/>
              </a:ext>
            </a:extLst>
          </p:cNvPr>
          <p:cNvSpPr/>
          <p:nvPr/>
        </p:nvSpPr>
        <p:spPr>
          <a:xfrm>
            <a:off x="4428572" y="6630688"/>
            <a:ext cx="11667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43311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3EB9DFB9-2FF6-092B-BE7B-6AF16020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04" y="2424784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74" y="-1838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Slow Planning </a:t>
            </a:r>
            <a:br>
              <a:rPr lang="en-DE" dirty="0"/>
            </a:br>
            <a:r>
              <a:rPr lang="en-DE" dirty="0"/>
              <a:t>all the Time?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2397962" y="1936921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1043289" y="1949964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2397962" y="149316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1043289" y="1519658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2432776" y="5535747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1078103" y="5506818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14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D5BFC-284D-39B2-4A76-C39767DF8C1E}"/>
              </a:ext>
            </a:extLst>
          </p:cNvPr>
          <p:cNvSpPr txBox="1"/>
          <p:nvPr/>
        </p:nvSpPr>
        <p:spPr>
          <a:xfrm>
            <a:off x="6033397" y="3897673"/>
            <a:ext cx="136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/>
              <a:t>G: “Goals”</a:t>
            </a:r>
            <a:br>
              <a:rPr lang="en-DE" sz="1200" dirty="0"/>
            </a:br>
            <a:r>
              <a:rPr lang="en-DE" sz="1200" dirty="0"/>
              <a:t>M: Models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581818-A4E6-E41A-9609-3EEF658BCB4A}"/>
              </a:ext>
            </a:extLst>
          </p:cNvPr>
          <p:cNvSpPr txBox="1"/>
          <p:nvPr/>
        </p:nvSpPr>
        <p:spPr>
          <a:xfrm>
            <a:off x="9124598" y="3273020"/>
            <a:ext cx="24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Task Description </a:t>
            </a:r>
            <a:r>
              <a:rPr lang="en-DE" dirty="0">
                <a:sym typeface="Wingdings" pitchFamily="2" charset="2"/>
              </a:rPr>
              <a:t> Goal</a:t>
            </a:r>
            <a:endParaRPr lang="en-D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F483B-AF1F-CB72-8C6E-66F56E570ECF}"/>
              </a:ext>
            </a:extLst>
          </p:cNvPr>
          <p:cNvSpPr txBox="1"/>
          <p:nvPr/>
        </p:nvSpPr>
        <p:spPr>
          <a:xfrm>
            <a:off x="6863275" y="1687117"/>
            <a:ext cx="153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0CC9AD-AC09-D326-F341-1FFC95C78177}"/>
              </a:ext>
            </a:extLst>
          </p:cNvPr>
          <p:cNvSpPr txBox="1"/>
          <p:nvPr/>
        </p:nvSpPr>
        <p:spPr>
          <a:xfrm>
            <a:off x="7787431" y="5704853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Action planning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AFCD15-7F45-C9E4-EEE4-7F38C131BD54}"/>
              </a:ext>
            </a:extLst>
          </p:cNvPr>
          <p:cNvSpPr txBox="1"/>
          <p:nvPr/>
        </p:nvSpPr>
        <p:spPr>
          <a:xfrm>
            <a:off x="8787337" y="3758801"/>
            <a:ext cx="1913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Self reflection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E44324-6A5D-1068-6615-9E7E14ACCA7C}"/>
              </a:ext>
            </a:extLst>
          </p:cNvPr>
          <p:cNvSpPr txBox="1"/>
          <p:nvPr/>
        </p:nvSpPr>
        <p:spPr>
          <a:xfrm>
            <a:off x="3849060" y="5210379"/>
            <a:ext cx="207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Planning</a:t>
            </a:r>
            <a:br>
              <a:rPr lang="en-DE" sz="2400" dirty="0"/>
            </a:br>
            <a:r>
              <a:rPr lang="en-DE" sz="2400" dirty="0"/>
              <a:t>for explanation</a:t>
            </a:r>
          </a:p>
        </p:txBody>
      </p:sp>
      <p:pic>
        <p:nvPicPr>
          <p:cNvPr id="53" name="Picture 52" descr="A book cover of a book&#10;&#10;Description automatically generated">
            <a:extLst>
              <a:ext uri="{FF2B5EF4-FFF2-40B4-BE49-F238E27FC236}">
                <a16:creationId xmlns:a16="http://schemas.microsoft.com/office/drawing/2014/main" id="{CFC8E085-1DD0-85FD-E9A1-12E5E55F87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" y="2498020"/>
            <a:ext cx="2211373" cy="25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37DAAE-BA86-EF45-FAE6-88873B49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09" y="0"/>
            <a:ext cx="459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50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8588"/>
            <a:ext cx="10515600" cy="1325563"/>
          </a:xfrm>
        </p:spPr>
        <p:txBody>
          <a:bodyPr/>
          <a:lstStyle/>
          <a:p>
            <a:r>
              <a:rPr lang="en-US" dirty="0"/>
              <a:t>Utility of an Action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697961-1833-8648-B0B6-5ABDCEF1F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54150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the action sequence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(U,R) from [3,2]</a:t>
                </a:r>
              </a:p>
              <a:p>
                <a:r>
                  <a:rPr lang="en-US" dirty="0"/>
                  <a:t>A run produces one of 7 possible histories, each with a probability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Utility of the sequence</a:t>
                </a:r>
                <a:r>
                  <a:rPr lang="en-US" dirty="0"/>
                  <a:t> is the expected utility of histories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Optimal</a:t>
                </a:r>
                <a:r>
                  <a:rPr lang="en-US" dirty="0"/>
                  <a:t> sequence = the one with maximum utility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697961-1833-8648-B0B6-5ABDCEF1F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54150"/>
                <a:ext cx="10515600" cy="4351338"/>
              </a:xfrm>
              <a:blipFill>
                <a:blip r:embed="rId3"/>
                <a:stretch>
                  <a:fillRect l="-1086" t="-5233" b="-29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5482-C725-CA42-9C80-97A63B70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APA - Standard Dec.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DF35AF-CF0D-294D-BACB-E7201F7D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0965FE-AA67-B842-8FA7-BADCF13B9C2A}"/>
              </a:ext>
            </a:extLst>
          </p:cNvPr>
          <p:cNvGrpSpPr/>
          <p:nvPr/>
        </p:nvGrpSpPr>
        <p:grpSpPr>
          <a:xfrm>
            <a:off x="2066038" y="4165280"/>
            <a:ext cx="2806408" cy="2185072"/>
            <a:chOff x="542038" y="4165280"/>
            <a:chExt cx="2806408" cy="2185072"/>
          </a:xfrm>
        </p:grpSpPr>
        <p:grpSp>
          <p:nvGrpSpPr>
            <p:cNvPr id="59" name="Group 3">
              <a:extLst>
                <a:ext uri="{FF2B5EF4-FFF2-40B4-BE49-F238E27FC236}">
                  <a16:creationId xmlns:a16="http://schemas.microsoft.com/office/drawing/2014/main" id="{1B21F831-2EE0-5745-951F-59B3F5F8C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0045" y="4165283"/>
              <a:ext cx="2438400" cy="1828800"/>
              <a:chOff x="960" y="1152"/>
              <a:chExt cx="1536" cy="1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7DE19143-BA98-6441-8B35-0DC01443E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1152"/>
                <a:ext cx="1536" cy="1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Line 5">
                <a:extLst>
                  <a:ext uri="{FF2B5EF4-FFF2-40B4-BE49-F238E27FC236}">
                    <a16:creationId xmlns:a16="http://schemas.microsoft.com/office/drawing/2014/main" id="{4FC814DA-411A-3A40-BDE1-F4A0ED6C1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Line 6">
                <a:extLst>
                  <a:ext uri="{FF2B5EF4-FFF2-40B4-BE49-F238E27FC236}">
                    <a16:creationId xmlns:a16="http://schemas.microsoft.com/office/drawing/2014/main" id="{2701EE05-BC46-AC4A-850C-F269CAA86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9C7814C3-E780-9249-8097-73BE6E6E9C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Line 8">
                <a:extLst>
                  <a:ext uri="{FF2B5EF4-FFF2-40B4-BE49-F238E27FC236}">
                    <a16:creationId xmlns:a16="http://schemas.microsoft.com/office/drawing/2014/main" id="{78CDD63D-7E05-EC44-8E8F-152DB0AA1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5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Line 9">
                <a:extLst>
                  <a:ext uri="{FF2B5EF4-FFF2-40B4-BE49-F238E27FC236}">
                    <a16:creationId xmlns:a16="http://schemas.microsoft.com/office/drawing/2014/main" id="{A3651A7A-6C59-0248-88B4-13399DFA2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92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tangle 10">
                <a:extLst>
                  <a:ext uri="{FF2B5EF4-FFF2-40B4-BE49-F238E27FC236}">
                    <a16:creationId xmlns:a16="http://schemas.microsoft.com/office/drawing/2014/main" id="{5F22E7DD-3104-F945-9093-821494A9F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1536"/>
                <a:ext cx="384" cy="384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35E5F9-F4B5-B749-9005-39624D4F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6" y="41652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+1</a:t>
              </a:r>
              <a:endParaRPr lang="en-US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Text Box 18">
              <a:extLst>
                <a:ext uri="{FF2B5EF4-FFF2-40B4-BE49-F238E27FC236}">
                  <a16:creationId xmlns:a16="http://schemas.microsoft.com/office/drawing/2014/main" id="{70D99A07-132F-C64F-9C0F-541F9A56F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9142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0" name="Text Box 19">
              <a:extLst>
                <a:ext uri="{FF2B5EF4-FFF2-40B4-BE49-F238E27FC236}">
                  <a16:creationId xmlns:a16="http://schemas.microsoft.com/office/drawing/2014/main" id="{5DD2D9F7-CBF4-4946-AA19-AA3DEFA68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304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1" name="Text Box 20">
              <a:extLst>
                <a:ext uri="{FF2B5EF4-FFF2-40B4-BE49-F238E27FC236}">
                  <a16:creationId xmlns:a16="http://schemas.microsoft.com/office/drawing/2014/main" id="{8E2682EA-AB68-0246-A9D7-A9B64AFDB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5447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2" name="Text Box 21">
              <a:extLst>
                <a:ext uri="{FF2B5EF4-FFF2-40B4-BE49-F238E27FC236}">
                  <a16:creationId xmlns:a16="http://schemas.microsoft.com/office/drawing/2014/main" id="{8E4742A1-8E5D-154A-A5BF-307121DEA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2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 Box 22">
              <a:extLst>
                <a:ext uri="{FF2B5EF4-FFF2-40B4-BE49-F238E27FC236}">
                  <a16:creationId xmlns:a16="http://schemas.microsoft.com/office/drawing/2014/main" id="{DA5BEBEE-A672-0649-83E2-9B258B862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6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4" name="Text Box 23">
              <a:extLst>
                <a:ext uri="{FF2B5EF4-FFF2-40B4-BE49-F238E27FC236}">
                  <a16:creationId xmlns:a16="http://schemas.microsoft.com/office/drawing/2014/main" id="{BD556541-8492-FA4D-ADD3-1D9FC578E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0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5" name="Text Box 24">
              <a:extLst>
                <a:ext uri="{FF2B5EF4-FFF2-40B4-BE49-F238E27FC236}">
                  <a16:creationId xmlns:a16="http://schemas.microsoft.com/office/drawing/2014/main" id="{4FED8AFD-1530-F947-96E3-9BB39B16F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4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C4BE18C-2A29-2A4B-BF88-CF42793A3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2" y="47748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endParaRPr lang="en-US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26088CB9-669F-7040-A201-399D6AD88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644" y="4927282"/>
              <a:ext cx="304800" cy="304800"/>
            </a:xfrm>
            <a:custGeom>
              <a:avLst/>
              <a:gdLst>
                <a:gd name="T0" fmla="*/ 2147483647 w 192"/>
                <a:gd name="T1" fmla="*/ 0 h 192"/>
                <a:gd name="T2" fmla="*/ 0 w 192"/>
                <a:gd name="T3" fmla="*/ 2147483647 h 192"/>
                <a:gd name="T4" fmla="*/ 2147483647 w 192"/>
                <a:gd name="T5" fmla="*/ 2147483647 h 192"/>
                <a:gd name="T6" fmla="*/ 2147483647 w 192"/>
                <a:gd name="T7" fmla="*/ 2147483647 h 192"/>
                <a:gd name="T8" fmla="*/ 2147483647 w 192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96" y="0"/>
                  </a:moveTo>
                  <a:lnTo>
                    <a:pt x="0" y="192"/>
                  </a:lnTo>
                  <a:lnTo>
                    <a:pt x="144" y="192"/>
                  </a:lnTo>
                  <a:lnTo>
                    <a:pt x="192" y="19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7D46DC-ACF3-904D-B846-E0CFDB438350}"/>
              </a:ext>
            </a:extLst>
          </p:cNvPr>
          <p:cNvGrpSpPr/>
          <p:nvPr/>
        </p:nvGrpSpPr>
        <p:grpSpPr>
          <a:xfrm>
            <a:off x="5587884" y="4165280"/>
            <a:ext cx="4475163" cy="2038526"/>
            <a:chOff x="4057649" y="3936144"/>
            <a:chExt cx="4475163" cy="2038526"/>
          </a:xfrm>
        </p:grpSpPr>
        <p:sp>
          <p:nvSpPr>
            <p:cNvPr id="16" name="Text Box 26">
              <a:extLst>
                <a:ext uri="{FF2B5EF4-FFF2-40B4-BE49-F238E27FC236}">
                  <a16:creationId xmlns:a16="http://schemas.microsoft.com/office/drawing/2014/main" id="{606882F2-25F8-0E4A-BEB6-44FDFB7CE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5124" y="4712560"/>
              <a:ext cx="665567" cy="400110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[4,2]</a:t>
              </a:r>
            </a:p>
          </p:txBody>
        </p:sp>
        <p:sp>
          <p:nvSpPr>
            <p:cNvPr id="17" name="Text Box 27">
              <a:extLst>
                <a:ext uri="{FF2B5EF4-FFF2-40B4-BE49-F238E27FC236}">
                  <a16:creationId xmlns:a16="http://schemas.microsoft.com/office/drawing/2014/main" id="{671BFD41-DA73-8E45-AC82-D617504F2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3124" y="4712560"/>
              <a:ext cx="665567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>
                  <a:latin typeface="Calibri" panose="020F0502020204030204" pitchFamily="34" charset="0"/>
                  <a:cs typeface="Calibri" panose="020F0502020204030204" pitchFamily="34" charset="0"/>
                </a:rPr>
                <a:t>[3,3]</a:t>
              </a:r>
            </a:p>
          </p:txBody>
        </p:sp>
        <p:sp>
          <p:nvSpPr>
            <p:cNvPr id="18" name="Text Box 28">
              <a:extLst>
                <a:ext uri="{FF2B5EF4-FFF2-40B4-BE49-F238E27FC236}">
                  <a16:creationId xmlns:a16="http://schemas.microsoft.com/office/drawing/2014/main" id="{7DA7EC11-4994-3941-836D-1CDC73101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124" y="4712560"/>
              <a:ext cx="665567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 dirty="0">
                  <a:latin typeface="Calibri" panose="020F0502020204030204" pitchFamily="34" charset="0"/>
                  <a:cs typeface="Calibri" panose="020F0502020204030204" pitchFamily="34" charset="0"/>
                </a:rPr>
                <a:t>[3,2]</a:t>
              </a:r>
            </a:p>
          </p:txBody>
        </p:sp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CEF72B49-4CAA-B645-95FB-BE622D2D8C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72124" y="4331560"/>
              <a:ext cx="762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7CDF4B26-F47B-284E-B571-2894446D9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4124" y="433156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Line 31">
              <a:extLst>
                <a:ext uri="{FF2B5EF4-FFF2-40B4-BE49-F238E27FC236}">
                  <a16:creationId xmlns:a16="http://schemas.microsoft.com/office/drawing/2014/main" id="{BD6E67D0-CAD4-E944-95F6-CEC24EDD7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4124" y="4331560"/>
              <a:ext cx="685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35">
              <a:extLst>
                <a:ext uri="{FF2B5EF4-FFF2-40B4-BE49-F238E27FC236}">
                  <a16:creationId xmlns:a16="http://schemas.microsoft.com/office/drawing/2014/main" id="{E3163E90-41F1-F249-B732-12CDA19F8C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7649" y="5574620"/>
              <a:ext cx="4475163" cy="400050"/>
              <a:chOff x="2400" y="1920"/>
              <a:chExt cx="2819" cy="252"/>
            </a:xfrm>
          </p:grpSpPr>
          <p:sp>
            <p:nvSpPr>
              <p:cNvPr id="26" name="Text Box 36">
                <a:extLst>
                  <a:ext uri="{FF2B5EF4-FFF2-40B4-BE49-F238E27FC236}">
                    <a16:creationId xmlns:a16="http://schemas.microsoft.com/office/drawing/2014/main" id="{E46EDFC6-562E-204D-8568-B3AFC6C27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[3,3]</a:t>
                </a:r>
              </a:p>
            </p:txBody>
          </p:sp>
          <p:sp>
            <p:nvSpPr>
              <p:cNvPr id="27" name="Text Box 37">
                <a:extLst>
                  <a:ext uri="{FF2B5EF4-FFF2-40B4-BE49-F238E27FC236}">
                    <a16:creationId xmlns:a16="http://schemas.microsoft.com/office/drawing/2014/main" id="{FFAD31E9-05D0-1540-8666-085C569783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[3,2]</a:t>
                </a:r>
              </a:p>
            </p:txBody>
          </p:sp>
          <p:sp>
            <p:nvSpPr>
              <p:cNvPr id="28" name="Text Box 38">
                <a:extLst>
                  <a:ext uri="{FF2B5EF4-FFF2-40B4-BE49-F238E27FC236}">
                    <a16:creationId xmlns:a16="http://schemas.microsoft.com/office/drawing/2014/main" id="{0C268DEE-A15F-DC4C-8957-905AC5EC7D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[4,1]</a:t>
                </a:r>
              </a:p>
            </p:txBody>
          </p:sp>
          <p:sp>
            <p:nvSpPr>
              <p:cNvPr id="29" name="Text Box 39">
                <a:extLst>
                  <a:ext uri="{FF2B5EF4-FFF2-40B4-BE49-F238E27FC236}">
                    <a16:creationId xmlns:a16="http://schemas.microsoft.com/office/drawing/2014/main" id="{0075B18C-97E5-ED4E-8127-25C3651F8D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 dirty="0">
                    <a:solidFill>
                      <a:srgbClr val="FFC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[4,2]</a:t>
                </a:r>
              </a:p>
            </p:txBody>
          </p:sp>
          <p:sp>
            <p:nvSpPr>
              <p:cNvPr id="30" name="Text Box 40">
                <a:extLst>
                  <a:ext uri="{FF2B5EF4-FFF2-40B4-BE49-F238E27FC236}">
                    <a16:creationId xmlns:a16="http://schemas.microsoft.com/office/drawing/2014/main" id="{57FF03A4-E17A-A84A-89DB-225753A0E1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accent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[4,3]</a:t>
                </a:r>
              </a:p>
            </p:txBody>
          </p:sp>
          <p:sp>
            <p:nvSpPr>
              <p:cNvPr id="31" name="Text Box 41">
                <a:extLst>
                  <a:ext uri="{FF2B5EF4-FFF2-40B4-BE49-F238E27FC236}">
                    <a16:creationId xmlns:a16="http://schemas.microsoft.com/office/drawing/2014/main" id="{15F2E02B-A752-5A4B-A0C0-6A49CE6F81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0" y="1920"/>
                <a:ext cx="419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i="0">
                    <a:latin typeface="Calibri" panose="020F0502020204030204" pitchFamily="34" charset="0"/>
                    <a:cs typeface="Calibri" panose="020F0502020204030204" pitchFamily="34" charset="0"/>
                  </a:rPr>
                  <a:t>[3,1]</a:t>
                </a:r>
              </a:p>
            </p:txBody>
          </p:sp>
        </p:grpSp>
        <p:sp>
          <p:nvSpPr>
            <p:cNvPr id="32" name="Line 42">
              <a:extLst>
                <a:ext uri="{FF2B5EF4-FFF2-40B4-BE49-F238E27FC236}">
                  <a16:creationId xmlns:a16="http://schemas.microsoft.com/office/drawing/2014/main" id="{6CF966E2-F51E-B845-B304-82C17234C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1649" y="5117420"/>
              <a:ext cx="381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Line 43">
              <a:extLst>
                <a:ext uri="{FF2B5EF4-FFF2-40B4-BE49-F238E27FC236}">
                  <a16:creationId xmlns:a16="http://schemas.microsoft.com/office/drawing/2014/main" id="{FC044408-4D58-624A-B1CF-3CBA4371F8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8649" y="5117420"/>
              <a:ext cx="1143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44">
              <a:extLst>
                <a:ext uri="{FF2B5EF4-FFF2-40B4-BE49-F238E27FC236}">
                  <a16:creationId xmlns:a16="http://schemas.microsoft.com/office/drawing/2014/main" id="{0E85AF8F-BB83-BD4A-AB78-C3C1ED7A3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1649" y="5117420"/>
              <a:ext cx="1828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45">
              <a:extLst>
                <a:ext uri="{FF2B5EF4-FFF2-40B4-BE49-F238E27FC236}">
                  <a16:creationId xmlns:a16="http://schemas.microsoft.com/office/drawing/2014/main" id="{C0C4640F-46D5-3A4A-A86C-3A934E5AA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62649" y="5117420"/>
              <a:ext cx="381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46">
              <a:extLst>
                <a:ext uri="{FF2B5EF4-FFF2-40B4-BE49-F238E27FC236}">
                  <a16:creationId xmlns:a16="http://schemas.microsoft.com/office/drawing/2014/main" id="{C3257191-06CC-2F4A-9ADC-4A9BCD8D7C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6849" y="5117420"/>
              <a:ext cx="1066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Line 47">
              <a:extLst>
                <a:ext uri="{FF2B5EF4-FFF2-40B4-BE49-F238E27FC236}">
                  <a16:creationId xmlns:a16="http://schemas.microsoft.com/office/drawing/2014/main" id="{13DBBDD0-904D-5F47-9F70-C613776AA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3649" y="5117420"/>
              <a:ext cx="1905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Text Box 21">
              <a:extLst>
                <a:ext uri="{FF2B5EF4-FFF2-40B4-BE49-F238E27FC236}">
                  <a16:creationId xmlns:a16="http://schemas.microsoft.com/office/drawing/2014/main" id="{28E33771-9484-0640-8DD7-6511B1FB4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1339" y="3936144"/>
              <a:ext cx="665567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0" dirty="0">
                  <a:latin typeface="Calibri" panose="020F0502020204030204" pitchFamily="34" charset="0"/>
                  <a:cs typeface="Calibri" panose="020F0502020204030204" pitchFamily="34" charset="0"/>
                </a:rPr>
                <a:t>[3,2]</a:t>
              </a:r>
            </a:p>
          </p:txBody>
        </p:sp>
      </p:grpSp>
      <p:sp>
        <p:nvSpPr>
          <p:cNvPr id="7" name="Cloud Callout 6">
            <a:extLst>
              <a:ext uri="{FF2B5EF4-FFF2-40B4-BE49-F238E27FC236}">
                <a16:creationId xmlns:a16="http://schemas.microsoft.com/office/drawing/2014/main" id="{EA6991A2-A936-AA39-699C-8B08A07F5E72}"/>
              </a:ext>
            </a:extLst>
          </p:cNvPr>
          <p:cNvSpPr/>
          <p:nvPr/>
        </p:nvSpPr>
        <p:spPr>
          <a:xfrm>
            <a:off x="271019" y="5297758"/>
            <a:ext cx="1828800" cy="1052594"/>
          </a:xfrm>
          <a:prstGeom prst="cloudCallout">
            <a:avLst>
              <a:gd name="adj1" fmla="val 62044"/>
              <a:gd name="adj2" fmla="val -546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State space</a:t>
            </a:r>
          </a:p>
        </p:txBody>
      </p:sp>
    </p:spTree>
    <p:extLst>
      <p:ext uri="{BB962C8B-B14F-4D97-AF65-F5344CB8AC3E}">
        <p14:creationId xmlns:p14="http://schemas.microsoft.com/office/powerpoint/2010/main" val="4063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397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Markov Decision Problem (Defines a Policy)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400AF-4D6C-E742-AC89-10E6F0B649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6271" y="1166538"/>
                <a:ext cx="4818055" cy="4584357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Policy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1"/>
                <a:r>
                  <a:rPr lang="en-GB" i="1" dirty="0"/>
                  <a:t>Complete</a:t>
                </a:r>
                <a:r>
                  <a:rPr lang="en-GB" dirty="0"/>
                  <a:t> mapping from states to actions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1"/>
                <a:r>
                  <a:rPr lang="en-GB" dirty="0"/>
                  <a:t>Always yields a history (ending at terminal state) with maximum expected utility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400AF-4D6C-E742-AC89-10E6F0B649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6271" y="1166538"/>
                <a:ext cx="4818055" cy="4584357"/>
              </a:xfrm>
              <a:blipFill>
                <a:blip r:embed="rId3"/>
                <a:stretch>
                  <a:fillRect l="-2368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7259F-5A44-2441-B55A-532765E7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APA - Standard Dec.</a:t>
            </a:r>
            <a:endParaRPr lang="de-DE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AA8EDED-81B2-264D-A7C9-54DD03B9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E2C3F4-4E10-D044-8569-DDF24AC812AB}"/>
              </a:ext>
            </a:extLst>
          </p:cNvPr>
          <p:cNvGrpSpPr/>
          <p:nvPr/>
        </p:nvGrpSpPr>
        <p:grpSpPr>
          <a:xfrm>
            <a:off x="2066038" y="4165280"/>
            <a:ext cx="2806408" cy="2185072"/>
            <a:chOff x="542038" y="4165280"/>
            <a:chExt cx="2806408" cy="2185072"/>
          </a:xfrm>
        </p:grpSpPr>
        <p:grpSp>
          <p:nvGrpSpPr>
            <p:cNvPr id="32" name="Group 3">
              <a:extLst>
                <a:ext uri="{FF2B5EF4-FFF2-40B4-BE49-F238E27FC236}">
                  <a16:creationId xmlns:a16="http://schemas.microsoft.com/office/drawing/2014/main" id="{7604959D-728A-2A46-9F0C-36C29471D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0045" y="4165283"/>
              <a:ext cx="2438400" cy="1828800"/>
              <a:chOff x="960" y="1152"/>
              <a:chExt cx="1536" cy="1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3ABA4EC4-E49E-C143-A44E-69E2C630C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1152"/>
                <a:ext cx="1536" cy="1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Line 5">
                <a:extLst>
                  <a:ext uri="{FF2B5EF4-FFF2-40B4-BE49-F238E27FC236}">
                    <a16:creationId xmlns:a16="http://schemas.microsoft.com/office/drawing/2014/main" id="{2117C24C-C3F6-F242-8360-8ED8010BE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Line 6">
                <a:extLst>
                  <a:ext uri="{FF2B5EF4-FFF2-40B4-BE49-F238E27FC236}">
                    <a16:creationId xmlns:a16="http://schemas.microsoft.com/office/drawing/2014/main" id="{99C9FD60-0C8F-304C-817C-DFD33A3FB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Line 7">
                <a:extLst>
                  <a:ext uri="{FF2B5EF4-FFF2-40B4-BE49-F238E27FC236}">
                    <a16:creationId xmlns:a16="http://schemas.microsoft.com/office/drawing/2014/main" id="{2B01BD40-F7D9-1A4C-BBE2-D588519CC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1152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Line 8">
                <a:extLst>
                  <a:ext uri="{FF2B5EF4-FFF2-40B4-BE49-F238E27FC236}">
                    <a16:creationId xmlns:a16="http://schemas.microsoft.com/office/drawing/2014/main" id="{69AEF212-AE70-994B-8536-F3D06D783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536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Line 9">
                <a:extLst>
                  <a:ext uri="{FF2B5EF4-FFF2-40B4-BE49-F238E27FC236}">
                    <a16:creationId xmlns:a16="http://schemas.microsoft.com/office/drawing/2014/main" id="{E943B641-6B11-374D-B4F3-CB36972DF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92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ectangle 10">
                <a:extLst>
                  <a:ext uri="{FF2B5EF4-FFF2-40B4-BE49-F238E27FC236}">
                    <a16:creationId xmlns:a16="http://schemas.microsoft.com/office/drawing/2014/main" id="{69928ECE-B113-F643-A496-0F82BC259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1536"/>
                <a:ext cx="384" cy="384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9C30FDA-F15F-664B-8418-C2907DE76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6" y="41652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+1</a:t>
              </a:r>
              <a:endParaRPr lang="en-US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 Box 18">
              <a:extLst>
                <a:ext uri="{FF2B5EF4-FFF2-40B4-BE49-F238E27FC236}">
                  <a16:creationId xmlns:a16="http://schemas.microsoft.com/office/drawing/2014/main" id="{75AF240B-2B6A-5D4B-B2AB-84F72A9DE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9142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" name="Text Box 19">
              <a:extLst>
                <a:ext uri="{FF2B5EF4-FFF2-40B4-BE49-F238E27FC236}">
                  <a16:creationId xmlns:a16="http://schemas.microsoft.com/office/drawing/2014/main" id="{473E4FB2-8F7B-5440-B061-5627ECD93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4304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3" name="Text Box 20">
              <a:extLst>
                <a:ext uri="{FF2B5EF4-FFF2-40B4-BE49-F238E27FC236}">
                  <a16:creationId xmlns:a16="http://schemas.microsoft.com/office/drawing/2014/main" id="{C9843170-4624-AF42-978F-FA6B44F1F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38" y="54476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Text Box 21">
              <a:extLst>
                <a:ext uri="{FF2B5EF4-FFF2-40B4-BE49-F238E27FC236}">
                  <a16:creationId xmlns:a16="http://schemas.microsoft.com/office/drawing/2014/main" id="{1BAA05C4-57BD-1142-8193-A8908CF2D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2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5" name="Text Box 22">
              <a:extLst>
                <a:ext uri="{FF2B5EF4-FFF2-40B4-BE49-F238E27FC236}">
                  <a16:creationId xmlns:a16="http://schemas.microsoft.com/office/drawing/2014/main" id="{3C358DBF-B39B-8A45-8AEE-2989F4DC8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6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6" name="Text Box 23">
              <a:extLst>
                <a:ext uri="{FF2B5EF4-FFF2-40B4-BE49-F238E27FC236}">
                  <a16:creationId xmlns:a16="http://schemas.microsoft.com/office/drawing/2014/main" id="{C8558F0C-8114-B34C-B7DD-678571127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0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 Box 24">
              <a:extLst>
                <a:ext uri="{FF2B5EF4-FFF2-40B4-BE49-F238E27FC236}">
                  <a16:creationId xmlns:a16="http://schemas.microsoft.com/office/drawing/2014/main" id="{B7313F98-B1BC-D34E-9670-B5A9477C7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438" y="598102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D9AACBE-BB63-D943-8F8D-6A2401122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842" y="477488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endParaRPr lang="en-US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14AAF863-70B7-CF41-9D22-37FB3FCBF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700" y="44870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9CAE76C8-79DB-B844-AD7A-AC57757504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8300" y="44870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Line 24">
              <a:extLst>
                <a:ext uri="{FF2B5EF4-FFF2-40B4-BE49-F238E27FC236}">
                  <a16:creationId xmlns:a16="http://schemas.microsoft.com/office/drawing/2014/main" id="{A1933C19-AB06-9142-83D1-8B1DF784B1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7900" y="44870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Line 25">
              <a:extLst>
                <a:ext uri="{FF2B5EF4-FFF2-40B4-BE49-F238E27FC236}">
                  <a16:creationId xmlns:a16="http://schemas.microsoft.com/office/drawing/2014/main" id="{DF35EF5C-9960-EE4E-B9EA-69052B0173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781300" y="57062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Line 26">
              <a:extLst>
                <a:ext uri="{FF2B5EF4-FFF2-40B4-BE49-F238E27FC236}">
                  <a16:creationId xmlns:a16="http://schemas.microsoft.com/office/drawing/2014/main" id="{CE814597-B433-B24E-A2EC-C65DAF8F8E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90600" y="56681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Line 27">
              <a:extLst>
                <a:ext uri="{FF2B5EF4-FFF2-40B4-BE49-F238E27FC236}">
                  <a16:creationId xmlns:a16="http://schemas.microsoft.com/office/drawing/2014/main" id="{E2E6EA6B-AA44-B042-9AFA-AC1C787BE2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209800" y="50585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Line 28">
              <a:extLst>
                <a:ext uri="{FF2B5EF4-FFF2-40B4-BE49-F238E27FC236}">
                  <a16:creationId xmlns:a16="http://schemas.microsoft.com/office/drawing/2014/main" id="{6E76AD3E-EBD0-6F44-AE6E-1AF92BB38C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90600" y="50585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Line 29">
              <a:extLst>
                <a:ext uri="{FF2B5EF4-FFF2-40B4-BE49-F238E27FC236}">
                  <a16:creationId xmlns:a16="http://schemas.microsoft.com/office/drawing/2014/main" id="{83B7E29A-5366-724A-B7A1-BC1E3BF8EC9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171700" y="57062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Line 30">
              <a:extLst>
                <a:ext uri="{FF2B5EF4-FFF2-40B4-BE49-F238E27FC236}">
                  <a16:creationId xmlns:a16="http://schemas.microsoft.com/office/drawing/2014/main" id="{4EF8B579-3018-5447-A28D-DF3254950B0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562100" y="5706292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Text Box 36">
            <a:extLst>
              <a:ext uri="{FF2B5EF4-FFF2-40B4-BE49-F238E27FC236}">
                <a16:creationId xmlns:a16="http://schemas.microsoft.com/office/drawing/2014/main" id="{5227994C-2CBF-2742-A526-0A8720903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698" y="4243739"/>
            <a:ext cx="3685814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0" dirty="0">
                <a:solidFill>
                  <a:schemeClr val="bg1"/>
                </a:solidFill>
                <a:latin typeface="+mn-lt"/>
              </a:rPr>
              <a:t>Note that [3,2] is a “dangerous” state that the optimal policy tries to avoid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AA827C-83E2-0E4A-B1A9-9395DE387759}"/>
              </a:ext>
            </a:extLst>
          </p:cNvPr>
          <p:cNvCxnSpPr>
            <a:cxnSpLocks/>
            <a:stCxn id="62" idx="1"/>
            <a:endCxn id="55" idx="0"/>
          </p:cNvCxnSpPr>
          <p:nvPr/>
        </p:nvCxnSpPr>
        <p:spPr>
          <a:xfrm flipH="1">
            <a:off x="3924300" y="4566904"/>
            <a:ext cx="1747398" cy="68218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4BB740F-1EAA-674D-A2FB-F344075D047C}"/>
              </a:ext>
            </a:extLst>
          </p:cNvPr>
          <p:cNvCxnSpPr>
            <a:cxnSpLocks/>
            <a:stCxn id="62" idx="1"/>
            <a:endCxn id="57" idx="0"/>
          </p:cNvCxnSpPr>
          <p:nvPr/>
        </p:nvCxnSpPr>
        <p:spPr>
          <a:xfrm flipH="1">
            <a:off x="4076700" y="4566904"/>
            <a:ext cx="1594998" cy="113938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 Box 36">
                <a:extLst>
                  <a:ext uri="{FF2B5EF4-FFF2-40B4-BE49-F238E27FC236}">
                    <a16:creationId xmlns:a16="http://schemas.microsoft.com/office/drawing/2014/main" id="{073400D9-AC5C-704B-B719-80F344C6C1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1482" y="5311096"/>
                <a:ext cx="3426662" cy="64633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0" dirty="0">
                    <a:solidFill>
                      <a:schemeClr val="bg1"/>
                    </a:solidFill>
                    <a:latin typeface="+mn-lt"/>
                  </a:rPr>
                  <a:t>How to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18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i="0" dirty="0">
                    <a:solidFill>
                      <a:schemeClr val="bg1"/>
                    </a:solidFill>
                    <a:latin typeface="+mn-lt"/>
                  </a:rPr>
                  <a:t>?</a:t>
                </a:r>
              </a:p>
              <a:p>
                <a:pPr algn="ctr"/>
                <a:r>
                  <a:rPr lang="en-US" sz="1800" i="0" dirty="0">
                    <a:solidFill>
                      <a:schemeClr val="bg1"/>
                    </a:solidFill>
                    <a:latin typeface="+mn-lt"/>
                  </a:rPr>
                  <a:t>Solving a </a:t>
                </a:r>
                <a:r>
                  <a:rPr lang="en-US" sz="1800" i="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+mn-lt"/>
                  </a:rPr>
                  <a:t>Markov Decision Process</a:t>
                </a:r>
                <a:endParaRPr lang="en-US" sz="1800" i="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6" name="Text Box 36">
                <a:extLst>
                  <a:ext uri="{FF2B5EF4-FFF2-40B4-BE49-F238E27FC236}">
                    <a16:creationId xmlns:a16="http://schemas.microsoft.com/office/drawing/2014/main" id="{073400D9-AC5C-704B-B719-80F344C6C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1482" y="5311096"/>
                <a:ext cx="3426662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0781EEF2-2E02-7A4D-B087-7CC3DA9E26AC}"/>
              </a:ext>
            </a:extLst>
          </p:cNvPr>
          <p:cNvSpPr txBox="1"/>
          <p:nvPr/>
        </p:nvSpPr>
        <p:spPr>
          <a:xfrm>
            <a:off x="7137991" y="1594519"/>
            <a:ext cx="3170009" cy="160043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Act()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repeat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← sensed state</a:t>
            </a:r>
            <a:endParaRPr lang="en-GB" sz="1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is terminal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then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exit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← </a:t>
            </a:r>
            <a:r>
              <a:rPr lang="en-GB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𝜋(</a:t>
            </a:r>
            <a:r>
              <a:rPr lang="en-GB" sz="1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GB" sz="1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</a:tabLst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perform </a:t>
            </a:r>
            <a:r>
              <a:rPr lang="en-GB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859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3EB9DFB9-2FF6-092B-BE7B-6AF16020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04" y="2424784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74" y="-1838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Acting slow and fast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2397962" y="1936921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1043289" y="1949964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2397962" y="149316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1043289" y="1519658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2432776" y="5535747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1078103" y="5506818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18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D5BFC-284D-39B2-4A76-C39767DF8C1E}"/>
              </a:ext>
            </a:extLst>
          </p:cNvPr>
          <p:cNvSpPr txBox="1"/>
          <p:nvPr/>
        </p:nvSpPr>
        <p:spPr>
          <a:xfrm>
            <a:off x="6033397" y="3897673"/>
            <a:ext cx="136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/>
              <a:t>G: “Goals”</a:t>
            </a:r>
            <a:br>
              <a:rPr lang="en-DE" sz="1200" dirty="0"/>
            </a:br>
            <a:r>
              <a:rPr lang="en-DE" sz="1200" dirty="0"/>
              <a:t>M: Models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581818-A4E6-E41A-9609-3EEF658BCB4A}"/>
              </a:ext>
            </a:extLst>
          </p:cNvPr>
          <p:cNvSpPr txBox="1"/>
          <p:nvPr/>
        </p:nvSpPr>
        <p:spPr>
          <a:xfrm>
            <a:off x="9124598" y="3273020"/>
            <a:ext cx="24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Task Description </a:t>
            </a:r>
            <a:r>
              <a:rPr lang="en-DE" dirty="0">
                <a:sym typeface="Wingdings" pitchFamily="2" charset="2"/>
              </a:rPr>
              <a:t> Goal</a:t>
            </a:r>
            <a:endParaRPr lang="en-D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F483B-AF1F-CB72-8C6E-66F56E570ECF}"/>
              </a:ext>
            </a:extLst>
          </p:cNvPr>
          <p:cNvSpPr txBox="1"/>
          <p:nvPr/>
        </p:nvSpPr>
        <p:spPr>
          <a:xfrm>
            <a:off x="6863275" y="1687117"/>
            <a:ext cx="153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0CC9AD-AC09-D326-F341-1FFC95C78177}"/>
              </a:ext>
            </a:extLst>
          </p:cNvPr>
          <p:cNvSpPr txBox="1"/>
          <p:nvPr/>
        </p:nvSpPr>
        <p:spPr>
          <a:xfrm>
            <a:off x="7787431" y="5704853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Action planning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AFCD15-7F45-C9E4-EEE4-7F38C131BD54}"/>
              </a:ext>
            </a:extLst>
          </p:cNvPr>
          <p:cNvSpPr txBox="1"/>
          <p:nvPr/>
        </p:nvSpPr>
        <p:spPr>
          <a:xfrm>
            <a:off x="8787337" y="3758801"/>
            <a:ext cx="1913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Self reflection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E44324-6A5D-1068-6615-9E7E14ACCA7C}"/>
              </a:ext>
            </a:extLst>
          </p:cNvPr>
          <p:cNvSpPr txBox="1"/>
          <p:nvPr/>
        </p:nvSpPr>
        <p:spPr>
          <a:xfrm>
            <a:off x="3849060" y="5210379"/>
            <a:ext cx="207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Planning</a:t>
            </a:r>
            <a:br>
              <a:rPr lang="en-DE" sz="2400" dirty="0"/>
            </a:br>
            <a:r>
              <a:rPr lang="en-DE" sz="2400" dirty="0"/>
              <a:t>for explanation</a:t>
            </a:r>
          </a:p>
        </p:txBody>
      </p:sp>
      <p:pic>
        <p:nvPicPr>
          <p:cNvPr id="13" name="Picture 12" descr="A book cover of a book&#10;&#10;Description automatically generated">
            <a:extLst>
              <a:ext uri="{FF2B5EF4-FFF2-40B4-BE49-F238E27FC236}">
                <a16:creationId xmlns:a16="http://schemas.microsoft.com/office/drawing/2014/main" id="{0AFDBF79-3E5B-BA7F-4D37-8DEA3F691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" y="2498020"/>
            <a:ext cx="2211373" cy="2585848"/>
          </a:xfrm>
          <a:prstGeom prst="rect">
            <a:avLst/>
          </a:prstGeom>
        </p:spPr>
      </p:pic>
      <p:sp>
        <p:nvSpPr>
          <p:cNvPr id="44" name="Cloud Callout 43">
            <a:extLst>
              <a:ext uri="{FF2B5EF4-FFF2-40B4-BE49-F238E27FC236}">
                <a16:creationId xmlns:a16="http://schemas.microsoft.com/office/drawing/2014/main" id="{7C079AC6-CAA5-54D5-B930-64FE873862A6}"/>
              </a:ext>
            </a:extLst>
          </p:cNvPr>
          <p:cNvSpPr/>
          <p:nvPr/>
        </p:nvSpPr>
        <p:spPr>
          <a:xfrm>
            <a:off x="8933729" y="4288583"/>
            <a:ext cx="3746090" cy="1665348"/>
          </a:xfrm>
          <a:prstGeom prst="cloudCallout">
            <a:avLst>
              <a:gd name="adj1" fmla="val -62032"/>
              <a:gd name="adj2" fmla="val 256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R</a:t>
            </a:r>
            <a:r>
              <a:rPr lang="en-DE" sz="2000" dirty="0"/>
              <a:t>ely on GPT-4V for planning?</a:t>
            </a:r>
          </a:p>
        </p:txBody>
      </p:sp>
      <p:sp>
        <p:nvSpPr>
          <p:cNvPr id="52" name="Cloud Callout 51">
            <a:extLst>
              <a:ext uri="{FF2B5EF4-FFF2-40B4-BE49-F238E27FC236}">
                <a16:creationId xmlns:a16="http://schemas.microsoft.com/office/drawing/2014/main" id="{1BD854DB-3770-CE50-6ED0-EEF6F97EFE71}"/>
              </a:ext>
            </a:extLst>
          </p:cNvPr>
          <p:cNvSpPr/>
          <p:nvPr/>
        </p:nvSpPr>
        <p:spPr>
          <a:xfrm>
            <a:off x="8072734" y="119994"/>
            <a:ext cx="4580191" cy="1665348"/>
          </a:xfrm>
          <a:prstGeom prst="cloudCallout">
            <a:avLst>
              <a:gd name="adj1" fmla="val -110312"/>
              <a:gd name="adj2" fmla="val -1957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Need Planning Operators:</a:t>
            </a:r>
          </a:p>
          <a:p>
            <a:pPr algn="ctr"/>
            <a:r>
              <a:rPr lang="en-GB" sz="2000" dirty="0"/>
              <a:t>Brittleness Problem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16634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4B2D-56DC-323A-A1AE-8890F8BD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Process LLM </a:t>
            </a:r>
            <a:br>
              <a:rPr lang="en-DE" dirty="0"/>
            </a:br>
            <a:r>
              <a:rPr lang="en-DE" dirty="0"/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3075-B352-A08E-C608-8729CF06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r>
              <a:rPr lang="en-DE" dirty="0"/>
              <a:t>Parsing</a:t>
            </a:r>
          </a:p>
          <a:p>
            <a:r>
              <a:rPr lang="en-DE" dirty="0"/>
              <a:t>Transformation into:</a:t>
            </a:r>
          </a:p>
          <a:p>
            <a:pPr lvl="1"/>
            <a:r>
              <a:rPr lang="en-DE" dirty="0"/>
              <a:t>Objects</a:t>
            </a:r>
          </a:p>
          <a:p>
            <a:pPr lvl="1"/>
            <a:r>
              <a:rPr lang="en-DE" dirty="0"/>
              <a:t>Sub-Actions</a:t>
            </a:r>
          </a:p>
        </p:txBody>
      </p:sp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2A5467D7-EE73-60EA-2F9B-7DDD6C8A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638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3EB9DFB9-2FF6-092B-BE7B-6AF16020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04" y="2424784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74" y="-1838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AI: Science about agents acting in the world</a:t>
            </a:r>
            <a:br>
              <a:rPr lang="en-DE" dirty="0"/>
            </a:br>
            <a:r>
              <a:rPr lang="en-DE" dirty="0"/>
              <a:t>(Lat. agere: act)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2397962" y="1936921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1043289" y="1949964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2397962" y="149316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1043289" y="1519658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2432776" y="5535747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1078103" y="5506818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D5BFC-284D-39B2-4A76-C39767DF8C1E}"/>
              </a:ext>
            </a:extLst>
          </p:cNvPr>
          <p:cNvSpPr txBox="1"/>
          <p:nvPr/>
        </p:nvSpPr>
        <p:spPr>
          <a:xfrm>
            <a:off x="6033397" y="3897673"/>
            <a:ext cx="136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/>
              <a:t>G: “Goals”</a:t>
            </a:r>
            <a:br>
              <a:rPr lang="en-DE" sz="1200" dirty="0"/>
            </a:br>
            <a:r>
              <a:rPr lang="en-DE" sz="1200" dirty="0"/>
              <a:t>M: </a:t>
            </a:r>
            <a:r>
              <a:rPr lang="en-DE" sz="1200" dirty="0">
                <a:highlight>
                  <a:srgbClr val="FFFF00"/>
                </a:highlight>
              </a:rPr>
              <a:t>Models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D277DBDF-0561-9B4D-432E-24631CC50D66}"/>
              </a:ext>
            </a:extLst>
          </p:cNvPr>
          <p:cNvSpPr/>
          <p:nvPr/>
        </p:nvSpPr>
        <p:spPr>
          <a:xfrm>
            <a:off x="9750786" y="683480"/>
            <a:ext cx="2829703" cy="2294926"/>
          </a:xfrm>
          <a:prstGeom prst="cloudCallout">
            <a:avLst>
              <a:gd name="adj1" fmla="val -66334"/>
              <a:gd name="adj2" fmla="val -233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AI as a science</a:t>
            </a:r>
            <a:br>
              <a:rPr lang="en-DE" dirty="0"/>
            </a:br>
            <a:r>
              <a:rPr lang="en-DE" dirty="0"/>
              <a:t>investigates </a:t>
            </a:r>
            <a:br>
              <a:rPr lang="en-DE" dirty="0"/>
            </a:br>
            <a:r>
              <a:rPr lang="en-DE" dirty="0"/>
              <a:t>social mechanisms of</a:t>
            </a:r>
            <a:br>
              <a:rPr lang="en-DE" dirty="0"/>
            </a:br>
            <a:r>
              <a:rPr lang="en-DE" dirty="0"/>
              <a:t>agents and humans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581818-A4E6-E41A-9609-3EEF658BCB4A}"/>
              </a:ext>
            </a:extLst>
          </p:cNvPr>
          <p:cNvSpPr txBox="1"/>
          <p:nvPr/>
        </p:nvSpPr>
        <p:spPr>
          <a:xfrm>
            <a:off x="9124598" y="3273020"/>
            <a:ext cx="24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Task Description </a:t>
            </a:r>
            <a:r>
              <a:rPr lang="en-DE" dirty="0">
                <a:sym typeface="Wingdings" pitchFamily="2" charset="2"/>
              </a:rPr>
              <a:t> Goal</a:t>
            </a:r>
            <a:endParaRPr lang="en-D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F483B-AF1F-CB72-8C6E-66F56E570ECF}"/>
              </a:ext>
            </a:extLst>
          </p:cNvPr>
          <p:cNvSpPr txBox="1"/>
          <p:nvPr/>
        </p:nvSpPr>
        <p:spPr>
          <a:xfrm>
            <a:off x="6863275" y="1687117"/>
            <a:ext cx="153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0CC9AD-AC09-D326-F341-1FFC95C78177}"/>
              </a:ext>
            </a:extLst>
          </p:cNvPr>
          <p:cNvSpPr txBox="1"/>
          <p:nvPr/>
        </p:nvSpPr>
        <p:spPr>
          <a:xfrm>
            <a:off x="7787431" y="5704853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Action planning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AFCD15-7F45-C9E4-EEE4-7F38C131BD54}"/>
              </a:ext>
            </a:extLst>
          </p:cNvPr>
          <p:cNvSpPr txBox="1"/>
          <p:nvPr/>
        </p:nvSpPr>
        <p:spPr>
          <a:xfrm>
            <a:off x="8787337" y="3758801"/>
            <a:ext cx="1913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Self reflection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E44324-6A5D-1068-6615-9E7E14ACCA7C}"/>
              </a:ext>
            </a:extLst>
          </p:cNvPr>
          <p:cNvSpPr txBox="1"/>
          <p:nvPr/>
        </p:nvSpPr>
        <p:spPr>
          <a:xfrm>
            <a:off x="3849060" y="5210379"/>
            <a:ext cx="207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Planning</a:t>
            </a:r>
            <a:br>
              <a:rPr lang="en-DE" sz="2400" dirty="0"/>
            </a:br>
            <a:r>
              <a:rPr lang="en-DE" sz="2400" dirty="0"/>
              <a:t>for explanation</a:t>
            </a:r>
          </a:p>
        </p:txBody>
      </p:sp>
      <p:sp>
        <p:nvSpPr>
          <p:cNvPr id="44" name="Cloud Callout 43">
            <a:extLst>
              <a:ext uri="{FF2B5EF4-FFF2-40B4-BE49-F238E27FC236}">
                <a16:creationId xmlns:a16="http://schemas.microsoft.com/office/drawing/2014/main" id="{44002E13-8C11-B0D7-FD8C-D9B839194190}"/>
              </a:ext>
            </a:extLst>
          </p:cNvPr>
          <p:cNvSpPr/>
          <p:nvPr/>
        </p:nvSpPr>
        <p:spPr>
          <a:xfrm>
            <a:off x="9300538" y="4392945"/>
            <a:ext cx="2829703" cy="1233989"/>
          </a:xfrm>
          <a:prstGeom prst="cloudCallout">
            <a:avLst>
              <a:gd name="adj1" fmla="val -65436"/>
              <a:gd name="adj2" fmla="val 48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Optimize local success measure (utility)</a:t>
            </a:r>
          </a:p>
        </p:txBody>
      </p:sp>
      <p:pic>
        <p:nvPicPr>
          <p:cNvPr id="53" name="Picture 52" descr="A book cover of a book&#10;&#10;Description automatically generated">
            <a:extLst>
              <a:ext uri="{FF2B5EF4-FFF2-40B4-BE49-F238E27FC236}">
                <a16:creationId xmlns:a16="http://schemas.microsoft.com/office/drawing/2014/main" id="{4843FD9F-A02E-9D1F-C258-935D6DBE9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" y="2498020"/>
            <a:ext cx="2211373" cy="25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4B2D-56DC-323A-A1AE-8890F8BD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Process LLM </a:t>
            </a:r>
            <a:br>
              <a:rPr lang="en-DE" dirty="0"/>
            </a:br>
            <a:r>
              <a:rPr lang="en-DE" dirty="0"/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3075-B352-A08E-C608-8729CF06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r>
              <a:rPr lang="en-DE" dirty="0"/>
              <a:t>Parsing</a:t>
            </a:r>
          </a:p>
          <a:p>
            <a:r>
              <a:rPr lang="en-DE" dirty="0"/>
              <a:t>Transformation into:</a:t>
            </a:r>
          </a:p>
          <a:p>
            <a:pPr lvl="1"/>
            <a:r>
              <a:rPr lang="en-DE" dirty="0"/>
              <a:t>Objects</a:t>
            </a:r>
          </a:p>
          <a:p>
            <a:pPr lvl="1"/>
            <a:r>
              <a:rPr lang="en-DE" dirty="0"/>
              <a:t>Sub-Actions</a:t>
            </a:r>
          </a:p>
        </p:txBody>
      </p:sp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2A5467D7-EE73-60EA-2F9B-7DDD6C8A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9834"/>
            <a:ext cx="12192000" cy="1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9261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4B2D-56DC-323A-A1AE-8890F8BD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Planning </a:t>
            </a:r>
            <a:br>
              <a:rPr lang="en-DE" dirty="0"/>
            </a:br>
            <a:r>
              <a:rPr lang="en-DE" dirty="0"/>
              <a:t>with LLMs?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A3075-B352-A08E-C608-8729CF06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r>
              <a:rPr lang="en-DE" dirty="0"/>
              <a:t>Prompting</a:t>
            </a:r>
          </a:p>
          <a:p>
            <a:r>
              <a:rPr lang="en-DE" dirty="0"/>
              <a:t>Transformation of </a:t>
            </a:r>
            <a:br>
              <a:rPr lang="en-DE" dirty="0"/>
            </a:br>
            <a:r>
              <a:rPr lang="en-DE" dirty="0"/>
              <a:t>output into sub-actions</a:t>
            </a:r>
          </a:p>
          <a:p>
            <a:r>
              <a:rPr lang="en-DE" dirty="0"/>
              <a:t>Further refinement</a:t>
            </a:r>
          </a:p>
          <a:p>
            <a:r>
              <a:rPr lang="en-DE" dirty="0"/>
              <a:t>…</a:t>
            </a:r>
          </a:p>
          <a:p>
            <a:r>
              <a:rPr lang="en-DE" dirty="0"/>
              <a:t>Reductions to base actions</a:t>
            </a:r>
          </a:p>
        </p:txBody>
      </p:sp>
      <p:pic>
        <p:nvPicPr>
          <p:cNvPr id="5" name="Picture 4" descr="A screenshot of a recipe&#10;&#10;Description automatically generated">
            <a:extLst>
              <a:ext uri="{FF2B5EF4-FFF2-40B4-BE49-F238E27FC236}">
                <a16:creationId xmlns:a16="http://schemas.microsoft.com/office/drawing/2014/main" id="{2A5467D7-EE73-60EA-2F9B-7DDD6C8A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850" y="0"/>
            <a:ext cx="69981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84460A-5129-F75F-3D09-B29C6A8CB258}"/>
              </a:ext>
            </a:extLst>
          </p:cNvPr>
          <p:cNvSpPr txBox="1"/>
          <p:nvPr/>
        </p:nvSpPr>
        <p:spPr>
          <a:xfrm>
            <a:off x="178019" y="6488668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Perplexity.ai</a:t>
            </a:r>
          </a:p>
        </p:txBody>
      </p:sp>
    </p:spTree>
    <p:extLst>
      <p:ext uri="{BB962C8B-B14F-4D97-AF65-F5344CB8AC3E}">
        <p14:creationId xmlns:p14="http://schemas.microsoft.com/office/powerpoint/2010/main" val="499645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ACA95-6D1F-DC7B-E32E-8F6A24844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55" y="1290"/>
            <a:ext cx="9556445" cy="6856709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BCD1010E-00F9-0FEE-64C1-C19F1A319A9E}"/>
              </a:ext>
            </a:extLst>
          </p:cNvPr>
          <p:cNvSpPr/>
          <p:nvPr/>
        </p:nvSpPr>
        <p:spPr>
          <a:xfrm>
            <a:off x="5916705" y="3429000"/>
            <a:ext cx="4528871" cy="1855694"/>
          </a:xfrm>
          <a:prstGeom prst="cloudCallout">
            <a:avLst>
              <a:gd name="adj1" fmla="val -38351"/>
              <a:gd name="adj2" fmla="val 668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Special case of AutoGPT – more abstract</a:t>
            </a:r>
          </a:p>
        </p:txBody>
      </p:sp>
    </p:spTree>
    <p:extLst>
      <p:ext uri="{BB962C8B-B14F-4D97-AF65-F5344CB8AC3E}">
        <p14:creationId xmlns:p14="http://schemas.microsoft.com/office/powerpoint/2010/main" val="2546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35B758-088A-EAFC-3D80-7414BF50F5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5D6E7-79E4-A9C2-93B0-91FBD4B52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3257F-6C79-5875-5253-8296FC46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UQA'2023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CF32D-2D53-D009-8358-98E78412C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Ralf Möller | Data Linking Supported by Generative AI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C8299-B8E4-52AD-3214-C07EDE4C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745"/>
            <a:ext cx="12192000" cy="70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6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6ADD-A1B9-078F-F7C0-2750E3DC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GPTs @ Open.AI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BC831-AAFB-5E65-90CE-29B2F70CD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Tailored iterations of GPT-4 (called GPTs)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Crafted for distinct purposes </a:t>
            </a:r>
          </a:p>
          <a:p>
            <a:r>
              <a:rPr lang="en-GB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Enhancing productivity in various tasks ranging from everyday activities to specific professional assignments</a:t>
            </a:r>
            <a:endParaRPr lang="en-GB" dirty="0">
              <a:solidFill>
                <a:srgbClr val="242424"/>
              </a:solidFill>
              <a:latin typeface="source-serif-pro"/>
            </a:endParaRPr>
          </a:p>
          <a:p>
            <a:r>
              <a:rPr lang="en-GB" dirty="0">
                <a:solidFill>
                  <a:srgbClr val="242424"/>
                </a:solidFill>
                <a:latin typeface="source-serif-pro"/>
              </a:rPr>
              <a:t>No coding required</a:t>
            </a:r>
          </a:p>
          <a:p>
            <a:r>
              <a:rPr lang="en-GB" b="1" i="0" u="none" strike="noStrike" dirty="0">
                <a:solidFill>
                  <a:srgbClr val="000000"/>
                </a:solidFill>
                <a:effectLst/>
                <a:latin typeface="Soehne"/>
              </a:rPr>
              <a:t>Connect GPTs to the real world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Soehne"/>
              </a:rPr>
              <a:t>Basic actions allow GPTs to integrate external data or interact with the real-world. Connect GPTs to databases, plug them into emails, or make them your shopping assistant.</a:t>
            </a:r>
            <a:endParaRPr lang="en-GB" b="1" i="0" u="none" strike="noStrike" dirty="0">
              <a:solidFill>
                <a:srgbClr val="000000"/>
              </a:solidFill>
              <a:effectLst/>
              <a:latin typeface="Soehne"/>
            </a:endParaRPr>
          </a:p>
          <a:p>
            <a:endParaRPr lang="en-GB" dirty="0">
              <a:solidFill>
                <a:srgbClr val="242424"/>
              </a:solidFill>
              <a:latin typeface="source-serif-pro"/>
            </a:endParaRPr>
          </a:p>
        </p:txBody>
      </p:sp>
    </p:spTree>
    <p:extLst>
      <p:ext uri="{BB962C8B-B14F-4D97-AF65-F5344CB8AC3E}">
        <p14:creationId xmlns:p14="http://schemas.microsoft.com/office/powerpoint/2010/main" val="344393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6ADD-A1B9-078F-F7C0-2750E3DC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Does this work in a physical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BC831-AAFB-5E65-90CE-29B2F70CD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242424"/>
                </a:solidFill>
                <a:latin typeface="source-serif-pro"/>
              </a:rPr>
              <a:t>It will probably be too slow</a:t>
            </a:r>
          </a:p>
          <a:p>
            <a:r>
              <a:rPr lang="en-GB" dirty="0">
                <a:solidFill>
                  <a:srgbClr val="242424"/>
                </a:solidFill>
                <a:latin typeface="source-serif-pro"/>
              </a:rPr>
              <a:t>Will it be possible to learn a policy and use it in non-critical situations?</a:t>
            </a:r>
          </a:p>
          <a:p>
            <a:endParaRPr lang="en-GB" dirty="0">
              <a:solidFill>
                <a:srgbClr val="242424"/>
              </a:solidFill>
              <a:latin typeface="source-serif-pro"/>
            </a:endParaRPr>
          </a:p>
        </p:txBody>
      </p:sp>
    </p:spTree>
    <p:extLst>
      <p:ext uri="{BB962C8B-B14F-4D97-AF65-F5344CB8AC3E}">
        <p14:creationId xmlns:p14="http://schemas.microsoft.com/office/powerpoint/2010/main" val="911961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5908-332E-43B4-84CC-E14595EA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FMEA – Failure Mode and Effect Analysis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AEE601-818E-49FB-928B-43276191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563" y="6400800"/>
            <a:ext cx="2844800" cy="196850"/>
          </a:xfrm>
        </p:spPr>
        <p:txBody>
          <a:bodyPr/>
          <a:lstStyle/>
          <a:p>
            <a:fld id="{63F6475A-4637-488C-A8BB-AAD68E9B85F4}" type="slidenum">
              <a:rPr lang="de-DE" altLang="de-DE" smtClean="0">
                <a:latin typeface="+mn-lt"/>
              </a:rPr>
              <a:pPr/>
              <a:t>26</a:t>
            </a:fld>
            <a:endParaRPr lang="de-DE" altLang="de-DE">
              <a:latin typeface="+mn-lt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7FAFAB7-5B84-4321-9F5E-DF681C4B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65288"/>
            <a:ext cx="5415606" cy="4572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de-DE" sz="2600" dirty="0">
                <a:effectLst/>
                <a:latin typeface="Segoe UI Web (West European)"/>
              </a:rPr>
              <a:t>Systematische, proaktive Methode zur Analyse und Behandlung möglicher Fehler </a:t>
            </a:r>
          </a:p>
          <a:p>
            <a:pPr marL="285750" indent="-285750">
              <a:lnSpc>
                <a:spcPct val="120000"/>
              </a:lnSpc>
            </a:pPr>
            <a:r>
              <a:rPr lang="de-DE" dirty="0">
                <a:latin typeface="Segoe UI Web (West European)"/>
              </a:rPr>
              <a:t>System als Graph mit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sz="2300" dirty="0" err="1">
                <a:latin typeface="Segoe UI Web (West European)"/>
              </a:rPr>
              <a:t>Komponenten</a:t>
            </a:r>
            <a:r>
              <a:rPr lang="en-US" sz="2300" dirty="0">
                <a:latin typeface="Segoe UI Web (West European)"/>
              </a:rPr>
              <a:t>
</a:t>
            </a:r>
            <a:r>
              <a:rPr lang="en-US" sz="2300" dirty="0" err="1">
                <a:latin typeface="Segoe UI Web (West European)"/>
              </a:rPr>
              <a:t>Funktionen</a:t>
            </a:r>
            <a:r>
              <a:rPr lang="en-US" sz="2300" dirty="0">
                <a:latin typeface="Segoe UI Web (West European)"/>
              </a:rPr>
              <a:t> 
Failures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err="1">
                <a:latin typeface="Segoe UI Web (West European)"/>
              </a:rPr>
              <a:t>Berücksichtigung</a:t>
            </a:r>
            <a:r>
              <a:rPr lang="en-US" sz="2600" dirty="0">
                <a:latin typeface="Segoe UI Web (West European)"/>
              </a:rPr>
              <a:t> von </a:t>
            </a:r>
            <a:r>
              <a:rPr lang="en-US" sz="2600" dirty="0" err="1">
                <a:latin typeface="Segoe UI Web (West European)"/>
              </a:rPr>
              <a:t>Schweregrad</a:t>
            </a:r>
            <a:r>
              <a:rPr lang="en-US" sz="2600" dirty="0">
                <a:latin typeface="Segoe UI Web (West European)"/>
              </a:rPr>
              <a:t>,</a:t>
            </a:r>
            <a:br>
              <a:rPr lang="en-US" sz="2600" dirty="0">
                <a:latin typeface="Segoe UI Web (West European)"/>
              </a:rPr>
            </a:br>
            <a:r>
              <a:rPr lang="en-US" sz="2600" dirty="0" err="1">
                <a:latin typeface="Segoe UI Web (West European)"/>
              </a:rPr>
              <a:t>Auftretens</a:t>
            </a:r>
            <a:r>
              <a:rPr lang="en-US" sz="2600" dirty="0">
                <a:latin typeface="Segoe UI Web (West European)"/>
              </a:rPr>
              <a:t>- und</a:t>
            </a:r>
            <a:br>
              <a:rPr lang="en-US" sz="2600" dirty="0">
                <a:latin typeface="Segoe UI Web (West European)"/>
              </a:rPr>
            </a:br>
            <a:r>
              <a:rPr lang="en-US" sz="2600" dirty="0" err="1">
                <a:latin typeface="Segoe UI Web (West European)"/>
              </a:rPr>
              <a:t>Entdeckungswahrscheinlichkeit</a:t>
            </a:r>
            <a:r>
              <a:rPr lang="en-US" sz="2600" dirty="0">
                <a:latin typeface="Segoe UI Web (West European)"/>
              </a:rPr>
              <a:t> </a:t>
            </a:r>
          </a:p>
          <a:p>
            <a:pPr marL="285750" indent="-285750">
              <a:lnSpc>
                <a:spcPct val="120000"/>
              </a:lnSpc>
            </a:pPr>
            <a:r>
              <a:rPr lang="de-DE" sz="2600" dirty="0">
                <a:latin typeface="Segoe UI Web (West European)"/>
              </a:rPr>
              <a:t>Weit verbreitet in</a:t>
            </a:r>
            <a:br>
              <a:rPr lang="de-DE" sz="2600" dirty="0">
                <a:latin typeface="Segoe UI Web (West European)"/>
              </a:rPr>
            </a:br>
            <a:r>
              <a:rPr lang="de-DE" sz="2600" dirty="0">
                <a:latin typeface="Segoe UI Web (West European)"/>
              </a:rPr>
              <a:t>Automobilindustrie, Luft- und</a:t>
            </a:r>
            <a:br>
              <a:rPr lang="de-DE" sz="2600" dirty="0">
                <a:latin typeface="Segoe UI Web (West European)"/>
              </a:rPr>
            </a:br>
            <a:r>
              <a:rPr lang="de-DE" sz="2600" dirty="0">
                <a:latin typeface="Segoe UI Web (West European)"/>
              </a:rPr>
              <a:t>Raumfahrt, Rüstungsindustrie,…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de-DE" dirty="0">
              <a:latin typeface="Segoe UI Web (West European)"/>
            </a:endParaRP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1C0093B8-3A1C-4FF4-9465-85623FB2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90725" y="6400800"/>
            <a:ext cx="2133600" cy="196850"/>
          </a:xfrm>
        </p:spPr>
        <p:txBody>
          <a:bodyPr/>
          <a:lstStyle/>
          <a:p>
            <a:pPr>
              <a:defRPr/>
            </a:pPr>
            <a:fld id="{E2E82192-8594-4FBF-8DF2-65194F0FCC18}" type="datetime1">
              <a:rPr lang="de-DE" altLang="de-DE" smtClean="0">
                <a:latin typeface="+mn-lt"/>
              </a:rPr>
              <a:t>10.11.23</a:t>
            </a:fld>
            <a:endParaRPr lang="de-DE" altLang="de-DE">
              <a:latin typeface="+mn-lt"/>
            </a:endParaRP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ED173F8-77BB-D602-220A-89F47786A916}"/>
              </a:ext>
            </a:extLst>
          </p:cNvPr>
          <p:cNvCxnSpPr>
            <a:cxnSpLocks/>
            <a:endCxn id="44" idx="0"/>
          </p:cNvCxnSpPr>
          <p:nvPr/>
        </p:nvCxnSpPr>
        <p:spPr>
          <a:xfrm flipV="1">
            <a:off x="7718172" y="5701744"/>
            <a:ext cx="10234" cy="40779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115C13A1-D071-E6EA-7F85-3B87609A487B}"/>
              </a:ext>
            </a:extLst>
          </p:cNvPr>
          <p:cNvCxnSpPr>
            <a:cxnSpLocks/>
          </p:cNvCxnSpPr>
          <p:nvPr/>
        </p:nvCxnSpPr>
        <p:spPr>
          <a:xfrm flipV="1">
            <a:off x="6623175" y="5701743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970E421D-C0DD-16EE-458B-9A442DD95CFA}"/>
              </a:ext>
            </a:extLst>
          </p:cNvPr>
          <p:cNvCxnSpPr>
            <a:cxnSpLocks/>
          </p:cNvCxnSpPr>
          <p:nvPr/>
        </p:nvCxnSpPr>
        <p:spPr>
          <a:xfrm flipV="1">
            <a:off x="5639416" y="5669299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13">
            <a:extLst>
              <a:ext uri="{FF2B5EF4-FFF2-40B4-BE49-F238E27FC236}">
                <a16:creationId xmlns:a16="http://schemas.microsoft.com/office/drawing/2014/main" id="{1AF6CE05-744A-9588-A3A2-A7F3F0EE74B3}"/>
              </a:ext>
            </a:extLst>
          </p:cNvPr>
          <p:cNvSpPr/>
          <p:nvPr/>
        </p:nvSpPr>
        <p:spPr>
          <a:xfrm>
            <a:off x="5287489" y="4762654"/>
            <a:ext cx="720000" cy="720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F1F56A0-A22C-B52E-A4D4-B4834BE15727}"/>
              </a:ext>
            </a:extLst>
          </p:cNvPr>
          <p:cNvCxnSpPr>
            <a:cxnSpLocks/>
            <a:stCxn id="46" idx="0"/>
            <a:endCxn id="32" idx="4"/>
          </p:cNvCxnSpPr>
          <p:nvPr/>
        </p:nvCxnSpPr>
        <p:spPr>
          <a:xfrm flipV="1">
            <a:off x="5644945" y="5482654"/>
            <a:ext cx="2544" cy="19726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B080481-5718-8A63-8FA7-5DDBC11565B2}"/>
              </a:ext>
            </a:extLst>
          </p:cNvPr>
          <p:cNvCxnSpPr>
            <a:cxnSpLocks/>
            <a:stCxn id="46" idx="6"/>
            <a:endCxn id="45" idx="1"/>
          </p:cNvCxnSpPr>
          <p:nvPr/>
        </p:nvCxnSpPr>
        <p:spPr>
          <a:xfrm>
            <a:off x="5770945" y="5805920"/>
            <a:ext cx="741258" cy="188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C96F5BB3-C961-2700-9A6D-73C695F2E8C8}"/>
              </a:ext>
            </a:extLst>
          </p:cNvPr>
          <p:cNvCxnSpPr>
            <a:cxnSpLocks/>
            <a:stCxn id="45" idx="3"/>
            <a:endCxn id="44" idx="1"/>
          </p:cNvCxnSpPr>
          <p:nvPr/>
        </p:nvCxnSpPr>
        <p:spPr>
          <a:xfrm>
            <a:off x="6730581" y="5807804"/>
            <a:ext cx="939946" cy="386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7258BF3-06F5-66C2-5D69-CE08D692F901}"/>
              </a:ext>
            </a:extLst>
          </p:cNvPr>
          <p:cNvSpPr txBox="1"/>
          <p:nvPr/>
        </p:nvSpPr>
        <p:spPr>
          <a:xfrm>
            <a:off x="5180165" y="5028581"/>
            <a:ext cx="932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+mn-lt"/>
              </a:rPr>
              <a:t>Ventilator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96AC525-30ED-25B8-36DD-DF7626A9A802}"/>
              </a:ext>
            </a:extLst>
          </p:cNvPr>
          <p:cNvSpPr txBox="1"/>
          <p:nvPr/>
        </p:nvSpPr>
        <p:spPr>
          <a:xfrm>
            <a:off x="5711067" y="5410200"/>
            <a:ext cx="9931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C011"/>
                </a:solidFill>
                <a:latin typeface="+mn-lt"/>
              </a:rPr>
              <a:t>Ventilation unit
</a:t>
            </a:r>
            <a:endParaRPr lang="en-US" dirty="0">
              <a:solidFill>
                <a:srgbClr val="FFC011"/>
              </a:solidFill>
              <a:latin typeface="+mn-lt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0652D8B-F0A9-2D1D-169D-989B51DFBFEA}"/>
              </a:ext>
            </a:extLst>
          </p:cNvPr>
          <p:cNvSpPr txBox="1"/>
          <p:nvPr/>
        </p:nvSpPr>
        <p:spPr>
          <a:xfrm>
            <a:off x="6742834" y="5418509"/>
            <a:ext cx="96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CF2E6"/>
                </a:solidFill>
                <a:latin typeface="+mn-lt"/>
              </a:rPr>
              <a:t>Provide pressure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B033D57F-93BB-E81A-3CC1-CF8E91B1827D}"/>
              </a:ext>
            </a:extLst>
          </p:cNvPr>
          <p:cNvSpPr txBox="1"/>
          <p:nvPr/>
        </p:nvSpPr>
        <p:spPr>
          <a:xfrm>
            <a:off x="7728406" y="5452954"/>
            <a:ext cx="73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15"/>
                </a:solidFill>
                <a:latin typeface="+mn-lt"/>
              </a:rPr>
              <a:t>PEEP to small</a:t>
            </a:r>
          </a:p>
        </p:txBody>
      </p:sp>
      <p:sp>
        <p:nvSpPr>
          <p:cNvPr id="44" name="Isosceles Triangle 19">
            <a:extLst>
              <a:ext uri="{FF2B5EF4-FFF2-40B4-BE49-F238E27FC236}">
                <a16:creationId xmlns:a16="http://schemas.microsoft.com/office/drawing/2014/main" id="{FF099488-5FCC-D5A8-2F35-0ADAE1517FF0}"/>
              </a:ext>
            </a:extLst>
          </p:cNvPr>
          <p:cNvSpPr/>
          <p:nvPr/>
        </p:nvSpPr>
        <p:spPr>
          <a:xfrm>
            <a:off x="7612648" y="5701743"/>
            <a:ext cx="231516" cy="219842"/>
          </a:xfrm>
          <a:prstGeom prst="triangle">
            <a:avLst/>
          </a:prstGeom>
          <a:solidFill>
            <a:srgbClr val="FF00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98589092-1C41-CCA0-8BE7-C39C6F29C22F}"/>
              </a:ext>
            </a:extLst>
          </p:cNvPr>
          <p:cNvSpPr/>
          <p:nvPr/>
        </p:nvSpPr>
        <p:spPr>
          <a:xfrm>
            <a:off x="6512203" y="5694023"/>
            <a:ext cx="218379" cy="227563"/>
          </a:xfrm>
          <a:prstGeom prst="rect">
            <a:avLst/>
          </a:prstGeom>
          <a:solidFill>
            <a:srgbClr val="0CF2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10">
            <a:extLst>
              <a:ext uri="{FF2B5EF4-FFF2-40B4-BE49-F238E27FC236}">
                <a16:creationId xmlns:a16="http://schemas.microsoft.com/office/drawing/2014/main" id="{0791DB03-F2BF-0754-26AA-97763C0F83FB}"/>
              </a:ext>
            </a:extLst>
          </p:cNvPr>
          <p:cNvSpPr/>
          <p:nvPr/>
        </p:nvSpPr>
        <p:spPr>
          <a:xfrm>
            <a:off x="5518945" y="5679920"/>
            <a:ext cx="252000" cy="252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F8FE4DA5-8FEA-49E6-13CD-BD7940F182D6}"/>
              </a:ext>
            </a:extLst>
          </p:cNvPr>
          <p:cNvSpPr txBox="1"/>
          <p:nvPr/>
        </p:nvSpPr>
        <p:spPr>
          <a:xfrm>
            <a:off x="5483854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…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91A4BA7-3AEB-A924-D1AC-BAAD09C29B56}"/>
              </a:ext>
            </a:extLst>
          </p:cNvPr>
          <p:cNvSpPr txBox="1"/>
          <p:nvPr/>
        </p:nvSpPr>
        <p:spPr>
          <a:xfrm>
            <a:off x="6470285" y="5994306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EC57DC8-296C-7891-FE50-7D8E89B98E87}"/>
              </a:ext>
            </a:extLst>
          </p:cNvPr>
          <p:cNvSpPr txBox="1"/>
          <p:nvPr/>
        </p:nvSpPr>
        <p:spPr>
          <a:xfrm>
            <a:off x="7560895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F7E8FB12-13C4-C5F7-DFC7-7CA39C1DF6DA}"/>
              </a:ext>
            </a:extLst>
          </p:cNvPr>
          <p:cNvSpPr/>
          <p:nvPr/>
        </p:nvSpPr>
        <p:spPr>
          <a:xfrm>
            <a:off x="9920551" y="2420305"/>
            <a:ext cx="1636998" cy="150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54" name="TextBox 52">
            <a:extLst>
              <a:ext uri="{FF2B5EF4-FFF2-40B4-BE49-F238E27FC236}">
                <a16:creationId xmlns:a16="http://schemas.microsoft.com/office/drawing/2014/main" id="{0965E8CC-1D32-AD28-D5BE-6705B63F6D72}"/>
              </a:ext>
            </a:extLst>
          </p:cNvPr>
          <p:cNvSpPr txBox="1"/>
          <p:nvPr/>
        </p:nvSpPr>
        <p:spPr>
          <a:xfrm>
            <a:off x="10286011" y="3090762"/>
            <a:ext cx="1404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7928D"/>
              </a:solidFill>
              <a:latin typeface="+mn-lt"/>
            </a:endParaRPr>
          </a:p>
        </p:txBody>
      </p:sp>
      <p:sp>
        <p:nvSpPr>
          <p:cNvPr id="55" name="Oval 10">
            <a:extLst>
              <a:ext uri="{FF2B5EF4-FFF2-40B4-BE49-F238E27FC236}">
                <a16:creationId xmlns:a16="http://schemas.microsoft.com/office/drawing/2014/main" id="{DE0A2296-7727-12CE-100B-3EEC478F6306}"/>
              </a:ext>
            </a:extLst>
          </p:cNvPr>
          <p:cNvSpPr/>
          <p:nvPr/>
        </p:nvSpPr>
        <p:spPr>
          <a:xfrm>
            <a:off x="10068771" y="2479008"/>
            <a:ext cx="252000" cy="252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15">
            <a:extLst>
              <a:ext uri="{FF2B5EF4-FFF2-40B4-BE49-F238E27FC236}">
                <a16:creationId xmlns:a16="http://schemas.microsoft.com/office/drawing/2014/main" id="{3A479B38-201A-432F-0C55-41D247269C70}"/>
              </a:ext>
            </a:extLst>
          </p:cNvPr>
          <p:cNvSpPr/>
          <p:nvPr/>
        </p:nvSpPr>
        <p:spPr>
          <a:xfrm>
            <a:off x="10066584" y="2838118"/>
            <a:ext cx="252000" cy="252000"/>
          </a:xfrm>
          <a:prstGeom prst="rect">
            <a:avLst/>
          </a:prstGeom>
          <a:solidFill>
            <a:srgbClr val="0CF2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ünfeck 169">
            <a:extLst>
              <a:ext uri="{FF2B5EF4-FFF2-40B4-BE49-F238E27FC236}">
                <a16:creationId xmlns:a16="http://schemas.microsoft.com/office/drawing/2014/main" id="{0180647E-E680-10E2-303C-94A767F4F279}"/>
              </a:ext>
            </a:extLst>
          </p:cNvPr>
          <p:cNvSpPr/>
          <p:nvPr/>
        </p:nvSpPr>
        <p:spPr>
          <a:xfrm>
            <a:off x="10066257" y="3549885"/>
            <a:ext cx="252000" cy="252000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Isosceles Triangle 19">
            <a:extLst>
              <a:ext uri="{FF2B5EF4-FFF2-40B4-BE49-F238E27FC236}">
                <a16:creationId xmlns:a16="http://schemas.microsoft.com/office/drawing/2014/main" id="{74CF3567-ABD1-EE32-B68F-FAAC08C1A5E5}"/>
              </a:ext>
            </a:extLst>
          </p:cNvPr>
          <p:cNvSpPr/>
          <p:nvPr/>
        </p:nvSpPr>
        <p:spPr>
          <a:xfrm>
            <a:off x="10066257" y="3191767"/>
            <a:ext cx="247322" cy="252000"/>
          </a:xfrm>
          <a:prstGeom prst="triangle">
            <a:avLst/>
          </a:prstGeom>
          <a:solidFill>
            <a:srgbClr val="FF00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3">
            <a:extLst>
              <a:ext uri="{FF2B5EF4-FFF2-40B4-BE49-F238E27FC236}">
                <a16:creationId xmlns:a16="http://schemas.microsoft.com/office/drawing/2014/main" id="{C0BBE1A0-AF5C-1164-0610-3FB973964E41}"/>
              </a:ext>
            </a:extLst>
          </p:cNvPr>
          <p:cNvSpPr txBox="1"/>
          <p:nvPr/>
        </p:nvSpPr>
        <p:spPr>
          <a:xfrm>
            <a:off x="10324512" y="2462364"/>
            <a:ext cx="12447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11"/>
                </a:solidFill>
                <a:latin typeface="+mn-lt"/>
              </a:rPr>
              <a:t>Component</a:t>
            </a:r>
          </a:p>
          <a:p>
            <a:endParaRPr lang="en-US" sz="1200" dirty="0">
              <a:solidFill>
                <a:srgbClr val="FFC000"/>
              </a:solidFill>
              <a:latin typeface="+mn-lt"/>
            </a:endParaRPr>
          </a:p>
          <a:p>
            <a:r>
              <a:rPr lang="en-US" sz="1200" dirty="0">
                <a:solidFill>
                  <a:srgbClr val="0CF2E6"/>
                </a:solidFill>
                <a:latin typeface="+mn-lt"/>
              </a:rPr>
              <a:t>Function</a:t>
            </a:r>
          </a:p>
          <a:p>
            <a:endParaRPr lang="en-US" sz="1200" dirty="0">
              <a:solidFill>
                <a:schemeClr val="accent1">
                  <a:lumMod val="90000"/>
                </a:schemeClr>
              </a:solidFill>
              <a:latin typeface="+mn-lt"/>
            </a:endParaRPr>
          </a:p>
          <a:p>
            <a:r>
              <a:rPr lang="en-US" sz="1200" dirty="0">
                <a:solidFill>
                  <a:srgbClr val="FF0015"/>
                </a:solidFill>
                <a:latin typeface="+mn-lt"/>
              </a:rPr>
              <a:t>Error / Failure</a:t>
            </a:r>
          </a:p>
          <a:p>
            <a:endParaRPr lang="de-DE" sz="1200" dirty="0">
              <a:solidFill>
                <a:srgbClr val="F7928D"/>
              </a:solidFill>
              <a:latin typeface="+mn-lt"/>
            </a:endParaRPr>
          </a:p>
          <a:p>
            <a:r>
              <a:rPr lang="en-US" sz="1200" dirty="0">
                <a:solidFill>
                  <a:srgbClr val="0070C0"/>
                </a:solidFill>
                <a:latin typeface="+mn-lt"/>
              </a:rPr>
              <a:t>Measure</a:t>
            </a:r>
            <a:r>
              <a:rPr lang="de-DE" sz="1200" dirty="0">
                <a:solidFill>
                  <a:srgbClr val="0070C0"/>
                </a:solidFill>
                <a:latin typeface="+mn-lt"/>
              </a:rPr>
              <a:t>
</a:t>
            </a:r>
            <a:endParaRPr lang="en-DE" sz="1200" dirty="0">
              <a:solidFill>
                <a:srgbClr val="0070C0"/>
              </a:solidFill>
              <a:latin typeface="+mn-lt"/>
            </a:endParaRPr>
          </a:p>
          <a:p>
            <a:r>
              <a:rPr lang="de-DE" sz="1200" dirty="0">
                <a:solidFill>
                  <a:srgbClr val="F7928D"/>
                </a:solidFill>
                <a:latin typeface="+mn-lt"/>
              </a:rPr>
              <a:t>
</a:t>
            </a:r>
          </a:p>
          <a:p>
            <a:endParaRPr lang="en-DE" sz="1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18B492E-DCC6-226B-F41A-676A6A88BBE0}"/>
              </a:ext>
            </a:extLst>
          </p:cNvPr>
          <p:cNvSpPr/>
          <p:nvPr/>
        </p:nvSpPr>
        <p:spPr>
          <a:xfrm>
            <a:off x="57262" y="6694985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905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5908-332E-43B4-84CC-E14595EA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FMEA in Medical Domain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AEE601-818E-49FB-928B-43276191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563" y="6400800"/>
            <a:ext cx="2844800" cy="196850"/>
          </a:xfrm>
        </p:spPr>
        <p:txBody>
          <a:bodyPr/>
          <a:lstStyle/>
          <a:p>
            <a:fld id="{63F6475A-4637-488C-A8BB-AAD68E9B85F4}" type="slidenum">
              <a:rPr lang="de-DE" altLang="de-DE" smtClean="0">
                <a:latin typeface="+mn-lt"/>
              </a:rPr>
              <a:pPr/>
              <a:t>27</a:t>
            </a:fld>
            <a:endParaRPr lang="de-DE" altLang="de-DE">
              <a:latin typeface="+mn-lt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7FAFAB7-5B84-4321-9F5E-DF681C4B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65288"/>
            <a:ext cx="4673698" cy="45720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</a:pPr>
            <a:r>
              <a:rPr lang="de-DE" sz="2000" dirty="0" err="1">
                <a:latin typeface="Segoe UI Web (West European)"/>
              </a:rPr>
              <a:t>Based</a:t>
            </a:r>
            <a:r>
              <a:rPr lang="de-DE" sz="2000" dirty="0">
                <a:latin typeface="Segoe UI Web (West European)"/>
              </a:rPr>
              <a:t> on </a:t>
            </a:r>
            <a:r>
              <a:rPr lang="de-DE" sz="2000" dirty="0" err="1">
                <a:latin typeface="Segoe UI Web (West European)"/>
              </a:rPr>
              <a:t>Failure</a:t>
            </a:r>
            <a:r>
              <a:rPr lang="de-DE" sz="2000" dirty="0">
                <a:latin typeface="Segoe UI Web (West European)"/>
              </a:rPr>
              <a:t>-Mode and </a:t>
            </a:r>
            <a:r>
              <a:rPr lang="de-DE" sz="2000" dirty="0" err="1">
                <a:latin typeface="Segoe UI Web (West European)"/>
              </a:rPr>
              <a:t>Effects</a:t>
            </a:r>
            <a:r>
              <a:rPr lang="de-DE" sz="2000" dirty="0">
                <a:latin typeface="Segoe UI Web (West European)"/>
              </a:rPr>
              <a:t> </a:t>
            </a:r>
            <a:r>
              <a:rPr lang="de-DE" sz="2000" dirty="0" err="1">
                <a:latin typeface="Segoe UI Web (West European)"/>
              </a:rPr>
              <a:t>Analsis</a:t>
            </a:r>
            <a:r>
              <a:rPr lang="de-DE" sz="2000" dirty="0">
                <a:latin typeface="Segoe UI Web (West European)"/>
              </a:rPr>
              <a:t> (FMEA)</a:t>
            </a:r>
          </a:p>
          <a:p>
            <a:pPr marL="285750" indent="-285750">
              <a:lnSpc>
                <a:spcPct val="120000"/>
              </a:lnSpc>
            </a:pPr>
            <a:r>
              <a:rPr lang="de-DE" sz="2000" dirty="0">
                <a:latin typeface="Segoe UI Web (West European)"/>
              </a:rPr>
              <a:t>System “Human" </a:t>
            </a:r>
            <a:r>
              <a:rPr lang="de-DE" sz="2000" dirty="0" err="1">
                <a:latin typeface="Segoe UI Web (West European)"/>
              </a:rPr>
              <a:t>as</a:t>
            </a:r>
            <a:r>
              <a:rPr lang="de-DE" sz="2000" dirty="0">
                <a:latin typeface="Segoe UI Web (West European)"/>
              </a:rPr>
              <a:t> a </a:t>
            </a:r>
            <a:r>
              <a:rPr lang="de-DE" sz="2000" dirty="0" err="1">
                <a:latin typeface="Segoe UI Web (West European)"/>
              </a:rPr>
              <a:t>graph</a:t>
            </a:r>
            <a:r>
              <a:rPr lang="de-DE" sz="2000" dirty="0">
                <a:latin typeface="Segoe UI Web (West European)"/>
              </a:rPr>
              <a:t> </a:t>
            </a:r>
            <a:r>
              <a:rPr lang="de-DE" sz="2000" dirty="0" err="1">
                <a:latin typeface="Segoe UI Web (West European)"/>
              </a:rPr>
              <a:t>with</a:t>
            </a:r>
            <a:endParaRPr lang="de-DE" sz="2000" dirty="0">
              <a:latin typeface="Segoe UI Web (West European)"/>
            </a:endParaRPr>
          </a:p>
          <a:p>
            <a:pPr marL="742950" lvl="1" indent="-285750">
              <a:lnSpc>
                <a:spcPct val="120000"/>
              </a:lnSpc>
            </a:pPr>
            <a:r>
              <a:rPr lang="en-US" sz="1800" dirty="0">
                <a:latin typeface="Segoe UI Web (West European)"/>
              </a:rPr>
              <a:t>Components / ”Anatomy”
</a:t>
            </a:r>
            <a:r>
              <a:rPr lang="en-US" sz="1800" dirty="0" err="1">
                <a:latin typeface="Segoe UI Web (West European)"/>
              </a:rPr>
              <a:t>Funktions</a:t>
            </a:r>
            <a:r>
              <a:rPr lang="en-US" sz="1800" dirty="0">
                <a:latin typeface="Segoe UI Web (West European)"/>
              </a:rPr>
              <a:t> / “Physiology” 
Failures / “Pathology”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de-DE" b="1" dirty="0">
                <a:solidFill>
                  <a:srgbClr val="00B050"/>
                </a:solidFill>
                <a:latin typeface="Segoe UI Web (West European)"/>
                <a:sym typeface="Wingdings" panose="05000000000000000000" pitchFamily="2" charset="2"/>
              </a:rPr>
              <a:t>+</a:t>
            </a:r>
            <a:r>
              <a:rPr lang="de-DE" sz="2200" dirty="0">
                <a:latin typeface="Segoe UI Web (West European)"/>
                <a:sym typeface="Wingdings" panose="05000000000000000000" pitchFamily="2" charset="2"/>
              </a:rPr>
              <a:t> </a:t>
            </a:r>
            <a:r>
              <a:rPr lang="de-DE" sz="2000" dirty="0">
                <a:latin typeface="Segoe UI Web (West European)"/>
              </a:rPr>
              <a:t>Universal </a:t>
            </a:r>
            <a:r>
              <a:rPr lang="de-DE" sz="2000" dirty="0" err="1">
                <a:latin typeface="Segoe UI Web (West European)"/>
              </a:rPr>
              <a:t>patient</a:t>
            </a:r>
            <a:r>
              <a:rPr lang="de-DE" sz="2000" dirty="0">
                <a:latin typeface="Segoe UI Web (West European)"/>
              </a:rPr>
              <a:t>-independent 		</a:t>
            </a:r>
            <a:r>
              <a:rPr lang="de-DE" sz="2000" dirty="0" err="1">
                <a:latin typeface="Segoe UI Web (West European)"/>
              </a:rPr>
              <a:t>knowledge</a:t>
            </a:r>
            <a:r>
              <a:rPr lang="de-DE" sz="2000" dirty="0">
                <a:latin typeface="Segoe UI Web (West European)"/>
              </a:rPr>
              <a:t> </a:t>
            </a:r>
            <a:r>
              <a:rPr lang="de-DE" sz="2000" dirty="0" err="1">
                <a:latin typeface="Segoe UI Web (West European)"/>
              </a:rPr>
              <a:t>base</a:t>
            </a:r>
            <a:endParaRPr lang="de-DE" sz="2000" dirty="0">
              <a:latin typeface="Segoe UI Web (West European)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de-DE" sz="2000" b="1" dirty="0">
                <a:solidFill>
                  <a:srgbClr val="C00000"/>
                </a:solidFill>
                <a:latin typeface="Segoe UI Web (West European)"/>
                <a:sym typeface="Wingdings" panose="05000000000000000000" pitchFamily="2" charset="2"/>
              </a:rPr>
              <a:t>-</a:t>
            </a:r>
            <a:r>
              <a:rPr lang="de-DE" sz="2000" dirty="0">
                <a:latin typeface="Segoe UI Web (West European)"/>
                <a:sym typeface="Wingdings" panose="05000000000000000000" pitchFamily="2" charset="2"/>
              </a:rPr>
              <a:t>   Manual </a:t>
            </a:r>
            <a:r>
              <a:rPr lang="de-DE" sz="2000" dirty="0" err="1">
                <a:latin typeface="Segoe UI Web (West European)"/>
                <a:sym typeface="Wingdings" panose="05000000000000000000" pitchFamily="2" charset="2"/>
              </a:rPr>
              <a:t>development</a:t>
            </a:r>
            <a:r>
              <a:rPr lang="de-DE" sz="2000" dirty="0">
                <a:latin typeface="Segoe UI Web (West European)"/>
                <a:sym typeface="Wingdings" panose="05000000000000000000" pitchFamily="2" charset="2"/>
              </a:rPr>
              <a:t> (</a:t>
            </a:r>
            <a:r>
              <a:rPr lang="de-DE" sz="2000" dirty="0" err="1">
                <a:latin typeface="Segoe UI Web (West European)"/>
                <a:sym typeface="Wingdings" panose="05000000000000000000" pitchFamily="2" charset="2"/>
              </a:rPr>
              <a:t>currently</a:t>
            </a:r>
            <a:r>
              <a:rPr lang="de-DE" sz="2000" dirty="0">
                <a:latin typeface="Segoe UI Web (West European)"/>
                <a:sym typeface="Wingdings" panose="05000000000000000000" pitchFamily="2" charset="2"/>
              </a:rPr>
              <a:t>)</a:t>
            </a:r>
            <a:endParaRPr lang="de-DE" sz="2000" dirty="0">
              <a:latin typeface="Segoe UI Web (West European)"/>
            </a:endParaRP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1C0093B8-3A1C-4FF4-9465-85623FB2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90725" y="6400800"/>
            <a:ext cx="2133600" cy="196850"/>
          </a:xfrm>
        </p:spPr>
        <p:txBody>
          <a:bodyPr/>
          <a:lstStyle/>
          <a:p>
            <a:pPr>
              <a:defRPr/>
            </a:pPr>
            <a:fld id="{E2E82192-8594-4FBF-8DF2-65194F0FCC18}" type="datetime1">
              <a:rPr lang="de-DE" altLang="de-DE" smtClean="0">
                <a:latin typeface="+mn-lt"/>
              </a:rPr>
              <a:t>10.11.23</a:t>
            </a:fld>
            <a:endParaRPr lang="de-DE" altLang="de-DE" dirty="0">
              <a:latin typeface="+mn-lt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5B5BBF1-9B88-4EF4-A4B9-710DA56387D2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7718172" y="5701744"/>
            <a:ext cx="10234" cy="40779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A73B723-105F-4013-943F-A1EF06227EFF}"/>
              </a:ext>
            </a:extLst>
          </p:cNvPr>
          <p:cNvCxnSpPr>
            <a:cxnSpLocks/>
          </p:cNvCxnSpPr>
          <p:nvPr/>
        </p:nvCxnSpPr>
        <p:spPr>
          <a:xfrm flipV="1">
            <a:off x="6623175" y="5701743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D945EEA-D449-4764-9CBB-3118CAB919E6}"/>
              </a:ext>
            </a:extLst>
          </p:cNvPr>
          <p:cNvCxnSpPr>
            <a:cxnSpLocks/>
          </p:cNvCxnSpPr>
          <p:nvPr/>
        </p:nvCxnSpPr>
        <p:spPr>
          <a:xfrm flipV="1">
            <a:off x="5639416" y="5669299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D7A8F181-9D98-4455-AF49-90F1FD616124}"/>
              </a:ext>
            </a:extLst>
          </p:cNvPr>
          <p:cNvCxnSpPr>
            <a:cxnSpLocks/>
          </p:cNvCxnSpPr>
          <p:nvPr/>
        </p:nvCxnSpPr>
        <p:spPr>
          <a:xfrm flipV="1">
            <a:off x="7740637" y="4118755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36AC6C6-ECA0-4E60-853A-0FF7E2B50B1F}"/>
              </a:ext>
            </a:extLst>
          </p:cNvPr>
          <p:cNvSpPr txBox="1"/>
          <p:nvPr/>
        </p:nvSpPr>
        <p:spPr>
          <a:xfrm>
            <a:off x="6482437" y="442783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DDE38C8-575F-4C36-BB55-C2E3755DAD06}"/>
              </a:ext>
            </a:extLst>
          </p:cNvPr>
          <p:cNvCxnSpPr>
            <a:cxnSpLocks/>
          </p:cNvCxnSpPr>
          <p:nvPr/>
        </p:nvCxnSpPr>
        <p:spPr>
          <a:xfrm flipV="1">
            <a:off x="6647739" y="4108354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7314FCB-B265-4257-B815-B3DCC0A1A4D0}"/>
              </a:ext>
            </a:extLst>
          </p:cNvPr>
          <p:cNvSpPr txBox="1"/>
          <p:nvPr/>
        </p:nvSpPr>
        <p:spPr>
          <a:xfrm>
            <a:off x="5483854" y="4423284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FBBC892-A112-4CBB-A6E9-004C66623CF9}"/>
              </a:ext>
            </a:extLst>
          </p:cNvPr>
          <p:cNvCxnSpPr>
            <a:cxnSpLocks/>
          </p:cNvCxnSpPr>
          <p:nvPr/>
        </p:nvCxnSpPr>
        <p:spPr>
          <a:xfrm flipV="1">
            <a:off x="5643645" y="4129895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DFAEF68-78B8-4B45-AF64-3AC6C2221BBF}"/>
              </a:ext>
            </a:extLst>
          </p:cNvPr>
          <p:cNvCxnSpPr>
            <a:cxnSpLocks/>
            <a:stCxn id="54" idx="1"/>
            <a:endCxn id="75" idx="5"/>
          </p:cNvCxnSpPr>
          <p:nvPr/>
        </p:nvCxnSpPr>
        <p:spPr>
          <a:xfrm flipH="1" flipV="1">
            <a:off x="7800760" y="4231858"/>
            <a:ext cx="1090243" cy="315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5">
            <a:extLst>
              <a:ext uri="{FF2B5EF4-FFF2-40B4-BE49-F238E27FC236}">
                <a16:creationId xmlns:a16="http://schemas.microsoft.com/office/drawing/2014/main" id="{0CCDF716-2E7E-4A46-9BE7-E2A91AED129D}"/>
              </a:ext>
            </a:extLst>
          </p:cNvPr>
          <p:cNvSpPr/>
          <p:nvPr/>
        </p:nvSpPr>
        <p:spPr>
          <a:xfrm>
            <a:off x="5290024" y="1754241"/>
            <a:ext cx="720000" cy="720000"/>
          </a:xfrm>
          <a:prstGeom prst="ellipse">
            <a:avLst/>
          </a:prstGeom>
          <a:solidFill>
            <a:srgbClr val="FFC01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19671410-4343-42E6-A983-771C9BD1556D}"/>
              </a:ext>
            </a:extLst>
          </p:cNvPr>
          <p:cNvSpPr/>
          <p:nvPr/>
        </p:nvSpPr>
        <p:spPr>
          <a:xfrm>
            <a:off x="5287489" y="4762654"/>
            <a:ext cx="720000" cy="720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4679A82-5297-4C90-90F2-8C81C23B7EC7}"/>
              </a:ext>
            </a:extLst>
          </p:cNvPr>
          <p:cNvCxnSpPr>
            <a:cxnSpLocks/>
            <a:stCxn id="25" idx="4"/>
            <a:endCxn id="69" idx="0"/>
          </p:cNvCxnSpPr>
          <p:nvPr/>
        </p:nvCxnSpPr>
        <p:spPr>
          <a:xfrm>
            <a:off x="5650024" y="2474241"/>
            <a:ext cx="2361" cy="3038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FB5FC11-EBFA-40ED-86AF-046392DE3042}"/>
              </a:ext>
            </a:extLst>
          </p:cNvPr>
          <p:cNvCxnSpPr>
            <a:cxnSpLocks/>
            <a:endCxn id="70" idx="1"/>
          </p:cNvCxnSpPr>
          <p:nvPr/>
        </p:nvCxnSpPr>
        <p:spPr>
          <a:xfrm flipV="1">
            <a:off x="5767360" y="2883360"/>
            <a:ext cx="765740" cy="11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A9E971C-2538-4693-9BD0-3F5616FCCAF5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5770032" y="3565829"/>
            <a:ext cx="766124" cy="84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6566E8A-2EE0-4D86-BA40-869EF05B52E0}"/>
              </a:ext>
            </a:extLst>
          </p:cNvPr>
          <p:cNvCxnSpPr>
            <a:cxnSpLocks/>
            <a:endCxn id="72" idx="1"/>
          </p:cNvCxnSpPr>
          <p:nvPr/>
        </p:nvCxnSpPr>
        <p:spPr>
          <a:xfrm flipV="1">
            <a:off x="5766990" y="4232984"/>
            <a:ext cx="768445" cy="686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59944ECF-F8E8-4F65-B4FD-4B18BB81E183}"/>
              </a:ext>
            </a:extLst>
          </p:cNvPr>
          <p:cNvCxnSpPr>
            <a:cxnSpLocks/>
            <a:stCxn id="70" idx="3"/>
            <a:endCxn id="73" idx="1"/>
          </p:cNvCxnSpPr>
          <p:nvPr/>
        </p:nvCxnSpPr>
        <p:spPr>
          <a:xfrm>
            <a:off x="6751479" y="2883360"/>
            <a:ext cx="933600" cy="465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BBEAACA-9C12-49A1-AEF7-934DCC8352EA}"/>
              </a:ext>
            </a:extLst>
          </p:cNvPr>
          <p:cNvCxnSpPr>
            <a:cxnSpLocks/>
            <a:stCxn id="71" idx="3"/>
            <a:endCxn id="74" idx="1"/>
          </p:cNvCxnSpPr>
          <p:nvPr/>
        </p:nvCxnSpPr>
        <p:spPr>
          <a:xfrm flipV="1">
            <a:off x="6754535" y="3560939"/>
            <a:ext cx="932472" cy="1330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A0AA6A1D-FCB0-483A-9473-024C91A62E9A}"/>
              </a:ext>
            </a:extLst>
          </p:cNvPr>
          <p:cNvCxnSpPr>
            <a:cxnSpLocks/>
            <a:stCxn id="75" idx="1"/>
            <a:endCxn id="72" idx="3"/>
          </p:cNvCxnSpPr>
          <p:nvPr/>
        </p:nvCxnSpPr>
        <p:spPr>
          <a:xfrm flipH="1">
            <a:off x="6753813" y="4231859"/>
            <a:ext cx="931188" cy="11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0AE4DD6-C7C2-4F67-8B07-31689CBBAF7B}"/>
              </a:ext>
            </a:extLst>
          </p:cNvPr>
          <p:cNvCxnSpPr>
            <a:cxnSpLocks/>
            <a:stCxn id="81" idx="0"/>
            <a:endCxn id="26" idx="4"/>
          </p:cNvCxnSpPr>
          <p:nvPr/>
        </p:nvCxnSpPr>
        <p:spPr>
          <a:xfrm flipV="1">
            <a:off x="5644945" y="5482654"/>
            <a:ext cx="2544" cy="19726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FEBB762F-264E-4C6D-A14D-BDAF1089C0BC}"/>
              </a:ext>
            </a:extLst>
          </p:cNvPr>
          <p:cNvCxnSpPr>
            <a:cxnSpLocks/>
            <a:stCxn id="81" idx="6"/>
            <a:endCxn id="77" idx="1"/>
          </p:cNvCxnSpPr>
          <p:nvPr/>
        </p:nvCxnSpPr>
        <p:spPr>
          <a:xfrm>
            <a:off x="5770945" y="5805920"/>
            <a:ext cx="741258" cy="188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DF80E474-1B81-480C-BEEA-358A02B9FC4B}"/>
              </a:ext>
            </a:extLst>
          </p:cNvPr>
          <p:cNvCxnSpPr>
            <a:cxnSpLocks/>
            <a:stCxn id="77" idx="3"/>
            <a:endCxn id="76" idx="1"/>
          </p:cNvCxnSpPr>
          <p:nvPr/>
        </p:nvCxnSpPr>
        <p:spPr>
          <a:xfrm>
            <a:off x="6730581" y="5807804"/>
            <a:ext cx="939946" cy="386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FCF9EF59-A404-494A-B450-DA44D641C2D3}"/>
              </a:ext>
            </a:extLst>
          </p:cNvPr>
          <p:cNvSpPr txBox="1"/>
          <p:nvPr/>
        </p:nvSpPr>
        <p:spPr>
          <a:xfrm>
            <a:off x="5292652" y="1964507"/>
            <a:ext cx="725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+mn-lt"/>
              </a:rPr>
              <a:t>Human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2DCA8A8-43F4-4470-B694-68C2351129FF}"/>
              </a:ext>
            </a:extLst>
          </p:cNvPr>
          <p:cNvSpPr txBox="1"/>
          <p:nvPr/>
        </p:nvSpPr>
        <p:spPr>
          <a:xfrm>
            <a:off x="5180165" y="5028581"/>
            <a:ext cx="932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+mn-lt"/>
              </a:rPr>
              <a:t>Ventilator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A6CC727-F9A2-4056-A668-470109E0082C}"/>
              </a:ext>
            </a:extLst>
          </p:cNvPr>
          <p:cNvSpPr txBox="1"/>
          <p:nvPr/>
        </p:nvSpPr>
        <p:spPr>
          <a:xfrm>
            <a:off x="5732785" y="2523035"/>
            <a:ext cx="87729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C011"/>
                </a:solidFill>
                <a:latin typeface="+mn-lt"/>
              </a:rPr>
              <a:t>Pulmonary System
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0AC3FF0-765E-4B32-A2AF-8DEAE1536E9B}"/>
              </a:ext>
            </a:extLst>
          </p:cNvPr>
          <p:cNvSpPr txBox="1"/>
          <p:nvPr/>
        </p:nvSpPr>
        <p:spPr>
          <a:xfrm>
            <a:off x="5738203" y="3203464"/>
            <a:ext cx="1037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C011"/>
                </a:solidFill>
                <a:latin typeface="+mn-lt"/>
              </a:rPr>
              <a:t>Alveolar space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5E68A07-CC11-4D7D-A252-801E46233016}"/>
              </a:ext>
            </a:extLst>
          </p:cNvPr>
          <p:cNvSpPr txBox="1"/>
          <p:nvPr/>
        </p:nvSpPr>
        <p:spPr>
          <a:xfrm>
            <a:off x="5739918" y="3875693"/>
            <a:ext cx="722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C011"/>
                </a:solidFill>
                <a:latin typeface="+mn-lt"/>
              </a:rPr>
              <a:t>Alveoli
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DF19B46-1229-4A9E-92E3-1E84727825B4}"/>
              </a:ext>
            </a:extLst>
          </p:cNvPr>
          <p:cNvSpPr txBox="1"/>
          <p:nvPr/>
        </p:nvSpPr>
        <p:spPr>
          <a:xfrm>
            <a:off x="6714088" y="2525827"/>
            <a:ext cx="955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CF2E6"/>
                </a:solidFill>
                <a:latin typeface="+mn-lt"/>
              </a:rPr>
              <a:t>Oxygen supply
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E06CD76-C906-4C35-A139-9381CDB266E6}"/>
              </a:ext>
            </a:extLst>
          </p:cNvPr>
          <p:cNvSpPr txBox="1"/>
          <p:nvPr/>
        </p:nvSpPr>
        <p:spPr>
          <a:xfrm>
            <a:off x="6718999" y="3199561"/>
            <a:ext cx="1282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CF2E6"/>
                </a:solidFill>
                <a:latin typeface="+mn-lt"/>
              </a:rPr>
              <a:t>Provide</a:t>
            </a:r>
            <a:br>
              <a:rPr lang="en-US" sz="1000" dirty="0">
                <a:solidFill>
                  <a:srgbClr val="0CF2E6"/>
                </a:solidFill>
                <a:latin typeface="+mn-lt"/>
              </a:rPr>
            </a:br>
            <a:r>
              <a:rPr lang="en-US" sz="1000" dirty="0">
                <a:solidFill>
                  <a:srgbClr val="0CF2E6"/>
                </a:solidFill>
                <a:latin typeface="+mn-lt"/>
              </a:rPr>
              <a:t>volume
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BC28BA2-A016-439E-938E-8FF67094950B}"/>
              </a:ext>
            </a:extLst>
          </p:cNvPr>
          <p:cNvSpPr txBox="1"/>
          <p:nvPr/>
        </p:nvSpPr>
        <p:spPr>
          <a:xfrm>
            <a:off x="6710684" y="3878360"/>
            <a:ext cx="1052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CF2E6"/>
                </a:solidFill>
                <a:latin typeface="+mn-lt"/>
              </a:rPr>
              <a:t>Gas exchange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00D7042-F653-46E4-B797-5392E271C9DD}"/>
              </a:ext>
            </a:extLst>
          </p:cNvPr>
          <p:cNvSpPr txBox="1"/>
          <p:nvPr/>
        </p:nvSpPr>
        <p:spPr>
          <a:xfrm>
            <a:off x="5711067" y="5410200"/>
            <a:ext cx="9931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C011"/>
                </a:solidFill>
                <a:latin typeface="+mn-lt"/>
              </a:rPr>
              <a:t>Ventilation unit
</a:t>
            </a:r>
            <a:endParaRPr lang="en-US" dirty="0">
              <a:solidFill>
                <a:srgbClr val="FFC011"/>
              </a:solidFill>
              <a:latin typeface="+mn-lt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9A0E9D7-E9F2-4C83-A013-3E34A14A1F98}"/>
              </a:ext>
            </a:extLst>
          </p:cNvPr>
          <p:cNvSpPr txBox="1"/>
          <p:nvPr/>
        </p:nvSpPr>
        <p:spPr>
          <a:xfrm>
            <a:off x="6742834" y="5418509"/>
            <a:ext cx="96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CF2E6"/>
                </a:solidFill>
                <a:latin typeface="+mn-lt"/>
              </a:rPr>
              <a:t>Provide pressure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83C9F01-24C1-4AEE-BDBE-283283CFCB55}"/>
              </a:ext>
            </a:extLst>
          </p:cNvPr>
          <p:cNvSpPr txBox="1"/>
          <p:nvPr/>
        </p:nvSpPr>
        <p:spPr>
          <a:xfrm>
            <a:off x="7728406" y="5452954"/>
            <a:ext cx="73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15"/>
                </a:solidFill>
                <a:latin typeface="+mn-lt"/>
              </a:rPr>
              <a:t>PEEP to small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FF356E9D-EBBF-4153-9DE6-EF9505E48C56}"/>
              </a:ext>
            </a:extLst>
          </p:cNvPr>
          <p:cNvSpPr txBox="1"/>
          <p:nvPr/>
        </p:nvSpPr>
        <p:spPr>
          <a:xfrm>
            <a:off x="7738377" y="3860531"/>
            <a:ext cx="84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15"/>
                </a:solidFill>
                <a:latin typeface="+mn-lt"/>
              </a:rPr>
              <a:t>Atelectasis
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8C44E6D-EC2B-4DB6-AA2D-7017DCB5A77C}"/>
              </a:ext>
            </a:extLst>
          </p:cNvPr>
          <p:cNvSpPr txBox="1"/>
          <p:nvPr/>
        </p:nvSpPr>
        <p:spPr>
          <a:xfrm>
            <a:off x="7762317" y="2523585"/>
            <a:ext cx="79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15"/>
                </a:solidFill>
                <a:latin typeface="+mn-lt"/>
              </a:rPr>
              <a:t>Supply too low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1E666F3B-2413-402F-8B2F-16582F060404}"/>
              </a:ext>
            </a:extLst>
          </p:cNvPr>
          <p:cNvSpPr txBox="1"/>
          <p:nvPr/>
        </p:nvSpPr>
        <p:spPr>
          <a:xfrm>
            <a:off x="7756538" y="3203040"/>
            <a:ext cx="957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15"/>
                </a:solidFill>
                <a:latin typeface="+mn-lt"/>
              </a:rPr>
              <a:t>Volume 
too low
</a:t>
            </a:r>
          </a:p>
        </p:txBody>
      </p:sp>
      <p:sp>
        <p:nvSpPr>
          <p:cNvPr id="54" name="Fünfeck 169">
            <a:extLst>
              <a:ext uri="{FF2B5EF4-FFF2-40B4-BE49-F238E27FC236}">
                <a16:creationId xmlns:a16="http://schemas.microsoft.com/office/drawing/2014/main" id="{659EB3CC-8C64-4803-BBEF-837CD1242449}"/>
              </a:ext>
            </a:extLst>
          </p:cNvPr>
          <p:cNvSpPr/>
          <p:nvPr/>
        </p:nvSpPr>
        <p:spPr>
          <a:xfrm>
            <a:off x="8891002" y="4119132"/>
            <a:ext cx="298990" cy="303371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7" name="Verbinder: gewinkelt 173">
            <a:extLst>
              <a:ext uri="{FF2B5EF4-FFF2-40B4-BE49-F238E27FC236}">
                <a16:creationId xmlns:a16="http://schemas.microsoft.com/office/drawing/2014/main" id="{B5437675-9463-44F2-8F28-F68A2142FC45}"/>
              </a:ext>
            </a:extLst>
          </p:cNvPr>
          <p:cNvCxnSpPr>
            <a:cxnSpLocks/>
            <a:stCxn id="76" idx="5"/>
            <a:endCxn id="54" idx="1"/>
          </p:cNvCxnSpPr>
          <p:nvPr/>
        </p:nvCxnSpPr>
        <p:spPr>
          <a:xfrm flipV="1">
            <a:off x="7786286" y="4235008"/>
            <a:ext cx="1104717" cy="1576656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8D8D1395-1758-42E8-B45C-C9836F257238}"/>
              </a:ext>
            </a:extLst>
          </p:cNvPr>
          <p:cNvSpPr txBox="1"/>
          <p:nvPr/>
        </p:nvSpPr>
        <p:spPr>
          <a:xfrm>
            <a:off x="9040498" y="3882094"/>
            <a:ext cx="98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+mn-lt"/>
              </a:rPr>
              <a:t>Increase PEEP</a:t>
            </a:r>
          </a:p>
        </p:txBody>
      </p:sp>
      <p:sp>
        <p:nvSpPr>
          <p:cNvPr id="70" name="Rectangle 15">
            <a:extLst>
              <a:ext uri="{FF2B5EF4-FFF2-40B4-BE49-F238E27FC236}">
                <a16:creationId xmlns:a16="http://schemas.microsoft.com/office/drawing/2014/main" id="{31BA60C7-9EE4-45F9-BA8D-328003969E02}"/>
              </a:ext>
            </a:extLst>
          </p:cNvPr>
          <p:cNvSpPr/>
          <p:nvPr/>
        </p:nvSpPr>
        <p:spPr>
          <a:xfrm>
            <a:off x="6533101" y="2769579"/>
            <a:ext cx="218379" cy="227563"/>
          </a:xfrm>
          <a:prstGeom prst="rect">
            <a:avLst/>
          </a:prstGeom>
          <a:solidFill>
            <a:srgbClr val="0CF2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15">
            <a:extLst>
              <a:ext uri="{FF2B5EF4-FFF2-40B4-BE49-F238E27FC236}">
                <a16:creationId xmlns:a16="http://schemas.microsoft.com/office/drawing/2014/main" id="{09015FEF-878D-4787-84F9-BB424E90396D}"/>
              </a:ext>
            </a:extLst>
          </p:cNvPr>
          <p:cNvSpPr/>
          <p:nvPr/>
        </p:nvSpPr>
        <p:spPr>
          <a:xfrm>
            <a:off x="6536157" y="3460462"/>
            <a:ext cx="218379" cy="227563"/>
          </a:xfrm>
          <a:prstGeom prst="rect">
            <a:avLst/>
          </a:prstGeom>
          <a:solidFill>
            <a:srgbClr val="0CF2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15">
            <a:extLst>
              <a:ext uri="{FF2B5EF4-FFF2-40B4-BE49-F238E27FC236}">
                <a16:creationId xmlns:a16="http://schemas.microsoft.com/office/drawing/2014/main" id="{AACB3D6D-664D-4892-9324-144BECD8A374}"/>
              </a:ext>
            </a:extLst>
          </p:cNvPr>
          <p:cNvSpPr/>
          <p:nvPr/>
        </p:nvSpPr>
        <p:spPr>
          <a:xfrm>
            <a:off x="6535435" y="4119202"/>
            <a:ext cx="218379" cy="227563"/>
          </a:xfrm>
          <a:prstGeom prst="rect">
            <a:avLst/>
          </a:prstGeom>
          <a:solidFill>
            <a:srgbClr val="0CF2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19">
            <a:extLst>
              <a:ext uri="{FF2B5EF4-FFF2-40B4-BE49-F238E27FC236}">
                <a16:creationId xmlns:a16="http://schemas.microsoft.com/office/drawing/2014/main" id="{C456D3A3-0257-4AD6-B30D-1CDEA3B1D065}"/>
              </a:ext>
            </a:extLst>
          </p:cNvPr>
          <p:cNvSpPr/>
          <p:nvPr/>
        </p:nvSpPr>
        <p:spPr>
          <a:xfrm>
            <a:off x="7627200" y="2778095"/>
            <a:ext cx="231516" cy="219842"/>
          </a:xfrm>
          <a:prstGeom prst="triangle">
            <a:avLst/>
          </a:prstGeom>
          <a:solidFill>
            <a:srgbClr val="FF00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19">
            <a:extLst>
              <a:ext uri="{FF2B5EF4-FFF2-40B4-BE49-F238E27FC236}">
                <a16:creationId xmlns:a16="http://schemas.microsoft.com/office/drawing/2014/main" id="{1DD32B7D-754F-4DA2-AE7A-5CDBEEF08996}"/>
              </a:ext>
            </a:extLst>
          </p:cNvPr>
          <p:cNvSpPr/>
          <p:nvPr/>
        </p:nvSpPr>
        <p:spPr>
          <a:xfrm>
            <a:off x="7629128" y="3451018"/>
            <a:ext cx="231516" cy="219842"/>
          </a:xfrm>
          <a:prstGeom prst="triangle">
            <a:avLst/>
          </a:prstGeom>
          <a:solidFill>
            <a:srgbClr val="FF00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B370C230-640D-4942-982B-C0437BCEC3D7}"/>
              </a:ext>
            </a:extLst>
          </p:cNvPr>
          <p:cNvSpPr/>
          <p:nvPr/>
        </p:nvSpPr>
        <p:spPr>
          <a:xfrm>
            <a:off x="7627122" y="4121937"/>
            <a:ext cx="231516" cy="219842"/>
          </a:xfrm>
          <a:prstGeom prst="triangle">
            <a:avLst/>
          </a:prstGeom>
          <a:solidFill>
            <a:srgbClr val="FF00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19">
            <a:extLst>
              <a:ext uri="{FF2B5EF4-FFF2-40B4-BE49-F238E27FC236}">
                <a16:creationId xmlns:a16="http://schemas.microsoft.com/office/drawing/2014/main" id="{84D85507-1B39-4A17-BC6A-8727C784955B}"/>
              </a:ext>
            </a:extLst>
          </p:cNvPr>
          <p:cNvSpPr/>
          <p:nvPr/>
        </p:nvSpPr>
        <p:spPr>
          <a:xfrm>
            <a:off x="7612648" y="5701743"/>
            <a:ext cx="231516" cy="219842"/>
          </a:xfrm>
          <a:prstGeom prst="triangle">
            <a:avLst/>
          </a:prstGeom>
          <a:solidFill>
            <a:srgbClr val="FF00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15">
            <a:extLst>
              <a:ext uri="{FF2B5EF4-FFF2-40B4-BE49-F238E27FC236}">
                <a16:creationId xmlns:a16="http://schemas.microsoft.com/office/drawing/2014/main" id="{0043AEEC-1DFA-4DCF-8000-4762D818CD2C}"/>
              </a:ext>
            </a:extLst>
          </p:cNvPr>
          <p:cNvSpPr/>
          <p:nvPr/>
        </p:nvSpPr>
        <p:spPr>
          <a:xfrm>
            <a:off x="6512203" y="5694023"/>
            <a:ext cx="218379" cy="227563"/>
          </a:xfrm>
          <a:prstGeom prst="rect">
            <a:avLst/>
          </a:prstGeom>
          <a:solidFill>
            <a:srgbClr val="0CF2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10">
            <a:extLst>
              <a:ext uri="{FF2B5EF4-FFF2-40B4-BE49-F238E27FC236}">
                <a16:creationId xmlns:a16="http://schemas.microsoft.com/office/drawing/2014/main" id="{2E6800DD-EF61-44BA-9BF2-0ECAFEEE1A4F}"/>
              </a:ext>
            </a:extLst>
          </p:cNvPr>
          <p:cNvSpPr/>
          <p:nvPr/>
        </p:nvSpPr>
        <p:spPr>
          <a:xfrm>
            <a:off x="5518945" y="5679920"/>
            <a:ext cx="252000" cy="252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A5D6F6B9-FC32-40AB-A4EA-9C7568F17256}"/>
              </a:ext>
            </a:extLst>
          </p:cNvPr>
          <p:cNvSpPr txBox="1"/>
          <p:nvPr/>
        </p:nvSpPr>
        <p:spPr>
          <a:xfrm>
            <a:off x="7575901" y="4423283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5CACAFA-EA28-435D-8983-4923C5A07433}"/>
              </a:ext>
            </a:extLst>
          </p:cNvPr>
          <p:cNvSpPr txBox="1"/>
          <p:nvPr/>
        </p:nvSpPr>
        <p:spPr>
          <a:xfrm>
            <a:off x="5483854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…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900BBEDE-A8DA-447B-9C0D-D75864D22787}"/>
              </a:ext>
            </a:extLst>
          </p:cNvPr>
          <p:cNvSpPr txBox="1"/>
          <p:nvPr/>
        </p:nvSpPr>
        <p:spPr>
          <a:xfrm>
            <a:off x="6470285" y="5994306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41EA4266-CA46-4024-B6E3-5EC72F3E15E7}"/>
              </a:ext>
            </a:extLst>
          </p:cNvPr>
          <p:cNvSpPr txBox="1"/>
          <p:nvPr/>
        </p:nvSpPr>
        <p:spPr>
          <a:xfrm>
            <a:off x="7560895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2C14F816-C9A8-4F5A-8DEC-D392A3705085}"/>
              </a:ext>
            </a:extLst>
          </p:cNvPr>
          <p:cNvCxnSpPr>
            <a:cxnSpLocks/>
            <a:stCxn id="72" idx="0"/>
            <a:endCxn id="71" idx="2"/>
          </p:cNvCxnSpPr>
          <p:nvPr/>
        </p:nvCxnSpPr>
        <p:spPr>
          <a:xfrm flipV="1">
            <a:off x="6644624" y="3688025"/>
            <a:ext cx="722" cy="43117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3CCC5243-181D-4BDC-948D-947660908BBA}"/>
              </a:ext>
            </a:extLst>
          </p:cNvPr>
          <p:cNvCxnSpPr>
            <a:cxnSpLocks/>
            <a:stCxn id="71" idx="0"/>
            <a:endCxn id="70" idx="2"/>
          </p:cNvCxnSpPr>
          <p:nvPr/>
        </p:nvCxnSpPr>
        <p:spPr>
          <a:xfrm flipH="1" flipV="1">
            <a:off x="6642290" y="2997141"/>
            <a:ext cx="3056" cy="46332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511AEE4F-E986-4480-BF64-CE2478374207}"/>
              </a:ext>
            </a:extLst>
          </p:cNvPr>
          <p:cNvCxnSpPr>
            <a:cxnSpLocks/>
            <a:stCxn id="104" idx="0"/>
            <a:endCxn id="69" idx="4"/>
          </p:cNvCxnSpPr>
          <p:nvPr/>
        </p:nvCxnSpPr>
        <p:spPr>
          <a:xfrm flipV="1">
            <a:off x="5650024" y="3030095"/>
            <a:ext cx="2361" cy="41191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916F7B08-02FC-4B6E-959E-785CB90C6633}"/>
              </a:ext>
            </a:extLst>
          </p:cNvPr>
          <p:cNvCxnSpPr>
            <a:cxnSpLocks/>
            <a:stCxn id="89" idx="0"/>
            <a:endCxn id="104" idx="4"/>
          </p:cNvCxnSpPr>
          <p:nvPr/>
        </p:nvCxnSpPr>
        <p:spPr>
          <a:xfrm flipV="1">
            <a:off x="5646640" y="3694005"/>
            <a:ext cx="3384" cy="41216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5FB089CD-68E5-4FF8-9209-3E6911A1A8B6}"/>
              </a:ext>
            </a:extLst>
          </p:cNvPr>
          <p:cNvCxnSpPr>
            <a:cxnSpLocks/>
            <a:stCxn id="75" idx="0"/>
            <a:endCxn id="74" idx="3"/>
          </p:cNvCxnSpPr>
          <p:nvPr/>
        </p:nvCxnSpPr>
        <p:spPr>
          <a:xfrm flipV="1">
            <a:off x="7742880" y="3670861"/>
            <a:ext cx="2006" cy="45107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CCDD2A4C-9058-4BE7-B0AD-3C5547A1FC14}"/>
              </a:ext>
            </a:extLst>
          </p:cNvPr>
          <p:cNvCxnSpPr>
            <a:cxnSpLocks/>
            <a:stCxn id="74" idx="0"/>
            <a:endCxn id="73" idx="3"/>
          </p:cNvCxnSpPr>
          <p:nvPr/>
        </p:nvCxnSpPr>
        <p:spPr>
          <a:xfrm flipH="1" flipV="1">
            <a:off x="7742958" y="2997938"/>
            <a:ext cx="1928" cy="4530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 94">
            <a:extLst>
              <a:ext uri="{FF2B5EF4-FFF2-40B4-BE49-F238E27FC236}">
                <a16:creationId xmlns:a16="http://schemas.microsoft.com/office/drawing/2014/main" id="{F4E8A09B-442A-4CC8-B965-0F05D4897FAE}"/>
              </a:ext>
            </a:extLst>
          </p:cNvPr>
          <p:cNvSpPr/>
          <p:nvPr/>
        </p:nvSpPr>
        <p:spPr>
          <a:xfrm>
            <a:off x="9920551" y="2420305"/>
            <a:ext cx="1636998" cy="150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96" name="TextBox 52">
            <a:extLst>
              <a:ext uri="{FF2B5EF4-FFF2-40B4-BE49-F238E27FC236}">
                <a16:creationId xmlns:a16="http://schemas.microsoft.com/office/drawing/2014/main" id="{759F4715-19CC-4274-87A2-FEE18D400300}"/>
              </a:ext>
            </a:extLst>
          </p:cNvPr>
          <p:cNvSpPr txBox="1"/>
          <p:nvPr/>
        </p:nvSpPr>
        <p:spPr>
          <a:xfrm>
            <a:off x="10286011" y="3090762"/>
            <a:ext cx="1404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7928D"/>
              </a:solidFill>
              <a:latin typeface="+mn-lt"/>
            </a:endParaRPr>
          </a:p>
        </p:txBody>
      </p:sp>
      <p:sp>
        <p:nvSpPr>
          <p:cNvPr id="97" name="TextBox 53">
            <a:extLst>
              <a:ext uri="{FF2B5EF4-FFF2-40B4-BE49-F238E27FC236}">
                <a16:creationId xmlns:a16="http://schemas.microsoft.com/office/drawing/2014/main" id="{BCD52EF3-5D76-49A6-A1C0-26CBE0F4DDEC}"/>
              </a:ext>
            </a:extLst>
          </p:cNvPr>
          <p:cNvSpPr txBox="1"/>
          <p:nvPr/>
        </p:nvSpPr>
        <p:spPr>
          <a:xfrm>
            <a:off x="10324512" y="2462364"/>
            <a:ext cx="12447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11"/>
                </a:solidFill>
                <a:latin typeface="+mn-lt"/>
              </a:rPr>
              <a:t>Component</a:t>
            </a:r>
          </a:p>
          <a:p>
            <a:endParaRPr lang="en-US" sz="1200" dirty="0">
              <a:solidFill>
                <a:srgbClr val="FFC000"/>
              </a:solidFill>
              <a:latin typeface="+mn-lt"/>
            </a:endParaRPr>
          </a:p>
          <a:p>
            <a:r>
              <a:rPr lang="en-US" sz="1200" dirty="0">
                <a:solidFill>
                  <a:srgbClr val="0CF2E6"/>
                </a:solidFill>
                <a:latin typeface="+mn-lt"/>
              </a:rPr>
              <a:t>Function</a:t>
            </a:r>
          </a:p>
          <a:p>
            <a:endParaRPr lang="en-US" sz="1200" dirty="0">
              <a:solidFill>
                <a:schemeClr val="accent1">
                  <a:lumMod val="90000"/>
                </a:schemeClr>
              </a:solidFill>
              <a:latin typeface="+mn-lt"/>
            </a:endParaRPr>
          </a:p>
          <a:p>
            <a:r>
              <a:rPr lang="en-US" sz="1200" dirty="0">
                <a:solidFill>
                  <a:srgbClr val="FF0015"/>
                </a:solidFill>
                <a:latin typeface="+mn-lt"/>
              </a:rPr>
              <a:t>Error / Failure</a:t>
            </a:r>
          </a:p>
          <a:p>
            <a:endParaRPr lang="de-DE" sz="1200" dirty="0">
              <a:solidFill>
                <a:srgbClr val="F7928D"/>
              </a:solidFill>
              <a:latin typeface="+mn-lt"/>
            </a:endParaRPr>
          </a:p>
          <a:p>
            <a:r>
              <a:rPr lang="en-US" sz="1200" dirty="0">
                <a:solidFill>
                  <a:srgbClr val="0070C0"/>
                </a:solidFill>
                <a:latin typeface="+mn-lt"/>
              </a:rPr>
              <a:t>Measure</a:t>
            </a:r>
            <a:r>
              <a:rPr lang="de-DE" sz="1200" dirty="0">
                <a:solidFill>
                  <a:srgbClr val="0070C0"/>
                </a:solidFill>
                <a:latin typeface="+mn-lt"/>
              </a:rPr>
              <a:t>
</a:t>
            </a:r>
            <a:endParaRPr lang="en-DE" sz="1200" dirty="0">
              <a:solidFill>
                <a:srgbClr val="0070C0"/>
              </a:solidFill>
              <a:latin typeface="+mn-lt"/>
            </a:endParaRPr>
          </a:p>
          <a:p>
            <a:r>
              <a:rPr lang="de-DE" sz="1200" dirty="0">
                <a:solidFill>
                  <a:srgbClr val="F7928D"/>
                </a:solidFill>
                <a:latin typeface="+mn-lt"/>
              </a:rPr>
              <a:t>
</a:t>
            </a:r>
          </a:p>
          <a:p>
            <a:endParaRPr lang="en-DE" sz="1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98" name="Oval 10">
            <a:extLst>
              <a:ext uri="{FF2B5EF4-FFF2-40B4-BE49-F238E27FC236}">
                <a16:creationId xmlns:a16="http://schemas.microsoft.com/office/drawing/2014/main" id="{F3565986-BDD8-4721-8F25-4015FED09727}"/>
              </a:ext>
            </a:extLst>
          </p:cNvPr>
          <p:cNvSpPr/>
          <p:nvPr/>
        </p:nvSpPr>
        <p:spPr>
          <a:xfrm>
            <a:off x="10068771" y="2479008"/>
            <a:ext cx="252000" cy="252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15">
            <a:extLst>
              <a:ext uri="{FF2B5EF4-FFF2-40B4-BE49-F238E27FC236}">
                <a16:creationId xmlns:a16="http://schemas.microsoft.com/office/drawing/2014/main" id="{55144310-CCA8-4BAC-81B4-D8867E8324CE}"/>
              </a:ext>
            </a:extLst>
          </p:cNvPr>
          <p:cNvSpPr/>
          <p:nvPr/>
        </p:nvSpPr>
        <p:spPr>
          <a:xfrm>
            <a:off x="10066584" y="2838118"/>
            <a:ext cx="252000" cy="252000"/>
          </a:xfrm>
          <a:prstGeom prst="rect">
            <a:avLst/>
          </a:prstGeom>
          <a:solidFill>
            <a:srgbClr val="0CF2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ünfeck 169">
            <a:extLst>
              <a:ext uri="{FF2B5EF4-FFF2-40B4-BE49-F238E27FC236}">
                <a16:creationId xmlns:a16="http://schemas.microsoft.com/office/drawing/2014/main" id="{9362E850-19D7-4810-8255-8ADCAB033F1C}"/>
              </a:ext>
            </a:extLst>
          </p:cNvPr>
          <p:cNvSpPr/>
          <p:nvPr/>
        </p:nvSpPr>
        <p:spPr>
          <a:xfrm>
            <a:off x="10066257" y="3549885"/>
            <a:ext cx="252000" cy="252000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Isosceles Triangle 19">
            <a:extLst>
              <a:ext uri="{FF2B5EF4-FFF2-40B4-BE49-F238E27FC236}">
                <a16:creationId xmlns:a16="http://schemas.microsoft.com/office/drawing/2014/main" id="{F0749FB9-0B3D-4478-8B7B-979710FA0CEC}"/>
              </a:ext>
            </a:extLst>
          </p:cNvPr>
          <p:cNvSpPr/>
          <p:nvPr/>
        </p:nvSpPr>
        <p:spPr>
          <a:xfrm>
            <a:off x="10066257" y="3191767"/>
            <a:ext cx="247322" cy="252000"/>
          </a:xfrm>
          <a:prstGeom prst="triangle">
            <a:avLst/>
          </a:prstGeom>
          <a:solidFill>
            <a:srgbClr val="FF001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ABF1B45F-509E-9741-1B0F-E843ED7B7774}"/>
              </a:ext>
            </a:extLst>
          </p:cNvPr>
          <p:cNvSpPr/>
          <p:nvPr/>
        </p:nvSpPr>
        <p:spPr>
          <a:xfrm>
            <a:off x="9100624" y="5117520"/>
            <a:ext cx="2893935" cy="1290181"/>
          </a:xfrm>
          <a:prstGeom prst="cloudCallout">
            <a:avLst>
              <a:gd name="adj1" fmla="val -62371"/>
              <a:gd name="adj2" fmla="val -777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Causality</a:t>
            </a:r>
            <a:endParaRPr lang="en-DE" dirty="0"/>
          </a:p>
        </p:txBody>
      </p:sp>
      <p:sp>
        <p:nvSpPr>
          <p:cNvPr id="69" name="Oval 10">
            <a:extLst>
              <a:ext uri="{FF2B5EF4-FFF2-40B4-BE49-F238E27FC236}">
                <a16:creationId xmlns:a16="http://schemas.microsoft.com/office/drawing/2014/main" id="{545F9168-B553-21B0-1590-42B4F00193DA}"/>
              </a:ext>
            </a:extLst>
          </p:cNvPr>
          <p:cNvSpPr/>
          <p:nvPr/>
        </p:nvSpPr>
        <p:spPr>
          <a:xfrm>
            <a:off x="5526385" y="2778095"/>
            <a:ext cx="252000" cy="252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10">
            <a:extLst>
              <a:ext uri="{FF2B5EF4-FFF2-40B4-BE49-F238E27FC236}">
                <a16:creationId xmlns:a16="http://schemas.microsoft.com/office/drawing/2014/main" id="{3986D0BE-1B60-1F47-D204-952EBD96987C}"/>
              </a:ext>
            </a:extLst>
          </p:cNvPr>
          <p:cNvSpPr/>
          <p:nvPr/>
        </p:nvSpPr>
        <p:spPr>
          <a:xfrm>
            <a:off x="5520640" y="4106168"/>
            <a:ext cx="252000" cy="252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">
            <a:extLst>
              <a:ext uri="{FF2B5EF4-FFF2-40B4-BE49-F238E27FC236}">
                <a16:creationId xmlns:a16="http://schemas.microsoft.com/office/drawing/2014/main" id="{0DD32F59-D4B2-A44E-B44A-FA0EAFC78656}"/>
              </a:ext>
            </a:extLst>
          </p:cNvPr>
          <p:cNvSpPr/>
          <p:nvPr/>
        </p:nvSpPr>
        <p:spPr>
          <a:xfrm>
            <a:off x="5524024" y="3442005"/>
            <a:ext cx="252000" cy="252000"/>
          </a:xfrm>
          <a:prstGeom prst="ellipse">
            <a:avLst/>
          </a:prstGeom>
          <a:solidFill>
            <a:srgbClr val="FFC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66010DDC-F1A6-CFC3-4DBC-8834DD8B2974}"/>
              </a:ext>
            </a:extLst>
          </p:cNvPr>
          <p:cNvSpPr/>
          <p:nvPr/>
        </p:nvSpPr>
        <p:spPr>
          <a:xfrm>
            <a:off x="57262" y="6694985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8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842DF-80B0-C33E-07A1-A8D898AB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D8F4-202D-C143-9646-6CEB7B7938DC}" type="slidenum">
              <a:rPr lang="en-DE" smtClean="0"/>
              <a:t>28</a:t>
            </a:fld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15097-8431-45FB-64F0-FFC0C84348BE}"/>
              </a:ext>
            </a:extLst>
          </p:cNvPr>
          <p:cNvSpPr/>
          <p:nvPr/>
        </p:nvSpPr>
        <p:spPr>
          <a:xfrm>
            <a:off x="2150947" y="3216925"/>
            <a:ext cx="824727" cy="2120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DE" dirty="0">
                <a:solidFill>
                  <a:srgbClr val="C00000"/>
                </a:solidFill>
              </a:rPr>
              <a:t>-O+2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F7B6C9-050E-1273-6E1D-3ACAB20D475F}"/>
              </a:ext>
            </a:extLst>
          </p:cNvPr>
          <p:cNvSpPr/>
          <p:nvPr/>
        </p:nvSpPr>
        <p:spPr>
          <a:xfrm>
            <a:off x="2181770" y="3174461"/>
            <a:ext cx="643624" cy="295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DFCB3-620E-E140-BEEE-9E5826A745C2}"/>
              </a:ext>
            </a:extLst>
          </p:cNvPr>
          <p:cNvSpPr txBox="1"/>
          <p:nvPr/>
        </p:nvSpPr>
        <p:spPr>
          <a:xfrm>
            <a:off x="2101941" y="301102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-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37665D4-9734-027F-0821-D7C2D265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94" y="5758217"/>
            <a:ext cx="2752146" cy="10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KSH - Universitätsklinikum Schleswig-Holstein">
            <a:extLst>
              <a:ext uri="{FF2B5EF4-FFF2-40B4-BE49-F238E27FC236}">
                <a16:creationId xmlns:a16="http://schemas.microsoft.com/office/drawing/2014/main" id="{45F2B0C0-A203-8CB4-7E37-5C8A7004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50" y="5983204"/>
            <a:ext cx="2983148" cy="7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E5E34-4AB9-3C3E-A34C-87CE9061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879" y="-76193"/>
            <a:ext cx="7517837" cy="1325563"/>
          </a:xfrm>
        </p:spPr>
        <p:txBody>
          <a:bodyPr/>
          <a:lstStyle/>
          <a:p>
            <a:r>
              <a:rPr lang="en-DE" dirty="0"/>
              <a:t>Project MCEA</a:t>
            </a:r>
          </a:p>
        </p:txBody>
      </p:sp>
      <p:pic>
        <p:nvPicPr>
          <p:cNvPr id="3074" name="Picture 2" descr="WTSH Logo">
            <a:extLst>
              <a:ext uri="{FF2B5EF4-FFF2-40B4-BE49-F238E27FC236}">
                <a16:creationId xmlns:a16="http://schemas.microsoft.com/office/drawing/2014/main" id="{6DE7E299-10EE-4F5E-960A-21AF70CE0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2" y="5970868"/>
            <a:ext cx="2042089" cy="78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938AF-785E-463C-4D01-339E52F853B5}"/>
              </a:ext>
            </a:extLst>
          </p:cNvPr>
          <p:cNvSpPr/>
          <p:nvPr/>
        </p:nvSpPr>
        <p:spPr>
          <a:xfrm>
            <a:off x="10741888" y="5952688"/>
            <a:ext cx="1367649" cy="505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>
                <a:solidFill>
                  <a:schemeClr val="tx1"/>
                </a:solidFill>
              </a:rPr>
              <a:t>e1ns</a:t>
            </a:r>
          </a:p>
        </p:txBody>
      </p: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3DD93BF2-BEA3-84F2-1885-841E1497C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940" y="5952688"/>
            <a:ext cx="1560486" cy="796297"/>
          </a:xfrm>
          <a:prstGeom prst="rect">
            <a:avLst/>
          </a:prstGeom>
        </p:spPr>
      </p:pic>
      <p:pic>
        <p:nvPicPr>
          <p:cNvPr id="37" name="Content Placeholder 36" descr="A diagram of a diagram&#10;&#10;Description automatically generated">
            <a:extLst>
              <a:ext uri="{FF2B5EF4-FFF2-40B4-BE49-F238E27FC236}">
                <a16:creationId xmlns:a16="http://schemas.microsoft.com/office/drawing/2014/main" id="{B62B3C51-F8D3-3384-CC16-216E5D6B5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26510" y="1130327"/>
            <a:ext cx="10975754" cy="4687015"/>
          </a:xfrm>
        </p:spPr>
      </p:pic>
      <p:sp>
        <p:nvSpPr>
          <p:cNvPr id="31" name="Cloud Callout 30">
            <a:extLst>
              <a:ext uri="{FF2B5EF4-FFF2-40B4-BE49-F238E27FC236}">
                <a16:creationId xmlns:a16="http://schemas.microsoft.com/office/drawing/2014/main" id="{67105E15-57C1-BA5A-4E00-52905F3F5F23}"/>
              </a:ext>
            </a:extLst>
          </p:cNvPr>
          <p:cNvSpPr/>
          <p:nvPr/>
        </p:nvSpPr>
        <p:spPr>
          <a:xfrm>
            <a:off x="8160408" y="591319"/>
            <a:ext cx="4519684" cy="2347721"/>
          </a:xfrm>
          <a:prstGeom prst="cloudCallout">
            <a:avLst>
              <a:gd name="adj1" fmla="val -65897"/>
              <a:gd name="adj2" fmla="val -239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Semantics: </a:t>
            </a:r>
            <a:br>
              <a:rPr lang="en-DE" dirty="0"/>
            </a:br>
            <a:r>
              <a:rPr lang="en-DE" dirty="0"/>
              <a:t>Markov Decision Process, which, in turn, defines a policy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3BB61C4C-7EEF-7E0E-3797-3A7A4D69FEEC}"/>
              </a:ext>
            </a:extLst>
          </p:cNvPr>
          <p:cNvSpPr/>
          <p:nvPr/>
        </p:nvSpPr>
        <p:spPr>
          <a:xfrm>
            <a:off x="812092" y="257890"/>
            <a:ext cx="3383959" cy="1290181"/>
          </a:xfrm>
          <a:prstGeom prst="cloudCallout">
            <a:avLst>
              <a:gd name="adj1" fmla="val 75470"/>
              <a:gd name="adj2" fmla="val -148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Reasoning about specific patient</a:t>
            </a:r>
            <a:endParaRPr lang="en-DE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059EC47-FF98-9F86-5196-2CFC0DAD8C46}"/>
              </a:ext>
            </a:extLst>
          </p:cNvPr>
          <p:cNvSpPr/>
          <p:nvPr/>
        </p:nvSpPr>
        <p:spPr>
          <a:xfrm>
            <a:off x="57262" y="6694985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2F881-317A-03F8-D71B-F0D7A417FD6B}"/>
              </a:ext>
            </a:extLst>
          </p:cNvPr>
          <p:cNvSpPr txBox="1"/>
          <p:nvPr/>
        </p:nvSpPr>
        <p:spPr>
          <a:xfrm>
            <a:off x="2435711" y="278389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400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E57FD1-5070-0774-AAD3-E06382207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Ü+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FEC92-9E57-A00F-1847-AE4FB740D1F7}"/>
              </a:ext>
            </a:extLst>
          </p:cNvPr>
          <p:cNvSpPr/>
          <p:nvPr/>
        </p:nvSpPr>
        <p:spPr>
          <a:xfrm>
            <a:off x="7489861" y="1910993"/>
            <a:ext cx="2625568" cy="421241"/>
          </a:xfrm>
          <a:prstGeom prst="rect">
            <a:avLst/>
          </a:prstGeom>
          <a:solidFill>
            <a:srgbClr val="E7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133C3-C4EF-8D68-FB4B-293E5D7C4E2E}"/>
              </a:ext>
            </a:extLst>
          </p:cNvPr>
          <p:cNvSpPr/>
          <p:nvPr/>
        </p:nvSpPr>
        <p:spPr>
          <a:xfrm>
            <a:off x="7181635" y="6318607"/>
            <a:ext cx="3195263" cy="215757"/>
          </a:xfrm>
          <a:prstGeom prst="rect">
            <a:avLst/>
          </a:prstGeom>
          <a:solidFill>
            <a:srgbClr val="E7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2285D28-B836-9817-44F3-44A10C999D80}"/>
              </a:ext>
            </a:extLst>
          </p:cNvPr>
          <p:cNvGrpSpPr/>
          <p:nvPr/>
        </p:nvGrpSpPr>
        <p:grpSpPr>
          <a:xfrm>
            <a:off x="838200" y="911244"/>
            <a:ext cx="10018160" cy="5635215"/>
            <a:chOff x="838200" y="1159378"/>
            <a:chExt cx="10018160" cy="563521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71B55304-4831-6CE0-9DD8-CE136D77E236}"/>
                </a:ext>
              </a:extLst>
            </p:cNvPr>
            <p:cNvGrpSpPr/>
            <p:nvPr/>
          </p:nvGrpSpPr>
          <p:grpSpPr>
            <a:xfrm>
              <a:off x="838200" y="1159378"/>
              <a:ext cx="10018160" cy="5635215"/>
              <a:chOff x="838200" y="1159378"/>
              <a:chExt cx="10018160" cy="5635215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8F081D7C-0009-8768-8A09-3FD9BD7361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159378"/>
                <a:ext cx="10018160" cy="5635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E41C3F-5F40-4D83-FDBB-4750579E86F2}"/>
                  </a:ext>
                </a:extLst>
              </p:cNvPr>
              <p:cNvSpPr/>
              <p:nvPr/>
            </p:nvSpPr>
            <p:spPr>
              <a:xfrm>
                <a:off x="3965824" y="5527497"/>
                <a:ext cx="1428110" cy="328773"/>
              </a:xfrm>
              <a:prstGeom prst="rect">
                <a:avLst/>
              </a:prstGeom>
              <a:solidFill>
                <a:srgbClr val="E7FA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A2FEB4-2D8D-8A23-1F1B-F893CB7BA61E}"/>
                  </a:ext>
                </a:extLst>
              </p:cNvPr>
              <p:cNvSpPr/>
              <p:nvPr/>
            </p:nvSpPr>
            <p:spPr>
              <a:xfrm>
                <a:off x="1089059" y="5527497"/>
                <a:ext cx="1428110" cy="246579"/>
              </a:xfrm>
              <a:prstGeom prst="rect">
                <a:avLst/>
              </a:prstGeom>
              <a:solidFill>
                <a:srgbClr val="E7FA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A63A55-BA7B-D4B5-0558-38BF4B7FB186}"/>
                  </a:ext>
                </a:extLst>
              </p:cNvPr>
              <p:cNvSpPr/>
              <p:nvPr/>
            </p:nvSpPr>
            <p:spPr>
              <a:xfrm>
                <a:off x="3965824" y="4458985"/>
                <a:ext cx="1428109" cy="250847"/>
              </a:xfrm>
              <a:prstGeom prst="rect">
                <a:avLst/>
              </a:prstGeom>
              <a:solidFill>
                <a:srgbClr val="E7FA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BBCD3EA7-2FE6-7B5E-F21B-969278F197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37" t="16860" r="10394" b="79311"/>
              <a:stretch/>
            </p:blipFill>
            <p:spPr bwMode="auto">
              <a:xfrm>
                <a:off x="7718946" y="2290490"/>
                <a:ext cx="457714" cy="215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3FDC384D-95DE-1EB4-C770-966A5EDF8C96}"/>
                </a:ext>
              </a:extLst>
            </p:cNvPr>
            <p:cNvSpPr/>
            <p:nvPr/>
          </p:nvSpPr>
          <p:spPr>
            <a:xfrm>
              <a:off x="7469005" y="1957519"/>
              <a:ext cx="2625568" cy="332972"/>
            </a:xfrm>
            <a:prstGeom prst="rect">
              <a:avLst/>
            </a:prstGeom>
            <a:solidFill>
              <a:srgbClr val="E7FA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8FE91F2B-286C-99F1-E1B0-6B2C6155942D}"/>
                </a:ext>
              </a:extLst>
            </p:cNvPr>
            <p:cNvSpPr/>
            <p:nvPr/>
          </p:nvSpPr>
          <p:spPr>
            <a:xfrm>
              <a:off x="7160779" y="6307382"/>
              <a:ext cx="3195263" cy="215757"/>
            </a:xfrm>
            <a:prstGeom prst="rect">
              <a:avLst/>
            </a:prstGeom>
            <a:solidFill>
              <a:srgbClr val="E7FA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B7EC01B2-EC16-A66B-CB85-853B1C807E6A}"/>
              </a:ext>
            </a:extLst>
          </p:cNvPr>
          <p:cNvSpPr txBox="1"/>
          <p:nvPr/>
        </p:nvSpPr>
        <p:spPr>
          <a:xfrm>
            <a:off x="5599753" y="6518826"/>
            <a:ext cx="6845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modifiziert nach [https://neo4j.com/developer-blog/genai-app-how-to-build/]</a:t>
            </a:r>
          </a:p>
        </p:txBody>
      </p:sp>
      <p:sp>
        <p:nvSpPr>
          <p:cNvPr id="18" name="Cloud Callout 4">
            <a:extLst>
              <a:ext uri="{FF2B5EF4-FFF2-40B4-BE49-F238E27FC236}">
                <a16:creationId xmlns:a16="http://schemas.microsoft.com/office/drawing/2014/main" id="{94C598D6-BF69-75C1-88A8-7729B88877F2}"/>
              </a:ext>
            </a:extLst>
          </p:cNvPr>
          <p:cNvSpPr/>
          <p:nvPr/>
        </p:nvSpPr>
        <p:spPr>
          <a:xfrm>
            <a:off x="1335640" y="2022992"/>
            <a:ext cx="2893935" cy="1290181"/>
          </a:xfrm>
          <a:prstGeom prst="cloudCallout">
            <a:avLst>
              <a:gd name="adj1" fmla="val 45039"/>
              <a:gd name="adj2" fmla="val 5508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Flat integration</a:t>
            </a:r>
            <a:endParaRPr lang="en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4395E0B-146F-FAFC-8A25-8F286574C3D3}"/>
              </a:ext>
            </a:extLst>
          </p:cNvPr>
          <p:cNvSpPr/>
          <p:nvPr/>
        </p:nvSpPr>
        <p:spPr>
          <a:xfrm>
            <a:off x="57262" y="6694985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35C0C5-48CB-004C-B55D-6758131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40" y="70912"/>
            <a:ext cx="10515600" cy="1325563"/>
          </a:xfrm>
        </p:spPr>
        <p:txBody>
          <a:bodyPr/>
          <a:lstStyle/>
          <a:p>
            <a:r>
              <a:rPr lang="en-DE" dirty="0"/>
              <a:t>Retrieval-Augmented Generation (RAG)</a:t>
            </a:r>
            <a:endParaRPr lang="de-DE" dirty="0"/>
          </a:p>
        </p:txBody>
      </p:sp>
      <p:sp>
        <p:nvSpPr>
          <p:cNvPr id="20" name="Cloud Callout 2">
            <a:extLst>
              <a:ext uri="{FF2B5EF4-FFF2-40B4-BE49-F238E27FC236}">
                <a16:creationId xmlns:a16="http://schemas.microsoft.com/office/drawing/2014/main" id="{3A931FA4-4059-E67D-50BF-C048AD52953F}"/>
              </a:ext>
            </a:extLst>
          </p:cNvPr>
          <p:cNvSpPr/>
          <p:nvPr/>
        </p:nvSpPr>
        <p:spPr>
          <a:xfrm>
            <a:off x="7972781" y="45036"/>
            <a:ext cx="4095964" cy="2143486"/>
          </a:xfrm>
          <a:prstGeom prst="cloudCallout">
            <a:avLst>
              <a:gd name="adj1" fmla="val -21587"/>
              <a:gd name="adj2" fmla="val 800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 be anything:</a:t>
            </a:r>
            <a:br>
              <a:rPr lang="en-GB" dirty="0"/>
            </a:br>
            <a:r>
              <a:rPr lang="en-GB" dirty="0"/>
              <a:t>Graphs, texts, …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664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7C22-CD73-5FCB-5FB4-F78E4323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close-up of a driver license&#10;&#10;Description automatically generated">
            <a:extLst>
              <a:ext uri="{FF2B5EF4-FFF2-40B4-BE49-F238E27FC236}">
                <a16:creationId xmlns:a16="http://schemas.microsoft.com/office/drawing/2014/main" id="{BEC5722F-540A-CA19-7226-85121F1EF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5" y="-1234"/>
            <a:ext cx="12017829" cy="6859234"/>
          </a:xfrm>
        </p:spPr>
      </p:pic>
    </p:spTree>
    <p:extLst>
      <p:ext uri="{BB962C8B-B14F-4D97-AF65-F5344CB8AC3E}">
        <p14:creationId xmlns:p14="http://schemas.microsoft.com/office/powerpoint/2010/main" val="2223341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6AEA-118C-0715-B476-8B0E18EB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A0EE-F3C6-5F02-7F56-D3C141630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9D8B8-B0E6-EE58-50B2-2B3A3276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1085" y="0"/>
            <a:ext cx="21149056" cy="7179275"/>
          </a:xfrm>
          <a:prstGeom prst="rect">
            <a:avLst/>
          </a:prstGeom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EA7BF8BC-0EC0-F70B-5FB7-273FB05F89D3}"/>
              </a:ext>
            </a:extLst>
          </p:cNvPr>
          <p:cNvSpPr/>
          <p:nvPr/>
        </p:nvSpPr>
        <p:spPr>
          <a:xfrm>
            <a:off x="6712402" y="4708851"/>
            <a:ext cx="5360149" cy="1290181"/>
          </a:xfrm>
          <a:prstGeom prst="cloudCallout">
            <a:avLst>
              <a:gd name="adj1" fmla="val -20833"/>
              <a:gd name="adj2" fmla="val -841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Very Large Knowledge Graph</a:t>
            </a:r>
            <a:endParaRPr lang="en-DE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7D5FAF1-70B1-531D-35C4-C9792104C8D5}"/>
              </a:ext>
            </a:extLst>
          </p:cNvPr>
          <p:cNvSpPr/>
          <p:nvPr/>
        </p:nvSpPr>
        <p:spPr>
          <a:xfrm>
            <a:off x="57262" y="6694985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62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diagram of a diagram&#10;&#10;Description automatically generated">
            <a:extLst>
              <a:ext uri="{FF2B5EF4-FFF2-40B4-BE49-F238E27FC236}">
                <a16:creationId xmlns:a16="http://schemas.microsoft.com/office/drawing/2014/main" id="{4BAD2C5B-E772-8324-39FB-F366F8115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99" y="1524886"/>
            <a:ext cx="11888001" cy="3808228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2E3D8FE5-2169-641D-16DB-34A722D263CD}"/>
              </a:ext>
            </a:extLst>
          </p:cNvPr>
          <p:cNvSpPr/>
          <p:nvPr/>
        </p:nvSpPr>
        <p:spPr>
          <a:xfrm>
            <a:off x="3248623" y="4962173"/>
            <a:ext cx="3482236" cy="1672145"/>
          </a:xfrm>
          <a:prstGeom prst="cloudCallout">
            <a:avLst>
              <a:gd name="adj1" fmla="val 21358"/>
              <a:gd name="adj2" fmla="val -103214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Deep integration</a:t>
            </a:r>
            <a:endParaRPr lang="en-DE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8C6F6F15-84D7-A3AF-CB61-AA7508FCF25A}"/>
              </a:ext>
            </a:extLst>
          </p:cNvPr>
          <p:cNvSpPr/>
          <p:nvPr/>
        </p:nvSpPr>
        <p:spPr>
          <a:xfrm>
            <a:off x="7051449" y="5520883"/>
            <a:ext cx="5421377" cy="1290181"/>
          </a:xfrm>
          <a:prstGeom prst="cloudCallout">
            <a:avLst>
              <a:gd name="adj1" fmla="val -20833"/>
              <a:gd name="adj2" fmla="val -84102"/>
            </a:avLst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Automatically derive </a:t>
            </a:r>
            <a:br>
              <a:rPr lang="en-GB" dirty="0"/>
            </a:br>
            <a:r>
              <a:rPr lang="en-GB" dirty="0"/>
              <a:t>relevant graph parts</a:t>
            </a:r>
            <a:endParaRPr lang="en-DE" dirty="0"/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53EB52A5-68B7-F4E4-6718-6B9CAFA95293}"/>
              </a:ext>
            </a:extLst>
          </p:cNvPr>
          <p:cNvSpPr/>
          <p:nvPr/>
        </p:nvSpPr>
        <p:spPr>
          <a:xfrm>
            <a:off x="151999" y="4209268"/>
            <a:ext cx="3345951" cy="1672145"/>
          </a:xfrm>
          <a:prstGeom prst="cloudCallout">
            <a:avLst>
              <a:gd name="adj1" fmla="val 63782"/>
              <a:gd name="adj2" fmla="val -714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Train a combined model LMFM</a:t>
            </a:r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73541-0C30-F2F0-B7C8-FF5904B4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3" y="365125"/>
            <a:ext cx="11486367" cy="1325563"/>
          </a:xfrm>
        </p:spPr>
        <p:txBody>
          <a:bodyPr/>
          <a:lstStyle/>
          <a:p>
            <a:r>
              <a:rPr lang="en-DE" dirty="0"/>
              <a:t>GenAI (LMs) and Formal Models (FMs): LMFMs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76E1ECC-7B33-2712-F4CE-C7786E51BCAF}"/>
              </a:ext>
            </a:extLst>
          </p:cNvPr>
          <p:cNvSpPr/>
          <p:nvPr/>
        </p:nvSpPr>
        <p:spPr>
          <a:xfrm>
            <a:off x="57262" y="6694985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A7478-AAF7-9AE0-051C-4961B4266718}"/>
              </a:ext>
            </a:extLst>
          </p:cNvPr>
          <p:cNvSpPr txBox="1"/>
          <p:nvPr/>
        </p:nvSpPr>
        <p:spPr>
          <a:xfrm>
            <a:off x="165263" y="3052560"/>
            <a:ext cx="2806538" cy="923330"/>
          </a:xfrm>
          <a:prstGeom prst="rect">
            <a:avLst/>
          </a:prstGeom>
          <a:solidFill>
            <a:srgbClr val="7AC5CD"/>
          </a:solidFill>
        </p:spPr>
        <p:txBody>
          <a:bodyPr wrap="square" rtlCol="0">
            <a:spAutoFit/>
          </a:bodyPr>
          <a:lstStyle/>
          <a:p>
            <a:r>
              <a:rPr lang="en-DE" dirty="0"/>
              <a:t>What may be the</a:t>
            </a:r>
            <a:br>
              <a:rPr lang="en-DE" dirty="0"/>
            </a:br>
            <a:r>
              <a:rPr lang="en-DE" dirty="0"/>
              <a:t>cause of insufficient DO2?</a:t>
            </a:r>
          </a:p>
          <a:p>
            <a:endParaRPr lang="en-DE" dirty="0"/>
          </a:p>
        </p:txBody>
      </p:sp>
      <p:pic>
        <p:nvPicPr>
          <p:cNvPr id="15" name="Picture 14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B74BA549-E7BA-9D36-DC89-6FFF07C2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720" y="3514225"/>
            <a:ext cx="11358094" cy="144794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54F6664A-B5AD-3D63-E137-3BD9EE5C7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28" y="1774702"/>
            <a:ext cx="5323114" cy="16542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4383EB-BCEB-183B-287A-D3ED4846BB53}"/>
              </a:ext>
            </a:extLst>
          </p:cNvPr>
          <p:cNvSpPr txBox="1"/>
          <p:nvPr/>
        </p:nvSpPr>
        <p:spPr>
          <a:xfrm>
            <a:off x="4050156" y="2785133"/>
            <a:ext cx="2156490" cy="461665"/>
          </a:xfrm>
          <a:prstGeom prst="rect">
            <a:avLst/>
          </a:prstGeom>
          <a:solidFill>
            <a:srgbClr val="FFFA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E" sz="2400" dirty="0"/>
              <a:t>LLM</a:t>
            </a:r>
          </a:p>
        </p:txBody>
      </p:sp>
    </p:spTree>
    <p:extLst>
      <p:ext uri="{BB962C8B-B14F-4D97-AF65-F5344CB8AC3E}">
        <p14:creationId xmlns:p14="http://schemas.microsoft.com/office/powerpoint/2010/main" val="2827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5E50-D282-1F92-E160-5B65D412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48" y="385674"/>
            <a:ext cx="8748540" cy="1325563"/>
          </a:xfrm>
        </p:spPr>
        <p:txBody>
          <a:bodyPr>
            <a:normAutofit/>
          </a:bodyPr>
          <a:lstStyle/>
          <a:p>
            <a:r>
              <a:rPr lang="en-DE" dirty="0"/>
              <a:t>We can generate situation-specific MDPs from text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CAC11CBD-E828-89E2-6C25-AD0F04F9F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216"/>
            <a:ext cx="12220206" cy="4788159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5270E29-D9D9-CE21-6507-8F5E87D9805A}"/>
              </a:ext>
            </a:extLst>
          </p:cNvPr>
          <p:cNvSpPr/>
          <p:nvPr/>
        </p:nvSpPr>
        <p:spPr>
          <a:xfrm>
            <a:off x="47637" y="6492857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72465D43-1860-AC9F-D544-2E48AE0D30A2}"/>
              </a:ext>
            </a:extLst>
          </p:cNvPr>
          <p:cNvSpPr/>
          <p:nvPr/>
        </p:nvSpPr>
        <p:spPr>
          <a:xfrm>
            <a:off x="8474116" y="-134206"/>
            <a:ext cx="3746090" cy="1845443"/>
          </a:xfrm>
          <a:prstGeom prst="cloudCallout">
            <a:avLst>
              <a:gd name="adj1" fmla="val -65040"/>
              <a:gd name="adj2" fmla="val 6866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Understanding the world pays back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E146CADE-6054-217D-8901-CD264D8304C5}"/>
              </a:ext>
            </a:extLst>
          </p:cNvPr>
          <p:cNvSpPr/>
          <p:nvPr/>
        </p:nvSpPr>
        <p:spPr>
          <a:xfrm>
            <a:off x="7051449" y="5520883"/>
            <a:ext cx="5421377" cy="1290181"/>
          </a:xfrm>
          <a:prstGeom prst="cloudCallout">
            <a:avLst>
              <a:gd name="adj1" fmla="val -20833"/>
              <a:gd name="adj2" fmla="val -84102"/>
            </a:avLst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Automatically derive MDPs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9458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People In A Meeting">
            <a:extLst>
              <a:ext uri="{FF2B5EF4-FFF2-40B4-BE49-F238E27FC236}">
                <a16:creationId xmlns:a16="http://schemas.microsoft.com/office/drawing/2014/main" id="{F73B6AE7-3E2D-B1F9-3487-D3C075E80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4A86E-D283-448E-2931-77A77B65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025" y="4397187"/>
            <a:ext cx="4993902" cy="1263873"/>
          </a:xfrm>
          <a:solidFill>
            <a:srgbClr val="FFFF00">
              <a:alpha val="44000"/>
            </a:srgbClr>
          </a:solidFill>
        </p:spPr>
        <p:txBody>
          <a:bodyPr anchor="t">
            <a:normAutofit fontScale="90000"/>
          </a:bodyPr>
          <a:lstStyle/>
          <a:p>
            <a:pPr algn="l"/>
            <a:r>
              <a:rPr lang="de-DE" sz="4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Thanks</a:t>
            </a:r>
            <a: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b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attention</a:t>
            </a:r>
            <a:endParaRPr lang="en-D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1799B-710B-8D43-6775-2501A9C2E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074" y="5661061"/>
            <a:ext cx="4990853" cy="468030"/>
          </a:xfrm>
          <a:solidFill>
            <a:srgbClr val="FFFF00">
              <a:alpha val="44000"/>
            </a:srgbClr>
          </a:solidFill>
        </p:spPr>
        <p:txBody>
          <a:bodyPr anchor="b">
            <a:normAutofit/>
          </a:bodyPr>
          <a:lstStyle/>
          <a:p>
            <a:pPr algn="l"/>
            <a:r>
              <a:rPr lang="en-DE" dirty="0"/>
              <a:t>RalfM</a:t>
            </a:r>
          </a:p>
        </p:txBody>
      </p:sp>
    </p:spTree>
    <p:extLst>
      <p:ext uri="{BB962C8B-B14F-4D97-AF65-F5344CB8AC3E}">
        <p14:creationId xmlns:p14="http://schemas.microsoft.com/office/powerpoint/2010/main" val="6630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Pepper le robot humanoïde et programmable | SoftBank Robotics">
            <a:extLst>
              <a:ext uri="{FF2B5EF4-FFF2-40B4-BE49-F238E27FC236}">
                <a16:creationId xmlns:a16="http://schemas.microsoft.com/office/drawing/2014/main" id="{3EB9DFB9-2FF6-092B-BE7B-6AF16020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04" y="2424784"/>
            <a:ext cx="1686459" cy="31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B739B-EEF7-2342-BE5E-193F97A7CA88}"/>
              </a:ext>
            </a:extLst>
          </p:cNvPr>
          <p:cNvGrpSpPr/>
          <p:nvPr/>
        </p:nvGrpSpPr>
        <p:grpSpPr>
          <a:xfrm>
            <a:off x="4403421" y="2047043"/>
            <a:ext cx="4221968" cy="4221968"/>
            <a:chOff x="4403421" y="2047043"/>
            <a:chExt cx="4221968" cy="4221968"/>
          </a:xfrm>
        </p:grpSpPr>
        <p:pic>
          <p:nvPicPr>
            <p:cNvPr id="38" name="Content Placeholder 3">
              <a:extLst>
                <a:ext uri="{FF2B5EF4-FFF2-40B4-BE49-F238E27FC236}">
                  <a16:creationId xmlns:a16="http://schemas.microsoft.com/office/drawing/2014/main" id="{9A8A446D-2EAA-1C47-9F9A-0A6B3A91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E66C8E2-E373-654A-9394-7FEFCF6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37134E-AA2B-D641-87D2-CA5AF44F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74" y="-18381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Perception &amp;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90A6-6410-E044-9D02-D905B4DDE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111" y="2221739"/>
            <a:ext cx="815168" cy="81516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7756C-AEA2-CD4B-8552-63D1B5E8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015" y="3612128"/>
            <a:ext cx="815168" cy="81516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F3C3-BC3B-2849-825A-7EFA96FE9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094" y="5303142"/>
            <a:ext cx="815168" cy="81516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ACDC3-33B6-2546-A146-84BB6F3ED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137" y="4100643"/>
            <a:ext cx="815168" cy="815168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3FFE5F-A39A-2C45-BDA7-42BB2BAC9EC5}"/>
              </a:ext>
            </a:extLst>
          </p:cNvPr>
          <p:cNvGrpSpPr/>
          <p:nvPr/>
        </p:nvGrpSpPr>
        <p:grpSpPr>
          <a:xfrm>
            <a:off x="7719067" y="2221739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5C9833-09CE-5B48-9116-C061EFB6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8A62493B-C46C-CE43-87AE-83642287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AF0C65-5653-BF4C-A5E6-BD9D4C5E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5CEF097-26CC-D549-8480-1D0C0BC4D00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2E0E0641-9DD7-CE49-8EC3-896FD83CBC8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A3D8-623D-684B-844E-F681549F9548}"/>
              </a:ext>
            </a:extLst>
          </p:cNvPr>
          <p:cNvGrpSpPr/>
          <p:nvPr/>
        </p:nvGrpSpPr>
        <p:grpSpPr>
          <a:xfrm>
            <a:off x="6591725" y="3787492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99907A-A663-E048-99EC-5A78D28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7590F3F9-20F5-F743-BDEC-2972942DA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8FB460-DE33-C742-AA79-6DBD8FDA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19B91ECA-0B7D-004A-A9B6-4C54116CA15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AD04000D-D448-4947-BF30-57E5E230696E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8E58-575C-BB46-89A5-D6524FEFABA6}"/>
              </a:ext>
            </a:extLst>
          </p:cNvPr>
          <p:cNvGrpSpPr/>
          <p:nvPr/>
        </p:nvGrpSpPr>
        <p:grpSpPr>
          <a:xfrm>
            <a:off x="4700295" y="2572467"/>
            <a:ext cx="1015236" cy="2448609"/>
            <a:chOff x="8883960" y="227833"/>
            <a:chExt cx="2857500" cy="6891896"/>
          </a:xfrm>
          <a:solidFill>
            <a:srgbClr val="FFFF00"/>
          </a:solidFill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C5A3FB-C898-574A-B69B-0A82F760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531D9814-254C-4443-8A2A-10D18301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31F674-12D6-9046-AE87-65A81FA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3C9CE6C-946B-E147-A79E-D947DF86CABF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EBADC1C3-519D-DF4D-8515-4AEE5283B07A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2F1BFA-4C8D-884A-A98F-B7DD5D6B477D}"/>
              </a:ext>
            </a:extLst>
          </p:cNvPr>
          <p:cNvGrpSpPr/>
          <p:nvPr/>
        </p:nvGrpSpPr>
        <p:grpSpPr>
          <a:xfrm>
            <a:off x="5915320" y="681037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1EDDC8-7F82-224F-8346-EFBF653D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AF552064-BE52-5A40-97A4-F859A42F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EFC32C-5219-CC45-AC45-F072AB2C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E8E05CB-A57E-C346-B8A1-F8BA0BC8A4D2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2B1E5040-55CC-2C4F-82E3-4B5A5FEB0747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C103F9-E90E-0049-84E1-320888D36968}"/>
              </a:ext>
            </a:extLst>
          </p:cNvPr>
          <p:cNvGrpSpPr/>
          <p:nvPr/>
        </p:nvGrpSpPr>
        <p:grpSpPr>
          <a:xfrm>
            <a:off x="5126054" y="2534653"/>
            <a:ext cx="3191582" cy="3298076"/>
            <a:chOff x="5126054" y="2534653"/>
            <a:chExt cx="3191582" cy="3298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2C24C9-A56D-324C-ADFB-4E7565061561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09689B-2336-FA48-A397-47B3A72C3F3D}"/>
                </a:ext>
              </a:extLst>
            </p:cNvPr>
            <p:cNvSpPr/>
            <p:nvPr/>
          </p:nvSpPr>
          <p:spPr>
            <a:xfrm>
              <a:off x="5126054" y="4416646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18C91D-569B-2142-B2BB-30C076DD41DD}"/>
                </a:ext>
              </a:extLst>
            </p:cNvPr>
            <p:cNvSpPr/>
            <p:nvPr/>
          </p:nvSpPr>
          <p:spPr>
            <a:xfrm>
              <a:off x="8133948" y="4071740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051F79-83C2-8E4B-A052-398226B1347E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934A72F-051D-D24E-BF56-2E4B0513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306973" y="2041897"/>
            <a:ext cx="229773" cy="230242"/>
          </a:xfrm>
          <a:solidFill>
            <a:schemeClr val="bg1"/>
          </a:solidFill>
        </p:spPr>
      </p:pic>
      <p:pic>
        <p:nvPicPr>
          <p:cNvPr id="40" name="Content Placeholder 38">
            <a:extLst>
              <a:ext uri="{FF2B5EF4-FFF2-40B4-BE49-F238E27FC236}">
                <a16:creationId xmlns:a16="http://schemas.microsoft.com/office/drawing/2014/main" id="{B7A0AE30-D5D2-7B4E-A928-C42F5E541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798" y="3588628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Content Placeholder 38">
            <a:extLst>
              <a:ext uri="{FF2B5EF4-FFF2-40B4-BE49-F238E27FC236}">
                <a16:creationId xmlns:a16="http://schemas.microsoft.com/office/drawing/2014/main" id="{4DD2B992-CF50-8149-B83C-86AAE4729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4456" y="515438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Content Placeholder 38">
            <a:extLst>
              <a:ext uri="{FF2B5EF4-FFF2-40B4-BE49-F238E27FC236}">
                <a16:creationId xmlns:a16="http://schemas.microsoft.com/office/drawing/2014/main" id="{F3FC1FA5-C852-F446-95D5-6965F7E64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083" y="395550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BF864D36-17EB-DA45-86D6-EA0CDAD4373B}"/>
              </a:ext>
            </a:extLst>
          </p:cNvPr>
          <p:cNvSpPr/>
          <p:nvPr/>
        </p:nvSpPr>
        <p:spPr>
          <a:xfrm>
            <a:off x="2397962" y="1936921"/>
            <a:ext cx="1290917" cy="423722"/>
          </a:xfrm>
          <a:prstGeom prst="rightArrow">
            <a:avLst/>
          </a:prstGeom>
          <a:solidFill>
            <a:srgbClr val="018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9336C-43C6-C842-9500-721BD01BDC31}"/>
              </a:ext>
            </a:extLst>
          </p:cNvPr>
          <p:cNvSpPr txBox="1"/>
          <p:nvPr/>
        </p:nvSpPr>
        <p:spPr>
          <a:xfrm>
            <a:off x="1043289" y="1949964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05BD2C7-1CFA-B740-AC85-C003FFDE4C66}"/>
              </a:ext>
            </a:extLst>
          </p:cNvPr>
          <p:cNvSpPr/>
          <p:nvPr/>
        </p:nvSpPr>
        <p:spPr>
          <a:xfrm>
            <a:off x="2397962" y="1493168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398043-8078-6640-8C45-E48E1B01DD9B}"/>
              </a:ext>
            </a:extLst>
          </p:cNvPr>
          <p:cNvSpPr txBox="1"/>
          <p:nvPr/>
        </p:nvSpPr>
        <p:spPr>
          <a:xfrm>
            <a:off x="1043289" y="1519658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Percepts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2DAA323-0A08-764B-95E1-2E3216D64350}"/>
              </a:ext>
            </a:extLst>
          </p:cNvPr>
          <p:cNvSpPr/>
          <p:nvPr/>
        </p:nvSpPr>
        <p:spPr>
          <a:xfrm rot="10800000">
            <a:off x="2432776" y="5535747"/>
            <a:ext cx="1290917" cy="42372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C6AAB9-BD72-6A4A-B792-F85E4AC8F4E3}"/>
              </a:ext>
            </a:extLst>
          </p:cNvPr>
          <p:cNvSpPr txBox="1"/>
          <p:nvPr/>
        </p:nvSpPr>
        <p:spPr>
          <a:xfrm>
            <a:off x="1078103" y="5506818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Action </a:t>
            </a:r>
            <a:br>
              <a:rPr lang="en-DE" dirty="0"/>
            </a:br>
            <a:r>
              <a:rPr lang="en-DE" dirty="0"/>
              <a:t>Explanation</a:t>
            </a:r>
          </a:p>
        </p:txBody>
      </p:sp>
      <p:sp>
        <p:nvSpPr>
          <p:cNvPr id="67" name="Foliennummernplatzhalter 2">
            <a:extLst>
              <a:ext uri="{FF2B5EF4-FFF2-40B4-BE49-F238E27FC236}">
                <a16:creationId xmlns:a16="http://schemas.microsoft.com/office/drawing/2014/main" id="{B9DC76CB-8E46-194F-B67C-74E87EA1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677705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4</a:t>
            </a:fld>
            <a:endParaRPr lang="de-DE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D5BFC-284D-39B2-4A76-C39767DF8C1E}"/>
              </a:ext>
            </a:extLst>
          </p:cNvPr>
          <p:cNvSpPr txBox="1"/>
          <p:nvPr/>
        </p:nvSpPr>
        <p:spPr>
          <a:xfrm>
            <a:off x="6033397" y="3897673"/>
            <a:ext cx="136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/>
              <a:t>G: “Goals”</a:t>
            </a:r>
            <a:br>
              <a:rPr lang="en-DE" sz="1200" dirty="0"/>
            </a:br>
            <a:r>
              <a:rPr lang="en-DE" sz="1200" dirty="0"/>
              <a:t>M: Models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581818-A4E6-E41A-9609-3EEF658BCB4A}"/>
              </a:ext>
            </a:extLst>
          </p:cNvPr>
          <p:cNvSpPr txBox="1"/>
          <p:nvPr/>
        </p:nvSpPr>
        <p:spPr>
          <a:xfrm>
            <a:off x="9124598" y="3273020"/>
            <a:ext cx="24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Task Description </a:t>
            </a:r>
            <a:r>
              <a:rPr lang="en-DE" dirty="0">
                <a:sym typeface="Wingdings" pitchFamily="2" charset="2"/>
              </a:rPr>
              <a:t> Goal</a:t>
            </a:r>
            <a:endParaRPr lang="en-D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F483B-AF1F-CB72-8C6E-66F56E570ECF}"/>
              </a:ext>
            </a:extLst>
          </p:cNvPr>
          <p:cNvSpPr txBox="1"/>
          <p:nvPr/>
        </p:nvSpPr>
        <p:spPr>
          <a:xfrm>
            <a:off x="6863275" y="1687117"/>
            <a:ext cx="153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Perception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0CC9AD-AC09-D326-F341-1FFC95C78177}"/>
              </a:ext>
            </a:extLst>
          </p:cNvPr>
          <p:cNvSpPr txBox="1"/>
          <p:nvPr/>
        </p:nvSpPr>
        <p:spPr>
          <a:xfrm>
            <a:off x="7787431" y="5704853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Action planning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AFCD15-7F45-C9E4-EEE4-7F38C131BD54}"/>
              </a:ext>
            </a:extLst>
          </p:cNvPr>
          <p:cNvSpPr txBox="1"/>
          <p:nvPr/>
        </p:nvSpPr>
        <p:spPr>
          <a:xfrm>
            <a:off x="8787337" y="3758801"/>
            <a:ext cx="1913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Self reflection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E44324-6A5D-1068-6615-9E7E14ACCA7C}"/>
              </a:ext>
            </a:extLst>
          </p:cNvPr>
          <p:cNvSpPr txBox="1"/>
          <p:nvPr/>
        </p:nvSpPr>
        <p:spPr>
          <a:xfrm>
            <a:off x="3849060" y="5210379"/>
            <a:ext cx="207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Planning</a:t>
            </a:r>
            <a:br>
              <a:rPr lang="en-DE" sz="2400" dirty="0"/>
            </a:br>
            <a:r>
              <a:rPr lang="en-DE" sz="2400" dirty="0"/>
              <a:t>for explanation</a:t>
            </a:r>
          </a:p>
        </p:txBody>
      </p:sp>
      <p:pic>
        <p:nvPicPr>
          <p:cNvPr id="44" name="Picture 43" descr="A book cover of a book&#10;&#10;Description automatically generated">
            <a:extLst>
              <a:ext uri="{FF2B5EF4-FFF2-40B4-BE49-F238E27FC236}">
                <a16:creationId xmlns:a16="http://schemas.microsoft.com/office/drawing/2014/main" id="{2F944290-1BB8-AD44-8F18-FC1F1A1DDD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" y="2498020"/>
            <a:ext cx="2211373" cy="2585848"/>
          </a:xfrm>
          <a:prstGeom prst="rect">
            <a:avLst/>
          </a:prstGeom>
        </p:spPr>
      </p:pic>
      <p:sp>
        <p:nvSpPr>
          <p:cNvPr id="13" name="Cloud Callout 12">
            <a:extLst>
              <a:ext uri="{FF2B5EF4-FFF2-40B4-BE49-F238E27FC236}">
                <a16:creationId xmlns:a16="http://schemas.microsoft.com/office/drawing/2014/main" id="{A5EF3352-11DE-B91D-CCD0-0A459669D8C1}"/>
              </a:ext>
            </a:extLst>
          </p:cNvPr>
          <p:cNvSpPr/>
          <p:nvPr/>
        </p:nvSpPr>
        <p:spPr>
          <a:xfrm>
            <a:off x="8249032" y="63318"/>
            <a:ext cx="3746090" cy="1665348"/>
          </a:xfrm>
          <a:prstGeom prst="cloudCallout">
            <a:avLst>
              <a:gd name="adj1" fmla="val -62032"/>
              <a:gd name="adj2" fmla="val 256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</a:t>
            </a:r>
            <a:r>
              <a:rPr lang="en-DE" dirty="0"/>
              <a:t>ely on GPT-4V for perception?</a:t>
            </a:r>
          </a:p>
        </p:txBody>
      </p:sp>
      <p:sp>
        <p:nvSpPr>
          <p:cNvPr id="52" name="Cloud Callout 51">
            <a:extLst>
              <a:ext uri="{FF2B5EF4-FFF2-40B4-BE49-F238E27FC236}">
                <a16:creationId xmlns:a16="http://schemas.microsoft.com/office/drawing/2014/main" id="{DE6CE6D0-0A42-EDC5-B4A7-A18C8F692717}"/>
              </a:ext>
            </a:extLst>
          </p:cNvPr>
          <p:cNvSpPr/>
          <p:nvPr/>
        </p:nvSpPr>
        <p:spPr>
          <a:xfrm>
            <a:off x="8516005" y="1142101"/>
            <a:ext cx="4201862" cy="1957098"/>
          </a:xfrm>
          <a:prstGeom prst="cloudCallout">
            <a:avLst>
              <a:gd name="adj1" fmla="val -49109"/>
              <a:gd name="adj2" fmla="val -456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Agents need to learn while running, i.e., it should be able to generate its own training data</a:t>
            </a:r>
          </a:p>
        </p:txBody>
      </p:sp>
    </p:spTree>
    <p:extLst>
      <p:ext uri="{BB962C8B-B14F-4D97-AF65-F5344CB8AC3E}">
        <p14:creationId xmlns:p14="http://schemas.microsoft.com/office/powerpoint/2010/main" val="37642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3FF872-1AD5-834A-AFC0-24CBC8B1BD35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2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1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7936-BCA5-46BD-177C-8F8A5367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rgbClr val="92D050"/>
                </a:solidFill>
              </a:rPr>
              <a:t>Perception: Solving Inverse Problems</a:t>
            </a:r>
          </a:p>
        </p:txBody>
      </p:sp>
      <p:pic>
        <p:nvPicPr>
          <p:cNvPr id="7" name="Content Placeholder 6" descr="A green triangle with a black background&#10;&#10;Description automatically generated">
            <a:extLst>
              <a:ext uri="{FF2B5EF4-FFF2-40B4-BE49-F238E27FC236}">
                <a16:creationId xmlns:a16="http://schemas.microsoft.com/office/drawing/2014/main" id="{EBF43CB1-6BDA-E379-60C3-DB78CF08B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9757"/>
            <a:ext cx="10515600" cy="3643074"/>
          </a:xfr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5887C70-CB63-88D1-67FD-63339BF61ABF}"/>
              </a:ext>
            </a:extLst>
          </p:cNvPr>
          <p:cNvSpPr/>
          <p:nvPr/>
        </p:nvSpPr>
        <p:spPr>
          <a:xfrm>
            <a:off x="2551472" y="4909643"/>
            <a:ext cx="3421741" cy="2294926"/>
          </a:xfrm>
          <a:prstGeom prst="cloudCallout">
            <a:avLst>
              <a:gd name="adj1" fmla="val -44031"/>
              <a:gd name="adj2" fmla="val -612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Given: 3D-Scene description</a:t>
            </a:r>
          </a:p>
          <a:p>
            <a:pPr algn="ctr"/>
            <a:r>
              <a:rPr lang="en-DE" dirty="0"/>
              <a:t>Determine position </a:t>
            </a:r>
            <a:br>
              <a:rPr lang="en-DE" dirty="0"/>
            </a:br>
            <a:r>
              <a:rPr lang="en-DE" dirty="0">
                <a:solidFill>
                  <a:schemeClr val="tx1"/>
                </a:solidFill>
                <a:highlight>
                  <a:srgbClr val="FFFF00"/>
                </a:highlight>
              </a:rPr>
              <a:t>pos</a:t>
            </a:r>
            <a:r>
              <a:rPr lang="en-DE" dirty="0"/>
              <a:t> of light source?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4FA9F78E-8A1A-609B-3B71-6755208A3FEE}"/>
              </a:ext>
            </a:extLst>
          </p:cNvPr>
          <p:cNvSpPr/>
          <p:nvPr/>
        </p:nvSpPr>
        <p:spPr>
          <a:xfrm>
            <a:off x="6386053" y="5145617"/>
            <a:ext cx="4243847" cy="2294926"/>
          </a:xfrm>
          <a:prstGeom prst="cloudCallout">
            <a:avLst>
              <a:gd name="adj1" fmla="val -44031"/>
              <a:gd name="adj2" fmla="val -612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Guess position</a:t>
            </a:r>
          </a:p>
          <a:p>
            <a:pPr algn="ctr"/>
            <a:r>
              <a:rPr lang="en-DE" dirty="0"/>
              <a:t>Call render(</a:t>
            </a:r>
            <a:r>
              <a:rPr lang="en-DE" dirty="0">
                <a:solidFill>
                  <a:schemeClr val="tx1"/>
                </a:solidFill>
                <a:highlight>
                  <a:srgbClr val="FFFF00"/>
                </a:highlight>
              </a:rPr>
              <a:t>pos</a:t>
            </a:r>
            <a:r>
              <a:rPr lang="en-DE" dirty="0"/>
              <a:t>, scene)</a:t>
            </a:r>
          </a:p>
        </p:txBody>
      </p:sp>
    </p:spTree>
    <p:extLst>
      <p:ext uri="{BB962C8B-B14F-4D97-AF65-F5344CB8AC3E}">
        <p14:creationId xmlns:p14="http://schemas.microsoft.com/office/powerpoint/2010/main" val="8248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5076-9753-78DD-40AB-757A72DA7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19" y="394939"/>
            <a:ext cx="10515600" cy="2835275"/>
          </a:xfrm>
        </p:spPr>
        <p:txBody>
          <a:bodyPr>
            <a:normAutofit fontScale="90000"/>
          </a:bodyPr>
          <a:lstStyle/>
          <a:p>
            <a:r>
              <a:rPr lang="en-DE" dirty="0"/>
              <a:t>Gradient</a:t>
            </a:r>
            <a:br>
              <a:rPr lang="en-DE" dirty="0"/>
            </a:br>
            <a:r>
              <a:rPr lang="en-DE" dirty="0"/>
              <a:t>of loss function</a:t>
            </a:r>
            <a:br>
              <a:rPr lang="en-DE" dirty="0"/>
            </a:br>
            <a:r>
              <a:rPr lang="en-DE" dirty="0"/>
              <a:t>based on output</a:t>
            </a:r>
            <a:br>
              <a:rPr lang="en-DE" dirty="0"/>
            </a:br>
            <a:r>
              <a:rPr lang="en-DE" dirty="0"/>
              <a:t>and expected output</a:t>
            </a:r>
            <a:br>
              <a:rPr lang="en-DE" dirty="0"/>
            </a:br>
            <a:r>
              <a:rPr lang="en-DE" dirty="0"/>
              <a:t>(i.e., input)</a:t>
            </a:r>
          </a:p>
        </p:txBody>
      </p:sp>
      <p:pic>
        <p:nvPicPr>
          <p:cNvPr id="5" name="Content Placeholder 4" descr="A black and red numbers&#10;&#10;Description automatically generated">
            <a:extLst>
              <a:ext uri="{FF2B5EF4-FFF2-40B4-BE49-F238E27FC236}">
                <a16:creationId xmlns:a16="http://schemas.microsoft.com/office/drawing/2014/main" id="{C8B0A1C9-36ED-3959-A426-EB8DE13B7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551" y="267564"/>
            <a:ext cx="4686300" cy="685800"/>
          </a:xfrm>
        </p:spPr>
      </p:pic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3B51F86A-F69D-164E-5C99-6FD0BF874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19" y="1959839"/>
            <a:ext cx="5499100" cy="4800600"/>
          </a:xfrm>
          <a:prstGeom prst="rect">
            <a:avLst/>
          </a:prstGeom>
        </p:spPr>
      </p:pic>
      <p:pic>
        <p:nvPicPr>
          <p:cNvPr id="9" name="Picture 8" descr="A close-up of a number&#10;&#10;Description automatically generated">
            <a:extLst>
              <a:ext uri="{FF2B5EF4-FFF2-40B4-BE49-F238E27FC236}">
                <a16:creationId xmlns:a16="http://schemas.microsoft.com/office/drawing/2014/main" id="{0BC5D27C-7289-B865-360C-047C1D56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719" y="1037877"/>
            <a:ext cx="51435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7936-BCA5-46BD-177C-8F8A5367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rgbClr val="92D050"/>
                </a:solidFill>
              </a:rPr>
              <a:t>Perception: Solving Inverse Problems</a:t>
            </a:r>
          </a:p>
        </p:txBody>
      </p:sp>
      <p:pic>
        <p:nvPicPr>
          <p:cNvPr id="7" name="Content Placeholder 6" descr="A green triangle with a black background&#10;&#10;Description automatically generated">
            <a:extLst>
              <a:ext uri="{FF2B5EF4-FFF2-40B4-BE49-F238E27FC236}">
                <a16:creationId xmlns:a16="http://schemas.microsoft.com/office/drawing/2014/main" id="{EBF43CB1-6BDA-E379-60C3-DB78CF08B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9757"/>
            <a:ext cx="10515600" cy="3643074"/>
          </a:xfr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DD512DCB-408E-9C0C-30DF-11F89DD1C6A4}"/>
              </a:ext>
            </a:extLst>
          </p:cNvPr>
          <p:cNvSpPr/>
          <p:nvPr/>
        </p:nvSpPr>
        <p:spPr>
          <a:xfrm>
            <a:off x="2674259" y="5274443"/>
            <a:ext cx="3421741" cy="1425983"/>
          </a:xfrm>
          <a:prstGeom prst="cloudCallout">
            <a:avLst>
              <a:gd name="adj1" fmla="val -44031"/>
              <a:gd name="adj2" fmla="val -612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Color?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824CA7B0-12FF-B4F3-75CC-1102396F3FD8}"/>
              </a:ext>
            </a:extLst>
          </p:cNvPr>
          <p:cNvSpPr/>
          <p:nvPr/>
        </p:nvSpPr>
        <p:spPr>
          <a:xfrm>
            <a:off x="6096000" y="4839971"/>
            <a:ext cx="4950542" cy="2294926"/>
          </a:xfrm>
          <a:prstGeom prst="cloudCallout">
            <a:avLst>
              <a:gd name="adj1" fmla="val -44031"/>
              <a:gd name="adj2" fmla="val -612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Guess position and color</a:t>
            </a:r>
          </a:p>
          <a:p>
            <a:pPr algn="ctr"/>
            <a:r>
              <a:rPr lang="en-DE" dirty="0"/>
              <a:t>Call render(</a:t>
            </a:r>
            <a:r>
              <a:rPr lang="en-DE" dirty="0">
                <a:solidFill>
                  <a:schemeClr val="tx1"/>
                </a:solidFill>
                <a:highlight>
                  <a:srgbClr val="FFFF00"/>
                </a:highlight>
              </a:rPr>
              <a:t>(pos, color)</a:t>
            </a:r>
            <a:r>
              <a:rPr lang="en-DE" dirty="0"/>
              <a:t> ,scene)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86E8A5BB-2C6C-7042-0648-C792566F787B}"/>
              </a:ext>
            </a:extLst>
          </p:cNvPr>
          <p:cNvSpPr/>
          <p:nvPr/>
        </p:nvSpPr>
        <p:spPr>
          <a:xfrm>
            <a:off x="8906941" y="4745185"/>
            <a:ext cx="3421741" cy="923541"/>
          </a:xfrm>
          <a:prstGeom prst="cloudCallout">
            <a:avLst>
              <a:gd name="adj1" fmla="val -48309"/>
              <a:gd name="adj2" fmla="val 7643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9936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26DA-AABA-B56B-FA76-27CF299B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45" y="260350"/>
            <a:ext cx="10515600" cy="1325563"/>
          </a:xfrm>
        </p:spPr>
        <p:txBody>
          <a:bodyPr>
            <a:normAutofit/>
          </a:bodyPr>
          <a:lstStyle/>
          <a:p>
            <a:r>
              <a:rPr lang="en-GB" spc="5" dirty="0"/>
              <a:t>Autoencoder</a:t>
            </a:r>
            <a:endParaRPr lang="en-DE" sz="6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6655D-86EB-5AB1-3D95-AB085C7A6B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>
                    <a:tint val="75000"/>
                  </a:schemeClr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fld id="{B6F15528-21DE-4FAA-801E-634DDDAF4B2B}" type="slidenum">
              <a:rPr lang="en-DE" smtClean="0"/>
              <a:pPr/>
              <a:t>9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4D935-EE60-7656-846C-B5BF10F4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20" y="1785037"/>
            <a:ext cx="7772400" cy="4206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41264-51AD-C90C-3EB1-10A49E8C2A29}"/>
              </a:ext>
            </a:extLst>
          </p:cNvPr>
          <p:cNvSpPr txBox="1"/>
          <p:nvPr/>
        </p:nvSpPr>
        <p:spPr>
          <a:xfrm>
            <a:off x="3431704" y="6611349"/>
            <a:ext cx="6084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HelveticaNeue" panose="02000503000000020004" pitchFamily="2" charset="0"/>
              </a:rPr>
              <a:t>Understanding VQ-VAE (DALL-E Explained Pt. 1)). Charlie Snell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CB289DAD-E287-2FFD-116B-B2799C746C09}"/>
              </a:ext>
            </a:extLst>
          </p:cNvPr>
          <p:cNvSpPr/>
          <p:nvPr/>
        </p:nvSpPr>
        <p:spPr>
          <a:xfrm>
            <a:off x="8605262" y="4752625"/>
            <a:ext cx="3746090" cy="2076970"/>
          </a:xfrm>
          <a:prstGeom prst="cloudCallout">
            <a:avLst>
              <a:gd name="adj1" fmla="val -53417"/>
              <a:gd name="adj2" fmla="val -6552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Reconstruction-optimal encoding? Points?</a:t>
            </a:r>
            <a:br>
              <a:rPr lang="en-DE" sz="2400" dirty="0"/>
            </a:br>
            <a:r>
              <a:rPr lang="en-DE" sz="2400" dirty="0"/>
              <a:t>Gaussians?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6E295B97-C55A-1758-C0DB-D817523A5D7E}"/>
              </a:ext>
            </a:extLst>
          </p:cNvPr>
          <p:cNvSpPr/>
          <p:nvPr/>
        </p:nvSpPr>
        <p:spPr>
          <a:xfrm>
            <a:off x="4039500" y="4531709"/>
            <a:ext cx="3746090" cy="1845443"/>
          </a:xfrm>
          <a:prstGeom prst="cloudCallout">
            <a:avLst>
              <a:gd name="adj1" fmla="val -65331"/>
              <a:gd name="adj2" fmla="val -233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Map data into vector space: Embedding representation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1636DBF0-1C08-6764-E5FE-436DB529CFC8}"/>
              </a:ext>
            </a:extLst>
          </p:cNvPr>
          <p:cNvSpPr/>
          <p:nvPr/>
        </p:nvSpPr>
        <p:spPr>
          <a:xfrm>
            <a:off x="8788518" y="260350"/>
            <a:ext cx="3746090" cy="2507226"/>
          </a:xfrm>
          <a:prstGeom prst="cloudCallout">
            <a:avLst>
              <a:gd name="adj1" fmla="val -55931"/>
              <a:gd name="adj2" fmla="val 712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/>
              <a:t>Can get training data with a model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07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1106</Words>
  <Application>Microsoft Macintosh PowerPoint</Application>
  <PresentationFormat>Widescreen</PresentationFormat>
  <Paragraphs>280</Paragraphs>
  <Slides>33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Courier New</vt:lpstr>
      <vt:lpstr>HelveticaNeue</vt:lpstr>
      <vt:lpstr>Lucida Grande</vt:lpstr>
      <vt:lpstr>Myriad Pro</vt:lpstr>
      <vt:lpstr>Segoe UI Web (West European)</vt:lpstr>
      <vt:lpstr>Soehne</vt:lpstr>
      <vt:lpstr>source-serif-pro</vt:lpstr>
      <vt:lpstr>Tahoma</vt:lpstr>
      <vt:lpstr>TheSans UHH Bold Caps</vt:lpstr>
      <vt:lpstr>TheSans UHH Regular</vt:lpstr>
      <vt:lpstr>Wingdings</vt:lpstr>
      <vt:lpstr>Office Theme</vt:lpstr>
      <vt:lpstr>AMaLDA Or: Why agents should still try to understand the world</vt:lpstr>
      <vt:lpstr>AI: Science about agents acting in the world (Lat. agere: act)</vt:lpstr>
      <vt:lpstr>PowerPoint Presentation</vt:lpstr>
      <vt:lpstr>Perception &amp; Planning</vt:lpstr>
      <vt:lpstr>PowerPoint Presentation</vt:lpstr>
      <vt:lpstr>Perception: Solving Inverse Problems</vt:lpstr>
      <vt:lpstr>Gradient of loss function based on output and expected output (i.e., input)</vt:lpstr>
      <vt:lpstr>Perception: Solving Inverse Problems</vt:lpstr>
      <vt:lpstr>Autoencoder</vt:lpstr>
      <vt:lpstr>Perception &amp; Planning</vt:lpstr>
      <vt:lpstr>Planning as Search</vt:lpstr>
      <vt:lpstr>Planning Operators</vt:lpstr>
      <vt:lpstr>Plan Refinement</vt:lpstr>
      <vt:lpstr>Slow Planning  all the Time?</vt:lpstr>
      <vt:lpstr>PowerPoint Presentation</vt:lpstr>
      <vt:lpstr>Utility of an Action Sequence</vt:lpstr>
      <vt:lpstr>Markov Decision Problem (Defines a Policy)</vt:lpstr>
      <vt:lpstr>Acting slow and fast</vt:lpstr>
      <vt:lpstr>Process LLM  output</vt:lpstr>
      <vt:lpstr>Process LLM  output</vt:lpstr>
      <vt:lpstr>Planning  with LLMs?</vt:lpstr>
      <vt:lpstr>PowerPoint Presentation</vt:lpstr>
      <vt:lpstr>PowerPoint Presentation</vt:lpstr>
      <vt:lpstr>GPTs @ Open.AI</vt:lpstr>
      <vt:lpstr>Does this work in a physical world?</vt:lpstr>
      <vt:lpstr>FMEA – Failure Mode and Effect Analysis </vt:lpstr>
      <vt:lpstr>FMEA in Medical Domain</vt:lpstr>
      <vt:lpstr>Project MCEA</vt:lpstr>
      <vt:lpstr>Retrieval-Augmented Generation (RAG)</vt:lpstr>
      <vt:lpstr>PowerPoint Presentation</vt:lpstr>
      <vt:lpstr>GenAI (LMs) and Formal Models (FMs): LMFMs</vt:lpstr>
      <vt:lpstr>We can generate situation-specific MDPs from text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Ralf Möller</dc:creator>
  <cp:lastModifiedBy>Ralf Möller</cp:lastModifiedBy>
  <cp:revision>290</cp:revision>
  <dcterms:created xsi:type="dcterms:W3CDTF">2023-11-02T07:13:43Z</dcterms:created>
  <dcterms:modified xsi:type="dcterms:W3CDTF">2023-11-10T01:21:13Z</dcterms:modified>
</cp:coreProperties>
</file>