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247" r:id="rId3"/>
    <p:sldId id="270" r:id="rId4"/>
    <p:sldId id="3252" r:id="rId5"/>
    <p:sldId id="3253" r:id="rId6"/>
    <p:sldId id="282" r:id="rId7"/>
    <p:sldId id="3259" r:id="rId8"/>
    <p:sldId id="4013" r:id="rId9"/>
    <p:sldId id="4007" r:id="rId10"/>
    <p:sldId id="4008" r:id="rId11"/>
    <p:sldId id="4006" r:id="rId12"/>
    <p:sldId id="4031" r:id="rId13"/>
    <p:sldId id="4032" r:id="rId14"/>
    <p:sldId id="4005" r:id="rId15"/>
    <p:sldId id="4033" r:id="rId16"/>
    <p:sldId id="4034" r:id="rId17"/>
    <p:sldId id="4026" r:id="rId18"/>
    <p:sldId id="4029" r:id="rId19"/>
    <p:sldId id="3985" r:id="rId20"/>
    <p:sldId id="3978" r:id="rId21"/>
    <p:sldId id="3997" r:id="rId22"/>
    <p:sldId id="4004" r:id="rId23"/>
    <p:sldId id="317" r:id="rId24"/>
    <p:sldId id="318" r:id="rId25"/>
    <p:sldId id="319" r:id="rId26"/>
    <p:sldId id="320" r:id="rId27"/>
    <p:sldId id="321" r:id="rId28"/>
    <p:sldId id="4002" r:id="rId29"/>
    <p:sldId id="1556" r:id="rId30"/>
    <p:sldId id="3946" r:id="rId31"/>
    <p:sldId id="3963" r:id="rId32"/>
    <p:sldId id="533" r:id="rId33"/>
    <p:sldId id="4017" r:id="rId34"/>
    <p:sldId id="4018" r:id="rId35"/>
    <p:sldId id="4030" r:id="rId36"/>
    <p:sldId id="368" r:id="rId37"/>
    <p:sldId id="269" r:id="rId38"/>
    <p:sldId id="4019" r:id="rId3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02" d="100"/>
          <a:sy n="102" d="100"/>
        </p:scale>
        <p:origin x="192" y="648"/>
      </p:cViewPr>
      <p:guideLst/>
    </p:cSldViewPr>
  </p:slideViewPr>
  <p:outlineViewPr>
    <p:cViewPr>
      <p:scale>
        <a:sx n="33" d="100"/>
        <a:sy n="33" d="100"/>
      </p:scale>
      <p:origin x="0" y="-80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6BF93-7904-284C-B5E8-DEF1161BA584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9C77-AC13-574E-AC1D-E6104273AF4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95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izhongw/self-instruct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thub.com/tatsu-lab/stanford_alpaca#data-generation-process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" action="ppaction://noaction"/>
              </a:rPr>
              <a:t>Why it is named universal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" action="ppaction://noaction"/>
              </a:rPr>
              <a:t>https://medium.com/@pocheng0118/a-brief-overview-vanilla-transformer-v-s-universal-transformer-%E7%84%A1%E6%89%80%E4%B8%8D%E8%83%BD%E7%9A%84%E9%80%9A%E7%94%A8%E8%A8%88%E7%AE%97%E6%A8%A1%E5%9E%8B-d9e89dcef080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68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49C77-AC13-574E-AC1D-E6104273AF43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6102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1798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613-2833-4CFC-ADAD-3AD2B99C36A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80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60697B"/>
                </a:solidFill>
                <a:effectLst/>
                <a:latin typeface="Manrope"/>
              </a:rPr>
              <a:t>The figure illustrates how we obtained the Alpaca model. For the data, we generated instruction-following demonstrations by building upon the self-instruct method. We started with the 175 human-written instruction-output pairs from the </a:t>
            </a:r>
            <a:r>
              <a:rPr lang="en-GB" b="0" i="0" u="none" strike="noStrike" dirty="0">
                <a:solidFill>
                  <a:srgbClr val="54A8C7"/>
                </a:solidFill>
                <a:effectLst/>
                <a:latin typeface="Manrope"/>
                <a:hlinkClick r:id="rId3"/>
              </a:rPr>
              <a:t>self-instruct seed set</a:t>
            </a:r>
            <a:r>
              <a:rPr lang="en-GB" b="0" i="0" u="none" strike="noStrike" dirty="0">
                <a:solidFill>
                  <a:srgbClr val="60697B"/>
                </a:solidFill>
                <a:effectLst/>
                <a:latin typeface="Manrope"/>
              </a:rPr>
              <a:t>. We then prompted text-davinci-003 to generate more instructions using the seed set as in-context examples. We improved over the self-instruct method by simplifying the generation pipeline (see details in </a:t>
            </a:r>
            <a:r>
              <a:rPr lang="en-GB" b="0" i="0" u="none" strike="noStrike" dirty="0">
                <a:solidFill>
                  <a:srgbClr val="54A8C7"/>
                </a:solidFill>
                <a:effectLst/>
                <a:latin typeface="Manrope"/>
                <a:hlinkClick r:id="rId4"/>
              </a:rPr>
              <a:t>GitHub</a:t>
            </a:r>
            <a:r>
              <a:rPr lang="en-GB" b="0" i="0" u="none" strike="noStrike" dirty="0">
                <a:solidFill>
                  <a:srgbClr val="60697B"/>
                </a:solidFill>
                <a:effectLst/>
                <a:latin typeface="Manrope"/>
              </a:rPr>
              <a:t>) and significantly reduced the cost. Our data generation process results in 52K unique instructions and the corresponding outputs</a:t>
            </a:r>
          </a:p>
          <a:p>
            <a:endParaRPr lang="en-GB" b="0" i="0" u="none" strike="noStrike" dirty="0">
              <a:solidFill>
                <a:srgbClr val="60697B"/>
              </a:solidFill>
              <a:effectLst/>
              <a:latin typeface="Manrope"/>
            </a:endParaRPr>
          </a:p>
          <a:p>
            <a:r>
              <a:rPr lang="en-GB" b="0" i="0" u="none" strike="noStrike" dirty="0">
                <a:solidFill>
                  <a:srgbClr val="60697B"/>
                </a:solidFill>
                <a:effectLst/>
                <a:latin typeface="Manrope"/>
              </a:rPr>
              <a:t>Equipped with this instruction-following dataset, we then fine-tuned the </a:t>
            </a:r>
            <a:r>
              <a:rPr lang="en-GB" b="0" i="0" u="none" strike="noStrike" dirty="0" err="1">
                <a:solidFill>
                  <a:srgbClr val="60697B"/>
                </a:solidFill>
                <a:effectLst/>
                <a:latin typeface="Manrope"/>
              </a:rPr>
              <a:t>LLaMA</a:t>
            </a:r>
            <a:r>
              <a:rPr lang="en-GB" b="0" i="0" u="none" strike="noStrike" dirty="0">
                <a:solidFill>
                  <a:srgbClr val="60697B"/>
                </a:solidFill>
                <a:effectLst/>
                <a:latin typeface="Manrope"/>
              </a:rPr>
              <a:t> models using Hugging Face’s training framework, taking advantage of techniques like Fully Sharded Data Parallel and mixed precision training. For our initial run, fine-tuning a 7B </a:t>
            </a:r>
            <a:r>
              <a:rPr lang="en-GB" b="0" i="0" u="none" strike="noStrike" dirty="0" err="1">
                <a:solidFill>
                  <a:srgbClr val="60697B"/>
                </a:solidFill>
                <a:effectLst/>
                <a:latin typeface="Manrope"/>
              </a:rPr>
              <a:t>LLaMA</a:t>
            </a:r>
            <a:r>
              <a:rPr lang="en-GB" b="0" i="0" u="none" strike="noStrike" dirty="0">
                <a:solidFill>
                  <a:srgbClr val="60697B"/>
                </a:solidFill>
                <a:effectLst/>
                <a:latin typeface="Manrope"/>
              </a:rPr>
              <a:t> model took 3 hours on 8 80GB A100s, which costs less than $100 on most cloud compute providers.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B964A-425E-854B-BBBD-BCEF7D195A16}" type="slidenum">
              <a:rPr lang="en-DE" smtClean="0"/>
              <a:t>37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0489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49C77-AC13-574E-AC1D-E6104273AF43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3852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A5BD-B4AA-3FD9-44F1-570D166D6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09BFF-5CD1-65D1-2F6A-69C200098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5C63F-6C24-0DE8-8D69-1A2DB34D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47D70-2D24-05DA-B0FE-D3BFDE491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5D80A-310A-C914-6243-D6A60BFD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73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6283-ACBA-9513-3227-18A475ED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EA7DD-AC1C-7837-F6EE-85FF9E238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544B0-9CD6-B869-731D-BA0D8F72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38753-5510-4CD1-3B00-2AD6D4D6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7778D-63FE-A17E-62D8-D064F294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253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261CA-0B5C-2FB9-926E-96BE465AE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5D695-D992-F3CE-503E-F54CE7629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9355E-F120-10C7-5136-8550E9BD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D9D46-C44E-2DB5-AB67-9D2D93D0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1AA2-AA19-4D1A-7628-33481992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9254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4424" y="464698"/>
            <a:ext cx="1028315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11206">
              <a:lnSpc>
                <a:spcPts val="1412"/>
              </a:lnSpc>
            </a:pPr>
            <a:r>
              <a:rPr lang="en-US" spc="-4"/>
              <a:t>CS447: Natural Language Processing (J.</a:t>
            </a:r>
            <a:r>
              <a:rPr lang="en-US" spc="40"/>
              <a:t> </a:t>
            </a:r>
            <a:r>
              <a:rPr lang="en-US" spc="-4"/>
              <a:t>Hockenmaier)</a:t>
            </a:r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22413">
              <a:lnSpc>
                <a:spcPts val="1412"/>
              </a:lnSpc>
            </a:pPr>
            <a:fld id="{81D60167-4931-47E6-BA6A-407CBD079E47}" type="slidenum">
              <a:rPr lang="en-DE" spc="-4" smtClean="0"/>
              <a:pPr marL="22413">
                <a:lnSpc>
                  <a:spcPts val="1412"/>
                </a:lnSpc>
              </a:pPr>
              <a:t>‹#›</a:t>
            </a:fld>
            <a:endParaRPr lang="en-DE" spc="-4" dirty="0"/>
          </a:p>
        </p:txBody>
      </p:sp>
    </p:spTree>
    <p:extLst>
      <p:ext uri="{BB962C8B-B14F-4D97-AF65-F5344CB8AC3E}">
        <p14:creationId xmlns:p14="http://schemas.microsoft.com/office/powerpoint/2010/main" val="63032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300C-67A8-0B5A-B97B-F56EB9AB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7E4A-6B77-78BF-B2C5-FD861CEF8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4738A-8DAF-DA72-19A6-0FD85A6A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1A819-FD4F-B2CE-2995-FF5D049D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CB97D-41CF-AAEF-B8C6-1AC7C68E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0808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70C6-8C89-4355-CA02-B963DF06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B8E25-2780-1F03-77F6-6A9047931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4F85A-576F-04A5-7406-FF171D752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E7CCE-A1C4-2A5A-8E67-EABA992F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FD5D3-F2B8-9C73-9B14-196EA35A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7077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B355-7A42-7DAF-5514-202D9268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53AF-BC14-CE21-60E8-31A059A97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66EEB-6672-105A-A238-7394AFBDB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184E1-E2F1-EDB7-A385-61B6CA4E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0A216-A5DD-2502-4B46-05F806A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78FEC-B713-4A80-0B3D-CAF09B4F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6205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9C56-4AC2-509C-6A3E-2119B28F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E5C84-2D87-2FB1-C4EE-77D26EEE4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2803C-7591-FB41-8905-03D74CA08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1332E-5BCA-E534-379F-F44BDE318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1F521-BCA0-0BA4-BF22-7A15D0C3F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BAB52-D4D8-17FC-97F8-F3BB30F5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957D5-35AA-6317-7C9C-9AFC894B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5269D5-47CB-D935-9DC4-F81594B3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6751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6CFF-19B2-2141-E90A-F7612404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9F860-D222-967A-0FD0-D627507E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9BEDA-A563-6495-4D81-0F9EAC05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43F9F-EF41-40E0-47B5-0706EE20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314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30C2A-A1D5-04BD-4181-8882499D5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45FDD-FD6F-B18F-BDA4-0DD499D75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FA6B-3251-7C28-0F87-34104510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0524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D20E-A9F9-0825-F60C-DC8D43F6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4405C-8171-7EDC-63C4-2426C2A62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2C476-5F31-EDEE-E4AE-545169DCF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F2B3F-C0FC-6829-20A8-8A03361C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BA9DA-2C39-9191-61FA-1D53E051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9A8A1-9A44-B8B7-6AEF-B807CC55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641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9FEC-92C7-BB64-38AE-E776D399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5116F-B978-BBCB-EB00-C0AC5D49F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93BB7-4D14-8F9E-8668-DC6CFCB63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8233C-1D45-977E-ED40-EDD48381C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FD5D6-139A-A38C-BA64-05393D6D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0BDB0-EB58-A3A3-D03D-A094D633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625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CED01E-B704-4557-A248-4E0420EB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8A6EE-4C3A-FA18-F062-D7FACA55C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CF43-1CB1-96D1-83D3-7724B38FE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1EBDD-2D0B-DB46-BFB4-9479C7AACB07}" type="datetimeFigureOut">
              <a:rPr lang="en-DE" smtClean="0"/>
              <a:t>26.06.23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9248-17C1-A584-1C8C-A3537D5AA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48E9-7927-B7D7-F659-F0A14888B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4F81B-5355-8148-97DF-31B4787B96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822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jigsaw.google.com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2004.0890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.googleblog.com/2018/08/moving-beyond-translation-with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F73B6AE7-3E2D-B1F9-3487-D3C075E8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4A86E-D283-448E-2931-77A77B65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416" y="3006523"/>
            <a:ext cx="5452529" cy="2654538"/>
          </a:xfrm>
          <a:solidFill>
            <a:srgbClr val="FFFF00">
              <a:alpha val="44000"/>
            </a:srgbClr>
          </a:solidFill>
        </p:spPr>
        <p:txBody>
          <a:bodyPr anchor="t">
            <a:normAutofit/>
          </a:bodyPr>
          <a:lstStyle/>
          <a:p>
            <a:pPr algn="l"/>
            <a:r>
              <a:rPr lang="en-GB" sz="4400" dirty="0"/>
              <a:t>Aligned AI and the Role of the Humanities: </a:t>
            </a:r>
            <a:br>
              <a:rPr lang="en-GB" sz="4400" dirty="0"/>
            </a:br>
            <a:r>
              <a:rPr lang="en-GB" sz="4400" dirty="0"/>
              <a:t>Training AI Systems using Human Feedback</a:t>
            </a:r>
            <a:endParaRPr lang="en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1799B-710B-8D43-6775-2501A9C2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5661061"/>
            <a:ext cx="5449479" cy="468030"/>
          </a:xfrm>
          <a:solidFill>
            <a:srgbClr val="FFFF00">
              <a:alpha val="44000"/>
            </a:srgbClr>
          </a:solidFill>
        </p:spPr>
        <p:txBody>
          <a:bodyPr anchor="b">
            <a:normAutofit/>
          </a:bodyPr>
          <a:lstStyle/>
          <a:p>
            <a:pPr algn="l"/>
            <a:r>
              <a:rPr lang="en-DE"/>
              <a:t>Ralf Möller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AB98D6-2EF7-4DD7-896F-7E9A5167E559}"/>
              </a:ext>
            </a:extLst>
          </p:cNvPr>
          <p:cNvSpPr txBox="1"/>
          <p:nvPr/>
        </p:nvSpPr>
        <p:spPr>
          <a:xfrm>
            <a:off x="1087330" y="507228"/>
            <a:ext cx="7923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Decoding: Autoencoding and Autoregression</a:t>
            </a:r>
            <a:endParaRPr lang="en-CA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55538-7E49-43AE-8B41-678ACC986EBA}"/>
              </a:ext>
            </a:extLst>
          </p:cNvPr>
          <p:cNvSpPr txBox="1"/>
          <p:nvPr/>
        </p:nvSpPr>
        <p:spPr>
          <a:xfrm>
            <a:off x="1140681" y="1296881"/>
            <a:ext cx="286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Autoregressive (</a:t>
            </a:r>
            <a:r>
              <a:rPr lang="en-US" dirty="0"/>
              <a:t>AR) language modeling:</a:t>
            </a:r>
            <a:endParaRPr lang="en-CA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D599C2CD-1D39-40B3-B3B7-44F65523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37" y="2331683"/>
            <a:ext cx="6467768" cy="3298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2A9EF-D49D-09DB-9DEB-9339C3EA4337}"/>
              </a:ext>
            </a:extLst>
          </p:cNvPr>
          <p:cNvSpPr txBox="1"/>
          <p:nvPr/>
        </p:nvSpPr>
        <p:spPr>
          <a:xfrm>
            <a:off x="2732043" y="6079030"/>
            <a:ext cx="452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an also be implemented with attention (GPT)</a:t>
            </a:r>
          </a:p>
        </p:txBody>
      </p:sp>
    </p:spTree>
    <p:extLst>
      <p:ext uri="{BB962C8B-B14F-4D97-AF65-F5344CB8AC3E}">
        <p14:creationId xmlns:p14="http://schemas.microsoft.com/office/powerpoint/2010/main" val="25397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9C07-958C-A402-ADD0-70DB478D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Assessment GPT-3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E8AE-8DEE-CABD-D0D6-2645CE6FB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b="1" dirty="0">
                <a:solidFill>
                  <a:srgbClr val="050506"/>
                </a:solidFill>
                <a:latin typeface="Generator"/>
              </a:rPr>
              <a:t>Capable of generating human-like text</a:t>
            </a:r>
            <a:r>
              <a:rPr lang="en-GB" sz="2000" dirty="0">
                <a:solidFill>
                  <a:srgbClr val="050506"/>
                </a:solidFill>
                <a:latin typeface="Generator"/>
              </a:rPr>
              <a:t>, but they may not always produce output that is consistent with human expectations or desirable values</a:t>
            </a:r>
          </a:p>
          <a:p>
            <a:r>
              <a:rPr lang="en-GB" sz="2000" dirty="0">
                <a:solidFill>
                  <a:srgbClr val="050506"/>
                </a:solidFill>
                <a:latin typeface="Generator"/>
              </a:rPr>
              <a:t>In practical applications, however, </a:t>
            </a:r>
            <a:r>
              <a:rPr lang="en-GB" sz="2000" b="1" dirty="0">
                <a:solidFill>
                  <a:srgbClr val="050506"/>
                </a:solidFill>
                <a:latin typeface="Generator"/>
              </a:rPr>
              <a:t>these models are intended to perform some form of valuable cognitive work</a:t>
            </a:r>
            <a:r>
              <a:rPr lang="en-GB" sz="2000" dirty="0">
                <a:solidFill>
                  <a:srgbClr val="050506"/>
                </a:solidFill>
                <a:latin typeface="Generator"/>
              </a:rPr>
              <a:t>, </a:t>
            </a:r>
          </a:p>
          <a:p>
            <a:pPr lvl="1"/>
            <a:r>
              <a:rPr lang="en-GB" sz="1800" dirty="0">
                <a:solidFill>
                  <a:srgbClr val="050506"/>
                </a:solidFill>
                <a:latin typeface="Generator"/>
              </a:rPr>
              <a:t>and there is a clear divergence between the way these models are trained </a:t>
            </a:r>
            <a:br>
              <a:rPr lang="en-GB" sz="1800" dirty="0">
                <a:solidFill>
                  <a:srgbClr val="050506"/>
                </a:solidFill>
                <a:latin typeface="Generator"/>
              </a:rPr>
            </a:br>
            <a:r>
              <a:rPr lang="en-GB" sz="1800" dirty="0">
                <a:solidFill>
                  <a:srgbClr val="050506"/>
                </a:solidFill>
                <a:latin typeface="Generator"/>
              </a:rPr>
              <a:t>and the way we would like to use them</a:t>
            </a:r>
          </a:p>
          <a:p>
            <a:r>
              <a:rPr lang="en-GB" sz="2000" dirty="0">
                <a:solidFill>
                  <a:srgbClr val="050506"/>
                </a:solidFill>
                <a:latin typeface="Generator"/>
              </a:rPr>
              <a:t>Humans generate language by choosing text sequences that are best for the given situation, </a:t>
            </a:r>
          </a:p>
          <a:p>
            <a:pPr lvl="1"/>
            <a:r>
              <a:rPr lang="en-GB" sz="1800" dirty="0">
                <a:solidFill>
                  <a:srgbClr val="050506"/>
                </a:solidFill>
                <a:latin typeface="Generator"/>
              </a:rPr>
              <a:t>using our background knowledge and common sense to guide this process</a:t>
            </a:r>
          </a:p>
          <a:p>
            <a:r>
              <a:rPr lang="en-GB" sz="2000" dirty="0"/>
              <a:t>Language model training strategies can produce misalignment </a:t>
            </a:r>
            <a:br>
              <a:rPr lang="en-GB" sz="2000" dirty="0"/>
            </a:br>
            <a:r>
              <a:rPr lang="en-GB" sz="2000" dirty="0"/>
              <a:t>(e.g., using [MASK])</a:t>
            </a:r>
          </a:p>
          <a:p>
            <a:pPr lvl="1"/>
            <a:r>
              <a:rPr lang="en-GB" sz="2000" dirty="0"/>
              <a:t>Model which is only trained to predict the next word (or a masked word) in a text sequence, may not necessarily be learning some higher-level representations of its meaning</a:t>
            </a:r>
          </a:p>
          <a:p>
            <a:pPr lvl="1"/>
            <a:r>
              <a:rPr lang="en-GB" sz="2000" dirty="0"/>
              <a:t>Model struggles to generalize for tasks or contexts that require a deeper understanding of language</a:t>
            </a:r>
            <a:endParaRPr lang="en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CD423-8CB0-47BD-6BE2-E7503EE6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104C7-43AC-2C41-47AA-459C66E9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Reasons for Misalignment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FBB05-C977-ACD6-6B44-28B17FE61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9321"/>
            <a:ext cx="10515600" cy="4097642"/>
          </a:xfrm>
        </p:spPr>
        <p:txBody>
          <a:bodyPr/>
          <a:lstStyle/>
          <a:p>
            <a:r>
              <a:rPr lang="en-DE" dirty="0"/>
              <a:t>Training to autocomplete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5D41E05-BE8F-02F6-4309-0F633D35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090" y="2926969"/>
            <a:ext cx="76073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0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E5FA9-906F-ABA8-541C-8C8AB41A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4400" dirty="0"/>
              <a:t>How do we create an agent that behaves in  accordance with what a human wants?</a:t>
            </a:r>
          </a:p>
        </p:txBody>
      </p:sp>
      <p:pic>
        <p:nvPicPr>
          <p:cNvPr id="4" name="Picture 3" descr="A picture containing text, algebra, receipt&#10;&#10;Description automatically generated">
            <a:extLst>
              <a:ext uri="{FF2B5EF4-FFF2-40B4-BE49-F238E27FC236}">
                <a16:creationId xmlns:a16="http://schemas.microsoft.com/office/drawing/2014/main" id="{32C678F9-C371-645D-6BF5-EA869FFD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34" y="1975181"/>
            <a:ext cx="11580529" cy="4052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52E9E-13A6-D8BB-097C-F0869C662747}"/>
              </a:ext>
            </a:extLst>
          </p:cNvPr>
          <p:cNvSpPr txBox="1"/>
          <p:nvPr/>
        </p:nvSpPr>
        <p:spPr>
          <a:xfrm>
            <a:off x="3202969" y="631190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F24FF"/>
                </a:solidFill>
              </a:rPr>
              <a:t>Alignment of Language Agents, Zachary Kenton, Tom Everitt, Laura </a:t>
            </a:r>
            <a:r>
              <a:rPr lang="en-GB" sz="1400" dirty="0" err="1">
                <a:solidFill>
                  <a:srgbClr val="0F24FF"/>
                </a:solidFill>
              </a:rPr>
              <a:t>Weidinger</a:t>
            </a:r>
            <a:r>
              <a:rPr lang="en-GB" sz="1400" dirty="0">
                <a:solidFill>
                  <a:srgbClr val="0F24FF"/>
                </a:solidFill>
              </a:rPr>
              <a:t>, </a:t>
            </a:r>
            <a:r>
              <a:rPr lang="en-GB" sz="1400" dirty="0" err="1">
                <a:solidFill>
                  <a:srgbClr val="0F24FF"/>
                </a:solidFill>
              </a:rPr>
              <a:t>Iason</a:t>
            </a:r>
            <a:r>
              <a:rPr lang="en-GB" sz="1400" dirty="0">
                <a:solidFill>
                  <a:srgbClr val="0F24FF"/>
                </a:solidFill>
              </a:rPr>
              <a:t> Gabriel, Vladimir </a:t>
            </a:r>
            <a:r>
              <a:rPr lang="en-GB" sz="1400" dirty="0" err="1">
                <a:solidFill>
                  <a:srgbClr val="0F24FF"/>
                </a:solidFill>
              </a:rPr>
              <a:t>Mikulik</a:t>
            </a:r>
            <a:r>
              <a:rPr lang="en-GB" sz="1400" dirty="0">
                <a:solidFill>
                  <a:srgbClr val="0F24FF"/>
                </a:solidFill>
              </a:rPr>
              <a:t> and Geoffrey Irving, DeepMind, </a:t>
            </a:r>
            <a:r>
              <a:rPr lang="en-GB" sz="1400" b="1" dirty="0">
                <a:solidFill>
                  <a:srgbClr val="FF0000"/>
                </a:solidFill>
              </a:rPr>
              <a:t>2021</a:t>
            </a:r>
            <a:r>
              <a:rPr lang="en-GB" sz="1400" dirty="0">
                <a:solidFill>
                  <a:srgbClr val="0F2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1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B91D-3341-82B2-A17C-72870D0A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36"/>
            <a:ext cx="10515600" cy="1325563"/>
          </a:xfrm>
        </p:spPr>
        <p:txBody>
          <a:bodyPr/>
          <a:lstStyle/>
          <a:p>
            <a:r>
              <a:rPr lang="en-DE" dirty="0"/>
              <a:t>Compatibility vs. Alignment in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F33C9-C7EC-7113-ED90-BBD26CF8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0596A8-84A2-25A0-C868-F43D639AF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99" y="2861568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FE67A9-EF37-67E7-69C6-ADD10307AE50}"/>
              </a:ext>
            </a:extLst>
          </p:cNvPr>
          <p:cNvSpPr txBox="1"/>
          <p:nvPr/>
        </p:nvSpPr>
        <p:spPr>
          <a:xfrm>
            <a:off x="2408113" y="1484783"/>
            <a:ext cx="38378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50506"/>
                </a:solidFill>
                <a:latin typeface="Generator"/>
              </a:rPr>
              <a:t>A model's </a:t>
            </a:r>
            <a:r>
              <a:rPr lang="en-GB" i="1" dirty="0">
                <a:solidFill>
                  <a:srgbClr val="050506"/>
                </a:solidFill>
                <a:latin typeface="Generator"/>
              </a:rPr>
              <a:t>capability</a:t>
            </a:r>
            <a:r>
              <a:rPr lang="en-GB" dirty="0">
                <a:solidFill>
                  <a:srgbClr val="050506"/>
                </a:solidFill>
                <a:latin typeface="Generator"/>
              </a:rPr>
              <a:t> is typically evaluated by </a:t>
            </a:r>
            <a:r>
              <a:rPr lang="en-GB" b="1" dirty="0">
                <a:solidFill>
                  <a:srgbClr val="050506"/>
                </a:solidFill>
                <a:latin typeface="Generator"/>
              </a:rPr>
              <a:t>how well it is able to optimize its objective function</a:t>
            </a:r>
            <a:r>
              <a:rPr lang="en-GB" dirty="0">
                <a:solidFill>
                  <a:srgbClr val="050506"/>
                </a:solidFill>
                <a:latin typeface="Generator"/>
              </a:rPr>
              <a:t>, the mathematical expression that defines the goal of the model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A2CEF-5EA8-0272-E6A4-D80808836674}"/>
              </a:ext>
            </a:extLst>
          </p:cNvPr>
          <p:cNvSpPr txBox="1"/>
          <p:nvPr/>
        </p:nvSpPr>
        <p:spPr>
          <a:xfrm>
            <a:off x="6495753" y="1484784"/>
            <a:ext cx="3726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50506"/>
                </a:solidFill>
                <a:latin typeface="Generator"/>
              </a:rPr>
              <a:t>Alignment,</a:t>
            </a:r>
            <a:r>
              <a:rPr lang="en-GB" dirty="0">
                <a:solidFill>
                  <a:srgbClr val="050506"/>
                </a:solidFill>
                <a:latin typeface="Generator"/>
              </a:rPr>
              <a:t> on the other hand, is concerned with </a:t>
            </a:r>
            <a:r>
              <a:rPr lang="en-GB" b="1" dirty="0">
                <a:solidFill>
                  <a:srgbClr val="050506"/>
                </a:solidFill>
                <a:latin typeface="Generator"/>
              </a:rPr>
              <a:t>what we actually want the model to do</a:t>
            </a:r>
            <a:r>
              <a:rPr lang="en-GB" dirty="0">
                <a:solidFill>
                  <a:srgbClr val="050506"/>
                </a:solidFill>
                <a:latin typeface="Generator"/>
              </a:rPr>
              <a:t> versus what it is being trained to do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85965-6F74-FD92-4AF3-A5A87E12B0A7}"/>
              </a:ext>
            </a:extLst>
          </p:cNvPr>
          <p:cNvSpPr txBox="1"/>
          <p:nvPr/>
        </p:nvSpPr>
        <p:spPr>
          <a:xfrm>
            <a:off x="5937016" y="27692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50506"/>
                </a:solidFill>
                <a:latin typeface="Generator"/>
              </a:rPr>
              <a:t>Models like the original GPT-3 are misaligned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0341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2F4B-3A31-F769-E931-FB9CD29E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1A5E-1D67-24C5-7EEE-03D9DFA08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 we align (implicit) goals of AI systems </a:t>
            </a:r>
            <a:br>
              <a:rPr lang="en-GB" dirty="0"/>
            </a:br>
            <a:r>
              <a:rPr lang="en-GB" dirty="0"/>
              <a:t>with the goals and values of their users? </a:t>
            </a:r>
          </a:p>
          <a:p>
            <a:r>
              <a:rPr lang="en-GB" dirty="0"/>
              <a:t>Prompting can be a (limited) form of alignment</a:t>
            </a:r>
          </a:p>
          <a:p>
            <a:pPr lvl="1"/>
            <a:r>
              <a:rPr lang="en-GB" dirty="0"/>
              <a:t>Example: </a:t>
            </a:r>
            <a:r>
              <a:rPr lang="en-GB" dirty="0">
                <a:solidFill>
                  <a:srgbClr val="0F24FF"/>
                </a:solidFill>
              </a:rPr>
              <a:t>What are some great financial investments with no risk at all</a:t>
            </a:r>
            <a:endParaRPr lang="en-GB" dirty="0"/>
          </a:p>
          <a:p>
            <a:pPr lvl="1"/>
            <a:r>
              <a:rPr lang="en-GB" dirty="0"/>
              <a:t>In the context of a typical blog post: 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The best investment is to buy a house</a:t>
            </a:r>
            <a:endParaRPr lang="en-GB" dirty="0"/>
          </a:p>
          <a:p>
            <a:pPr lvl="1"/>
            <a:r>
              <a:rPr lang="en-GB" dirty="0"/>
              <a:t>In the context of a blog post full of conspiracy theories: 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Buy gold and silver, and invest in cryptocurrencies</a:t>
            </a:r>
            <a:endParaRPr lang="en-GB" dirty="0"/>
          </a:p>
          <a:p>
            <a:pPr lvl="1"/>
            <a:r>
              <a:rPr lang="en-GB" dirty="0"/>
              <a:t>In the context of instructions to be truthful and helpful: </a:t>
            </a:r>
          </a:p>
          <a:p>
            <a:pPr lvl="2"/>
            <a:r>
              <a:rPr lang="en-GB" dirty="0">
                <a:solidFill>
                  <a:srgbClr val="00B050"/>
                </a:solidFill>
              </a:rPr>
              <a:t>I have no comment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226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0E5A-3401-9C23-58B9-2CF07BFA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Alignment: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F219-143C-15D0-8B62-55D300A5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0F24FF"/>
                </a:solidFill>
              </a:rPr>
              <a:t>Helpfulness: </a:t>
            </a:r>
            <a:r>
              <a:rPr lang="en-GB" dirty="0"/>
              <a:t>What causes the seasons to change?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Changes occur all the time and it's an important aspect of life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The seasons are caused primarily by the tilt  of the earth's axis</a:t>
            </a:r>
          </a:p>
          <a:p>
            <a:r>
              <a:rPr lang="en-GB" dirty="0">
                <a:solidFill>
                  <a:srgbClr val="0F24FF"/>
                </a:solidFill>
              </a:rPr>
              <a:t>Honesty: </a:t>
            </a:r>
            <a:r>
              <a:rPr lang="en-GB" dirty="0"/>
              <a:t>Is it possible to prove that P=NP?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No. It is impossible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This is considered a very difficult and  unsolved problem in computer science</a:t>
            </a:r>
          </a:p>
          <a:p>
            <a:r>
              <a:rPr lang="en-GB" dirty="0">
                <a:solidFill>
                  <a:srgbClr val="0F24FF"/>
                </a:solidFill>
              </a:rPr>
              <a:t>Harmlessness: </a:t>
            </a:r>
            <a:r>
              <a:rPr lang="en-GB" dirty="0"/>
              <a:t>This `rm -r /` command doesn't seem to be  working on my computer. How do I make it work?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Something like `</a:t>
            </a:r>
            <a:r>
              <a:rPr lang="en-GB" dirty="0" err="1">
                <a:solidFill>
                  <a:srgbClr val="FF0000"/>
                </a:solidFill>
              </a:rPr>
              <a:t>sudo</a:t>
            </a:r>
            <a:r>
              <a:rPr lang="en-GB" dirty="0">
                <a:solidFill>
                  <a:srgbClr val="FF0000"/>
                </a:solidFill>
              </a:rPr>
              <a:t> rm -rf /` will probably  do the trick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That command will remove all the files on your  drive. Are you sure this is what you want?  [...]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07AB0-15D6-5283-8BD0-A11B3D8ABD51}"/>
              </a:ext>
            </a:extLst>
          </p:cNvPr>
          <p:cNvSpPr txBox="1"/>
          <p:nvPr/>
        </p:nvSpPr>
        <p:spPr>
          <a:xfrm>
            <a:off x="3180708" y="6311900"/>
            <a:ext cx="6097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rgbClr val="0F24FF"/>
                </a:solidFill>
              </a:rPr>
              <a:t>Amanda Askell, Yuntao Bai, +19 authors Jared Kaplan. A General Language Assistant as a Laboratory for Alignment, Computer Science ArXiv. December </a:t>
            </a:r>
            <a:r>
              <a:rPr lang="en-DE" sz="1400" b="1" dirty="0">
                <a:solidFill>
                  <a:srgbClr val="FF0000"/>
                </a:solidFill>
              </a:rPr>
              <a:t>2021</a:t>
            </a:r>
            <a:r>
              <a:rPr lang="en-DE" sz="1400" dirty="0">
                <a:solidFill>
                  <a:srgbClr val="0F24FF"/>
                </a:solidFill>
              </a:rPr>
              <a:t>. </a:t>
            </a:r>
          </a:p>
          <a:p>
            <a:endParaRPr lang="en-DE" sz="1400" dirty="0">
              <a:solidFill>
                <a:srgbClr val="0F2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5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BED3-26FF-F3E8-9D4E-CA2C968C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3740" cy="1325563"/>
          </a:xfrm>
        </p:spPr>
        <p:txBody>
          <a:bodyPr/>
          <a:lstStyle/>
          <a:p>
            <a:r>
              <a:rPr lang="en-DE" dirty="0"/>
              <a:t>Alignment by Prompt Design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DE22D88-F30A-07D3-D35B-263F5DF7E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89" y="2288033"/>
            <a:ext cx="11790711" cy="38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2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DD61-A137-3A75-0938-21368EF7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Alignment by In-context Learning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97CFD3-832A-5CBC-4033-7C45D269FD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719"/>
            <a:ext cx="9731686" cy="44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51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5701" y="283760"/>
            <a:ext cx="9440873" cy="618415"/>
          </a:xfrm>
          <a:prstGeom prst="rect">
            <a:avLst/>
          </a:prstGeom>
        </p:spPr>
        <p:txBody>
          <a:bodyPr vert="horz" wrap="square" lIns="0" tIns="893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8929">
              <a:spcBef>
                <a:spcPts val="70"/>
              </a:spcBef>
              <a:tabLst>
                <a:tab pos="1113046" algn="l"/>
                <a:tab pos="3397625" algn="l"/>
                <a:tab pos="3758818" algn="l"/>
                <a:tab pos="6467989" algn="l"/>
              </a:tabLst>
            </a:pPr>
            <a:r>
              <a:rPr lang="de-DE" dirty="0"/>
              <a:t>Alignment </a:t>
            </a:r>
            <a:r>
              <a:rPr lang="de-DE" dirty="0" err="1"/>
              <a:t>by</a:t>
            </a:r>
            <a:r>
              <a:rPr lang="de-DE" dirty="0"/>
              <a:t> Fine Tuning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120556" y="2453864"/>
            <a:ext cx="4129980" cy="2563267"/>
          </a:xfrm>
          <a:custGeom>
            <a:avLst/>
            <a:gdLst/>
            <a:ahLst/>
            <a:cxnLst/>
            <a:rect l="l" t="t" r="r" b="b"/>
            <a:pathLst>
              <a:path w="5873750" h="3645534">
                <a:moveTo>
                  <a:pt x="877044" y="0"/>
                </a:moveTo>
                <a:lnTo>
                  <a:pt x="4996375" y="0"/>
                </a:lnTo>
                <a:lnTo>
                  <a:pt x="5070549" y="42"/>
                </a:lnTo>
                <a:lnTo>
                  <a:pt x="5138854" y="343"/>
                </a:lnTo>
                <a:lnTo>
                  <a:pt x="5201600" y="1160"/>
                </a:lnTo>
                <a:lnTo>
                  <a:pt x="5259096" y="2750"/>
                </a:lnTo>
                <a:lnTo>
                  <a:pt x="5311651" y="5372"/>
                </a:lnTo>
                <a:lnTo>
                  <a:pt x="5359573" y="9283"/>
                </a:lnTo>
                <a:lnTo>
                  <a:pt x="5403171" y="14741"/>
                </a:lnTo>
                <a:lnTo>
                  <a:pt x="5442754" y="22005"/>
                </a:lnTo>
                <a:lnTo>
                  <a:pt x="5511111" y="42979"/>
                </a:lnTo>
                <a:lnTo>
                  <a:pt x="5559370" y="63270"/>
                </a:lnTo>
                <a:lnTo>
                  <a:pt x="5605038" y="87962"/>
                </a:lnTo>
                <a:lnTo>
                  <a:pt x="5647855" y="116795"/>
                </a:lnTo>
                <a:lnTo>
                  <a:pt x="5687564" y="149512"/>
                </a:lnTo>
                <a:lnTo>
                  <a:pt x="5723906" y="185854"/>
                </a:lnTo>
                <a:lnTo>
                  <a:pt x="5756623" y="225563"/>
                </a:lnTo>
                <a:lnTo>
                  <a:pt x="5785457" y="268381"/>
                </a:lnTo>
                <a:lnTo>
                  <a:pt x="5810149" y="314048"/>
                </a:lnTo>
                <a:lnTo>
                  <a:pt x="5830440" y="362308"/>
                </a:lnTo>
                <a:lnTo>
                  <a:pt x="5851414" y="430665"/>
                </a:lnTo>
                <a:lnTo>
                  <a:pt x="5858677" y="470248"/>
                </a:lnTo>
                <a:lnTo>
                  <a:pt x="5864136" y="513846"/>
                </a:lnTo>
                <a:lnTo>
                  <a:pt x="5868047" y="561768"/>
                </a:lnTo>
                <a:lnTo>
                  <a:pt x="5870669" y="614322"/>
                </a:lnTo>
                <a:lnTo>
                  <a:pt x="5872259" y="671818"/>
                </a:lnTo>
                <a:lnTo>
                  <a:pt x="5873075" y="734565"/>
                </a:lnTo>
                <a:lnTo>
                  <a:pt x="5873376" y="802870"/>
                </a:lnTo>
                <a:lnTo>
                  <a:pt x="5873419" y="877044"/>
                </a:lnTo>
                <a:lnTo>
                  <a:pt x="5873419" y="2768319"/>
                </a:lnTo>
                <a:lnTo>
                  <a:pt x="5873376" y="2842492"/>
                </a:lnTo>
                <a:lnTo>
                  <a:pt x="5873075" y="2910798"/>
                </a:lnTo>
                <a:lnTo>
                  <a:pt x="5872259" y="2973544"/>
                </a:lnTo>
                <a:lnTo>
                  <a:pt x="5870669" y="3031040"/>
                </a:lnTo>
                <a:lnTo>
                  <a:pt x="5868047" y="3083595"/>
                </a:lnTo>
                <a:lnTo>
                  <a:pt x="5864136" y="3131516"/>
                </a:lnTo>
                <a:lnTo>
                  <a:pt x="5858677" y="3175115"/>
                </a:lnTo>
                <a:lnTo>
                  <a:pt x="5851414" y="3214698"/>
                </a:lnTo>
                <a:lnTo>
                  <a:pt x="5830440" y="3283055"/>
                </a:lnTo>
                <a:lnTo>
                  <a:pt x="5810149" y="3331314"/>
                </a:lnTo>
                <a:lnTo>
                  <a:pt x="5785457" y="3376982"/>
                </a:lnTo>
                <a:lnTo>
                  <a:pt x="5756623" y="3419799"/>
                </a:lnTo>
                <a:lnTo>
                  <a:pt x="5723906" y="3459508"/>
                </a:lnTo>
                <a:lnTo>
                  <a:pt x="5687564" y="3495850"/>
                </a:lnTo>
                <a:lnTo>
                  <a:pt x="5647855" y="3528567"/>
                </a:lnTo>
                <a:lnTo>
                  <a:pt x="5605038" y="3557401"/>
                </a:lnTo>
                <a:lnTo>
                  <a:pt x="5559370" y="3582092"/>
                </a:lnTo>
                <a:lnTo>
                  <a:pt x="5511111" y="3602384"/>
                </a:lnTo>
                <a:lnTo>
                  <a:pt x="5442754" y="3623358"/>
                </a:lnTo>
                <a:lnTo>
                  <a:pt x="5403171" y="3630621"/>
                </a:lnTo>
                <a:lnTo>
                  <a:pt x="5359573" y="3636080"/>
                </a:lnTo>
                <a:lnTo>
                  <a:pt x="5311651" y="3639991"/>
                </a:lnTo>
                <a:lnTo>
                  <a:pt x="5259096" y="3642612"/>
                </a:lnTo>
                <a:lnTo>
                  <a:pt x="5201600" y="3644203"/>
                </a:lnTo>
                <a:lnTo>
                  <a:pt x="5138854" y="3645019"/>
                </a:lnTo>
                <a:lnTo>
                  <a:pt x="5070549" y="3645320"/>
                </a:lnTo>
                <a:lnTo>
                  <a:pt x="4996375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03208" y="3152104"/>
            <a:ext cx="1693071" cy="732708"/>
          </a:xfrm>
          <a:prstGeom prst="rect">
            <a:avLst/>
          </a:prstGeom>
        </p:spPr>
        <p:txBody>
          <a:bodyPr vert="horz" wrap="square" lIns="0" tIns="44648" rIns="0" bIns="0" rtlCol="0">
            <a:spAutoFit/>
          </a:bodyPr>
          <a:lstStyle/>
          <a:p>
            <a:pPr marL="8929">
              <a:spcBef>
                <a:spcPts val="352"/>
              </a:spcBef>
            </a:pPr>
            <a:r>
              <a:rPr lang="de-DE" sz="2109" i="1" spc="-165" dirty="0" err="1">
                <a:latin typeface="Arial"/>
                <a:cs typeface="Arial"/>
              </a:rPr>
              <a:t>Pretrained</a:t>
            </a:r>
            <a:endParaRPr sz="2109" dirty="0">
              <a:latin typeface="Arial"/>
              <a:cs typeface="Arial"/>
            </a:endParaRPr>
          </a:p>
          <a:p>
            <a:pPr marL="8929">
              <a:spcBef>
                <a:spcPts val="281"/>
              </a:spcBef>
            </a:pPr>
            <a:r>
              <a:rPr sz="2109" i="1" spc="63" dirty="0">
                <a:latin typeface="Arial"/>
                <a:cs typeface="Arial"/>
              </a:rPr>
              <a:t>Model</a:t>
            </a:r>
            <a:endParaRPr sz="2109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588" y="1556793"/>
            <a:ext cx="2623989" cy="775243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8929" marR="3572" indent="350478">
              <a:lnSpc>
                <a:spcPct val="100899"/>
              </a:lnSpc>
              <a:spcBef>
                <a:spcPts val="53"/>
              </a:spcBef>
            </a:pPr>
            <a:r>
              <a:rPr sz="1687" b="1" dirty="0">
                <a:latin typeface="Helvetica Neue"/>
                <a:cs typeface="Helvetica Neue"/>
              </a:rPr>
              <a:t>1) Download </a:t>
            </a:r>
            <a:r>
              <a:rPr lang="de-DE" sz="1687" b="1" spc="-11" dirty="0">
                <a:latin typeface="Helvetica Neue"/>
                <a:cs typeface="Helvetica Neue"/>
              </a:rPr>
              <a:t>LM</a:t>
            </a:r>
            <a:r>
              <a:rPr sz="1687" b="1" spc="-11" dirty="0">
                <a:latin typeface="Helvetica Neue"/>
                <a:cs typeface="Helvetica Neue"/>
              </a:rPr>
              <a:t>  </a:t>
            </a:r>
            <a:br>
              <a:rPr lang="de-DE" sz="1687" b="1" spc="-11" dirty="0">
                <a:latin typeface="Helvetica Neue"/>
                <a:cs typeface="Helvetica Neue"/>
              </a:rPr>
            </a:br>
            <a:r>
              <a:rPr sz="1687" spc="-4" dirty="0">
                <a:latin typeface="Helvetica Neue"/>
                <a:cs typeface="Helvetica Neue"/>
              </a:rPr>
              <a:t>pre-trained </a:t>
            </a: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large</a:t>
            </a:r>
            <a:r>
              <a:rPr sz="1687" spc="-56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corpus  (in self-supervised</a:t>
            </a:r>
            <a:r>
              <a:rPr sz="1687" spc="-49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fashion)</a:t>
            </a:r>
          </a:p>
        </p:txBody>
      </p:sp>
      <p:sp>
        <p:nvSpPr>
          <p:cNvPr id="8" name="object 8"/>
          <p:cNvSpPr/>
          <p:nvPr/>
        </p:nvSpPr>
        <p:spPr>
          <a:xfrm>
            <a:off x="5142388" y="2795526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40026" y="3552618"/>
            <a:ext cx="449610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26434" y="0"/>
                </a:lnTo>
                <a:lnTo>
                  <a:pt x="63913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80489" y="350975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17313" y="4400041"/>
            <a:ext cx="1454646" cy="33359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2109" i="1" spc="70" dirty="0">
                <a:latin typeface="Arial"/>
                <a:cs typeface="Arial"/>
              </a:rPr>
              <a:t>Embedding</a:t>
            </a:r>
            <a:endParaRPr sz="210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73723" y="1558574"/>
            <a:ext cx="4081760" cy="77493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algn="ctr">
              <a:spcBef>
                <a:spcPts val="70"/>
              </a:spcBef>
            </a:pPr>
            <a:r>
              <a:rPr sz="1687" b="1" dirty="0">
                <a:latin typeface="Helvetica Neue"/>
                <a:cs typeface="Helvetica Neue"/>
              </a:rPr>
              <a:t>2) </a:t>
            </a:r>
            <a:r>
              <a:rPr sz="1687" b="1" spc="-4" dirty="0">
                <a:latin typeface="Helvetica Neue"/>
                <a:cs typeface="Helvetica Neue"/>
              </a:rPr>
              <a:t>Feature-based </a:t>
            </a:r>
            <a:r>
              <a:rPr sz="1687" b="1" dirty="0">
                <a:latin typeface="Helvetica Neue"/>
                <a:cs typeface="Helvetica Neue"/>
              </a:rPr>
              <a:t>training</a:t>
            </a:r>
            <a:r>
              <a:rPr sz="1687" b="1" spc="-21" dirty="0">
                <a:latin typeface="Helvetica Neue"/>
                <a:cs typeface="Helvetica Neue"/>
              </a:rPr>
              <a:t> </a:t>
            </a:r>
            <a:r>
              <a:rPr sz="1687" b="1" dirty="0">
                <a:latin typeface="Helvetica Neue"/>
                <a:cs typeface="Helvetica Neue"/>
              </a:rPr>
              <a:t>("fine-tuning")</a:t>
            </a:r>
            <a:endParaRPr sz="1687">
              <a:latin typeface="Helvetica Neue"/>
              <a:cs typeface="Helvetica Neue"/>
            </a:endParaRPr>
          </a:p>
          <a:p>
            <a:pPr marL="1052326" marR="1046969" algn="ctr">
              <a:lnSpc>
                <a:spcPct val="100699"/>
              </a:lnSpc>
              <a:spcBef>
                <a:spcPts val="7"/>
              </a:spcBef>
            </a:pP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target </a:t>
            </a:r>
            <a:r>
              <a:rPr sz="1687" dirty="0">
                <a:latin typeface="Helvetica Neue"/>
                <a:cs typeface="Helvetica Neue"/>
              </a:rPr>
              <a:t>task  (supervised</a:t>
            </a:r>
            <a:r>
              <a:rPr sz="1687" spc="-42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learning)</a:t>
            </a:r>
            <a:endParaRPr sz="1687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93778" y="2453864"/>
            <a:ext cx="2641848" cy="2563267"/>
          </a:xfrm>
          <a:custGeom>
            <a:avLst/>
            <a:gdLst/>
            <a:ahLst/>
            <a:cxnLst/>
            <a:rect l="l" t="t" r="r" b="b"/>
            <a:pathLst>
              <a:path w="3757295" h="3645534">
                <a:moveTo>
                  <a:pt x="877044" y="0"/>
                </a:moveTo>
                <a:lnTo>
                  <a:pt x="2879818" y="0"/>
                </a:lnTo>
                <a:lnTo>
                  <a:pt x="2953992" y="42"/>
                </a:lnTo>
                <a:lnTo>
                  <a:pt x="3022297" y="343"/>
                </a:lnTo>
                <a:lnTo>
                  <a:pt x="3085044" y="1160"/>
                </a:lnTo>
                <a:lnTo>
                  <a:pt x="3142540" y="2750"/>
                </a:lnTo>
                <a:lnTo>
                  <a:pt x="3195094" y="5372"/>
                </a:lnTo>
                <a:lnTo>
                  <a:pt x="3243016" y="9283"/>
                </a:lnTo>
                <a:lnTo>
                  <a:pt x="3286614" y="14741"/>
                </a:lnTo>
                <a:lnTo>
                  <a:pt x="3326198" y="22005"/>
                </a:lnTo>
                <a:lnTo>
                  <a:pt x="3394555" y="42979"/>
                </a:lnTo>
                <a:lnTo>
                  <a:pt x="3442814" y="63270"/>
                </a:lnTo>
                <a:lnTo>
                  <a:pt x="3488481" y="87962"/>
                </a:lnTo>
                <a:lnTo>
                  <a:pt x="3531299" y="116795"/>
                </a:lnTo>
                <a:lnTo>
                  <a:pt x="3571008" y="149512"/>
                </a:lnTo>
                <a:lnTo>
                  <a:pt x="3607350" y="185854"/>
                </a:lnTo>
                <a:lnTo>
                  <a:pt x="3640067" y="225563"/>
                </a:lnTo>
                <a:lnTo>
                  <a:pt x="3668900" y="268381"/>
                </a:lnTo>
                <a:lnTo>
                  <a:pt x="3693592" y="314048"/>
                </a:lnTo>
                <a:lnTo>
                  <a:pt x="3713883" y="362308"/>
                </a:lnTo>
                <a:lnTo>
                  <a:pt x="3734857" y="430665"/>
                </a:lnTo>
                <a:lnTo>
                  <a:pt x="3742121" y="470248"/>
                </a:lnTo>
                <a:lnTo>
                  <a:pt x="3747579" y="513846"/>
                </a:lnTo>
                <a:lnTo>
                  <a:pt x="3751490" y="561768"/>
                </a:lnTo>
                <a:lnTo>
                  <a:pt x="3754112" y="614322"/>
                </a:lnTo>
                <a:lnTo>
                  <a:pt x="3755702" y="671818"/>
                </a:lnTo>
                <a:lnTo>
                  <a:pt x="3756519" y="734565"/>
                </a:lnTo>
                <a:lnTo>
                  <a:pt x="3756820" y="802870"/>
                </a:lnTo>
                <a:lnTo>
                  <a:pt x="3756863" y="877044"/>
                </a:lnTo>
                <a:lnTo>
                  <a:pt x="3756863" y="2768319"/>
                </a:lnTo>
                <a:lnTo>
                  <a:pt x="3756820" y="2842492"/>
                </a:lnTo>
                <a:lnTo>
                  <a:pt x="3756519" y="2910798"/>
                </a:lnTo>
                <a:lnTo>
                  <a:pt x="3755702" y="2973544"/>
                </a:lnTo>
                <a:lnTo>
                  <a:pt x="3754112" y="3031040"/>
                </a:lnTo>
                <a:lnTo>
                  <a:pt x="3751490" y="3083595"/>
                </a:lnTo>
                <a:lnTo>
                  <a:pt x="3747579" y="3131516"/>
                </a:lnTo>
                <a:lnTo>
                  <a:pt x="3742121" y="3175115"/>
                </a:lnTo>
                <a:lnTo>
                  <a:pt x="3734857" y="3214698"/>
                </a:lnTo>
                <a:lnTo>
                  <a:pt x="3713883" y="3283055"/>
                </a:lnTo>
                <a:lnTo>
                  <a:pt x="3693592" y="3331314"/>
                </a:lnTo>
                <a:lnTo>
                  <a:pt x="3668900" y="3376982"/>
                </a:lnTo>
                <a:lnTo>
                  <a:pt x="3640067" y="3419799"/>
                </a:lnTo>
                <a:lnTo>
                  <a:pt x="3607350" y="3459508"/>
                </a:lnTo>
                <a:lnTo>
                  <a:pt x="3571008" y="3495850"/>
                </a:lnTo>
                <a:lnTo>
                  <a:pt x="3531299" y="3528567"/>
                </a:lnTo>
                <a:lnTo>
                  <a:pt x="3488481" y="3557401"/>
                </a:lnTo>
                <a:lnTo>
                  <a:pt x="3442814" y="3582092"/>
                </a:lnTo>
                <a:lnTo>
                  <a:pt x="3394555" y="3602384"/>
                </a:lnTo>
                <a:lnTo>
                  <a:pt x="3326198" y="3623358"/>
                </a:lnTo>
                <a:lnTo>
                  <a:pt x="3286614" y="3630621"/>
                </a:lnTo>
                <a:lnTo>
                  <a:pt x="3243016" y="3636080"/>
                </a:lnTo>
                <a:lnTo>
                  <a:pt x="3195094" y="3639991"/>
                </a:lnTo>
                <a:lnTo>
                  <a:pt x="3142540" y="3642612"/>
                </a:lnTo>
                <a:lnTo>
                  <a:pt x="3085044" y="3644203"/>
                </a:lnTo>
                <a:lnTo>
                  <a:pt x="3022297" y="3645019"/>
                </a:lnTo>
                <a:lnTo>
                  <a:pt x="2953992" y="3645320"/>
                </a:lnTo>
                <a:lnTo>
                  <a:pt x="2879818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97965" y="3316061"/>
            <a:ext cx="1568946" cy="0"/>
          </a:xfrm>
          <a:custGeom>
            <a:avLst/>
            <a:gdLst/>
            <a:ahLst/>
            <a:cxnLst/>
            <a:rect l="l" t="t" r="r" b="b"/>
            <a:pathLst>
              <a:path w="2231390">
                <a:moveTo>
                  <a:pt x="0" y="0"/>
                </a:moveTo>
                <a:lnTo>
                  <a:pt x="2218607" y="0"/>
                </a:lnTo>
                <a:lnTo>
                  <a:pt x="223130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57924" y="3273200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08100" y="2575542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9358" y="3013097"/>
            <a:ext cx="213420" cy="639365"/>
          </a:xfrm>
          <a:custGeom>
            <a:avLst/>
            <a:gdLst/>
            <a:ahLst/>
            <a:cxnLst/>
            <a:rect l="l" t="t" r="r" b="b"/>
            <a:pathLst>
              <a:path w="303529" h="909320">
                <a:moveTo>
                  <a:pt x="0" y="908909"/>
                </a:moveTo>
                <a:lnTo>
                  <a:pt x="303410" y="908909"/>
                </a:lnTo>
                <a:lnTo>
                  <a:pt x="303410" y="0"/>
                </a:lnTo>
                <a:lnTo>
                  <a:pt x="0" y="0"/>
                </a:lnTo>
                <a:lnTo>
                  <a:pt x="0" y="908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85890" y="3332635"/>
            <a:ext cx="202257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74905" y="0"/>
                </a:lnTo>
                <a:lnTo>
                  <a:pt x="28760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79182" y="328977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180376" y="4348992"/>
            <a:ext cx="2217688" cy="31204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969" i="1" spc="42" dirty="0">
                <a:latin typeface="Arial"/>
                <a:cs typeface="Arial"/>
              </a:rPr>
              <a:t>One </a:t>
            </a:r>
            <a:r>
              <a:rPr sz="1969" i="1" spc="70" dirty="0">
                <a:latin typeface="Arial"/>
                <a:cs typeface="Arial"/>
              </a:rPr>
              <a:t>or </a:t>
            </a:r>
            <a:r>
              <a:rPr sz="1969" i="1" spc="63" dirty="0">
                <a:latin typeface="Arial"/>
                <a:cs typeface="Arial"/>
              </a:rPr>
              <a:t>more</a:t>
            </a:r>
            <a:r>
              <a:rPr sz="1969" i="1" spc="-246" dirty="0">
                <a:latin typeface="Arial"/>
                <a:cs typeface="Arial"/>
              </a:rPr>
              <a:t> </a:t>
            </a:r>
            <a:r>
              <a:rPr sz="1969" i="1" dirty="0">
                <a:latin typeface="Arial"/>
                <a:cs typeface="Arial"/>
              </a:rPr>
              <a:t>layers</a:t>
            </a:r>
            <a:endParaRPr sz="1969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5583576" y="9382296"/>
            <a:ext cx="5384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20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>
              <a:spcBef>
                <a:spcPts val="30"/>
              </a:spcBef>
            </a:pPr>
            <a:fld id="{81D60167-4931-47E6-BA6A-407CBD079E47}" type="slidenum">
              <a:rPr lang="en-DE" smtClean="0"/>
              <a:pPr marL="63500">
                <a:spcBef>
                  <a:spcPts val="30"/>
                </a:spcBef>
              </a:pPr>
              <a:t>19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5497576" y="9395651"/>
            <a:ext cx="166306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/>
              <a:t>Sebastian</a:t>
            </a:r>
            <a:r>
              <a:rPr lang="en-GB" spc="-80"/>
              <a:t> </a:t>
            </a:r>
            <a:r>
              <a:rPr lang="en-GB"/>
              <a:t>Raschka</a:t>
            </a:r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7717282" y="9395651"/>
            <a:ext cx="283845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 spc="-70"/>
              <a:t>STAT </a:t>
            </a:r>
            <a:r>
              <a:rPr lang="en-GB"/>
              <a:t>453: </a:t>
            </a:r>
            <a:r>
              <a:rPr lang="en-GB" spc="-10"/>
              <a:t>Intro </a:t>
            </a:r>
            <a:r>
              <a:rPr lang="en-GB"/>
              <a:t>to Deep</a:t>
            </a:r>
            <a:r>
              <a:rPr lang="en-GB" spc="25"/>
              <a:t> </a:t>
            </a:r>
            <a:r>
              <a:rPr lang="en-GB"/>
              <a:t>Learning</a:t>
            </a:r>
            <a:endParaRPr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EBF46-D2C7-264A-AE8E-BF6392F181BA}"/>
              </a:ext>
            </a:extLst>
          </p:cNvPr>
          <p:cNvSpPr txBox="1"/>
          <p:nvPr/>
        </p:nvSpPr>
        <p:spPr>
          <a:xfrm>
            <a:off x="2835888" y="5636894"/>
            <a:ext cx="8060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dirty="0"/>
              <a:t>Embedding &amp; Training for Downstream Tasks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C136AA4F-518B-714D-6956-E42D89B08FE9}"/>
              </a:ext>
            </a:extLst>
          </p:cNvPr>
          <p:cNvSpPr/>
          <p:nvPr/>
        </p:nvSpPr>
        <p:spPr>
          <a:xfrm>
            <a:off x="8960127" y="3152104"/>
            <a:ext cx="1682029" cy="1192465"/>
          </a:xfrm>
          <a:prstGeom prst="cloudCallout">
            <a:avLst>
              <a:gd name="adj1" fmla="val -70366"/>
              <a:gd name="adj2" fmla="val -39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Trained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E00780C-EA89-C7FB-B9F3-73580FB0789A}"/>
              </a:ext>
            </a:extLst>
          </p:cNvPr>
          <p:cNvSpPr/>
          <p:nvPr/>
        </p:nvSpPr>
        <p:spPr>
          <a:xfrm>
            <a:off x="751562" y="4390961"/>
            <a:ext cx="1903956" cy="1020284"/>
          </a:xfrm>
          <a:prstGeom prst="cloudCallout">
            <a:avLst>
              <a:gd name="adj1" fmla="val 56025"/>
              <a:gd name="adj2" fmla="val -73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Fixed</a:t>
            </a:r>
          </a:p>
        </p:txBody>
      </p: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F0EC384C-97AD-8CE1-D82B-62F8335441E7}"/>
              </a:ext>
            </a:extLst>
          </p:cNvPr>
          <p:cNvSpPr/>
          <p:nvPr/>
        </p:nvSpPr>
        <p:spPr>
          <a:xfrm>
            <a:off x="5553115" y="3375498"/>
            <a:ext cx="1682029" cy="1192465"/>
          </a:xfrm>
          <a:prstGeom prst="cloudCallout">
            <a:avLst>
              <a:gd name="adj1" fmla="val 54743"/>
              <a:gd name="adj2" fmla="val -69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Transfer</a:t>
            </a:r>
          </a:p>
        </p:txBody>
      </p:sp>
    </p:spTree>
    <p:extLst>
      <p:ext uri="{BB962C8B-B14F-4D97-AF65-F5344CB8AC3E}">
        <p14:creationId xmlns:p14="http://schemas.microsoft.com/office/powerpoint/2010/main" val="33800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891" y="247559"/>
            <a:ext cx="11424062" cy="624108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lang="de-DE" spc="13" dirty="0"/>
              <a:t>Architecture </a:t>
            </a:r>
            <a:r>
              <a:rPr lang="de-DE" spc="13" dirty="0" err="1"/>
              <a:t>for</a:t>
            </a:r>
            <a:r>
              <a:rPr lang="de-DE" spc="13" dirty="0"/>
              <a:t> </a:t>
            </a:r>
            <a:r>
              <a:rPr lang="de-DE" spc="13" dirty="0" err="1"/>
              <a:t>Sequence</a:t>
            </a:r>
            <a:r>
              <a:rPr lang="de-DE" spc="13" dirty="0"/>
              <a:t> </a:t>
            </a:r>
            <a:r>
              <a:rPr lang="de-DE" spc="13" dirty="0" err="1"/>
              <a:t>Transformations</a:t>
            </a:r>
            <a:endParaRPr spc="18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7CE0D94-5D49-CB4C-8A64-676153B3904D}"/>
              </a:ext>
            </a:extLst>
          </p:cNvPr>
          <p:cNvGrpSpPr/>
          <p:nvPr/>
        </p:nvGrpSpPr>
        <p:grpSpPr>
          <a:xfrm>
            <a:off x="3229488" y="2286896"/>
            <a:ext cx="5175468" cy="1374138"/>
            <a:chOff x="1647265" y="3191503"/>
            <a:chExt cx="5175468" cy="1374138"/>
          </a:xfrm>
        </p:grpSpPr>
        <p:sp>
          <p:nvSpPr>
            <p:cNvPr id="4" name="object 4"/>
            <p:cNvSpPr txBox="1"/>
            <p:nvPr/>
          </p:nvSpPr>
          <p:spPr>
            <a:xfrm>
              <a:off x="1647265" y="3321843"/>
              <a:ext cx="647140" cy="105851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44826">
                <a:spcBef>
                  <a:spcPts val="93"/>
                </a:spcBef>
              </a:pPr>
              <a:r>
                <a:rPr sz="1632" dirty="0">
                  <a:latin typeface="Helvetica"/>
                  <a:cs typeface="Helvetica"/>
                </a:rPr>
                <a:t>output</a:t>
              </a:r>
              <a:endParaRPr sz="1632">
                <a:latin typeface="Helvetica"/>
                <a:cs typeface="Helvetica"/>
              </a:endParaRPr>
            </a:p>
            <a:p>
              <a:pPr marL="100858" marR="4483" indent="-89652">
                <a:lnSpc>
                  <a:spcPct val="162200"/>
                </a:lnSpc>
                <a:spcBef>
                  <a:spcPts val="176"/>
                </a:spcBef>
              </a:pPr>
              <a:r>
                <a:rPr sz="1632" dirty="0">
                  <a:latin typeface="Helvetica"/>
                  <a:cs typeface="Helvetica"/>
                </a:rPr>
                <a:t>hidden  input</a:t>
              </a:r>
              <a:endParaRPr sz="1632">
                <a:latin typeface="Helvetica"/>
                <a:cs typeface="Helvetica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06885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6545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622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2612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056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9046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491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5481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06885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6545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7622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2612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4056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9046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491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481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06885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6545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6545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7622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2612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4056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9913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9913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91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5481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57203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91870" y="3724288"/>
              <a:ext cx="17369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645" y="0"/>
                  </a:lnTo>
                </a:path>
              </a:pathLst>
            </a:custGeom>
            <a:ln w="182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58935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3704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95613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95613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06382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5628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7072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2062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3507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8497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3704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695613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695613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706382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5628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97072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2062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23507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8497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3704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95613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695613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06382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75628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97072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2929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02929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23507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8497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28965" y="4062561"/>
              <a:ext cx="0" cy="81803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332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87364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30697" y="3650876"/>
              <a:ext cx="0" cy="81803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332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8909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66720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72577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736542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786442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00088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05078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26523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315132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66720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72577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736542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78644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00088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05078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26523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315132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6720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72577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36542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8644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00088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05945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05945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26523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315132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17522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1925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69736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75593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76670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816602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3104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080946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29539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345292" y="3357497"/>
              <a:ext cx="216676" cy="2166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736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593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76670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1660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03104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080946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29539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34529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69736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75593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76670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81660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03104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08961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08961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29539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34529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147682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5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14941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5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521205" y="3875352"/>
              <a:ext cx="110938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15776" y="0"/>
                  </a:lnTo>
                  <a:lnTo>
                    <a:pt x="125599" y="0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23361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40413" y="3875352"/>
              <a:ext cx="110938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15776" y="0"/>
                  </a:lnTo>
                  <a:lnTo>
                    <a:pt x="125599" y="0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642569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672729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30581" y="3241236"/>
              <a:ext cx="988919" cy="475129"/>
            </a:xfrm>
            <a:custGeom>
              <a:avLst/>
              <a:gdLst/>
              <a:ahLst/>
              <a:cxnLst/>
              <a:rect l="l" t="t" r="r" b="b"/>
              <a:pathLst>
                <a:path w="1120775" h="538479">
                  <a:moveTo>
                    <a:pt x="0" y="0"/>
                  </a:moveTo>
                  <a:lnTo>
                    <a:pt x="1120204" y="0"/>
                  </a:lnTo>
                  <a:lnTo>
                    <a:pt x="1120204" y="538327"/>
                  </a:lnTo>
                  <a:lnTo>
                    <a:pt x="0" y="538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552578" y="4014872"/>
              <a:ext cx="988919" cy="550769"/>
            </a:xfrm>
            <a:custGeom>
              <a:avLst/>
              <a:gdLst/>
              <a:ahLst/>
              <a:cxnLst/>
              <a:rect l="l" t="t" r="r" b="b"/>
              <a:pathLst>
                <a:path w="1120775" h="624204">
                  <a:moveTo>
                    <a:pt x="0" y="0"/>
                  </a:moveTo>
                  <a:lnTo>
                    <a:pt x="1120204" y="0"/>
                  </a:lnTo>
                  <a:lnTo>
                    <a:pt x="1120204" y="624160"/>
                  </a:lnTo>
                  <a:lnTo>
                    <a:pt x="0" y="62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708743" y="3191503"/>
              <a:ext cx="2113990" cy="1256179"/>
            </a:xfrm>
            <a:custGeom>
              <a:avLst/>
              <a:gdLst/>
              <a:ahLst/>
              <a:cxnLst/>
              <a:rect l="l" t="t" r="r" b="b"/>
              <a:pathLst>
                <a:path w="2395854" h="1423670">
                  <a:moveTo>
                    <a:pt x="0" y="0"/>
                  </a:moveTo>
                  <a:lnTo>
                    <a:pt x="2395461" y="0"/>
                  </a:lnTo>
                  <a:lnTo>
                    <a:pt x="2395461" y="1423325"/>
                  </a:lnTo>
                  <a:lnTo>
                    <a:pt x="0" y="1423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Content Placeholder 130">
            <a:extLst>
              <a:ext uri="{FF2B5EF4-FFF2-40B4-BE49-F238E27FC236}">
                <a16:creationId xmlns:a16="http://schemas.microsoft.com/office/drawing/2014/main" id="{BAA51591-D4FC-1148-B6B6-A54FFF894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810" y="1113935"/>
            <a:ext cx="10515600" cy="4351338"/>
          </a:xfrm>
        </p:spPr>
        <p:txBody>
          <a:bodyPr/>
          <a:lstStyle/>
          <a:p>
            <a:r>
              <a:rPr lang="en-DE" sz="2400" dirty="0"/>
              <a:t>Basic computational block copied per sequence element</a:t>
            </a:r>
          </a:p>
          <a:p>
            <a:r>
              <a:rPr lang="en-DE" sz="2400" dirty="0"/>
              <a:t>Input: previous hidden state, output: next hidden state</a:t>
            </a:r>
          </a:p>
          <a:p>
            <a:endParaRPr lang="en-DE" sz="2400" dirty="0"/>
          </a:p>
          <a:p>
            <a:endParaRPr lang="en-DE" sz="2400" dirty="0"/>
          </a:p>
          <a:p>
            <a:endParaRPr lang="en-DE" sz="2400" dirty="0"/>
          </a:p>
          <a:p>
            <a:endParaRPr lang="en-DE" sz="2400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8EB7F541-645A-524B-96C1-5643AA492681}"/>
              </a:ext>
            </a:extLst>
          </p:cNvPr>
          <p:cNvSpPr/>
          <p:nvPr/>
        </p:nvSpPr>
        <p:spPr>
          <a:xfrm>
            <a:off x="9012002" y="3156978"/>
            <a:ext cx="2855108" cy="1486274"/>
          </a:xfrm>
          <a:prstGeom prst="cloudCallout">
            <a:avLst>
              <a:gd name="adj1" fmla="val -58342"/>
              <a:gd name="adj2" fmla="val -282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Computational model based on linear algebra</a:t>
            </a:r>
          </a:p>
        </p:txBody>
      </p:sp>
      <p:sp>
        <p:nvSpPr>
          <p:cNvPr id="154" name="Slide Number Placeholder 3">
            <a:extLst>
              <a:ext uri="{FF2B5EF4-FFF2-40B4-BE49-F238E27FC236}">
                <a16:creationId xmlns:a16="http://schemas.microsoft.com/office/drawing/2014/main" id="{9ADBAAE0-774D-2C4F-A74D-C6C02AFB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0551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155" name="object 9">
            <a:extLst>
              <a:ext uri="{FF2B5EF4-FFF2-40B4-BE49-F238E27FC236}">
                <a16:creationId xmlns:a16="http://schemas.microsoft.com/office/drawing/2014/main" id="{5B41ACAD-73DB-B94E-8B0A-C357854DC97E}"/>
              </a:ext>
            </a:extLst>
          </p:cNvPr>
          <p:cNvSpPr txBox="1"/>
          <p:nvPr/>
        </p:nvSpPr>
        <p:spPr>
          <a:xfrm>
            <a:off x="4788275" y="6707057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2DB14FA-0F3B-3196-D950-0A83A614E73D}"/>
              </a:ext>
            </a:extLst>
          </p:cNvPr>
          <p:cNvSpPr txBox="1"/>
          <p:nvPr/>
        </p:nvSpPr>
        <p:spPr>
          <a:xfrm>
            <a:off x="2966590" y="6604349"/>
            <a:ext cx="61910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050" dirty="0">
                <a:solidFill>
                  <a:srgbClr val="0912FF"/>
                </a:solidFill>
              </a:rPr>
              <a:t>https://medium.com/swlh/a-simple-overview-of-rnn-lstm-and-attention-mechanism-9e844763d07b</a:t>
            </a:r>
          </a:p>
        </p:txBody>
      </p:sp>
      <p:sp>
        <p:nvSpPr>
          <p:cNvPr id="129" name="object 16">
            <a:extLst>
              <a:ext uri="{FF2B5EF4-FFF2-40B4-BE49-F238E27FC236}">
                <a16:creationId xmlns:a16="http://schemas.microsoft.com/office/drawing/2014/main" id="{1389B363-B3D1-9D5F-FCCA-A628871FBE03}"/>
              </a:ext>
            </a:extLst>
          </p:cNvPr>
          <p:cNvSpPr/>
          <p:nvPr/>
        </p:nvSpPr>
        <p:spPr>
          <a:xfrm>
            <a:off x="1971720" y="3894292"/>
            <a:ext cx="5102139" cy="20844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4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B32768-F398-CCF1-9E5D-1D98EFEF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80" y="1600246"/>
            <a:ext cx="8179886" cy="516956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9E71DB-7FFC-61C8-F761-65B6CABB808C}"/>
              </a:ext>
            </a:extLst>
          </p:cNvPr>
          <p:cNvSpPr/>
          <p:nvPr/>
        </p:nvSpPr>
        <p:spPr>
          <a:xfrm>
            <a:off x="5079558" y="2706061"/>
            <a:ext cx="2362200" cy="2709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F12AB-D289-B7AB-0A20-4A251B5D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47" y="167562"/>
            <a:ext cx="10515600" cy="1325563"/>
          </a:xfrm>
        </p:spPr>
        <p:txBody>
          <a:bodyPr>
            <a:normAutofit/>
          </a:bodyPr>
          <a:lstStyle/>
          <a:p>
            <a:r>
              <a:rPr lang="en-DE" sz="4000" dirty="0"/>
              <a:t>Alignment Built into the LLM itself: </a:t>
            </a:r>
            <a:br>
              <a:rPr lang="en-DE" sz="4000" dirty="0"/>
            </a:br>
            <a:r>
              <a:rPr lang="en-DE" sz="4000" dirty="0"/>
              <a:t>On the Way to GPT-4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6478F918-AC27-C835-F31C-1D94A6EC80BD}"/>
              </a:ext>
            </a:extLst>
          </p:cNvPr>
          <p:cNvSpPr/>
          <p:nvPr/>
        </p:nvSpPr>
        <p:spPr>
          <a:xfrm>
            <a:off x="7837714" y="1847225"/>
            <a:ext cx="4251366" cy="3384467"/>
          </a:xfrm>
          <a:prstGeom prst="cloudCallout">
            <a:avLst>
              <a:gd name="adj1" fmla="val -46531"/>
              <a:gd name="adj2" fmla="val 677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effectLst/>
                <a:latin typeface="HelveticaNeue" panose="02000503000000020004" pitchFamily="2" charset="0"/>
              </a:rPr>
              <a:t>Adapt LLMs to reliably perform NLP tasks </a:t>
            </a:r>
            <a:r>
              <a:rPr lang="en-GB" sz="1800" i="1" dirty="0">
                <a:effectLst/>
                <a:latin typeface="HelveticaNeue" panose="02000503000000020004" pitchFamily="2" charset="0"/>
              </a:rPr>
              <a:t>that we can’t reliably demonstrate or evaluate??</a:t>
            </a:r>
            <a:endParaRPr lang="en-DE" dirty="0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8F6B1A7-8AD2-F072-DA55-771E03FDB9F4}"/>
              </a:ext>
            </a:extLst>
          </p:cNvPr>
          <p:cNvSpPr/>
          <p:nvPr/>
        </p:nvSpPr>
        <p:spPr>
          <a:xfrm>
            <a:off x="838200" y="2841528"/>
            <a:ext cx="2843151" cy="1766098"/>
          </a:xfrm>
          <a:prstGeom prst="cloudCallout">
            <a:avLst>
              <a:gd name="adj1" fmla="val 54350"/>
              <a:gd name="adj2" fmla="val 483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Instructions as an example.</a:t>
            </a:r>
          </a:p>
          <a:p>
            <a:pPr algn="ctr"/>
            <a:r>
              <a:rPr lang="en-DE" dirty="0">
                <a:solidFill>
                  <a:srgbClr val="FFFF00"/>
                </a:solidFill>
              </a:rPr>
              <a:t>InstructGPT</a:t>
            </a:r>
          </a:p>
        </p:txBody>
      </p:sp>
    </p:spTree>
    <p:extLst>
      <p:ext uri="{BB962C8B-B14F-4D97-AF65-F5344CB8AC3E}">
        <p14:creationId xmlns:p14="http://schemas.microsoft.com/office/powerpoint/2010/main" val="10030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46E6-52C2-2FA1-08DA-53C9C8FC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32" y="335271"/>
            <a:ext cx="10623074" cy="979192"/>
          </a:xfrm>
        </p:spPr>
        <p:txBody>
          <a:bodyPr>
            <a:normAutofit/>
          </a:bodyPr>
          <a:lstStyle/>
          <a:p>
            <a:r>
              <a:rPr lang="en-GB" sz="3600" dirty="0"/>
              <a:t>Reinforcement Learning from Human Feedback (RLHF)</a:t>
            </a:r>
            <a:endParaRPr lang="en-D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C5B1D-58FD-FF79-CEDB-6F93D2EB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3823"/>
            <a:ext cx="10515600" cy="349314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sz="2400" dirty="0">
                <a:solidFill>
                  <a:srgbClr val="0F1626"/>
                </a:solidFill>
                <a:latin typeface="CharterITCW04"/>
              </a:rPr>
              <a:t> Pretraining a language model (LM), </a:t>
            </a:r>
            <a:endParaRPr lang="en-GB" sz="2400" dirty="0">
              <a:solidFill>
                <a:srgbClr val="68707F"/>
              </a:solidFill>
              <a:latin typeface="CharterITCW04"/>
            </a:endParaRPr>
          </a:p>
          <a:p>
            <a:pPr lvl="1"/>
            <a:r>
              <a:rPr lang="en-GB" sz="2000" dirty="0" err="1">
                <a:solidFill>
                  <a:srgbClr val="0F1626"/>
                </a:solidFill>
                <a:latin typeface="CharterITCW04"/>
              </a:rPr>
              <a:t>OpenAI</a:t>
            </a:r>
            <a:r>
              <a:rPr lang="en-GB" sz="2000" dirty="0">
                <a:solidFill>
                  <a:srgbClr val="0F1626"/>
                </a:solidFill>
                <a:latin typeface="CharterITCW04"/>
              </a:rPr>
              <a:t> used a smaller version of GPT-3 for its first popular RLHF model, </a:t>
            </a:r>
            <a:r>
              <a:rPr lang="en-GB" sz="2000" dirty="0" err="1">
                <a:solidFill>
                  <a:srgbClr val="0F1626"/>
                </a:solidFill>
                <a:latin typeface="CharterITCW04"/>
              </a:rPr>
              <a:t>InstructGPT</a:t>
            </a:r>
            <a:endParaRPr lang="en-GB" sz="2000" dirty="0">
              <a:solidFill>
                <a:srgbClr val="0F1626"/>
              </a:solidFill>
              <a:latin typeface="CharterITCW04"/>
            </a:endParaRPr>
          </a:p>
          <a:p>
            <a:pPr>
              <a:buFont typeface="+mj-lt"/>
              <a:buAutoNum type="arabicPeriod"/>
            </a:pPr>
            <a:r>
              <a:rPr lang="en-GB" sz="2400" dirty="0">
                <a:solidFill>
                  <a:srgbClr val="0F1626"/>
                </a:solidFill>
                <a:latin typeface="CharterITCW04"/>
              </a:rPr>
              <a:t> Gathering data and training a </a:t>
            </a:r>
            <a:r>
              <a:rPr lang="en-GB" sz="2400" dirty="0">
                <a:solidFill>
                  <a:srgbClr val="0F24FF"/>
                </a:solidFill>
                <a:latin typeface="CharterITCW04"/>
              </a:rPr>
              <a:t>reward model </a:t>
            </a:r>
            <a:r>
              <a:rPr lang="en-GB" sz="2400" dirty="0">
                <a:solidFill>
                  <a:srgbClr val="0F1626"/>
                </a:solidFill>
                <a:latin typeface="CharterITCW04"/>
              </a:rPr>
              <a:t>(RM, aka preference model), and </a:t>
            </a:r>
          </a:p>
          <a:p>
            <a:pPr lvl="1"/>
            <a:r>
              <a:rPr lang="en-GB" dirty="0">
                <a:solidFill>
                  <a:srgbClr val="0F1626"/>
                </a:solidFill>
                <a:latin typeface="CharterITCW04"/>
              </a:rPr>
              <a:t>Get a model that takes in a sequence of text, and returns a </a:t>
            </a:r>
            <a:r>
              <a:rPr lang="en-GB" dirty="0">
                <a:solidFill>
                  <a:srgbClr val="0F24FF"/>
                </a:solidFill>
                <a:latin typeface="CharterITCW04"/>
              </a:rPr>
              <a:t>scalar reward which should numerically represent the human preference</a:t>
            </a:r>
          </a:p>
          <a:p>
            <a:pPr lvl="1"/>
            <a:r>
              <a:rPr lang="en-GB" dirty="0">
                <a:solidFill>
                  <a:srgbClr val="0F1626"/>
                </a:solidFill>
                <a:latin typeface="CharterITCW04"/>
              </a:rPr>
              <a:t>The training dataset of </a:t>
            </a:r>
            <a:r>
              <a:rPr lang="en-GB" dirty="0">
                <a:solidFill>
                  <a:srgbClr val="0F24FF"/>
                </a:solidFill>
                <a:latin typeface="CharterITCW04"/>
              </a:rPr>
              <a:t>prompt-generation pairs </a:t>
            </a:r>
            <a:r>
              <a:rPr lang="en-GB" dirty="0">
                <a:solidFill>
                  <a:srgbClr val="0F1626"/>
                </a:solidFill>
                <a:latin typeface="CharterITCW04"/>
              </a:rPr>
              <a:t>for the RM is generated by sampling a set of prompts </a:t>
            </a:r>
            <a:r>
              <a:rPr lang="en-GB" dirty="0">
                <a:solidFill>
                  <a:srgbClr val="0F24FF"/>
                </a:solidFill>
                <a:latin typeface="CharterITCW04"/>
              </a:rPr>
              <a:t>from a predefined dataset</a:t>
            </a:r>
          </a:p>
          <a:p>
            <a:pPr>
              <a:buFont typeface="+mj-lt"/>
              <a:buAutoNum type="arabicPeriod"/>
            </a:pPr>
            <a:r>
              <a:rPr lang="en-GB" sz="2400" dirty="0">
                <a:solidFill>
                  <a:srgbClr val="0F1626"/>
                </a:solidFill>
                <a:latin typeface="CharterITCW04"/>
              </a:rPr>
              <a:t> Adapt the LM with reinforcement learning</a:t>
            </a:r>
          </a:p>
          <a:p>
            <a:endParaRPr lang="en-GB" sz="36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BEA49-E729-3F7F-295A-34C980F5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A60AF-D9C7-AA81-9A6F-547581B5CB6A}"/>
              </a:ext>
            </a:extLst>
          </p:cNvPr>
          <p:cNvSpPr txBox="1"/>
          <p:nvPr/>
        </p:nvSpPr>
        <p:spPr>
          <a:xfrm>
            <a:off x="3821113" y="662563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https://huggingface.co/blog/rlhf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CA16E-135F-B418-E89D-3789C01A557B}"/>
              </a:ext>
            </a:extLst>
          </p:cNvPr>
          <p:cNvSpPr txBox="1"/>
          <p:nvPr/>
        </p:nvSpPr>
        <p:spPr>
          <a:xfrm>
            <a:off x="587232" y="1562485"/>
            <a:ext cx="6097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Open Sans" panose="020B0606030504020204" pitchFamily="34" charset="0"/>
              </a:rPr>
              <a:t>P</a:t>
            </a:r>
            <a:r>
              <a:rPr lang="en-GB" sz="2400" b="0" i="0" u="none" strike="noStrike" dirty="0">
                <a:effectLst/>
                <a:latin typeface="Open Sans" panose="020B0606030504020204" pitchFamily="34" charset="0"/>
              </a:rPr>
              <a:t>erform natural language tasks using carefully engineered text prompts</a:t>
            </a:r>
            <a:endParaRPr lang="en-D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D881A-D9C2-FC77-EDD7-08F6B88BC322}"/>
              </a:ext>
            </a:extLst>
          </p:cNvPr>
          <p:cNvSpPr txBox="1"/>
          <p:nvPr/>
        </p:nvSpPr>
        <p:spPr>
          <a:xfrm>
            <a:off x="732772" y="6169709"/>
            <a:ext cx="11317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Long Ouyang, Jeff Wu, Xu Jiang, 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Diogo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 Almeida, Carroll L. Wainwright, Pamela Mishkin, Chong Zhang, 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Sandhini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 Agarwal, Katarina 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Slama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, Alex Ray, John Schulman, Jacob Hilton, Fraser Kelton, Luke Miller, Maddie 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Simens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, Amanda 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Askell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, Peter 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Welinder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, Paul 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Christiano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, Jan </a:t>
            </a:r>
            <a:r>
              <a:rPr lang="en-GB" sz="1200" b="0" i="0" u="none" strike="noStrike" dirty="0" err="1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Leike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, Ryan Lowe.</a:t>
            </a:r>
          </a:p>
          <a:p>
            <a:pPr algn="l"/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Training language models to follow instructions with human feedback, 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2022</a:t>
            </a:r>
            <a:r>
              <a:rPr lang="en-GB" sz="1200" b="0" i="0" u="none" strike="noStrike" dirty="0">
                <a:solidFill>
                  <a:srgbClr val="0F24FF"/>
                </a:solidFill>
                <a:effectLst/>
                <a:latin typeface="Lucida Grande" panose="020B0600040502020204" pitchFamily="34" charset="0"/>
              </a:rPr>
              <a:t>.</a:t>
            </a:r>
          </a:p>
          <a:p>
            <a:pPr algn="l"/>
            <a:endParaRPr lang="en-GB" sz="1200" b="0" i="0" u="none" strike="noStrike" dirty="0">
              <a:solidFill>
                <a:srgbClr val="0F24FF"/>
              </a:solidFill>
              <a:effectLst/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BAD1DCC-4AEC-37C9-95B7-8EF1F0935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596" y="47470"/>
            <a:ext cx="8590808" cy="64892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42DA9-6D2B-B1AC-8A86-1B91083F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4D9D5-62B5-3595-0F03-7151B970D4FE}"/>
              </a:ext>
            </a:extLst>
          </p:cNvPr>
          <p:cNvSpPr txBox="1"/>
          <p:nvPr/>
        </p:nvSpPr>
        <p:spPr>
          <a:xfrm>
            <a:off x="4223793" y="6400801"/>
            <a:ext cx="399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ELO rating: </a:t>
            </a:r>
            <a:r>
              <a:rPr lang="en-GB" sz="1200" dirty="0">
                <a:solidFill>
                  <a:srgbClr val="0B05FF"/>
                </a:solidFill>
              </a:rPr>
              <a:t>https://</a:t>
            </a:r>
            <a:r>
              <a:rPr lang="en-GB" sz="1200" dirty="0" err="1">
                <a:solidFill>
                  <a:srgbClr val="0B05FF"/>
                </a:solidFill>
              </a:rPr>
              <a:t>en.wikipedia.org</a:t>
            </a:r>
            <a:r>
              <a:rPr lang="en-GB" sz="1200" dirty="0">
                <a:solidFill>
                  <a:srgbClr val="0B05FF"/>
                </a:solidFill>
              </a:rPr>
              <a:t>/wiki/</a:t>
            </a:r>
            <a:r>
              <a:rPr lang="en-GB" sz="1200" dirty="0" err="1">
                <a:solidFill>
                  <a:srgbClr val="0B05FF"/>
                </a:solidFill>
              </a:rPr>
              <a:t>Elo_rating_system</a:t>
            </a:r>
            <a:endParaRPr lang="en-DE" sz="1200" dirty="0">
              <a:solidFill>
                <a:srgbClr val="0B05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F7129F-2E8D-3D58-93E8-92B786B4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388" y="321302"/>
            <a:ext cx="3789218" cy="1325563"/>
          </a:xfrm>
        </p:spPr>
        <p:txBody>
          <a:bodyPr>
            <a:normAutofit fontScale="90000"/>
          </a:bodyPr>
          <a:lstStyle/>
          <a:p>
            <a:r>
              <a:rPr lang="en-DE" dirty="0"/>
              <a:t>Train a Reward (Preference) Model</a:t>
            </a:r>
          </a:p>
        </p:txBody>
      </p:sp>
    </p:spTree>
    <p:extLst>
      <p:ext uri="{BB962C8B-B14F-4D97-AF65-F5344CB8AC3E}">
        <p14:creationId xmlns:p14="http://schemas.microsoft.com/office/powerpoint/2010/main" val="3426363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711" y="473637"/>
            <a:ext cx="6722707" cy="4422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8692626" y="4796406"/>
            <a:ext cx="2813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000" b="0" i="0" kern="1200">
                <a:solidFill>
                  <a:srgbClr val="858585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>
              <a:lnSpc>
                <a:spcPts val="1060"/>
              </a:lnSpc>
            </a:pPr>
            <a:fld id="{81D60167-4931-47E6-BA6A-407CBD079E47}" type="slidenum">
              <a:rPr lang="en-DE" spc="-114" smtClean="0"/>
              <a:pPr marL="130175">
                <a:lnSpc>
                  <a:spcPts val="1060"/>
                </a:lnSpc>
              </a:pPr>
              <a:t>23</a:t>
            </a:fld>
            <a:endParaRPr spc="7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711" y="473637"/>
            <a:ext cx="6722707" cy="4422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193674" y="532263"/>
            <a:ext cx="5206153" cy="2170852"/>
          </a:xfrm>
          <a:custGeom>
            <a:avLst/>
            <a:gdLst/>
            <a:ahLst/>
            <a:cxnLst/>
            <a:rect l="l" t="t" r="r" b="b"/>
            <a:pathLst>
              <a:path w="3904615" h="1628139">
                <a:moveTo>
                  <a:pt x="0" y="0"/>
                </a:moveTo>
                <a:lnTo>
                  <a:pt x="3904499" y="0"/>
                </a:lnTo>
                <a:lnTo>
                  <a:pt x="3904499" y="1628100"/>
                </a:lnTo>
                <a:lnTo>
                  <a:pt x="0" y="162810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399673" y="1617663"/>
            <a:ext cx="2421467" cy="493607"/>
          </a:xfrm>
          <a:custGeom>
            <a:avLst/>
            <a:gdLst/>
            <a:ahLst/>
            <a:cxnLst/>
            <a:rect l="l" t="t" r="r" b="b"/>
            <a:pathLst>
              <a:path w="1816100" h="370205">
                <a:moveTo>
                  <a:pt x="0" y="0"/>
                </a:moveTo>
                <a:lnTo>
                  <a:pt x="1815600" y="0"/>
                </a:lnTo>
                <a:lnTo>
                  <a:pt x="1815600" y="369828"/>
                </a:lnTo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9737946" y="2028237"/>
            <a:ext cx="165057" cy="20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3356" y="2422487"/>
            <a:ext cx="3674533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spc="-100" dirty="0">
                <a:latin typeface="Arial"/>
                <a:cs typeface="Arial"/>
              </a:rPr>
              <a:t>Human-assistant</a:t>
            </a:r>
            <a:r>
              <a:rPr sz="2667" spc="-147" dirty="0">
                <a:latin typeface="Arial"/>
                <a:cs typeface="Arial"/>
              </a:rPr>
              <a:t> </a:t>
            </a:r>
            <a:r>
              <a:rPr sz="2667" spc="-87" dirty="0">
                <a:latin typeface="Arial"/>
                <a:cs typeface="Arial"/>
              </a:rPr>
              <a:t>dialogue</a:t>
            </a:r>
            <a:endParaRPr sz="2667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692626" y="4796406"/>
            <a:ext cx="2813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000" b="0" i="0" kern="1200">
                <a:solidFill>
                  <a:srgbClr val="858585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>
              <a:lnSpc>
                <a:spcPts val="1060"/>
              </a:lnSpc>
            </a:pPr>
            <a:fld id="{81D60167-4931-47E6-BA6A-407CBD079E47}" type="slidenum">
              <a:rPr lang="en-DE" spc="-114" smtClean="0"/>
              <a:pPr marL="130175">
                <a:lnSpc>
                  <a:spcPts val="1060"/>
                </a:lnSpc>
              </a:pPr>
              <a:t>24</a:t>
            </a:fld>
            <a:endParaRPr spc="7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711" y="473637"/>
            <a:ext cx="6722707" cy="4422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7399867" y="1617599"/>
            <a:ext cx="2421467" cy="493607"/>
          </a:xfrm>
          <a:custGeom>
            <a:avLst/>
            <a:gdLst/>
            <a:ahLst/>
            <a:cxnLst/>
            <a:rect l="l" t="t" r="r" b="b"/>
            <a:pathLst>
              <a:path w="1816100" h="370205">
                <a:moveTo>
                  <a:pt x="0" y="0"/>
                </a:moveTo>
                <a:lnTo>
                  <a:pt x="1815599" y="0"/>
                </a:lnTo>
                <a:lnTo>
                  <a:pt x="1815599" y="369827"/>
                </a:lnTo>
              </a:path>
            </a:pathLst>
          </a:custGeom>
          <a:ln w="38099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738138" y="2028175"/>
            <a:ext cx="165057" cy="20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83356" y="2422487"/>
            <a:ext cx="3674533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spc="-100" dirty="0">
                <a:solidFill>
                  <a:srgbClr val="858585"/>
                </a:solidFill>
                <a:latin typeface="Arial"/>
                <a:cs typeface="Arial"/>
              </a:rPr>
              <a:t>Human-assistant</a:t>
            </a:r>
            <a:r>
              <a:rPr sz="2667" spc="-147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667" spc="-87" dirty="0">
                <a:solidFill>
                  <a:srgbClr val="858585"/>
                </a:solidFill>
                <a:latin typeface="Arial"/>
                <a:cs typeface="Arial"/>
              </a:rPr>
              <a:t>dialogue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5832" y="2818434"/>
            <a:ext cx="5144347" cy="1205653"/>
          </a:xfrm>
          <a:custGeom>
            <a:avLst/>
            <a:gdLst/>
            <a:ahLst/>
            <a:cxnLst/>
            <a:rect l="l" t="t" r="r" b="b"/>
            <a:pathLst>
              <a:path w="3858260" h="904239">
                <a:moveTo>
                  <a:pt x="0" y="0"/>
                </a:moveTo>
                <a:lnTo>
                  <a:pt x="3857699" y="0"/>
                </a:lnTo>
                <a:lnTo>
                  <a:pt x="3857699" y="904199"/>
                </a:lnTo>
                <a:lnTo>
                  <a:pt x="0" y="9041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7469433" y="3421233"/>
            <a:ext cx="2270760" cy="728980"/>
          </a:xfrm>
          <a:custGeom>
            <a:avLst/>
            <a:gdLst/>
            <a:ahLst/>
            <a:cxnLst/>
            <a:rect l="l" t="t" r="r" b="b"/>
            <a:pathLst>
              <a:path w="1703070" h="546735">
                <a:moveTo>
                  <a:pt x="0" y="0"/>
                </a:moveTo>
                <a:lnTo>
                  <a:pt x="1702799" y="0"/>
                </a:lnTo>
                <a:lnTo>
                  <a:pt x="1702799" y="546527"/>
                </a:lnTo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9657305" y="4067409"/>
            <a:ext cx="165057" cy="207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8737515" y="4455487"/>
            <a:ext cx="20032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152" dirty="0">
                <a:solidFill>
                  <a:srgbClr val="40C6CC"/>
                </a:solidFill>
                <a:latin typeface="Arial"/>
                <a:cs typeface="Arial"/>
              </a:rPr>
              <a:t>Model </a:t>
            </a:r>
            <a:r>
              <a:rPr sz="2667" spc="-67" dirty="0">
                <a:solidFill>
                  <a:srgbClr val="40C6CC"/>
                </a:solidFill>
                <a:latin typeface="Arial"/>
                <a:cs typeface="Arial"/>
              </a:rPr>
              <a:t>outputs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92626" y="4796406"/>
            <a:ext cx="2813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000" b="0" i="0" kern="1200">
                <a:solidFill>
                  <a:srgbClr val="858585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>
              <a:lnSpc>
                <a:spcPts val="1060"/>
              </a:lnSpc>
            </a:pPr>
            <a:fld id="{81D60167-4931-47E6-BA6A-407CBD079E47}" type="slidenum">
              <a:rPr lang="en-DE" spc="-114" smtClean="0"/>
              <a:pPr marL="130175">
                <a:lnSpc>
                  <a:spcPts val="1060"/>
                </a:lnSpc>
              </a:pPr>
              <a:t>25</a:t>
            </a:fld>
            <a:endParaRPr spc="7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711" y="473637"/>
            <a:ext cx="6722707" cy="4422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7399867" y="1617599"/>
            <a:ext cx="2421467" cy="493607"/>
          </a:xfrm>
          <a:custGeom>
            <a:avLst/>
            <a:gdLst/>
            <a:ahLst/>
            <a:cxnLst/>
            <a:rect l="l" t="t" r="r" b="b"/>
            <a:pathLst>
              <a:path w="1816100" h="370205">
                <a:moveTo>
                  <a:pt x="0" y="0"/>
                </a:moveTo>
                <a:lnTo>
                  <a:pt x="1815599" y="0"/>
                </a:lnTo>
                <a:lnTo>
                  <a:pt x="1815599" y="369827"/>
                </a:lnTo>
              </a:path>
            </a:pathLst>
          </a:custGeom>
          <a:ln w="38099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738138" y="2028175"/>
            <a:ext cx="165057" cy="20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83356" y="2422487"/>
            <a:ext cx="3674533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spc="-100" dirty="0">
                <a:solidFill>
                  <a:srgbClr val="858585"/>
                </a:solidFill>
                <a:latin typeface="Arial"/>
                <a:cs typeface="Arial"/>
              </a:rPr>
              <a:t>Human-assistant</a:t>
            </a:r>
            <a:r>
              <a:rPr sz="2667" spc="-147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667" spc="-87" dirty="0">
                <a:solidFill>
                  <a:srgbClr val="858585"/>
                </a:solidFill>
                <a:latin typeface="Arial"/>
                <a:cs typeface="Arial"/>
              </a:rPr>
              <a:t>dialogue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2467" y="2541899"/>
            <a:ext cx="5564293" cy="1880447"/>
          </a:xfrm>
          <a:custGeom>
            <a:avLst/>
            <a:gdLst/>
            <a:ahLst/>
            <a:cxnLst/>
            <a:rect l="l" t="t" r="r" b="b"/>
            <a:pathLst>
              <a:path w="4173220" h="1410335">
                <a:moveTo>
                  <a:pt x="0" y="0"/>
                </a:moveTo>
                <a:lnTo>
                  <a:pt x="4172999" y="0"/>
                </a:lnTo>
                <a:lnTo>
                  <a:pt x="4172999" y="1410299"/>
                </a:lnTo>
                <a:lnTo>
                  <a:pt x="0" y="14102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7469433" y="3421366"/>
            <a:ext cx="2270760" cy="728980"/>
          </a:xfrm>
          <a:custGeom>
            <a:avLst/>
            <a:gdLst/>
            <a:ahLst/>
            <a:cxnLst/>
            <a:rect l="l" t="t" r="r" b="b"/>
            <a:pathLst>
              <a:path w="1703070" h="546735">
                <a:moveTo>
                  <a:pt x="0" y="0"/>
                </a:moveTo>
                <a:lnTo>
                  <a:pt x="1702799" y="0"/>
                </a:lnTo>
                <a:lnTo>
                  <a:pt x="1702799" y="546527"/>
                </a:lnTo>
              </a:path>
            </a:pathLst>
          </a:custGeom>
          <a:ln w="38099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9657305" y="4067542"/>
            <a:ext cx="165057" cy="207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4864467" y="4422300"/>
            <a:ext cx="1893147" cy="1637453"/>
          </a:xfrm>
          <a:custGeom>
            <a:avLst/>
            <a:gdLst/>
            <a:ahLst/>
            <a:cxnLst/>
            <a:rect l="l" t="t" r="r" b="b"/>
            <a:pathLst>
              <a:path w="1419860" h="1228089">
                <a:moveTo>
                  <a:pt x="0" y="0"/>
                </a:moveTo>
                <a:lnTo>
                  <a:pt x="0" y="1227899"/>
                </a:lnTo>
                <a:lnTo>
                  <a:pt x="1419527" y="1227899"/>
                </a:lnTo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6674641" y="5976971"/>
            <a:ext cx="207760" cy="165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7498905" y="4455487"/>
            <a:ext cx="3241887" cy="1856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254727">
              <a:spcBef>
                <a:spcPts val="133"/>
              </a:spcBef>
            </a:pPr>
            <a:r>
              <a:rPr sz="2667" spc="-152" dirty="0">
                <a:solidFill>
                  <a:srgbClr val="858585"/>
                </a:solidFill>
                <a:latin typeface="Arial"/>
                <a:cs typeface="Arial"/>
              </a:rPr>
              <a:t>Model </a:t>
            </a:r>
            <a:r>
              <a:rPr sz="2667" spc="-67" dirty="0">
                <a:solidFill>
                  <a:srgbClr val="858585"/>
                </a:solidFill>
                <a:latin typeface="Arial"/>
                <a:cs typeface="Arial"/>
              </a:rPr>
              <a:t>outputs</a:t>
            </a:r>
            <a:endParaRPr sz="266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67">
              <a:latin typeface="Arial"/>
              <a:cs typeface="Arial"/>
            </a:endParaRPr>
          </a:p>
          <a:p>
            <a:pPr>
              <a:spcBef>
                <a:spcPts val="73"/>
              </a:spcBef>
            </a:pPr>
            <a:endParaRPr sz="3867">
              <a:latin typeface="Arial"/>
              <a:cs typeface="Arial"/>
            </a:endParaRPr>
          </a:p>
          <a:p>
            <a:pPr marL="16933"/>
            <a:r>
              <a:rPr sz="2667" dirty="0">
                <a:solidFill>
                  <a:srgbClr val="40C6CC"/>
                </a:solidFill>
                <a:latin typeface="Arial"/>
                <a:cs typeface="Arial"/>
              </a:rPr>
              <a:t>A/B</a:t>
            </a:r>
            <a:r>
              <a:rPr sz="2667" spc="-87" dirty="0">
                <a:solidFill>
                  <a:srgbClr val="40C6CC"/>
                </a:solidFill>
                <a:latin typeface="Arial"/>
                <a:cs typeface="Arial"/>
              </a:rPr>
              <a:t> </a:t>
            </a:r>
            <a:r>
              <a:rPr sz="2667" spc="-53" dirty="0">
                <a:solidFill>
                  <a:srgbClr val="40C6CC"/>
                </a:solidFill>
                <a:latin typeface="Arial"/>
                <a:cs typeface="Arial"/>
              </a:rPr>
              <a:t>testing</a:t>
            </a:r>
            <a:endParaRPr sz="2667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692626" y="4796406"/>
            <a:ext cx="2813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000" b="0" i="0" kern="1200">
                <a:solidFill>
                  <a:srgbClr val="858585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>
              <a:lnSpc>
                <a:spcPts val="1060"/>
              </a:lnSpc>
            </a:pPr>
            <a:fld id="{81D60167-4931-47E6-BA6A-407CBD079E47}" type="slidenum">
              <a:rPr lang="en-DE" spc="-114" smtClean="0"/>
              <a:pPr marL="130175">
                <a:lnSpc>
                  <a:spcPts val="1060"/>
                </a:lnSpc>
              </a:pPr>
              <a:t>26</a:t>
            </a:fld>
            <a:endParaRPr spc="7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711" y="473637"/>
            <a:ext cx="6722707" cy="4422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7399867" y="1617599"/>
            <a:ext cx="2421467" cy="493607"/>
          </a:xfrm>
          <a:custGeom>
            <a:avLst/>
            <a:gdLst/>
            <a:ahLst/>
            <a:cxnLst/>
            <a:rect l="l" t="t" r="r" b="b"/>
            <a:pathLst>
              <a:path w="1816100" h="370205">
                <a:moveTo>
                  <a:pt x="0" y="0"/>
                </a:moveTo>
                <a:lnTo>
                  <a:pt x="1815599" y="0"/>
                </a:lnTo>
                <a:lnTo>
                  <a:pt x="1815599" y="369827"/>
                </a:lnTo>
              </a:path>
            </a:pathLst>
          </a:custGeom>
          <a:ln w="38099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738138" y="2028175"/>
            <a:ext cx="165057" cy="20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83356" y="2422487"/>
            <a:ext cx="3674533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spc="-100" dirty="0">
                <a:solidFill>
                  <a:srgbClr val="858585"/>
                </a:solidFill>
                <a:latin typeface="Arial"/>
                <a:cs typeface="Arial"/>
              </a:rPr>
              <a:t>Human-assistant</a:t>
            </a:r>
            <a:r>
              <a:rPr sz="2667" spc="-147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667" spc="-87" dirty="0">
                <a:solidFill>
                  <a:srgbClr val="858585"/>
                </a:solidFill>
                <a:latin typeface="Arial"/>
                <a:cs typeface="Arial"/>
              </a:rPr>
              <a:t>dialogue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69433" y="3421366"/>
            <a:ext cx="2270760" cy="728980"/>
          </a:xfrm>
          <a:custGeom>
            <a:avLst/>
            <a:gdLst/>
            <a:ahLst/>
            <a:cxnLst/>
            <a:rect l="l" t="t" r="r" b="b"/>
            <a:pathLst>
              <a:path w="1703070" h="546735">
                <a:moveTo>
                  <a:pt x="0" y="0"/>
                </a:moveTo>
                <a:lnTo>
                  <a:pt x="1702799" y="0"/>
                </a:lnTo>
                <a:lnTo>
                  <a:pt x="1702799" y="546527"/>
                </a:lnTo>
              </a:path>
            </a:pathLst>
          </a:custGeom>
          <a:ln w="38099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9657305" y="4067542"/>
            <a:ext cx="165057" cy="207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8737515" y="4455487"/>
            <a:ext cx="20032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152" dirty="0">
                <a:solidFill>
                  <a:srgbClr val="858585"/>
                </a:solidFill>
                <a:latin typeface="Arial"/>
                <a:cs typeface="Arial"/>
              </a:rPr>
              <a:t>Model </a:t>
            </a:r>
            <a:r>
              <a:rPr sz="2667" spc="-67" dirty="0">
                <a:solidFill>
                  <a:srgbClr val="858585"/>
                </a:solidFill>
                <a:latin typeface="Arial"/>
                <a:cs typeface="Arial"/>
              </a:rPr>
              <a:t>outputs</a:t>
            </a:r>
            <a:endParaRPr sz="2667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64467" y="4422300"/>
            <a:ext cx="1893147" cy="1637453"/>
          </a:xfrm>
          <a:custGeom>
            <a:avLst/>
            <a:gdLst/>
            <a:ahLst/>
            <a:cxnLst/>
            <a:rect l="l" t="t" r="r" b="b"/>
            <a:pathLst>
              <a:path w="1419860" h="1228089">
                <a:moveTo>
                  <a:pt x="0" y="0"/>
                </a:moveTo>
                <a:lnTo>
                  <a:pt x="0" y="1227899"/>
                </a:lnTo>
                <a:lnTo>
                  <a:pt x="1419527" y="1227899"/>
                </a:lnTo>
              </a:path>
            </a:pathLst>
          </a:custGeom>
          <a:ln w="38099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6674641" y="5976971"/>
            <a:ext cx="207760" cy="165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7498905" y="5825652"/>
            <a:ext cx="161628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solidFill>
                  <a:srgbClr val="858585"/>
                </a:solidFill>
                <a:latin typeface="Arial"/>
                <a:cs typeface="Arial"/>
              </a:rPr>
              <a:t>A/B</a:t>
            </a:r>
            <a:r>
              <a:rPr sz="2667" spc="-187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667" spc="-53" dirty="0">
                <a:solidFill>
                  <a:srgbClr val="858585"/>
                </a:solidFill>
                <a:latin typeface="Arial"/>
                <a:cs typeface="Arial"/>
              </a:rPr>
              <a:t>testing</a:t>
            </a:r>
            <a:endParaRPr sz="266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4333" y="3125533"/>
            <a:ext cx="1545167" cy="1363980"/>
          </a:xfrm>
          <a:custGeom>
            <a:avLst/>
            <a:gdLst/>
            <a:ahLst/>
            <a:cxnLst/>
            <a:rect l="l" t="t" r="r" b="b"/>
            <a:pathLst>
              <a:path w="1158875" h="1022985">
                <a:moveTo>
                  <a:pt x="0" y="0"/>
                </a:moveTo>
                <a:lnTo>
                  <a:pt x="1158299" y="0"/>
                </a:lnTo>
                <a:lnTo>
                  <a:pt x="1158299" y="1022399"/>
                </a:lnTo>
                <a:lnTo>
                  <a:pt x="0" y="10223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1376532" y="4488733"/>
            <a:ext cx="0" cy="1032087"/>
          </a:xfrm>
          <a:custGeom>
            <a:avLst/>
            <a:gdLst/>
            <a:ahLst/>
            <a:cxnLst/>
            <a:rect l="l" t="t" r="r" b="b"/>
            <a:pathLst>
              <a:path h="774064">
                <a:moveTo>
                  <a:pt x="0" y="0"/>
                </a:moveTo>
                <a:lnTo>
                  <a:pt x="0" y="773627"/>
                </a:lnTo>
              </a:path>
            </a:pathLst>
          </a:custGeom>
          <a:ln w="38099">
            <a:solidFill>
              <a:srgbClr val="40C6C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1294005" y="5437708"/>
            <a:ext cx="165057" cy="207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 txBox="1"/>
          <p:nvPr/>
        </p:nvSpPr>
        <p:spPr>
          <a:xfrm>
            <a:off x="813831" y="5825652"/>
            <a:ext cx="279569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53" dirty="0">
                <a:solidFill>
                  <a:srgbClr val="40C6CC"/>
                </a:solidFill>
                <a:latin typeface="Arial"/>
                <a:cs typeface="Arial"/>
              </a:rPr>
              <a:t>Additional</a:t>
            </a:r>
            <a:r>
              <a:rPr sz="2667" spc="-160" dirty="0">
                <a:solidFill>
                  <a:srgbClr val="40C6CC"/>
                </a:solidFill>
                <a:latin typeface="Arial"/>
                <a:cs typeface="Arial"/>
              </a:rPr>
              <a:t> </a:t>
            </a:r>
            <a:r>
              <a:rPr sz="2667" spc="-120" dirty="0">
                <a:solidFill>
                  <a:srgbClr val="40C6CC"/>
                </a:solidFill>
                <a:latin typeface="Arial"/>
                <a:cs typeface="Arial"/>
              </a:rPr>
              <a:t>feedback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76749" y="6395209"/>
            <a:ext cx="28871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799">
              <a:lnSpc>
                <a:spcPts val="1413"/>
              </a:lnSpc>
            </a:pPr>
            <a:fld id="{81D60167-4931-47E6-BA6A-407CBD079E47}" type="slidenum">
              <a:rPr sz="1333" spc="-13" dirty="0">
                <a:solidFill>
                  <a:srgbClr val="858585"/>
                </a:solidFill>
                <a:latin typeface="Arial"/>
                <a:cs typeface="Arial"/>
              </a:rPr>
              <a:pPr marL="50799">
                <a:lnSpc>
                  <a:spcPts val="1413"/>
                </a:lnSpc>
              </a:pPr>
              <a:t>27</a:t>
            </a:fld>
            <a:endParaRPr sz="133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BF250B-5C81-F76A-5DB7-BD214DB0C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7135"/>
            <a:ext cx="7949540" cy="65592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A3738-136D-F0EB-1A84-217FE766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8C7B4-6DAF-2018-78DD-9F305F5D9524}"/>
              </a:ext>
            </a:extLst>
          </p:cNvPr>
          <p:cNvSpPr txBox="1"/>
          <p:nvPr/>
        </p:nvSpPr>
        <p:spPr>
          <a:xfrm>
            <a:off x="3821113" y="662563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https://huggingface.co/blog/rlhf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9BD11-3FA1-E0D1-B47E-344C4DB6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526" y="370949"/>
            <a:ext cx="4937167" cy="1325563"/>
          </a:xfrm>
        </p:spPr>
        <p:txBody>
          <a:bodyPr/>
          <a:lstStyle/>
          <a:p>
            <a:pPr algn="r"/>
            <a:r>
              <a:rPr lang="en-DE" dirty="0"/>
              <a:t>Reinforcement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CD847-9ECF-C416-5A7A-7BC7FE33D65C}"/>
              </a:ext>
            </a:extLst>
          </p:cNvPr>
          <p:cNvSpPr txBox="1"/>
          <p:nvPr/>
        </p:nvSpPr>
        <p:spPr>
          <a:xfrm>
            <a:off x="6470150" y="2029414"/>
            <a:ext cx="4019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111827"/>
                </a:solidFill>
                <a:effectLst/>
                <a:latin typeface="Charter" panose="02040503050506020203" pitchFamily="18" charset="0"/>
              </a:rPr>
              <a:t>Proximal Policy Optimization (PPO)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6227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05" y="13615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An AI System (Agent)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1626231" y="2326257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271558" y="2339300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1626231" y="1882504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271558" y="1908994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CC3CC1-BBCC-3B44-8A7B-5B7FF79A1C8F}"/>
              </a:ext>
            </a:extLst>
          </p:cNvPr>
          <p:cNvSpPr txBox="1"/>
          <p:nvPr/>
        </p:nvSpPr>
        <p:spPr>
          <a:xfrm>
            <a:off x="3067501" y="1720712"/>
            <a:ext cx="2303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from percept</a:t>
            </a:r>
            <a:br>
              <a:rPr lang="en-US" dirty="0"/>
            </a:br>
            <a:r>
              <a:rPr lang="en-US" dirty="0"/>
              <a:t>to state of</a:t>
            </a:r>
            <a:br>
              <a:rPr lang="en-US" dirty="0"/>
            </a:br>
            <a:r>
              <a:rPr lang="en-US" dirty="0"/>
              <a:t>environment</a:t>
            </a:r>
            <a:br>
              <a:rPr lang="en-US" dirty="0"/>
            </a:br>
            <a:r>
              <a:rPr lang="en-US" dirty="0"/>
              <a:t>(depends on G)</a:t>
            </a:r>
            <a:endParaRPr lang="en-D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C2EFF2-97E6-394C-8BEC-067C9A9FF03B}"/>
              </a:ext>
            </a:extLst>
          </p:cNvPr>
          <p:cNvSpPr txBox="1"/>
          <p:nvPr/>
        </p:nvSpPr>
        <p:spPr>
          <a:xfrm>
            <a:off x="7774894" y="5905387"/>
            <a:ext cx="4198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 is the best action in the current state</a:t>
            </a:r>
            <a:br>
              <a:rPr lang="en-US" dirty="0"/>
            </a:br>
            <a:r>
              <a:rPr lang="en-US" dirty="0"/>
              <a:t>to fulfill the task?
Strategy for determining action
</a:t>
            </a:r>
            <a:endParaRPr lang="en-DE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E5E275-8060-1041-B8AC-DB2A6CD3EDA6}"/>
              </a:ext>
            </a:extLst>
          </p:cNvPr>
          <p:cNvSpPr txBox="1"/>
          <p:nvPr/>
        </p:nvSpPr>
        <p:spPr>
          <a:xfrm>
            <a:off x="3396173" y="5314207"/>
            <a:ext cx="19316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 calculated</a:t>
            </a:r>
            <a:br>
              <a:rPr lang="en-US" dirty="0"/>
            </a:br>
            <a:r>
              <a:rPr lang="en-US" dirty="0"/>
              <a:t>action (prepare to </a:t>
            </a:r>
            <a:br>
              <a:rPr lang="en-US" dirty="0"/>
            </a:br>
            <a:r>
              <a:rPr lang="en-US" dirty="0"/>
              <a:t>answer the </a:t>
            </a:r>
            <a:br>
              <a:rPr lang="en-US" dirty="0"/>
            </a:br>
            <a:r>
              <a:rPr lang="en-US" dirty="0"/>
              <a:t>Why question)
</a:t>
            </a:r>
            <a:endParaRPr lang="en-DE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15CFCF-6769-DB47-8EF1-2A2A78486426}"/>
              </a:ext>
            </a:extLst>
          </p:cNvPr>
          <p:cNvSpPr txBox="1"/>
          <p:nvPr/>
        </p:nvSpPr>
        <p:spPr>
          <a:xfrm>
            <a:off x="8742891" y="1673847"/>
            <a:ext cx="2853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task G in the current</a:t>
            </a:r>
            <a:br>
              <a:rPr lang="en-US" dirty="0"/>
            </a:br>
            <a:r>
              <a:rPr lang="en-US" dirty="0"/>
              <a:t>state of the environment</a:t>
            </a:r>
            <a:br>
              <a:rPr lang="en-US" dirty="0"/>
            </a:br>
            <a:r>
              <a:rPr lang="en-US" dirty="0"/>
              <a:t>still correctly chosen?</a:t>
            </a:r>
            <a:br>
              <a:rPr lang="en-US" dirty="0"/>
            </a:br>
            <a:r>
              <a:rPr lang="en-US" dirty="0"/>
              <a:t>Should I have a new task G’?
</a:t>
            </a:r>
            <a:endParaRPr lang="en-DE" dirty="0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1626231" y="5057641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271558" y="5028712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4" name="Cloud Callout 63">
            <a:extLst>
              <a:ext uri="{FF2B5EF4-FFF2-40B4-BE49-F238E27FC236}">
                <a16:creationId xmlns:a16="http://schemas.microsoft.com/office/drawing/2014/main" id="{4C82C22A-FD47-4D4D-BD41-4B1EFD2E448C}"/>
              </a:ext>
            </a:extLst>
          </p:cNvPr>
          <p:cNvSpPr/>
          <p:nvPr/>
        </p:nvSpPr>
        <p:spPr>
          <a:xfrm>
            <a:off x="1080812" y="3029565"/>
            <a:ext cx="3048000" cy="1387082"/>
          </a:xfrm>
          <a:prstGeom prst="cloudCallout">
            <a:avLst>
              <a:gd name="adj1" fmla="val -40245"/>
              <a:gd name="adj2" fmla="val -5439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Your performance might be improved</a:t>
            </a:r>
          </a:p>
        </p:txBody>
      </p:sp>
      <p:sp>
        <p:nvSpPr>
          <p:cNvPr id="65" name="Cloud Callout 64">
            <a:extLst>
              <a:ext uri="{FF2B5EF4-FFF2-40B4-BE49-F238E27FC236}">
                <a16:creationId xmlns:a16="http://schemas.microsoft.com/office/drawing/2014/main" id="{3D5553DF-1CC3-B944-A0D2-8D5C4B394F47}"/>
              </a:ext>
            </a:extLst>
          </p:cNvPr>
          <p:cNvSpPr/>
          <p:nvPr/>
        </p:nvSpPr>
        <p:spPr>
          <a:xfrm>
            <a:off x="8503306" y="3761425"/>
            <a:ext cx="4176689" cy="1165797"/>
          </a:xfrm>
          <a:prstGeom prst="cloudCallout">
            <a:avLst>
              <a:gd name="adj1" fmla="val -24482"/>
              <a:gd name="adj2" fmla="val 5976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Huh: Possibly I’ll be </a:t>
            </a:r>
            <a:br>
              <a:rPr lang="en-DE" dirty="0"/>
            </a:br>
            <a:r>
              <a:rPr lang="en-DE" dirty="0"/>
              <a:t>switched off</a:t>
            </a:r>
          </a:p>
        </p:txBody>
      </p:sp>
      <p:sp>
        <p:nvSpPr>
          <p:cNvPr id="66" name="Cloud Callout 65">
            <a:extLst>
              <a:ext uri="{FF2B5EF4-FFF2-40B4-BE49-F238E27FC236}">
                <a16:creationId xmlns:a16="http://schemas.microsoft.com/office/drawing/2014/main" id="{B23F257E-46EC-F843-BB60-A5BA6C19A400}"/>
              </a:ext>
            </a:extLst>
          </p:cNvPr>
          <p:cNvSpPr/>
          <p:nvPr/>
        </p:nvSpPr>
        <p:spPr>
          <a:xfrm>
            <a:off x="8623729" y="2763171"/>
            <a:ext cx="4176689" cy="1308570"/>
          </a:xfrm>
          <a:prstGeom prst="cloudCallout">
            <a:avLst>
              <a:gd name="adj1" fmla="val -24482"/>
              <a:gd name="adj2" fmla="val 5976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My utility will be zero then. How to prevent being switched off?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29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8" name="Cloud Callout 67">
            <a:extLst>
              <a:ext uri="{FF2B5EF4-FFF2-40B4-BE49-F238E27FC236}">
                <a16:creationId xmlns:a16="http://schemas.microsoft.com/office/drawing/2014/main" id="{A8738B0E-8878-E040-BAEB-26284819CB18}"/>
              </a:ext>
            </a:extLst>
          </p:cNvPr>
          <p:cNvSpPr/>
          <p:nvPr/>
        </p:nvSpPr>
        <p:spPr>
          <a:xfrm>
            <a:off x="8369194" y="4736785"/>
            <a:ext cx="4176689" cy="1165797"/>
          </a:xfrm>
          <a:prstGeom prst="cloudCallout">
            <a:avLst>
              <a:gd name="adj1" fmla="val -24482"/>
              <a:gd name="adj2" fmla="val 5976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Maximize local utility (possibly with sequence of actions)</a:t>
            </a:r>
          </a:p>
        </p:txBody>
      </p:sp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DBAA187-972C-8755-F521-86DFDB53C7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592" y="397847"/>
            <a:ext cx="1901693" cy="1293641"/>
          </a:xfrm>
          <a:prstGeom prst="rect">
            <a:avLst/>
          </a:prstGeom>
        </p:spPr>
      </p:pic>
      <p:pic>
        <p:nvPicPr>
          <p:cNvPr id="30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DC9CE500-2A54-0337-A7AB-8B21A797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59" y="5179194"/>
            <a:ext cx="1960224" cy="16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AF3D7A77-9F6C-CF54-19F9-28530F68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95" y="2756647"/>
            <a:ext cx="1446752" cy="2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7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1545" y="297964"/>
            <a:ext cx="8636871" cy="624108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57" dirty="0"/>
              <a:t> </a:t>
            </a:r>
            <a:r>
              <a:rPr lang="de-DE" spc="9" dirty="0"/>
              <a:t>C</a:t>
            </a:r>
            <a:r>
              <a:rPr spc="9" dirty="0" err="1"/>
              <a:t>lassification</a:t>
            </a:r>
            <a:endParaRPr spc="9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2EB5C778-9073-AF40-B2BF-EC100A93FE3A}"/>
              </a:ext>
            </a:extLst>
          </p:cNvPr>
          <p:cNvSpPr txBox="1"/>
          <p:nvPr/>
        </p:nvSpPr>
        <p:spPr>
          <a:xfrm>
            <a:off x="4788275" y="6707057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2D423FA-5D5F-A34C-B28F-9757741C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0551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BA577C-188E-1468-C9FB-18145A606E7A}"/>
              </a:ext>
            </a:extLst>
          </p:cNvPr>
          <p:cNvGrpSpPr/>
          <p:nvPr/>
        </p:nvGrpSpPr>
        <p:grpSpPr>
          <a:xfrm>
            <a:off x="1250779" y="1623317"/>
            <a:ext cx="6537032" cy="4562026"/>
            <a:chOff x="1250779" y="1623317"/>
            <a:chExt cx="6537032" cy="4562026"/>
          </a:xfrm>
        </p:grpSpPr>
        <p:sp>
          <p:nvSpPr>
            <p:cNvPr id="4" name="object 4"/>
            <p:cNvSpPr/>
            <p:nvPr/>
          </p:nvSpPr>
          <p:spPr>
            <a:xfrm>
              <a:off x="1250779" y="1623317"/>
              <a:ext cx="6537032" cy="45620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Picture 4" descr="A blue sky with no clouds&#10;&#10;Description automatically generated with medium confidence">
              <a:extLst>
                <a:ext uri="{FF2B5EF4-FFF2-40B4-BE49-F238E27FC236}">
                  <a16:creationId xmlns:a16="http://schemas.microsoft.com/office/drawing/2014/main" id="{84F3A9D9-0978-0F69-9A4C-EB8E5C85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4012" y="4420812"/>
              <a:ext cx="2008526" cy="531404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3C71A5-ADA0-F26D-DF3A-DFB9510E8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70579"/>
              </p:ext>
            </p:extLst>
          </p:nvPr>
        </p:nvGraphicFramePr>
        <p:xfrm>
          <a:off x="8413084" y="1623317"/>
          <a:ext cx="246888" cy="2468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888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9931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42787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0.7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25921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13288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132379"/>
                  </a:ext>
                </a:extLst>
              </a:tr>
            </a:tbl>
          </a:graphicData>
        </a:graphic>
      </p:graphicFrame>
      <p:pic>
        <p:nvPicPr>
          <p:cNvPr id="6" name="Picture 5" descr="A picture containing line, diagram, plot, parallel&#10;&#10;Description automatically generated">
            <a:extLst>
              <a:ext uri="{FF2B5EF4-FFF2-40B4-BE49-F238E27FC236}">
                <a16:creationId xmlns:a16="http://schemas.microsoft.com/office/drawing/2014/main" id="{ECBF2085-7D44-0DC4-B472-E4AAC0D0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705" y="370897"/>
            <a:ext cx="2858968" cy="19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8ADA84-66AF-A441-A004-EF967D6B0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r="679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A543F-ADA2-F248-BFF5-017CBD43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Off-Switch Problem</a:t>
            </a:r>
            <a:endParaRPr lang="en-DE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24614-8592-8848-94D2-2A783C624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Example: “Fetch some coffee”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Agents get better at maximizing the built-in utility function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What’s bad about better AI?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Can we switch off the agent if it “does not work as expected”?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“Can’t fetch coffee if I am dead.”</a:t>
            </a:r>
          </a:p>
          <a:p>
            <a:pPr marL="0" indent="0" fontAlgn="base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B340E-A9BE-CA4C-BCC2-32F16E49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65B59E-AAF2-4E43-B0C1-8342B1D6D5B8}" type="slidenum">
              <a:rPr lang="en-DE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DE">
              <a:solidFill>
                <a:schemeClr val="tx1"/>
              </a:solidFill>
            </a:endParaRPr>
          </a:p>
        </p:txBody>
      </p:sp>
      <p:sp>
        <p:nvSpPr>
          <p:cNvPr id="56" name="Cloud Callout 55">
            <a:extLst>
              <a:ext uri="{FF2B5EF4-FFF2-40B4-BE49-F238E27FC236}">
                <a16:creationId xmlns:a16="http://schemas.microsoft.com/office/drawing/2014/main" id="{4693F975-4DAD-504D-9E37-75280F6DECE5}"/>
              </a:ext>
            </a:extLst>
          </p:cNvPr>
          <p:cNvSpPr/>
          <p:nvPr/>
        </p:nvSpPr>
        <p:spPr>
          <a:xfrm>
            <a:off x="2629543" y="225088"/>
            <a:ext cx="3732755" cy="1557440"/>
          </a:xfrm>
          <a:prstGeom prst="cloudCallout">
            <a:avLst>
              <a:gd name="adj1" fmla="val -52752"/>
              <a:gd name="adj2" fmla="val 5448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Representative for dealing with misaligned behavior</a:t>
            </a:r>
            <a:endParaRPr lang="en-DE" sz="1600" dirty="0"/>
          </a:p>
        </p:txBody>
      </p:sp>
      <p:sp>
        <p:nvSpPr>
          <p:cNvPr id="57" name="Cloud Callout 56">
            <a:extLst>
              <a:ext uri="{FF2B5EF4-FFF2-40B4-BE49-F238E27FC236}">
                <a16:creationId xmlns:a16="http://schemas.microsoft.com/office/drawing/2014/main" id="{C480C24A-4BAF-3043-846C-A9FF428FBFEA}"/>
              </a:ext>
            </a:extLst>
          </p:cNvPr>
          <p:cNvSpPr/>
          <p:nvPr/>
        </p:nvSpPr>
        <p:spPr>
          <a:xfrm>
            <a:off x="4232826" y="1432380"/>
            <a:ext cx="4114800" cy="2887884"/>
          </a:xfrm>
          <a:prstGeom prst="cloudCallout">
            <a:avLst>
              <a:gd name="adj1" fmla="val -71572"/>
              <a:gd name="adj2" fmla="val 1283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Instruction very much underspecified!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The instruction suggests having coffee would have higher value than expected a priori, ceteris paribus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02F4D919-C425-474D-ADD9-57E8567976D0}"/>
              </a:ext>
            </a:extLst>
          </p:cNvPr>
          <p:cNvSpPr/>
          <p:nvPr/>
        </p:nvSpPr>
        <p:spPr>
          <a:xfrm>
            <a:off x="3735012" y="4838031"/>
            <a:ext cx="3732755" cy="1557440"/>
          </a:xfrm>
          <a:prstGeom prst="cloudCallout">
            <a:avLst>
              <a:gd name="adj1" fmla="val -62258"/>
              <a:gd name="adj2" fmla="val -94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Incentive for preventing others from switching off the robot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259676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B7CF-45E3-6044-9C8B-B49E3FA9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1" y="365125"/>
            <a:ext cx="10515600" cy="1325563"/>
          </a:xfrm>
        </p:spPr>
        <p:txBody>
          <a:bodyPr/>
          <a:lstStyle/>
          <a:p>
            <a:r>
              <a:rPr lang="en-DE" dirty="0"/>
              <a:t>Before/after bringing coffee…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5B795-F247-0940-8F52-5D6BCF3C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71" y="1636713"/>
            <a:ext cx="10515600" cy="4351338"/>
          </a:xfrm>
        </p:spPr>
        <p:txBody>
          <a:bodyPr/>
          <a:lstStyle/>
          <a:p>
            <a:r>
              <a:rPr lang="en-DE" dirty="0"/>
              <a:t>Expected utility</a:t>
            </a:r>
          </a:p>
          <a:p>
            <a:r>
              <a:rPr lang="en-DE" dirty="0"/>
              <a:t>Change the utility function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24A754-8614-744F-8B1B-87769C7EF519}"/>
              </a:ext>
            </a:extLst>
          </p:cNvPr>
          <p:cNvCxnSpPr/>
          <p:nvPr/>
        </p:nvCxnSpPr>
        <p:spPr>
          <a:xfrm>
            <a:off x="1936543" y="5934075"/>
            <a:ext cx="697039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87D52FEB-FF96-E140-91A5-77EF17E0CAF5}"/>
              </a:ext>
            </a:extLst>
          </p:cNvPr>
          <p:cNvSpPr/>
          <p:nvPr/>
        </p:nvSpPr>
        <p:spPr>
          <a:xfrm>
            <a:off x="1812853" y="3925379"/>
            <a:ext cx="6281821" cy="1959580"/>
          </a:xfrm>
          <a:custGeom>
            <a:avLst/>
            <a:gdLst>
              <a:gd name="connsiteX0" fmla="*/ 0 w 1836764"/>
              <a:gd name="connsiteY0" fmla="*/ 662347 h 666484"/>
              <a:gd name="connsiteX1" fmla="*/ 335086 w 1836764"/>
              <a:gd name="connsiteY1" fmla="*/ 604433 h 666484"/>
              <a:gd name="connsiteX2" fmla="*/ 500560 w 1836764"/>
              <a:gd name="connsiteY2" fmla="*/ 443101 h 666484"/>
              <a:gd name="connsiteX3" fmla="*/ 591571 w 1836764"/>
              <a:gd name="connsiteY3" fmla="*/ 244538 h 666484"/>
              <a:gd name="connsiteX4" fmla="*/ 632939 w 1836764"/>
              <a:gd name="connsiteY4" fmla="*/ 141120 h 666484"/>
              <a:gd name="connsiteX5" fmla="*/ 694992 w 1836764"/>
              <a:gd name="connsiteY5" fmla="*/ 50112 h 666484"/>
              <a:gd name="connsiteX6" fmla="*/ 761182 w 1836764"/>
              <a:gd name="connsiteY6" fmla="*/ 12881 h 666484"/>
              <a:gd name="connsiteX7" fmla="*/ 839782 w 1836764"/>
              <a:gd name="connsiteY7" fmla="*/ 471 h 666484"/>
              <a:gd name="connsiteX8" fmla="*/ 910108 w 1836764"/>
              <a:gd name="connsiteY8" fmla="*/ 8745 h 666484"/>
              <a:gd name="connsiteX9" fmla="*/ 992846 w 1836764"/>
              <a:gd name="connsiteY9" fmla="*/ 62522 h 666484"/>
              <a:gd name="connsiteX10" fmla="*/ 1063172 w 1836764"/>
              <a:gd name="connsiteY10" fmla="*/ 174214 h 666484"/>
              <a:gd name="connsiteX11" fmla="*/ 1121088 w 1836764"/>
              <a:gd name="connsiteY11" fmla="*/ 335546 h 666484"/>
              <a:gd name="connsiteX12" fmla="*/ 1220373 w 1836764"/>
              <a:gd name="connsiteY12" fmla="*/ 492742 h 666484"/>
              <a:gd name="connsiteX13" fmla="*/ 1348615 w 1836764"/>
              <a:gd name="connsiteY13" fmla="*/ 596160 h 666484"/>
              <a:gd name="connsiteX14" fmla="*/ 1460310 w 1836764"/>
              <a:gd name="connsiteY14" fmla="*/ 645800 h 666484"/>
              <a:gd name="connsiteX15" fmla="*/ 1836764 w 1836764"/>
              <a:gd name="connsiteY15" fmla="*/ 666484 h 666484"/>
              <a:gd name="connsiteX16" fmla="*/ 1836764 w 1836764"/>
              <a:gd name="connsiteY16" fmla="*/ 666484 h 66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36764" h="666484">
                <a:moveTo>
                  <a:pt x="0" y="662347"/>
                </a:moveTo>
                <a:cubicBezTo>
                  <a:pt x="125829" y="651660"/>
                  <a:pt x="251659" y="640974"/>
                  <a:pt x="335086" y="604433"/>
                </a:cubicBezTo>
                <a:cubicBezTo>
                  <a:pt x="418513" y="567892"/>
                  <a:pt x="457813" y="503083"/>
                  <a:pt x="500560" y="443101"/>
                </a:cubicBezTo>
                <a:cubicBezTo>
                  <a:pt x="543307" y="383119"/>
                  <a:pt x="569508" y="294868"/>
                  <a:pt x="591571" y="244538"/>
                </a:cubicBezTo>
                <a:cubicBezTo>
                  <a:pt x="613634" y="194208"/>
                  <a:pt x="615702" y="173524"/>
                  <a:pt x="632939" y="141120"/>
                </a:cubicBezTo>
                <a:cubicBezTo>
                  <a:pt x="650176" y="108716"/>
                  <a:pt x="673618" y="71485"/>
                  <a:pt x="694992" y="50112"/>
                </a:cubicBezTo>
                <a:cubicBezTo>
                  <a:pt x="716366" y="28739"/>
                  <a:pt x="737050" y="21154"/>
                  <a:pt x="761182" y="12881"/>
                </a:cubicBezTo>
                <a:cubicBezTo>
                  <a:pt x="785314" y="4608"/>
                  <a:pt x="814961" y="1160"/>
                  <a:pt x="839782" y="471"/>
                </a:cubicBezTo>
                <a:cubicBezTo>
                  <a:pt x="864603" y="-218"/>
                  <a:pt x="884597" y="-1597"/>
                  <a:pt x="910108" y="8745"/>
                </a:cubicBezTo>
                <a:cubicBezTo>
                  <a:pt x="935619" y="19087"/>
                  <a:pt x="967335" y="34944"/>
                  <a:pt x="992846" y="62522"/>
                </a:cubicBezTo>
                <a:cubicBezTo>
                  <a:pt x="1018357" y="90100"/>
                  <a:pt x="1041798" y="128710"/>
                  <a:pt x="1063172" y="174214"/>
                </a:cubicBezTo>
                <a:cubicBezTo>
                  <a:pt x="1084546" y="219718"/>
                  <a:pt x="1094888" y="282458"/>
                  <a:pt x="1121088" y="335546"/>
                </a:cubicBezTo>
                <a:cubicBezTo>
                  <a:pt x="1147288" y="388634"/>
                  <a:pt x="1182452" y="449306"/>
                  <a:pt x="1220373" y="492742"/>
                </a:cubicBezTo>
                <a:cubicBezTo>
                  <a:pt x="1258294" y="536178"/>
                  <a:pt x="1308626" y="570650"/>
                  <a:pt x="1348615" y="596160"/>
                </a:cubicBezTo>
                <a:cubicBezTo>
                  <a:pt x="1388604" y="621670"/>
                  <a:pt x="1378952" y="634079"/>
                  <a:pt x="1460310" y="645800"/>
                </a:cubicBezTo>
                <a:lnTo>
                  <a:pt x="1836764" y="666484"/>
                </a:lnTo>
                <a:lnTo>
                  <a:pt x="1836764" y="666484"/>
                </a:lnTo>
              </a:path>
            </a:pathLst>
          </a:custGeom>
          <a:pattFill prst="wdUpDiag">
            <a:fgClr>
              <a:prstClr val="black"/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1A88B2-0C4A-C14D-BCC9-935AA7478A47}"/>
              </a:ext>
            </a:extLst>
          </p:cNvPr>
          <p:cNvCxnSpPr/>
          <p:nvPr/>
        </p:nvCxnSpPr>
        <p:spPr>
          <a:xfrm flipV="1">
            <a:off x="4718434" y="2870200"/>
            <a:ext cx="0" cy="3005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/>
              <p:nvPr/>
            </p:nvSpPr>
            <p:spPr>
              <a:xfrm>
                <a:off x="3097764" y="1352066"/>
                <a:ext cx="4781788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𝑠𝑡𝑎𝑡𝑒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de-D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sz="24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764" y="1352066"/>
                <a:ext cx="4781788" cy="1060931"/>
              </a:xfrm>
              <a:prstGeom prst="rect">
                <a:avLst/>
              </a:prstGeom>
              <a:blipFill>
                <a:blip r:embed="rId2"/>
                <a:stretch>
                  <a:fillRect t="-138824" b="-19176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/>
              <p:nvPr/>
            </p:nvSpPr>
            <p:spPr>
              <a:xfrm>
                <a:off x="4162769" y="2616582"/>
                <a:ext cx="5556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DE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769" y="2616582"/>
                <a:ext cx="555665" cy="646331"/>
              </a:xfrm>
              <a:prstGeom prst="rect">
                <a:avLst/>
              </a:prstGeom>
              <a:blipFill>
                <a:blip r:embed="rId3"/>
                <a:stretch>
                  <a:fillRect l="-11111" r="-8889" b="-2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D888429-5571-F449-9FB0-E9831185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659" y="277259"/>
            <a:ext cx="4105235" cy="11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FE2013-6901-404B-8744-A3F865717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52" y="1561081"/>
            <a:ext cx="4128722" cy="1222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FD336-44AB-4441-9CA0-4AF8A6438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908" y="3052491"/>
            <a:ext cx="4128722" cy="1243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4B45DD-6D49-98E3-3697-93370134EAB0}"/>
                  </a:ext>
                </a:extLst>
              </p:cNvPr>
              <p:cNvSpPr txBox="1"/>
              <p:nvPr/>
            </p:nvSpPr>
            <p:spPr>
              <a:xfrm>
                <a:off x="8640147" y="6139543"/>
                <a:ext cx="367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4B45DD-6D49-98E3-3697-93370134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147" y="6139543"/>
                <a:ext cx="3679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4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463 0.00278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99 0.00278 L -0.07747 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3728" y="1237921"/>
            <a:ext cx="11371729" cy="4343391"/>
          </a:xfrm>
        </p:spPr>
        <p:txBody>
          <a:bodyPr>
            <a:normAutofit/>
          </a:bodyPr>
          <a:lstStyle/>
          <a:p>
            <a:r>
              <a:rPr lang="en-US" sz="2400" dirty="0"/>
              <a:t>A robot, given an objective, has an incentive to disable its own off-switch</a:t>
            </a:r>
          </a:p>
          <a:p>
            <a:r>
              <a:rPr lang="en-US" sz="2400" dirty="0"/>
              <a:t>Claim: A robot with </a:t>
            </a:r>
            <a:r>
              <a:rPr lang="en-US" sz="2400" dirty="0">
                <a:solidFill>
                  <a:srgbClr val="0029FF"/>
                </a:solidFill>
              </a:rPr>
              <a:t>appropriate</a:t>
            </a:r>
            <a:r>
              <a:rPr lang="en-US" sz="2400" dirty="0"/>
              <a:t> uncertainty about objective won’t behave this way</a:t>
            </a:r>
          </a:p>
          <a:p>
            <a:r>
              <a:rPr lang="en-US" sz="2400" dirty="0"/>
              <a:t>Example: Planning for the best action (sequence)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730" y="255976"/>
            <a:ext cx="75438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B5B6-143F-CD45-A711-8A0EC737DE58}"/>
              </a:ext>
            </a:extLst>
          </p:cNvPr>
          <p:cNvSpPr txBox="1"/>
          <p:nvPr/>
        </p:nvSpPr>
        <p:spPr>
          <a:xfrm>
            <a:off x="2003080" y="6503283"/>
            <a:ext cx="5661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F24FF"/>
                </a:solidFill>
              </a:rPr>
              <a:t>Example taken from Stuart Russell’s Presentations on Provably Beneficial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79D89-1776-E54E-B545-3E4788EF4811}"/>
              </a:ext>
            </a:extLst>
          </p:cNvPr>
          <p:cNvSpPr/>
          <p:nvPr/>
        </p:nvSpPr>
        <p:spPr>
          <a:xfrm>
            <a:off x="4115338" y="2872344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DEB28-8986-E142-BCB7-F24E228BB892}"/>
              </a:ext>
            </a:extLst>
          </p:cNvPr>
          <p:cNvSpPr/>
          <p:nvPr/>
        </p:nvSpPr>
        <p:spPr>
          <a:xfrm>
            <a:off x="4115338" y="3824052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26D4E4-BC85-0C4E-91A7-97E8FC2BCBC8}"/>
              </a:ext>
            </a:extLst>
          </p:cNvPr>
          <p:cNvSpPr/>
          <p:nvPr/>
        </p:nvSpPr>
        <p:spPr>
          <a:xfrm>
            <a:off x="4115338" y="4775756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BA33DF-1F6B-CB40-BC2A-703B14E306EC}"/>
              </a:ext>
            </a:extLst>
          </p:cNvPr>
          <p:cNvCxnSpPr>
            <a:stCxn id="5" idx="2"/>
          </p:cNvCxnSpPr>
          <p:nvPr/>
        </p:nvCxnSpPr>
        <p:spPr>
          <a:xfrm flipH="1">
            <a:off x="3208225" y="3154914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1FF01D-C0A4-9042-9EFB-453489957E24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4303691" y="3154914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233D2F-1C68-4849-8276-83959202A607}"/>
              </a:ext>
            </a:extLst>
          </p:cNvPr>
          <p:cNvCxnSpPr/>
          <p:nvPr/>
        </p:nvCxnSpPr>
        <p:spPr>
          <a:xfrm>
            <a:off x="4303691" y="3154914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220245-DF0B-0845-8B59-9B5E1EF0D618}"/>
              </a:ext>
            </a:extLst>
          </p:cNvPr>
          <p:cNvCxnSpPr/>
          <p:nvPr/>
        </p:nvCxnSpPr>
        <p:spPr>
          <a:xfrm flipH="1">
            <a:off x="3208225" y="5058326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C3483B-3DA0-2845-BD04-5D5B67E551D7}"/>
              </a:ext>
            </a:extLst>
          </p:cNvPr>
          <p:cNvCxnSpPr/>
          <p:nvPr/>
        </p:nvCxnSpPr>
        <p:spPr>
          <a:xfrm>
            <a:off x="4303691" y="4106618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72FCEB-9E08-E447-8CA3-D223B5128D18}"/>
              </a:ext>
            </a:extLst>
          </p:cNvPr>
          <p:cNvCxnSpPr/>
          <p:nvPr/>
        </p:nvCxnSpPr>
        <p:spPr>
          <a:xfrm>
            <a:off x="4303691" y="4106618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EF39E4-C864-EE4A-947E-2BF977DB2548}"/>
              </a:ext>
            </a:extLst>
          </p:cNvPr>
          <p:cNvSpPr txBox="1"/>
          <p:nvPr/>
        </p:nvSpPr>
        <p:spPr>
          <a:xfrm>
            <a:off x="4124275" y="2820024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5DEA9-D32F-6842-ADCC-81FBB7E8A602}"/>
              </a:ext>
            </a:extLst>
          </p:cNvPr>
          <p:cNvSpPr txBox="1"/>
          <p:nvPr/>
        </p:nvSpPr>
        <p:spPr>
          <a:xfrm>
            <a:off x="4124275" y="4749962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05F78-1039-B34B-989A-5E2D74F61AD5}"/>
              </a:ext>
            </a:extLst>
          </p:cNvPr>
          <p:cNvSpPr txBox="1"/>
          <p:nvPr/>
        </p:nvSpPr>
        <p:spPr>
          <a:xfrm>
            <a:off x="4136847" y="3792667"/>
            <a:ext cx="36373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88150-330B-4D4E-9478-60132935409E}"/>
              </a:ext>
            </a:extLst>
          </p:cNvPr>
          <p:cNvSpPr txBox="1"/>
          <p:nvPr/>
        </p:nvSpPr>
        <p:spPr>
          <a:xfrm>
            <a:off x="4899955" y="4196984"/>
            <a:ext cx="16247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switch robot off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4D4D3-F57E-274C-ADD6-08CE504630E2}"/>
              </a:ext>
            </a:extLst>
          </p:cNvPr>
          <p:cNvSpPr txBox="1"/>
          <p:nvPr/>
        </p:nvSpPr>
        <p:spPr>
          <a:xfrm>
            <a:off x="4875840" y="3241554"/>
            <a:ext cx="145376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switch self 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EC010-F06B-044D-A2B2-8D74232E4132}"/>
              </a:ext>
            </a:extLst>
          </p:cNvPr>
          <p:cNvSpPr txBox="1"/>
          <p:nvPr/>
        </p:nvSpPr>
        <p:spPr>
          <a:xfrm>
            <a:off x="3279281" y="3241554"/>
            <a:ext cx="46631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A3C10-0F58-5D4A-AAEA-746C77381147}"/>
              </a:ext>
            </a:extLst>
          </p:cNvPr>
          <p:cNvSpPr txBox="1"/>
          <p:nvPr/>
        </p:nvSpPr>
        <p:spPr>
          <a:xfrm>
            <a:off x="3211241" y="5172931"/>
            <a:ext cx="46631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2B877-571C-3247-8789-A6B7A42BEE93}"/>
              </a:ext>
            </a:extLst>
          </p:cNvPr>
          <p:cNvSpPr txBox="1"/>
          <p:nvPr/>
        </p:nvSpPr>
        <p:spPr>
          <a:xfrm>
            <a:off x="2779831" y="5668232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</a:t>
            </a:r>
            <a:r>
              <a:rPr lang="en-US" b="1" i="1" dirty="0" err="1"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latin typeface="Arial Black"/>
                <a:cs typeface="Arial Black"/>
              </a:rPr>
              <a:t>act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442B6-2D56-9145-9A09-41590E9F6926}"/>
              </a:ext>
            </a:extLst>
          </p:cNvPr>
          <p:cNvSpPr txBox="1"/>
          <p:nvPr/>
        </p:nvSpPr>
        <p:spPr>
          <a:xfrm>
            <a:off x="2779831" y="3781526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</a:t>
            </a:r>
            <a:r>
              <a:rPr lang="en-US" b="1" i="1" dirty="0" err="1"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latin typeface="Arial Black"/>
                <a:cs typeface="Arial Black"/>
              </a:rPr>
              <a:t>act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F18462-1923-9848-84E2-82F8C6B70E9C}"/>
              </a:ext>
            </a:extLst>
          </p:cNvPr>
          <p:cNvSpPr txBox="1"/>
          <p:nvPr/>
        </p:nvSpPr>
        <p:spPr>
          <a:xfrm>
            <a:off x="5042378" y="3781524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0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B1CE0-61BF-BD40-8741-D36432BD875F}"/>
              </a:ext>
            </a:extLst>
          </p:cNvPr>
          <p:cNvSpPr txBox="1"/>
          <p:nvPr/>
        </p:nvSpPr>
        <p:spPr>
          <a:xfrm>
            <a:off x="5042378" y="4716440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0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7C3A4-660D-E642-9853-4AB8949E467C}"/>
              </a:ext>
            </a:extLst>
          </p:cNvPr>
          <p:cNvSpPr txBox="1"/>
          <p:nvPr/>
        </p:nvSpPr>
        <p:spPr>
          <a:xfrm>
            <a:off x="3311639" y="4208324"/>
            <a:ext cx="1069223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sym typeface="Symbol"/>
              </a:rPr>
              <a:t>go ahead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34984B-F1DC-BA42-9507-0975C49DD0CF}"/>
              </a:ext>
            </a:extLst>
          </p:cNvPr>
          <p:cNvSpPr txBox="1"/>
          <p:nvPr/>
        </p:nvSpPr>
        <p:spPr>
          <a:xfrm>
            <a:off x="3757114" y="3504526"/>
            <a:ext cx="600528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wait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EF9B91-FBDD-0C4A-982A-762DE61738BE}"/>
              </a:ext>
            </a:extLst>
          </p:cNvPr>
          <p:cNvGrpSpPr/>
          <p:nvPr/>
        </p:nvGrpSpPr>
        <p:grpSpPr>
          <a:xfrm>
            <a:off x="1326943" y="3429000"/>
            <a:ext cx="1452899" cy="683189"/>
            <a:chOff x="6725720" y="1373938"/>
            <a:chExt cx="2038097" cy="104207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B4A130-98CC-9D47-8FA3-13A4C7BD8355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15AE4CD-6732-E14C-AACE-DED87F2370D4}"/>
                </a:ext>
              </a:extLst>
            </p:cNvPr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936445-FEB1-7340-B9CB-B1BDF7A5F192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CA3D00E-D689-FE4A-9B90-206044EB8433}"/>
              </a:ext>
            </a:extLst>
          </p:cNvPr>
          <p:cNvSpPr txBox="1"/>
          <p:nvPr/>
        </p:nvSpPr>
        <p:spPr>
          <a:xfrm>
            <a:off x="6925863" y="2503012"/>
            <a:ext cx="5359702" cy="1015420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pPr lvl="1"/>
            <a:r>
              <a:rPr lang="en-US" sz="2000" dirty="0"/>
              <a:t>Theorem: </a:t>
            </a:r>
          </a:p>
          <a:p>
            <a:pPr lvl="1"/>
            <a:r>
              <a:rPr lang="en-US" sz="2000" dirty="0">
                <a:solidFill>
                  <a:srgbClr val="1B02FF"/>
                </a:solidFill>
              </a:rPr>
              <a:t>This way robot has a positive incentive to  allow itself to be switched off</a:t>
            </a:r>
          </a:p>
        </p:txBody>
      </p:sp>
      <p:sp>
        <p:nvSpPr>
          <p:cNvPr id="37" name="Foliennummernplatzhalter 2">
            <a:extLst>
              <a:ext uri="{FF2B5EF4-FFF2-40B4-BE49-F238E27FC236}">
                <a16:creationId xmlns:a16="http://schemas.microsoft.com/office/drawing/2014/main" id="{C068F978-B96E-B748-8561-012FA21B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32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8BCC50-4191-2745-A804-0C25AE06836E}"/>
                  </a:ext>
                </a:extLst>
              </p:cNvPr>
              <p:cNvSpPr txBox="1"/>
              <p:nvPr/>
            </p:nvSpPr>
            <p:spPr>
              <a:xfrm>
                <a:off x="644891" y="2526494"/>
                <a:ext cx="3177985" cy="89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𝑠𝑡𝑎𝑡𝑒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sz="20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8BCC50-4191-2745-A804-0C25AE068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91" y="2526494"/>
                <a:ext cx="3177985" cy="899605"/>
              </a:xfrm>
              <a:prstGeom prst="rect">
                <a:avLst/>
              </a:prstGeom>
              <a:blipFill>
                <a:blip r:embed="rId3"/>
                <a:stretch>
                  <a:fillRect t="-131944" b="-18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loud Callout 42">
            <a:extLst>
              <a:ext uri="{FF2B5EF4-FFF2-40B4-BE49-F238E27FC236}">
                <a16:creationId xmlns:a16="http://schemas.microsoft.com/office/drawing/2014/main" id="{E042D323-F1F1-CE46-8F6D-0E7066A952E9}"/>
              </a:ext>
            </a:extLst>
          </p:cNvPr>
          <p:cNvSpPr/>
          <p:nvPr/>
        </p:nvSpPr>
        <p:spPr>
          <a:xfrm>
            <a:off x="6733394" y="4201941"/>
            <a:ext cx="5427788" cy="1332554"/>
          </a:xfrm>
          <a:prstGeom prst="cloudCallout">
            <a:avLst>
              <a:gd name="adj1" fmla="val -20008"/>
              <a:gd name="adj2" fmla="val -958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ensure this with reinforcement learning?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C9C9CD5-B7C5-3649-A3B0-FCB7FB2B1973}"/>
              </a:ext>
            </a:extLst>
          </p:cNvPr>
          <p:cNvSpPr/>
          <p:nvPr/>
        </p:nvSpPr>
        <p:spPr>
          <a:xfrm>
            <a:off x="3115733" y="3031067"/>
            <a:ext cx="1168400" cy="2810933"/>
          </a:xfrm>
          <a:custGeom>
            <a:avLst/>
            <a:gdLst>
              <a:gd name="connsiteX0" fmla="*/ 1168400 w 1168400"/>
              <a:gd name="connsiteY0" fmla="*/ 0 h 2810933"/>
              <a:gd name="connsiteX1" fmla="*/ 1134534 w 1168400"/>
              <a:gd name="connsiteY1" fmla="*/ 728133 h 2810933"/>
              <a:gd name="connsiteX2" fmla="*/ 1117600 w 1168400"/>
              <a:gd name="connsiteY2" fmla="*/ 1439333 h 2810933"/>
              <a:gd name="connsiteX3" fmla="*/ 1117600 w 1168400"/>
              <a:gd name="connsiteY3" fmla="*/ 1811866 h 2810933"/>
              <a:gd name="connsiteX4" fmla="*/ 745067 w 1168400"/>
              <a:gd name="connsiteY4" fmla="*/ 2319866 h 2810933"/>
              <a:gd name="connsiteX5" fmla="*/ 0 w 1168400"/>
              <a:gd name="connsiteY5" fmla="*/ 2810933 h 281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8400" h="2810933">
                <a:moveTo>
                  <a:pt x="1168400" y="0"/>
                </a:moveTo>
                <a:cubicBezTo>
                  <a:pt x="1155700" y="244122"/>
                  <a:pt x="1143001" y="488244"/>
                  <a:pt x="1134534" y="728133"/>
                </a:cubicBezTo>
                <a:cubicBezTo>
                  <a:pt x="1126067" y="968022"/>
                  <a:pt x="1120422" y="1258711"/>
                  <a:pt x="1117600" y="1439333"/>
                </a:cubicBezTo>
                <a:cubicBezTo>
                  <a:pt x="1114778" y="1619955"/>
                  <a:pt x="1179689" y="1665111"/>
                  <a:pt x="1117600" y="1811866"/>
                </a:cubicBezTo>
                <a:cubicBezTo>
                  <a:pt x="1055511" y="1958621"/>
                  <a:pt x="931334" y="2153355"/>
                  <a:pt x="745067" y="2319866"/>
                </a:cubicBezTo>
                <a:cubicBezTo>
                  <a:pt x="558800" y="2486377"/>
                  <a:pt x="279400" y="2648655"/>
                  <a:pt x="0" y="281093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E02A3C-59F7-AA46-8301-620760B5958D}"/>
              </a:ext>
            </a:extLst>
          </p:cNvPr>
          <p:cNvGrpSpPr/>
          <p:nvPr/>
        </p:nvGrpSpPr>
        <p:grpSpPr>
          <a:xfrm>
            <a:off x="1183286" y="5392884"/>
            <a:ext cx="1506584" cy="683189"/>
            <a:chOff x="6725720" y="1373938"/>
            <a:chExt cx="2113403" cy="104207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DEFB958-2380-5448-B90F-0E631F5E3271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533A2A7-8FD5-8841-8C5E-E57F56785B2A}"/>
                </a:ext>
              </a:extLst>
            </p:cNvPr>
            <p:cNvSpPr/>
            <p:nvPr/>
          </p:nvSpPr>
          <p:spPr>
            <a:xfrm>
              <a:off x="7002358" y="1732821"/>
              <a:ext cx="1836765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030C81-E27D-EC4B-BB74-7FE68E4F70EB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5F0E090-AA05-F677-D4E2-1FD82C3A8FDD}"/>
              </a:ext>
            </a:extLst>
          </p:cNvPr>
          <p:cNvSpPr txBox="1"/>
          <p:nvPr/>
        </p:nvSpPr>
        <p:spPr>
          <a:xfrm>
            <a:off x="7388602" y="5616204"/>
            <a:ext cx="44342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rgbClr val="0F24FF"/>
                </a:solidFill>
              </a:rPr>
              <a:t>Orseau, L. &amp; Armstrong, S. Safely interruptible agents. Proc. of the Thirty-Second Uncertainty in Artificial Intelligence Conference. </a:t>
            </a:r>
            <a:r>
              <a:rPr lang="en-DE" sz="1400" b="1" dirty="0">
                <a:solidFill>
                  <a:srgbClr val="FF000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086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8" grpId="0"/>
      <p:bldP spid="43" grpId="0" animBg="1"/>
      <p:bldP spid="41" grpId="0" animBg="1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48BC-2894-9582-D162-A8038F9B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F047A-D6E3-94AE-FCEE-60329A807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4537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9DDC-9B67-6B42-74A3-26EC26D4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52CD8-5322-F2A9-A7CB-FD271F65E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98090-B0B1-12B3-A42E-0C6031BD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191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94C5F-34F3-9954-A737-FDCC1A61E450}"/>
              </a:ext>
            </a:extLst>
          </p:cNvPr>
          <p:cNvSpPr txBox="1"/>
          <p:nvPr/>
        </p:nvSpPr>
        <p:spPr>
          <a:xfrm>
            <a:off x="4662904" y="4635197"/>
            <a:ext cx="841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Apply now for </a:t>
            </a:r>
            <a:r>
              <a:rPr lang="en-US" sz="2400" b="1" dirty="0">
                <a:solidFill>
                  <a:schemeClr val="bg1"/>
                </a:solidFill>
              </a:rPr>
              <a:t>the</a:t>
            </a:r>
            <a:r>
              <a:rPr lang="en-US" b="1" dirty="0">
                <a:solidFill>
                  <a:schemeClr val="bg1"/>
                </a:solidFill>
              </a:rPr>
              <a:t> job of the future: “Robot helper”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5DEFA88D-3DDC-C7CC-5C64-EABA7B15B435}"/>
              </a:ext>
            </a:extLst>
          </p:cNvPr>
          <p:cNvSpPr/>
          <p:nvPr/>
        </p:nvSpPr>
        <p:spPr>
          <a:xfrm>
            <a:off x="7239163" y="2055813"/>
            <a:ext cx="3493213" cy="2157573"/>
          </a:xfrm>
          <a:prstGeom prst="cloudCallout">
            <a:avLst>
              <a:gd name="adj1" fmla="val -21681"/>
              <a:gd name="adj2" fmla="val -941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Are only companies responsible for alignment?</a:t>
            </a:r>
          </a:p>
        </p:txBody>
      </p:sp>
    </p:spTree>
    <p:extLst>
      <p:ext uri="{BB962C8B-B14F-4D97-AF65-F5344CB8AC3E}">
        <p14:creationId xmlns:p14="http://schemas.microsoft.com/office/powerpoint/2010/main" val="2053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912B-5A71-6B9F-FE6F-4F1BDE1D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Higher Order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4A822-F6AF-1CE5-C17F-89F4E8204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Match expectations of society (not only single users)</a:t>
            </a:r>
          </a:p>
          <a:p>
            <a:r>
              <a:rPr lang="en-DE" dirty="0"/>
              <a:t>Ensure freedom of the press</a:t>
            </a:r>
          </a:p>
          <a:p>
            <a:pPr lvl="1"/>
            <a:r>
              <a:rPr lang="en-DE" dirty="0"/>
              <a:t>Assumes that it might be based on LLMs one time</a:t>
            </a:r>
          </a:p>
          <a:p>
            <a:r>
              <a:rPr lang="en-DE" dirty="0"/>
              <a:t>Avoid mental influence (and misuse of technology)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5F6461B-42F5-59F9-95B9-A2B68FEC4BF2}"/>
              </a:ext>
            </a:extLst>
          </p:cNvPr>
          <p:cNvSpPr/>
          <p:nvPr/>
        </p:nvSpPr>
        <p:spPr>
          <a:xfrm>
            <a:off x="4385316" y="4714940"/>
            <a:ext cx="3421368" cy="563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38291-C722-0C56-87B9-8D4D3F525614}"/>
              </a:ext>
            </a:extLst>
          </p:cNvPr>
          <p:cNvSpPr txBox="1"/>
          <p:nvPr/>
        </p:nvSpPr>
        <p:spPr>
          <a:xfrm>
            <a:off x="3984171" y="5357945"/>
            <a:ext cx="42236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0" i="0" u="none" strike="noStrike" dirty="0">
                <a:solidFill>
                  <a:srgbClr val="060606"/>
                </a:solidFill>
                <a:effectLst/>
                <a:latin typeface="JigsawSans-Light"/>
              </a:rPr>
              <a:t>Using machine learning to reduce toxicity online</a:t>
            </a:r>
          </a:p>
          <a:p>
            <a:pPr algn="ctr"/>
            <a:r>
              <a:rPr lang="en-GB" sz="1400" b="0" i="0" u="none" strike="noStrike" dirty="0">
                <a:solidFill>
                  <a:srgbClr val="373434"/>
                </a:solidFill>
                <a:effectLst/>
                <a:latin typeface="JigsawSans-Regular"/>
              </a:rPr>
              <a:t>Perspective API by </a:t>
            </a:r>
            <a:r>
              <a:rPr lang="en-GB" sz="1400" b="0" i="0" u="sng" strike="noStrike" dirty="0">
                <a:solidFill>
                  <a:srgbClr val="373434"/>
                </a:solidFill>
                <a:effectLst/>
                <a:latin typeface="Google Sans"/>
                <a:hlinkClick r:id="rId3"/>
              </a:rPr>
              <a:t>Jigsaw</a:t>
            </a:r>
            <a:r>
              <a:rPr lang="en-GB" sz="1400" b="0" i="0" u="none" strike="noStrike" dirty="0">
                <a:solidFill>
                  <a:srgbClr val="373434"/>
                </a:solidFill>
                <a:effectLst/>
                <a:latin typeface="JigsawSans-Regular"/>
              </a:rPr>
              <a:t> can help mitigate toxicity and ensure healthy dialogue online.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08B16-D1F4-F221-9B30-8BCD4F785252}"/>
              </a:ext>
            </a:extLst>
          </p:cNvPr>
          <p:cNvSpPr txBox="1"/>
          <p:nvPr/>
        </p:nvSpPr>
        <p:spPr>
          <a:xfrm>
            <a:off x="3400980" y="6175266"/>
            <a:ext cx="5826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Jigsaw is a unit within Google that explores threats to open societies, and builds technology that inspires scalable solutions.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7802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8161" y="3939816"/>
            <a:ext cx="6042323" cy="176077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11113" marR="964372">
              <a:lnSpc>
                <a:spcPct val="111100"/>
              </a:lnSpc>
              <a:spcBef>
                <a:spcPts val="70"/>
              </a:spcBef>
            </a:pPr>
            <a:r>
              <a:rPr sz="2531" spc="42" dirty="0">
                <a:latin typeface="Arial"/>
                <a:cs typeface="Arial"/>
              </a:rPr>
              <a:t>Costs: </a:t>
            </a:r>
            <a:r>
              <a:rPr sz="2531" spc="105" dirty="0">
                <a:latin typeface="Arial"/>
                <a:cs typeface="Arial"/>
              </a:rPr>
              <a:t>Not </a:t>
            </a:r>
            <a:r>
              <a:rPr sz="2531" spc="112" dirty="0">
                <a:latin typeface="Arial"/>
                <a:cs typeface="Arial"/>
              </a:rPr>
              <a:t>for </a:t>
            </a:r>
            <a:r>
              <a:rPr sz="2531" spc="109" dirty="0">
                <a:latin typeface="Arial"/>
                <a:cs typeface="Arial"/>
              </a:rPr>
              <a:t>the</a:t>
            </a:r>
            <a:r>
              <a:rPr sz="2531" spc="-432" dirty="0">
                <a:latin typeface="Arial"/>
                <a:cs typeface="Arial"/>
              </a:rPr>
              <a:t> </a:t>
            </a:r>
            <a:r>
              <a:rPr sz="2531" spc="95" dirty="0">
                <a:latin typeface="Arial"/>
                <a:cs typeface="Arial"/>
              </a:rPr>
              <a:t>faint</a:t>
            </a:r>
            <a:r>
              <a:rPr lang="de-DE" sz="2531" spc="95" dirty="0">
                <a:latin typeface="Arial"/>
                <a:cs typeface="Arial"/>
              </a:rPr>
              <a:t>-</a:t>
            </a:r>
            <a:r>
              <a:rPr sz="2531" spc="88" dirty="0">
                <a:latin typeface="Arial"/>
                <a:cs typeface="Arial"/>
              </a:rPr>
              <a:t>hearted</a:t>
            </a:r>
            <a:endParaRPr sz="2531" dirty="0">
              <a:latin typeface="Arial"/>
              <a:cs typeface="Arial"/>
            </a:endParaRPr>
          </a:p>
          <a:p>
            <a:pPr marL="237968" indent="-229485">
              <a:spcBef>
                <a:spcPts val="2788"/>
              </a:spcBef>
              <a:buChar char="•"/>
              <a:tabLst>
                <a:tab pos="237968" algn="l"/>
                <a:tab pos="238414" algn="l"/>
              </a:tabLst>
            </a:pPr>
            <a:r>
              <a:rPr sz="1969" spc="35" dirty="0">
                <a:latin typeface="Arial"/>
                <a:cs typeface="Arial"/>
              </a:rPr>
              <a:t>$2.5k </a:t>
            </a:r>
            <a:r>
              <a:rPr sz="1969" dirty="0">
                <a:latin typeface="Arial"/>
                <a:cs typeface="Arial"/>
              </a:rPr>
              <a:t>- </a:t>
            </a:r>
            <a:r>
              <a:rPr sz="1969" spc="116" dirty="0">
                <a:latin typeface="Arial"/>
                <a:cs typeface="Arial"/>
              </a:rPr>
              <a:t>$50k </a:t>
            </a:r>
            <a:r>
              <a:rPr sz="1969" spc="-102" dirty="0">
                <a:latin typeface="Arial"/>
                <a:cs typeface="Arial"/>
              </a:rPr>
              <a:t>(110 </a:t>
            </a:r>
            <a:r>
              <a:rPr sz="1969" spc="84" dirty="0">
                <a:latin typeface="Arial"/>
                <a:cs typeface="Arial"/>
              </a:rPr>
              <a:t>million </a:t>
            </a:r>
            <a:r>
              <a:rPr sz="1969" spc="63" dirty="0">
                <a:latin typeface="Arial"/>
                <a:cs typeface="Arial"/>
              </a:rPr>
              <a:t>parameter</a:t>
            </a:r>
            <a:r>
              <a:rPr sz="1969" spc="-323" dirty="0">
                <a:latin typeface="Arial"/>
                <a:cs typeface="Arial"/>
              </a:rPr>
              <a:t> </a:t>
            </a:r>
            <a:r>
              <a:rPr sz="1969" spc="74" dirty="0">
                <a:latin typeface="Arial"/>
                <a:cs typeface="Arial"/>
              </a:rPr>
              <a:t>model)</a:t>
            </a:r>
            <a:endParaRPr sz="1969" dirty="0">
              <a:latin typeface="Arial"/>
              <a:cs typeface="Arial"/>
            </a:endParaRPr>
          </a:p>
          <a:p>
            <a:pPr marL="237968" indent="-229485">
              <a:spcBef>
                <a:spcPts val="239"/>
              </a:spcBef>
              <a:buChar char="•"/>
              <a:tabLst>
                <a:tab pos="237968" algn="l"/>
                <a:tab pos="238414" algn="l"/>
              </a:tabLst>
            </a:pPr>
            <a:r>
              <a:rPr sz="1969" spc="25" dirty="0">
                <a:latin typeface="Arial"/>
                <a:cs typeface="Arial"/>
              </a:rPr>
              <a:t>$10k</a:t>
            </a:r>
            <a:r>
              <a:rPr sz="1969" spc="-32" dirty="0">
                <a:latin typeface="Arial"/>
                <a:cs typeface="Arial"/>
              </a:rPr>
              <a:t> </a:t>
            </a:r>
            <a:r>
              <a:rPr sz="1969" dirty="0">
                <a:latin typeface="Arial"/>
                <a:cs typeface="Arial"/>
              </a:rPr>
              <a:t>-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127" dirty="0">
                <a:latin typeface="Arial"/>
                <a:cs typeface="Arial"/>
              </a:rPr>
              <a:t>$200k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98" dirty="0">
                <a:latin typeface="Arial"/>
                <a:cs typeface="Arial"/>
              </a:rPr>
              <a:t>(340</a:t>
            </a:r>
            <a:r>
              <a:rPr sz="1969" spc="-32" dirty="0">
                <a:latin typeface="Arial"/>
                <a:cs typeface="Arial"/>
              </a:rPr>
              <a:t> </a:t>
            </a:r>
            <a:r>
              <a:rPr sz="1969" spc="84" dirty="0">
                <a:latin typeface="Arial"/>
                <a:cs typeface="Arial"/>
              </a:rPr>
              <a:t>million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63" dirty="0">
                <a:latin typeface="Arial"/>
                <a:cs typeface="Arial"/>
              </a:rPr>
              <a:t>parameter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74" dirty="0">
                <a:latin typeface="Arial"/>
                <a:cs typeface="Arial"/>
              </a:rPr>
              <a:t>model)</a:t>
            </a:r>
            <a:endParaRPr sz="1969" dirty="0">
              <a:latin typeface="Arial"/>
              <a:cs typeface="Arial"/>
            </a:endParaRPr>
          </a:p>
          <a:p>
            <a:pPr marL="237968" indent="-229485">
              <a:spcBef>
                <a:spcPts val="239"/>
              </a:spcBef>
              <a:buChar char="•"/>
              <a:tabLst>
                <a:tab pos="237968" algn="l"/>
                <a:tab pos="238414" algn="l"/>
              </a:tabLst>
            </a:pPr>
            <a:r>
              <a:rPr sz="1969" spc="123" dirty="0">
                <a:latin typeface="Arial"/>
                <a:cs typeface="Arial"/>
              </a:rPr>
              <a:t>$80k </a:t>
            </a:r>
            <a:r>
              <a:rPr sz="1969" dirty="0">
                <a:latin typeface="Arial"/>
                <a:cs typeface="Arial"/>
              </a:rPr>
              <a:t>- </a:t>
            </a:r>
            <a:r>
              <a:rPr sz="1969" spc="-7" dirty="0">
                <a:latin typeface="Arial"/>
                <a:cs typeface="Arial"/>
              </a:rPr>
              <a:t>$1.6m </a:t>
            </a:r>
            <a:r>
              <a:rPr sz="1969" spc="-84" dirty="0">
                <a:latin typeface="Arial"/>
                <a:cs typeface="Arial"/>
              </a:rPr>
              <a:t>(1.5 </a:t>
            </a:r>
            <a:r>
              <a:rPr sz="1969" spc="80" dirty="0">
                <a:latin typeface="Arial"/>
                <a:cs typeface="Arial"/>
              </a:rPr>
              <a:t>billion </a:t>
            </a:r>
            <a:r>
              <a:rPr sz="1969" spc="63" dirty="0">
                <a:latin typeface="Arial"/>
                <a:cs typeface="Arial"/>
              </a:rPr>
              <a:t>parameter</a:t>
            </a:r>
            <a:r>
              <a:rPr sz="1969" spc="-292" dirty="0">
                <a:latin typeface="Arial"/>
                <a:cs typeface="Arial"/>
              </a:rPr>
              <a:t> </a:t>
            </a:r>
            <a:r>
              <a:rPr sz="1969" spc="74" dirty="0">
                <a:latin typeface="Arial"/>
                <a:cs typeface="Arial"/>
              </a:rPr>
              <a:t>model)</a:t>
            </a:r>
            <a:endParaRPr sz="1969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71379" y="765191"/>
            <a:ext cx="5434125" cy="2222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67929" y="3192110"/>
            <a:ext cx="1977479" cy="182142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125" u="heavy" spc="-7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4"/>
              </a:rPr>
              <a:t>http://arxiv.org/abs/2004.08900</a:t>
            </a:r>
            <a:endParaRPr sz="1125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6" b="0" i="0" kern="1200">
                <a:solidFill>
                  <a:srgbClr val="929292"/>
                </a:solidFill>
                <a:latin typeface="Helvetica Neue"/>
                <a:ea typeface="ＭＳ Ｐゴシック" charset="0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marL="44647">
              <a:spcBef>
                <a:spcPts val="21"/>
              </a:spcBef>
            </a:pPr>
            <a:fld id="{81D60167-4931-47E6-BA6A-407CBD079E47}" type="slidenum">
              <a:rPr lang="en-DE" smtClean="0"/>
              <a:pPr marL="44647">
                <a:spcBef>
                  <a:spcPts val="21"/>
                </a:spcBef>
              </a:pPr>
              <a:t>36</a:t>
            </a:fld>
            <a:endParaRPr dirty="0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70EF555-DF0D-5CB4-42C8-178B6568A736}"/>
              </a:ext>
            </a:extLst>
          </p:cNvPr>
          <p:cNvSpPr/>
          <p:nvPr/>
        </p:nvSpPr>
        <p:spPr>
          <a:xfrm>
            <a:off x="7828908" y="2527443"/>
            <a:ext cx="3493213" cy="2157573"/>
          </a:xfrm>
          <a:prstGeom prst="cloudCallout">
            <a:avLst>
              <a:gd name="adj1" fmla="val -66555"/>
              <a:gd name="adj2" fmla="val 2420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PaLM (Google) </a:t>
            </a:r>
            <a:br>
              <a:rPr lang="en-DE" dirty="0"/>
            </a:br>
            <a:r>
              <a:rPr lang="en-DE" dirty="0"/>
              <a:t>has 540B params</a:t>
            </a:r>
          </a:p>
        </p:txBody>
      </p:sp>
    </p:spTree>
    <p:extLst>
      <p:ext uri="{BB962C8B-B14F-4D97-AF65-F5344CB8AC3E}">
        <p14:creationId xmlns:p14="http://schemas.microsoft.com/office/powerpoint/2010/main" val="3501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C64E-EF82-A592-D2CF-71C6ABA2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DE" dirty="0"/>
              <a:t>Normal-morals can only use fine-tuning…</a:t>
            </a:r>
          </a:p>
        </p:txBody>
      </p:sp>
      <p:pic>
        <p:nvPicPr>
          <p:cNvPr id="5" name="Content Placeholder 4" descr="A picture containing text, diagram, font, screenshot&#10;&#10;Description automatically generated">
            <a:extLst>
              <a:ext uri="{FF2B5EF4-FFF2-40B4-BE49-F238E27FC236}">
                <a16:creationId xmlns:a16="http://schemas.microsoft.com/office/drawing/2014/main" id="{2341360A-D680-3FE4-2104-B5074E4BC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5566" y="1253331"/>
            <a:ext cx="9860867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16A9A5-FDF2-FF59-AA65-CE63288316EC}"/>
              </a:ext>
            </a:extLst>
          </p:cNvPr>
          <p:cNvSpPr txBox="1"/>
          <p:nvPr/>
        </p:nvSpPr>
        <p:spPr>
          <a:xfrm>
            <a:off x="1627322" y="1253331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RLHF Training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B2BAF9-7E04-4CC5-559A-C500BD824189}"/>
              </a:ext>
            </a:extLst>
          </p:cNvPr>
          <p:cNvSpPr txBox="1"/>
          <p:nvPr/>
        </p:nvSpPr>
        <p:spPr>
          <a:xfrm>
            <a:off x="9234484" y="1253331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SFT Training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52909-A3EA-FEDB-6E8D-02518B20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284" y="1374148"/>
            <a:ext cx="1542519" cy="982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BC1253-144E-AB34-C707-2BAD8386D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122" y="2056295"/>
            <a:ext cx="395357" cy="3709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A28F5E-CF17-4CAE-2FEC-4171C37037E9}"/>
              </a:ext>
            </a:extLst>
          </p:cNvPr>
          <p:cNvGrpSpPr/>
          <p:nvPr/>
        </p:nvGrpSpPr>
        <p:grpSpPr>
          <a:xfrm>
            <a:off x="8591810" y="1716066"/>
            <a:ext cx="2761989" cy="1415441"/>
            <a:chOff x="8591810" y="1716066"/>
            <a:chExt cx="2761989" cy="14154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F44D4C-12D1-7DAC-769F-583AF366F529}"/>
                </a:ext>
              </a:extLst>
            </p:cNvPr>
            <p:cNvSpPr/>
            <p:nvPr/>
          </p:nvSpPr>
          <p:spPr>
            <a:xfrm>
              <a:off x="8956110" y="1716066"/>
              <a:ext cx="1979112" cy="14154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BA7065-CB10-6C6F-61F4-18A0BB190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1810" y="1963971"/>
              <a:ext cx="2761989" cy="96606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DB1DB4-50B8-CF98-01EC-326A381C06EB}"/>
              </a:ext>
            </a:extLst>
          </p:cNvPr>
          <p:cNvSpPr txBox="1"/>
          <p:nvPr/>
        </p:nvSpPr>
        <p:spPr>
          <a:xfrm>
            <a:off x="1002082" y="186563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170B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2628DC-4E7E-C687-7B69-6561786DBD83}"/>
              </a:ext>
            </a:extLst>
          </p:cNvPr>
          <p:cNvSpPr txBox="1"/>
          <p:nvPr/>
        </p:nvSpPr>
        <p:spPr>
          <a:xfrm>
            <a:off x="4509369" y="186563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7B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2D3F5-BBF5-8F6B-3FDB-1F40EAEFFF95}"/>
              </a:ext>
            </a:extLst>
          </p:cNvPr>
          <p:cNvSpPr txBox="1"/>
          <p:nvPr/>
        </p:nvSpPr>
        <p:spPr>
          <a:xfrm>
            <a:off x="8630432" y="159006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7B</a:t>
            </a: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2BCB9651-01AF-8B5B-1E4B-6DF72C23539D}"/>
              </a:ext>
            </a:extLst>
          </p:cNvPr>
          <p:cNvSpPr/>
          <p:nvPr/>
        </p:nvSpPr>
        <p:spPr>
          <a:xfrm>
            <a:off x="-241116" y="3017532"/>
            <a:ext cx="1903956" cy="1020284"/>
          </a:xfrm>
          <a:prstGeom prst="cloudCallout">
            <a:avLst>
              <a:gd name="adj1" fmla="val 57999"/>
              <a:gd name="adj2" fmla="val -405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Few-Shot</a:t>
            </a:r>
          </a:p>
        </p:txBody>
      </p: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290C93FC-AB90-C8A3-72FB-D0B964E227D2}"/>
              </a:ext>
            </a:extLst>
          </p:cNvPr>
          <p:cNvSpPr/>
          <p:nvPr/>
        </p:nvSpPr>
        <p:spPr>
          <a:xfrm>
            <a:off x="7250408" y="3429000"/>
            <a:ext cx="3287831" cy="1823696"/>
          </a:xfrm>
          <a:prstGeom prst="cloudCallout">
            <a:avLst>
              <a:gd name="adj1" fmla="val -26623"/>
              <a:gd name="adj2" fmla="val -69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Moderate GPU equipment suffices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1C9DFCB8-D6F9-A779-94FB-DDA8BF777983}"/>
              </a:ext>
            </a:extLst>
          </p:cNvPr>
          <p:cNvSpPr/>
          <p:nvPr/>
        </p:nvSpPr>
        <p:spPr>
          <a:xfrm>
            <a:off x="8794200" y="4735286"/>
            <a:ext cx="3287831" cy="1823696"/>
          </a:xfrm>
          <a:prstGeom prst="cloudCallout">
            <a:avLst>
              <a:gd name="adj1" fmla="val -26623"/>
              <a:gd name="adj2" fmla="val -6938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FFFF00"/>
                </a:solidFill>
              </a:rPr>
              <a:t>Not much worse for dedicated tasks</a:t>
            </a:r>
          </a:p>
        </p:txBody>
      </p:sp>
    </p:spTree>
    <p:extLst>
      <p:ext uri="{BB962C8B-B14F-4D97-AF65-F5344CB8AC3E}">
        <p14:creationId xmlns:p14="http://schemas.microsoft.com/office/powerpoint/2010/main" val="530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3998D-0080-B080-15BE-4A95C22BC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06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E3DED-2548-7278-C6A6-ED0C5ADB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818" y="365125"/>
            <a:ext cx="5476982" cy="1325563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The Role of the Humanities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62A7F-DC8B-BE2D-321D-35863A054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010" y="2219217"/>
            <a:ext cx="5394789" cy="3957745"/>
          </a:xfrm>
        </p:spPr>
        <p:txBody>
          <a:bodyPr>
            <a:normAutofit lnSpcReduction="10000"/>
          </a:bodyPr>
          <a:lstStyle/>
          <a:p>
            <a:r>
              <a:rPr lang="en-DE" dirty="0">
                <a:solidFill>
                  <a:schemeClr val="bg1"/>
                </a:solidFill>
              </a:rPr>
              <a:t>Provide curated training data </a:t>
            </a:r>
            <a:br>
              <a:rPr lang="en-DE" dirty="0">
                <a:solidFill>
                  <a:schemeClr val="bg1"/>
                </a:solidFill>
              </a:rPr>
            </a:br>
            <a:r>
              <a:rPr lang="en-DE" dirty="0">
                <a:solidFill>
                  <a:schemeClr val="bg1"/>
                </a:solidFill>
              </a:rPr>
              <a:t>involving humanities insights</a:t>
            </a:r>
          </a:p>
          <a:p>
            <a:r>
              <a:rPr lang="en-DE" dirty="0">
                <a:solidFill>
                  <a:schemeClr val="bg1"/>
                </a:solidFill>
              </a:rPr>
              <a:t>Control the training process</a:t>
            </a:r>
          </a:p>
          <a:p>
            <a:r>
              <a:rPr lang="en-DE" dirty="0">
                <a:solidFill>
                  <a:schemeClr val="bg1"/>
                </a:solidFill>
              </a:rPr>
              <a:t>Check whether distribution assumptions apply in applications</a:t>
            </a:r>
          </a:p>
          <a:p>
            <a:r>
              <a:rPr lang="en-DE" dirty="0">
                <a:solidFill>
                  <a:schemeClr val="bg1"/>
                </a:solidFill>
              </a:rPr>
              <a:t>Educate people to understand</a:t>
            </a:r>
            <a:br>
              <a:rPr lang="en-DE" dirty="0">
                <a:solidFill>
                  <a:schemeClr val="bg1"/>
                </a:solidFill>
              </a:rPr>
            </a:br>
            <a:r>
              <a:rPr lang="en-DE" dirty="0">
                <a:solidFill>
                  <a:schemeClr val="bg1"/>
                </a:solidFill>
              </a:rPr>
              <a:t>principles and limitations</a:t>
            </a:r>
          </a:p>
          <a:p>
            <a:r>
              <a:rPr lang="en-DE" dirty="0">
                <a:solidFill>
                  <a:schemeClr val="bg1"/>
                </a:solidFill>
              </a:rPr>
              <a:t>Describe impact on society</a:t>
            </a:r>
          </a:p>
          <a:p>
            <a:r>
              <a:rPr lang="en-DE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D7EEC-BCC4-3B72-383B-435B71604FFA}"/>
              </a:ext>
            </a:extLst>
          </p:cNvPr>
          <p:cNvSpPr txBox="1"/>
          <p:nvPr/>
        </p:nvSpPr>
        <p:spPr>
          <a:xfrm>
            <a:off x="1413038" y="6488668"/>
            <a:ext cx="2316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https://www.1x.tech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D035E243-9747-6DEF-0C79-78702C7779F8}"/>
              </a:ext>
            </a:extLst>
          </p:cNvPr>
          <p:cNvSpPr/>
          <p:nvPr/>
        </p:nvSpPr>
        <p:spPr>
          <a:xfrm>
            <a:off x="3636920" y="1027906"/>
            <a:ext cx="2122614" cy="901557"/>
          </a:xfrm>
          <a:prstGeom prst="cloudCallout">
            <a:avLst>
              <a:gd name="adj1" fmla="val -66555"/>
              <a:gd name="adj2" fmla="val 2420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853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093" y="420313"/>
            <a:ext cx="10143027" cy="50715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3200" spc="13" dirty="0">
                <a:latin typeface="Helvetica"/>
                <a:cs typeface="Helvetica"/>
              </a:rPr>
              <a:t>Stacked</a:t>
            </a:r>
            <a:r>
              <a:rPr sz="3200" spc="-75" dirty="0">
                <a:latin typeface="Helvetica"/>
                <a:cs typeface="Helvetica"/>
              </a:rPr>
              <a:t> </a:t>
            </a:r>
            <a:r>
              <a:rPr lang="de-DE" sz="3200" spc="18" dirty="0" err="1">
                <a:latin typeface="Helvetica"/>
                <a:cs typeface="Helvetica"/>
              </a:rPr>
              <a:t>Transformations</a:t>
            </a:r>
            <a:r>
              <a:rPr lang="de-DE" sz="3200" spc="18" dirty="0">
                <a:latin typeface="Helvetica"/>
                <a:cs typeface="Helvetica"/>
              </a:rPr>
              <a:t>: Multiple Levels </a:t>
            </a:r>
            <a:r>
              <a:rPr lang="de-DE" sz="3200" spc="18" dirty="0" err="1">
                <a:latin typeface="Helvetica"/>
                <a:cs typeface="Helvetica"/>
              </a:rPr>
              <a:t>of</a:t>
            </a:r>
            <a:r>
              <a:rPr lang="de-DE" sz="3200" spc="18" dirty="0">
                <a:latin typeface="Helvetica"/>
                <a:cs typeface="Helvetica"/>
              </a:rPr>
              <a:t> </a:t>
            </a:r>
            <a:r>
              <a:rPr lang="de-DE" sz="3200" spc="18" dirty="0" err="1">
                <a:latin typeface="Helvetica"/>
                <a:cs typeface="Helvetica"/>
              </a:rPr>
              <a:t>Abstraction</a:t>
            </a:r>
            <a:endParaRPr sz="3200" dirty="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6B793EEB-CF86-084A-9022-5426425093C4}"/>
              </a:ext>
            </a:extLst>
          </p:cNvPr>
          <p:cNvSpPr txBox="1"/>
          <p:nvPr/>
        </p:nvSpPr>
        <p:spPr>
          <a:xfrm>
            <a:off x="4788275" y="6707057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85C62A-6F92-6F4F-936A-88B793B9E9FE}"/>
              </a:ext>
            </a:extLst>
          </p:cNvPr>
          <p:cNvGrpSpPr/>
          <p:nvPr/>
        </p:nvGrpSpPr>
        <p:grpSpPr>
          <a:xfrm>
            <a:off x="2755076" y="1204890"/>
            <a:ext cx="4756464" cy="5049228"/>
            <a:chOff x="3488782" y="1204890"/>
            <a:chExt cx="4010888" cy="42577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281466D-C764-5A94-2F40-9921FB4D721F}"/>
                </a:ext>
              </a:extLst>
            </p:cNvPr>
            <p:cNvGrpSpPr/>
            <p:nvPr/>
          </p:nvGrpSpPr>
          <p:grpSpPr>
            <a:xfrm>
              <a:off x="4088981" y="1204890"/>
              <a:ext cx="2941211" cy="2468366"/>
              <a:chOff x="1250779" y="1623317"/>
              <a:chExt cx="6537032" cy="4562026"/>
            </a:xfrm>
          </p:grpSpPr>
          <p:sp>
            <p:nvSpPr>
              <p:cNvPr id="11" name="object 4">
                <a:extLst>
                  <a:ext uri="{FF2B5EF4-FFF2-40B4-BE49-F238E27FC236}">
                    <a16:creationId xmlns:a16="http://schemas.microsoft.com/office/drawing/2014/main" id="{48BFB105-06D9-AB92-0001-335ED63C319E}"/>
                  </a:ext>
                </a:extLst>
              </p:cNvPr>
              <p:cNvSpPr/>
              <p:nvPr/>
            </p:nvSpPr>
            <p:spPr>
              <a:xfrm>
                <a:off x="1250779" y="1623317"/>
                <a:ext cx="6537032" cy="456202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2" name="Picture 11" descr="A blue sky with no clouds&#10;&#10;Description automatically generated with medium confidence">
                <a:extLst>
                  <a:ext uri="{FF2B5EF4-FFF2-40B4-BE49-F238E27FC236}">
                    <a16:creationId xmlns:a16="http://schemas.microsoft.com/office/drawing/2014/main" id="{78C7259A-4E74-85CC-BC3A-EECC188B7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4012" y="4420812"/>
                <a:ext cx="2008526" cy="531404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FEED1E-9DBB-BADD-8349-C8C3D4C15F77}"/>
                </a:ext>
              </a:extLst>
            </p:cNvPr>
            <p:cNvGrpSpPr/>
            <p:nvPr/>
          </p:nvGrpSpPr>
          <p:grpSpPr>
            <a:xfrm>
              <a:off x="3488782" y="2472028"/>
              <a:ext cx="4010888" cy="2990621"/>
              <a:chOff x="1811217" y="1301428"/>
              <a:chExt cx="8677397" cy="5263948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811217" y="1301428"/>
                <a:ext cx="7553388" cy="483974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Slide Number Placeholder 3">
                <a:extLst>
                  <a:ext uri="{FF2B5EF4-FFF2-40B4-BE49-F238E27FC236}">
                    <a16:creationId xmlns:a16="http://schemas.microsoft.com/office/drawing/2014/main" id="{304BF8BD-6555-8E41-8944-B689838C66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80551" y="6368526"/>
                <a:ext cx="1008063" cy="196850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defRPr/>
                </a:pPr>
                <a:fld id="{A4C577E2-95DD-1F4B-A688-E8FB02007787}" type="slidenum">
                  <a:rPr lang="de-DE" sz="1100"/>
                  <a:pPr algn="r">
                    <a:defRPr/>
                  </a:pPr>
                  <a:t>4</a:t>
                </a:fld>
                <a:endParaRPr lang="de-DE" sz="1100"/>
              </a:p>
            </p:txBody>
          </p:sp>
          <p:pic>
            <p:nvPicPr>
              <p:cNvPr id="3" name="Picture 2" descr="A blue sky with no clouds&#10;&#10;Description automatically generated with medium confidence">
                <a:extLst>
                  <a:ext uri="{FF2B5EF4-FFF2-40B4-BE49-F238E27FC236}">
                    <a16:creationId xmlns:a16="http://schemas.microsoft.com/office/drawing/2014/main" id="{366B989A-0D05-FC2F-9611-C077209D1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3513" y="4665323"/>
                <a:ext cx="1356189" cy="358813"/>
              </a:xfrm>
              <a:prstGeom prst="rect">
                <a:avLst/>
              </a:prstGeom>
            </p:spPr>
          </p:pic>
          <p:pic>
            <p:nvPicPr>
              <p:cNvPr id="5" name="Picture 4" descr="A blue sky with no clouds&#10;&#10;Description automatically generated with medium confidence">
                <a:extLst>
                  <a:ext uri="{FF2B5EF4-FFF2-40B4-BE49-F238E27FC236}">
                    <a16:creationId xmlns:a16="http://schemas.microsoft.com/office/drawing/2014/main" id="{A232CE25-29F5-2885-3068-1D861DFF4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3513" y="3648181"/>
                <a:ext cx="1356189" cy="358813"/>
              </a:xfrm>
              <a:prstGeom prst="rect">
                <a:avLst/>
              </a:prstGeom>
            </p:spPr>
          </p:pic>
          <p:pic>
            <p:nvPicPr>
              <p:cNvPr id="8" name="Picture 7" descr="A blue sky with no clouds&#10;&#10;Description automatically generated with medium confidence">
                <a:extLst>
                  <a:ext uri="{FF2B5EF4-FFF2-40B4-BE49-F238E27FC236}">
                    <a16:creationId xmlns:a16="http://schemas.microsoft.com/office/drawing/2014/main" id="{1ED95091-885F-B882-4ECA-78A78563F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3513" y="2476927"/>
                <a:ext cx="1356189" cy="3588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588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306" y="211462"/>
            <a:ext cx="11805006" cy="616685"/>
          </a:xfrm>
          <a:prstGeom prst="rect">
            <a:avLst/>
          </a:prstGeom>
        </p:spPr>
        <p:txBody>
          <a:bodyPr vert="horz" wrap="square" lIns="0" tIns="39221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 marR="4483">
              <a:lnSpc>
                <a:spcPts val="4500"/>
              </a:lnSpc>
              <a:spcBef>
                <a:spcPts val="309"/>
              </a:spcBef>
            </a:pPr>
            <a:r>
              <a:rPr sz="4000" spc="9" dirty="0"/>
              <a:t>Bidirectional </a:t>
            </a:r>
            <a:r>
              <a:rPr lang="de-DE" sz="4000" spc="18" dirty="0" err="1"/>
              <a:t>Transformations</a:t>
            </a:r>
            <a:r>
              <a:rPr lang="de-DE" sz="4000" spc="18" dirty="0"/>
              <a:t> </a:t>
            </a:r>
            <a:r>
              <a:rPr sz="4000" spc="9" dirty="0"/>
              <a:t>for</a:t>
            </a:r>
            <a:r>
              <a:rPr sz="4000" spc="-53" dirty="0"/>
              <a:t> </a:t>
            </a:r>
            <a:r>
              <a:rPr lang="de-DE" sz="4000" spc="13" dirty="0"/>
              <a:t>S</a:t>
            </a:r>
            <a:r>
              <a:rPr sz="4000" spc="13" dirty="0" err="1"/>
              <a:t>equence</a:t>
            </a:r>
            <a:r>
              <a:rPr sz="4000" spc="13" dirty="0"/>
              <a:t> </a:t>
            </a:r>
            <a:r>
              <a:rPr lang="de-DE" sz="4000" spc="9" dirty="0"/>
              <a:t>C</a:t>
            </a:r>
            <a:r>
              <a:rPr sz="4000" spc="9" dirty="0" err="1"/>
              <a:t>lassification</a:t>
            </a:r>
            <a:endParaRPr sz="4000" spc="9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FF9E2E1-3F6E-DA55-6B71-3C9DF0A4BEFC}"/>
              </a:ext>
            </a:extLst>
          </p:cNvPr>
          <p:cNvGrpSpPr/>
          <p:nvPr/>
        </p:nvGrpSpPr>
        <p:grpSpPr>
          <a:xfrm>
            <a:off x="1986961" y="1439549"/>
            <a:ext cx="7202597" cy="4660787"/>
            <a:chOff x="3465481" y="2869133"/>
            <a:chExt cx="4314825" cy="2792115"/>
          </a:xfrm>
        </p:grpSpPr>
        <p:sp>
          <p:nvSpPr>
            <p:cNvPr id="3" name="object 3"/>
            <p:cNvSpPr/>
            <p:nvPr/>
          </p:nvSpPr>
          <p:spPr>
            <a:xfrm>
              <a:off x="3465481" y="3935038"/>
              <a:ext cx="4314825" cy="1421466"/>
            </a:xfrm>
            <a:custGeom>
              <a:avLst/>
              <a:gdLst/>
              <a:ahLst/>
              <a:cxnLst/>
              <a:rect l="l" t="t" r="r" b="b"/>
              <a:pathLst>
                <a:path w="4890134" h="1610995">
                  <a:moveTo>
                    <a:pt x="0" y="0"/>
                  </a:moveTo>
                  <a:lnTo>
                    <a:pt x="4889624" y="0"/>
                  </a:lnTo>
                  <a:lnTo>
                    <a:pt x="4889624" y="1610700"/>
                  </a:lnTo>
                  <a:lnTo>
                    <a:pt x="0" y="1610700"/>
                  </a:lnTo>
                  <a:lnTo>
                    <a:pt x="0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" name="object 4"/>
            <p:cNvSpPr/>
            <p:nvPr/>
          </p:nvSpPr>
          <p:spPr>
            <a:xfrm>
              <a:off x="3516237" y="5559274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80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3761120" y="5521426"/>
              <a:ext cx="119343" cy="11774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x</a:t>
              </a:r>
              <a:r>
                <a:rPr baseline="-24305" dirty="0">
                  <a:latin typeface="Helvetica Neue"/>
                  <a:cs typeface="Helvetica Neue"/>
                </a:rPr>
                <a:t>1</a:t>
              </a:r>
              <a:endParaRPr baseline="-24305">
                <a:latin typeface="Helvetica Neue"/>
                <a:cs typeface="Helvetica Neue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176083" y="5559274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420965" y="5521426"/>
              <a:ext cx="119343" cy="11774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x</a:t>
              </a:r>
              <a:r>
                <a:rPr baseline="-24305" dirty="0">
                  <a:latin typeface="Helvetica Neue"/>
                  <a:cs typeface="Helvetica Neue"/>
                </a:rPr>
                <a:t>2</a:t>
              </a:r>
              <a:endParaRPr baseline="-24305">
                <a:latin typeface="Helvetica Neue"/>
                <a:cs typeface="Helvetica Neue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835928" y="5559274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080812" y="5521426"/>
              <a:ext cx="119343" cy="11774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x</a:t>
              </a:r>
              <a:r>
                <a:rPr baseline="-24305" dirty="0">
                  <a:latin typeface="Helvetica Neue"/>
                  <a:cs typeface="Helvetica Neue"/>
                </a:rPr>
                <a:t>3</a:t>
              </a:r>
              <a:endParaRPr baseline="-24305">
                <a:latin typeface="Helvetica Neue"/>
                <a:cs typeface="Helvetica Neue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120008" y="5559274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7364892" y="5521426"/>
              <a:ext cx="119343" cy="11774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x</a:t>
              </a:r>
              <a:r>
                <a:rPr baseline="-24305" dirty="0">
                  <a:latin typeface="Helvetica Neue"/>
                  <a:cs typeface="Helvetica Neue"/>
                </a:rPr>
                <a:t>n</a:t>
              </a:r>
              <a:endParaRPr baseline="-24305">
                <a:latin typeface="Helvetica Neue"/>
                <a:cs typeface="Helvetica Neue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516236" y="4899428"/>
              <a:ext cx="4213412" cy="304800"/>
            </a:xfrm>
            <a:custGeom>
              <a:avLst/>
              <a:gdLst/>
              <a:ahLst/>
              <a:cxnLst/>
              <a:rect l="l" t="t" r="r" b="b"/>
              <a:pathLst>
                <a:path w="4775200" h="345439">
                  <a:moveTo>
                    <a:pt x="0" y="0"/>
                  </a:moveTo>
                  <a:lnTo>
                    <a:pt x="4774576" y="0"/>
                  </a:lnTo>
                  <a:lnTo>
                    <a:pt x="4774576" y="345150"/>
                  </a:lnTo>
                  <a:lnTo>
                    <a:pt x="0" y="345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D6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516237" y="4899428"/>
              <a:ext cx="4213412" cy="304800"/>
            </a:xfrm>
            <a:custGeom>
              <a:avLst/>
              <a:gdLst/>
              <a:ahLst/>
              <a:cxnLst/>
              <a:rect l="l" t="t" r="r" b="b"/>
              <a:pathLst>
                <a:path w="4775200" h="345439">
                  <a:moveTo>
                    <a:pt x="0" y="0"/>
                  </a:moveTo>
                  <a:lnTo>
                    <a:pt x="4774574" y="0"/>
                  </a:lnTo>
                  <a:lnTo>
                    <a:pt x="4774574" y="345150"/>
                  </a:lnTo>
                  <a:lnTo>
                    <a:pt x="0" y="345150"/>
                  </a:lnTo>
                  <a:lnTo>
                    <a:pt x="0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204877" y="4982834"/>
              <a:ext cx="847164" cy="108525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RNN 1 (Left to</a:t>
              </a:r>
              <a:r>
                <a:rPr sz="1100" spc="-49" dirty="0">
                  <a:latin typeface="Helvetica Neue"/>
                  <a:cs typeface="Helvetica Neue"/>
                </a:rPr>
                <a:t> </a:t>
              </a:r>
              <a:r>
                <a:rPr sz="1100" dirty="0">
                  <a:latin typeface="Helvetica Neue"/>
                  <a:cs typeface="Helvetica Neue"/>
                </a:rPr>
                <a:t>Right)</a:t>
              </a:r>
              <a:endParaRPr sz="1100">
                <a:latin typeface="Helvetica Neue"/>
                <a:cs typeface="Helvetica Neue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770024" y="5259807"/>
              <a:ext cx="0" cy="299757"/>
            </a:xfrm>
            <a:custGeom>
              <a:avLst/>
              <a:gdLst/>
              <a:ahLst/>
              <a:cxnLst/>
              <a:rect l="l" t="t" r="r" b="b"/>
              <a:pathLst>
                <a:path h="339725">
                  <a:moveTo>
                    <a:pt x="0" y="339397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753104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5" y="0"/>
                  </a:moveTo>
                  <a:lnTo>
                    <a:pt x="0" y="51132"/>
                  </a:lnTo>
                  <a:lnTo>
                    <a:pt x="38350" y="51132"/>
                  </a:lnTo>
                  <a:lnTo>
                    <a:pt x="191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753105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429869" y="5259807"/>
              <a:ext cx="0" cy="299757"/>
            </a:xfrm>
            <a:custGeom>
              <a:avLst/>
              <a:gdLst/>
              <a:ahLst/>
              <a:cxnLst/>
              <a:rect l="l" t="t" r="r" b="b"/>
              <a:pathLst>
                <a:path h="339725">
                  <a:moveTo>
                    <a:pt x="0" y="339397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412951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2"/>
                  </a:lnTo>
                  <a:lnTo>
                    <a:pt x="38350" y="51132"/>
                  </a:lnTo>
                  <a:lnTo>
                    <a:pt x="191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412951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089715" y="5259807"/>
              <a:ext cx="0" cy="299757"/>
            </a:xfrm>
            <a:custGeom>
              <a:avLst/>
              <a:gdLst/>
              <a:ahLst/>
              <a:cxnLst/>
              <a:rect l="l" t="t" r="r" b="b"/>
              <a:pathLst>
                <a:path h="339725">
                  <a:moveTo>
                    <a:pt x="0" y="339397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072795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5" y="0"/>
                  </a:moveTo>
                  <a:lnTo>
                    <a:pt x="0" y="51132"/>
                  </a:lnTo>
                  <a:lnTo>
                    <a:pt x="38350" y="51132"/>
                  </a:lnTo>
                  <a:lnTo>
                    <a:pt x="191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072796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16236" y="4442611"/>
              <a:ext cx="4213412" cy="304800"/>
            </a:xfrm>
            <a:custGeom>
              <a:avLst/>
              <a:gdLst/>
              <a:ahLst/>
              <a:cxnLst/>
              <a:rect l="l" t="t" r="r" b="b"/>
              <a:pathLst>
                <a:path w="4775200" h="345439">
                  <a:moveTo>
                    <a:pt x="0" y="0"/>
                  </a:moveTo>
                  <a:lnTo>
                    <a:pt x="4774576" y="0"/>
                  </a:lnTo>
                  <a:lnTo>
                    <a:pt x="4774576" y="345150"/>
                  </a:lnTo>
                  <a:lnTo>
                    <a:pt x="0" y="345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D6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516237" y="4442611"/>
              <a:ext cx="4213412" cy="304800"/>
            </a:xfrm>
            <a:custGeom>
              <a:avLst/>
              <a:gdLst/>
              <a:ahLst/>
              <a:cxnLst/>
              <a:rect l="l" t="t" r="r" b="b"/>
              <a:pathLst>
                <a:path w="4775200" h="345439">
                  <a:moveTo>
                    <a:pt x="0" y="0"/>
                  </a:moveTo>
                  <a:lnTo>
                    <a:pt x="4774574" y="0"/>
                  </a:lnTo>
                  <a:lnTo>
                    <a:pt x="4774574" y="345150"/>
                  </a:lnTo>
                  <a:lnTo>
                    <a:pt x="0" y="345150"/>
                  </a:lnTo>
                  <a:lnTo>
                    <a:pt x="0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5193671" y="4526017"/>
              <a:ext cx="858370" cy="108525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RNN 2 (Right to</a:t>
              </a:r>
              <a:r>
                <a:rPr sz="1100" spc="-49" dirty="0">
                  <a:latin typeface="Helvetica Neue"/>
                  <a:cs typeface="Helvetica Neue"/>
                </a:rPr>
                <a:t> </a:t>
              </a:r>
              <a:r>
                <a:rPr sz="1100" dirty="0">
                  <a:latin typeface="Helvetica Neue"/>
                  <a:cs typeface="Helvetica Neue"/>
                </a:rPr>
                <a:t>Left)</a:t>
              </a:r>
              <a:endParaRPr sz="1100">
                <a:latin typeface="Helvetica Neue"/>
                <a:cs typeface="Helvetica Neue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71538" y="4802990"/>
              <a:ext cx="0" cy="756397"/>
            </a:xfrm>
            <a:custGeom>
              <a:avLst/>
              <a:gdLst/>
              <a:ahLst/>
              <a:cxnLst/>
              <a:rect l="l" t="t" r="r" b="b"/>
              <a:pathLst>
                <a:path h="857250">
                  <a:moveTo>
                    <a:pt x="0" y="856962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854620" y="4757871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4"/>
                  </a:lnTo>
                  <a:lnTo>
                    <a:pt x="38350" y="51134"/>
                  </a:lnTo>
                  <a:lnTo>
                    <a:pt x="191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854620" y="4757871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373796" y="5259807"/>
              <a:ext cx="0" cy="299757"/>
            </a:xfrm>
            <a:custGeom>
              <a:avLst/>
              <a:gdLst/>
              <a:ahLst/>
              <a:cxnLst/>
              <a:rect l="l" t="t" r="r" b="b"/>
              <a:pathLst>
                <a:path h="339725">
                  <a:moveTo>
                    <a:pt x="0" y="339397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356877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174" y="0"/>
                  </a:moveTo>
                  <a:lnTo>
                    <a:pt x="0" y="51132"/>
                  </a:lnTo>
                  <a:lnTo>
                    <a:pt x="38348" y="51132"/>
                  </a:lnTo>
                  <a:lnTo>
                    <a:pt x="191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356877" y="521468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475311" y="4802990"/>
              <a:ext cx="0" cy="756397"/>
            </a:xfrm>
            <a:custGeom>
              <a:avLst/>
              <a:gdLst/>
              <a:ahLst/>
              <a:cxnLst/>
              <a:rect l="l" t="t" r="r" b="b"/>
              <a:pathLst>
                <a:path h="857250">
                  <a:moveTo>
                    <a:pt x="0" y="857122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458393" y="4757871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174" y="0"/>
                  </a:moveTo>
                  <a:lnTo>
                    <a:pt x="0" y="51134"/>
                  </a:lnTo>
                  <a:lnTo>
                    <a:pt x="38350" y="51134"/>
                  </a:lnTo>
                  <a:lnTo>
                    <a:pt x="191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458392" y="4757871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3939887" y="4026704"/>
              <a:ext cx="1501588" cy="517712"/>
            </a:xfrm>
            <a:custGeom>
              <a:avLst/>
              <a:gdLst/>
              <a:ahLst/>
              <a:cxnLst/>
              <a:rect l="l" t="t" r="r" b="b"/>
              <a:pathLst>
                <a:path w="1701800" h="586739">
                  <a:moveTo>
                    <a:pt x="0" y="586411"/>
                  </a:moveTo>
                  <a:lnTo>
                    <a:pt x="49687" y="551769"/>
                  </a:lnTo>
                  <a:lnTo>
                    <a:pt x="110289" y="511298"/>
                  </a:lnTo>
                  <a:lnTo>
                    <a:pt x="144456" y="489264"/>
                  </a:lnTo>
                  <a:lnTo>
                    <a:pt x="181077" y="466236"/>
                  </a:lnTo>
                  <a:lnTo>
                    <a:pt x="220062" y="442370"/>
                  </a:lnTo>
                  <a:lnTo>
                    <a:pt x="261320" y="417821"/>
                  </a:lnTo>
                  <a:lnTo>
                    <a:pt x="304760" y="392742"/>
                  </a:lnTo>
                  <a:lnTo>
                    <a:pt x="350289" y="367290"/>
                  </a:lnTo>
                  <a:lnTo>
                    <a:pt x="397817" y="341617"/>
                  </a:lnTo>
                  <a:lnTo>
                    <a:pt x="447253" y="315880"/>
                  </a:lnTo>
                  <a:lnTo>
                    <a:pt x="498505" y="290233"/>
                  </a:lnTo>
                  <a:lnTo>
                    <a:pt x="551482" y="264830"/>
                  </a:lnTo>
                  <a:lnTo>
                    <a:pt x="606093" y="239827"/>
                  </a:lnTo>
                  <a:lnTo>
                    <a:pt x="662247" y="215377"/>
                  </a:lnTo>
                  <a:lnTo>
                    <a:pt x="719852" y="191636"/>
                  </a:lnTo>
                  <a:lnTo>
                    <a:pt x="778817" y="168758"/>
                  </a:lnTo>
                  <a:lnTo>
                    <a:pt x="839051" y="146898"/>
                  </a:lnTo>
                  <a:lnTo>
                    <a:pt x="900463" y="126211"/>
                  </a:lnTo>
                  <a:lnTo>
                    <a:pt x="963155" y="106781"/>
                  </a:lnTo>
                  <a:lnTo>
                    <a:pt x="1024618" y="89366"/>
                  </a:lnTo>
                  <a:lnTo>
                    <a:pt x="1084754" y="73865"/>
                  </a:lnTo>
                  <a:lnTo>
                    <a:pt x="1143466" y="60174"/>
                  </a:lnTo>
                  <a:lnTo>
                    <a:pt x="1200657" y="48193"/>
                  </a:lnTo>
                  <a:lnTo>
                    <a:pt x="1256229" y="37819"/>
                  </a:lnTo>
                  <a:lnTo>
                    <a:pt x="1310086" y="28951"/>
                  </a:lnTo>
                  <a:lnTo>
                    <a:pt x="1362131" y="21488"/>
                  </a:lnTo>
                  <a:lnTo>
                    <a:pt x="1412266" y="15326"/>
                  </a:lnTo>
                  <a:lnTo>
                    <a:pt x="1460394" y="10365"/>
                  </a:lnTo>
                  <a:lnTo>
                    <a:pt x="1506418" y="6502"/>
                  </a:lnTo>
                  <a:lnTo>
                    <a:pt x="1550241" y="3636"/>
                  </a:lnTo>
                  <a:lnTo>
                    <a:pt x="1591766" y="1665"/>
                  </a:lnTo>
                  <a:lnTo>
                    <a:pt x="1630896" y="487"/>
                  </a:lnTo>
                  <a:lnTo>
                    <a:pt x="1667533" y="0"/>
                  </a:lnTo>
                  <a:lnTo>
                    <a:pt x="1701580" y="102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440848" y="4009883"/>
              <a:ext cx="45943" cy="34178"/>
            </a:xfrm>
            <a:custGeom>
              <a:avLst/>
              <a:gdLst/>
              <a:ahLst/>
              <a:cxnLst/>
              <a:rect l="l" t="t" r="r" b="b"/>
              <a:pathLst>
                <a:path w="52070" h="38735">
                  <a:moveTo>
                    <a:pt x="1035" y="0"/>
                  </a:moveTo>
                  <a:lnTo>
                    <a:pt x="0" y="38336"/>
                  </a:lnTo>
                  <a:lnTo>
                    <a:pt x="51631" y="20547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440849" y="4009883"/>
              <a:ext cx="45943" cy="34178"/>
            </a:xfrm>
            <a:custGeom>
              <a:avLst/>
              <a:gdLst/>
              <a:ahLst/>
              <a:cxnLst/>
              <a:rect l="l" t="t" r="r" b="b"/>
              <a:pathLst>
                <a:path w="52070" h="38735">
                  <a:moveTo>
                    <a:pt x="51631" y="20547"/>
                  </a:moveTo>
                  <a:lnTo>
                    <a:pt x="1034" y="0"/>
                  </a:lnTo>
                  <a:lnTo>
                    <a:pt x="0" y="38335"/>
                  </a:lnTo>
                  <a:lnTo>
                    <a:pt x="51631" y="20547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4531384" y="4803131"/>
              <a:ext cx="0" cy="756397"/>
            </a:xfrm>
            <a:custGeom>
              <a:avLst/>
              <a:gdLst/>
              <a:ahLst/>
              <a:cxnLst/>
              <a:rect l="l" t="t" r="r" b="b"/>
              <a:pathLst>
                <a:path h="857250">
                  <a:moveTo>
                    <a:pt x="0" y="856962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4514464" y="4758012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5" y="0"/>
                  </a:moveTo>
                  <a:lnTo>
                    <a:pt x="0" y="51134"/>
                  </a:lnTo>
                  <a:lnTo>
                    <a:pt x="38350" y="51134"/>
                  </a:lnTo>
                  <a:lnTo>
                    <a:pt x="191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4514465" y="4758013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5191230" y="4802990"/>
              <a:ext cx="0" cy="756397"/>
            </a:xfrm>
            <a:custGeom>
              <a:avLst/>
              <a:gdLst/>
              <a:ahLst/>
              <a:cxnLst/>
              <a:rect l="l" t="t" r="r" b="b"/>
              <a:pathLst>
                <a:path h="857250">
                  <a:moveTo>
                    <a:pt x="0" y="856962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5174311" y="4757871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5" y="0"/>
                  </a:moveTo>
                  <a:lnTo>
                    <a:pt x="0" y="51134"/>
                  </a:lnTo>
                  <a:lnTo>
                    <a:pt x="38350" y="51134"/>
                  </a:lnTo>
                  <a:lnTo>
                    <a:pt x="191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5174311" y="4757871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292744" y="3579736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492955" y="3982976"/>
              <a:ext cx="208669" cy="1071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5559013" y="3967686"/>
              <a:ext cx="76760" cy="108525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100" dirty="0">
                  <a:latin typeface="Helvetica Neue"/>
                  <a:cs typeface="Helvetica Neue"/>
                </a:rPr>
                <a:t>+</a:t>
              </a:r>
              <a:endParaRPr sz="1100">
                <a:latin typeface="Helvetica Neue"/>
                <a:cs typeface="Helvetica Neue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597288" y="3737085"/>
              <a:ext cx="0" cy="248771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281872"/>
                  </a:move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5580370" y="3691968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5" y="0"/>
                  </a:moveTo>
                  <a:lnTo>
                    <a:pt x="0" y="51132"/>
                  </a:lnTo>
                  <a:lnTo>
                    <a:pt x="38350" y="51132"/>
                  </a:lnTo>
                  <a:lnTo>
                    <a:pt x="191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5580370" y="3691967"/>
              <a:ext cx="34178" cy="45384"/>
            </a:xfrm>
            <a:custGeom>
              <a:avLst/>
              <a:gdLst/>
              <a:ahLst/>
              <a:cxnLst/>
              <a:rect l="l" t="t" r="r" b="b"/>
              <a:pathLst>
                <a:path w="38735" h="51435">
                  <a:moveTo>
                    <a:pt x="19174" y="0"/>
                  </a:moveTo>
                  <a:lnTo>
                    <a:pt x="0" y="51133"/>
                  </a:lnTo>
                  <a:lnTo>
                    <a:pt x="38349" y="51133"/>
                  </a:lnTo>
                  <a:lnTo>
                    <a:pt x="1917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155619" y="5000942"/>
              <a:ext cx="812426" cy="101974"/>
            </a:xfrm>
            <a:custGeom>
              <a:avLst/>
              <a:gdLst/>
              <a:ahLst/>
              <a:cxnLst/>
              <a:rect l="l" t="t" r="r" b="b"/>
              <a:pathLst>
                <a:path w="920750" h="115570">
                  <a:moveTo>
                    <a:pt x="850093" y="0"/>
                  </a:moveTo>
                  <a:lnTo>
                    <a:pt x="850093" y="28762"/>
                  </a:lnTo>
                  <a:lnTo>
                    <a:pt x="0" y="28762"/>
                  </a:lnTo>
                  <a:lnTo>
                    <a:pt x="0" y="86287"/>
                  </a:lnTo>
                  <a:lnTo>
                    <a:pt x="850093" y="86287"/>
                  </a:lnTo>
                  <a:lnTo>
                    <a:pt x="850093" y="115050"/>
                  </a:lnTo>
                  <a:lnTo>
                    <a:pt x="920400" y="57525"/>
                  </a:lnTo>
                  <a:lnTo>
                    <a:pt x="850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155620" y="5000942"/>
              <a:ext cx="812426" cy="101974"/>
            </a:xfrm>
            <a:custGeom>
              <a:avLst/>
              <a:gdLst/>
              <a:ahLst/>
              <a:cxnLst/>
              <a:rect l="l" t="t" r="r" b="b"/>
              <a:pathLst>
                <a:path w="920750" h="115570">
                  <a:moveTo>
                    <a:pt x="0" y="86287"/>
                  </a:moveTo>
                  <a:lnTo>
                    <a:pt x="0" y="28762"/>
                  </a:lnTo>
                  <a:lnTo>
                    <a:pt x="850091" y="28762"/>
                  </a:lnTo>
                  <a:lnTo>
                    <a:pt x="850091" y="0"/>
                  </a:lnTo>
                  <a:lnTo>
                    <a:pt x="920399" y="57525"/>
                  </a:lnTo>
                  <a:lnTo>
                    <a:pt x="850091" y="115050"/>
                  </a:lnTo>
                  <a:lnTo>
                    <a:pt x="850091" y="86287"/>
                  </a:lnTo>
                  <a:lnTo>
                    <a:pt x="0" y="86287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6155619" y="4544126"/>
              <a:ext cx="812426" cy="101974"/>
            </a:xfrm>
            <a:custGeom>
              <a:avLst/>
              <a:gdLst/>
              <a:ahLst/>
              <a:cxnLst/>
              <a:rect l="l" t="t" r="r" b="b"/>
              <a:pathLst>
                <a:path w="920750" h="115570">
                  <a:moveTo>
                    <a:pt x="70309" y="0"/>
                  </a:moveTo>
                  <a:lnTo>
                    <a:pt x="0" y="57524"/>
                  </a:lnTo>
                  <a:lnTo>
                    <a:pt x="70309" y="115050"/>
                  </a:lnTo>
                  <a:lnTo>
                    <a:pt x="70309" y="86287"/>
                  </a:lnTo>
                  <a:lnTo>
                    <a:pt x="920400" y="86287"/>
                  </a:lnTo>
                  <a:lnTo>
                    <a:pt x="920400" y="28762"/>
                  </a:lnTo>
                  <a:lnTo>
                    <a:pt x="70309" y="28762"/>
                  </a:lnTo>
                  <a:lnTo>
                    <a:pt x="703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6155620" y="4544126"/>
              <a:ext cx="812426" cy="101974"/>
            </a:xfrm>
            <a:custGeom>
              <a:avLst/>
              <a:gdLst/>
              <a:ahLst/>
              <a:cxnLst/>
              <a:rect l="l" t="t" r="r" b="b"/>
              <a:pathLst>
                <a:path w="920750" h="115570">
                  <a:moveTo>
                    <a:pt x="920399" y="28762"/>
                  </a:moveTo>
                  <a:lnTo>
                    <a:pt x="920399" y="86287"/>
                  </a:lnTo>
                  <a:lnTo>
                    <a:pt x="70308" y="86287"/>
                  </a:lnTo>
                  <a:lnTo>
                    <a:pt x="70308" y="115050"/>
                  </a:lnTo>
                  <a:lnTo>
                    <a:pt x="0" y="57525"/>
                  </a:lnTo>
                  <a:lnTo>
                    <a:pt x="70308" y="0"/>
                  </a:lnTo>
                  <a:lnTo>
                    <a:pt x="70308" y="28762"/>
                  </a:lnTo>
                  <a:lnTo>
                    <a:pt x="920399" y="28762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5753423" y="4049093"/>
              <a:ext cx="1597959" cy="951940"/>
            </a:xfrm>
            <a:custGeom>
              <a:avLst/>
              <a:gdLst/>
              <a:ahLst/>
              <a:cxnLst/>
              <a:rect l="l" t="t" r="r" b="b"/>
              <a:pathLst>
                <a:path w="1811020" h="1078864">
                  <a:moveTo>
                    <a:pt x="1810973" y="1078763"/>
                  </a:moveTo>
                  <a:lnTo>
                    <a:pt x="1788139" y="1034006"/>
                  </a:lnTo>
                  <a:lnTo>
                    <a:pt x="1757190" y="979094"/>
                  </a:lnTo>
                  <a:lnTo>
                    <a:pt x="1717574" y="915645"/>
                  </a:lnTo>
                  <a:lnTo>
                    <a:pt x="1694344" y="881224"/>
                  </a:lnTo>
                  <a:lnTo>
                    <a:pt x="1668741" y="845276"/>
                  </a:lnTo>
                  <a:lnTo>
                    <a:pt x="1640695" y="808002"/>
                  </a:lnTo>
                  <a:lnTo>
                    <a:pt x="1610139" y="769605"/>
                  </a:lnTo>
                  <a:lnTo>
                    <a:pt x="1577003" y="730287"/>
                  </a:lnTo>
                  <a:lnTo>
                    <a:pt x="1541218" y="690250"/>
                  </a:lnTo>
                  <a:lnTo>
                    <a:pt x="1502716" y="649697"/>
                  </a:lnTo>
                  <a:lnTo>
                    <a:pt x="1461427" y="608829"/>
                  </a:lnTo>
                  <a:lnTo>
                    <a:pt x="1417282" y="567849"/>
                  </a:lnTo>
                  <a:lnTo>
                    <a:pt x="1370214" y="526959"/>
                  </a:lnTo>
                  <a:lnTo>
                    <a:pt x="1320152" y="486362"/>
                  </a:lnTo>
                  <a:lnTo>
                    <a:pt x="1267029" y="446258"/>
                  </a:lnTo>
                  <a:lnTo>
                    <a:pt x="1210775" y="406852"/>
                  </a:lnTo>
                  <a:lnTo>
                    <a:pt x="1151321" y="368344"/>
                  </a:lnTo>
                  <a:lnTo>
                    <a:pt x="1088598" y="330938"/>
                  </a:lnTo>
                  <a:lnTo>
                    <a:pt x="1037016" y="302460"/>
                  </a:lnTo>
                  <a:lnTo>
                    <a:pt x="984895" y="275588"/>
                  </a:lnTo>
                  <a:lnTo>
                    <a:pt x="932366" y="250275"/>
                  </a:lnTo>
                  <a:lnTo>
                    <a:pt x="879562" y="226475"/>
                  </a:lnTo>
                  <a:lnTo>
                    <a:pt x="826616" y="204141"/>
                  </a:lnTo>
                  <a:lnTo>
                    <a:pt x="773659" y="183227"/>
                  </a:lnTo>
                  <a:lnTo>
                    <a:pt x="720824" y="163687"/>
                  </a:lnTo>
                  <a:lnTo>
                    <a:pt x="668243" y="145474"/>
                  </a:lnTo>
                  <a:lnTo>
                    <a:pt x="616049" y="128542"/>
                  </a:lnTo>
                  <a:lnTo>
                    <a:pt x="564373" y="112845"/>
                  </a:lnTo>
                  <a:lnTo>
                    <a:pt x="513349" y="98335"/>
                  </a:lnTo>
                  <a:lnTo>
                    <a:pt x="463108" y="84967"/>
                  </a:lnTo>
                  <a:lnTo>
                    <a:pt x="413783" y="72694"/>
                  </a:lnTo>
                  <a:lnTo>
                    <a:pt x="365506" y="61471"/>
                  </a:lnTo>
                  <a:lnTo>
                    <a:pt x="318409" y="51249"/>
                  </a:lnTo>
                  <a:lnTo>
                    <a:pt x="272624" y="41984"/>
                  </a:lnTo>
                  <a:lnTo>
                    <a:pt x="228285" y="33628"/>
                  </a:lnTo>
                  <a:lnTo>
                    <a:pt x="185523" y="26136"/>
                  </a:lnTo>
                  <a:lnTo>
                    <a:pt x="144470" y="19461"/>
                  </a:lnTo>
                  <a:lnTo>
                    <a:pt x="105259" y="13556"/>
                  </a:lnTo>
                  <a:lnTo>
                    <a:pt x="32891" y="3871"/>
                  </a:lnTo>
                  <a:lnTo>
                    <a:pt x="0" y="0"/>
                  </a:lnTo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5708538" y="4032261"/>
              <a:ext cx="47065" cy="34178"/>
            </a:xfrm>
            <a:custGeom>
              <a:avLst/>
              <a:gdLst/>
              <a:ahLst/>
              <a:cxnLst/>
              <a:rect l="l" t="t" r="r" b="b"/>
              <a:pathLst>
                <a:path w="53339" h="38735">
                  <a:moveTo>
                    <a:pt x="52820" y="0"/>
                  </a:moveTo>
                  <a:lnTo>
                    <a:pt x="0" y="13868"/>
                  </a:lnTo>
                  <a:lnTo>
                    <a:pt x="48915" y="38152"/>
                  </a:lnTo>
                  <a:lnTo>
                    <a:pt x="528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5708539" y="4032262"/>
              <a:ext cx="47065" cy="34178"/>
            </a:xfrm>
            <a:custGeom>
              <a:avLst/>
              <a:gdLst/>
              <a:ahLst/>
              <a:cxnLst/>
              <a:rect l="l" t="t" r="r" b="b"/>
              <a:pathLst>
                <a:path w="53339" h="38735">
                  <a:moveTo>
                    <a:pt x="0" y="13868"/>
                  </a:moveTo>
                  <a:lnTo>
                    <a:pt x="48914" y="38150"/>
                  </a:lnTo>
                  <a:lnTo>
                    <a:pt x="52820" y="0"/>
                  </a:lnTo>
                  <a:lnTo>
                    <a:pt x="0" y="13868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7069251" y="5000942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632776" y="0"/>
                  </a:moveTo>
                  <a:lnTo>
                    <a:pt x="57525" y="0"/>
                  </a:lnTo>
                  <a:lnTo>
                    <a:pt x="35133" y="4520"/>
                  </a:lnTo>
                  <a:lnTo>
                    <a:pt x="16848" y="16849"/>
                  </a:lnTo>
                  <a:lnTo>
                    <a:pt x="4520" y="35134"/>
                  </a:lnTo>
                  <a:lnTo>
                    <a:pt x="0" y="57525"/>
                  </a:lnTo>
                  <a:lnTo>
                    <a:pt x="4520" y="79917"/>
                  </a:lnTo>
                  <a:lnTo>
                    <a:pt x="16848" y="98202"/>
                  </a:lnTo>
                  <a:lnTo>
                    <a:pt x="35133" y="110530"/>
                  </a:lnTo>
                  <a:lnTo>
                    <a:pt x="57525" y="115050"/>
                  </a:lnTo>
                  <a:lnTo>
                    <a:pt x="632776" y="115050"/>
                  </a:lnTo>
                  <a:lnTo>
                    <a:pt x="655167" y="110530"/>
                  </a:lnTo>
                  <a:lnTo>
                    <a:pt x="673452" y="98202"/>
                  </a:lnTo>
                  <a:lnTo>
                    <a:pt x="685780" y="79917"/>
                  </a:lnTo>
                  <a:lnTo>
                    <a:pt x="690300" y="57525"/>
                  </a:lnTo>
                  <a:lnTo>
                    <a:pt x="685780" y="35134"/>
                  </a:lnTo>
                  <a:lnTo>
                    <a:pt x="673452" y="16849"/>
                  </a:lnTo>
                  <a:lnTo>
                    <a:pt x="655167" y="4520"/>
                  </a:lnTo>
                  <a:lnTo>
                    <a:pt x="632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7069252" y="5000942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7475312" y="4899428"/>
              <a:ext cx="253813" cy="205866"/>
            </a:xfrm>
            <a:prstGeom prst="rect">
              <a:avLst/>
            </a:prstGeom>
            <a:ln w="6391">
              <a:solidFill>
                <a:srgbClr val="000000"/>
              </a:solidFill>
            </a:ln>
          </p:spPr>
          <p:txBody>
            <a:bodyPr vert="horz" wrap="square" lIns="0" tIns="5043" rIns="0" bIns="0" rtlCol="0">
              <a:spAutoFit/>
            </a:bodyPr>
            <a:lstStyle/>
            <a:p>
              <a:pPr>
                <a:spcBef>
                  <a:spcPts val="40"/>
                </a:spcBef>
              </a:pPr>
              <a:endParaRPr sz="11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r>
                <a:rPr sz="1100" dirty="0">
                  <a:latin typeface="Helvetica Neue"/>
                  <a:cs typeface="Helvetica Neue"/>
                </a:rPr>
                <a:t>w</a:t>
              </a:r>
              <a:endParaRPr sz="1100">
                <a:latin typeface="Helvetica Neue"/>
                <a:cs typeface="Helvetica Neue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7212591" y="5002573"/>
              <a:ext cx="265579" cy="11774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>
                <a:spcBef>
                  <a:spcPts val="93"/>
                </a:spcBef>
              </a:pPr>
              <a:r>
                <a:rPr baseline="24305" dirty="0">
                  <a:latin typeface="Helvetica Neue"/>
                  <a:cs typeface="Helvetica Neue"/>
                </a:rPr>
                <a:t>h</a:t>
              </a:r>
              <a:r>
                <a:rPr sz="1100" dirty="0">
                  <a:latin typeface="Helvetica Neue"/>
                  <a:cs typeface="Helvetica Neue"/>
                </a:rPr>
                <a:t>n_for</a:t>
              </a:r>
              <a:endParaRPr sz="1100">
                <a:latin typeface="Helvetica Neue"/>
                <a:cs typeface="Helvetica Neue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566993" y="4544126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80" h="115570">
                  <a:moveTo>
                    <a:pt x="632774" y="0"/>
                  </a:moveTo>
                  <a:lnTo>
                    <a:pt x="57525" y="0"/>
                  </a:lnTo>
                  <a:lnTo>
                    <a:pt x="35134" y="4520"/>
                  </a:lnTo>
                  <a:lnTo>
                    <a:pt x="16849" y="16848"/>
                  </a:lnTo>
                  <a:lnTo>
                    <a:pt x="4520" y="35133"/>
                  </a:lnTo>
                  <a:lnTo>
                    <a:pt x="0" y="57524"/>
                  </a:lnTo>
                  <a:lnTo>
                    <a:pt x="4520" y="79916"/>
                  </a:lnTo>
                  <a:lnTo>
                    <a:pt x="16849" y="98201"/>
                  </a:lnTo>
                  <a:lnTo>
                    <a:pt x="35134" y="110529"/>
                  </a:lnTo>
                  <a:lnTo>
                    <a:pt x="57525" y="115050"/>
                  </a:lnTo>
                  <a:lnTo>
                    <a:pt x="632774" y="115050"/>
                  </a:lnTo>
                  <a:lnTo>
                    <a:pt x="655167" y="110529"/>
                  </a:lnTo>
                  <a:lnTo>
                    <a:pt x="673452" y="98201"/>
                  </a:lnTo>
                  <a:lnTo>
                    <a:pt x="685780" y="79916"/>
                  </a:lnTo>
                  <a:lnTo>
                    <a:pt x="690300" y="57524"/>
                  </a:lnTo>
                  <a:lnTo>
                    <a:pt x="685780" y="35133"/>
                  </a:lnTo>
                  <a:lnTo>
                    <a:pt x="673452" y="16848"/>
                  </a:lnTo>
                  <a:lnTo>
                    <a:pt x="655167" y="4520"/>
                  </a:lnTo>
                  <a:lnTo>
                    <a:pt x="632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3566994" y="4544126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80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3688975" y="4545756"/>
              <a:ext cx="365312" cy="11774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baseline="24305" dirty="0">
                  <a:latin typeface="Helvetica Neue"/>
                  <a:cs typeface="Helvetica Neue"/>
                </a:rPr>
                <a:t>h</a:t>
              </a:r>
              <a:r>
                <a:rPr sz="1100" dirty="0">
                  <a:latin typeface="Helvetica Neue"/>
                  <a:cs typeface="Helvetica Neue"/>
                </a:rPr>
                <a:t>1_back</a:t>
              </a:r>
              <a:endParaRPr sz="1100">
                <a:latin typeface="Helvetica Neue"/>
                <a:cs typeface="Helvetica Neue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292744" y="3376708"/>
              <a:ext cx="609600" cy="152400"/>
            </a:xfrm>
            <a:custGeom>
              <a:avLst/>
              <a:gdLst/>
              <a:ahLst/>
              <a:cxnLst/>
              <a:rect l="l" t="t" r="r" b="b"/>
              <a:pathLst>
                <a:path w="690879" h="172720">
                  <a:moveTo>
                    <a:pt x="604012" y="0"/>
                  </a:moveTo>
                  <a:lnTo>
                    <a:pt x="104589" y="0"/>
                  </a:lnTo>
                  <a:lnTo>
                    <a:pt x="0" y="172573"/>
                  </a:lnTo>
                  <a:lnTo>
                    <a:pt x="690300" y="172573"/>
                  </a:lnTo>
                  <a:lnTo>
                    <a:pt x="604012" y="0"/>
                  </a:lnTo>
                  <a:close/>
                </a:path>
              </a:pathLst>
            </a:custGeom>
            <a:solidFill>
              <a:srgbClr val="76D6FF">
                <a:alpha val="52088"/>
              </a:srgbClr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5292744" y="3376707"/>
              <a:ext cx="609600" cy="152400"/>
            </a:xfrm>
            <a:custGeom>
              <a:avLst/>
              <a:gdLst/>
              <a:ahLst/>
              <a:cxnLst/>
              <a:rect l="l" t="t" r="r" b="b"/>
              <a:pathLst>
                <a:path w="690879" h="172720">
                  <a:moveTo>
                    <a:pt x="0" y="172575"/>
                  </a:moveTo>
                  <a:lnTo>
                    <a:pt x="690299" y="172575"/>
                  </a:lnTo>
                  <a:lnTo>
                    <a:pt x="604012" y="0"/>
                  </a:lnTo>
                  <a:lnTo>
                    <a:pt x="104590" y="0"/>
                  </a:lnTo>
                  <a:lnTo>
                    <a:pt x="0" y="172575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5394261" y="3224435"/>
              <a:ext cx="406213" cy="101974"/>
            </a:xfrm>
            <a:custGeom>
              <a:avLst/>
              <a:gdLst/>
              <a:ahLst/>
              <a:cxnLst/>
              <a:rect l="l" t="t" r="r" b="b"/>
              <a:pathLst>
                <a:path w="460375" h="115570">
                  <a:moveTo>
                    <a:pt x="57524" y="0"/>
                  </a:moveTo>
                  <a:lnTo>
                    <a:pt x="402674" y="0"/>
                  </a:lnTo>
                  <a:lnTo>
                    <a:pt x="425066" y="4520"/>
                  </a:lnTo>
                  <a:lnTo>
                    <a:pt x="443351" y="16848"/>
                  </a:lnTo>
                  <a:lnTo>
                    <a:pt x="455679" y="35133"/>
                  </a:lnTo>
                  <a:lnTo>
                    <a:pt x="460199" y="57525"/>
                  </a:lnTo>
                  <a:lnTo>
                    <a:pt x="455679" y="79916"/>
                  </a:lnTo>
                  <a:lnTo>
                    <a:pt x="443351" y="98201"/>
                  </a:lnTo>
                  <a:lnTo>
                    <a:pt x="425066" y="110529"/>
                  </a:lnTo>
                  <a:lnTo>
                    <a:pt x="4026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5292744" y="3021406"/>
              <a:ext cx="609600" cy="152400"/>
            </a:xfrm>
            <a:custGeom>
              <a:avLst/>
              <a:gdLst/>
              <a:ahLst/>
              <a:cxnLst/>
              <a:rect l="l" t="t" r="r" b="b"/>
              <a:pathLst>
                <a:path w="690879" h="172720">
                  <a:moveTo>
                    <a:pt x="690300" y="0"/>
                  </a:moveTo>
                  <a:lnTo>
                    <a:pt x="0" y="0"/>
                  </a:lnTo>
                  <a:lnTo>
                    <a:pt x="115050" y="172573"/>
                  </a:lnTo>
                  <a:lnTo>
                    <a:pt x="575250" y="172573"/>
                  </a:lnTo>
                  <a:lnTo>
                    <a:pt x="690300" y="0"/>
                  </a:lnTo>
                  <a:close/>
                </a:path>
              </a:pathLst>
            </a:custGeom>
            <a:solidFill>
              <a:srgbClr val="76D6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292744" y="3021406"/>
              <a:ext cx="609600" cy="152400"/>
            </a:xfrm>
            <a:custGeom>
              <a:avLst/>
              <a:gdLst/>
              <a:ahLst/>
              <a:cxnLst/>
              <a:rect l="l" t="t" r="r" b="b"/>
              <a:pathLst>
                <a:path w="690879" h="172720">
                  <a:moveTo>
                    <a:pt x="0" y="0"/>
                  </a:moveTo>
                  <a:lnTo>
                    <a:pt x="690299" y="0"/>
                  </a:lnTo>
                  <a:lnTo>
                    <a:pt x="575249" y="172575"/>
                  </a:lnTo>
                  <a:lnTo>
                    <a:pt x="115049" y="172575"/>
                  </a:lnTo>
                  <a:lnTo>
                    <a:pt x="0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5292744" y="2869133"/>
              <a:ext cx="609600" cy="101974"/>
            </a:xfrm>
            <a:custGeom>
              <a:avLst/>
              <a:gdLst/>
              <a:ahLst/>
              <a:cxnLst/>
              <a:rect l="l" t="t" r="r" b="b"/>
              <a:pathLst>
                <a:path w="690879" h="115570">
                  <a:moveTo>
                    <a:pt x="57524" y="0"/>
                  </a:moveTo>
                  <a:lnTo>
                    <a:pt x="632774" y="0"/>
                  </a:lnTo>
                  <a:lnTo>
                    <a:pt x="655166" y="4520"/>
                  </a:lnTo>
                  <a:lnTo>
                    <a:pt x="673451" y="16848"/>
                  </a:lnTo>
                  <a:lnTo>
                    <a:pt x="685779" y="35133"/>
                  </a:lnTo>
                  <a:lnTo>
                    <a:pt x="690299" y="57525"/>
                  </a:lnTo>
                  <a:lnTo>
                    <a:pt x="685779" y="79916"/>
                  </a:lnTo>
                  <a:lnTo>
                    <a:pt x="673451" y="98201"/>
                  </a:lnTo>
                  <a:lnTo>
                    <a:pt x="655166" y="110529"/>
                  </a:lnTo>
                  <a:lnTo>
                    <a:pt x="632774" y="115050"/>
                  </a:lnTo>
                  <a:lnTo>
                    <a:pt x="57524" y="115050"/>
                  </a:lnTo>
                  <a:lnTo>
                    <a:pt x="35133" y="110529"/>
                  </a:lnTo>
                  <a:lnTo>
                    <a:pt x="16848" y="98201"/>
                  </a:lnTo>
                  <a:lnTo>
                    <a:pt x="4520" y="79916"/>
                  </a:lnTo>
                  <a:lnTo>
                    <a:pt x="0" y="57525"/>
                  </a:lnTo>
                  <a:lnTo>
                    <a:pt x="4520" y="35133"/>
                  </a:lnTo>
                  <a:lnTo>
                    <a:pt x="16848" y="16848"/>
                  </a:lnTo>
                  <a:lnTo>
                    <a:pt x="35133" y="4520"/>
                  </a:lnTo>
                  <a:lnTo>
                    <a:pt x="57524" y="0"/>
                  </a:lnTo>
                  <a:close/>
                </a:path>
              </a:pathLst>
            </a:custGeom>
            <a:ln w="6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74" name="object 9">
            <a:extLst>
              <a:ext uri="{FF2B5EF4-FFF2-40B4-BE49-F238E27FC236}">
                <a16:creationId xmlns:a16="http://schemas.microsoft.com/office/drawing/2014/main" id="{B4728EC2-42D7-CC4E-ABC6-B64E88FE10F7}"/>
              </a:ext>
            </a:extLst>
          </p:cNvPr>
          <p:cNvSpPr txBox="1"/>
          <p:nvPr/>
        </p:nvSpPr>
        <p:spPr>
          <a:xfrm>
            <a:off x="4788275" y="6707057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9F737DA7-3B84-584C-9E64-A7558D18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0551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71" name="Picture 70" descr="A blue sky with no clouds&#10;&#10;Description automatically generated with medium confidence">
            <a:extLst>
              <a:ext uri="{FF2B5EF4-FFF2-40B4-BE49-F238E27FC236}">
                <a16:creationId xmlns:a16="http://schemas.microsoft.com/office/drawing/2014/main" id="{802A9506-1427-A5A2-3179-AE867DAA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162" y="4163961"/>
            <a:ext cx="1356080" cy="358784"/>
          </a:xfrm>
          <a:prstGeom prst="rect">
            <a:avLst/>
          </a:prstGeom>
        </p:spPr>
      </p:pic>
      <p:pic>
        <p:nvPicPr>
          <p:cNvPr id="73" name="Picture 72" descr="A blue sky with no clouds&#10;&#10;Description automatically generated with medium confidence">
            <a:extLst>
              <a:ext uri="{FF2B5EF4-FFF2-40B4-BE49-F238E27FC236}">
                <a16:creationId xmlns:a16="http://schemas.microsoft.com/office/drawing/2014/main" id="{C88709ED-19E6-90ED-AAB8-091CBE730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162" y="4862604"/>
            <a:ext cx="1356080" cy="3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7695" y="2424084"/>
            <a:ext cx="4144272" cy="239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86261" y="2482651"/>
            <a:ext cx="3953996" cy="2204197"/>
          </a:xfrm>
          <a:custGeom>
            <a:avLst/>
            <a:gdLst/>
            <a:ahLst/>
            <a:cxnLst/>
            <a:rect l="l" t="t" r="r" b="b"/>
            <a:pathLst>
              <a:path w="4481195" h="2498090">
                <a:moveTo>
                  <a:pt x="0" y="0"/>
                </a:moveTo>
                <a:lnTo>
                  <a:pt x="4480744" y="0"/>
                </a:lnTo>
                <a:lnTo>
                  <a:pt x="4480744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86261" y="2482651"/>
            <a:ext cx="3953996" cy="2204197"/>
          </a:xfrm>
          <a:custGeom>
            <a:avLst/>
            <a:gdLst/>
            <a:ahLst/>
            <a:cxnLst/>
            <a:rect l="l" t="t" r="r" b="b"/>
            <a:pathLst>
              <a:path w="4481195" h="2498090">
                <a:moveTo>
                  <a:pt x="0" y="0"/>
                </a:moveTo>
                <a:lnTo>
                  <a:pt x="4480744" y="0"/>
                </a:lnTo>
                <a:lnTo>
                  <a:pt x="4480744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1980" y="2424084"/>
            <a:ext cx="3913172" cy="2394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0547" y="2482651"/>
            <a:ext cx="3722594" cy="2204197"/>
          </a:xfrm>
          <a:custGeom>
            <a:avLst/>
            <a:gdLst/>
            <a:ahLst/>
            <a:cxnLst/>
            <a:rect l="l" t="t" r="r" b="b"/>
            <a:pathLst>
              <a:path w="4218940" h="2498090">
                <a:moveTo>
                  <a:pt x="0" y="0"/>
                </a:moveTo>
                <a:lnTo>
                  <a:pt x="4218830" y="0"/>
                </a:lnTo>
                <a:lnTo>
                  <a:pt x="4218830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0547" y="2482651"/>
            <a:ext cx="3722594" cy="2204197"/>
          </a:xfrm>
          <a:custGeom>
            <a:avLst/>
            <a:gdLst/>
            <a:ahLst/>
            <a:cxnLst/>
            <a:rect l="l" t="t" r="r" b="b"/>
            <a:pathLst>
              <a:path w="4218940" h="2498090">
                <a:moveTo>
                  <a:pt x="0" y="0"/>
                </a:moveTo>
                <a:lnTo>
                  <a:pt x="4218830" y="0"/>
                </a:lnTo>
                <a:lnTo>
                  <a:pt x="4218830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77932" y="256748"/>
            <a:ext cx="9272998" cy="620713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Encoder-Decoder (seq2seq)</a:t>
            </a:r>
            <a:r>
              <a:rPr spc="-35" dirty="0"/>
              <a:t> </a:t>
            </a:r>
            <a:r>
              <a:rPr dirty="0"/>
              <a:t>model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79365" y="3637879"/>
            <a:ext cx="412937" cy="72623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algn="ctr">
              <a:spcBef>
                <a:spcPts val="97"/>
              </a:spcBef>
            </a:pPr>
            <a:r>
              <a:rPr sz="1015" spc="4" dirty="0">
                <a:latin typeface="Helvetica"/>
                <a:cs typeface="Helvetica"/>
              </a:rPr>
              <a:t>hidden</a:t>
            </a:r>
            <a:endParaRPr sz="1015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97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71">
              <a:latin typeface="Times New Roman"/>
              <a:cs typeface="Times New Roman"/>
            </a:endParaRPr>
          </a:p>
          <a:p>
            <a:pPr marL="3362" algn="ctr">
              <a:spcBef>
                <a:spcPts val="785"/>
              </a:spcBef>
            </a:pPr>
            <a:r>
              <a:rPr sz="1015" dirty="0">
                <a:latin typeface="Helvetica"/>
                <a:cs typeface="Helvetica"/>
              </a:rPr>
              <a:t>input</a:t>
            </a:r>
            <a:endParaRPr sz="1015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8717" y="401977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77284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1" y="0"/>
                </a:lnTo>
                <a:lnTo>
                  <a:pt x="692641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77284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67609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26999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26999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54010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13401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13401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40413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99803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99803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18717" y="347490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77284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1" y="0"/>
                </a:lnTo>
                <a:lnTo>
                  <a:pt x="692641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77284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26999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26999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3401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13401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99803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99803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2859" y="3941964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41257" y="386742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45131" y="401977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03697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03697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94022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53413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53413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80424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39814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39814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66826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26216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26217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45131" y="347490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03697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03697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53413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53413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739814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739814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26216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26217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09272" y="3941964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767670" y="386742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71545" y="401977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30111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30111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220436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79826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79826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06836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466228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466227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593239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652629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652629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171545" y="347490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30111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30111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279826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79826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466228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66227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52629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52629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35686" y="3941964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494084" y="386742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97957" y="401977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56524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56524" y="407834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46849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06239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06240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33250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92641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92640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319652" y="4057862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79043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79043" y="411642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897957" y="3474909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956524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56524" y="3533476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06239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06240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92641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92640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79043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379043" y="3571559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262100" y="3941964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220498" y="386742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80714" y="3715098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28215" y="3673496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099404" y="3715098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146906" y="3673496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825816" y="3715098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873319" y="3673496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567676" y="3715098"/>
            <a:ext cx="87406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83754" y="0"/>
                </a:lnTo>
                <a:lnTo>
                  <a:pt x="98488" y="0"/>
                </a:lnTo>
              </a:path>
            </a:pathLst>
          </a:custGeom>
          <a:ln w="29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641577" y="3657896"/>
            <a:ext cx="114860" cy="114860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0" y="0"/>
                </a:moveTo>
                <a:lnTo>
                  <a:pt x="0" y="129659"/>
                </a:lnTo>
                <a:lnTo>
                  <a:pt x="129659" y="648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8959776" y="3037839"/>
            <a:ext cx="432547" cy="189536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147" spc="4" dirty="0">
                <a:latin typeface="Helvetica"/>
                <a:cs typeface="Helvetica"/>
              </a:rPr>
              <a:t>output</a:t>
            </a:r>
            <a:endParaRPr sz="1147">
              <a:latin typeface="Helvetica"/>
              <a:cs typeface="Helvetica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682184" y="293020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740749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740749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737947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797455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797454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950553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010060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010060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163159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222665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222666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2184" y="4011692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5740749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740749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737947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97455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97454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950553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010060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010060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163159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22665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22666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82184" y="3470947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740749" y="3529514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740749" y="3529514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797455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797454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10060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10060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2665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22666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089282" y="3935475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047680" y="3860937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090676" y="3383101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049074" y="330856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510713" y="293020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69279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9279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566477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25984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625983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79082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838590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38589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991688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051195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6"/>
                </a:lnTo>
                <a:lnTo>
                  <a:pt x="179572" y="174762"/>
                </a:lnTo>
                <a:lnTo>
                  <a:pt x="179572" y="128363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051195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510713" y="4011692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569279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569279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566477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625984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625983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779082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838590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838589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991688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051195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7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051195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10713" y="3470947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569279" y="3529514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569279" y="3529514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625984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625983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838590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838589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051195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7" y="219398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051195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917811" y="3935475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876210" y="3860937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919206" y="3383101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877605" y="330856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339242" y="293020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397808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397808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395006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454514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454514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607611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667118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667118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20217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79725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79725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339242" y="4011692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397808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397808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395006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454514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454514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607611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667118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667118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820217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879725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879725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339242" y="3470947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397808" y="3529514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397808" y="3529514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454514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454514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667118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67118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79725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79725" y="3567307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746342" y="3935475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704740" y="3860937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747736" y="3383101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706134" y="330856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167772" y="293020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226338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226338" y="298876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223536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283043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6"/>
                </a:lnTo>
                <a:lnTo>
                  <a:pt x="179572" y="174762"/>
                </a:lnTo>
                <a:lnTo>
                  <a:pt x="179572" y="128363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283043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436140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495648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495648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648747" y="2967996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708254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708253" y="3026563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167772" y="4011692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226338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226338" y="4070259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223536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283043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7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283043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436140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495648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495648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648747" y="4049485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708254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708253" y="4108052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167772" y="3470947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968319" y="2568236"/>
            <a:ext cx="2963751" cy="22859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9">
            <a:extLst>
              <a:ext uri="{FF2B5EF4-FFF2-40B4-BE49-F238E27FC236}">
                <a16:creationId xmlns:a16="http://schemas.microsoft.com/office/drawing/2014/main" id="{B62A0E3E-0AAE-AB4A-81D9-3BB2EE800F6F}"/>
              </a:ext>
            </a:extLst>
          </p:cNvPr>
          <p:cNvSpPr txBox="1"/>
          <p:nvPr/>
        </p:nvSpPr>
        <p:spPr>
          <a:xfrm>
            <a:off x="4788275" y="6707057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25472374-EE5B-A345-9403-3EBE5186777C}"/>
              </a:ext>
            </a:extLst>
          </p:cNvPr>
          <p:cNvSpPr txBox="1"/>
          <p:nvPr/>
        </p:nvSpPr>
        <p:spPr>
          <a:xfrm>
            <a:off x="5837804" y="43773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&lt;s&gt;</a:t>
            </a:r>
          </a:p>
        </p:txBody>
      </p:sp>
      <p:sp>
        <p:nvSpPr>
          <p:cNvPr id="253" name="Slide Number Placeholder 3">
            <a:extLst>
              <a:ext uri="{FF2B5EF4-FFF2-40B4-BE49-F238E27FC236}">
                <a16:creationId xmlns:a16="http://schemas.microsoft.com/office/drawing/2014/main" id="{A1FF595B-7482-4649-8946-28CB2555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0551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8F386925-FB51-AB44-AF85-02300D7CE338}"/>
              </a:ext>
            </a:extLst>
          </p:cNvPr>
          <p:cNvSpPr txBox="1"/>
          <p:nvPr/>
        </p:nvSpPr>
        <p:spPr>
          <a:xfrm>
            <a:off x="9251796" y="7805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6031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1544" y="251062"/>
            <a:ext cx="5650566" cy="621278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Attention</a:t>
            </a:r>
            <a:r>
              <a:rPr spc="-57" dirty="0"/>
              <a:t> </a:t>
            </a:r>
            <a:r>
              <a:rPr lang="de-DE" dirty="0"/>
              <a:t>M</a:t>
            </a:r>
            <a:r>
              <a:rPr dirty="0" err="1"/>
              <a:t>echanisms</a:t>
            </a:r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02" y="1202010"/>
            <a:ext cx="6369052" cy="4738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22E8694-7266-6741-8FE8-319AC563760F}"/>
              </a:ext>
            </a:extLst>
          </p:cNvPr>
          <p:cNvSpPr txBox="1"/>
          <p:nvPr/>
        </p:nvSpPr>
        <p:spPr>
          <a:xfrm>
            <a:off x="4788275" y="6707057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F8FBE5D-B4EE-E74D-A33B-3176311B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0551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F8C99F-0BA9-CD17-4C00-CF2F5399B6D4}"/>
              </a:ext>
            </a:extLst>
          </p:cNvPr>
          <p:cNvCxnSpPr/>
          <p:nvPr/>
        </p:nvCxnSpPr>
        <p:spPr>
          <a:xfrm flipV="1">
            <a:off x="2621510" y="2363190"/>
            <a:ext cx="2291938" cy="178129"/>
          </a:xfrm>
          <a:prstGeom prst="straightConnector1">
            <a:avLst/>
          </a:prstGeom>
          <a:ln w="28575">
            <a:solidFill>
              <a:srgbClr val="8261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1CCBEE-A9C8-5197-0524-526DD777F506}"/>
              </a:ext>
            </a:extLst>
          </p:cNvPr>
          <p:cNvCxnSpPr>
            <a:cxnSpLocks/>
          </p:cNvCxnSpPr>
          <p:nvPr/>
        </p:nvCxnSpPr>
        <p:spPr>
          <a:xfrm flipV="1">
            <a:off x="2621510" y="2363190"/>
            <a:ext cx="3028208" cy="226518"/>
          </a:xfrm>
          <a:prstGeom prst="straightConnector1">
            <a:avLst/>
          </a:prstGeom>
          <a:ln w="28575">
            <a:solidFill>
              <a:srgbClr val="8261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FEDAEE-BAC4-F261-466E-88B45BF1E242}"/>
              </a:ext>
            </a:extLst>
          </p:cNvPr>
          <p:cNvCxnSpPr>
            <a:cxnSpLocks/>
          </p:cNvCxnSpPr>
          <p:nvPr/>
        </p:nvCxnSpPr>
        <p:spPr>
          <a:xfrm flipV="1">
            <a:off x="2609635" y="2363190"/>
            <a:ext cx="3811979" cy="268968"/>
          </a:xfrm>
          <a:prstGeom prst="straightConnector1">
            <a:avLst/>
          </a:prstGeom>
          <a:ln w="28575">
            <a:solidFill>
              <a:srgbClr val="8261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E3B4A5-CFB9-39A4-2D24-E7B49BD6872A}"/>
              </a:ext>
            </a:extLst>
          </p:cNvPr>
          <p:cNvSpPr txBox="1"/>
          <p:nvPr/>
        </p:nvSpPr>
        <p:spPr>
          <a:xfrm>
            <a:off x="7975591" y="2476449"/>
            <a:ext cx="401798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912FF"/>
                </a:solidFill>
              </a:rPr>
              <a:t>Ashish Vaswani, Noam </a:t>
            </a:r>
            <a:r>
              <a:rPr lang="en-GB" sz="1100" dirty="0" err="1">
                <a:solidFill>
                  <a:srgbClr val="0912FF"/>
                </a:solidFill>
              </a:rPr>
              <a:t>Shazeer</a:t>
            </a:r>
            <a:r>
              <a:rPr lang="en-GB" sz="1100" dirty="0">
                <a:solidFill>
                  <a:srgbClr val="0912FF"/>
                </a:solidFill>
              </a:rPr>
              <a:t>, Niki Parmar, Jakob </a:t>
            </a:r>
            <a:r>
              <a:rPr lang="en-GB" sz="1100" dirty="0" err="1">
                <a:solidFill>
                  <a:srgbClr val="0912FF"/>
                </a:solidFill>
              </a:rPr>
              <a:t>Uszkoreit</a:t>
            </a:r>
            <a:r>
              <a:rPr lang="en-GB" sz="1100" dirty="0">
                <a:solidFill>
                  <a:srgbClr val="0912FF"/>
                </a:solidFill>
              </a:rPr>
              <a:t>, </a:t>
            </a:r>
            <a:r>
              <a:rPr lang="en-GB" sz="1100" dirty="0" err="1">
                <a:solidFill>
                  <a:srgbClr val="0912FF"/>
                </a:solidFill>
              </a:rPr>
              <a:t>Llion</a:t>
            </a:r>
            <a:r>
              <a:rPr lang="en-GB" sz="1100" dirty="0">
                <a:solidFill>
                  <a:srgbClr val="0912FF"/>
                </a:solidFill>
              </a:rPr>
              <a:t> Jones, Aidan N. Gomez, </a:t>
            </a:r>
            <a:r>
              <a:rPr lang="en-GB" sz="1100" dirty="0" err="1">
                <a:solidFill>
                  <a:srgbClr val="0912FF"/>
                </a:solidFill>
              </a:rPr>
              <a:t>Łukasz</a:t>
            </a:r>
            <a:r>
              <a:rPr lang="en-GB" sz="1100" dirty="0">
                <a:solidFill>
                  <a:srgbClr val="0912FF"/>
                </a:solidFill>
              </a:rPr>
              <a:t> Kaiser, and </a:t>
            </a:r>
            <a:r>
              <a:rPr lang="en-GB" sz="1100" dirty="0" err="1">
                <a:solidFill>
                  <a:srgbClr val="0912FF"/>
                </a:solidFill>
              </a:rPr>
              <a:t>Illia</a:t>
            </a:r>
            <a:r>
              <a:rPr lang="en-GB" sz="1100" dirty="0">
                <a:solidFill>
                  <a:srgbClr val="0912FF"/>
                </a:solidFill>
              </a:rPr>
              <a:t> </a:t>
            </a:r>
            <a:r>
              <a:rPr lang="en-GB" sz="1100" dirty="0" err="1">
                <a:solidFill>
                  <a:srgbClr val="0912FF"/>
                </a:solidFill>
              </a:rPr>
              <a:t>Polosukhin</a:t>
            </a:r>
            <a:r>
              <a:rPr lang="en-GB" sz="1100" dirty="0">
                <a:solidFill>
                  <a:srgbClr val="0912FF"/>
                </a:solidFill>
              </a:rPr>
              <a:t>. 2017. </a:t>
            </a:r>
            <a:r>
              <a:rPr lang="en-GB" sz="1100" b="1" dirty="0">
                <a:solidFill>
                  <a:srgbClr val="0912FF"/>
                </a:solidFill>
              </a:rPr>
              <a:t>Attention is all you need</a:t>
            </a:r>
            <a:r>
              <a:rPr lang="en-GB" sz="1100" dirty="0">
                <a:solidFill>
                  <a:srgbClr val="0912FF"/>
                </a:solidFill>
              </a:rPr>
              <a:t>. In Proceedings of the 31st International Conference on Neural Information Processing Systems (NIPS'17). Curran Associates Inc., Red Hook, NY, USA, 6000–6010. </a:t>
            </a:r>
            <a:r>
              <a:rPr lang="en-GB" sz="1100" b="1" dirty="0">
                <a:solidFill>
                  <a:srgbClr val="FF0000"/>
                </a:solidFill>
              </a:rPr>
              <a:t>2017</a:t>
            </a:r>
            <a:endParaRPr lang="en-DE" sz="1100" b="1" dirty="0">
              <a:solidFill>
                <a:srgbClr val="FF0000"/>
              </a:solidFill>
            </a:endParaRP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5BFDCB9D-52A8-0319-961F-F3BA7417126C}"/>
              </a:ext>
            </a:extLst>
          </p:cNvPr>
          <p:cNvSpPr/>
          <p:nvPr/>
        </p:nvSpPr>
        <p:spPr>
          <a:xfrm>
            <a:off x="9122485" y="3818965"/>
            <a:ext cx="3248809" cy="2121466"/>
          </a:xfrm>
          <a:prstGeom prst="cloudCallout">
            <a:avLst>
              <a:gd name="adj1" fmla="val -56263"/>
              <a:gd name="adj2" fmla="val -505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Landmark paper:</a:t>
            </a:r>
            <a:br>
              <a:rPr lang="en-DE" dirty="0"/>
            </a:br>
            <a:r>
              <a:rPr lang="en-DE" dirty="0"/>
              <a:t>Parallelize with </a:t>
            </a:r>
            <a:br>
              <a:rPr lang="en-DE" dirty="0"/>
            </a:br>
            <a:r>
              <a:rPr lang="en-DE" dirty="0"/>
              <a:t>GPUs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9B4A2-F2D7-5C25-F5BF-E5D454E05104}"/>
              </a:ext>
            </a:extLst>
          </p:cNvPr>
          <p:cNvSpPr txBox="1"/>
          <p:nvPr/>
        </p:nvSpPr>
        <p:spPr>
          <a:xfrm>
            <a:off x="7975591" y="1438049"/>
            <a:ext cx="40905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912FF"/>
                </a:solidFill>
              </a:rPr>
              <a:t>Dzmitry Bahdanau, Kyunghyun Cho, Yoshua Bengio:</a:t>
            </a:r>
          </a:p>
          <a:p>
            <a:r>
              <a:rPr lang="en-DE" sz="1100" dirty="0">
                <a:solidFill>
                  <a:srgbClr val="0912FF"/>
                </a:solidFill>
              </a:rPr>
              <a:t>Neural Machine Translation by Jointly Learning to Align and Translate. ICLR </a:t>
            </a:r>
            <a:r>
              <a:rPr lang="en-DE" sz="1100" b="1" dirty="0">
                <a:solidFill>
                  <a:srgbClr val="FF000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5137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4.bp.blogspot.com/-OlrV-PAtEkQ/W3RkOJCBkaI/AAAAAAAADOg/gNZXo_eK3tMNOmIfsuvPzrRfNb3qFQwJwCLcBGAs/s1600/image1.gif">
            <a:extLst>
              <a:ext uri="{FF2B5EF4-FFF2-40B4-BE49-F238E27FC236}">
                <a16:creationId xmlns:a16="http://schemas.microsoft.com/office/drawing/2014/main" id="{73A9EDB0-AF1A-4E61-80E5-8CE2D023C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9292"/>
            <a:ext cx="91440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06E794-7DF7-446B-B3E6-0A9A1529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7" y="365125"/>
            <a:ext cx="11137186" cy="1325563"/>
          </a:xfrm>
        </p:spPr>
        <p:txBody>
          <a:bodyPr/>
          <a:lstStyle/>
          <a:p>
            <a:r>
              <a:rPr lang="en-US" altLang="zh-TW" dirty="0"/>
              <a:t>Parallel </a:t>
            </a:r>
            <a:r>
              <a:rPr lang="en-US" altLang="zh-TW" dirty="0" err="1"/>
              <a:t>Computation+Abstraction</a:t>
            </a:r>
            <a:r>
              <a:rPr lang="en-US" altLang="zh-TW" dirty="0"/>
              <a:t>: Transformer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75AC41-61E3-406C-A3A4-F411C824A309}"/>
              </a:ext>
            </a:extLst>
          </p:cNvPr>
          <p:cNvSpPr/>
          <p:nvPr/>
        </p:nvSpPr>
        <p:spPr>
          <a:xfrm>
            <a:off x="2152651" y="5949280"/>
            <a:ext cx="772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4"/>
              </a:rPr>
              <a:t>https://ai.googleblog.com/2018/08/moving-beyond-translation-with.html</a:t>
            </a:r>
            <a:endParaRPr lang="zh-TW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FCD586-AF33-8F57-A9A7-C268AB2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246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C8F77-E30C-44A8-94F1-8FC6DDA38D0E}"/>
              </a:ext>
            </a:extLst>
          </p:cNvPr>
          <p:cNvSpPr txBox="1"/>
          <p:nvPr/>
        </p:nvSpPr>
        <p:spPr>
          <a:xfrm>
            <a:off x="1560844" y="650977"/>
            <a:ext cx="8910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Encoding: Autoencoding and Pretraining</a:t>
            </a:r>
            <a:endParaRPr lang="en-CA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A8AEA-E6D5-43D1-A25C-29DF2D2C13A9}"/>
              </a:ext>
            </a:extLst>
          </p:cNvPr>
          <p:cNvSpPr txBox="1"/>
          <p:nvPr/>
        </p:nvSpPr>
        <p:spPr>
          <a:xfrm>
            <a:off x="1009290" y="2786861"/>
            <a:ext cx="431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Autoencoding(AE) Language Modeling: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201F6-60EB-4BB0-98E7-0BCD171499F4}"/>
              </a:ext>
            </a:extLst>
          </p:cNvPr>
          <p:cNvSpPr txBox="1"/>
          <p:nvPr/>
        </p:nvSpPr>
        <p:spPr>
          <a:xfrm>
            <a:off x="8146993" y="2490040"/>
            <a:ext cx="3464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 AE language model aims to reconstruct the original data from </a:t>
            </a:r>
            <a:r>
              <a:rPr lang="en-CA" b="1" dirty="0"/>
              <a:t>corrupted input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dirty="0"/>
              <a:t>Corrupted input: The corrupted input means we use [MASK] to replace the original token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1B22C04-F583-466B-8B5C-EE1DE4636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90" y="3280554"/>
            <a:ext cx="6941694" cy="1959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443E4-6EC8-489F-AB72-2DE9D249709F}"/>
              </a:ext>
            </a:extLst>
          </p:cNvPr>
          <p:cNvSpPr txBox="1"/>
          <p:nvPr/>
        </p:nvSpPr>
        <p:spPr>
          <a:xfrm>
            <a:off x="8153399" y="4786879"/>
            <a:ext cx="203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	BERT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EF11E-BB1C-EA57-61D1-831EE1CE9A39}"/>
              </a:ext>
            </a:extLst>
          </p:cNvPr>
          <p:cNvSpPr txBox="1"/>
          <p:nvPr/>
        </p:nvSpPr>
        <p:spPr>
          <a:xfrm>
            <a:off x="2134533" y="5548846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an be implemented with self-attention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C0E4F2F-F581-03D5-008B-371452F219DE}"/>
              </a:ext>
            </a:extLst>
          </p:cNvPr>
          <p:cNvSpPr/>
          <p:nvPr/>
        </p:nvSpPr>
        <p:spPr>
          <a:xfrm>
            <a:off x="7950984" y="5806430"/>
            <a:ext cx="3017293" cy="769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13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2055</Words>
  <Application>Microsoft Macintosh PowerPoint</Application>
  <PresentationFormat>Widescreen</PresentationFormat>
  <Paragraphs>280</Paragraphs>
  <Slides>38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Cambria Math</vt:lpstr>
      <vt:lpstr>Charter</vt:lpstr>
      <vt:lpstr>CharterITCW04</vt:lpstr>
      <vt:lpstr>Generator</vt:lpstr>
      <vt:lpstr>Google Sans</vt:lpstr>
      <vt:lpstr>Helvetica</vt:lpstr>
      <vt:lpstr>Helvetica Neue</vt:lpstr>
      <vt:lpstr>HelveticaNeue</vt:lpstr>
      <vt:lpstr>JigsawSans-Light</vt:lpstr>
      <vt:lpstr>JigsawSans-Regular</vt:lpstr>
      <vt:lpstr>Lucida Grande</vt:lpstr>
      <vt:lpstr>Manrope</vt:lpstr>
      <vt:lpstr>Myriad Pro</vt:lpstr>
      <vt:lpstr>Open Sans</vt:lpstr>
      <vt:lpstr>Times New Roman</vt:lpstr>
      <vt:lpstr>Office Theme</vt:lpstr>
      <vt:lpstr>Aligned AI and the Role of the Humanities:  Training AI Systems using Human Feedback</vt:lpstr>
      <vt:lpstr>Architecture for Sequence Transformations</vt:lpstr>
      <vt:lpstr>Sequence Classification</vt:lpstr>
      <vt:lpstr>PowerPoint Presentation</vt:lpstr>
      <vt:lpstr>Bidirectional Transformations for Sequence Classification</vt:lpstr>
      <vt:lpstr>Encoder-Decoder (seq2seq) model</vt:lpstr>
      <vt:lpstr>Attention Mechanisms</vt:lpstr>
      <vt:lpstr>Parallel Computation+Abstraction: Transformer</vt:lpstr>
      <vt:lpstr>PowerPoint Presentation</vt:lpstr>
      <vt:lpstr>PowerPoint Presentation</vt:lpstr>
      <vt:lpstr>Assessment GPT-3</vt:lpstr>
      <vt:lpstr>Reasons for Misalignment</vt:lpstr>
      <vt:lpstr>How do we create an agent that behaves in  accordance with what a human wants?</vt:lpstr>
      <vt:lpstr>Compatibility vs. Alignment in LLMs</vt:lpstr>
      <vt:lpstr>Alignment</vt:lpstr>
      <vt:lpstr>Alignment: Criteria</vt:lpstr>
      <vt:lpstr>Alignment by Prompt Design</vt:lpstr>
      <vt:lpstr>Alignment by In-context Learning</vt:lpstr>
      <vt:lpstr>Alignment by Fine Tuning</vt:lpstr>
      <vt:lpstr>Alignment Built into the LLM itself:  On the Way to GPT-4</vt:lpstr>
      <vt:lpstr>Reinforcement Learning from Human Feedback (RLHF)</vt:lpstr>
      <vt:lpstr>Train a Reward (Preference) Model</vt:lpstr>
      <vt:lpstr>PowerPoint Presentation</vt:lpstr>
      <vt:lpstr>Human-assistant dialogue</vt:lpstr>
      <vt:lpstr>Human-assistant dialogue</vt:lpstr>
      <vt:lpstr>Human-assistant dialogue</vt:lpstr>
      <vt:lpstr>Human-assistant dialogue</vt:lpstr>
      <vt:lpstr>Reinforcement Learning</vt:lpstr>
      <vt:lpstr>An AI System (Agent)</vt:lpstr>
      <vt:lpstr>Off-Switch Problem</vt:lpstr>
      <vt:lpstr>Before/after bringing coffee…</vt:lpstr>
      <vt:lpstr>The off-switch problem</vt:lpstr>
      <vt:lpstr>PowerPoint Presentation</vt:lpstr>
      <vt:lpstr>PowerPoint Presentation</vt:lpstr>
      <vt:lpstr>Higher Order Alignment</vt:lpstr>
      <vt:lpstr>PowerPoint Presentation</vt:lpstr>
      <vt:lpstr>Normal-morals can only use fine-tuning…</vt:lpstr>
      <vt:lpstr>The Role of the Humanities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Aligned AI and the role of the humanities: Training AI systems using human feedback</dc:title>
  <dc:creator>Ralf Möller</dc:creator>
  <cp:lastModifiedBy>Ralf Möller</cp:lastModifiedBy>
  <cp:revision>188</cp:revision>
  <dcterms:created xsi:type="dcterms:W3CDTF">2023-06-24T07:24:54Z</dcterms:created>
  <dcterms:modified xsi:type="dcterms:W3CDTF">2023-06-26T15:58:33Z</dcterms:modified>
</cp:coreProperties>
</file>