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9" r:id="rId2"/>
    <p:sldId id="1599" r:id="rId3"/>
    <p:sldId id="1600" r:id="rId4"/>
    <p:sldId id="1605" r:id="rId5"/>
    <p:sldId id="264" r:id="rId6"/>
    <p:sldId id="1607" r:id="rId7"/>
    <p:sldId id="1609" r:id="rId8"/>
    <p:sldId id="1610" r:id="rId9"/>
    <p:sldId id="1611" r:id="rId10"/>
    <p:sldId id="1612" r:id="rId11"/>
    <p:sldId id="1614" r:id="rId12"/>
    <p:sldId id="1615" r:id="rId13"/>
    <p:sldId id="260" r:id="rId14"/>
    <p:sldId id="261" r:id="rId15"/>
    <p:sldId id="262" r:id="rId16"/>
    <p:sldId id="263" r:id="rId17"/>
    <p:sldId id="1622" r:id="rId18"/>
    <p:sldId id="1623" r:id="rId19"/>
    <p:sldId id="1624" r:id="rId20"/>
    <p:sldId id="1625" r:id="rId21"/>
    <p:sldId id="299" r:id="rId22"/>
    <p:sldId id="1613" r:id="rId23"/>
    <p:sldId id="1617" r:id="rId24"/>
    <p:sldId id="1620" r:id="rId25"/>
    <p:sldId id="1616" r:id="rId26"/>
    <p:sldId id="1618" r:id="rId27"/>
    <p:sldId id="1628" r:id="rId28"/>
    <p:sldId id="1629" r:id="rId29"/>
    <p:sldId id="1626" r:id="rId30"/>
    <p:sldId id="1627" r:id="rId31"/>
    <p:sldId id="1621" r:id="rId32"/>
    <p:sldId id="357" r:id="rId33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17" userDrawn="1">
          <p15:clr>
            <a:srgbClr val="A4A3A4"/>
          </p15:clr>
        </p15:guide>
        <p15:guide id="2" orient="horz" pos="1847" userDrawn="1">
          <p15:clr>
            <a:srgbClr val="A4A3A4"/>
          </p15:clr>
        </p15:guide>
        <p15:guide id="3" orient="horz" pos="657" userDrawn="1">
          <p15:clr>
            <a:srgbClr val="A4A3A4"/>
          </p15:clr>
        </p15:guide>
        <p15:guide id="4" orient="horz" pos="4032" userDrawn="1">
          <p15:clr>
            <a:srgbClr val="A4A3A4"/>
          </p15:clr>
        </p15:guide>
        <p15:guide id="5" orient="horz" pos="934" userDrawn="1">
          <p15:clr>
            <a:srgbClr val="A4A3A4"/>
          </p15:clr>
        </p15:guide>
        <p15:guide id="6" orient="horz" pos="3749" userDrawn="1">
          <p15:clr>
            <a:srgbClr val="A4A3A4"/>
          </p15:clr>
        </p15:guide>
        <p15:guide id="7" orient="horz" pos="1075" userDrawn="1">
          <p15:clr>
            <a:srgbClr val="A4A3A4"/>
          </p15:clr>
        </p15:guide>
        <p15:guide id="8" orient="horz" pos="1203" userDrawn="1">
          <p15:clr>
            <a:srgbClr val="A4A3A4"/>
          </p15:clr>
        </p15:guide>
        <p15:guide id="9" orient="horz" pos="4199" userDrawn="1">
          <p15:clr>
            <a:srgbClr val="A4A3A4"/>
          </p15:clr>
        </p15:guide>
        <p15:guide id="10" orient="horz" pos="1728" userDrawn="1">
          <p15:clr>
            <a:srgbClr val="A4A3A4"/>
          </p15:clr>
        </p15:guide>
        <p15:guide id="11" orient="horz" pos="1729" userDrawn="1">
          <p15:clr>
            <a:srgbClr val="A4A3A4"/>
          </p15:clr>
        </p15:guide>
        <p15:guide id="12" orient="horz" pos="4140" userDrawn="1">
          <p15:clr>
            <a:srgbClr val="A4A3A4"/>
          </p15:clr>
        </p15:guide>
        <p15:guide id="13" pos="4029" userDrawn="1">
          <p15:clr>
            <a:srgbClr val="A4A3A4"/>
          </p15:clr>
        </p15:guide>
        <p15:guide id="14" pos="7303" userDrawn="1">
          <p15:clr>
            <a:srgbClr val="A4A3A4"/>
          </p15:clr>
        </p15:guide>
        <p15:guide id="15" pos="5759" userDrawn="1">
          <p15:clr>
            <a:srgbClr val="A4A3A4"/>
          </p15:clr>
        </p15:guide>
        <p15:guide id="16" pos="1960" userDrawn="1">
          <p15:clr>
            <a:srgbClr val="A4A3A4"/>
          </p15:clr>
        </p15:guide>
        <p15:guide id="17" pos="375" userDrawn="1">
          <p15:clr>
            <a:srgbClr val="A4A3A4"/>
          </p15:clr>
        </p15:guide>
        <p15:guide id="18" pos="3655" userDrawn="1">
          <p15:clr>
            <a:srgbClr val="A4A3A4"/>
          </p15:clr>
        </p15:guide>
        <p15:guide id="19" pos="38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1"/>
    <a:srgbClr val="515AD3"/>
    <a:srgbClr val="FFFFCC"/>
    <a:srgbClr val="0092D2"/>
    <a:srgbClr val="3B515B"/>
    <a:srgbClr val="D80015"/>
    <a:srgbClr val="B1B9BD"/>
    <a:srgbClr val="89979D"/>
    <a:srgbClr val="62747C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/>
    <p:restoredTop sz="94698"/>
  </p:normalViewPr>
  <p:slideViewPr>
    <p:cSldViewPr snapToGrid="0">
      <p:cViewPr varScale="1">
        <p:scale>
          <a:sx n="97" d="100"/>
          <a:sy n="97" d="100"/>
        </p:scale>
        <p:origin x="216" y="648"/>
      </p:cViewPr>
      <p:guideLst>
        <p:guide orient="horz" pos="3717"/>
        <p:guide orient="horz" pos="1847"/>
        <p:guide orient="horz" pos="657"/>
        <p:guide orient="horz" pos="4032"/>
        <p:guide orient="horz" pos="934"/>
        <p:guide orient="horz" pos="3749"/>
        <p:guide orient="horz" pos="1075"/>
        <p:guide orient="horz" pos="1203"/>
        <p:guide orient="horz" pos="4199"/>
        <p:guide orient="horz" pos="1728"/>
        <p:guide orient="horz" pos="1729"/>
        <p:guide orient="horz" pos="4140"/>
        <p:guide pos="4029"/>
        <p:guide pos="7303"/>
        <p:guide pos="5759"/>
        <p:guide pos="1960"/>
        <p:guide pos="375"/>
        <p:guide pos="3655"/>
        <p:guide pos="382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640" y="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>
              <a:latin typeface="TheSans UHH Bold Caps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B03B8-5142-5243-8747-1F305A937668}" type="datetimeFigureOut">
              <a:rPr lang="de-DE" smtClean="0">
                <a:latin typeface="TheSans UHH Bold Caps"/>
              </a:rPr>
              <a:t>11.10.23</a:t>
            </a:fld>
            <a:endParaRPr lang="de-DE">
              <a:latin typeface="TheSans UHH Bold Cap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TheSans UHH Bold Cap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C051A-4269-3349-B3CC-0AFD8485E50A}" type="slidenum">
              <a:rPr lang="de-DE" smtClean="0">
                <a:latin typeface="TheSans UHH Bold Caps"/>
              </a:rPr>
              <a:t>‹#›</a:t>
            </a:fld>
            <a:endParaRPr lang="de-DE">
              <a:latin typeface="TheSans UHH Bold Caps"/>
            </a:endParaRPr>
          </a:p>
        </p:txBody>
      </p:sp>
    </p:spTree>
    <p:extLst>
      <p:ext uri="{BB962C8B-B14F-4D97-AF65-F5344CB8AC3E}">
        <p14:creationId xmlns:p14="http://schemas.microsoft.com/office/powerpoint/2010/main" val="14613886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heSans UHH Bold Caps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heSans UHH Bold Caps"/>
              </a:defRPr>
            </a:lvl1pPr>
          </a:lstStyle>
          <a:p>
            <a:fld id="{FC7BB34A-E9E0-164A-AE59-348CE25F601F}" type="datetimeFigureOut">
              <a:rPr lang="de-DE" smtClean="0"/>
              <a:pPr/>
              <a:t>11.10.23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heSans UHH Bold Caps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heSans UHH Bold Caps"/>
              </a:defRPr>
            </a:lvl1pPr>
          </a:lstStyle>
          <a:p>
            <a:fld id="{0053D800-90B3-984F-9A52-23098A3E9535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029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heSans UHH Bold Caps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gif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Titelfolie 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1326806"/>
            <a:ext cx="12192000" cy="5531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1479550"/>
            <a:ext cx="12192000" cy="4916632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vert="horz" tIns="108000"/>
          <a:lstStyle/>
          <a:p>
            <a:endParaRPr lang="de-DE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br>
              <a:rPr lang="de-DE"/>
            </a:br>
            <a:r>
              <a:rPr lang="de-DE"/>
              <a:t>An ihm kann man sehen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32803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/>
              <a:t>Name des Referenten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69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-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6"/>
            <a:ext cx="5210057" cy="3278944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1pPr>
            <a:lvl2pPr marL="504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3pPr>
            <a:lvl4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Manchmal benutzt man worte Wie der Blindtext</a:t>
            </a:r>
          </a:p>
          <a:p>
            <a:pPr lvl="0"/>
            <a:r>
              <a:rPr lang="de-DE" err="1"/>
              <a:t>Hamburgefonts</a:t>
            </a:r>
            <a:r>
              <a:rPr lang="de-DE"/>
              <a:t> oder </a:t>
            </a:r>
            <a:r>
              <a:rPr lang="de-DE" err="1"/>
              <a:t>Handgloves</a:t>
            </a:r>
            <a:endParaRPr lang="de-DE"/>
          </a:p>
        </p:txBody>
      </p:sp>
      <p:sp>
        <p:nvSpPr>
          <p:cNvPr id="12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oder </a:t>
            </a:r>
            <a:r>
              <a:rPr lang="de-DE" err="1"/>
              <a:t>Handgloves</a:t>
            </a:r>
            <a:r>
              <a:rPr lang="de-DE"/>
              <a:t>, um Schriften zu testen. 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</a:t>
            </a: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AC9B7048-A683-4280-B9F1-310C1E91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9064DAC-8304-4A5A-A86E-8FC76DD7DDD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752F2AE1-7199-4607-A74F-454E22DBB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030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83199"/>
            <a:ext cx="12192000" cy="4926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TheSans UHH Bold Cap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0" y="1482247"/>
            <a:ext cx="12192000" cy="4927274"/>
          </a:xfrm>
          <a:prstGeom prst="rect">
            <a:avLst/>
          </a:prstGeom>
          <a:noFill/>
          <a:ln>
            <a:noFill/>
          </a:ln>
        </p:spPr>
        <p:txBody>
          <a:bodyPr lIns="0" tIns="0" bIns="0" anchor="ctr" anchorCtr="0"/>
          <a:lstStyle>
            <a:lvl1pPr marL="0" indent="0" algn="ctr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3pPr>
            <a:lvl4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4pPr>
            <a:lvl5pPr marL="0" indent="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None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Grafiken, Tabellen etc.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9CD67AA2-1C17-4A8F-A57E-3E5A0241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BB58C418-2BCA-4280-A6B7-16C8BE7D7C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655E2D-C38B-4409-B9A0-509DB3C2F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17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a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br>
              <a:rPr lang="de-DE"/>
            </a:br>
            <a:r>
              <a:rPr lang="de-DE"/>
              <a:t>An ihm kann man sehen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C2B4FFB-F5F5-4E3E-82D9-471A6957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1D1BAC9-2EB6-4116-BE42-234EFF32469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347F57A5-10F1-45B2-B3A9-A553DE3BB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01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b_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Inhaltsplatzhalter 20"/>
          <p:cNvSpPr>
            <a:spLocks noGrp="1"/>
          </p:cNvSpPr>
          <p:nvPr>
            <p:ph sz="quarter" idx="13" hasCustomPrompt="1"/>
          </p:nvPr>
        </p:nvSpPr>
        <p:spPr>
          <a:xfrm>
            <a:off x="456002" y="4425481"/>
            <a:ext cx="8131885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br>
              <a:rPr lang="de-DE"/>
            </a:br>
            <a:r>
              <a:rPr lang="de-DE"/>
              <a:t>An ihm kann man sehen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E0A3A9F-96C1-48B2-8500-E9B04AAE2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505454"/>
            <a:ext cx="191540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AB50F92-33DE-4E9A-BE40-61FB0D5D5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3648" y="6494943"/>
            <a:ext cx="6933347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  <p:sp>
        <p:nvSpPr>
          <p:cNvPr id="14" name="Foliennummernplatzhalter 8">
            <a:extLst>
              <a:ext uri="{FF2B5EF4-FFF2-40B4-BE49-F238E27FC236}">
                <a16:creationId xmlns:a16="http://schemas.microsoft.com/office/drawing/2014/main" id="{70096E71-D829-4B7E-8748-27DDFF0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2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r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0A81E5FE-3E47-4234-A00A-602CCEFD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A3EACB5B-03F8-4165-BF26-BA81FAC14E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3FE6E4-C6EF-44A7-A965-28DC81350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85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1" y="1292785"/>
            <a:ext cx="12192000" cy="680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/>
              <a:t>v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1487934"/>
            <a:ext cx="12192000" cy="4921587"/>
          </a:xfrm>
          <a:prstGeom prst="rect">
            <a:avLst/>
          </a:prstGeom>
          <a:blipFill rotWithShape="1">
            <a:blip r:embed="rId2"/>
            <a:srcRect/>
            <a:stretch>
              <a:fillRect t="-816"/>
            </a:stretch>
          </a:blipFill>
        </p:spPr>
        <p:txBody>
          <a:bodyPr/>
          <a:lstStyle>
            <a:lvl1pPr marL="0" indent="0">
              <a:buNone/>
              <a:defRPr sz="3200" b="0" i="0">
                <a:latin typeface="TheSans UHH Bold Caps"/>
                <a:cs typeface="TheSans UHH Bold Cap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 </a:t>
            </a:r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D77FE1EA-FC37-46D1-9AD3-8C7B03A4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42394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228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ite für den Textver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" y="2733493"/>
            <a:ext cx="10972800" cy="3387887"/>
          </a:xfrm>
          <a:prstGeom prst="rect">
            <a:avLst/>
          </a:prstGeom>
        </p:spPr>
        <p:txBody>
          <a:bodyPr wrap="square" lIns="0" tIns="0" bIns="0" numCol="2" spcCol="180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 sz="1200" b="0" i="0" u="none" baseline="0">
                <a:effectLst/>
                <a:latin typeface="TheSans UHH Bold"/>
                <a:cs typeface="TheSans UHH 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/>
              <a:t>ACHTUNG: Diese Folie ist ausschließlich für den Textversand gedacht, nicht für die Präsentation am </a:t>
            </a:r>
            <a:r>
              <a:rPr lang="de-DE" err="1"/>
              <a:t>Beamer</a:t>
            </a:r>
            <a:r>
              <a:rPr lang="de-DE"/>
              <a:t>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endParaRPr lang="de-DE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SzTx/>
              <a:buFont typeface="Wingdings" charset="2"/>
              <a:buNone/>
              <a:tabLst/>
              <a:defRPr/>
            </a:pPr>
            <a:r>
              <a:rPr lang="de-DE"/>
              <a:t>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oder </a:t>
            </a:r>
            <a:r>
              <a:rPr lang="de-DE" err="1"/>
              <a:t>Handgloves</a:t>
            </a:r>
            <a:r>
              <a:rPr lang="de-DE"/>
              <a:t>, um Schriften zu testen. Manchmal Sätze, die alle Buchstaben des Alphabets enthalten - man nennt diese Sätze »</a:t>
            </a:r>
            <a:r>
              <a:rPr lang="de-DE" err="1"/>
              <a:t>Pangrams</a:t>
            </a:r>
            <a:r>
              <a:rPr lang="de-DE"/>
              <a:t>«. Sehr bekannt ist dieser: The quick </a:t>
            </a:r>
            <a:r>
              <a:rPr lang="de-DE" err="1"/>
              <a:t>brown</a:t>
            </a:r>
            <a:r>
              <a:rPr lang="de-DE"/>
              <a:t> </a:t>
            </a:r>
            <a:r>
              <a:rPr lang="de-DE" err="1"/>
              <a:t>fox</a:t>
            </a:r>
            <a:r>
              <a:rPr lang="de-DE"/>
              <a:t> </a:t>
            </a:r>
            <a:r>
              <a:rPr lang="de-DE" err="1"/>
              <a:t>jumps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lazy</a:t>
            </a:r>
            <a:r>
              <a:rPr lang="de-DE"/>
              <a:t> </a:t>
            </a:r>
            <a:r>
              <a:rPr lang="de-DE" err="1"/>
              <a:t>old</a:t>
            </a:r>
            <a:r>
              <a:rPr lang="de-DE"/>
              <a:t> </a:t>
            </a:r>
            <a:r>
              <a:rPr lang="de-DE" err="1"/>
              <a:t>dog</a:t>
            </a:r>
            <a:r>
              <a:rPr lang="de-DE"/>
              <a:t>. Oft werden in </a:t>
            </a:r>
            <a:r>
              <a:rPr lang="de-DE" err="1"/>
              <a:t>Typoblindtexte</a:t>
            </a:r>
            <a:r>
              <a:rPr lang="de-DE"/>
              <a:t> auch fremdsprachige Satzteile eingebaut (AVAIL®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Wefox</a:t>
            </a:r>
            <a:r>
              <a:rPr lang="de-DE"/>
              <a:t>™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aussi</a:t>
            </a:r>
            <a:r>
              <a:rPr lang="de-DE"/>
              <a:t> la </a:t>
            </a:r>
            <a:r>
              <a:rPr lang="de-DE" err="1"/>
              <a:t>Kerning</a:t>
            </a:r>
            <a:r>
              <a:rPr lang="de-DE"/>
              <a:t>), um die Wirkung in anderen Sprachen zu testen. In Lateinisch sieht zum Beispiel fast jede Schrift gut aus. </a:t>
            </a:r>
            <a:r>
              <a:rPr lang="de-DE" err="1"/>
              <a:t>Quod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 </a:t>
            </a:r>
            <a:r>
              <a:rPr lang="de-DE" err="1"/>
              <a:t>demonstrandum</a:t>
            </a:r>
            <a:r>
              <a:rPr lang="de-DE"/>
              <a:t>. Seit 1975 fehlen in den meisten Testtexten die Zahlen, weswegen nach </a:t>
            </a:r>
            <a:r>
              <a:rPr lang="de-DE" err="1"/>
              <a:t>TypoGb</a:t>
            </a:r>
            <a:r>
              <a:rPr lang="de-DE"/>
              <a:t>. 204 § ab dem Jahr 2034 Zahlen in 86 der Texte zur Pflicht werden. Nichteinhaltung wird mit bis zu 245 € oder 368 $ bestraft. Genauso wichtig in sind mittlerweile auch </a:t>
            </a:r>
            <a:r>
              <a:rPr lang="de-DE" err="1"/>
              <a:t>Âçcèñtë</a:t>
            </a:r>
            <a:r>
              <a:rPr lang="de-DE"/>
              <a:t>, die in neueren Schriften aber fast immer enthalten sind. Ein wichtiges aber schwierig zu integrierendes Feld sind </a:t>
            </a:r>
            <a:r>
              <a:rPr lang="de-DE" err="1"/>
              <a:t>OpenType</a:t>
            </a:r>
            <a:r>
              <a:rPr lang="de-DE"/>
              <a:t>-Funktionalitäten. Je nach Software und Voreinstellungen können eingebaute Kapitälchen, </a:t>
            </a:r>
            <a:r>
              <a:rPr lang="de-DE" err="1"/>
              <a:t>Kerning</a:t>
            </a:r>
            <a:r>
              <a:rPr lang="de-DE"/>
              <a:t> oder Ligaturen (sehr pfiffig) nicht richtig dargestellt </a:t>
            </a:r>
            <a:r>
              <a:rPr lang="de-DE" err="1"/>
              <a:t>werden.Dies</a:t>
            </a:r>
            <a:r>
              <a:rPr lang="de-DE"/>
              <a:t>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oder </a:t>
            </a:r>
            <a:r>
              <a:rPr lang="de-DE" err="1"/>
              <a:t>Handgloves</a:t>
            </a:r>
            <a:r>
              <a:rPr lang="de-DE"/>
              <a:t>, um Schriften zu testen. Manchmal Sätze, die alle Buchstaben des Alphabets enthalten - man nennt diese Sätze »</a:t>
            </a:r>
            <a:r>
              <a:rPr lang="de-DE" err="1"/>
              <a:t>Pangrams</a:t>
            </a:r>
            <a:r>
              <a:rPr lang="de-DE"/>
              <a:t>«. Sehr bekannt ist dieser: The quick </a:t>
            </a:r>
            <a:r>
              <a:rPr lang="de-DE" err="1"/>
              <a:t>brown</a:t>
            </a:r>
            <a:r>
              <a:rPr lang="de-DE"/>
              <a:t> </a:t>
            </a:r>
            <a:r>
              <a:rPr lang="de-DE" err="1"/>
              <a:t>fox</a:t>
            </a:r>
            <a:r>
              <a:rPr lang="de-DE"/>
              <a:t> </a:t>
            </a:r>
            <a:r>
              <a:rPr lang="de-DE" err="1"/>
              <a:t>jumps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lazy</a:t>
            </a:r>
            <a:r>
              <a:rPr lang="de-DE"/>
              <a:t> </a:t>
            </a:r>
            <a:r>
              <a:rPr lang="de-DE" err="1"/>
              <a:t>old</a:t>
            </a:r>
            <a:r>
              <a:rPr lang="de-DE"/>
              <a:t> </a:t>
            </a:r>
            <a:r>
              <a:rPr lang="de-DE" err="1"/>
              <a:t>dog</a:t>
            </a:r>
            <a:r>
              <a:rPr lang="de-DE"/>
              <a:t>. Oft werden in </a:t>
            </a:r>
            <a:r>
              <a:rPr lang="de-DE" err="1"/>
              <a:t>Typoblindtexte</a:t>
            </a:r>
            <a:r>
              <a:rPr lang="de-DE"/>
              <a:t> auch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826635"/>
            <a:ext cx="10972800" cy="630708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Manchmal Sätze, die alle Buchstaben des Alphabets enthalten man nennt diese Sätze </a:t>
            </a:r>
            <a:r>
              <a:rPr lang="de-DE" err="1"/>
              <a:t>Pangrams</a:t>
            </a:r>
            <a:r>
              <a:rPr lang="de-DE"/>
              <a:t>. Sehr bekannt ist dieser</a:t>
            </a: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1DBA8BBA-2276-4A23-9252-8BF7976A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50D3FC80-7659-4DE4-B2E1-C997EBFE643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85304DD-A83C-4D4D-8F0D-8655072AE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75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9BB5F91-0E4C-478A-BCE7-737C69814CCD}"/>
              </a:ext>
            </a:extLst>
          </p:cNvPr>
          <p:cNvSpPr/>
          <p:nvPr userDrawn="1"/>
        </p:nvSpPr>
        <p:spPr>
          <a:xfrm flipV="1">
            <a:off x="0" y="6432191"/>
            <a:ext cx="12192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TheSans UHH Bold Caps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5D72F663-0293-422C-A94D-147AF9D24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  <p:sp>
        <p:nvSpPr>
          <p:cNvPr id="18" name="Foliennummernplatzhalter 8">
            <a:extLst>
              <a:ext uri="{FF2B5EF4-FFF2-40B4-BE49-F238E27FC236}">
                <a16:creationId xmlns:a16="http://schemas.microsoft.com/office/drawing/2014/main" id="{CD718485-C3F7-49F1-8A54-C66F8312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9C392E9F-6BF9-4F40-B383-BE9ED780F6A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27682618-69F5-4EDA-BB5E-4AB454438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928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57A4143-349F-47C4-BAB2-292ABFE1646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93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535428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0200"/>
            <a:ext cx="535428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9B18641-6CAF-4F77-B5C9-E7ECF8ED002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4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 userDrawn="1"/>
        </p:nvSpPr>
        <p:spPr>
          <a:xfrm>
            <a:off x="0" y="1316924"/>
            <a:ext cx="12221195" cy="55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98064" y="1479551"/>
            <a:ext cx="6023131" cy="4926013"/>
          </a:xfrm>
          <a:prstGeom prst="rect">
            <a:avLst/>
          </a:prstGeom>
          <a:blipFill rotWithShape="1">
            <a:blip r:embed="rId3"/>
            <a:srcRect/>
            <a:stretch>
              <a:fillRect l="-1315"/>
            </a:stretch>
          </a:blipFill>
        </p:spPr>
        <p:txBody>
          <a:bodyPr vert="horz"/>
          <a:lstStyle/>
          <a:p>
            <a:endParaRPr lang="de-DE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das </a:t>
            </a:r>
            <a:r>
              <a:rPr lang="de-DE" err="1"/>
              <a:t>ökosystem</a:t>
            </a:r>
            <a:endParaRPr lang="de-DE"/>
          </a:p>
          <a:p>
            <a:pPr lvl="0"/>
            <a:r>
              <a:rPr lang="de-DE" err="1"/>
              <a:t>bersteinwald</a:t>
            </a:r>
            <a:endParaRPr lang="de-DE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/>
              <a:t>Name des Referenten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8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3D62B17-0083-40D3-8176-96578120570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31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305166"/>
            <a:ext cx="12221195" cy="5552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" y="1479551"/>
            <a:ext cx="6017132" cy="4926013"/>
          </a:xfrm>
          <a:prstGeom prst="rect">
            <a:avLst/>
          </a:prstGeom>
          <a:blipFill rotWithShape="1">
            <a:blip r:embed="rId2"/>
            <a:srcRect/>
            <a:stretch>
              <a:fillRect r="-36435"/>
            </a:stretch>
          </a:blipFill>
        </p:spPr>
        <p:txBody>
          <a:bodyPr vert="horz"/>
          <a:lstStyle/>
          <a:p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183400" y="1479551"/>
            <a:ext cx="6037795" cy="2401849"/>
          </a:xfrm>
          <a:prstGeom prst="rect">
            <a:avLst/>
          </a:prstGeom>
          <a:blipFill rotWithShape="1">
            <a:blip r:embed="rId3"/>
            <a:srcRect/>
            <a:stretch>
              <a:fillRect l="-1070" t="1" r="1" b="-2472"/>
            </a:stretch>
          </a:blipFill>
        </p:spPr>
        <p:txBody>
          <a:bodyPr vert="horz"/>
          <a:lstStyle/>
          <a:p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183400" y="4009827"/>
            <a:ext cx="6037795" cy="2395736"/>
          </a:xfrm>
          <a:prstGeom prst="rect">
            <a:avLst/>
          </a:prstGeom>
          <a:blipFill rotWithShape="1">
            <a:blip r:embed="rId4"/>
            <a:srcRect/>
            <a:stretch>
              <a:fillRect l="-1070" t="-2769" r="1" b="4"/>
            </a:stretch>
          </a:blipFill>
        </p:spPr>
        <p:txBody>
          <a:bodyPr vert="horz"/>
          <a:lstStyle/>
          <a:p>
            <a:endParaRPr lang="de-DE"/>
          </a:p>
        </p:txBody>
      </p:sp>
      <p:sp>
        <p:nvSpPr>
          <p:cNvPr id="18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5077743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das </a:t>
            </a:r>
            <a:r>
              <a:rPr lang="de-DE" err="1"/>
              <a:t>ökosystem</a:t>
            </a:r>
            <a:endParaRPr lang="de-DE"/>
          </a:p>
          <a:p>
            <a:pPr lvl="0"/>
            <a:r>
              <a:rPr lang="de-DE" err="1"/>
              <a:t>bersteinwald</a:t>
            </a:r>
            <a:endParaRPr lang="de-DE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507865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/>
              <a:t>Name des Referenten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Titelfolie Stein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3B51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hteck 10"/>
          <p:cNvSpPr/>
          <p:nvPr userDrawn="1"/>
        </p:nvSpPr>
        <p:spPr>
          <a:xfrm>
            <a:off x="0" y="6418566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br>
              <a:rPr lang="de-DE"/>
            </a:br>
            <a:r>
              <a:rPr lang="de-DE"/>
              <a:t>An ihm kann man sehen</a:t>
            </a:r>
          </a:p>
        </p:txBody>
      </p:sp>
      <p:sp>
        <p:nvSpPr>
          <p:cNvPr id="15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5" y="3944231"/>
            <a:ext cx="8163040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/>
              <a:t>Name des Referenten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1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Titelfoli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463676"/>
            <a:ext cx="12192000" cy="4954891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0" y="6467728"/>
            <a:ext cx="12192000" cy="4394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Inhaltsplatzhalter 20"/>
          <p:cNvSpPr>
            <a:spLocks noGrp="1"/>
          </p:cNvSpPr>
          <p:nvPr>
            <p:ph sz="quarter" idx="12" hasCustomPrompt="1"/>
          </p:nvPr>
        </p:nvSpPr>
        <p:spPr>
          <a:xfrm>
            <a:off x="456001" y="4425481"/>
            <a:ext cx="8162124" cy="1181873"/>
          </a:xfrm>
          <a:prstGeom prst="rect">
            <a:avLst/>
          </a:prstGeom>
        </p:spPr>
        <p:txBody>
          <a:bodyPr vert="horz" tIns="46800"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br>
              <a:rPr lang="de-DE"/>
            </a:br>
            <a:r>
              <a:rPr lang="de-DE"/>
              <a:t>An ihm kann man sehen</a:t>
            </a:r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6" y="3944231"/>
            <a:ext cx="8163039" cy="4810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TheSans UHH Bold Caps"/>
                <a:cs typeface="TheSans UHH Bold Caps"/>
              </a:defRPr>
            </a:lvl1pPr>
          </a:lstStyle>
          <a:p>
            <a:pPr lvl="0"/>
            <a:r>
              <a:rPr lang="de-DE"/>
              <a:t>Name des Referenten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3"/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10185600" cy="3233015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chemeClr val="tx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SzPct val="100000"/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2pPr>
            <a:lvl3pPr marL="756000" indent="-252000"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Lucida Grande"/>
              <a:buChar char="▪"/>
              <a:defRPr sz="2000">
                <a:latin typeface="TheSans UHH Regular"/>
                <a:cs typeface="TheSans UHH Regular"/>
              </a:defRPr>
            </a:lvl3pPr>
            <a:lvl4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4pPr>
            <a:lvl5pPr marL="756000" indent="-252000"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0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09600" y="1774801"/>
            <a:ext cx="101856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Motivation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9E5BE4B-8B88-4D17-ADFA-29505437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505454"/>
            <a:ext cx="1140154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 dirty="0"/>
              <a:t>UQA'2023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A1998889-877B-434C-B55E-F7F2EBD6A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9756" y="6504775"/>
            <a:ext cx="7917240" cy="36305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 dirty="0"/>
              <a:t>S. Ralf </a:t>
            </a:r>
            <a:r>
              <a:rPr lang="en-US" dirty="0" err="1"/>
              <a:t>Möller</a:t>
            </a:r>
            <a:r>
              <a:rPr lang="en-US" dirty="0"/>
              <a:t> | Data Linking Supported by Generative AI</a:t>
            </a:r>
            <a:endParaRPr lang="de-DE" dirty="0"/>
          </a:p>
        </p:txBody>
      </p:sp>
      <p:sp>
        <p:nvSpPr>
          <p:cNvPr id="10" name="Foliennummernplatzhalter 8">
            <a:extLst>
              <a:ext uri="{FF2B5EF4-FFF2-40B4-BE49-F238E27FC236}">
                <a16:creationId xmlns:a16="http://schemas.microsoft.com/office/drawing/2014/main" id="{927D00C0-D0EB-4AE7-A386-FA1D7D9C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27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" y="2840896"/>
            <a:ext cx="10185736" cy="3280939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 baseline="0">
                <a:latin typeface="TheSans UHH Regular"/>
                <a:cs typeface="TheSans UHH Regular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515B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oder </a:t>
            </a:r>
            <a:r>
              <a:rPr lang="de-DE" err="1"/>
              <a:t>Handgloves</a:t>
            </a:r>
            <a:r>
              <a:rPr lang="de-DE"/>
              <a:t>, um Schriften zu testen. Manchmal Sätze, die alle Buchstaben des Alphabets enthalten - man nennt diese Sätze »</a:t>
            </a:r>
            <a:r>
              <a:rPr lang="de-DE" err="1"/>
              <a:t>Pangrams</a:t>
            </a:r>
            <a:r>
              <a:rPr lang="de-DE"/>
              <a:t>«. 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599" y="1774801"/>
            <a:ext cx="10185735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Manchmal benutzt man Worte wie Hamburg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940F36-4EED-4A46-936B-36AE011EF1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DE"/>
              <a:t>AI-HuSo'2023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D1B7E5-8334-4829-AF1D-19E8DA9138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A5CB1D-51AA-453A-B9ED-BC9DD5C16A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36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6309" y="2840401"/>
            <a:ext cx="5217459" cy="3322593"/>
          </a:xfrm>
          <a:prstGeom prst="rect">
            <a:avLst/>
          </a:prstGeom>
        </p:spPr>
        <p:txBody>
          <a:bodyPr lIns="0" tIns="0" r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40401"/>
            <a:ext cx="5210057" cy="3322595"/>
          </a:xfrm>
          <a:prstGeom prst="rect">
            <a:avLst/>
          </a:prstGeom>
        </p:spPr>
        <p:txBody>
          <a:bodyPr lIns="0" tIns="0" bIns="0"/>
          <a:lstStyle>
            <a:lvl1pPr marL="252000" indent="-25200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3B515B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75858C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Manchmal benutzt man worte Wie </a:t>
            </a:r>
            <a:r>
              <a:rPr lang="de-DE" err="1"/>
              <a:t>blindtext</a:t>
            </a:r>
            <a:r>
              <a:rPr lang="de-DE"/>
              <a:t> der</a:t>
            </a:r>
          </a:p>
          <a:p>
            <a:pPr lvl="0"/>
            <a:r>
              <a:rPr lang="de-DE" err="1"/>
              <a:t>Hamburgefonts</a:t>
            </a:r>
            <a:r>
              <a:rPr lang="de-DE"/>
              <a:t> oder </a:t>
            </a:r>
            <a:r>
              <a:rPr lang="de-DE" err="1"/>
              <a:t>Handgloves</a:t>
            </a:r>
            <a:endParaRPr lang="de-DE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4D2D20E5-9562-4C26-8D88-BD26D9D58F4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 dirty="0"/>
              <a:t>AI-HuSo'2023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6EC97D48-741C-44F0-92B9-13D384906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472B088E-BC68-46D9-918D-BF0B994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9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4325" y="2856736"/>
            <a:ext cx="5217459" cy="32789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5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000" baseline="0">
                <a:latin typeface="TheSans UHH Regular"/>
                <a:cs typeface="TheSans UHH Regular"/>
              </a:defRPr>
            </a:lvl1pPr>
            <a:lvl2pPr marL="252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2pPr>
            <a:lvl3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3pPr>
            <a:lvl4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4pPr>
            <a:lvl5pPr marL="504000" indent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E2001A"/>
              </a:buClr>
              <a:buFont typeface="Arial"/>
              <a:buNone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Manchmal benutzt man Worte wie </a:t>
            </a:r>
            <a:r>
              <a:rPr lang="de-DE" err="1"/>
              <a:t>Hamburgefonts</a:t>
            </a:r>
            <a:r>
              <a:rPr lang="de-DE"/>
              <a:t>, </a:t>
            </a:r>
            <a:r>
              <a:rPr lang="de-DE" err="1"/>
              <a:t>Rafgenduks</a:t>
            </a:r>
            <a:r>
              <a:rPr lang="de-DE"/>
              <a:t> oder </a:t>
            </a:r>
            <a:r>
              <a:rPr lang="de-DE" err="1"/>
              <a:t>Handgloves</a:t>
            </a:r>
            <a:r>
              <a:rPr lang="de-DE"/>
              <a:t>, um Schriften zu testen. Dies ist ein </a:t>
            </a:r>
            <a:r>
              <a:rPr lang="de-DE" err="1"/>
              <a:t>Typoblindtext</a:t>
            </a:r>
            <a:r>
              <a:rPr lang="de-DE"/>
              <a:t>. An ihm kann man sehen, ob alle Buchstaben da sind und wie sie aussehen. 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4"/>
          </p:nvPr>
        </p:nvSpPr>
        <p:spPr>
          <a:xfrm>
            <a:off x="6382928" y="2856737"/>
            <a:ext cx="5809073" cy="3563115"/>
          </a:xfrm>
          <a:prstGeom prst="rect">
            <a:avLst/>
          </a:prstGeom>
          <a:blipFill rotWithShape="1">
            <a:blip r:embed="rId2"/>
            <a:srcRect/>
            <a:stretch>
              <a:fillRect l="-23585" t="-5137" r="-11660" b="2"/>
            </a:stretch>
          </a:blipFill>
        </p:spPr>
        <p:txBody>
          <a:bodyPr lIns="0" tIns="0" bIns="0"/>
          <a:lstStyle>
            <a:lvl1pPr marL="0" indent="0">
              <a:lnSpc>
                <a:spcPts val="305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None/>
              <a:defRPr sz="2400">
                <a:latin typeface="TheSans UHH Regular"/>
                <a:cs typeface="TheSans UHH Regular"/>
              </a:defRPr>
            </a:lvl1pPr>
            <a:lvl2pPr marL="504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2pPr>
            <a:lvl3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3pPr>
            <a:lvl4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4pPr>
            <a:lvl5pPr marL="756000" indent="-25200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9CD1"/>
              </a:buClr>
              <a:buFont typeface="Wingdings" charset="2"/>
              <a:buChar char="§"/>
              <a:defRPr sz="2400">
                <a:latin typeface="TheSans UHH Regular"/>
                <a:cs typeface="TheSans UHH Regular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de-DE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609600" y="1774801"/>
            <a:ext cx="10972800" cy="778297"/>
          </a:xfrm>
          <a:prstGeom prst="rect">
            <a:avLst/>
          </a:prstGeom>
        </p:spPr>
        <p:txBody>
          <a:bodyPr lIns="0" tIns="0" anchor="t" anchorCtr="0"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800" b="0" i="0" baseline="0">
                <a:latin typeface="TheSans UHH Bold Caps"/>
                <a:cs typeface="TheSans UHH Bold Cap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Manchmal benutzt man worte Wie der Blindtext</a:t>
            </a:r>
          </a:p>
          <a:p>
            <a:pPr lvl="0"/>
            <a:r>
              <a:rPr lang="de-DE" err="1"/>
              <a:t>Hamburgefonts</a:t>
            </a:r>
            <a:r>
              <a:rPr lang="de-DE"/>
              <a:t> oder </a:t>
            </a:r>
            <a:r>
              <a:rPr lang="de-DE" err="1"/>
              <a:t>Handgloves</a:t>
            </a:r>
            <a:endParaRPr lang="de-DE"/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C75FF27D-AFD7-495C-A9C8-319CA6E2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C9699C5-2B55-4081-9F82-C034B1EFFBE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01" y="6505454"/>
            <a:ext cx="11401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/>
              <a:t>AI-HuSo'2023</a:t>
            </a:r>
            <a:endParaRPr lang="de-DE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27B91BD4-7628-4CB4-84EE-A14B64DEA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1867" y="6494943"/>
            <a:ext cx="7855129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/>
              <a:t>S. Melzer et al. | EpiDoc Data Matching for Federated Information Retrieval in the Humanities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51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 flipV="1">
            <a:off x="0" y="6495253"/>
            <a:ext cx="12192000" cy="434686"/>
          </a:xfrm>
          <a:prstGeom prst="rect">
            <a:avLst/>
          </a:prstGeom>
          <a:solidFill>
            <a:srgbClr val="3B515B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TheSans UHH Bold Cap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1" y="6505454"/>
            <a:ext cx="114015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DE" dirty="0"/>
              <a:t>UWA'2023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1868" y="6504775"/>
            <a:ext cx="7855128" cy="3756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rgbClr val="000000"/>
                </a:solidFill>
                <a:latin typeface="TheSans UHH Regular"/>
                <a:cs typeface="TheSans UHH Regular"/>
              </a:defRPr>
            </a:lvl1pPr>
          </a:lstStyle>
          <a:p>
            <a:r>
              <a:rPr lang="en-US" dirty="0"/>
              <a:t>Ralf </a:t>
            </a:r>
            <a:r>
              <a:rPr lang="en-US" dirty="0" err="1"/>
              <a:t>Möller</a:t>
            </a:r>
            <a:r>
              <a:rPr lang="en-US" dirty="0"/>
              <a:t> | Data Linking Supported by Generative AI</a:t>
            </a:r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0" y="1479942"/>
            <a:ext cx="12192000" cy="2791"/>
          </a:xfrm>
          <a:prstGeom prst="line">
            <a:avLst/>
          </a:prstGeom>
          <a:ln w="25400">
            <a:solidFill>
              <a:srgbClr val="009C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 7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" y="1"/>
            <a:ext cx="2733648" cy="1479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996" y="379971"/>
            <a:ext cx="2100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46" y="6331268"/>
            <a:ext cx="1009650" cy="476250"/>
          </a:xfrm>
          <a:prstGeom prst="rect">
            <a:avLst/>
          </a:prstGeom>
        </p:spPr>
      </p:pic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6665FD62-5FC3-4C4E-A0B6-8BAE07B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9205" y="6494943"/>
            <a:ext cx="713041" cy="365125"/>
          </a:xfrm>
          <a:prstGeom prst="rect">
            <a:avLst/>
          </a:prstGeom>
        </p:spPr>
        <p:txBody>
          <a:bodyPr/>
          <a:lstStyle/>
          <a:p>
            <a:fld id="{43F0430C-3290-2846-9C5E-237D45BC81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3" r:id="rId2"/>
    <p:sldLayoutId id="2147483674" r:id="rId3"/>
    <p:sldLayoutId id="2147483671" r:id="rId4"/>
    <p:sldLayoutId id="2147483672" r:id="rId5"/>
    <p:sldLayoutId id="2147483661" r:id="rId6"/>
    <p:sldLayoutId id="2147483664" r:id="rId7"/>
    <p:sldLayoutId id="2147483663" r:id="rId8"/>
    <p:sldLayoutId id="2147483669" r:id="rId9"/>
    <p:sldLayoutId id="2147483665" r:id="rId10"/>
    <p:sldLayoutId id="2147483662" r:id="rId11"/>
    <p:sldLayoutId id="2147483654" r:id="rId12"/>
    <p:sldLayoutId id="2147483675" r:id="rId13"/>
    <p:sldLayoutId id="2147483655" r:id="rId14"/>
    <p:sldLayoutId id="2147483660" r:id="rId15"/>
    <p:sldLayoutId id="2147483667" r:id="rId16"/>
    <p:sldLayoutId id="2147483676" r:id="rId17"/>
    <p:sldLayoutId id="2147483678" r:id="rId18"/>
    <p:sldLayoutId id="2147483679" r:id="rId19"/>
    <p:sldLayoutId id="2147483680" r:id="rId20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TheSans UHH Bold Caps"/>
          <a:ea typeface="+mj-ea"/>
          <a:cs typeface="TheSans UHH Bold Cap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54510/CGRN238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9VOYJM6nZc?feature=oembed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utogpt.net/" TargetMode="External"/><Relationship Id="rId2" Type="http://schemas.openxmlformats.org/officeDocument/2006/relationships/hyperlink" Target="https://agentgpt.reworkd.ai/d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4510/CGRN238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www.flaticon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A1CC804-D42F-4605-B5DA-65F092349B8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6001" y="4157330"/>
            <a:ext cx="11546946" cy="163718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Toward Gen-AI USAGE guidelines in UWA</a:t>
            </a:r>
            <a:endParaRPr lang="en-US" sz="1800" i="1" dirty="0"/>
          </a:p>
          <a:p>
            <a:pPr>
              <a:lnSpc>
                <a:spcPct val="100000"/>
              </a:lnSpc>
            </a:pPr>
            <a:endParaRPr lang="en-US" sz="1800" i="1" dirty="0"/>
          </a:p>
          <a:p>
            <a:pPr>
              <a:lnSpc>
                <a:spcPct val="100000"/>
              </a:lnSpc>
            </a:pPr>
            <a:r>
              <a:rPr lang="en-US" sz="1800" i="1" dirty="0"/>
              <a:t>joint work with Thomas Asselborn, magnus Bender, Florian </a:t>
            </a:r>
            <a:r>
              <a:rPr lang="en-US" sz="1800" i="1" dirty="0" err="1"/>
              <a:t>Marwitz</a:t>
            </a:r>
            <a:r>
              <a:rPr lang="en-US" sz="1800" i="1" dirty="0"/>
              <a:t>, Sylvia Melzer, </a:t>
            </a:r>
            <a:br>
              <a:rPr lang="en-US" sz="1800" i="1" dirty="0"/>
            </a:br>
            <a:r>
              <a:rPr lang="en-US" sz="1800" i="1" dirty="0"/>
              <a:t>SIMON SCHIFF, </a:t>
            </a:r>
            <a:r>
              <a:rPr lang="en-US" sz="1800" i="1" dirty="0" err="1"/>
              <a:t>Benedikt</a:t>
            </a:r>
            <a:r>
              <a:rPr lang="en-US" sz="1800" i="1" dirty="0"/>
              <a:t> Stepanek …</a:t>
            </a:r>
            <a:endParaRPr lang="de-DE" sz="1800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63F836-1D69-4946-8058-83A6D3D3D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085" y="3429001"/>
            <a:ext cx="10086394" cy="728330"/>
          </a:xfrm>
        </p:spPr>
        <p:txBody>
          <a:bodyPr vert="horz" lIns="91440" tIns="45720" rIns="91440" bIns="45720" anchor="t"/>
          <a:lstStyle/>
          <a:p>
            <a:r>
              <a:rPr lang="de-DE" dirty="0"/>
              <a:t>Ralf Möller</a:t>
            </a:r>
            <a:br>
              <a:rPr lang="de-DE" dirty="0"/>
            </a:br>
            <a:r>
              <a:rPr lang="de-DE" sz="1600" dirty="0"/>
              <a:t>Universität zu Lübeck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1422999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250B5B-BB0D-2389-B4D5-596A3B0F17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DE" dirty="0"/>
              <a:t>False positives and false negatives (e.g., with SCDs)</a:t>
            </a:r>
          </a:p>
          <a:p>
            <a:r>
              <a:rPr lang="en-DE" dirty="0"/>
              <a:t>No human-validated truth anymore</a:t>
            </a:r>
          </a:p>
          <a:p>
            <a:pPr lvl="1"/>
            <a:r>
              <a:rPr lang="en-DE" dirty="0"/>
              <a:t>Is </a:t>
            </a:r>
            <a:r>
              <a:rPr lang="en-DE"/>
              <a:t>this against </a:t>
            </a:r>
            <a:r>
              <a:rPr lang="en-DE" dirty="0"/>
              <a:t>self-conception of humanities (and other sciences)?</a:t>
            </a:r>
          </a:p>
          <a:p>
            <a:pPr lvl="1"/>
            <a:r>
              <a:rPr lang="en-DE" dirty="0"/>
              <a:t>Check whether GenAI output can be trusted at usage time?</a:t>
            </a:r>
          </a:p>
          <a:p>
            <a:pPr lvl="2"/>
            <a:r>
              <a:rPr lang="en-DE" dirty="0"/>
              <a:t>Burden for truth-checking shifted to the recipient</a:t>
            </a:r>
          </a:p>
          <a:p>
            <a:pPr lvl="2"/>
            <a:r>
              <a:rPr lang="en-DE" dirty="0"/>
              <a:t>Not really something new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B73DD-74CD-7EEE-3409-7E225B189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the discussion: are there C</a:t>
            </a:r>
            <a:r>
              <a:rPr lang="en-DE" dirty="0"/>
              <a:t>aveats?</a:t>
            </a:r>
          </a:p>
        </p:txBody>
      </p:sp>
    </p:spTree>
    <p:extLst>
      <p:ext uri="{BB962C8B-B14F-4D97-AF65-F5344CB8AC3E}">
        <p14:creationId xmlns:p14="http://schemas.microsoft.com/office/powerpoint/2010/main" val="2052195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C973B1-9991-409D-3C00-3837E671C1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D71D-D18B-9AFD-F923-53A541378D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Data Linking to</a:t>
            </a:r>
            <a:br>
              <a:rPr lang="en-DE" dirty="0"/>
            </a:br>
            <a:r>
              <a:rPr lang="en-DE" dirty="0"/>
              <a:t>the rescue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E9732-FF85-0204-ECC2-2DA3A2B16E7F}"/>
              </a:ext>
            </a:extLst>
          </p:cNvPr>
          <p:cNvGrpSpPr/>
          <p:nvPr/>
        </p:nvGrpSpPr>
        <p:grpSpPr>
          <a:xfrm>
            <a:off x="4373183" y="1634506"/>
            <a:ext cx="4194620" cy="4754950"/>
            <a:chOff x="4373183" y="1634506"/>
            <a:chExt cx="3445633" cy="3905911"/>
          </a:xfrm>
        </p:grpSpPr>
        <p:pic>
          <p:nvPicPr>
            <p:cNvPr id="6" name="Grafik 4" descr="Ein Bild, das Text, Screenshot, Schrift, Dokument enthält.&#10;&#10;Beschreibung automatisch generiert.">
              <a:extLst>
                <a:ext uri="{FF2B5EF4-FFF2-40B4-BE49-F238E27FC236}">
                  <a16:creationId xmlns:a16="http://schemas.microsoft.com/office/drawing/2014/main" id="{F521A802-F62F-42F3-5CCD-56E99C316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3183" y="1634506"/>
              <a:ext cx="3445633" cy="3905911"/>
            </a:xfrm>
            <a:prstGeom prst="rect">
              <a:avLst/>
            </a:prstGeom>
          </p:spPr>
        </p:pic>
        <p:grpSp>
          <p:nvGrpSpPr>
            <p:cNvPr id="7" name="Gruppieren 8">
              <a:extLst>
                <a:ext uri="{FF2B5EF4-FFF2-40B4-BE49-F238E27FC236}">
                  <a16:creationId xmlns:a16="http://schemas.microsoft.com/office/drawing/2014/main" id="{222D4C8C-EAE8-8762-BBDE-820D77522042}"/>
                </a:ext>
              </a:extLst>
            </p:cNvPr>
            <p:cNvGrpSpPr/>
            <p:nvPr/>
          </p:nvGrpSpPr>
          <p:grpSpPr>
            <a:xfrm>
              <a:off x="7608441" y="4162584"/>
              <a:ext cx="209095" cy="199599"/>
              <a:chOff x="4101047" y="2971800"/>
              <a:chExt cx="928153" cy="914400"/>
            </a:xfrm>
          </p:grpSpPr>
          <p:sp>
            <p:nvSpPr>
              <p:cNvPr id="8" name="Raute 5">
                <a:extLst>
                  <a:ext uri="{FF2B5EF4-FFF2-40B4-BE49-F238E27FC236}">
                    <a16:creationId xmlns:a16="http://schemas.microsoft.com/office/drawing/2014/main" id="{B4492D1B-8964-90D8-D731-D44C1C8C79DE}"/>
                  </a:ext>
                </a:extLst>
              </p:cNvPr>
              <p:cNvSpPr/>
              <p:nvPr/>
            </p:nvSpPr>
            <p:spPr>
              <a:xfrm>
                <a:off x="4114800" y="2971800"/>
                <a:ext cx="914400" cy="914400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Textfeld 6">
                <a:extLst>
                  <a:ext uri="{FF2B5EF4-FFF2-40B4-BE49-F238E27FC236}">
                    <a16:creationId xmlns:a16="http://schemas.microsoft.com/office/drawing/2014/main" id="{8075C6BF-058D-88EA-349F-3EEBE354F88A}"/>
                  </a:ext>
                </a:extLst>
              </p:cNvPr>
              <p:cNvSpPr txBox="1"/>
              <p:nvPr/>
            </p:nvSpPr>
            <p:spPr>
              <a:xfrm>
                <a:off x="4101047" y="3128380"/>
                <a:ext cx="904414" cy="63449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de-DE" sz="450">
                    <a:solidFill>
                      <a:schemeClr val="bg1"/>
                    </a:solidFill>
                    <a:latin typeface="Myriad Pro"/>
                    <a:ea typeface="ＭＳ Ｐゴシック"/>
                  </a:rPr>
                  <a:t>17</a:t>
                </a:r>
                <a:endParaRPr lang="de-DE" sz="4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uppieren 12">
              <a:extLst>
                <a:ext uri="{FF2B5EF4-FFF2-40B4-BE49-F238E27FC236}">
                  <a16:creationId xmlns:a16="http://schemas.microsoft.com/office/drawing/2014/main" id="{F75CBC59-28F8-5083-9B85-585FC9CD660C}"/>
                </a:ext>
              </a:extLst>
            </p:cNvPr>
            <p:cNvGrpSpPr/>
            <p:nvPr/>
          </p:nvGrpSpPr>
          <p:grpSpPr>
            <a:xfrm>
              <a:off x="7077457" y="4655182"/>
              <a:ext cx="209095" cy="199599"/>
              <a:chOff x="4101047" y="2971800"/>
              <a:chExt cx="928153" cy="914400"/>
            </a:xfrm>
          </p:grpSpPr>
          <p:sp>
            <p:nvSpPr>
              <p:cNvPr id="11" name="Raute 13">
                <a:extLst>
                  <a:ext uri="{FF2B5EF4-FFF2-40B4-BE49-F238E27FC236}">
                    <a16:creationId xmlns:a16="http://schemas.microsoft.com/office/drawing/2014/main" id="{C6AED3D8-3B25-6204-BB09-131D2E590EE0}"/>
                  </a:ext>
                </a:extLst>
              </p:cNvPr>
              <p:cNvSpPr/>
              <p:nvPr/>
            </p:nvSpPr>
            <p:spPr>
              <a:xfrm>
                <a:off x="4114800" y="2971800"/>
                <a:ext cx="914400" cy="914400"/>
              </a:xfrm>
              <a:prstGeom prst="diamond">
                <a:avLst/>
              </a:prstGeom>
              <a:solidFill>
                <a:srgbClr val="7030A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Textfeld 14">
                <a:extLst>
                  <a:ext uri="{FF2B5EF4-FFF2-40B4-BE49-F238E27FC236}">
                    <a16:creationId xmlns:a16="http://schemas.microsoft.com/office/drawing/2014/main" id="{CF1CB776-5DA3-CFC8-C4BD-347F53E8ADB6}"/>
                  </a:ext>
                </a:extLst>
              </p:cNvPr>
              <p:cNvSpPr txBox="1"/>
              <p:nvPr/>
            </p:nvSpPr>
            <p:spPr>
              <a:xfrm>
                <a:off x="4101047" y="3128380"/>
                <a:ext cx="904414" cy="63449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de-DE" sz="450">
                    <a:solidFill>
                      <a:schemeClr val="bg1"/>
                    </a:solidFill>
                    <a:latin typeface="Myriad Pro"/>
                    <a:ea typeface="ＭＳ Ｐゴシック"/>
                  </a:rPr>
                  <a:t>42</a:t>
                </a:r>
                <a:endParaRPr lang="de-DE" sz="45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99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20EB28-7953-9FAF-308D-6A763F728C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27F3C-CD3B-1278-6F6E-57DCAFA45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Citing information system output</a:t>
            </a:r>
          </a:p>
        </p:txBody>
      </p:sp>
      <p:pic>
        <p:nvPicPr>
          <p:cNvPr id="6" name="Grafik 4" descr="Ein Bild, das Text, Elektronik, Screenshot, Computer enthält.&#10;&#10;Beschreibung automatisch generiert.">
            <a:extLst>
              <a:ext uri="{FF2B5EF4-FFF2-40B4-BE49-F238E27FC236}">
                <a16:creationId xmlns:a16="http://schemas.microsoft.com/office/drawing/2014/main" id="{9CE27647-683C-3970-7C01-84D641A5A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65" y="2553098"/>
            <a:ext cx="6526548" cy="3859872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8BC110FA-7A3A-9988-18A0-E7847ED47700}"/>
              </a:ext>
            </a:extLst>
          </p:cNvPr>
          <p:cNvSpPr/>
          <p:nvPr/>
        </p:nvSpPr>
        <p:spPr>
          <a:xfrm>
            <a:off x="97970" y="3429000"/>
            <a:ext cx="2188029" cy="1915886"/>
          </a:xfrm>
          <a:prstGeom prst="cloudCallout">
            <a:avLst>
              <a:gd name="adj1" fmla="val 48134"/>
              <a:gd name="adj2" fmla="val 465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Emphasis deliberately exaggerated</a:t>
            </a:r>
          </a:p>
        </p:txBody>
      </p:sp>
    </p:spTree>
    <p:extLst>
      <p:ext uri="{BB962C8B-B14F-4D97-AF65-F5344CB8AC3E}">
        <p14:creationId xmlns:p14="http://schemas.microsoft.com/office/powerpoint/2010/main" val="287408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Num" idx="21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85E983D-8AE4-42F7-AA3F-E627AA4ACDB4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</a:rPr>
              <a:t>Communication to people</a:t>
            </a:r>
          </a:p>
        </p:txBody>
      </p:sp>
      <p:pic>
        <p:nvPicPr>
          <p:cNvPr id="263" name="SlideText2"/>
          <p:cNvPicPr/>
          <p:nvPr/>
        </p:nvPicPr>
        <p:blipFill>
          <a:blip r:embed="rId2"/>
          <a:stretch/>
        </p:blipFill>
        <p:spPr>
          <a:xfrm>
            <a:off x="4398480" y="1661400"/>
            <a:ext cx="3394440" cy="4525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Num" idx="22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91C1ADC-ABD3-41E1-836F-EBB2494A1FCF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title"/>
          </p:nvPr>
        </p:nvSpPr>
        <p:spPr>
          <a:xfrm>
            <a:off x="111840" y="1907696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rgbClr val="000000"/>
                </a:solidFill>
                <a:latin typeface="Calibri"/>
                <a:ea typeface="SimSun"/>
              </a:rPr>
              <a:t>What about </a:t>
            </a:r>
            <a:r>
              <a:rPr lang="en-US" sz="4400" b="1" strike="noStrike" spc="-1" dirty="0" err="1">
                <a:solidFill>
                  <a:srgbClr val="000000"/>
                </a:solidFill>
                <a:latin typeface="Calibri"/>
                <a:ea typeface="SimSun"/>
              </a:rPr>
              <a:t>ChatGPT</a:t>
            </a:r>
            <a:r>
              <a:rPr lang="en-US" sz="4400" b="1" strike="noStrike" spc="-1" dirty="0">
                <a:solidFill>
                  <a:srgbClr val="000000"/>
                </a:solidFill>
                <a:latin typeface="Calibri"/>
                <a:ea typeface="SimSun"/>
              </a:rPr>
              <a:t>?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8" name="SlideText2"/>
          <p:cNvPicPr/>
          <p:nvPr/>
        </p:nvPicPr>
        <p:blipFill>
          <a:blip r:embed="rId2"/>
          <a:srcRect t="54515" r="1918" b="1440"/>
          <a:stretch/>
        </p:blipFill>
        <p:spPr>
          <a:xfrm>
            <a:off x="4758480" y="1041416"/>
            <a:ext cx="7321680" cy="2508480"/>
          </a:xfrm>
          <a:prstGeom prst="rect">
            <a:avLst/>
          </a:prstGeom>
          <a:ln w="0">
            <a:noFill/>
          </a:ln>
        </p:spPr>
      </p:pic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609480" y="3571792"/>
            <a:ext cx="4125960" cy="255432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t">
            <a:noAutofit/>
          </a:bodyPr>
          <a:lstStyle/>
          <a:p>
            <a:pPr marL="342990" indent="-285840">
              <a:buClr>
                <a:srgbClr val="000000"/>
              </a:buClr>
              <a:buFont typeface="Wingdings" charset="2"/>
              <a:buChar char=""/>
            </a:pPr>
            <a:r>
              <a:rPr lang="en-US" sz="2400" spc="-1" dirty="0">
                <a:solidFill>
                  <a:srgbClr val="000000"/>
                </a:solidFill>
                <a:latin typeface="Calibri"/>
                <a:ea typeface="SimSun"/>
              </a:rPr>
              <a:t>A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nswers in a very verbose way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"/>
            </a:pPr>
            <a:r>
              <a:rPr lang="en-US" sz="2400" spc="-1" dirty="0">
                <a:solidFill>
                  <a:srgbClr val="000000"/>
                </a:solidFill>
                <a:latin typeface="Calibri"/>
                <a:ea typeface="SimSun"/>
              </a:rPr>
              <a:t>Can’t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remember information well</a:t>
            </a: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Wingdings" charset="2"/>
              <a:buChar char="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Blends over information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0" name="Picture1"/>
          <p:cNvPicPr/>
          <p:nvPr/>
        </p:nvPicPr>
        <p:blipFill>
          <a:blip r:embed="rId3"/>
          <a:stretch/>
        </p:blipFill>
        <p:spPr>
          <a:xfrm>
            <a:off x="4735440" y="3783176"/>
            <a:ext cx="7423560" cy="272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Num" idx="23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BF66129-3E99-438C-BA4E-EE8F12084F59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  <a:ea typeface="SimSun"/>
              </a:rPr>
              <a:t>Motivation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609480" y="3731400"/>
            <a:ext cx="10972440" cy="2394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t">
            <a:noAutofit/>
          </a:bodyPr>
          <a:lstStyle/>
          <a:p>
            <a:pPr indent="0" algn="l">
              <a:lnSpc>
                <a:spcPct val="100000"/>
              </a:lnSpc>
              <a:buNone/>
            </a:pP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l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How to remove information from an already trained model?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840" algn="l">
              <a:lnSpc>
                <a:spcPct val="100000"/>
              </a:lnSpc>
              <a:buClr>
                <a:srgbClr val="000000"/>
              </a:buClr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Train again? Reinforcement learning?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 algn="l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SimSun"/>
              </a:rPr>
              <a:t>After all, databases can be edited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4" name="Picture1"/>
          <p:cNvPicPr/>
          <p:nvPr/>
        </p:nvPicPr>
        <p:blipFill>
          <a:blip r:embed="rId2"/>
          <a:stretch/>
        </p:blipFill>
        <p:spPr>
          <a:xfrm>
            <a:off x="1559160" y="1892160"/>
            <a:ext cx="9073080" cy="2152440"/>
          </a:xfrm>
          <a:prstGeom prst="rect">
            <a:avLst/>
          </a:prstGeom>
          <a:ln w="0">
            <a:noFill/>
          </a:ln>
        </p:spPr>
      </p:pic>
      <p:sp>
        <p:nvSpPr>
          <p:cNvPr id="275" name="Textbox1"/>
          <p:cNvSpPr/>
          <p:nvPr/>
        </p:nvSpPr>
        <p:spPr>
          <a:xfrm>
            <a:off x="-23040" y="6601320"/>
            <a:ext cx="6385680" cy="27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Source: Wikipedia / Gregory House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Num" idx="24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57ABC71-0BA1-4067-8EC1-3656AAC19948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  <a:ea typeface="SimSun"/>
              </a:rPr>
              <a:t>Wikidata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09480" y="1600200"/>
            <a:ext cx="10972440" cy="4525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t">
            <a:no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SimSun"/>
              </a:rPr>
              <a:t>Open-source knowledge graph from the Wikimedia Foundation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79" name="Table 278"/>
          <p:cNvGraphicFramePr/>
          <p:nvPr/>
        </p:nvGraphicFramePr>
        <p:xfrm>
          <a:off x="7175520" y="3300840"/>
          <a:ext cx="4089600" cy="1721880"/>
        </p:xfrm>
        <a:graphic>
          <a:graphicData uri="http://schemas.openxmlformats.org/drawingml/2006/table">
            <a:tbl>
              <a:tblPr/>
              <a:tblGrid>
                <a:gridCol w="81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0200"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280"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5280" marR="35280">
                    <a:lnL w="6480">
                      <a:solidFill>
                        <a:srgbClr val="000000"/>
                      </a:solidFill>
                      <a:prstDash val="solid"/>
                    </a:lnL>
                    <a:lnR w="6480">
                      <a:solidFill>
                        <a:srgbClr val="000000"/>
                      </a:solidFill>
                      <a:prstDash val="solid"/>
                    </a:lnR>
                    <a:lnT w="6480">
                      <a:solidFill>
                        <a:srgbClr val="000000"/>
                      </a:solidFill>
                      <a:prstDash val="solid"/>
                    </a:lnT>
                    <a:lnB w="6480">
                      <a:solidFill>
                        <a:srgbClr val="000000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0" name="Ellipse1"/>
          <p:cNvSpPr/>
          <p:nvPr/>
        </p:nvSpPr>
        <p:spPr>
          <a:xfrm>
            <a:off x="3002760" y="222444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Organ-ism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Ellipse2"/>
          <p:cNvSpPr/>
          <p:nvPr/>
        </p:nvSpPr>
        <p:spPr>
          <a:xfrm>
            <a:off x="614160" y="529344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Dog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Ellipse3"/>
          <p:cNvSpPr/>
          <p:nvPr/>
        </p:nvSpPr>
        <p:spPr>
          <a:xfrm>
            <a:off x="1363320" y="359964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Animal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Ellipse4"/>
          <p:cNvSpPr/>
          <p:nvPr/>
        </p:nvSpPr>
        <p:spPr>
          <a:xfrm>
            <a:off x="2144520" y="529272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Cow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Connector1"/>
          <p:cNvSpPr/>
          <p:nvPr/>
        </p:nvSpPr>
        <p:spPr>
          <a:xfrm rot="16200000">
            <a:off x="948960" y="4722120"/>
            <a:ext cx="774360" cy="36792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Connector2"/>
          <p:cNvSpPr/>
          <p:nvPr/>
        </p:nvSpPr>
        <p:spPr>
          <a:xfrm rot="5400000" flipH="1">
            <a:off x="2095200" y="4705560"/>
            <a:ext cx="773640" cy="40032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Ellipse5"/>
          <p:cNvSpPr/>
          <p:nvPr/>
        </p:nvSpPr>
        <p:spPr>
          <a:xfrm>
            <a:off x="4543920" y="529272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Grass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onnector3"/>
          <p:cNvSpPr/>
          <p:nvPr/>
        </p:nvSpPr>
        <p:spPr>
          <a:xfrm rot="16200000" flipH="1">
            <a:off x="3877560" y="5169240"/>
            <a:ext cx="12240" cy="132300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Ellipse6"/>
          <p:cNvSpPr/>
          <p:nvPr/>
        </p:nvSpPr>
        <p:spPr>
          <a:xfrm>
            <a:off x="4544640" y="3599640"/>
            <a:ext cx="1076040" cy="1076040"/>
          </a:xfrm>
          <a:prstGeom prst="ellipse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SimSun"/>
              </a:rPr>
              <a:t>Plant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onnector4"/>
          <p:cNvSpPr/>
          <p:nvPr/>
        </p:nvSpPr>
        <p:spPr>
          <a:xfrm rot="16200000">
            <a:off x="2413800" y="3011400"/>
            <a:ext cx="613800" cy="87768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onnector5"/>
          <p:cNvSpPr/>
          <p:nvPr/>
        </p:nvSpPr>
        <p:spPr>
          <a:xfrm rot="5400000" flipH="1">
            <a:off x="3999960" y="3060360"/>
            <a:ext cx="613800" cy="78012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onnector6"/>
          <p:cNvSpPr/>
          <p:nvPr/>
        </p:nvSpPr>
        <p:spPr>
          <a:xfrm rot="16200000">
            <a:off x="4774320" y="4984200"/>
            <a:ext cx="616320" cy="360"/>
          </a:xfrm>
          <a:prstGeom prst="straightConnector1">
            <a:avLst/>
          </a:prstGeom>
          <a:noFill/>
          <a:ln w="12600">
            <a:solidFill>
              <a:srgbClr val="000000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extbox1"/>
          <p:cNvSpPr/>
          <p:nvPr/>
        </p:nvSpPr>
        <p:spPr>
          <a:xfrm>
            <a:off x="1155240" y="4727520"/>
            <a:ext cx="358560" cy="35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is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box2"/>
          <p:cNvSpPr/>
          <p:nvPr/>
        </p:nvSpPr>
        <p:spPr>
          <a:xfrm>
            <a:off x="2304360" y="4734000"/>
            <a:ext cx="358560" cy="35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is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3"/>
          <p:cNvSpPr/>
          <p:nvPr/>
        </p:nvSpPr>
        <p:spPr>
          <a:xfrm>
            <a:off x="2532960" y="3279600"/>
            <a:ext cx="358560" cy="35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is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box4"/>
          <p:cNvSpPr/>
          <p:nvPr/>
        </p:nvSpPr>
        <p:spPr>
          <a:xfrm>
            <a:off x="4158720" y="3286080"/>
            <a:ext cx="358560" cy="35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is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box5"/>
          <p:cNvSpPr/>
          <p:nvPr/>
        </p:nvSpPr>
        <p:spPr>
          <a:xfrm>
            <a:off x="4914360" y="4835520"/>
            <a:ext cx="358560" cy="35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is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6"/>
          <p:cNvSpPr/>
          <p:nvPr/>
        </p:nvSpPr>
        <p:spPr>
          <a:xfrm>
            <a:off x="3555360" y="5635800"/>
            <a:ext cx="519120" cy="38304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eat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Textbox7"/>
          <p:cNvSpPr/>
          <p:nvPr/>
        </p:nvSpPr>
        <p:spPr>
          <a:xfrm>
            <a:off x="-23400" y="6595920"/>
            <a:ext cx="4017960" cy="3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Source: Wikipedia / Knowledge graph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AutoShape1"/>
          <p:cNvSpPr/>
          <p:nvPr/>
        </p:nvSpPr>
        <p:spPr>
          <a:xfrm>
            <a:off x="8490600" y="3429000"/>
            <a:ext cx="1506600" cy="1506600"/>
          </a:xfrm>
          <a:prstGeom prst="mathMultiply">
            <a:avLst>
              <a:gd name="adj1" fmla="val 23520"/>
            </a:avLst>
          </a:prstGeom>
          <a:solidFill>
            <a:srgbClr val="DF2F2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92FDD704-FA68-F24A-CC57-51DC02A9E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53517" y="1542982"/>
            <a:ext cx="5735073" cy="453079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C9D1E-A1E3-B28D-9B26-D0FBA8245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Standard</a:t>
            </a:r>
            <a:br>
              <a:rPr lang="en-DE" dirty="0"/>
            </a:br>
            <a:r>
              <a:rPr lang="en-DE" dirty="0"/>
              <a:t>NLP</a:t>
            </a:r>
          </a:p>
        </p:txBody>
      </p:sp>
    </p:spTree>
    <p:extLst>
      <p:ext uri="{BB962C8B-B14F-4D97-AF65-F5344CB8AC3E}">
        <p14:creationId xmlns:p14="http://schemas.microsoft.com/office/powerpoint/2010/main" val="25918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C9D1E-A1E3-B28D-9B26-D0FBA8245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Standard</a:t>
            </a:r>
            <a:br>
              <a:rPr lang="en-DE" dirty="0"/>
            </a:br>
            <a:r>
              <a:rPr lang="en-DE" dirty="0"/>
              <a:t>NLP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BEB768-4F59-7981-A6F3-6EEE7969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708" y="1651839"/>
            <a:ext cx="5850686" cy="46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93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C9D1E-A1E3-B28D-9B26-D0FBA8245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StanFORD</a:t>
            </a:r>
            <a:br>
              <a:rPr lang="en-DE" dirty="0"/>
            </a:br>
            <a:r>
              <a:rPr lang="en-DE" dirty="0"/>
              <a:t>NL-PARSEr</a:t>
            </a:r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9B630FB-1FFF-9B9A-1F6B-35C52D8A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43" y="2799265"/>
            <a:ext cx="9189757" cy="27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B52723-697B-4A74-AC40-39964F2A366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Standardization?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4272AD4-9B08-487C-ABF8-C470A693FE46}"/>
              </a:ext>
            </a:extLst>
          </p:cNvPr>
          <p:cNvCxnSpPr>
            <a:cxnSpLocks/>
          </p:cNvCxnSpPr>
          <p:nvPr/>
        </p:nvCxnSpPr>
        <p:spPr>
          <a:xfrm flipH="1">
            <a:off x="2470003" y="4051448"/>
            <a:ext cx="1431322" cy="40452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F1BBA1AD-EB52-4808-9FB2-7DFDF374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20" y="1787468"/>
            <a:ext cx="5112704" cy="2006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AB447280-F7BD-495F-B435-04A10E21DCB8}"/>
              </a:ext>
            </a:extLst>
          </p:cNvPr>
          <p:cNvSpPr txBox="1">
            <a:spLocks/>
          </p:cNvSpPr>
          <p:nvPr/>
        </p:nvSpPr>
        <p:spPr>
          <a:xfrm>
            <a:off x="609599" y="1499096"/>
            <a:ext cx="10185735" cy="1123576"/>
          </a:xfrm>
          <a:prstGeom prst="rect">
            <a:avLst/>
          </a:prstGeom>
        </p:spPr>
        <p:txBody>
          <a:bodyPr lIns="0" tIns="0" anchor="t" anchorCtr="0"/>
          <a:lstStyle>
            <a:lvl1pPr marL="0" indent="0" algn="l" defTabSz="457200" rtl="0" eaLnBrk="1" latinLnBrk="0" hangingPunct="1">
              <a:lnSpc>
                <a:spcPts val="3200"/>
              </a:lnSpc>
              <a:spcBef>
                <a:spcPts val="0"/>
              </a:spcBef>
              <a:buFont typeface="Arial"/>
              <a:buNone/>
              <a:defRPr sz="2800" b="0" i="0" kern="1200" baseline="0">
                <a:solidFill>
                  <a:schemeClr val="tx1"/>
                </a:solidFill>
                <a:latin typeface="TheSans UHH Bold Caps"/>
                <a:ea typeface="+mn-ea"/>
                <a:cs typeface="TheSans UHH Bold Cap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432AD2A-D235-44B8-82DD-3859E21E7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8" y="3615537"/>
            <a:ext cx="1748764" cy="84043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E59BE0C-5CC0-4E59-BBA4-0737FD7929D4}"/>
              </a:ext>
            </a:extLst>
          </p:cNvPr>
          <p:cNvSpPr txBox="1"/>
          <p:nvPr/>
        </p:nvSpPr>
        <p:spPr>
          <a:xfrm>
            <a:off x="1242440" y="4395103"/>
            <a:ext cx="76111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3619FB5-19DB-4FC9-8C1F-192372BBD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43" y="4411101"/>
            <a:ext cx="1748764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C29F67A-0ECC-4702-88A6-74FBCC902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775" y="1718469"/>
            <a:ext cx="580089" cy="595156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87CB6E45-AE84-49F4-95FE-DB9B84F9C052}"/>
              </a:ext>
            </a:extLst>
          </p:cNvPr>
          <p:cNvSpPr/>
          <p:nvPr/>
        </p:nvSpPr>
        <p:spPr>
          <a:xfrm>
            <a:off x="6213547" y="3615409"/>
            <a:ext cx="2621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DE" altLang="en-DE" sz="1200" dirty="0">
                <a:latin typeface="Arial Unicode MS"/>
                <a:hlinkClick r:id="rId6"/>
              </a:rPr>
              <a:t>https://doi.org/10.54510/CGRN238</a:t>
            </a:r>
            <a:r>
              <a:rPr lang="de-DE" altLang="en-DE" sz="1200" dirty="0">
                <a:latin typeface="Arial Unicode MS"/>
              </a:rPr>
              <a:t>*</a:t>
            </a:r>
            <a:r>
              <a:rPr lang="en-DE" altLang="en-DE" sz="500" dirty="0"/>
              <a:t> </a:t>
            </a:r>
            <a:endParaRPr lang="en-DE" altLang="en-DE" sz="2800" dirty="0">
              <a:latin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7BF3D22-F83F-4981-9396-F84A595C67DA}"/>
              </a:ext>
            </a:extLst>
          </p:cNvPr>
          <p:cNvSpPr/>
          <p:nvPr/>
        </p:nvSpPr>
        <p:spPr>
          <a:xfrm>
            <a:off x="4635690" y="2867651"/>
            <a:ext cx="4357234" cy="19318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984763D-7C53-46DD-BA4A-A8E99FE8B5DE}"/>
              </a:ext>
            </a:extLst>
          </p:cNvPr>
          <p:cNvGrpSpPr/>
          <p:nvPr/>
        </p:nvGrpSpPr>
        <p:grpSpPr>
          <a:xfrm>
            <a:off x="3880220" y="3955414"/>
            <a:ext cx="5068976" cy="2462400"/>
            <a:chOff x="3880220" y="3955414"/>
            <a:chExt cx="5068976" cy="246240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4CE7594D-1896-4D5E-A1FF-86C644684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0220" y="4025722"/>
              <a:ext cx="5010174" cy="234742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B8FD3FE-38B4-4258-A542-5EA3576C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9107" y="3955414"/>
              <a:ext cx="580089" cy="595156"/>
            </a:xfrm>
            <a:prstGeom prst="rect">
              <a:avLst/>
            </a:prstGeom>
          </p:spPr>
        </p:pic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B137BD4B-6A3B-452B-B580-40C4B6A63E14}"/>
                </a:ext>
              </a:extLst>
            </p:cNvPr>
            <p:cNvSpPr/>
            <p:nvPr/>
          </p:nvSpPr>
          <p:spPr>
            <a:xfrm>
              <a:off x="4600670" y="5536949"/>
              <a:ext cx="3894744" cy="425124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CB77B3E-7315-407E-985C-920F153BD813}"/>
                </a:ext>
              </a:extLst>
            </p:cNvPr>
            <p:cNvSpPr txBox="1"/>
            <p:nvPr/>
          </p:nvSpPr>
          <p:spPr>
            <a:xfrm>
              <a:off x="7176151" y="6110037"/>
              <a:ext cx="1612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</a:rPr>
                <a:t>Project: EDAK 2</a:t>
              </a:r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F07F43CB-D332-4C8F-BB00-2341DD3D2019}"/>
              </a:ext>
            </a:extLst>
          </p:cNvPr>
          <p:cNvSpPr/>
          <p:nvPr/>
        </p:nvSpPr>
        <p:spPr>
          <a:xfrm>
            <a:off x="7340600" y="2827492"/>
            <a:ext cx="223520" cy="2769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2077ECF-1891-4699-B8E2-CD9A3B2F34DF}"/>
              </a:ext>
            </a:extLst>
          </p:cNvPr>
          <p:cNvSpPr txBox="1"/>
          <p:nvPr/>
        </p:nvSpPr>
        <p:spPr>
          <a:xfrm>
            <a:off x="6814307" y="3062119"/>
            <a:ext cx="1990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not mentioned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74995DA0-182F-4FBE-9274-FD0F67EE4EFE}"/>
              </a:ext>
            </a:extLst>
          </p:cNvPr>
          <p:cNvCxnSpPr/>
          <p:nvPr/>
        </p:nvCxnSpPr>
        <p:spPr>
          <a:xfrm flipH="1" flipV="1">
            <a:off x="6350000" y="3023719"/>
            <a:ext cx="405505" cy="14871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B19D57E3-3D07-43C0-8297-75E3B2518742}"/>
              </a:ext>
            </a:extLst>
          </p:cNvPr>
          <p:cNvCxnSpPr>
            <a:cxnSpLocks/>
          </p:cNvCxnSpPr>
          <p:nvPr/>
        </p:nvCxnSpPr>
        <p:spPr>
          <a:xfrm flipH="1">
            <a:off x="1366210" y="1887151"/>
            <a:ext cx="2514010" cy="178894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CE471968-171C-4232-98EF-B987C922A25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2470002" y="3857443"/>
            <a:ext cx="1317774" cy="1783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3AAAF19-1760-48BE-A943-BD3FC65BC689}"/>
              </a:ext>
            </a:extLst>
          </p:cNvPr>
          <p:cNvCxnSpPr>
            <a:cxnSpLocks/>
          </p:cNvCxnSpPr>
          <p:nvPr/>
        </p:nvCxnSpPr>
        <p:spPr>
          <a:xfrm flipH="1" flipV="1">
            <a:off x="2470002" y="5441393"/>
            <a:ext cx="1257057" cy="100246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Num" idx="29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C28326-73FB-413D-991A-8426160E97F8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  <a:ea typeface="SimSun"/>
              </a:rPr>
              <a:t>System Architecture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AutoShape 1"/>
          <p:cNvSpPr/>
          <p:nvPr/>
        </p:nvSpPr>
        <p:spPr>
          <a:xfrm>
            <a:off x="3029040" y="1610019"/>
            <a:ext cx="2367720" cy="1004040"/>
          </a:xfrm>
          <a:prstGeom prst="flowChartManualInput">
            <a:avLst/>
          </a:prstGeom>
          <a:solidFill>
            <a:srgbClr val="009999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Natural language query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AutoShape 2"/>
          <p:cNvSpPr/>
          <p:nvPr/>
        </p:nvSpPr>
        <p:spPr>
          <a:xfrm>
            <a:off x="3029760" y="2995659"/>
            <a:ext cx="2367720" cy="573840"/>
          </a:xfrm>
          <a:prstGeom prst="flowChartProcess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DeepL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AutoShape 3"/>
          <p:cNvSpPr/>
          <p:nvPr/>
        </p:nvSpPr>
        <p:spPr>
          <a:xfrm>
            <a:off x="3029760" y="396009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Stanford CoreNLP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AutoShape 4"/>
          <p:cNvSpPr/>
          <p:nvPr/>
        </p:nvSpPr>
        <p:spPr>
          <a:xfrm>
            <a:off x="3029760" y="490113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Filter tree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AutoShape 5"/>
          <p:cNvSpPr/>
          <p:nvPr/>
        </p:nvSpPr>
        <p:spPr>
          <a:xfrm>
            <a:off x="3029760" y="586593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Merge tree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AutoShape 6"/>
          <p:cNvSpPr/>
          <p:nvPr/>
        </p:nvSpPr>
        <p:spPr>
          <a:xfrm>
            <a:off x="6795000" y="586521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Search Wikidata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AutoShape 7"/>
          <p:cNvSpPr/>
          <p:nvPr/>
        </p:nvSpPr>
        <p:spPr>
          <a:xfrm>
            <a:off x="6795000" y="489933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Query Wikidata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AutoShape 8"/>
          <p:cNvSpPr/>
          <p:nvPr/>
        </p:nvSpPr>
        <p:spPr>
          <a:xfrm>
            <a:off x="6795000" y="3960819"/>
            <a:ext cx="2367720" cy="573840"/>
          </a:xfrm>
          <a:prstGeom prst="flowChartProcess">
            <a:avLst/>
          </a:prstGeom>
          <a:solidFill>
            <a:srgbClr val="BBE0E3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Verbalize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AutoShape 9"/>
          <p:cNvSpPr/>
          <p:nvPr/>
        </p:nvSpPr>
        <p:spPr>
          <a:xfrm>
            <a:off x="6795000" y="2996739"/>
            <a:ext cx="2367720" cy="573840"/>
          </a:xfrm>
          <a:prstGeom prst="flowChartProcess">
            <a:avLst/>
          </a:prstGeom>
          <a:solidFill>
            <a:srgbClr val="F0F0F0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DeepL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AutoShape 10"/>
          <p:cNvSpPr/>
          <p:nvPr/>
        </p:nvSpPr>
        <p:spPr>
          <a:xfrm flipH="1">
            <a:off x="6789600" y="1610739"/>
            <a:ext cx="2367720" cy="1004040"/>
          </a:xfrm>
          <a:prstGeom prst="flowChartManualInput">
            <a:avLst/>
          </a:prstGeom>
          <a:solidFill>
            <a:srgbClr val="009999"/>
          </a:solidFill>
          <a:ln w="126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216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SimSun"/>
              </a:rPr>
              <a:t>Natural language answer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9" name="Straight Arrow Connector 328"/>
          <p:cNvCxnSpPr>
            <a:stCxn id="324" idx="0"/>
            <a:endCxn id="325" idx="2"/>
          </p:cNvCxnSpPr>
          <p:nvPr/>
        </p:nvCxnSpPr>
        <p:spPr>
          <a:xfrm flipV="1">
            <a:off x="7978680" y="5473179"/>
            <a:ext cx="360" cy="39240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0" name="Straight Arrow Connector 329"/>
          <p:cNvCxnSpPr>
            <a:stCxn id="319" idx="2"/>
            <a:endCxn id="320" idx="0"/>
          </p:cNvCxnSpPr>
          <p:nvPr/>
        </p:nvCxnSpPr>
        <p:spPr>
          <a:xfrm>
            <a:off x="4212720" y="2614059"/>
            <a:ext cx="1080" cy="38196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1" name="Straight Arrow Connector 330"/>
          <p:cNvCxnSpPr>
            <a:stCxn id="320" idx="2"/>
            <a:endCxn id="321" idx="0"/>
          </p:cNvCxnSpPr>
          <p:nvPr/>
        </p:nvCxnSpPr>
        <p:spPr>
          <a:xfrm>
            <a:off x="4213440" y="3569499"/>
            <a:ext cx="360" cy="39096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2" name="Straight Arrow Connector 331"/>
          <p:cNvCxnSpPr>
            <a:stCxn id="321" idx="2"/>
            <a:endCxn id="322" idx="0"/>
          </p:cNvCxnSpPr>
          <p:nvPr/>
        </p:nvCxnSpPr>
        <p:spPr>
          <a:xfrm>
            <a:off x="4213440" y="4533939"/>
            <a:ext cx="360" cy="36756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3" name="Straight Arrow Connector 332"/>
          <p:cNvCxnSpPr>
            <a:stCxn id="322" idx="2"/>
            <a:endCxn id="323" idx="0"/>
          </p:cNvCxnSpPr>
          <p:nvPr/>
        </p:nvCxnSpPr>
        <p:spPr>
          <a:xfrm>
            <a:off x="4213440" y="5474979"/>
            <a:ext cx="360" cy="39132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4" name="Straight Arrow Connector 333"/>
          <p:cNvCxnSpPr>
            <a:stCxn id="323" idx="3"/>
            <a:endCxn id="324" idx="1"/>
          </p:cNvCxnSpPr>
          <p:nvPr/>
        </p:nvCxnSpPr>
        <p:spPr>
          <a:xfrm flipV="1">
            <a:off x="5397480" y="6152139"/>
            <a:ext cx="1397880" cy="108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5" name="Straight Arrow Connector 334"/>
          <p:cNvCxnSpPr>
            <a:stCxn id="325" idx="0"/>
            <a:endCxn id="326" idx="2"/>
          </p:cNvCxnSpPr>
          <p:nvPr/>
        </p:nvCxnSpPr>
        <p:spPr>
          <a:xfrm flipV="1">
            <a:off x="7978680" y="4534659"/>
            <a:ext cx="360" cy="36504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6" name="Straight Arrow Connector 335"/>
          <p:cNvCxnSpPr>
            <a:stCxn id="327" idx="0"/>
            <a:endCxn id="328" idx="2"/>
          </p:cNvCxnSpPr>
          <p:nvPr/>
        </p:nvCxnSpPr>
        <p:spPr>
          <a:xfrm flipH="1" flipV="1">
            <a:off x="7974360" y="2614779"/>
            <a:ext cx="4680" cy="38232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  <p:cxnSp>
        <p:nvCxnSpPr>
          <p:cNvPr id="337" name="Straight Arrow Connector 336"/>
          <p:cNvCxnSpPr>
            <a:stCxn id="326" idx="0"/>
            <a:endCxn id="327" idx="2"/>
          </p:cNvCxnSpPr>
          <p:nvPr/>
        </p:nvCxnSpPr>
        <p:spPr>
          <a:xfrm flipV="1">
            <a:off x="7978680" y="3570579"/>
            <a:ext cx="360" cy="390600"/>
          </a:xfrm>
          <a:prstGeom prst="straightConnector1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sldNum" idx="59"/>
          </p:nvPr>
        </p:nvSpPr>
        <p:spPr>
          <a:xfrm>
            <a:off x="8738280" y="6356880"/>
            <a:ext cx="284364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Calibri"/>
                <a:ea typeface="SimSu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085BECB-DAD9-46CC-B0D2-0E8C387C8D92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SimSun"/>
              </a:rPr>
              <a:t>21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title"/>
          </p:nvPr>
        </p:nvSpPr>
        <p:spPr>
          <a:xfrm>
            <a:off x="609480" y="27432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Calibri"/>
                <a:ea typeface="SimSun"/>
              </a:rPr>
              <a:t>Verbalize RDF Triple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609480" y="1600200"/>
            <a:ext cx="11582640" cy="4525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216000" anchor="t">
            <a:no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Courier 10 Pitch"/>
              </a:rPr>
              <a:t> Guo et al. </a:t>
            </a:r>
            <a:r>
              <a:rPr lang="en-US" sz="3200" b="0" i="1" strike="noStrike" spc="-1">
                <a:solidFill>
                  <a:srgbClr val="000000"/>
                </a:solidFill>
                <a:latin typeface="Calibri"/>
                <a:ea typeface="Courier 10 Pitch"/>
              </a:rPr>
              <a:t>P2: A Plan-and-Pretrain Approach for Knowledge Graph-to-Text Generation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Courier 10 Pitch"/>
              </a:rPr>
              <a:t>Winner of 2020 WebNLG challenge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pos="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Courier 10 Pitch"/>
              </a:rPr>
              <a:t>Uses T5 text-to-text transformer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432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  <a:ea typeface="SimSun"/>
              </a:rPr>
              <a:t>RDF triple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SimSun"/>
              </a:rPr>
              <a:t>Gregory House - born - 05/15/1959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  <a:ea typeface="SimSun"/>
              </a:rPr>
              <a:t>A:</a:t>
            </a:r>
            <a:r>
              <a:rPr lang="en-US" sz="3200" b="0" strike="noStrike" spc="-1">
                <a:solidFill>
                  <a:srgbClr val="000000"/>
                </a:solidFill>
                <a:latin typeface="Calibri"/>
                <a:ea typeface="SimSun"/>
              </a:rPr>
              <a:t> Gregory House was born on May 15, 1959.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with different colored numbers&#10;&#10;Description automatically generated with medium confidence">
            <a:extLst>
              <a:ext uri="{FF2B5EF4-FFF2-40B4-BE49-F238E27FC236}">
                <a16:creationId xmlns:a16="http://schemas.microsoft.com/office/drawing/2014/main" id="{D64D8CBB-958F-DBE1-50A1-084C420B5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0381" y="2688034"/>
            <a:ext cx="6331887" cy="32337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B9303-A308-D7A8-6EE9-ACA2CD550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Topic analysis: Latent Dirichlet Allocation (LDA, 2003)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F119423D-6B90-5425-3977-DBB1A0FA7E10}"/>
              </a:ext>
            </a:extLst>
          </p:cNvPr>
          <p:cNvSpPr/>
          <p:nvPr/>
        </p:nvSpPr>
        <p:spPr>
          <a:xfrm>
            <a:off x="8310623" y="2442258"/>
            <a:ext cx="3271777" cy="1990846"/>
          </a:xfrm>
          <a:prstGeom prst="cloudCallout">
            <a:avLst>
              <a:gd name="adj1" fmla="val -50204"/>
              <a:gd name="adj2" fmla="val 854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Topic analysis </a:t>
            </a:r>
            <a:br>
              <a:rPr lang="en-DE" dirty="0"/>
            </a:br>
            <a:r>
              <a:rPr lang="en-DE" dirty="0"/>
              <a:t>(self-supervised)</a:t>
            </a:r>
            <a:br>
              <a:rPr lang="en-DE" dirty="0"/>
            </a:br>
            <a:r>
              <a:rPr lang="en-DE" dirty="0"/>
              <a:t>of “manuscript cultures” Journal</a:t>
            </a:r>
          </a:p>
        </p:txBody>
      </p:sp>
    </p:spTree>
    <p:extLst>
      <p:ext uri="{BB962C8B-B14F-4D97-AF65-F5344CB8AC3E}">
        <p14:creationId xmlns:p14="http://schemas.microsoft.com/office/powerpoint/2010/main" val="2559224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629976-17EA-7270-F6FB-06CE0543D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0401"/>
            <a:ext cx="3712029" cy="3233015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453E3E"/>
                </a:solidFill>
                <a:effectLst/>
                <a:latin typeface="-apple-system"/>
              </a:rPr>
              <a:t>Create presentations, documents and webpages just by describing </a:t>
            </a:r>
            <a:br>
              <a:rPr lang="en-GB" b="0" i="0" u="none" strike="noStrike" dirty="0">
                <a:solidFill>
                  <a:srgbClr val="453E3E"/>
                </a:solidFill>
                <a:effectLst/>
                <a:latin typeface="-apple-system"/>
              </a:rPr>
            </a:br>
            <a:r>
              <a:rPr lang="en-GB" b="0" i="0" u="none" strike="noStrike" dirty="0">
                <a:solidFill>
                  <a:srgbClr val="453E3E"/>
                </a:solidFill>
                <a:effectLst/>
                <a:latin typeface="-apple-system"/>
              </a:rPr>
              <a:t>the topic</a:t>
            </a:r>
          </a:p>
          <a:p>
            <a:pPr lvl="1"/>
            <a:r>
              <a:rPr lang="en-GB" dirty="0">
                <a:hlinkClick r:id="rId3"/>
              </a:rPr>
              <a:t>https://gamma.app</a:t>
            </a:r>
            <a:r>
              <a:rPr lang="en-GB" dirty="0"/>
              <a:t> 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2FFBA-3233-1822-FC09-E8D23EFEC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Gamma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F3803-BB4E-4823-D0AC-A1F56EF0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UQA'2023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CFB9D-1F7D-CD1E-92E5-874F29F78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Ralf Möller | Data Linking Supported by Generative AI</a:t>
            </a:r>
            <a:endParaRPr lang="de-DE" dirty="0"/>
          </a:p>
        </p:txBody>
      </p:sp>
      <p:pic>
        <p:nvPicPr>
          <p:cNvPr id="6" name="Online Media 5" descr="Gamma: AI for presenting ideas, beautifully">
            <a:hlinkClick r:id="" action="ppaction://media"/>
            <a:extLst>
              <a:ext uri="{FF2B5EF4-FFF2-40B4-BE49-F238E27FC236}">
                <a16:creationId xmlns:a16="http://schemas.microsoft.com/office/drawing/2014/main" id="{71400B1F-EB62-EEEC-4648-5D187BCE37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21629" y="1831903"/>
            <a:ext cx="7260771" cy="41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6885FA-1168-9A93-F1E2-D3E1010E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53098"/>
            <a:ext cx="10185600" cy="3398353"/>
          </a:xfrm>
        </p:spPr>
        <p:txBody>
          <a:bodyPr/>
          <a:lstStyle/>
          <a:p>
            <a:r>
              <a:rPr lang="en-DE" dirty="0"/>
              <a:t>Really innovative ideas cannot be expected</a:t>
            </a:r>
          </a:p>
          <a:p>
            <a:r>
              <a:rPr lang="en-DE" dirty="0"/>
              <a:t>Lurking danger:</a:t>
            </a:r>
          </a:p>
          <a:p>
            <a:pPr lvl="1"/>
            <a:r>
              <a:rPr lang="en-DE" dirty="0"/>
              <a:t>Fancy presentations suggest innovative content</a:t>
            </a:r>
          </a:p>
          <a:p>
            <a:pPr lvl="1"/>
            <a:r>
              <a:rPr lang="en-DE" dirty="0"/>
              <a:t>Previously: There is some message, and the presenter works on a way to communicate it</a:t>
            </a:r>
          </a:p>
          <a:p>
            <a:pPr lvl="1"/>
            <a:r>
              <a:rPr lang="en-DE" dirty="0"/>
              <a:t>Now: There is a nice show and the presenter communicates what fits into the show</a:t>
            </a:r>
          </a:p>
          <a:p>
            <a:r>
              <a:rPr lang="en-DE" dirty="0"/>
              <a:t>Derive a guideline from this insight?</a:t>
            </a:r>
          </a:p>
          <a:p>
            <a:r>
              <a:rPr lang="en-DE" dirty="0"/>
              <a:t>Enforce simplicity?</a:t>
            </a:r>
          </a:p>
          <a:p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4F725-E9A9-84F5-B2EC-1E1D3D303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What was written is what you get</a:t>
            </a:r>
          </a:p>
        </p:txBody>
      </p:sp>
    </p:spTree>
    <p:extLst>
      <p:ext uri="{BB962C8B-B14F-4D97-AF65-F5344CB8AC3E}">
        <p14:creationId xmlns:p14="http://schemas.microsoft.com/office/powerpoint/2010/main" val="3802207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44562-71D6-C411-0D04-C6C18C2FE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27515"/>
            <a:ext cx="10185600" cy="3645902"/>
          </a:xfrm>
        </p:spPr>
        <p:txBody>
          <a:bodyPr/>
          <a:lstStyle/>
          <a:p>
            <a:r>
              <a:rPr lang="en-GB" sz="2000" dirty="0" err="1"/>
              <a:t>AgentGPT</a:t>
            </a:r>
            <a:r>
              <a:rPr lang="en-GB" sz="2000" dirty="0"/>
              <a:t> creates AI "agents" </a:t>
            </a:r>
            <a:br>
              <a:rPr lang="en-GB" sz="2000" dirty="0"/>
            </a:br>
            <a:r>
              <a:rPr lang="en-GB" sz="2000" dirty="0"/>
              <a:t>that operate automatically </a:t>
            </a:r>
            <a:br>
              <a:rPr lang="en-GB" sz="2000" dirty="0"/>
            </a:br>
            <a:r>
              <a:rPr lang="en-GB" sz="2000" dirty="0"/>
              <a:t>largely on their own </a:t>
            </a:r>
            <a:br>
              <a:rPr lang="en-GB" sz="2000" dirty="0"/>
            </a:br>
            <a:r>
              <a:rPr lang="en-GB" sz="2000" dirty="0"/>
              <a:t>and complete tasks</a:t>
            </a:r>
          </a:p>
          <a:p>
            <a:pPr lvl="1"/>
            <a:r>
              <a:rPr lang="en-GB" sz="1600" dirty="0">
                <a:hlinkClick r:id="rId2"/>
              </a:rPr>
              <a:t>https://agentgpt.reworkd.ai/de</a:t>
            </a:r>
            <a:r>
              <a:rPr lang="en-GB" sz="1600" dirty="0"/>
              <a:t>  </a:t>
            </a:r>
            <a:endParaRPr lang="en-DE" sz="1600" dirty="0"/>
          </a:p>
          <a:p>
            <a:r>
              <a:rPr lang="en-DE" sz="2000" dirty="0"/>
              <a:t>Even more general: AutoGPT</a:t>
            </a:r>
          </a:p>
          <a:p>
            <a:pPr lvl="1"/>
            <a:r>
              <a:rPr lang="en-GB" sz="1600" dirty="0">
                <a:hlinkClick r:id="rId3"/>
              </a:rPr>
              <a:t>https://autogpt.net</a:t>
            </a:r>
            <a:r>
              <a:rPr lang="en-GB" sz="1600" dirty="0"/>
              <a:t> </a:t>
            </a:r>
          </a:p>
          <a:p>
            <a:endParaRPr lang="en-DE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4761F-5FBA-DE68-F932-636AF2BF8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Agent GPT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D3876-4DFB-00E1-712E-0DD96D36A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314" y="1584353"/>
            <a:ext cx="6106885" cy="43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88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5B758-088A-EAFC-3D80-7414BF50F5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5D6E7-79E4-A9C2-93B0-91FBD4B52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3257F-6C79-5875-5253-8296FC46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UQA'2023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32D-2D53-D009-8358-98E78412C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S. Ralf Möller | Data Linking Supported by Generative AI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C8299-B8E4-52AD-3214-C07EDE4C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745"/>
            <a:ext cx="12192000" cy="70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6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diagram&#10;&#10;Description automatically generated">
            <a:extLst>
              <a:ext uri="{FF2B5EF4-FFF2-40B4-BE49-F238E27FC236}">
                <a16:creationId xmlns:a16="http://schemas.microsoft.com/office/drawing/2014/main" id="{D8F413CA-7849-D79A-FA1E-75D4DB13E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8850" y="2203428"/>
            <a:ext cx="11614300" cy="428996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DFBD-23DD-C62B-35D5-396086E44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Foundation models &amp; Formal models</a:t>
            </a:r>
          </a:p>
        </p:txBody>
      </p:sp>
    </p:spTree>
    <p:extLst>
      <p:ext uri="{BB962C8B-B14F-4D97-AF65-F5344CB8AC3E}">
        <p14:creationId xmlns:p14="http://schemas.microsoft.com/office/powerpoint/2010/main" val="2608856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DFBD-23DD-C62B-35D5-396086E44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Foundation models &amp; Formal models</a:t>
            </a:r>
          </a:p>
        </p:txBody>
      </p:sp>
      <p:pic>
        <p:nvPicPr>
          <p:cNvPr id="6" name="Content Placeholder 5" descr="A diagram of a diagram&#10;&#10;Description automatically generated">
            <a:extLst>
              <a:ext uri="{FF2B5EF4-FFF2-40B4-BE49-F238E27FC236}">
                <a16:creationId xmlns:a16="http://schemas.microsoft.com/office/drawing/2014/main" id="{A0CB5203-49A0-7BEE-D1A4-7CD875F9A0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9366" y="2398445"/>
            <a:ext cx="11902633" cy="3812916"/>
          </a:xfrm>
        </p:spPr>
      </p:pic>
    </p:spTree>
    <p:extLst>
      <p:ext uri="{BB962C8B-B14F-4D97-AF65-F5344CB8AC3E}">
        <p14:creationId xmlns:p14="http://schemas.microsoft.com/office/powerpoint/2010/main" val="3650406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8EFB4398-9A6A-814A-9201-7144503319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20534" y="150275"/>
            <a:ext cx="9571466" cy="607670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308AC-C689-A0A4-3648-99635436A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Foundation</a:t>
            </a:r>
            <a:br>
              <a:rPr lang="en-DE" dirty="0"/>
            </a:br>
            <a:r>
              <a:rPr lang="en-DE" dirty="0"/>
              <a:t>Models &amp;</a:t>
            </a:r>
          </a:p>
          <a:p>
            <a:r>
              <a:rPr lang="en-DE" dirty="0"/>
              <a:t>Formal</a:t>
            </a:r>
            <a:br>
              <a:rPr lang="en-DE" dirty="0"/>
            </a:br>
            <a:r>
              <a:rPr lang="en-DE" dirty="0"/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4230845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CB653C-242C-4A2E-8BB4-95200F8DB4D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Standardization?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EDCC6C-1D93-4DC3-AEE1-C47E664C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525" y="4089984"/>
            <a:ext cx="5149464" cy="2319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B502BD-80B9-463D-AEB0-7139FE64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977" y="1981200"/>
            <a:ext cx="4971719" cy="1500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EFD325A-7296-4426-8552-AAD38BC4ED97}"/>
              </a:ext>
            </a:extLst>
          </p:cNvPr>
          <p:cNvCxnSpPr>
            <a:cxnSpLocks/>
          </p:cNvCxnSpPr>
          <p:nvPr/>
        </p:nvCxnSpPr>
        <p:spPr>
          <a:xfrm flipH="1">
            <a:off x="2470003" y="4051448"/>
            <a:ext cx="1431322" cy="40452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3D4D0153-76B8-40BB-806E-3A665D045D20}"/>
              </a:ext>
            </a:extLst>
          </p:cNvPr>
          <p:cNvSpPr/>
          <p:nvPr/>
        </p:nvSpPr>
        <p:spPr>
          <a:xfrm>
            <a:off x="9688261" y="6287662"/>
            <a:ext cx="2492943" cy="21544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en-US" sz="800" dirty="0"/>
              <a:t>Icons made by </a:t>
            </a:r>
            <a:r>
              <a:rPr lang="en-US" sz="800" dirty="0" err="1"/>
              <a:t>Freepik</a:t>
            </a:r>
            <a:r>
              <a:rPr lang="en-US" sz="800" dirty="0"/>
              <a:t> from </a:t>
            </a:r>
            <a:r>
              <a:rPr lang="en-US" sz="800" dirty="0">
                <a:hlinkClick r:id="rId4"/>
              </a:rPr>
              <a:t>www.flaticon.com</a:t>
            </a:r>
            <a:endParaRPr lang="en-US" sz="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C9D52C-079A-466A-8BD3-3D491140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38" y="3615537"/>
            <a:ext cx="1748764" cy="8404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81F6E5-16EF-4BDE-8B61-209A2EA4BA6C}"/>
              </a:ext>
            </a:extLst>
          </p:cNvPr>
          <p:cNvSpPr txBox="1"/>
          <p:nvPr/>
        </p:nvSpPr>
        <p:spPr>
          <a:xfrm>
            <a:off x="1242440" y="4395103"/>
            <a:ext cx="76111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2BEDB4-EA1A-4DD4-BBB7-C83654E1A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43" y="4411101"/>
            <a:ext cx="1748764" cy="108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4879DF-6236-448E-BA1A-FFC6735DC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356" y="1921833"/>
            <a:ext cx="580089" cy="59515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0232BA8-3C01-4B5D-BA14-6A50CE6B148F}"/>
              </a:ext>
            </a:extLst>
          </p:cNvPr>
          <p:cNvSpPr/>
          <p:nvPr/>
        </p:nvSpPr>
        <p:spPr>
          <a:xfrm>
            <a:off x="6269652" y="3615409"/>
            <a:ext cx="2565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DE" altLang="en-DE" sz="1200" dirty="0">
                <a:latin typeface="Arial Unicode MS"/>
                <a:hlinkClick r:id="rId8"/>
              </a:rPr>
              <a:t>https://doi.org/10.54510/CGRN238</a:t>
            </a:r>
            <a:r>
              <a:rPr lang="en-DE" altLang="en-DE" sz="500" dirty="0"/>
              <a:t> </a:t>
            </a:r>
            <a:endParaRPr lang="en-DE" altLang="en-DE" sz="2800" dirty="0">
              <a:latin typeface="Arial" panose="020B0604020202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9B35EE-6E28-47E3-8778-403CB6959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894" y="4051448"/>
            <a:ext cx="580089" cy="595156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91668385-6F59-4C3F-906C-857B09D1A80E}"/>
              </a:ext>
            </a:extLst>
          </p:cNvPr>
          <p:cNvSpPr/>
          <p:nvPr/>
        </p:nvSpPr>
        <p:spPr>
          <a:xfrm>
            <a:off x="4218765" y="5111824"/>
            <a:ext cx="4754223" cy="117583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F64C524-8490-431E-B303-CA1A5CCE92B9}"/>
              </a:ext>
            </a:extLst>
          </p:cNvPr>
          <p:cNvSpPr txBox="1"/>
          <p:nvPr/>
        </p:nvSpPr>
        <p:spPr>
          <a:xfrm>
            <a:off x="6956270" y="6241495"/>
            <a:ext cx="1612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Project: EDAK 2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923E755-2C99-4E9D-A240-2C9F7C95CB0C}"/>
              </a:ext>
            </a:extLst>
          </p:cNvPr>
          <p:cNvCxnSpPr>
            <a:cxnSpLocks/>
          </p:cNvCxnSpPr>
          <p:nvPr/>
        </p:nvCxnSpPr>
        <p:spPr>
          <a:xfrm flipH="1">
            <a:off x="1366210" y="1920862"/>
            <a:ext cx="2535115" cy="17552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2BAF608-E344-4B87-AA14-A52C8313EC77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2470002" y="3564511"/>
            <a:ext cx="1317774" cy="47124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10957AF-4652-4C12-AB38-C5DD3BEA64E1}"/>
              </a:ext>
            </a:extLst>
          </p:cNvPr>
          <p:cNvCxnSpPr>
            <a:cxnSpLocks/>
          </p:cNvCxnSpPr>
          <p:nvPr/>
        </p:nvCxnSpPr>
        <p:spPr>
          <a:xfrm flipH="1" flipV="1">
            <a:off x="2470002" y="5441393"/>
            <a:ext cx="1257057" cy="1002469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7A11783D-D6F9-453F-BC95-723087EFCD13}"/>
              </a:ext>
            </a:extLst>
          </p:cNvPr>
          <p:cNvSpPr/>
          <p:nvPr/>
        </p:nvSpPr>
        <p:spPr>
          <a:xfrm>
            <a:off x="4558550" y="3051226"/>
            <a:ext cx="4276227" cy="43087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570F788-0ACC-46E2-995D-466D6D16AF00}"/>
              </a:ext>
            </a:extLst>
          </p:cNvPr>
          <p:cNvSpPr txBox="1">
            <a:spLocks/>
          </p:cNvSpPr>
          <p:nvPr/>
        </p:nvSpPr>
        <p:spPr>
          <a:xfrm>
            <a:off x="609599" y="1499096"/>
            <a:ext cx="10185735" cy="1123576"/>
          </a:xfrm>
          <a:prstGeom prst="rect">
            <a:avLst/>
          </a:prstGeom>
        </p:spPr>
        <p:txBody>
          <a:bodyPr lIns="0" tIns="0" anchor="t" anchorCtr="0"/>
          <a:lstStyle>
            <a:lvl1pPr marL="0" indent="0" algn="l" defTabSz="457200" rtl="0" eaLnBrk="1" latinLnBrk="0" hangingPunct="1">
              <a:lnSpc>
                <a:spcPts val="3200"/>
              </a:lnSpc>
              <a:spcBef>
                <a:spcPts val="0"/>
              </a:spcBef>
              <a:buFont typeface="Arial"/>
              <a:buNone/>
              <a:defRPr sz="2800" b="0" i="0" kern="1200" baseline="0">
                <a:solidFill>
                  <a:schemeClr val="tx1"/>
                </a:solidFill>
                <a:latin typeface="TheSans UHH Bold Caps"/>
                <a:ea typeface="+mn-ea"/>
                <a:cs typeface="TheSans UHH Bold Cap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33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308AC-C689-A0A4-3648-99635436A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Foundation</a:t>
            </a:r>
            <a:br>
              <a:rPr lang="en-DE" dirty="0"/>
            </a:br>
            <a:r>
              <a:rPr lang="en-DE" dirty="0"/>
              <a:t>Models &amp;</a:t>
            </a:r>
          </a:p>
          <a:p>
            <a:r>
              <a:rPr lang="en-DE" dirty="0"/>
              <a:t>Formal</a:t>
            </a:r>
            <a:br>
              <a:rPr lang="en-DE" dirty="0"/>
            </a:br>
            <a:r>
              <a:rPr lang="en-DE" dirty="0"/>
              <a:t>models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87D25117-B716-9566-5C7C-5FDDDD85C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03172" y="381965"/>
            <a:ext cx="9188828" cy="5474825"/>
          </a:xfrm>
        </p:spPr>
      </p:pic>
    </p:spTree>
    <p:extLst>
      <p:ext uri="{BB962C8B-B14F-4D97-AF65-F5344CB8AC3E}">
        <p14:creationId xmlns:p14="http://schemas.microsoft.com/office/powerpoint/2010/main" val="37161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A192A3-0FB8-A165-B15B-98A2C9716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88395"/>
            <a:ext cx="10185600" cy="3480911"/>
          </a:xfrm>
        </p:spPr>
        <p:txBody>
          <a:bodyPr/>
          <a:lstStyle/>
          <a:p>
            <a:r>
              <a:rPr lang="en-DE" dirty="0"/>
              <a:t>Pure GPT is yesterday’s technology</a:t>
            </a:r>
          </a:p>
          <a:p>
            <a:r>
              <a:rPr lang="en-DE" dirty="0"/>
              <a:t>Direct manipulation (even w/o feeling the computer) has been overcome</a:t>
            </a:r>
          </a:p>
          <a:p>
            <a:r>
              <a:rPr lang="en-DE" dirty="0"/>
              <a:t>AgentGPT technology needs to be mastered</a:t>
            </a:r>
          </a:p>
          <a:p>
            <a:pPr lvl="1"/>
            <a:r>
              <a:rPr lang="en-DE" dirty="0"/>
              <a:t>Think in terms of interns</a:t>
            </a:r>
          </a:p>
          <a:p>
            <a:pPr lvl="1"/>
            <a:r>
              <a:rPr lang="en-DE" dirty="0"/>
              <a:t>Conjecture: AI literacy required to be effective</a:t>
            </a:r>
          </a:p>
          <a:p>
            <a:pPr lvl="1"/>
            <a:r>
              <a:rPr lang="en-DE" dirty="0"/>
              <a:t>Need to provide Agents as part of an RDR: Make UWA GenAI technology mainstream</a:t>
            </a:r>
          </a:p>
          <a:p>
            <a:r>
              <a:rPr lang="en-DE" dirty="0"/>
              <a:t>Humanities-Centered AI (CHAI</a:t>
            </a:r>
            <a:r>
              <a:rPr lang="en-DE"/>
              <a:t>) Institute @UniHH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25B82-D6C2-6B57-D566-CA3CCB610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662193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0ED1594-A033-4888-AC3A-A53723249A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The research for this contribution was funded by the Deutsche </a:t>
            </a:r>
            <a:r>
              <a:rPr lang="de-DE"/>
              <a:t>Forschungsgemeinschaft</a:t>
            </a:r>
            <a:r>
              <a:rPr lang="en-US"/>
              <a:t> (DFG, German Research Foundation) under Germany’s Excellence Strategy - EXC 2176 ’Understanding Written Artefacts: Material,</a:t>
            </a:r>
          </a:p>
          <a:p>
            <a:r>
              <a:rPr lang="en-US"/>
              <a:t>Interaction and Transmission in Manuscript Cultures’, project no. 390893796.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5DD377-D8D4-4897-AB26-61F9986B714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/>
              <a:t>Acknowledgment</a:t>
            </a:r>
          </a:p>
        </p:txBody>
      </p:sp>
    </p:spTree>
    <p:extLst>
      <p:ext uri="{BB962C8B-B14F-4D97-AF65-F5344CB8AC3E}">
        <p14:creationId xmlns:p14="http://schemas.microsoft.com/office/powerpoint/2010/main" val="261358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767F56F-1F0B-4AC1-A0FA-A1916F505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439566"/>
            <a:ext cx="5159828" cy="3723428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GPT-4</a:t>
            </a:r>
          </a:p>
          <a:p>
            <a:pPr lvl="1"/>
            <a:r>
              <a:rPr lang="en-US" dirty="0"/>
              <a:t>Text generation</a:t>
            </a:r>
          </a:p>
          <a:p>
            <a:pPr lvl="1"/>
            <a:r>
              <a:rPr lang="en-US" dirty="0"/>
              <a:t>Code generation</a:t>
            </a:r>
          </a:p>
          <a:p>
            <a:r>
              <a:rPr lang="en-US" dirty="0"/>
              <a:t>Input</a:t>
            </a:r>
            <a:br>
              <a:rPr lang="en-US" dirty="0"/>
            </a:br>
            <a:r>
              <a:rPr lang="en-US" dirty="0" err="1"/>
              <a:t>EpiDoc.xml</a:t>
            </a:r>
            <a:r>
              <a:rPr lang="en-US" dirty="0"/>
              <a:t> schemas </a:t>
            </a:r>
            <a:br>
              <a:rPr lang="en-US" dirty="0"/>
            </a:br>
            <a:r>
              <a:rPr lang="en-US" dirty="0"/>
              <a:t>or example </a:t>
            </a:r>
            <a:r>
              <a:rPr lang="en-US" dirty="0" err="1"/>
              <a:t>EpiDoc.xml</a:t>
            </a:r>
            <a:r>
              <a:rPr lang="en-US" dirty="0"/>
              <a:t> files</a:t>
            </a:r>
          </a:p>
          <a:p>
            <a:r>
              <a:rPr lang="en-US" dirty="0"/>
              <a:t>Use GPT-4 to compute textual mapping suggestions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88BD743-D453-4F3C-A5EB-66E171F045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Output (excerpt):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A1A158-D0F9-4D84-B562-7128027B2B0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Matching </a:t>
            </a:r>
            <a:r>
              <a:rPr lang="en-US" dirty="0" err="1"/>
              <a:t>EpiDoc</a:t>
            </a:r>
            <a:r>
              <a:rPr lang="en-US" dirty="0"/>
              <a:t> data &amp; Computing relational representations</a:t>
            </a:r>
          </a:p>
          <a:p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9A5374-81E7-4779-9880-FB910BF3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29" y="2728096"/>
            <a:ext cx="6348226" cy="34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0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nhaltsplatzhalter 10"/>
          <p:cNvSpPr/>
          <p:nvPr/>
        </p:nvSpPr>
        <p:spPr>
          <a:xfrm>
            <a:off x="609479" y="1752600"/>
            <a:ext cx="10134173" cy="4390800"/>
          </a:xfrm>
          <a:prstGeom prst="roundRect">
            <a:avLst>
              <a:gd name="adj" fmla="val 4167"/>
            </a:avLst>
          </a:prstGeom>
          <a:blipFill rotWithShape="0">
            <a:blip r:embed="rId2"/>
            <a:srcRect/>
            <a:stretch/>
          </a:blipFill>
          <a:ln w="12700" cap="sq">
            <a:solidFill>
              <a:srgbClr val="292929"/>
            </a:solidFill>
            <a:miter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C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feld 11"/>
          <p:cNvSpPr/>
          <p:nvPr/>
        </p:nvSpPr>
        <p:spPr>
          <a:xfrm>
            <a:off x="10759886" y="2649357"/>
            <a:ext cx="132015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515AD3"/>
                </a:solidFill>
                <a:latin typeface="Calibri"/>
              </a:rPr>
              <a:t>NL Query</a:t>
            </a:r>
            <a:endParaRPr lang="en-CA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1" name="Gerade Verbindung mit Pfeil 13"/>
          <p:cNvCxnSpPr/>
          <p:nvPr/>
        </p:nvCxnSpPr>
        <p:spPr>
          <a:xfrm flipH="1">
            <a:off x="9232766" y="2834037"/>
            <a:ext cx="1499400" cy="360"/>
          </a:xfrm>
          <a:prstGeom prst="straightConnector1">
            <a:avLst/>
          </a:prstGeom>
          <a:ln w="50800">
            <a:solidFill>
              <a:srgbClr val="4F81BD"/>
            </a:solidFill>
            <a:round/>
            <a:tailEnd type="triangle" w="med" len="med"/>
          </a:ln>
        </p:spPr>
      </p:cxnSp>
      <p:sp>
        <p:nvSpPr>
          <p:cNvPr id="272" name="Geschweifte Klammer rechts 15"/>
          <p:cNvSpPr/>
          <p:nvPr/>
        </p:nvSpPr>
        <p:spPr>
          <a:xfrm>
            <a:off x="9610406" y="3959098"/>
            <a:ext cx="977760" cy="1974240"/>
          </a:xfrm>
          <a:prstGeom prst="rightBrace">
            <a:avLst>
              <a:gd name="adj1" fmla="val 8333"/>
              <a:gd name="adj2" fmla="val 50000"/>
            </a:avLst>
          </a:prstGeom>
          <a:noFill/>
          <a:ln w="50800">
            <a:solidFill>
              <a:srgbClr val="4F81BD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Textfeld 16"/>
          <p:cNvSpPr/>
          <p:nvPr/>
        </p:nvSpPr>
        <p:spPr>
          <a:xfrm>
            <a:off x="10732166" y="4761538"/>
            <a:ext cx="2625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515AD3"/>
                </a:solidFill>
                <a:latin typeface="Calibri"/>
              </a:rPr>
              <a:t>results</a:t>
            </a:r>
            <a:endParaRPr lang="en-C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D6394BE-B7CB-49B5-8159-A63C045747B4}" type="slidenum">
              <a:r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21732-0D85-A5F4-6BC7-89950DD4D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Detecting Person names, locations, organizations</a:t>
            </a:r>
          </a:p>
        </p:txBody>
      </p:sp>
      <p:pic>
        <p:nvPicPr>
          <p:cNvPr id="6" name="Content Placeholder 5" descr="A close up of a text&#10;&#10;Description automatically generated">
            <a:extLst>
              <a:ext uri="{FF2B5EF4-FFF2-40B4-BE49-F238E27FC236}">
                <a16:creationId xmlns:a16="http://schemas.microsoft.com/office/drawing/2014/main" id="{0ACD2AAE-A8AD-B6FA-4F42-BF711F2E9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8469" y="2840038"/>
            <a:ext cx="9487662" cy="32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3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766B3-7E61-DD33-106D-E2916D464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data Management: LLM-based Data Enhancement and linking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F7D756-5223-0FDB-7EF2-DB5313826D12}"/>
              </a:ext>
            </a:extLst>
          </p:cNvPr>
          <p:cNvGrpSpPr/>
          <p:nvPr/>
        </p:nvGrpSpPr>
        <p:grpSpPr>
          <a:xfrm>
            <a:off x="1821192" y="2745028"/>
            <a:ext cx="8109920" cy="1013783"/>
            <a:chOff x="2719316" y="2260836"/>
            <a:chExt cx="5138383" cy="642325"/>
          </a:xfrm>
        </p:grpSpPr>
        <p:sp>
          <p:nvSpPr>
            <p:cNvPr id="7" name="Rechteck: abgerundete Ecken 5">
              <a:extLst>
                <a:ext uri="{FF2B5EF4-FFF2-40B4-BE49-F238E27FC236}">
                  <a16:creationId xmlns:a16="http://schemas.microsoft.com/office/drawing/2014/main" id="{2B60B172-DBAC-359F-0573-94FC3B04E7A7}"/>
                </a:ext>
              </a:extLst>
            </p:cNvPr>
            <p:cNvSpPr/>
            <p:nvPr/>
          </p:nvSpPr>
          <p:spPr>
            <a:xfrm>
              <a:off x="2719316" y="2260837"/>
              <a:ext cx="948094" cy="6218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/>
            </a:p>
          </p:txBody>
        </p:sp>
        <p:sp>
          <p:nvSpPr>
            <p:cNvPr id="8" name="Rechteck: abgerundete Ecken 6">
              <a:extLst>
                <a:ext uri="{FF2B5EF4-FFF2-40B4-BE49-F238E27FC236}">
                  <a16:creationId xmlns:a16="http://schemas.microsoft.com/office/drawing/2014/main" id="{463D849C-8C9C-6203-CD7B-4B96E22F7AB9}"/>
                </a:ext>
              </a:extLst>
            </p:cNvPr>
            <p:cNvSpPr/>
            <p:nvPr/>
          </p:nvSpPr>
          <p:spPr>
            <a:xfrm>
              <a:off x="4107551" y="2260837"/>
              <a:ext cx="948094" cy="6218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/>
            </a:p>
          </p:txBody>
        </p:sp>
        <p:sp>
          <p:nvSpPr>
            <p:cNvPr id="9" name="Rechteck: abgerundete Ecken 7">
              <a:extLst>
                <a:ext uri="{FF2B5EF4-FFF2-40B4-BE49-F238E27FC236}">
                  <a16:creationId xmlns:a16="http://schemas.microsoft.com/office/drawing/2014/main" id="{C39ED7DC-FA0F-7031-198B-9FEDE23DF8BE}"/>
                </a:ext>
              </a:extLst>
            </p:cNvPr>
            <p:cNvSpPr/>
            <p:nvPr/>
          </p:nvSpPr>
          <p:spPr>
            <a:xfrm>
              <a:off x="5502179" y="2260836"/>
              <a:ext cx="948094" cy="6218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/>
            </a:p>
          </p:txBody>
        </p:sp>
        <p:sp>
          <p:nvSpPr>
            <p:cNvPr id="10" name="Rechteck: abgerundete Ecken 8">
              <a:extLst>
                <a:ext uri="{FF2B5EF4-FFF2-40B4-BE49-F238E27FC236}">
                  <a16:creationId xmlns:a16="http://schemas.microsoft.com/office/drawing/2014/main" id="{1D6EEA81-AFE4-915A-6667-451914B70C95}"/>
                </a:ext>
              </a:extLst>
            </p:cNvPr>
            <p:cNvSpPr/>
            <p:nvPr/>
          </p:nvSpPr>
          <p:spPr>
            <a:xfrm>
              <a:off x="6909605" y="2260836"/>
              <a:ext cx="948094" cy="6218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200"/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38C0369A-7E21-8215-A458-9EF732CD85D3}"/>
                </a:ext>
              </a:extLst>
            </p:cNvPr>
            <p:cNvCxnSpPr>
              <a:cxnSpLocks/>
            </p:cNvCxnSpPr>
            <p:nvPr/>
          </p:nvCxnSpPr>
          <p:spPr>
            <a:xfrm>
              <a:off x="3669329" y="2539124"/>
              <a:ext cx="436301" cy="767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85E13442-DD8C-C29A-BF11-FFE5E7720145}"/>
                </a:ext>
              </a:extLst>
            </p:cNvPr>
            <p:cNvCxnSpPr>
              <a:cxnSpLocks/>
            </p:cNvCxnSpPr>
            <p:nvPr/>
          </p:nvCxnSpPr>
          <p:spPr>
            <a:xfrm>
              <a:off x="5063959" y="2539124"/>
              <a:ext cx="436301" cy="767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CCFCF6BB-D402-ACE5-E3A7-D3C16F2EE84C}"/>
                </a:ext>
              </a:extLst>
            </p:cNvPr>
            <p:cNvCxnSpPr>
              <a:cxnSpLocks/>
            </p:cNvCxnSpPr>
            <p:nvPr/>
          </p:nvCxnSpPr>
          <p:spPr>
            <a:xfrm>
              <a:off x="6458590" y="2539124"/>
              <a:ext cx="436301" cy="767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88695E1-C644-05BE-76FC-001A0F0AB057}"/>
                </a:ext>
              </a:extLst>
            </p:cNvPr>
            <p:cNvSpPr txBox="1"/>
            <p:nvPr/>
          </p:nvSpPr>
          <p:spPr>
            <a:xfrm>
              <a:off x="2774334" y="2363834"/>
              <a:ext cx="838057" cy="433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000">
                  <a:latin typeface="Myriad Pro"/>
                  <a:ea typeface="ＭＳ Ｐゴシック"/>
                </a:rPr>
                <a:t>Archive in RDR</a:t>
              </a:r>
              <a:endParaRPr lang="de-DE" sz="200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EBFF747-C076-05D2-D9F6-61E7B283A076}"/>
                </a:ext>
              </a:extLst>
            </p:cNvPr>
            <p:cNvSpPr txBox="1"/>
            <p:nvPr/>
          </p:nvSpPr>
          <p:spPr>
            <a:xfrm>
              <a:off x="4104989" y="2274271"/>
              <a:ext cx="946812" cy="6288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000">
                  <a:latin typeface="Myriad Pro"/>
                  <a:ea typeface="ＭＳ Ｐゴシック"/>
                </a:rPr>
                <a:t>Fine-tune Transformer Model</a:t>
              </a:r>
              <a:endParaRPr lang="de-DE" sz="200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C40C83-9EF9-10A0-1A19-FCAE4ADCAF3B}"/>
                </a:ext>
              </a:extLst>
            </p:cNvPr>
            <p:cNvSpPr txBox="1"/>
            <p:nvPr/>
          </p:nvSpPr>
          <p:spPr>
            <a:xfrm>
              <a:off x="5557197" y="2267874"/>
              <a:ext cx="838057" cy="6288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 err="1">
                  <a:latin typeface="Myriad Pro"/>
                  <a:ea typeface="ＭＳ Ｐゴシック"/>
                </a:rPr>
                <a:t>Apply</a:t>
              </a:r>
              <a:r>
                <a:rPr lang="de-DE" sz="2000" dirty="0">
                  <a:latin typeface="Myriad Pro"/>
                  <a:ea typeface="ＭＳ Ｐゴシック"/>
                </a:rPr>
                <a:t> </a:t>
              </a:r>
              <a:br>
                <a:rPr lang="de-DE" sz="2000" dirty="0">
                  <a:latin typeface="Myriad Pro"/>
                  <a:ea typeface="ＭＳ Ｐゴシック"/>
                </a:rPr>
              </a:br>
              <a:r>
                <a:rPr lang="de-DE" sz="2000" dirty="0" err="1">
                  <a:latin typeface="Myriad Pro"/>
                  <a:ea typeface="ＭＳ Ｐゴシック"/>
                </a:rPr>
                <a:t>fine-tuned</a:t>
              </a:r>
              <a:r>
                <a:rPr lang="de-DE" sz="2000" dirty="0">
                  <a:latin typeface="Myriad Pro"/>
                  <a:ea typeface="ＭＳ Ｐゴシック"/>
                </a:rPr>
                <a:t> </a:t>
              </a:r>
              <a:r>
                <a:rPr lang="de-DE" sz="2000" dirty="0" err="1">
                  <a:latin typeface="Myriad Pro"/>
                  <a:ea typeface="ＭＳ Ｐゴシック"/>
                </a:rPr>
                <a:t>model</a:t>
              </a:r>
              <a:endParaRPr lang="de-DE" sz="2000" dirty="0"/>
            </a:p>
          </p:txBody>
        </p:sp>
        <p:sp>
          <p:nvSpPr>
            <p:cNvPr id="19" name="Textfeld 9">
              <a:extLst>
                <a:ext uri="{FF2B5EF4-FFF2-40B4-BE49-F238E27FC236}">
                  <a16:creationId xmlns:a16="http://schemas.microsoft.com/office/drawing/2014/main" id="{89731D43-1BC2-7BB0-7AE0-05DA837AB3E2}"/>
                </a:ext>
              </a:extLst>
            </p:cNvPr>
            <p:cNvSpPr txBox="1"/>
            <p:nvPr/>
          </p:nvSpPr>
          <p:spPr>
            <a:xfrm>
              <a:off x="6964622" y="2274271"/>
              <a:ext cx="838057" cy="62889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 err="1">
                  <a:latin typeface="Myriad Pro"/>
                  <a:ea typeface="ＭＳ Ｐゴシック"/>
                </a:rPr>
                <a:t>Validate</a:t>
              </a:r>
              <a:r>
                <a:rPr lang="de-DE" sz="2000" dirty="0">
                  <a:latin typeface="Myriad Pro"/>
                  <a:ea typeface="ＭＳ Ｐゴシック"/>
                </a:rPr>
                <a:t> and </a:t>
              </a:r>
              <a:r>
                <a:rPr lang="de-DE" sz="2000" dirty="0" err="1">
                  <a:latin typeface="Myriad Pro"/>
                  <a:ea typeface="ＭＳ Ｐゴシック"/>
                </a:rPr>
                <a:t>store</a:t>
              </a:r>
              <a:r>
                <a:rPr lang="de-DE" sz="2000" dirty="0">
                  <a:latin typeface="Myriad Pro"/>
                  <a:ea typeface="ＭＳ Ｐゴシック"/>
                </a:rPr>
                <a:t> </a:t>
              </a:r>
              <a:r>
                <a:rPr lang="de-DE" sz="2000" dirty="0" err="1">
                  <a:latin typeface="Myriad Pro"/>
                  <a:ea typeface="ＭＳ Ｐゴシック"/>
                </a:rPr>
                <a:t>results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504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C8449-66E5-F634-5B96-14A61B8D2F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B2278-3145-42DD-6304-8BDFFB567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pic>
        <p:nvPicPr>
          <p:cNvPr id="6" name="Grafik 5" descr="Ein Bild, das Text, Screenshot, Schrift, Diagramm enthält.&#10;&#10;Beschreibung automatisch generiert.">
            <a:extLst>
              <a:ext uri="{FF2B5EF4-FFF2-40B4-BE49-F238E27FC236}">
                <a16:creationId xmlns:a16="http://schemas.microsoft.com/office/drawing/2014/main" id="{65B6959E-BBB4-C036-DA5C-3F8B8B9AE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53098"/>
            <a:ext cx="9336066" cy="3328414"/>
          </a:xfrm>
          <a:prstGeom prst="rect">
            <a:avLst/>
          </a:prstGeom>
        </p:spPr>
      </p:pic>
      <p:sp>
        <p:nvSpPr>
          <p:cNvPr id="11" name="Oval Callout 10">
            <a:extLst>
              <a:ext uri="{FF2B5EF4-FFF2-40B4-BE49-F238E27FC236}">
                <a16:creationId xmlns:a16="http://schemas.microsoft.com/office/drawing/2014/main" id="{0C417235-9555-F0B5-7D84-0FC72A3475C0}"/>
              </a:ext>
            </a:extLst>
          </p:cNvPr>
          <p:cNvSpPr/>
          <p:nvPr/>
        </p:nvSpPr>
        <p:spPr>
          <a:xfrm>
            <a:off x="10083452" y="3306871"/>
            <a:ext cx="2108548" cy="1565754"/>
          </a:xfrm>
          <a:prstGeom prst="wedgeEllipseCallout">
            <a:avLst>
              <a:gd name="adj1" fmla="val -64793"/>
              <a:gd name="adj2" fmla="val 593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SCDs</a:t>
            </a:r>
          </a:p>
          <a:p>
            <a:pPr algn="ctr"/>
            <a:r>
              <a:rPr lang="en-DE" dirty="0"/>
              <a:t>Subjective Content Descriptions</a:t>
            </a:r>
          </a:p>
        </p:txBody>
      </p:sp>
    </p:spTree>
    <p:extLst>
      <p:ext uri="{BB962C8B-B14F-4D97-AF65-F5344CB8AC3E}">
        <p14:creationId xmlns:p14="http://schemas.microsoft.com/office/powerpoint/2010/main" val="2558795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95225F39-502B-0F93-B248-06C5E687CC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9678" y="2163949"/>
            <a:ext cx="8765287" cy="443286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414C-8C78-95DF-3965-F37469179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RDR in Action</a:t>
            </a:r>
          </a:p>
        </p:txBody>
      </p:sp>
    </p:spTree>
    <p:extLst>
      <p:ext uri="{BB962C8B-B14F-4D97-AF65-F5344CB8AC3E}">
        <p14:creationId xmlns:p14="http://schemas.microsoft.com/office/powerpoint/2010/main" val="1364630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687</Words>
  <Application>Microsoft Macintosh PowerPoint</Application>
  <PresentationFormat>Widescreen</PresentationFormat>
  <Paragraphs>141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 Unicode MS</vt:lpstr>
      <vt:lpstr>-apple-system</vt:lpstr>
      <vt:lpstr>Arial</vt:lpstr>
      <vt:lpstr>Calibri</vt:lpstr>
      <vt:lpstr>Lucida Grande</vt:lpstr>
      <vt:lpstr>Myriad Pro</vt:lpstr>
      <vt:lpstr>Symbol</vt:lpstr>
      <vt:lpstr>TheSans UHH Bold</vt:lpstr>
      <vt:lpstr>TheSans UHH Bold Caps</vt:lpstr>
      <vt:lpstr>TheSans UHH Regular</vt:lpstr>
      <vt:lpstr>Times New Roman</vt:lpstr>
      <vt:lpstr>Wingdings</vt:lpstr>
      <vt:lpstr>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to people</vt:lpstr>
      <vt:lpstr>What about ChatGPT?</vt:lpstr>
      <vt:lpstr>Motivation</vt:lpstr>
      <vt:lpstr>Wikidata</vt:lpstr>
      <vt:lpstr>PowerPoint Presentation</vt:lpstr>
      <vt:lpstr>PowerPoint Presentation</vt:lpstr>
      <vt:lpstr>PowerPoint Presentation</vt:lpstr>
      <vt:lpstr>System Architecture</vt:lpstr>
      <vt:lpstr>Verbalize RDF Triple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blum design und kommunikation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Eike Hilgendorff</dc:creator>
  <cp:lastModifiedBy>Ralf Möller</cp:lastModifiedBy>
  <cp:revision>130</cp:revision>
  <dcterms:created xsi:type="dcterms:W3CDTF">2016-03-24T14:49:53Z</dcterms:created>
  <dcterms:modified xsi:type="dcterms:W3CDTF">2023-10-11T01:21:55Z</dcterms:modified>
</cp:coreProperties>
</file>