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1565" r:id="rId2"/>
    <p:sldId id="393" r:id="rId3"/>
    <p:sldId id="1300" r:id="rId4"/>
    <p:sldId id="857" r:id="rId5"/>
    <p:sldId id="1567" r:id="rId6"/>
    <p:sldId id="1556" r:id="rId7"/>
    <p:sldId id="578" r:id="rId8"/>
    <p:sldId id="533" r:id="rId9"/>
    <p:sldId id="532" r:id="rId10"/>
    <p:sldId id="519" r:id="rId11"/>
    <p:sldId id="579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1CFF"/>
    <a:srgbClr val="43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12"/>
    <p:restoredTop sz="96327"/>
  </p:normalViewPr>
  <p:slideViewPr>
    <p:cSldViewPr snapToGrid="0" snapToObjects="1">
      <p:cViewPr varScale="1">
        <p:scale>
          <a:sx n="119" d="100"/>
          <a:sy n="119" d="100"/>
        </p:scale>
        <p:origin x="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294AF-1C8B-3B48-AF7D-FE3984A0B77F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C8CC2-3F90-CE4A-9CE7-EB6C7931998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8532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8C8CC2-3F90-CE4A-9CE7-EB6C7931998B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66952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1DCDD6-8F5C-0F4A-9884-105073812C55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88630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1DCDD6-8F5C-0F4A-9884-105073812C55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420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“Fetch some coffee” is NOT an instruction, it’s NOT a goal to be achieved.</a:t>
            </a:r>
          </a:p>
          <a:p>
            <a:r>
              <a:rPr lang="en-US" dirty="0" err="1"/>
              <a:t>Cf</a:t>
            </a:r>
            <a:r>
              <a:rPr lang="en-US" dirty="0"/>
              <a:t> house is burning down, coffee costs 21 euros, you’re in the desert,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39B6-718A-E04C-9CBF-1FE0695B4D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23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we have seen that the standard task in AI is to optimize an objective supplied by the human.</a:t>
            </a:r>
          </a:p>
          <a:p>
            <a:r>
              <a:rPr lang="en-US" dirty="0"/>
              <a:t>But this is the wrong task. Instead we want provably beneficial AI:</a:t>
            </a:r>
            <a:r>
              <a:rPr lang="en-US" baseline="0" dirty="0"/>
              <a:t> we need to be happy with the way the machine behaves,</a:t>
            </a:r>
          </a:p>
          <a:p>
            <a:r>
              <a:rPr lang="en-US" baseline="0" dirty="0"/>
              <a:t>even if we ask for the wrong thing or forget to mention some important constraint. So how can we do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39B6-718A-E04C-9CBF-1FE0695B4D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08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This is</a:t>
            </a:r>
            <a:r>
              <a:rPr lang="en-US" sz="2000" baseline="0" dirty="0"/>
              <a:t> </a:t>
            </a:r>
            <a:r>
              <a:rPr lang="en-US" sz="2000" dirty="0"/>
              <a:t>the problem of </a:t>
            </a:r>
            <a:r>
              <a:rPr lang="en-US" sz="2000" b="1" i="1" dirty="0"/>
              <a:t>value</a:t>
            </a:r>
            <a:r>
              <a:rPr lang="en-US" sz="2000" b="1" i="1" baseline="0" dirty="0"/>
              <a:t> </a:t>
            </a:r>
            <a:r>
              <a:rPr lang="en-US" sz="2000" b="1" i="1" dirty="0"/>
              <a:t>alignment</a:t>
            </a:r>
            <a:r>
              <a:rPr lang="en-US" sz="2000" dirty="0"/>
              <a:t>.</a:t>
            </a:r>
          </a:p>
          <a:p>
            <a:r>
              <a:rPr lang="en-US" sz="2000" dirty="0"/>
              <a:t>And</a:t>
            </a:r>
            <a:r>
              <a:rPr lang="en-US" sz="2000" baseline="0" dirty="0"/>
              <a:t> when you m</a:t>
            </a:r>
            <a:r>
              <a:rPr lang="en-US" sz="2000" dirty="0"/>
              <a:t>ix</a:t>
            </a:r>
            <a:r>
              <a:rPr lang="en-US" sz="2000" baseline="0" dirty="0"/>
              <a:t> that with a superintelligent system that can affect the world dramatically, it’s not such a good thing.</a:t>
            </a:r>
            <a:endParaRPr lang="en-US" sz="2000" dirty="0"/>
          </a:p>
          <a:p>
            <a:r>
              <a:rPr lang="en-US" sz="2000" dirty="0"/>
              <a:t>The</a:t>
            </a:r>
            <a:r>
              <a:rPr lang="en-US" sz="2000" baseline="0" dirty="0"/>
              <a:t> point is that</a:t>
            </a:r>
            <a:r>
              <a:rPr lang="en-US" sz="2000" dirty="0"/>
              <a:t> a machine can be </a:t>
            </a:r>
            <a:r>
              <a:rPr lang="en-US" sz="2000" b="1" i="1" dirty="0"/>
              <a:t>better at making decisions</a:t>
            </a:r>
          </a:p>
          <a:p>
            <a:r>
              <a:rPr lang="en-US" sz="2000" dirty="0"/>
              <a:t>but still fail to </a:t>
            </a:r>
            <a:r>
              <a:rPr lang="en-US" sz="2000" b="1" i="1" dirty="0"/>
              <a:t>make better decisions</a:t>
            </a:r>
          </a:p>
          <a:p>
            <a:r>
              <a:rPr lang="en-US" sz="2000" dirty="0"/>
              <a:t>if its values are not exactly the same as ours.</a:t>
            </a:r>
          </a:p>
          <a:p>
            <a:endParaRPr lang="en-US" sz="2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5F6D5-AA44-6B45-9DB4-9EA8F65D0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9B0D6C-970D-4F40-B4EA-77642AB8E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40C98-8EA5-F84D-BB8D-32E62D89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BBA87-28C4-AD48-AA7D-977E18258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317D1-9C5A-C145-B3E3-A39D64F9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985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AFD43-6D0E-DD46-8AAB-DD416F0AB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0913D-853B-F842-A8EB-B66A8E744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C0860-B773-A34D-8663-300DC03AF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2BC7C-D74E-2943-9B02-43B1D7D61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8594-696D-A346-ADE3-0225AE8C6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039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050D3-C5AB-4640-B4E5-5822650095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697A7D-3705-164A-A0D9-042DBDB9B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933F1-958F-364D-AED0-023D92040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6974C-D8D2-7942-B4FD-A91385DD5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7F075-07BE-BD43-8916-D83DD44F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6160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A3577-F64D-FC40-867C-F2F595567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88050-00BC-914A-A1D5-C85403F49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A4FEA-674F-4C4A-9DDF-5E3CED03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4DFD9-0FA2-9D41-9A54-625FC7F7A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19294-4855-C648-9C93-EF3CE3007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4035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14F1B-7B68-194D-9CB0-BDD85D926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9E0AF-76DF-414C-AD46-F824CD463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6EE7A-B61A-5C49-8E29-492DD1384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74CA7-4BB0-EF49-9990-D40463E6E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21D26-C1FD-E94C-8634-0F71F121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589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1FC2E-5678-3041-976D-559D76D89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D1651-98E4-FB4E-A624-4BDA37F8F4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02D29-B188-7B4C-AD66-FF498B868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74F4E-4332-B24E-BF0F-E1AE6961F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E5150-E1B6-9242-9B19-18E06C63E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3DE63-4312-A846-BFDD-A74B0784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8736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45F26-B879-0245-B6B2-FCCC072A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AFEE9-2677-9844-84AC-77247C3F3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296A5-E7E7-EF4D-B0D8-E3D19AAB0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FEA070-48E3-5E42-ADE2-F03F0E0931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852D85-98E8-594C-BFA8-796F6AF90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6F3C4D-D9D9-2E49-88C8-9CB46211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7008D3-F05A-634F-8455-1025B1A5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501C8D-D053-D643-B37D-57F81BF7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9703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5D930-BB74-3F47-81FD-384F651B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2198E9-5932-E846-A212-3DCB79DA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D1CD22-3C07-C845-B667-5F4E0D0F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74A4EA-D37A-E346-AA1B-16308C18F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5873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728FC4-F68E-F248-BC24-BF97341CA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7C22EA-BF67-A344-9F8E-F3A95A2B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938C8-0426-3C49-B279-C8CCF89D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836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5725-17F6-B043-A456-7D5F3037F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A5526-BB1A-FA45-A69E-1F1636447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45AA0-0A4D-F049-8C0B-BC81AB4D0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E4231-D56F-3A4C-A5D4-15BAE198B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ECC9B-EEB5-A04F-B3B0-5EDB2ACBB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AB47F-654F-9F4B-A963-95100DC30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973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D13E3-92A6-BB46-9D6A-E42E3E3EE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27E36D-F2D8-4448-8278-17413B827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58C11-D1DA-3C43-8AAC-480194063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B4703-1E5F-A347-B94C-84471E0C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34D5DB-04E8-8046-855E-41842BC7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4A0D4-625E-C54E-A227-96ADA6F1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394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D02453-37EF-2842-9F8F-0024E3711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77380-22FC-4F42-99E9-D0D2A68AA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A5727-376E-654F-98F5-326A23052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7E83D-BD6C-FB49-93AC-4ABBDB4FCFB0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AED19-FB2B-124C-BBF2-4F973F91D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01AAF-71E2-414C-BBAE-D644CFBEE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5B59E-AAF2-4E43-B0C1-8342B1D6D5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077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olo journey">
            <a:extLst>
              <a:ext uri="{FF2B5EF4-FFF2-40B4-BE49-F238E27FC236}">
                <a16:creationId xmlns:a16="http://schemas.microsoft.com/office/drawing/2014/main" id="{DA1F0633-E4CF-4DBC-8395-FC42F7E87C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0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AF7B32-47E5-D743-8ED5-3E67C035F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DE" sz="4800" dirty="0">
                <a:solidFill>
                  <a:srgbClr val="FFFF00"/>
                </a:solidFill>
              </a:rPr>
              <a:t>Ethics and 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2E43AA-FD01-5C48-8646-2BEAB00BB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DE" sz="1300"/>
              <a:t>Ralf Möller</a:t>
            </a:r>
          </a:p>
          <a:p>
            <a:pPr algn="l"/>
            <a:r>
              <a:rPr lang="en-DE" sz="1300"/>
              <a:t>Institute of Information Systems, Universität zu Lübeck</a:t>
            </a:r>
          </a:p>
          <a:p>
            <a:pPr algn="l"/>
            <a:r>
              <a:rPr lang="en-DE" sz="1300"/>
              <a:t>Dept. Stochastic Relational AI (StarAI)</a:t>
            </a:r>
            <a:br>
              <a:rPr lang="en-DE" sz="1300"/>
            </a:br>
            <a:r>
              <a:rPr lang="en-DE" sz="1300"/>
              <a:t>Deutsches Forschungszentrum für KI (DFKI)</a:t>
            </a:r>
            <a:endParaRPr lang="en-DE" sz="13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0117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27" y="1690688"/>
            <a:ext cx="8136435" cy="419526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Humans</a:t>
            </a:r>
            <a:r>
              <a:rPr lang="en-US" dirty="0"/>
              <a:t> are intelligent to the extent that </a:t>
            </a:r>
            <a:r>
              <a:rPr lang="en-US" dirty="0">
                <a:solidFill>
                  <a:srgbClr val="00B050"/>
                </a:solidFill>
              </a:rPr>
              <a:t>our</a:t>
            </a:r>
            <a:r>
              <a:rPr lang="en-US" dirty="0"/>
              <a:t> actions can be expected to achieve </a:t>
            </a:r>
            <a:r>
              <a:rPr lang="en-US" dirty="0">
                <a:solidFill>
                  <a:srgbClr val="00B050"/>
                </a:solidFill>
              </a:rPr>
              <a:t>our</a:t>
            </a:r>
            <a:r>
              <a:rPr lang="en-US" dirty="0"/>
              <a:t> objectives</a:t>
            </a:r>
          </a:p>
          <a:p>
            <a:r>
              <a:rPr lang="en-US" dirty="0">
                <a:solidFill>
                  <a:srgbClr val="FF0000"/>
                </a:solidFill>
              </a:rPr>
              <a:t>Machines</a:t>
            </a:r>
            <a:r>
              <a:rPr lang="en-US" dirty="0"/>
              <a:t> are intelligent to the extent that </a:t>
            </a:r>
            <a:r>
              <a:rPr lang="en-US" dirty="0">
                <a:solidFill>
                  <a:srgbClr val="FF0000"/>
                </a:solidFill>
              </a:rPr>
              <a:t>their</a:t>
            </a:r>
            <a:r>
              <a:rPr lang="en-US" dirty="0"/>
              <a:t> actions can be expected to achieve </a:t>
            </a:r>
            <a:r>
              <a:rPr lang="en-US" dirty="0">
                <a:solidFill>
                  <a:srgbClr val="FF0000"/>
                </a:solidFill>
              </a:rPr>
              <a:t>their</a:t>
            </a:r>
            <a:r>
              <a:rPr lang="en-US" dirty="0"/>
              <a:t> objectives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Give them objectives to optimize (</a:t>
            </a:r>
            <a:r>
              <a:rPr lang="en-US" dirty="0" err="1">
                <a:solidFill>
                  <a:srgbClr val="FF0000"/>
                </a:solidFill>
              </a:rPr>
              <a:t>cf</a:t>
            </a:r>
            <a:r>
              <a:rPr lang="en-US" dirty="0">
                <a:solidFill>
                  <a:srgbClr val="FF0000"/>
                </a:solidFill>
              </a:rPr>
              <a:t> control theory, economics, operations research, statistics)</a:t>
            </a:r>
          </a:p>
          <a:p>
            <a:r>
              <a:rPr lang="en-US" dirty="0">
                <a:solidFill>
                  <a:srgbClr val="0C1CFF"/>
                </a:solidFill>
                <a:effectLst/>
              </a:rPr>
              <a:t>We don’t want machines that are intelligent in this sense</a:t>
            </a:r>
          </a:p>
          <a:p>
            <a:r>
              <a:rPr lang="en-US" dirty="0">
                <a:solidFill>
                  <a:srgbClr val="0C1CFF"/>
                </a:solidFill>
              </a:rPr>
              <a:t>Machines</a:t>
            </a:r>
            <a:r>
              <a:rPr lang="en-US" dirty="0"/>
              <a:t> are </a:t>
            </a:r>
            <a:r>
              <a:rPr lang="en-US" b="1" i="1" u="sng" dirty="0">
                <a:solidFill>
                  <a:srgbClr val="0C1CFF"/>
                </a:solidFill>
              </a:rPr>
              <a:t>beneficial</a:t>
            </a:r>
            <a:r>
              <a:rPr lang="en-US" dirty="0"/>
              <a:t> to the extent that </a:t>
            </a:r>
            <a:r>
              <a:rPr lang="en-US" b="1" i="1" u="sng" dirty="0">
                <a:solidFill>
                  <a:srgbClr val="0C1CFF"/>
                </a:solidFill>
              </a:rPr>
              <a:t>their</a:t>
            </a:r>
            <a:r>
              <a:rPr lang="en-US" dirty="0"/>
              <a:t> actions can be expected to achieve </a:t>
            </a:r>
            <a:r>
              <a:rPr lang="en-US" b="1" i="1" u="sng" dirty="0">
                <a:solidFill>
                  <a:srgbClr val="00B050"/>
                </a:solidFill>
              </a:rPr>
              <a:t>our</a:t>
            </a:r>
            <a:r>
              <a:rPr lang="en-US" dirty="0"/>
              <a:t> objectives</a:t>
            </a:r>
          </a:p>
          <a:p>
            <a:r>
              <a:rPr lang="en-US" dirty="0"/>
              <a:t>We need machines to be </a:t>
            </a:r>
            <a:r>
              <a:rPr lang="en-US" b="1" i="1" u="sng" dirty="0">
                <a:solidFill>
                  <a:srgbClr val="0C1CFF"/>
                </a:solidFill>
                <a:effectLst/>
              </a:rPr>
              <a:t>provably beneficial</a:t>
            </a:r>
          </a:p>
          <a:p>
            <a:pPr lvl="1"/>
            <a:r>
              <a:rPr lang="en-US" dirty="0">
                <a:solidFill>
                  <a:srgbClr val="0C1CFF"/>
                </a:solidFill>
              </a:rPr>
              <a:t>Uncertainty about goals/objectives to the rescue</a:t>
            </a:r>
            <a:endParaRPr lang="en-US" dirty="0">
              <a:solidFill>
                <a:srgbClr val="0C1CFF"/>
              </a:solidFill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6347" y="309270"/>
            <a:ext cx="11479306" cy="1325563"/>
          </a:xfrm>
        </p:spPr>
        <p:txBody>
          <a:bodyPr/>
          <a:lstStyle/>
          <a:p>
            <a:r>
              <a:rPr lang="en-US" dirty="0"/>
              <a:t>Summary: What’s wrong with naïve agent design?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C270EC-A112-DB4F-A1F6-711DE9CFC933}"/>
              </a:ext>
            </a:extLst>
          </p:cNvPr>
          <p:cNvSpPr txBox="1"/>
          <p:nvPr/>
        </p:nvSpPr>
        <p:spPr>
          <a:xfrm>
            <a:off x="4948518" y="6488668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Stuart Russell</a:t>
            </a:r>
          </a:p>
        </p:txBody>
      </p:sp>
    </p:spTree>
    <p:extLst>
      <p:ext uri="{BB962C8B-B14F-4D97-AF65-F5344CB8AC3E}">
        <p14:creationId xmlns:p14="http://schemas.microsoft.com/office/powerpoint/2010/main" val="339191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7576" y="-18383"/>
            <a:ext cx="12299576" cy="688206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3" name="Explosion 2 2">
            <a:extLst>
              <a:ext uri="{FF2B5EF4-FFF2-40B4-BE49-F238E27FC236}">
                <a16:creationId xmlns:a16="http://schemas.microsoft.com/office/drawing/2014/main" id="{88E56503-0C10-CE45-A419-8E3531C0A0B2}"/>
              </a:ext>
            </a:extLst>
          </p:cNvPr>
          <p:cNvSpPr/>
          <p:nvPr/>
        </p:nvSpPr>
        <p:spPr>
          <a:xfrm>
            <a:off x="537883" y="-24064"/>
            <a:ext cx="11120718" cy="688206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Ethics built-in rather than </a:t>
            </a:r>
            <a:br>
              <a:rPr lang="en-US" sz="4400" dirty="0"/>
            </a:br>
            <a:r>
              <a:rPr lang="en-US" sz="4400" dirty="0"/>
              <a:t>“just talked about”</a:t>
            </a:r>
          </a:p>
        </p:txBody>
      </p:sp>
    </p:spTree>
    <p:extLst>
      <p:ext uri="{BB962C8B-B14F-4D97-AF65-F5344CB8AC3E}">
        <p14:creationId xmlns:p14="http://schemas.microsoft.com/office/powerpoint/2010/main" val="937862762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68408-3C1A-1C4A-A674-916AC0657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DAB7F-8B9D-194B-ACAC-E18BB25A7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53755F-29EF-A64D-846D-BF861480E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78078"/>
            <a:ext cx="12192000" cy="827532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A6C0AFC-7A61-6240-AB3F-F99110B2D5E1}"/>
              </a:ext>
            </a:extLst>
          </p:cNvPr>
          <p:cNvSpPr txBox="1">
            <a:spLocks/>
          </p:cNvSpPr>
          <p:nvPr/>
        </p:nvSpPr>
        <p:spPr>
          <a:xfrm>
            <a:off x="6896100" y="4598616"/>
            <a:ext cx="3810000" cy="1578347"/>
          </a:xfrm>
          <a:prstGeom prst="rect">
            <a:avLst/>
          </a:prstGeom>
          <a:solidFill>
            <a:schemeClr val="bg1">
              <a:alpha val="63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DE" dirty="0"/>
              <a:t>Consider a Robot in Medical Care</a:t>
            </a:r>
          </a:p>
        </p:txBody>
      </p:sp>
    </p:spTree>
    <p:extLst>
      <p:ext uri="{BB962C8B-B14F-4D97-AF65-F5344CB8AC3E}">
        <p14:creationId xmlns:p14="http://schemas.microsoft.com/office/powerpoint/2010/main" val="458897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Content Placeholder 3">
            <a:extLst>
              <a:ext uri="{FF2B5EF4-FFF2-40B4-BE49-F238E27FC236}">
                <a16:creationId xmlns:a16="http://schemas.microsoft.com/office/drawing/2014/main" id="{9A8A446D-2EAA-1C47-9F9A-0A6B3A919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421" y="2302536"/>
            <a:ext cx="4221968" cy="4221968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ED790A6-6410-E044-9D02-D905B4DDE6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2111" y="2477232"/>
            <a:ext cx="815168" cy="815168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B7756C-AEA2-CD4B-8552-63D1B5E8B2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2732" y="4061862"/>
            <a:ext cx="815168" cy="815168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83F3C3-BC3B-2849-825A-7EFA96FE9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6094" y="5558635"/>
            <a:ext cx="815168" cy="815168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FACDC3-33B6-2546-A146-84BB6F3ED8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2137" y="4356136"/>
            <a:ext cx="815168" cy="815168"/>
          </a:xfrm>
          <a:prstGeom prst="rect">
            <a:avLst/>
          </a:prstGeom>
          <a:noFill/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543FFE5F-A39A-2C45-BDA7-42BB2BAC9EC5}"/>
              </a:ext>
            </a:extLst>
          </p:cNvPr>
          <p:cNvGrpSpPr/>
          <p:nvPr/>
        </p:nvGrpSpPr>
        <p:grpSpPr>
          <a:xfrm>
            <a:off x="7719067" y="2477232"/>
            <a:ext cx="1015236" cy="2448609"/>
            <a:chOff x="8883960" y="227833"/>
            <a:chExt cx="2857500" cy="6891896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A5C9833-09CE-5B48-9116-C061EFB6A0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83960" y="4262229"/>
              <a:ext cx="2857500" cy="2857500"/>
            </a:xfrm>
            <a:prstGeom prst="rect">
              <a:avLst/>
            </a:prstGeom>
          </p:spPr>
        </p:pic>
        <p:pic>
          <p:nvPicPr>
            <p:cNvPr id="8" name="Content Placeholder 3">
              <a:extLst>
                <a:ext uri="{FF2B5EF4-FFF2-40B4-BE49-F238E27FC236}">
                  <a16:creationId xmlns:a16="http://schemas.microsoft.com/office/drawing/2014/main" id="{8A62493B-C46C-CE43-87AE-8364228719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613770" y="227833"/>
              <a:ext cx="1422400" cy="14224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AF0C65-5653-BF4C-A5E6-BD9D4C5EB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717773" y="2266489"/>
              <a:ext cx="1189874" cy="1189874"/>
            </a:xfrm>
            <a:prstGeom prst="rect">
              <a:avLst/>
            </a:prstGeom>
          </p:spPr>
        </p:pic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45CEF097-26CC-D549-8480-1D0C0BC4D007}"/>
                </a:ext>
              </a:extLst>
            </p:cNvPr>
            <p:cNvSpPr/>
            <p:nvPr/>
          </p:nvSpPr>
          <p:spPr>
            <a:xfrm rot="5400000">
              <a:off x="9999887" y="1800367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Right Arrow 10">
              <a:extLst>
                <a:ext uri="{FF2B5EF4-FFF2-40B4-BE49-F238E27FC236}">
                  <a16:creationId xmlns:a16="http://schemas.microsoft.com/office/drawing/2014/main" id="{2E0E0641-9DD7-CE49-8EC3-896FD83CBC88}"/>
                </a:ext>
              </a:extLst>
            </p:cNvPr>
            <p:cNvSpPr/>
            <p:nvPr/>
          </p:nvSpPr>
          <p:spPr>
            <a:xfrm rot="5400000">
              <a:off x="9999887" y="3391173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DDDA3D8-623D-684B-844E-F681549F9548}"/>
              </a:ext>
            </a:extLst>
          </p:cNvPr>
          <p:cNvGrpSpPr/>
          <p:nvPr/>
        </p:nvGrpSpPr>
        <p:grpSpPr>
          <a:xfrm>
            <a:off x="6591725" y="4042985"/>
            <a:ext cx="1015236" cy="2448609"/>
            <a:chOff x="8883960" y="227833"/>
            <a:chExt cx="2857500" cy="6891896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099907A-A663-E048-99EC-5A78D28D0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83960" y="4262229"/>
              <a:ext cx="2857500" cy="2857500"/>
            </a:xfrm>
            <a:prstGeom prst="rect">
              <a:avLst/>
            </a:prstGeom>
          </p:spPr>
        </p:pic>
        <p:pic>
          <p:nvPicPr>
            <p:cNvPr id="19" name="Content Placeholder 3">
              <a:extLst>
                <a:ext uri="{FF2B5EF4-FFF2-40B4-BE49-F238E27FC236}">
                  <a16:creationId xmlns:a16="http://schemas.microsoft.com/office/drawing/2014/main" id="{7590F3F9-20F5-F743-BDEC-2972942DA0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613770" y="227833"/>
              <a:ext cx="1422400" cy="142240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918FB460-DE33-C742-AA79-6DBD8FDA316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717773" y="2266489"/>
              <a:ext cx="1189874" cy="1189874"/>
            </a:xfrm>
            <a:prstGeom prst="rect">
              <a:avLst/>
            </a:prstGeom>
          </p:spPr>
        </p:pic>
        <p:sp>
          <p:nvSpPr>
            <p:cNvPr id="21" name="Right Arrow 20">
              <a:extLst>
                <a:ext uri="{FF2B5EF4-FFF2-40B4-BE49-F238E27FC236}">
                  <a16:creationId xmlns:a16="http://schemas.microsoft.com/office/drawing/2014/main" id="{19B91ECA-0B7D-004A-A9B6-4C54116CA157}"/>
                </a:ext>
              </a:extLst>
            </p:cNvPr>
            <p:cNvSpPr/>
            <p:nvPr/>
          </p:nvSpPr>
          <p:spPr>
            <a:xfrm rot="5400000">
              <a:off x="9999887" y="1800367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2" name="Right Arrow 21">
              <a:extLst>
                <a:ext uri="{FF2B5EF4-FFF2-40B4-BE49-F238E27FC236}">
                  <a16:creationId xmlns:a16="http://schemas.microsoft.com/office/drawing/2014/main" id="{AD04000D-D448-4947-BF30-57E5E230696E}"/>
                </a:ext>
              </a:extLst>
            </p:cNvPr>
            <p:cNvSpPr/>
            <p:nvPr/>
          </p:nvSpPr>
          <p:spPr>
            <a:xfrm rot="5400000">
              <a:off x="9999887" y="3391173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06C8E58-575C-BB46-89A5-D6524FEFABA6}"/>
              </a:ext>
            </a:extLst>
          </p:cNvPr>
          <p:cNvGrpSpPr/>
          <p:nvPr/>
        </p:nvGrpSpPr>
        <p:grpSpPr>
          <a:xfrm>
            <a:off x="4700295" y="2827960"/>
            <a:ext cx="1015236" cy="2448609"/>
            <a:chOff x="8883960" y="227833"/>
            <a:chExt cx="2857500" cy="6891896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F3C5A3FB-C898-574A-B69B-0A82F760D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83960" y="4262229"/>
              <a:ext cx="2857500" cy="2857500"/>
            </a:xfrm>
            <a:prstGeom prst="rect">
              <a:avLst/>
            </a:prstGeom>
          </p:spPr>
        </p:pic>
        <p:pic>
          <p:nvPicPr>
            <p:cNvPr id="26" name="Content Placeholder 3">
              <a:extLst>
                <a:ext uri="{FF2B5EF4-FFF2-40B4-BE49-F238E27FC236}">
                  <a16:creationId xmlns:a16="http://schemas.microsoft.com/office/drawing/2014/main" id="{531D9814-254C-4443-8A2A-10D18301D2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613770" y="227833"/>
              <a:ext cx="1422400" cy="1422400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3031F674-12D6-9046-AE87-65A81FA4A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717773" y="2266489"/>
              <a:ext cx="1189874" cy="1189874"/>
            </a:xfrm>
            <a:prstGeom prst="rect">
              <a:avLst/>
            </a:prstGeom>
          </p:spPr>
        </p:pic>
        <p:sp>
          <p:nvSpPr>
            <p:cNvPr id="28" name="Right Arrow 27">
              <a:extLst>
                <a:ext uri="{FF2B5EF4-FFF2-40B4-BE49-F238E27FC236}">
                  <a16:creationId xmlns:a16="http://schemas.microsoft.com/office/drawing/2014/main" id="{73C9CE6C-946B-E147-A79E-D947DF86CABF}"/>
                </a:ext>
              </a:extLst>
            </p:cNvPr>
            <p:cNvSpPr/>
            <p:nvPr/>
          </p:nvSpPr>
          <p:spPr>
            <a:xfrm rot="5400000">
              <a:off x="9999887" y="1800367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9" name="Right Arrow 28">
              <a:extLst>
                <a:ext uri="{FF2B5EF4-FFF2-40B4-BE49-F238E27FC236}">
                  <a16:creationId xmlns:a16="http://schemas.microsoft.com/office/drawing/2014/main" id="{EBADC1C3-519D-DF4D-8515-4AEE5283B07A}"/>
                </a:ext>
              </a:extLst>
            </p:cNvPr>
            <p:cNvSpPr/>
            <p:nvPr/>
          </p:nvSpPr>
          <p:spPr>
            <a:xfrm rot="5400000">
              <a:off x="9999887" y="3391173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02F1BFA-4C8D-884A-A98F-B7DD5D6B477D}"/>
              </a:ext>
            </a:extLst>
          </p:cNvPr>
          <p:cNvGrpSpPr/>
          <p:nvPr/>
        </p:nvGrpSpPr>
        <p:grpSpPr>
          <a:xfrm>
            <a:off x="5915320" y="936530"/>
            <a:ext cx="1015236" cy="2448609"/>
            <a:chOff x="8883960" y="227833"/>
            <a:chExt cx="2857500" cy="6891896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151EDDC8-7F82-224F-8346-EFBF653DDF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83960" y="4262229"/>
              <a:ext cx="2857500" cy="2857500"/>
            </a:xfrm>
            <a:prstGeom prst="rect">
              <a:avLst/>
            </a:prstGeom>
          </p:spPr>
        </p:pic>
        <p:pic>
          <p:nvPicPr>
            <p:cNvPr id="33" name="Content Placeholder 3">
              <a:extLst>
                <a:ext uri="{FF2B5EF4-FFF2-40B4-BE49-F238E27FC236}">
                  <a16:creationId xmlns:a16="http://schemas.microsoft.com/office/drawing/2014/main" id="{AF552064-BE52-5A40-97A4-F859A42F0D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613770" y="227833"/>
              <a:ext cx="1422400" cy="1422400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58EFC32C-5219-CC45-AC45-F072AB2C3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717773" y="2266489"/>
              <a:ext cx="1189874" cy="1189874"/>
            </a:xfrm>
            <a:prstGeom prst="rect">
              <a:avLst/>
            </a:prstGeom>
          </p:spPr>
        </p:pic>
        <p:sp>
          <p:nvSpPr>
            <p:cNvPr id="35" name="Right Arrow 34">
              <a:extLst>
                <a:ext uri="{FF2B5EF4-FFF2-40B4-BE49-F238E27FC236}">
                  <a16:creationId xmlns:a16="http://schemas.microsoft.com/office/drawing/2014/main" id="{1E8E05CB-A57E-C346-B8A1-F8BA0BC8A4D2}"/>
                </a:ext>
              </a:extLst>
            </p:cNvPr>
            <p:cNvSpPr/>
            <p:nvPr/>
          </p:nvSpPr>
          <p:spPr>
            <a:xfrm rot="5400000">
              <a:off x="9999887" y="1800367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6" name="Right Arrow 35">
              <a:extLst>
                <a:ext uri="{FF2B5EF4-FFF2-40B4-BE49-F238E27FC236}">
                  <a16:creationId xmlns:a16="http://schemas.microsoft.com/office/drawing/2014/main" id="{2B1E5040-55CC-2C4F-82E3-4B5A5FEB0747}"/>
                </a:ext>
              </a:extLst>
            </p:cNvPr>
            <p:cNvSpPr/>
            <p:nvPr/>
          </p:nvSpPr>
          <p:spPr>
            <a:xfrm rot="5400000">
              <a:off x="9999887" y="3391173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0163F159-160F-FE4C-AB7B-037DDEC287AC}"/>
              </a:ext>
            </a:extLst>
          </p:cNvPr>
          <p:cNvSpPr txBox="1"/>
          <p:nvPr/>
        </p:nvSpPr>
        <p:spPr>
          <a:xfrm>
            <a:off x="3067501" y="1720712"/>
            <a:ext cx="2303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Mapping from percept</a:t>
            </a:r>
            <a:br>
              <a:rPr lang="en-US" dirty="0"/>
            </a:br>
            <a:r>
              <a:rPr lang="en-US" dirty="0"/>
              <a:t>to state of</a:t>
            </a:r>
            <a:br>
              <a:rPr lang="en-US" dirty="0"/>
            </a:br>
            <a:r>
              <a:rPr lang="en-US" dirty="0"/>
              <a:t>environment</a:t>
            </a:r>
            <a:br>
              <a:rPr lang="en-US" dirty="0"/>
            </a:br>
            <a:r>
              <a:rPr lang="en-US" dirty="0"/>
              <a:t>(depends on G)</a:t>
            </a:r>
            <a:endParaRPr lang="en-DE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1AD5561-B37B-0048-B6D8-8313E4823B96}"/>
              </a:ext>
            </a:extLst>
          </p:cNvPr>
          <p:cNvSpPr txBox="1"/>
          <p:nvPr/>
        </p:nvSpPr>
        <p:spPr>
          <a:xfrm>
            <a:off x="7774894" y="5905387"/>
            <a:ext cx="41980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What is the best action in the current state</a:t>
            </a:r>
            <a:br>
              <a:rPr lang="en-US" dirty="0"/>
            </a:br>
            <a:r>
              <a:rPr lang="en-US" dirty="0"/>
              <a:t>to achieve the goal?
Strategy for determining action
</a:t>
            </a:r>
            <a:endParaRPr lang="en-DE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8F2C1D2-372C-9544-87AD-51B6CA70E098}"/>
              </a:ext>
            </a:extLst>
          </p:cNvPr>
          <p:cNvSpPr txBox="1"/>
          <p:nvPr/>
        </p:nvSpPr>
        <p:spPr>
          <a:xfrm>
            <a:off x="2894856" y="5802295"/>
            <a:ext cx="26544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 calculated</a:t>
            </a:r>
            <a:br>
              <a:rPr lang="en-US" dirty="0"/>
            </a:br>
            <a:r>
              <a:rPr lang="en-US" dirty="0"/>
              <a:t>action (prepare to </a:t>
            </a:r>
            <a:br>
              <a:rPr lang="en-US" dirty="0"/>
            </a:br>
            <a:r>
              <a:rPr lang="en-US" dirty="0"/>
              <a:t>answer the Why question)
</a:t>
            </a:r>
            <a:endParaRPr lang="en-DE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AED9DDB-B292-614F-8647-D65F59C00526}"/>
              </a:ext>
            </a:extLst>
          </p:cNvPr>
          <p:cNvSpPr txBox="1"/>
          <p:nvPr/>
        </p:nvSpPr>
        <p:spPr>
          <a:xfrm>
            <a:off x="8742891" y="1673847"/>
            <a:ext cx="28608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the goal G in the current</a:t>
            </a:r>
            <a:br>
              <a:rPr lang="en-US" dirty="0"/>
            </a:br>
            <a:r>
              <a:rPr lang="en-US" dirty="0"/>
              <a:t>state of the environment</a:t>
            </a:r>
            <a:br>
              <a:rPr lang="en-US" dirty="0"/>
            </a:br>
            <a:r>
              <a:rPr lang="en-US" dirty="0"/>
              <a:t>still correctly chosen?</a:t>
            </a:r>
            <a:br>
              <a:rPr lang="en-US" dirty="0"/>
            </a:br>
            <a:r>
              <a:rPr lang="en-US" dirty="0"/>
              <a:t>Should I have a new goal G’?
</a:t>
            </a:r>
            <a:endParaRPr lang="en-DE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FC103F9-E90E-0049-84E1-320888D36968}"/>
              </a:ext>
            </a:extLst>
          </p:cNvPr>
          <p:cNvGrpSpPr/>
          <p:nvPr/>
        </p:nvGrpSpPr>
        <p:grpSpPr>
          <a:xfrm>
            <a:off x="5126054" y="2790146"/>
            <a:ext cx="3191582" cy="3298076"/>
            <a:chOff x="5126054" y="2534653"/>
            <a:chExt cx="3191582" cy="32980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22C24C9-A56D-324C-ADFB-4E7565061561}"/>
                </a:ext>
              </a:extLst>
            </p:cNvPr>
            <p:cNvSpPr/>
            <p:nvPr/>
          </p:nvSpPr>
          <p:spPr>
            <a:xfrm>
              <a:off x="6329067" y="2534653"/>
              <a:ext cx="183688" cy="1924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ysClr val="windowText" lastClr="000000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209689B-2336-FA48-A397-47B3A72C3F3D}"/>
                </a:ext>
              </a:extLst>
            </p:cNvPr>
            <p:cNvSpPr/>
            <p:nvPr/>
          </p:nvSpPr>
          <p:spPr>
            <a:xfrm>
              <a:off x="5126054" y="4416646"/>
              <a:ext cx="183688" cy="1924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ysClr val="windowText" lastClr="000000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518C91D-569B-2142-B2BB-30C076DD41DD}"/>
                </a:ext>
              </a:extLst>
            </p:cNvPr>
            <p:cNvSpPr/>
            <p:nvPr/>
          </p:nvSpPr>
          <p:spPr>
            <a:xfrm>
              <a:off x="8133948" y="4071740"/>
              <a:ext cx="183688" cy="1924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8051F79-83C2-8E4B-A052-398226B1347E}"/>
                </a:ext>
              </a:extLst>
            </p:cNvPr>
            <p:cNvSpPr/>
            <p:nvPr/>
          </p:nvSpPr>
          <p:spPr>
            <a:xfrm>
              <a:off x="7008969" y="5640281"/>
              <a:ext cx="183688" cy="1924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ysClr val="windowText" lastClr="000000"/>
                </a:solidFill>
              </a:endParaRPr>
            </a:p>
          </p:txBody>
        </p:sp>
      </p:grpSp>
      <p:pic>
        <p:nvPicPr>
          <p:cNvPr id="39" name="Content Placeholder 38">
            <a:extLst>
              <a:ext uri="{FF2B5EF4-FFF2-40B4-BE49-F238E27FC236}">
                <a16:creationId xmlns:a16="http://schemas.microsoft.com/office/drawing/2014/main" id="{1934A72F-051D-D24E-BF56-2E4B0513C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6306973" y="2297390"/>
            <a:ext cx="229773" cy="230242"/>
          </a:xfrm>
          <a:solidFill>
            <a:schemeClr val="bg1"/>
          </a:solidFill>
        </p:spPr>
      </p:pic>
      <p:pic>
        <p:nvPicPr>
          <p:cNvPr id="40" name="Content Placeholder 38">
            <a:extLst>
              <a:ext uri="{FF2B5EF4-FFF2-40B4-BE49-F238E27FC236}">
                <a16:creationId xmlns:a16="http://schemas.microsoft.com/office/drawing/2014/main" id="{B7A0AE30-D5D2-7B4E-A928-C42F5E5419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11798" y="3844121"/>
            <a:ext cx="229773" cy="2302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1" name="Content Placeholder 38">
            <a:extLst>
              <a:ext uri="{FF2B5EF4-FFF2-40B4-BE49-F238E27FC236}">
                <a16:creationId xmlns:a16="http://schemas.microsoft.com/office/drawing/2014/main" id="{4DD2B992-CF50-8149-B83C-86AAE47292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84456" y="5409874"/>
            <a:ext cx="229773" cy="2302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2" name="Content Placeholder 38">
            <a:extLst>
              <a:ext uri="{FF2B5EF4-FFF2-40B4-BE49-F238E27FC236}">
                <a16:creationId xmlns:a16="http://schemas.microsoft.com/office/drawing/2014/main" id="{F3FC1FA5-C852-F446-95D5-6965F7E644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98083" y="4210994"/>
            <a:ext cx="229773" cy="23024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4A234262-20BA-A14B-A938-9AEEC9EA93A8}"/>
              </a:ext>
            </a:extLst>
          </p:cNvPr>
          <p:cNvSpPr txBox="1"/>
          <p:nvPr/>
        </p:nvSpPr>
        <p:spPr>
          <a:xfrm>
            <a:off x="5705233" y="3755971"/>
            <a:ext cx="11336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Goal G</a:t>
            </a:r>
            <a:br>
              <a:rPr lang="en-DE" dirty="0"/>
            </a:br>
            <a:r>
              <a:rPr lang="en-DE" dirty="0"/>
              <a:t>Models M</a:t>
            </a:r>
            <a:br>
              <a:rPr lang="en-DE" dirty="0"/>
            </a:br>
            <a:r>
              <a:rPr lang="en-DE" dirty="0"/>
              <a:t>Percept </a:t>
            </a:r>
          </a:p>
          <a:p>
            <a:r>
              <a:rPr lang="en-DE" dirty="0"/>
              <a:t>history H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29222CB2-AB7F-CF4F-B29B-B468BF1064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70410" y="379053"/>
            <a:ext cx="9356491" cy="67691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37134E-AA2B-D641-87D2-CA5AF44F6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764" y="-262637"/>
            <a:ext cx="10515600" cy="1325563"/>
          </a:xfrm>
        </p:spPr>
        <p:txBody>
          <a:bodyPr>
            <a:normAutofit/>
          </a:bodyPr>
          <a:lstStyle/>
          <a:p>
            <a:r>
              <a:rPr lang="en-DE" dirty="0"/>
              <a:t>Central AI Data Processing Abstraction: Agent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082D6A6-E608-CB49-8213-EDA3C0B95F61}"/>
              </a:ext>
            </a:extLst>
          </p:cNvPr>
          <p:cNvSpPr txBox="1"/>
          <p:nvPr/>
        </p:nvSpPr>
        <p:spPr>
          <a:xfrm>
            <a:off x="372959" y="1807791"/>
            <a:ext cx="991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Percepts</a:t>
            </a:r>
            <a:endParaRPr lang="en-DE" dirty="0"/>
          </a:p>
        </p:txBody>
      </p:sp>
      <p:sp>
        <p:nvSpPr>
          <p:cNvPr id="57" name="Right Arrow 56">
            <a:extLst>
              <a:ext uri="{FF2B5EF4-FFF2-40B4-BE49-F238E27FC236}">
                <a16:creationId xmlns:a16="http://schemas.microsoft.com/office/drawing/2014/main" id="{1C0C155B-948D-2042-BF57-560F3A9ED017}"/>
              </a:ext>
            </a:extLst>
          </p:cNvPr>
          <p:cNvSpPr/>
          <p:nvPr/>
        </p:nvSpPr>
        <p:spPr>
          <a:xfrm rot="10800000">
            <a:off x="1346026" y="5042548"/>
            <a:ext cx="1290917" cy="42372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8" name="Right Arrow 57">
            <a:extLst>
              <a:ext uri="{FF2B5EF4-FFF2-40B4-BE49-F238E27FC236}">
                <a16:creationId xmlns:a16="http://schemas.microsoft.com/office/drawing/2014/main" id="{C0D445E9-2DA9-224A-94C0-19EF7BBEEDE2}"/>
              </a:ext>
            </a:extLst>
          </p:cNvPr>
          <p:cNvSpPr/>
          <p:nvPr/>
        </p:nvSpPr>
        <p:spPr>
          <a:xfrm>
            <a:off x="1645918" y="1781301"/>
            <a:ext cx="1290917" cy="42372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549AC0-0F2C-F642-8AC1-E873736A395A}"/>
              </a:ext>
            </a:extLst>
          </p:cNvPr>
          <p:cNvSpPr txBox="1"/>
          <p:nvPr/>
        </p:nvSpPr>
        <p:spPr>
          <a:xfrm>
            <a:off x="244371" y="503676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Actions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911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7 L -0.00026 0.0689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4 L 0.00013 0.0678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3 L 0.00013 0.0678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3 L 0.00013 0.0678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9A78ECE0-9BA2-824A-8E1F-329A41F1722B}"/>
              </a:ext>
            </a:extLst>
          </p:cNvPr>
          <p:cNvSpPr txBox="1"/>
          <p:nvPr/>
        </p:nvSpPr>
        <p:spPr>
          <a:xfrm>
            <a:off x="372959" y="1807791"/>
            <a:ext cx="991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Percepts</a:t>
            </a:r>
            <a:endParaRPr lang="en-DE" dirty="0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D6F08EF5-C7DE-BC41-BF9B-35DFFA5B3491}"/>
              </a:ext>
            </a:extLst>
          </p:cNvPr>
          <p:cNvSpPr/>
          <p:nvPr/>
        </p:nvSpPr>
        <p:spPr>
          <a:xfrm rot="10800000">
            <a:off x="1346026" y="5042548"/>
            <a:ext cx="1290917" cy="42372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17E7DD99-732F-8746-A590-0737F3AEEE1A}"/>
              </a:ext>
            </a:extLst>
          </p:cNvPr>
          <p:cNvSpPr/>
          <p:nvPr/>
        </p:nvSpPr>
        <p:spPr>
          <a:xfrm>
            <a:off x="1645918" y="1781301"/>
            <a:ext cx="1290917" cy="42372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75DDCE-3EA5-EB40-985F-4EA435070D33}"/>
              </a:ext>
            </a:extLst>
          </p:cNvPr>
          <p:cNvSpPr txBox="1"/>
          <p:nvPr/>
        </p:nvSpPr>
        <p:spPr>
          <a:xfrm>
            <a:off x="244371" y="503676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Actions</a:t>
            </a:r>
            <a:endParaRPr lang="en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D5855-E9D5-D042-A510-4CB9AB327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8659" y="-122365"/>
            <a:ext cx="7978119" cy="1325563"/>
          </a:xfrm>
        </p:spPr>
        <p:txBody>
          <a:bodyPr/>
          <a:lstStyle/>
          <a:p>
            <a:r>
              <a:rPr lang="en-DE" dirty="0"/>
              <a:t>IR Agent on the Web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934869-AC9E-2441-9DF8-6530527DDFA8}"/>
              </a:ext>
            </a:extLst>
          </p:cNvPr>
          <p:cNvSpPr txBox="1"/>
          <p:nvPr/>
        </p:nvSpPr>
        <p:spPr>
          <a:xfrm>
            <a:off x="5611846" y="3489048"/>
            <a:ext cx="17958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Goal G</a:t>
            </a:r>
            <a:br>
              <a:rPr lang="en-DE" dirty="0"/>
            </a:br>
            <a:r>
              <a:rPr lang="en-DE" dirty="0"/>
              <a:t>Models M</a:t>
            </a:r>
            <a:br>
              <a:rPr lang="en-DE" dirty="0"/>
            </a:br>
            <a:r>
              <a:rPr lang="en-DE" dirty="0"/>
              <a:t>Percept history H</a:t>
            </a:r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28CB3F7F-6001-314B-BAC2-59D9569EC3AF}"/>
              </a:ext>
            </a:extLst>
          </p:cNvPr>
          <p:cNvSpPr/>
          <p:nvPr/>
        </p:nvSpPr>
        <p:spPr>
          <a:xfrm>
            <a:off x="-450931" y="-101722"/>
            <a:ext cx="3900041" cy="1893291"/>
          </a:xfrm>
          <a:prstGeom prst="cloudCallout">
            <a:avLst>
              <a:gd name="adj1" fmla="val 61708"/>
              <a:gd name="adj2" fmla="val 30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a) Another document available at host?
Preprocess new document</a:t>
            </a:r>
            <a:endParaRPr lang="en-DE" dirty="0"/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0C6CCCFB-7B3D-3B43-BE5C-5F3D5AD3634B}"/>
              </a:ext>
            </a:extLst>
          </p:cNvPr>
          <p:cNvSpPr/>
          <p:nvPr/>
        </p:nvSpPr>
        <p:spPr>
          <a:xfrm>
            <a:off x="8594542" y="3429000"/>
            <a:ext cx="4436536" cy="1966922"/>
          </a:xfrm>
          <a:prstGeom prst="cloudCallout">
            <a:avLst>
              <a:gd name="adj1" fmla="val -49692"/>
              <a:gd name="adj2" fmla="val 64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Tx/>
              <a:buAutoNum type="alphaLcParenR"/>
            </a:pPr>
            <a:r>
              <a:rPr lang="en-US" dirty="0"/>
              <a:t>Return current set of documents</a:t>
            </a:r>
          </a:p>
          <a:p>
            <a:pPr marL="342900" indent="-342900" algn="ctr">
              <a:buAutoNum type="alphaLcParenR"/>
            </a:pPr>
            <a:r>
              <a:rPr lang="en-US" dirty="0"/>
              <a:t>Add or discard document</a:t>
            </a:r>
          </a:p>
          <a:p>
            <a:pPr marL="342900" indent="-342900" algn="ctr">
              <a:buAutoNum type="alphaLcParenR"/>
            </a:pPr>
            <a:r>
              <a:rPr lang="en-US" dirty="0"/>
              <a:t>Visit new host</a:t>
            </a:r>
          </a:p>
          <a:p>
            <a:pPr marL="342900" indent="-342900" algn="ctr">
              <a:buAutoNum type="alphaLcParenR"/>
            </a:pPr>
            <a:r>
              <a:rPr lang="en-US" dirty="0"/>
              <a:t>…</a:t>
            </a:r>
          </a:p>
        </p:txBody>
      </p:sp>
      <p:sp>
        <p:nvSpPr>
          <p:cNvPr id="16" name="Cloud Callout 15">
            <a:extLst>
              <a:ext uri="{FF2B5EF4-FFF2-40B4-BE49-F238E27FC236}">
                <a16:creationId xmlns:a16="http://schemas.microsoft.com/office/drawing/2014/main" id="{6DD7AAF7-87AF-4646-9636-96574FCC1E1C}"/>
              </a:ext>
            </a:extLst>
          </p:cNvPr>
          <p:cNvSpPr/>
          <p:nvPr/>
        </p:nvSpPr>
        <p:spPr>
          <a:xfrm>
            <a:off x="-271080" y="2883054"/>
            <a:ext cx="3532271" cy="1893291"/>
          </a:xfrm>
          <a:prstGeom prst="cloudCallout">
            <a:avLst>
              <a:gd name="adj1" fmla="val 63924"/>
              <a:gd name="adj2" fmla="val 467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 gets executed, possibly explain why a </a:t>
            </a:r>
            <a:r>
              <a:rPr lang="en-US" dirty="0" err="1"/>
              <a:t>cetain</a:t>
            </a:r>
            <a:r>
              <a:rPr lang="en-US" dirty="0"/>
              <a:t> document was discarded (e.g., with counterfactual)</a:t>
            </a:r>
            <a:endParaRPr lang="en-DE" dirty="0"/>
          </a:p>
        </p:txBody>
      </p:sp>
      <p:sp>
        <p:nvSpPr>
          <p:cNvPr id="17" name="Cloud Callout 16">
            <a:extLst>
              <a:ext uri="{FF2B5EF4-FFF2-40B4-BE49-F238E27FC236}">
                <a16:creationId xmlns:a16="http://schemas.microsoft.com/office/drawing/2014/main" id="{F2E7B4BD-FBD3-2746-AB6F-8743E86BFEF1}"/>
              </a:ext>
            </a:extLst>
          </p:cNvPr>
          <p:cNvSpPr/>
          <p:nvPr/>
        </p:nvSpPr>
        <p:spPr>
          <a:xfrm>
            <a:off x="8151760" y="110213"/>
            <a:ext cx="3732755" cy="1557440"/>
          </a:xfrm>
          <a:prstGeom prst="cloudCallout">
            <a:avLst>
              <a:gd name="adj1" fmla="val -52752"/>
              <a:gd name="adj2" fmla="val 544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Information need of the human interaction partner still the same?</a:t>
            </a:r>
            <a:endParaRPr lang="en-DE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95D94B6-CE6D-A24A-9DF8-01C1D4B7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1478" y="1832496"/>
            <a:ext cx="4221968" cy="422196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D5920BC-A594-1249-9C84-AAF2C6C7EA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062360"/>
            <a:ext cx="815168" cy="815168"/>
          </a:xfrm>
          <a:prstGeom prst="rect">
            <a:avLst/>
          </a:prstGeom>
          <a:noFill/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55B160A-287F-4F44-9BF5-8F20071E7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336" y="3269498"/>
            <a:ext cx="815168" cy="815168"/>
          </a:xfrm>
          <a:prstGeom prst="rect">
            <a:avLst/>
          </a:prstGeom>
          <a:noFill/>
        </p:spPr>
      </p:pic>
      <p:pic>
        <p:nvPicPr>
          <p:cNvPr id="21" name="Content Placeholder 38">
            <a:extLst>
              <a:ext uri="{FF2B5EF4-FFF2-40B4-BE49-F238E27FC236}">
                <a16:creationId xmlns:a16="http://schemas.microsoft.com/office/drawing/2014/main" id="{0F8B079F-A478-3041-A53A-3E9694CAB2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5628" y="3566671"/>
            <a:ext cx="229773" cy="2302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EEA783C-BE93-EE49-A8DC-1AD650262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862" y="1816031"/>
            <a:ext cx="815168" cy="815168"/>
          </a:xfrm>
          <a:prstGeom prst="rect">
            <a:avLst/>
          </a:prstGeom>
          <a:noFill/>
        </p:spPr>
      </p:pic>
      <p:pic>
        <p:nvPicPr>
          <p:cNvPr id="23" name="Content Placeholder 38">
            <a:extLst>
              <a:ext uri="{FF2B5EF4-FFF2-40B4-BE49-F238E27FC236}">
                <a16:creationId xmlns:a16="http://schemas.microsoft.com/office/drawing/2014/main" id="{2D01F380-B0B9-9943-A123-EBEF11E46A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3154" y="2113204"/>
            <a:ext cx="229773" cy="2302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BA1EE7B-3C47-FE4C-BFA4-7795E6C2D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3423" y="3616633"/>
            <a:ext cx="815168" cy="815168"/>
          </a:xfrm>
          <a:prstGeom prst="rect">
            <a:avLst/>
          </a:prstGeom>
          <a:noFill/>
        </p:spPr>
      </p:pic>
      <p:pic>
        <p:nvPicPr>
          <p:cNvPr id="25" name="Content Placeholder 38">
            <a:extLst>
              <a:ext uri="{FF2B5EF4-FFF2-40B4-BE49-F238E27FC236}">
                <a16:creationId xmlns:a16="http://schemas.microsoft.com/office/drawing/2014/main" id="{16593E42-974E-1140-873F-1B168EC48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3715" y="3913806"/>
            <a:ext cx="229773" cy="2302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6" name="Content Placeholder 38">
            <a:extLst>
              <a:ext uri="{FF2B5EF4-FFF2-40B4-BE49-F238E27FC236}">
                <a16:creationId xmlns:a16="http://schemas.microsoft.com/office/drawing/2014/main" id="{AE47E47F-A823-3241-817F-76D0B67243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5698" y="5351149"/>
            <a:ext cx="229773" cy="23024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225855A3-6BB0-DC40-80BE-475115B486FC}"/>
              </a:ext>
            </a:extLst>
          </p:cNvPr>
          <p:cNvSpPr txBox="1"/>
          <p:nvPr/>
        </p:nvSpPr>
        <p:spPr>
          <a:xfrm>
            <a:off x="3067501" y="1720712"/>
            <a:ext cx="2303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Mapping from percept</a:t>
            </a:r>
            <a:br>
              <a:rPr lang="en-US" dirty="0"/>
            </a:br>
            <a:r>
              <a:rPr lang="en-US" dirty="0"/>
              <a:t>to state of</a:t>
            </a:r>
            <a:br>
              <a:rPr lang="en-US" dirty="0"/>
            </a:br>
            <a:r>
              <a:rPr lang="en-US" dirty="0"/>
              <a:t>environment</a:t>
            </a:r>
            <a:br>
              <a:rPr lang="en-US" dirty="0"/>
            </a:br>
            <a:r>
              <a:rPr lang="en-US" dirty="0"/>
              <a:t>(depends on G)</a:t>
            </a:r>
            <a:endParaRPr lang="en-DE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B5C8F82-6470-7D48-A519-D57E51366F93}"/>
              </a:ext>
            </a:extLst>
          </p:cNvPr>
          <p:cNvSpPr txBox="1"/>
          <p:nvPr/>
        </p:nvSpPr>
        <p:spPr>
          <a:xfrm>
            <a:off x="7774894" y="5905387"/>
            <a:ext cx="41980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What is the best action in the current state</a:t>
            </a:r>
            <a:br>
              <a:rPr lang="en-US" dirty="0"/>
            </a:br>
            <a:r>
              <a:rPr lang="en-US" dirty="0"/>
              <a:t>to achieve the goal?
Strategy for determining action
</a:t>
            </a:r>
            <a:endParaRPr lang="en-DE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A5400E1-2463-7441-9954-C923FAA57841}"/>
              </a:ext>
            </a:extLst>
          </p:cNvPr>
          <p:cNvSpPr txBox="1"/>
          <p:nvPr/>
        </p:nvSpPr>
        <p:spPr>
          <a:xfrm>
            <a:off x="2894856" y="5802295"/>
            <a:ext cx="26544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 calculated</a:t>
            </a:r>
            <a:br>
              <a:rPr lang="en-US" dirty="0"/>
            </a:br>
            <a:r>
              <a:rPr lang="en-US" dirty="0"/>
              <a:t>action (prepare to </a:t>
            </a:r>
            <a:br>
              <a:rPr lang="en-US" dirty="0"/>
            </a:br>
            <a:r>
              <a:rPr lang="en-US" dirty="0"/>
              <a:t>answer the Why question)
</a:t>
            </a:r>
            <a:endParaRPr lang="en-DE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9663C05-57C5-6B47-968C-B162528F97BB}"/>
              </a:ext>
            </a:extLst>
          </p:cNvPr>
          <p:cNvSpPr txBox="1"/>
          <p:nvPr/>
        </p:nvSpPr>
        <p:spPr>
          <a:xfrm>
            <a:off x="8742891" y="1673847"/>
            <a:ext cx="28608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the goal G in the current</a:t>
            </a:r>
            <a:br>
              <a:rPr lang="en-US" dirty="0"/>
            </a:br>
            <a:r>
              <a:rPr lang="en-US" dirty="0"/>
              <a:t>state of the environment</a:t>
            </a:r>
            <a:br>
              <a:rPr lang="en-US" dirty="0"/>
            </a:br>
            <a:r>
              <a:rPr lang="en-US" dirty="0"/>
              <a:t>still correctly chosen?</a:t>
            </a:r>
            <a:br>
              <a:rPr lang="en-US" dirty="0"/>
            </a:br>
            <a:r>
              <a:rPr lang="en-US" dirty="0"/>
              <a:t>Should I have a new goal G’?
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57883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6506B-28B7-374F-8FB0-9B8AFFC9B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EAB83-99D0-1A42-A620-A6234EF64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8B2C6D2-CD24-7547-96D6-0B84DE654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061" y="10645"/>
            <a:ext cx="12278061" cy="681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B8C55F-B5C3-0945-A6F1-FC822B3A2E85}"/>
              </a:ext>
            </a:extLst>
          </p:cNvPr>
          <p:cNvSpPr txBox="1"/>
          <p:nvPr/>
        </p:nvSpPr>
        <p:spPr>
          <a:xfrm>
            <a:off x="3240741" y="225425"/>
            <a:ext cx="52392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3600" dirty="0"/>
              <a:t>Can we trust explanations?</a:t>
            </a:r>
          </a:p>
          <a:p>
            <a:pPr algn="ctr"/>
            <a:r>
              <a:rPr lang="en-DE" sz="3600" dirty="0"/>
              <a:t>Are they at the right level?</a:t>
            </a:r>
          </a:p>
          <a:p>
            <a:pPr algn="ctr"/>
            <a:r>
              <a:rPr lang="en-DE" sz="3600" dirty="0"/>
              <a:t>What is a horse?</a:t>
            </a:r>
          </a:p>
        </p:txBody>
      </p:sp>
    </p:spTree>
    <p:extLst>
      <p:ext uri="{BB962C8B-B14F-4D97-AF65-F5344CB8AC3E}">
        <p14:creationId xmlns:p14="http://schemas.microsoft.com/office/powerpoint/2010/main" val="92003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DB9B739B-EEF7-2342-BE5E-193F97A7CA88}"/>
              </a:ext>
            </a:extLst>
          </p:cNvPr>
          <p:cNvGrpSpPr/>
          <p:nvPr/>
        </p:nvGrpSpPr>
        <p:grpSpPr>
          <a:xfrm>
            <a:off x="4403421" y="2047043"/>
            <a:ext cx="4221968" cy="4221968"/>
            <a:chOff x="4403421" y="2047043"/>
            <a:chExt cx="4221968" cy="4221968"/>
          </a:xfrm>
        </p:grpSpPr>
        <p:pic>
          <p:nvPicPr>
            <p:cNvPr id="38" name="Content Placeholder 3">
              <a:extLst>
                <a:ext uri="{FF2B5EF4-FFF2-40B4-BE49-F238E27FC236}">
                  <a16:creationId xmlns:a16="http://schemas.microsoft.com/office/drawing/2014/main" id="{9A8A446D-2EAA-1C47-9F9A-0A6B3A919F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03421" y="2047043"/>
              <a:ext cx="4221968" cy="4221968"/>
            </a:xfrm>
            <a:prstGeom prst="rect">
              <a:avLst/>
            </a:prstGeom>
            <a:noFill/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3E66C8E2-E373-654A-9394-7FEFCF68BF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96435" y="2756647"/>
              <a:ext cx="2819350" cy="281935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037134E-AA2B-D641-87D2-CA5AF44F6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05" y="136151"/>
            <a:ext cx="10515600" cy="1325563"/>
          </a:xfrm>
        </p:spPr>
        <p:txBody>
          <a:bodyPr>
            <a:normAutofit/>
          </a:bodyPr>
          <a:lstStyle/>
          <a:p>
            <a:r>
              <a:rPr lang="en-DE" dirty="0"/>
              <a:t>Some more detail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D790A6-6410-E044-9D02-D905B4DDE6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2111" y="2221739"/>
            <a:ext cx="815168" cy="815168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B7756C-AEA2-CD4B-8552-63D1B5E8B2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1015" y="3612128"/>
            <a:ext cx="815168" cy="815168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83F3C3-BC3B-2849-825A-7EFA96FE95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6094" y="5303142"/>
            <a:ext cx="815168" cy="815168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FACDC3-33B6-2546-A146-84BB6F3ED8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2137" y="4100643"/>
            <a:ext cx="815168" cy="815168"/>
          </a:xfrm>
          <a:prstGeom prst="rect">
            <a:avLst/>
          </a:prstGeom>
          <a:noFill/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543FFE5F-A39A-2C45-BDA7-42BB2BAC9EC5}"/>
              </a:ext>
            </a:extLst>
          </p:cNvPr>
          <p:cNvGrpSpPr/>
          <p:nvPr/>
        </p:nvGrpSpPr>
        <p:grpSpPr>
          <a:xfrm>
            <a:off x="7719067" y="2221739"/>
            <a:ext cx="1015236" cy="2448609"/>
            <a:chOff x="8883960" y="227833"/>
            <a:chExt cx="2857500" cy="6891896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A5C9833-09CE-5B48-9116-C061EFB6A0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83960" y="4262229"/>
              <a:ext cx="2857500" cy="2857500"/>
            </a:xfrm>
            <a:prstGeom prst="rect">
              <a:avLst/>
            </a:prstGeom>
          </p:spPr>
        </p:pic>
        <p:pic>
          <p:nvPicPr>
            <p:cNvPr id="8" name="Content Placeholder 3">
              <a:extLst>
                <a:ext uri="{FF2B5EF4-FFF2-40B4-BE49-F238E27FC236}">
                  <a16:creationId xmlns:a16="http://schemas.microsoft.com/office/drawing/2014/main" id="{8A62493B-C46C-CE43-87AE-8364228719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613770" y="227833"/>
              <a:ext cx="1422400" cy="14224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AF0C65-5653-BF4C-A5E6-BD9D4C5EB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17773" y="2266489"/>
              <a:ext cx="1189874" cy="1189874"/>
            </a:xfrm>
            <a:prstGeom prst="rect">
              <a:avLst/>
            </a:prstGeom>
          </p:spPr>
        </p:pic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45CEF097-26CC-D549-8480-1D0C0BC4D007}"/>
                </a:ext>
              </a:extLst>
            </p:cNvPr>
            <p:cNvSpPr/>
            <p:nvPr/>
          </p:nvSpPr>
          <p:spPr>
            <a:xfrm rot="5400000">
              <a:off x="9999887" y="1800367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Right Arrow 10">
              <a:extLst>
                <a:ext uri="{FF2B5EF4-FFF2-40B4-BE49-F238E27FC236}">
                  <a16:creationId xmlns:a16="http://schemas.microsoft.com/office/drawing/2014/main" id="{2E0E0641-9DD7-CE49-8EC3-896FD83CBC88}"/>
                </a:ext>
              </a:extLst>
            </p:cNvPr>
            <p:cNvSpPr/>
            <p:nvPr/>
          </p:nvSpPr>
          <p:spPr>
            <a:xfrm rot="5400000">
              <a:off x="9999887" y="3391173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DDDA3D8-623D-684B-844E-F681549F9548}"/>
              </a:ext>
            </a:extLst>
          </p:cNvPr>
          <p:cNvGrpSpPr/>
          <p:nvPr/>
        </p:nvGrpSpPr>
        <p:grpSpPr>
          <a:xfrm>
            <a:off x="6591725" y="3787492"/>
            <a:ext cx="1015236" cy="2448609"/>
            <a:chOff x="8883960" y="227833"/>
            <a:chExt cx="2857500" cy="6891896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099907A-A663-E048-99EC-5A78D28D0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83960" y="4262229"/>
              <a:ext cx="2857500" cy="2857500"/>
            </a:xfrm>
            <a:prstGeom prst="rect">
              <a:avLst/>
            </a:prstGeom>
          </p:spPr>
        </p:pic>
        <p:pic>
          <p:nvPicPr>
            <p:cNvPr id="19" name="Content Placeholder 3">
              <a:extLst>
                <a:ext uri="{FF2B5EF4-FFF2-40B4-BE49-F238E27FC236}">
                  <a16:creationId xmlns:a16="http://schemas.microsoft.com/office/drawing/2014/main" id="{7590F3F9-20F5-F743-BDEC-2972942DA0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613770" y="227833"/>
              <a:ext cx="1422400" cy="142240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918FB460-DE33-C742-AA79-6DBD8FDA31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17773" y="2266489"/>
              <a:ext cx="1189874" cy="1189874"/>
            </a:xfrm>
            <a:prstGeom prst="rect">
              <a:avLst/>
            </a:prstGeom>
          </p:spPr>
        </p:pic>
        <p:sp>
          <p:nvSpPr>
            <p:cNvPr id="21" name="Right Arrow 20">
              <a:extLst>
                <a:ext uri="{FF2B5EF4-FFF2-40B4-BE49-F238E27FC236}">
                  <a16:creationId xmlns:a16="http://schemas.microsoft.com/office/drawing/2014/main" id="{19B91ECA-0B7D-004A-A9B6-4C54116CA157}"/>
                </a:ext>
              </a:extLst>
            </p:cNvPr>
            <p:cNvSpPr/>
            <p:nvPr/>
          </p:nvSpPr>
          <p:spPr>
            <a:xfrm rot="5400000">
              <a:off x="9999887" y="1800367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2" name="Right Arrow 21">
              <a:extLst>
                <a:ext uri="{FF2B5EF4-FFF2-40B4-BE49-F238E27FC236}">
                  <a16:creationId xmlns:a16="http://schemas.microsoft.com/office/drawing/2014/main" id="{AD04000D-D448-4947-BF30-57E5E230696E}"/>
                </a:ext>
              </a:extLst>
            </p:cNvPr>
            <p:cNvSpPr/>
            <p:nvPr/>
          </p:nvSpPr>
          <p:spPr>
            <a:xfrm rot="5400000">
              <a:off x="9999887" y="3391173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06C8E58-575C-BB46-89A5-D6524FEFABA6}"/>
              </a:ext>
            </a:extLst>
          </p:cNvPr>
          <p:cNvGrpSpPr/>
          <p:nvPr/>
        </p:nvGrpSpPr>
        <p:grpSpPr>
          <a:xfrm>
            <a:off x="4700295" y="2572467"/>
            <a:ext cx="1015236" cy="2448609"/>
            <a:chOff x="8883960" y="227833"/>
            <a:chExt cx="2857500" cy="6891896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F3C5A3FB-C898-574A-B69B-0A82F760D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83960" y="4262229"/>
              <a:ext cx="2857500" cy="2857500"/>
            </a:xfrm>
            <a:prstGeom prst="rect">
              <a:avLst/>
            </a:prstGeom>
          </p:spPr>
        </p:pic>
        <p:pic>
          <p:nvPicPr>
            <p:cNvPr id="26" name="Content Placeholder 3">
              <a:extLst>
                <a:ext uri="{FF2B5EF4-FFF2-40B4-BE49-F238E27FC236}">
                  <a16:creationId xmlns:a16="http://schemas.microsoft.com/office/drawing/2014/main" id="{531D9814-254C-4443-8A2A-10D18301D2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613770" y="227833"/>
              <a:ext cx="1422400" cy="1422400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3031F674-12D6-9046-AE87-65A81FA4A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17773" y="2266489"/>
              <a:ext cx="1189874" cy="1189874"/>
            </a:xfrm>
            <a:prstGeom prst="rect">
              <a:avLst/>
            </a:prstGeom>
          </p:spPr>
        </p:pic>
        <p:sp>
          <p:nvSpPr>
            <p:cNvPr id="28" name="Right Arrow 27">
              <a:extLst>
                <a:ext uri="{FF2B5EF4-FFF2-40B4-BE49-F238E27FC236}">
                  <a16:creationId xmlns:a16="http://schemas.microsoft.com/office/drawing/2014/main" id="{73C9CE6C-946B-E147-A79E-D947DF86CABF}"/>
                </a:ext>
              </a:extLst>
            </p:cNvPr>
            <p:cNvSpPr/>
            <p:nvPr/>
          </p:nvSpPr>
          <p:spPr>
            <a:xfrm rot="5400000">
              <a:off x="9999887" y="1800367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9" name="Right Arrow 28">
              <a:extLst>
                <a:ext uri="{FF2B5EF4-FFF2-40B4-BE49-F238E27FC236}">
                  <a16:creationId xmlns:a16="http://schemas.microsoft.com/office/drawing/2014/main" id="{EBADC1C3-519D-DF4D-8515-4AEE5283B07A}"/>
                </a:ext>
              </a:extLst>
            </p:cNvPr>
            <p:cNvSpPr/>
            <p:nvPr/>
          </p:nvSpPr>
          <p:spPr>
            <a:xfrm rot="5400000">
              <a:off x="9999887" y="3391173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02F1BFA-4C8D-884A-A98F-B7DD5D6B477D}"/>
              </a:ext>
            </a:extLst>
          </p:cNvPr>
          <p:cNvGrpSpPr/>
          <p:nvPr/>
        </p:nvGrpSpPr>
        <p:grpSpPr>
          <a:xfrm>
            <a:off x="5915320" y="681037"/>
            <a:ext cx="1015236" cy="2448609"/>
            <a:chOff x="8883960" y="227833"/>
            <a:chExt cx="2857500" cy="6891896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151EDDC8-7F82-224F-8346-EFBF653DDF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83960" y="4262229"/>
              <a:ext cx="2857500" cy="2857500"/>
            </a:xfrm>
            <a:prstGeom prst="rect">
              <a:avLst/>
            </a:prstGeom>
          </p:spPr>
        </p:pic>
        <p:pic>
          <p:nvPicPr>
            <p:cNvPr id="33" name="Content Placeholder 3">
              <a:extLst>
                <a:ext uri="{FF2B5EF4-FFF2-40B4-BE49-F238E27FC236}">
                  <a16:creationId xmlns:a16="http://schemas.microsoft.com/office/drawing/2014/main" id="{AF552064-BE52-5A40-97A4-F859A42F0D0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613770" y="227833"/>
              <a:ext cx="1422400" cy="1422400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58EFC32C-5219-CC45-AC45-F072AB2C3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17773" y="2266489"/>
              <a:ext cx="1189874" cy="1189874"/>
            </a:xfrm>
            <a:prstGeom prst="rect">
              <a:avLst/>
            </a:prstGeom>
          </p:spPr>
        </p:pic>
        <p:sp>
          <p:nvSpPr>
            <p:cNvPr id="35" name="Right Arrow 34">
              <a:extLst>
                <a:ext uri="{FF2B5EF4-FFF2-40B4-BE49-F238E27FC236}">
                  <a16:creationId xmlns:a16="http://schemas.microsoft.com/office/drawing/2014/main" id="{1E8E05CB-A57E-C346-B8A1-F8BA0BC8A4D2}"/>
                </a:ext>
              </a:extLst>
            </p:cNvPr>
            <p:cNvSpPr/>
            <p:nvPr/>
          </p:nvSpPr>
          <p:spPr>
            <a:xfrm rot="5400000">
              <a:off x="9999887" y="1800367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6" name="Right Arrow 35">
              <a:extLst>
                <a:ext uri="{FF2B5EF4-FFF2-40B4-BE49-F238E27FC236}">
                  <a16:creationId xmlns:a16="http://schemas.microsoft.com/office/drawing/2014/main" id="{2B1E5040-55CC-2C4F-82E3-4B5A5FEB0747}"/>
                </a:ext>
              </a:extLst>
            </p:cNvPr>
            <p:cNvSpPr/>
            <p:nvPr/>
          </p:nvSpPr>
          <p:spPr>
            <a:xfrm rot="5400000">
              <a:off x="9999887" y="3391173"/>
              <a:ext cx="648040" cy="5508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FC103F9-E90E-0049-84E1-320888D36968}"/>
              </a:ext>
            </a:extLst>
          </p:cNvPr>
          <p:cNvGrpSpPr/>
          <p:nvPr/>
        </p:nvGrpSpPr>
        <p:grpSpPr>
          <a:xfrm>
            <a:off x="5126054" y="2534653"/>
            <a:ext cx="3191582" cy="3298076"/>
            <a:chOff x="5126054" y="2534653"/>
            <a:chExt cx="3191582" cy="32980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22C24C9-A56D-324C-ADFB-4E7565061561}"/>
                </a:ext>
              </a:extLst>
            </p:cNvPr>
            <p:cNvSpPr/>
            <p:nvPr/>
          </p:nvSpPr>
          <p:spPr>
            <a:xfrm>
              <a:off x="6329067" y="2534653"/>
              <a:ext cx="183688" cy="1924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ysClr val="windowText" lastClr="000000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209689B-2336-FA48-A397-47B3A72C3F3D}"/>
                </a:ext>
              </a:extLst>
            </p:cNvPr>
            <p:cNvSpPr/>
            <p:nvPr/>
          </p:nvSpPr>
          <p:spPr>
            <a:xfrm>
              <a:off x="5126054" y="4416646"/>
              <a:ext cx="183688" cy="1924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ysClr val="windowText" lastClr="000000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518C91D-569B-2142-B2BB-30C076DD41DD}"/>
                </a:ext>
              </a:extLst>
            </p:cNvPr>
            <p:cNvSpPr/>
            <p:nvPr/>
          </p:nvSpPr>
          <p:spPr>
            <a:xfrm>
              <a:off x="8133948" y="4071740"/>
              <a:ext cx="183688" cy="1924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8051F79-83C2-8E4B-A052-398226B1347E}"/>
                </a:ext>
              </a:extLst>
            </p:cNvPr>
            <p:cNvSpPr/>
            <p:nvPr/>
          </p:nvSpPr>
          <p:spPr>
            <a:xfrm>
              <a:off x="7008969" y="5640281"/>
              <a:ext cx="183688" cy="1924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ysClr val="windowText" lastClr="000000"/>
                </a:solidFill>
              </a:endParaRPr>
            </a:p>
          </p:txBody>
        </p:sp>
      </p:grpSp>
      <p:pic>
        <p:nvPicPr>
          <p:cNvPr id="39" name="Content Placeholder 38">
            <a:extLst>
              <a:ext uri="{FF2B5EF4-FFF2-40B4-BE49-F238E27FC236}">
                <a16:creationId xmlns:a16="http://schemas.microsoft.com/office/drawing/2014/main" id="{1934A72F-051D-D24E-BF56-2E4B0513C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>
            <a:off x="6306973" y="2041897"/>
            <a:ext cx="229773" cy="230242"/>
          </a:xfrm>
          <a:solidFill>
            <a:schemeClr val="bg1"/>
          </a:solidFill>
        </p:spPr>
      </p:pic>
      <p:pic>
        <p:nvPicPr>
          <p:cNvPr id="40" name="Content Placeholder 38">
            <a:extLst>
              <a:ext uri="{FF2B5EF4-FFF2-40B4-BE49-F238E27FC236}">
                <a16:creationId xmlns:a16="http://schemas.microsoft.com/office/drawing/2014/main" id="{B7A0AE30-D5D2-7B4E-A928-C42F5E5419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11798" y="3588628"/>
            <a:ext cx="229773" cy="2302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1" name="Content Placeholder 38">
            <a:extLst>
              <a:ext uri="{FF2B5EF4-FFF2-40B4-BE49-F238E27FC236}">
                <a16:creationId xmlns:a16="http://schemas.microsoft.com/office/drawing/2014/main" id="{4DD2B992-CF50-8149-B83C-86AAE47292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84456" y="5154381"/>
            <a:ext cx="229773" cy="2302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2" name="Content Placeholder 38">
            <a:extLst>
              <a:ext uri="{FF2B5EF4-FFF2-40B4-BE49-F238E27FC236}">
                <a16:creationId xmlns:a16="http://schemas.microsoft.com/office/drawing/2014/main" id="{F3FC1FA5-C852-F446-95D5-6965F7E644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98083" y="3955501"/>
            <a:ext cx="229773" cy="23024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4" name="Right Arrow 53">
            <a:extLst>
              <a:ext uri="{FF2B5EF4-FFF2-40B4-BE49-F238E27FC236}">
                <a16:creationId xmlns:a16="http://schemas.microsoft.com/office/drawing/2014/main" id="{BF864D36-17EB-DA45-86D6-EA0CDAD4373B}"/>
              </a:ext>
            </a:extLst>
          </p:cNvPr>
          <p:cNvSpPr/>
          <p:nvPr/>
        </p:nvSpPr>
        <p:spPr>
          <a:xfrm>
            <a:off x="1626231" y="2326257"/>
            <a:ext cx="1290917" cy="4237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B09336C-43C6-C842-9500-721BD01BDC31}"/>
              </a:ext>
            </a:extLst>
          </p:cNvPr>
          <p:cNvSpPr txBox="1"/>
          <p:nvPr/>
        </p:nvSpPr>
        <p:spPr>
          <a:xfrm>
            <a:off x="271558" y="2339300"/>
            <a:ext cx="107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Feedback</a:t>
            </a:r>
          </a:p>
        </p:txBody>
      </p:sp>
      <p:sp>
        <p:nvSpPr>
          <p:cNvPr id="56" name="Right Arrow 55">
            <a:extLst>
              <a:ext uri="{FF2B5EF4-FFF2-40B4-BE49-F238E27FC236}">
                <a16:creationId xmlns:a16="http://schemas.microsoft.com/office/drawing/2014/main" id="{505BD2C7-1CFA-B740-AC85-C003FFDE4C66}"/>
              </a:ext>
            </a:extLst>
          </p:cNvPr>
          <p:cNvSpPr/>
          <p:nvPr/>
        </p:nvSpPr>
        <p:spPr>
          <a:xfrm>
            <a:off x="1626231" y="1882504"/>
            <a:ext cx="1290917" cy="42372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5398043-8078-6640-8C45-E48E1B01DD9B}"/>
              </a:ext>
            </a:extLst>
          </p:cNvPr>
          <p:cNvSpPr txBox="1"/>
          <p:nvPr/>
        </p:nvSpPr>
        <p:spPr>
          <a:xfrm>
            <a:off x="271558" y="1908994"/>
            <a:ext cx="991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Percepts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2CC3CC1-BBCC-3B44-8A7B-5B7FF79A1C8F}"/>
              </a:ext>
            </a:extLst>
          </p:cNvPr>
          <p:cNvSpPr txBox="1"/>
          <p:nvPr/>
        </p:nvSpPr>
        <p:spPr>
          <a:xfrm>
            <a:off x="3067501" y="1720712"/>
            <a:ext cx="2303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Mapping from percept</a:t>
            </a:r>
            <a:br>
              <a:rPr lang="en-US" dirty="0"/>
            </a:br>
            <a:r>
              <a:rPr lang="en-US" dirty="0"/>
              <a:t>to state of</a:t>
            </a:r>
            <a:br>
              <a:rPr lang="en-US" dirty="0"/>
            </a:br>
            <a:r>
              <a:rPr lang="en-US" dirty="0"/>
              <a:t>environment</a:t>
            </a:r>
            <a:br>
              <a:rPr lang="en-US" dirty="0"/>
            </a:br>
            <a:r>
              <a:rPr lang="en-US" dirty="0"/>
              <a:t>(depends on G)</a:t>
            </a:r>
            <a:endParaRPr lang="en-DE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EC2EFF2-97E6-394C-8BEC-067C9A9FF03B}"/>
              </a:ext>
            </a:extLst>
          </p:cNvPr>
          <p:cNvSpPr txBox="1"/>
          <p:nvPr/>
        </p:nvSpPr>
        <p:spPr>
          <a:xfrm>
            <a:off x="7774894" y="5905387"/>
            <a:ext cx="41980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What is the best action in the current state</a:t>
            </a:r>
            <a:br>
              <a:rPr lang="en-US" dirty="0"/>
            </a:br>
            <a:r>
              <a:rPr lang="en-US" dirty="0"/>
              <a:t>to achieve the goal?
Strategy for determining action
</a:t>
            </a:r>
            <a:endParaRPr lang="en-DE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2E5E275-8060-1041-B8AC-DB2A6CD3EDA6}"/>
              </a:ext>
            </a:extLst>
          </p:cNvPr>
          <p:cNvSpPr txBox="1"/>
          <p:nvPr/>
        </p:nvSpPr>
        <p:spPr>
          <a:xfrm>
            <a:off x="2894856" y="5802295"/>
            <a:ext cx="26544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 calculated</a:t>
            </a:r>
            <a:br>
              <a:rPr lang="en-US" dirty="0"/>
            </a:br>
            <a:r>
              <a:rPr lang="en-US" dirty="0"/>
              <a:t>action (prepare to </a:t>
            </a:r>
            <a:br>
              <a:rPr lang="en-US" dirty="0"/>
            </a:br>
            <a:r>
              <a:rPr lang="en-US" dirty="0"/>
              <a:t>answer the Why question)
</a:t>
            </a:r>
            <a:endParaRPr lang="en-DE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915CFCF-6769-DB47-8EF1-2A2A78486426}"/>
              </a:ext>
            </a:extLst>
          </p:cNvPr>
          <p:cNvSpPr txBox="1"/>
          <p:nvPr/>
        </p:nvSpPr>
        <p:spPr>
          <a:xfrm>
            <a:off x="8742891" y="1673847"/>
            <a:ext cx="28608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the goal G in the current</a:t>
            </a:r>
            <a:br>
              <a:rPr lang="en-US" dirty="0"/>
            </a:br>
            <a:r>
              <a:rPr lang="en-US" dirty="0"/>
              <a:t>state of the environment</a:t>
            </a:r>
            <a:br>
              <a:rPr lang="en-US" dirty="0"/>
            </a:br>
            <a:r>
              <a:rPr lang="en-US" dirty="0"/>
              <a:t>still correctly chosen?</a:t>
            </a:r>
            <a:br>
              <a:rPr lang="en-US" dirty="0"/>
            </a:br>
            <a:r>
              <a:rPr lang="en-US" dirty="0"/>
              <a:t>Should I have a new goal G’?
</a:t>
            </a:r>
            <a:endParaRPr lang="en-DE" dirty="0"/>
          </a:p>
        </p:txBody>
      </p:sp>
      <p:sp>
        <p:nvSpPr>
          <p:cNvPr id="62" name="Right Arrow 61">
            <a:extLst>
              <a:ext uri="{FF2B5EF4-FFF2-40B4-BE49-F238E27FC236}">
                <a16:creationId xmlns:a16="http://schemas.microsoft.com/office/drawing/2014/main" id="{02DAA323-0A08-764B-95E1-2E3216D64350}"/>
              </a:ext>
            </a:extLst>
          </p:cNvPr>
          <p:cNvSpPr/>
          <p:nvPr/>
        </p:nvSpPr>
        <p:spPr>
          <a:xfrm rot="10800000">
            <a:off x="1626231" y="5057641"/>
            <a:ext cx="1290917" cy="42372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4C6AAB9-BD72-6A4A-B792-F85E4AC8F4E3}"/>
              </a:ext>
            </a:extLst>
          </p:cNvPr>
          <p:cNvSpPr txBox="1"/>
          <p:nvPr/>
        </p:nvSpPr>
        <p:spPr>
          <a:xfrm>
            <a:off x="271558" y="5028712"/>
            <a:ext cx="1285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Action </a:t>
            </a:r>
            <a:br>
              <a:rPr lang="en-DE" dirty="0"/>
            </a:br>
            <a:r>
              <a:rPr lang="en-DE" dirty="0"/>
              <a:t>Explanation</a:t>
            </a:r>
          </a:p>
        </p:txBody>
      </p: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C155057E-D828-E44A-A3D4-DEADA37A039E}"/>
              </a:ext>
            </a:extLst>
          </p:cNvPr>
          <p:cNvSpPr/>
          <p:nvPr/>
        </p:nvSpPr>
        <p:spPr>
          <a:xfrm>
            <a:off x="9144000" y="3429000"/>
            <a:ext cx="3048000" cy="195562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Idea of a utility function</a:t>
            </a:r>
          </a:p>
        </p:txBody>
      </p:sp>
      <p:sp>
        <p:nvSpPr>
          <p:cNvPr id="64" name="Cloud Callout 63">
            <a:extLst>
              <a:ext uri="{FF2B5EF4-FFF2-40B4-BE49-F238E27FC236}">
                <a16:creationId xmlns:a16="http://schemas.microsoft.com/office/drawing/2014/main" id="{4C82C22A-FD47-4D4D-BD41-4B1EFD2E448C}"/>
              </a:ext>
            </a:extLst>
          </p:cNvPr>
          <p:cNvSpPr/>
          <p:nvPr/>
        </p:nvSpPr>
        <p:spPr>
          <a:xfrm>
            <a:off x="1080812" y="3029564"/>
            <a:ext cx="3048000" cy="1955623"/>
          </a:xfrm>
          <a:prstGeom prst="cloudCallout">
            <a:avLst>
              <a:gd name="adj1" fmla="val -40245"/>
              <a:gd name="adj2" fmla="val -543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You’ll be switched off if you continue telling nonsense</a:t>
            </a:r>
          </a:p>
        </p:txBody>
      </p:sp>
    </p:spTree>
    <p:extLst>
      <p:ext uri="{BB962C8B-B14F-4D97-AF65-F5344CB8AC3E}">
        <p14:creationId xmlns:p14="http://schemas.microsoft.com/office/powerpoint/2010/main" val="131511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3 L 0.00013 0.06783 " pathEditMode="relative" ptsTypes="AA">
                                      <p:cBhvr>
                                        <p:cTn id="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3 L 0.00013 0.0678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8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3 L 0.00013 0.0678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8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3 L 0.00013 0.0678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8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1F0C270-81F5-0E4F-B21E-E7792C21BD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4" r="6792"/>
          <a:stretch/>
        </p:blipFill>
        <p:spPr bwMode="auto">
          <a:xfrm>
            <a:off x="3522468" y="10"/>
            <a:ext cx="8669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n-US" sz="3600" dirty="0"/>
              <a:t>What’s bad about better AI?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8" name="Content Placeholder 3077">
            <a:extLst>
              <a:ext uri="{FF2B5EF4-FFF2-40B4-BE49-F238E27FC236}">
                <a16:creationId xmlns:a16="http://schemas.microsoft.com/office/drawing/2014/main" id="{E3776345-48CD-47C9-B850-83CF873AC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pPr marL="0" indent="0" fontAlgn="base">
              <a:buNone/>
            </a:pPr>
            <a:r>
              <a:rPr lang="en-US" sz="2400" dirty="0"/>
              <a:t>Agents get better at maximizing the built-in utility function</a:t>
            </a:r>
          </a:p>
          <a:p>
            <a:pPr marL="0" indent="0" fontAlgn="base">
              <a:buNone/>
            </a:pPr>
            <a:r>
              <a:rPr lang="en-US" sz="2400" dirty="0"/>
              <a:t>Switch off the agent if it “does not work as expected”?</a:t>
            </a: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43D67CEF-A5F2-0E42-B95F-250D29916A16}"/>
              </a:ext>
            </a:extLst>
          </p:cNvPr>
          <p:cNvSpPr/>
          <p:nvPr/>
        </p:nvSpPr>
        <p:spPr>
          <a:xfrm>
            <a:off x="9887127" y="-62558"/>
            <a:ext cx="2675965" cy="1958489"/>
          </a:xfrm>
          <a:prstGeom prst="cloudCallout">
            <a:avLst>
              <a:gd name="adj1" fmla="val -61365"/>
              <a:gd name="adj2" fmla="val 226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dirty="0"/>
              <a:t>You Can't Fetch The Coffee If You're Dead</a:t>
            </a:r>
          </a:p>
        </p:txBody>
      </p:sp>
    </p:spTree>
    <p:extLst>
      <p:ext uri="{BB962C8B-B14F-4D97-AF65-F5344CB8AC3E}">
        <p14:creationId xmlns:p14="http://schemas.microsoft.com/office/powerpoint/2010/main" val="1178582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3729" y="1564371"/>
            <a:ext cx="11371729" cy="4343391"/>
          </a:xfrm>
        </p:spPr>
        <p:txBody>
          <a:bodyPr>
            <a:normAutofit/>
          </a:bodyPr>
          <a:lstStyle/>
          <a:p>
            <a:r>
              <a:rPr lang="en-US" dirty="0"/>
              <a:t>A robot, given an objective, has an incentive to disable its own off-switch</a:t>
            </a:r>
          </a:p>
          <a:p>
            <a:pPr lvl="1"/>
            <a:r>
              <a:rPr lang="en-US" dirty="0"/>
              <a:t>“You can’t fetch the coffee if you’re dead”</a:t>
            </a:r>
          </a:p>
          <a:p>
            <a:r>
              <a:rPr lang="en-US" dirty="0"/>
              <a:t>A robot with uncertainty about objective won’t behave this way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3730" y="493038"/>
            <a:ext cx="7543800" cy="914400"/>
          </a:xfrm>
        </p:spPr>
        <p:txBody>
          <a:bodyPr/>
          <a:lstStyle/>
          <a:p>
            <a:r>
              <a:rPr lang="en-US" dirty="0"/>
              <a:t>The off-switch problem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1B5B6-143F-CD45-A711-8A0EC737DE58}"/>
              </a:ext>
            </a:extLst>
          </p:cNvPr>
          <p:cNvSpPr txBox="1"/>
          <p:nvPr/>
        </p:nvSpPr>
        <p:spPr>
          <a:xfrm>
            <a:off x="4948518" y="6488668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Stuart Russell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279D89-1776-E54E-B545-3E4788EF4811}"/>
              </a:ext>
            </a:extLst>
          </p:cNvPr>
          <p:cNvSpPr/>
          <p:nvPr/>
        </p:nvSpPr>
        <p:spPr>
          <a:xfrm>
            <a:off x="4049547" y="3227460"/>
            <a:ext cx="376785" cy="282589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200" tIns="45600" rIns="91200" bIns="4560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2DEB28-8986-E142-BCB7-F24E228BB892}"/>
              </a:ext>
            </a:extLst>
          </p:cNvPr>
          <p:cNvSpPr/>
          <p:nvPr/>
        </p:nvSpPr>
        <p:spPr>
          <a:xfrm>
            <a:off x="4049547" y="4179168"/>
            <a:ext cx="376785" cy="282589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200" tIns="45600" rIns="91200" bIns="4560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26D4E4-BC85-0C4E-91A7-97E8FC2BCBC8}"/>
              </a:ext>
            </a:extLst>
          </p:cNvPr>
          <p:cNvSpPr/>
          <p:nvPr/>
        </p:nvSpPr>
        <p:spPr>
          <a:xfrm>
            <a:off x="4049547" y="5130872"/>
            <a:ext cx="376785" cy="282589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200" tIns="45600" rIns="91200" bIns="4560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DBA33DF-1F6B-CB40-BC2A-703B14E306EC}"/>
              </a:ext>
            </a:extLst>
          </p:cNvPr>
          <p:cNvCxnSpPr>
            <a:stCxn id="5" idx="2"/>
          </p:cNvCxnSpPr>
          <p:nvPr/>
        </p:nvCxnSpPr>
        <p:spPr>
          <a:xfrm flipH="1">
            <a:off x="3142434" y="3510030"/>
            <a:ext cx="1095466" cy="6691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71FF01D-C0A4-9042-9EFB-453489957E24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4237900" y="3510030"/>
            <a:ext cx="0" cy="6691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233D2F-1C68-4849-8276-83959202A607}"/>
              </a:ext>
            </a:extLst>
          </p:cNvPr>
          <p:cNvCxnSpPr/>
          <p:nvPr/>
        </p:nvCxnSpPr>
        <p:spPr>
          <a:xfrm>
            <a:off x="4237900" y="3510030"/>
            <a:ext cx="1095466" cy="6691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220245-DF0B-0845-8B59-9B5E1EF0D618}"/>
              </a:ext>
            </a:extLst>
          </p:cNvPr>
          <p:cNvCxnSpPr/>
          <p:nvPr/>
        </p:nvCxnSpPr>
        <p:spPr>
          <a:xfrm flipH="1">
            <a:off x="3142434" y="5413442"/>
            <a:ext cx="1095466" cy="6691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C3483B-3DA0-2845-BD04-5D5B67E551D7}"/>
              </a:ext>
            </a:extLst>
          </p:cNvPr>
          <p:cNvCxnSpPr/>
          <p:nvPr/>
        </p:nvCxnSpPr>
        <p:spPr>
          <a:xfrm>
            <a:off x="4237900" y="4461734"/>
            <a:ext cx="0" cy="6691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B72FCEB-9E08-E447-8CA3-D223B5128D18}"/>
              </a:ext>
            </a:extLst>
          </p:cNvPr>
          <p:cNvCxnSpPr/>
          <p:nvPr/>
        </p:nvCxnSpPr>
        <p:spPr>
          <a:xfrm>
            <a:off x="4237900" y="4461734"/>
            <a:ext cx="1095466" cy="6691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6EF39E4-C864-EE4A-947E-2BF977DB2548}"/>
              </a:ext>
            </a:extLst>
          </p:cNvPr>
          <p:cNvSpPr txBox="1"/>
          <p:nvPr/>
        </p:nvSpPr>
        <p:spPr>
          <a:xfrm>
            <a:off x="4058484" y="3175140"/>
            <a:ext cx="350894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b="1" dirty="0">
                <a:latin typeface="Times New Roman"/>
                <a:cs typeface="Times New Roman"/>
              </a:rPr>
              <a:t>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85DEA9-D32F-6842-ADCC-81FBB7E8A602}"/>
              </a:ext>
            </a:extLst>
          </p:cNvPr>
          <p:cNvSpPr txBox="1"/>
          <p:nvPr/>
        </p:nvSpPr>
        <p:spPr>
          <a:xfrm>
            <a:off x="4058484" y="5105078"/>
            <a:ext cx="350894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b="1" dirty="0">
                <a:latin typeface="Times New Roman"/>
                <a:cs typeface="Times New Roman"/>
              </a:rPr>
              <a:t>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E05F78-1039-B34B-989A-5E2D74F61AD5}"/>
              </a:ext>
            </a:extLst>
          </p:cNvPr>
          <p:cNvSpPr txBox="1"/>
          <p:nvPr/>
        </p:nvSpPr>
        <p:spPr>
          <a:xfrm>
            <a:off x="4071056" y="4147783"/>
            <a:ext cx="363730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b="1" dirty="0"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288150-330B-4D4E-9478-60132935409E}"/>
              </a:ext>
            </a:extLst>
          </p:cNvPr>
          <p:cNvSpPr txBox="1"/>
          <p:nvPr/>
        </p:nvSpPr>
        <p:spPr>
          <a:xfrm>
            <a:off x="4834164" y="4552100"/>
            <a:ext cx="1624704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i="1" dirty="0">
                <a:latin typeface="Times New Roman"/>
                <a:cs typeface="Times New Roman"/>
              </a:rPr>
              <a:t>switch robot off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B4D4D3-F57E-274C-ADD6-08CE504630E2}"/>
              </a:ext>
            </a:extLst>
          </p:cNvPr>
          <p:cNvSpPr txBox="1"/>
          <p:nvPr/>
        </p:nvSpPr>
        <p:spPr>
          <a:xfrm>
            <a:off x="4810049" y="3596670"/>
            <a:ext cx="1453760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i="1" dirty="0">
                <a:latin typeface="Times New Roman"/>
                <a:cs typeface="Times New Roman"/>
              </a:rPr>
              <a:t>switch self off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9EC010-F06B-044D-A2B2-8D74232E4132}"/>
              </a:ext>
            </a:extLst>
          </p:cNvPr>
          <p:cNvSpPr txBox="1"/>
          <p:nvPr/>
        </p:nvSpPr>
        <p:spPr>
          <a:xfrm>
            <a:off x="3213490" y="3596670"/>
            <a:ext cx="466310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i="1" dirty="0">
                <a:latin typeface="Times New Roman"/>
                <a:cs typeface="Times New Roman"/>
              </a:rPr>
              <a:t>act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EA3C10-0F58-5D4A-AAEA-746C77381147}"/>
              </a:ext>
            </a:extLst>
          </p:cNvPr>
          <p:cNvSpPr txBox="1"/>
          <p:nvPr/>
        </p:nvSpPr>
        <p:spPr>
          <a:xfrm>
            <a:off x="3145450" y="5528047"/>
            <a:ext cx="466310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i="1" dirty="0">
                <a:latin typeface="Times New Roman"/>
                <a:cs typeface="Times New Roman"/>
              </a:rPr>
              <a:t>act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82B877-571C-3247-8789-A6B7A42BEE93}"/>
              </a:ext>
            </a:extLst>
          </p:cNvPr>
          <p:cNvSpPr txBox="1"/>
          <p:nvPr/>
        </p:nvSpPr>
        <p:spPr>
          <a:xfrm>
            <a:off x="2714040" y="6023348"/>
            <a:ext cx="1238957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b="1" i="1" dirty="0">
                <a:latin typeface="Arial Black"/>
                <a:cs typeface="Arial Black"/>
              </a:rPr>
              <a:t>U</a:t>
            </a:r>
            <a:r>
              <a:rPr lang="en-US" b="1" dirty="0">
                <a:latin typeface="Arial Black"/>
                <a:cs typeface="Arial Black"/>
              </a:rPr>
              <a:t> = </a:t>
            </a:r>
            <a:r>
              <a:rPr lang="en-US" b="1" i="1" dirty="0" err="1">
                <a:latin typeface="Arial Black"/>
                <a:cs typeface="Arial Black"/>
              </a:rPr>
              <a:t>U</a:t>
            </a:r>
            <a:r>
              <a:rPr lang="en-US" sz="2400" b="1" i="1" baseline="-25000" dirty="0" err="1">
                <a:latin typeface="Arial Black"/>
                <a:cs typeface="Arial Black"/>
              </a:rPr>
              <a:t>act</a:t>
            </a:r>
            <a:endParaRPr lang="en-US" sz="2400" b="1" i="1" baseline="-25000" dirty="0">
              <a:latin typeface="Arial Black"/>
              <a:cs typeface="Arial Black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B442B6-2D56-9145-9A09-41590E9F6926}"/>
              </a:ext>
            </a:extLst>
          </p:cNvPr>
          <p:cNvSpPr txBox="1"/>
          <p:nvPr/>
        </p:nvSpPr>
        <p:spPr>
          <a:xfrm>
            <a:off x="2714040" y="4136642"/>
            <a:ext cx="1238957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b="1" i="1" dirty="0">
                <a:latin typeface="Arial Black"/>
                <a:cs typeface="Arial Black"/>
              </a:rPr>
              <a:t>U</a:t>
            </a:r>
            <a:r>
              <a:rPr lang="en-US" b="1" dirty="0">
                <a:latin typeface="Arial Black"/>
                <a:cs typeface="Arial Black"/>
              </a:rPr>
              <a:t> = </a:t>
            </a:r>
            <a:r>
              <a:rPr lang="en-US" b="1" i="1" dirty="0" err="1">
                <a:latin typeface="Arial Black"/>
                <a:cs typeface="Arial Black"/>
              </a:rPr>
              <a:t>U</a:t>
            </a:r>
            <a:r>
              <a:rPr lang="en-US" sz="2400" b="1" i="1" baseline="-25000" dirty="0" err="1">
                <a:latin typeface="Arial Black"/>
                <a:cs typeface="Arial Black"/>
              </a:rPr>
              <a:t>act</a:t>
            </a:r>
            <a:endParaRPr lang="en-US" sz="2400" b="1" i="1" baseline="-25000" dirty="0">
              <a:latin typeface="Arial Black"/>
              <a:cs typeface="Arial Black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6F18462-1923-9848-84E2-82F8C6B70E9C}"/>
              </a:ext>
            </a:extLst>
          </p:cNvPr>
          <p:cNvSpPr txBox="1"/>
          <p:nvPr/>
        </p:nvSpPr>
        <p:spPr>
          <a:xfrm>
            <a:off x="4976587" y="4136640"/>
            <a:ext cx="836604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b="1" i="1" dirty="0">
                <a:latin typeface="Arial Black"/>
                <a:cs typeface="Arial Black"/>
              </a:rPr>
              <a:t>U</a:t>
            </a:r>
            <a:r>
              <a:rPr lang="en-US" b="1" dirty="0">
                <a:latin typeface="Arial Black"/>
                <a:cs typeface="Arial Black"/>
              </a:rPr>
              <a:t> = 0</a:t>
            </a:r>
            <a:endParaRPr lang="en-US" sz="2400" b="1" i="1" baseline="-25000" dirty="0">
              <a:latin typeface="Arial Black"/>
              <a:cs typeface="Arial Black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6B1CE0-61BF-BD40-8741-D36432BD875F}"/>
              </a:ext>
            </a:extLst>
          </p:cNvPr>
          <p:cNvSpPr txBox="1"/>
          <p:nvPr/>
        </p:nvSpPr>
        <p:spPr>
          <a:xfrm>
            <a:off x="4976587" y="5071556"/>
            <a:ext cx="836604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b="1" i="1" dirty="0">
                <a:latin typeface="Arial Black"/>
                <a:cs typeface="Arial Black"/>
              </a:rPr>
              <a:t>U</a:t>
            </a:r>
            <a:r>
              <a:rPr lang="en-US" b="1" dirty="0">
                <a:latin typeface="Arial Black"/>
                <a:cs typeface="Arial Black"/>
              </a:rPr>
              <a:t> = 0</a:t>
            </a:r>
            <a:endParaRPr lang="en-US" sz="2400" b="1" i="1" baseline="-25000" dirty="0">
              <a:latin typeface="Arial Black"/>
              <a:cs typeface="Arial Black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97C3A4-660D-E642-9853-4AB8949E467C}"/>
              </a:ext>
            </a:extLst>
          </p:cNvPr>
          <p:cNvSpPr txBox="1"/>
          <p:nvPr/>
        </p:nvSpPr>
        <p:spPr>
          <a:xfrm>
            <a:off x="3245848" y="4563440"/>
            <a:ext cx="1069223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i="1" dirty="0">
                <a:sym typeface="Symbol"/>
              </a:rPr>
              <a:t>go ahead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34984B-F1DC-BA42-9507-0975C49DD0CF}"/>
              </a:ext>
            </a:extLst>
          </p:cNvPr>
          <p:cNvSpPr txBox="1"/>
          <p:nvPr/>
        </p:nvSpPr>
        <p:spPr>
          <a:xfrm>
            <a:off x="3691323" y="3859642"/>
            <a:ext cx="600528" cy="369090"/>
          </a:xfrm>
          <a:prstGeom prst="rect">
            <a:avLst/>
          </a:prstGeom>
          <a:noFill/>
        </p:spPr>
        <p:txBody>
          <a:bodyPr wrap="none" lIns="91200" tIns="45600" rIns="91200" bIns="45600" rtlCol="0">
            <a:spAutoFit/>
          </a:bodyPr>
          <a:lstStyle/>
          <a:p>
            <a:r>
              <a:rPr lang="en-US" i="1" dirty="0">
                <a:latin typeface="Times New Roman"/>
                <a:cs typeface="Times New Roman"/>
              </a:rPr>
              <a:t>wait</a:t>
            </a:r>
            <a:endParaRPr lang="en-US" dirty="0">
              <a:latin typeface="Times New Roman"/>
              <a:cs typeface="Times New Roman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6EF9B91-FBDD-0C4A-982A-762DE61738BE}"/>
              </a:ext>
            </a:extLst>
          </p:cNvPr>
          <p:cNvGrpSpPr/>
          <p:nvPr/>
        </p:nvGrpSpPr>
        <p:grpSpPr>
          <a:xfrm>
            <a:off x="1261152" y="3784116"/>
            <a:ext cx="1452899" cy="683189"/>
            <a:chOff x="6725720" y="1373938"/>
            <a:chExt cx="2038097" cy="1042072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CB4A130-98CC-9D47-8FA3-13A4C7BD8355}"/>
                </a:ext>
              </a:extLst>
            </p:cNvPr>
            <p:cNvCxnSpPr/>
            <p:nvPr/>
          </p:nvCxnSpPr>
          <p:spPr>
            <a:xfrm>
              <a:off x="6725720" y="2416010"/>
              <a:ext cx="203809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015AE4CD-6732-E14C-AACE-DED87F2370D4}"/>
                </a:ext>
              </a:extLst>
            </p:cNvPr>
            <p:cNvSpPr/>
            <p:nvPr/>
          </p:nvSpPr>
          <p:spPr>
            <a:xfrm>
              <a:off x="6788578" y="1732821"/>
              <a:ext cx="1836764" cy="666484"/>
            </a:xfrm>
            <a:custGeom>
              <a:avLst/>
              <a:gdLst>
                <a:gd name="connsiteX0" fmla="*/ 0 w 1836764"/>
                <a:gd name="connsiteY0" fmla="*/ 662347 h 666484"/>
                <a:gd name="connsiteX1" fmla="*/ 335086 w 1836764"/>
                <a:gd name="connsiteY1" fmla="*/ 604433 h 666484"/>
                <a:gd name="connsiteX2" fmla="*/ 500560 w 1836764"/>
                <a:gd name="connsiteY2" fmla="*/ 443101 h 666484"/>
                <a:gd name="connsiteX3" fmla="*/ 591571 w 1836764"/>
                <a:gd name="connsiteY3" fmla="*/ 244538 h 666484"/>
                <a:gd name="connsiteX4" fmla="*/ 632939 w 1836764"/>
                <a:gd name="connsiteY4" fmla="*/ 141120 h 666484"/>
                <a:gd name="connsiteX5" fmla="*/ 694992 w 1836764"/>
                <a:gd name="connsiteY5" fmla="*/ 50112 h 666484"/>
                <a:gd name="connsiteX6" fmla="*/ 761182 w 1836764"/>
                <a:gd name="connsiteY6" fmla="*/ 12881 h 666484"/>
                <a:gd name="connsiteX7" fmla="*/ 839782 w 1836764"/>
                <a:gd name="connsiteY7" fmla="*/ 471 h 666484"/>
                <a:gd name="connsiteX8" fmla="*/ 910108 w 1836764"/>
                <a:gd name="connsiteY8" fmla="*/ 8745 h 666484"/>
                <a:gd name="connsiteX9" fmla="*/ 992846 w 1836764"/>
                <a:gd name="connsiteY9" fmla="*/ 62522 h 666484"/>
                <a:gd name="connsiteX10" fmla="*/ 1063172 w 1836764"/>
                <a:gd name="connsiteY10" fmla="*/ 174214 h 666484"/>
                <a:gd name="connsiteX11" fmla="*/ 1121088 w 1836764"/>
                <a:gd name="connsiteY11" fmla="*/ 335546 h 666484"/>
                <a:gd name="connsiteX12" fmla="*/ 1220373 w 1836764"/>
                <a:gd name="connsiteY12" fmla="*/ 492742 h 666484"/>
                <a:gd name="connsiteX13" fmla="*/ 1348615 w 1836764"/>
                <a:gd name="connsiteY13" fmla="*/ 596160 h 666484"/>
                <a:gd name="connsiteX14" fmla="*/ 1460310 w 1836764"/>
                <a:gd name="connsiteY14" fmla="*/ 645800 h 666484"/>
                <a:gd name="connsiteX15" fmla="*/ 1836764 w 1836764"/>
                <a:gd name="connsiteY15" fmla="*/ 666484 h 666484"/>
                <a:gd name="connsiteX16" fmla="*/ 1836764 w 1836764"/>
                <a:gd name="connsiteY16" fmla="*/ 666484 h 66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36764" h="666484">
                  <a:moveTo>
                    <a:pt x="0" y="662347"/>
                  </a:moveTo>
                  <a:cubicBezTo>
                    <a:pt x="125829" y="651660"/>
                    <a:pt x="251659" y="640974"/>
                    <a:pt x="335086" y="604433"/>
                  </a:cubicBezTo>
                  <a:cubicBezTo>
                    <a:pt x="418513" y="567892"/>
                    <a:pt x="457813" y="503083"/>
                    <a:pt x="500560" y="443101"/>
                  </a:cubicBezTo>
                  <a:cubicBezTo>
                    <a:pt x="543307" y="383119"/>
                    <a:pt x="569508" y="294868"/>
                    <a:pt x="591571" y="244538"/>
                  </a:cubicBezTo>
                  <a:cubicBezTo>
                    <a:pt x="613634" y="194208"/>
                    <a:pt x="615702" y="173524"/>
                    <a:pt x="632939" y="141120"/>
                  </a:cubicBezTo>
                  <a:cubicBezTo>
                    <a:pt x="650176" y="108716"/>
                    <a:pt x="673618" y="71485"/>
                    <a:pt x="694992" y="50112"/>
                  </a:cubicBezTo>
                  <a:cubicBezTo>
                    <a:pt x="716366" y="28739"/>
                    <a:pt x="737050" y="21154"/>
                    <a:pt x="761182" y="12881"/>
                  </a:cubicBezTo>
                  <a:cubicBezTo>
                    <a:pt x="785314" y="4608"/>
                    <a:pt x="814961" y="1160"/>
                    <a:pt x="839782" y="471"/>
                  </a:cubicBezTo>
                  <a:cubicBezTo>
                    <a:pt x="864603" y="-218"/>
                    <a:pt x="884597" y="-1597"/>
                    <a:pt x="910108" y="8745"/>
                  </a:cubicBezTo>
                  <a:cubicBezTo>
                    <a:pt x="935619" y="19087"/>
                    <a:pt x="967335" y="34944"/>
                    <a:pt x="992846" y="62522"/>
                  </a:cubicBezTo>
                  <a:cubicBezTo>
                    <a:pt x="1018357" y="90100"/>
                    <a:pt x="1041798" y="128710"/>
                    <a:pt x="1063172" y="174214"/>
                  </a:cubicBezTo>
                  <a:cubicBezTo>
                    <a:pt x="1084546" y="219718"/>
                    <a:pt x="1094888" y="282458"/>
                    <a:pt x="1121088" y="335546"/>
                  </a:cubicBezTo>
                  <a:cubicBezTo>
                    <a:pt x="1147288" y="388634"/>
                    <a:pt x="1182452" y="449306"/>
                    <a:pt x="1220373" y="492742"/>
                  </a:cubicBezTo>
                  <a:cubicBezTo>
                    <a:pt x="1258294" y="536178"/>
                    <a:pt x="1308626" y="570650"/>
                    <a:pt x="1348615" y="596160"/>
                  </a:cubicBezTo>
                  <a:cubicBezTo>
                    <a:pt x="1388604" y="621670"/>
                    <a:pt x="1378952" y="634079"/>
                    <a:pt x="1460310" y="645800"/>
                  </a:cubicBezTo>
                  <a:lnTo>
                    <a:pt x="1836764" y="666484"/>
                  </a:lnTo>
                  <a:lnTo>
                    <a:pt x="1836764" y="666484"/>
                  </a:lnTo>
                </a:path>
              </a:pathLst>
            </a:custGeom>
            <a:pattFill prst="wdUpDiag">
              <a:fgClr>
                <a:prstClr val="black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FF00"/>
                  </a:solidFill>
                </a:ln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1D936445-FEB1-7340-B9CB-B1BDF7A5F192}"/>
                </a:ext>
              </a:extLst>
            </p:cNvPr>
            <p:cNvCxnSpPr/>
            <p:nvPr/>
          </p:nvCxnSpPr>
          <p:spPr>
            <a:xfrm flipV="1">
              <a:off x="7539127" y="1373938"/>
              <a:ext cx="0" cy="10222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4568805-E0D1-8644-97D0-FA60C8AE6353}"/>
              </a:ext>
            </a:extLst>
          </p:cNvPr>
          <p:cNvGrpSpPr/>
          <p:nvPr/>
        </p:nvGrpSpPr>
        <p:grpSpPr>
          <a:xfrm>
            <a:off x="1203713" y="5681773"/>
            <a:ext cx="1510350" cy="806886"/>
            <a:chOff x="6121416" y="2245630"/>
            <a:chExt cx="2054942" cy="1042072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F085CB56-D94E-DF48-A348-41C6975E7123}"/>
                </a:ext>
              </a:extLst>
            </p:cNvPr>
            <p:cNvCxnSpPr/>
            <p:nvPr/>
          </p:nvCxnSpPr>
          <p:spPr>
            <a:xfrm>
              <a:off x="6138261" y="3287702"/>
              <a:ext cx="203809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5BD45621-F444-7A45-9D6E-B59E8D004D84}"/>
                </a:ext>
              </a:extLst>
            </p:cNvPr>
            <p:cNvSpPr/>
            <p:nvPr/>
          </p:nvSpPr>
          <p:spPr>
            <a:xfrm>
              <a:off x="6201119" y="2604513"/>
              <a:ext cx="1836764" cy="666484"/>
            </a:xfrm>
            <a:custGeom>
              <a:avLst/>
              <a:gdLst>
                <a:gd name="connsiteX0" fmla="*/ 0 w 1836764"/>
                <a:gd name="connsiteY0" fmla="*/ 662347 h 666484"/>
                <a:gd name="connsiteX1" fmla="*/ 335086 w 1836764"/>
                <a:gd name="connsiteY1" fmla="*/ 604433 h 666484"/>
                <a:gd name="connsiteX2" fmla="*/ 500560 w 1836764"/>
                <a:gd name="connsiteY2" fmla="*/ 443101 h 666484"/>
                <a:gd name="connsiteX3" fmla="*/ 591571 w 1836764"/>
                <a:gd name="connsiteY3" fmla="*/ 244538 h 666484"/>
                <a:gd name="connsiteX4" fmla="*/ 632939 w 1836764"/>
                <a:gd name="connsiteY4" fmla="*/ 141120 h 666484"/>
                <a:gd name="connsiteX5" fmla="*/ 694992 w 1836764"/>
                <a:gd name="connsiteY5" fmla="*/ 50112 h 666484"/>
                <a:gd name="connsiteX6" fmla="*/ 761182 w 1836764"/>
                <a:gd name="connsiteY6" fmla="*/ 12881 h 666484"/>
                <a:gd name="connsiteX7" fmla="*/ 839782 w 1836764"/>
                <a:gd name="connsiteY7" fmla="*/ 471 h 666484"/>
                <a:gd name="connsiteX8" fmla="*/ 910108 w 1836764"/>
                <a:gd name="connsiteY8" fmla="*/ 8745 h 666484"/>
                <a:gd name="connsiteX9" fmla="*/ 992846 w 1836764"/>
                <a:gd name="connsiteY9" fmla="*/ 62522 h 666484"/>
                <a:gd name="connsiteX10" fmla="*/ 1063172 w 1836764"/>
                <a:gd name="connsiteY10" fmla="*/ 174214 h 666484"/>
                <a:gd name="connsiteX11" fmla="*/ 1121088 w 1836764"/>
                <a:gd name="connsiteY11" fmla="*/ 335546 h 666484"/>
                <a:gd name="connsiteX12" fmla="*/ 1220373 w 1836764"/>
                <a:gd name="connsiteY12" fmla="*/ 492742 h 666484"/>
                <a:gd name="connsiteX13" fmla="*/ 1348615 w 1836764"/>
                <a:gd name="connsiteY13" fmla="*/ 596160 h 666484"/>
                <a:gd name="connsiteX14" fmla="*/ 1460310 w 1836764"/>
                <a:gd name="connsiteY14" fmla="*/ 645800 h 666484"/>
                <a:gd name="connsiteX15" fmla="*/ 1836764 w 1836764"/>
                <a:gd name="connsiteY15" fmla="*/ 666484 h 666484"/>
                <a:gd name="connsiteX16" fmla="*/ 1836764 w 1836764"/>
                <a:gd name="connsiteY16" fmla="*/ 666484 h 66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36764" h="666484">
                  <a:moveTo>
                    <a:pt x="0" y="662347"/>
                  </a:moveTo>
                  <a:cubicBezTo>
                    <a:pt x="125829" y="651660"/>
                    <a:pt x="251659" y="640974"/>
                    <a:pt x="335086" y="604433"/>
                  </a:cubicBezTo>
                  <a:cubicBezTo>
                    <a:pt x="418513" y="567892"/>
                    <a:pt x="457813" y="503083"/>
                    <a:pt x="500560" y="443101"/>
                  </a:cubicBezTo>
                  <a:cubicBezTo>
                    <a:pt x="543307" y="383119"/>
                    <a:pt x="569508" y="294868"/>
                    <a:pt x="591571" y="244538"/>
                  </a:cubicBezTo>
                  <a:cubicBezTo>
                    <a:pt x="613634" y="194208"/>
                    <a:pt x="615702" y="173524"/>
                    <a:pt x="632939" y="141120"/>
                  </a:cubicBezTo>
                  <a:cubicBezTo>
                    <a:pt x="650176" y="108716"/>
                    <a:pt x="673618" y="71485"/>
                    <a:pt x="694992" y="50112"/>
                  </a:cubicBezTo>
                  <a:cubicBezTo>
                    <a:pt x="716366" y="28739"/>
                    <a:pt x="737050" y="21154"/>
                    <a:pt x="761182" y="12881"/>
                  </a:cubicBezTo>
                  <a:cubicBezTo>
                    <a:pt x="785314" y="4608"/>
                    <a:pt x="814961" y="1160"/>
                    <a:pt x="839782" y="471"/>
                  </a:cubicBezTo>
                  <a:cubicBezTo>
                    <a:pt x="864603" y="-218"/>
                    <a:pt x="884597" y="-1597"/>
                    <a:pt x="910108" y="8745"/>
                  </a:cubicBezTo>
                  <a:cubicBezTo>
                    <a:pt x="935619" y="19087"/>
                    <a:pt x="967335" y="34944"/>
                    <a:pt x="992846" y="62522"/>
                  </a:cubicBezTo>
                  <a:cubicBezTo>
                    <a:pt x="1018357" y="90100"/>
                    <a:pt x="1041798" y="128710"/>
                    <a:pt x="1063172" y="174214"/>
                  </a:cubicBezTo>
                  <a:cubicBezTo>
                    <a:pt x="1084546" y="219718"/>
                    <a:pt x="1094888" y="282458"/>
                    <a:pt x="1121088" y="335546"/>
                  </a:cubicBezTo>
                  <a:cubicBezTo>
                    <a:pt x="1147288" y="388634"/>
                    <a:pt x="1182452" y="449306"/>
                    <a:pt x="1220373" y="492742"/>
                  </a:cubicBezTo>
                  <a:cubicBezTo>
                    <a:pt x="1258294" y="536178"/>
                    <a:pt x="1308626" y="570650"/>
                    <a:pt x="1348615" y="596160"/>
                  </a:cubicBezTo>
                  <a:cubicBezTo>
                    <a:pt x="1388604" y="621670"/>
                    <a:pt x="1378952" y="634079"/>
                    <a:pt x="1460310" y="645800"/>
                  </a:cubicBezTo>
                  <a:lnTo>
                    <a:pt x="1836764" y="666484"/>
                  </a:lnTo>
                  <a:lnTo>
                    <a:pt x="1836764" y="666484"/>
                  </a:lnTo>
                </a:path>
              </a:pathLst>
            </a:custGeom>
            <a:pattFill prst="wdUpDiag">
              <a:fgClr>
                <a:prstClr val="black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FF00"/>
                  </a:solidFill>
                </a:ln>
              </a:endParaRP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CD0498A-4B3B-2F45-A4A9-5C7AE662A824}"/>
                </a:ext>
              </a:extLst>
            </p:cNvPr>
            <p:cNvCxnSpPr/>
            <p:nvPr/>
          </p:nvCxnSpPr>
          <p:spPr>
            <a:xfrm flipV="1">
              <a:off x="6951668" y="2245630"/>
              <a:ext cx="0" cy="10222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C188FB3-9175-0E40-AC6E-2E4E90418F01}"/>
                </a:ext>
              </a:extLst>
            </p:cNvPr>
            <p:cNvSpPr/>
            <p:nvPr/>
          </p:nvSpPr>
          <p:spPr>
            <a:xfrm>
              <a:off x="6121416" y="2566881"/>
              <a:ext cx="813407" cy="7040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9800000"/>
              </a:lightRig>
            </a:scene3d>
            <a:sp3d prstMaterial="metal">
              <a:bevelT w="0" h="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1CA3D00E-D689-FE4A-9B90-206044EB8433}"/>
              </a:ext>
            </a:extLst>
          </p:cNvPr>
          <p:cNvSpPr txBox="1"/>
          <p:nvPr/>
        </p:nvSpPr>
        <p:spPr>
          <a:xfrm>
            <a:off x="7090434" y="3915228"/>
            <a:ext cx="4985023" cy="1754084"/>
          </a:xfrm>
          <a:prstGeom prst="rect">
            <a:avLst/>
          </a:prstGeom>
          <a:noFill/>
        </p:spPr>
        <p:txBody>
          <a:bodyPr wrap="square" lIns="91200" tIns="45600" rIns="91200" bIns="45600" rtlCol="0">
            <a:spAutoFit/>
          </a:bodyPr>
          <a:lstStyle/>
          <a:p>
            <a:pPr lvl="1"/>
            <a:r>
              <a:rPr lang="en-US" dirty="0"/>
              <a:t>Theorem: </a:t>
            </a:r>
          </a:p>
          <a:p>
            <a:pPr lvl="1"/>
            <a:r>
              <a:rPr lang="en-US" b="1" i="1" dirty="0"/>
              <a:t>robot has a positive incentive to  allow </a:t>
            </a:r>
            <a:br>
              <a:rPr lang="en-US" b="1" i="1" dirty="0"/>
            </a:br>
            <a:r>
              <a:rPr lang="en-US" b="1" i="1" dirty="0"/>
              <a:t>itself to be switched off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Theorem: </a:t>
            </a:r>
          </a:p>
          <a:p>
            <a:pPr lvl="1"/>
            <a:r>
              <a:rPr lang="en-US" b="1" i="1" dirty="0"/>
              <a:t>robot is provably beneficial</a:t>
            </a:r>
          </a:p>
        </p:txBody>
      </p:sp>
    </p:spTree>
    <p:extLst>
      <p:ext uri="{BB962C8B-B14F-4D97-AF65-F5344CB8AC3E}">
        <p14:creationId xmlns:p14="http://schemas.microsoft.com/office/powerpoint/2010/main" val="398543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68224"/>
            <a:ext cx="7827818" cy="37661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does “fetch some coffee” mean?</a:t>
            </a:r>
          </a:p>
          <a:p>
            <a:r>
              <a:rPr lang="en-US" dirty="0"/>
              <a:t>If there is so much uncertainty about preferences, how does the robot do anything useful?</a:t>
            </a:r>
          </a:p>
          <a:p>
            <a:r>
              <a:rPr lang="en-US" dirty="0"/>
              <a:t>Answer: </a:t>
            </a:r>
          </a:p>
          <a:p>
            <a:pPr lvl="1"/>
            <a:r>
              <a:rPr lang="en-US" dirty="0"/>
              <a:t>The instruction suggests coffee would have higher value than expected a priori, ceteris paribus</a:t>
            </a:r>
          </a:p>
          <a:p>
            <a:pPr lvl="2"/>
            <a:r>
              <a:rPr lang="en-US" dirty="0"/>
              <a:t>and there’s probably a low-cost way to get it</a:t>
            </a:r>
          </a:p>
          <a:p>
            <a:pPr lvl="1"/>
            <a:r>
              <a:rPr lang="en-US" dirty="0"/>
              <a:t>Uncertainty about the value of other aspects of environment state doesn’t matter </a:t>
            </a:r>
            <a:r>
              <a:rPr lang="en-US" i="1" u="sng" dirty="0"/>
              <a:t>as long as the robot leaves them unchanged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Fetching Coffee: Uncertainty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508C41-E4EE-3D44-8177-125BD096A6FE}"/>
              </a:ext>
            </a:extLst>
          </p:cNvPr>
          <p:cNvSpPr txBox="1"/>
          <p:nvPr/>
        </p:nvSpPr>
        <p:spPr>
          <a:xfrm>
            <a:off x="4948518" y="6488668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Stuart Russell</a:t>
            </a:r>
          </a:p>
        </p:txBody>
      </p:sp>
    </p:spTree>
    <p:extLst>
      <p:ext uri="{BB962C8B-B14F-4D97-AF65-F5344CB8AC3E}">
        <p14:creationId xmlns:p14="http://schemas.microsoft.com/office/powerpoint/2010/main" val="171115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7918</TotalTime>
  <Words>878</Words>
  <Application>Microsoft Macintosh PowerPoint</Application>
  <PresentationFormat>Widescreen</PresentationFormat>
  <Paragraphs>102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Times New Roman</vt:lpstr>
      <vt:lpstr>Office Theme</vt:lpstr>
      <vt:lpstr>Ethics and AI</vt:lpstr>
      <vt:lpstr>PowerPoint Presentation</vt:lpstr>
      <vt:lpstr>Central AI Data Processing Abstraction: Agent</vt:lpstr>
      <vt:lpstr>IR Agent on the Web</vt:lpstr>
      <vt:lpstr>PowerPoint Presentation</vt:lpstr>
      <vt:lpstr>Some more detail</vt:lpstr>
      <vt:lpstr>What’s bad about better AI?</vt:lpstr>
      <vt:lpstr>The off-switch problem</vt:lpstr>
      <vt:lpstr>Fetching Coffee: Uncertainty</vt:lpstr>
      <vt:lpstr>Summary: What’s wrong with naïve agent design?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Felix Kuhr</dc:title>
  <dc:creator>Ralf Möller</dc:creator>
  <cp:lastModifiedBy>Ralf Möller</cp:lastModifiedBy>
  <cp:revision>799</cp:revision>
  <dcterms:created xsi:type="dcterms:W3CDTF">2022-01-29T13:47:08Z</dcterms:created>
  <dcterms:modified xsi:type="dcterms:W3CDTF">2022-02-25T08:05:50Z</dcterms:modified>
</cp:coreProperties>
</file>