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22"/>
  </p:notesMasterIdLst>
  <p:handoutMasterIdLst>
    <p:handoutMasterId r:id="rId23"/>
  </p:handoutMasterIdLst>
  <p:sldIdLst>
    <p:sldId id="273" r:id="rId2"/>
    <p:sldId id="1262" r:id="rId3"/>
    <p:sldId id="277" r:id="rId4"/>
    <p:sldId id="288" r:id="rId5"/>
    <p:sldId id="509" r:id="rId6"/>
    <p:sldId id="510" r:id="rId7"/>
    <p:sldId id="297" r:id="rId8"/>
    <p:sldId id="498" r:id="rId9"/>
    <p:sldId id="296" r:id="rId10"/>
    <p:sldId id="502" r:id="rId11"/>
    <p:sldId id="504" r:id="rId12"/>
    <p:sldId id="345" r:id="rId13"/>
    <p:sldId id="501" r:id="rId14"/>
    <p:sldId id="508" r:id="rId15"/>
    <p:sldId id="503" r:id="rId16"/>
    <p:sldId id="512" r:id="rId17"/>
    <p:sldId id="505" r:id="rId18"/>
    <p:sldId id="506" r:id="rId19"/>
    <p:sldId id="511" r:id="rId20"/>
    <p:sldId id="513" r:id="rId2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B05FF"/>
    <a:srgbClr val="0305FF"/>
    <a:srgbClr val="6D7CFF"/>
    <a:srgbClr val="031CFF"/>
    <a:srgbClr val="0544FF"/>
    <a:srgbClr val="807CFF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/>
    <p:restoredTop sz="94694"/>
  </p:normalViewPr>
  <p:slideViewPr>
    <p:cSldViewPr>
      <p:cViewPr varScale="1">
        <p:scale>
          <a:sx n="121" d="100"/>
          <a:sy n="121" d="100"/>
        </p:scale>
        <p:origin x="16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03.12.19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03.12.19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Argmax and sum not commutative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DE8E53-9180-E843-8C12-9A661956B4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13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75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161535"/>
            <a:ext cx="3886200" cy="50154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61535"/>
            <a:ext cx="3886200" cy="50154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51BF6-903E-0D42-8DA7-D1C57D8CA0F9}" type="datetime1">
              <a:rPr lang="en-GB" smtClean="0"/>
              <a:t>03/12/2019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4649-800D-CB47-881A-AA04BFFFB1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7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861948" y="1959102"/>
            <a:ext cx="7771998" cy="1469652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de-DE" sz="1796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subTitle"/>
          </p:nvPr>
        </p:nvSpPr>
        <p:spPr>
          <a:xfrm>
            <a:off x="457140" y="1604504"/>
            <a:ext cx="8229138" cy="397730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2736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7465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4.png"/><Relationship Id="rId7" Type="http://schemas.openxmlformats.org/officeDocument/2006/relationships/image" Target="../media/image7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53.png"/><Relationship Id="rId10" Type="http://schemas.openxmlformats.org/officeDocument/2006/relationships/image" Target="../media/image10.png"/><Relationship Id="rId4" Type="http://schemas.openxmlformats.org/officeDocument/2006/relationships/image" Target="../media/image15.png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70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60.png"/><Relationship Id="rId5" Type="http://schemas.openxmlformats.org/officeDocument/2006/relationships/image" Target="../media/image16.png"/><Relationship Id="rId10" Type="http://schemas.openxmlformats.org/officeDocument/2006/relationships/image" Target="../media/image12.png"/><Relationship Id="rId4" Type="http://schemas.openxmlformats.org/officeDocument/2006/relationships/image" Target="../media/image15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3.png"/><Relationship Id="rId18" Type="http://schemas.openxmlformats.org/officeDocument/2006/relationships/image" Target="../media/image31.png"/><Relationship Id="rId26" Type="http://schemas.openxmlformats.org/officeDocument/2006/relationships/image" Target="../media/image36.png"/><Relationship Id="rId3" Type="http://schemas.openxmlformats.org/officeDocument/2006/relationships/image" Target="../media/image14.png"/><Relationship Id="rId21" Type="http://schemas.openxmlformats.org/officeDocument/2006/relationships/image" Target="../media/image35.png"/><Relationship Id="rId7" Type="http://schemas.openxmlformats.org/officeDocument/2006/relationships/image" Target="../media/image18.png"/><Relationship Id="rId12" Type="http://schemas.openxmlformats.org/officeDocument/2006/relationships/image" Target="../media/image24.png"/><Relationship Id="rId17" Type="http://schemas.openxmlformats.org/officeDocument/2006/relationships/image" Target="../media/image30.png"/><Relationship Id="rId25" Type="http://schemas.openxmlformats.org/officeDocument/2006/relationships/image" Target="../media/image34.png"/><Relationship Id="rId2" Type="http://schemas.openxmlformats.org/officeDocument/2006/relationships/image" Target="../media/image410.png"/><Relationship Id="rId16" Type="http://schemas.openxmlformats.org/officeDocument/2006/relationships/image" Target="../media/image29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2.png"/><Relationship Id="rId6" Type="http://schemas.openxmlformats.org/officeDocument/2006/relationships/image" Target="../media/image26.png"/><Relationship Id="rId24" Type="http://schemas.openxmlformats.org/officeDocument/2006/relationships/image" Target="../media/image32.png"/><Relationship Id="rId5" Type="http://schemas.openxmlformats.org/officeDocument/2006/relationships/image" Target="../media/image16.png"/><Relationship Id="rId15" Type="http://schemas.openxmlformats.org/officeDocument/2006/relationships/image" Target="../media/image28.png"/><Relationship Id="rId23" Type="http://schemas.openxmlformats.org/officeDocument/2006/relationships/image" Target="../media/image37.png"/><Relationship Id="rId10" Type="http://schemas.openxmlformats.org/officeDocument/2006/relationships/image" Target="../media/image20.png"/><Relationship Id="rId19" Type="http://schemas.openxmlformats.org/officeDocument/2006/relationships/image" Target="../media/image33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Relationship Id="rId14" Type="http://schemas.openxmlformats.org/officeDocument/2006/relationships/image" Target="../media/image21.png"/><Relationship Id="rId22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6.png"/><Relationship Id="rId18" Type="http://schemas.openxmlformats.org/officeDocument/2006/relationships/image" Target="../media/image37.png"/><Relationship Id="rId21" Type="http://schemas.openxmlformats.org/officeDocument/2006/relationships/image" Target="../media/image360.png"/><Relationship Id="rId7" Type="http://schemas.openxmlformats.org/officeDocument/2006/relationships/image" Target="../media/image21.png"/><Relationship Id="rId12" Type="http://schemas.openxmlformats.org/officeDocument/2006/relationships/image" Target="../media/image320.png"/><Relationship Id="rId17" Type="http://schemas.openxmlformats.org/officeDocument/2006/relationships/image" Target="../media/image40.png"/><Relationship Id="rId2" Type="http://schemas.openxmlformats.org/officeDocument/2006/relationships/image" Target="../media/image38.png"/><Relationship Id="rId16" Type="http://schemas.openxmlformats.org/officeDocument/2006/relationships/image" Target="../media/image27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3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43.png"/><Relationship Id="rId4" Type="http://schemas.openxmlformats.org/officeDocument/2006/relationships/image" Target="../media/image39.png"/><Relationship Id="rId9" Type="http://schemas.openxmlformats.org/officeDocument/2006/relationships/image" Target="../media/image29.png"/><Relationship Id="rId14" Type="http://schemas.openxmlformats.org/officeDocument/2006/relationships/image" Target="../media/image34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400.png"/><Relationship Id="rId18" Type="http://schemas.openxmlformats.org/officeDocument/2006/relationships/image" Target="../media/image37.png"/><Relationship Id="rId21" Type="http://schemas.openxmlformats.org/officeDocument/2006/relationships/image" Target="../media/image45.png"/><Relationship Id="rId7" Type="http://schemas.openxmlformats.org/officeDocument/2006/relationships/image" Target="../media/image21.png"/><Relationship Id="rId12" Type="http://schemas.openxmlformats.org/officeDocument/2006/relationships/image" Target="../media/image320.png"/><Relationship Id="rId17" Type="http://schemas.openxmlformats.org/officeDocument/2006/relationships/image" Target="../media/image41.png"/><Relationship Id="rId2" Type="http://schemas.openxmlformats.org/officeDocument/2006/relationships/image" Target="../media/image38.png"/><Relationship Id="rId16" Type="http://schemas.openxmlformats.org/officeDocument/2006/relationships/image" Target="../media/image27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3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43.png"/><Relationship Id="rId4" Type="http://schemas.openxmlformats.org/officeDocument/2006/relationships/image" Target="../media/image39.png"/><Relationship Id="rId9" Type="http://schemas.openxmlformats.org/officeDocument/2006/relationships/image" Target="../media/image29.png"/><Relationship Id="rId14" Type="http://schemas.openxmlformats.org/officeDocument/2006/relationships/image" Target="../media/image340.png"/><Relationship Id="rId22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320.png"/><Relationship Id="rId18" Type="http://schemas.openxmlformats.org/officeDocument/2006/relationships/image" Target="../media/image46.png"/><Relationship Id="rId3" Type="http://schemas.openxmlformats.org/officeDocument/2006/relationships/image" Target="../media/image48.png"/><Relationship Id="rId21" Type="http://schemas.openxmlformats.org/officeDocument/2006/relationships/image" Target="../media/image44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27.png"/><Relationship Id="rId2" Type="http://schemas.openxmlformats.org/officeDocument/2006/relationships/image" Target="../media/image47.png"/><Relationship Id="rId16" Type="http://schemas.openxmlformats.org/officeDocument/2006/relationships/image" Target="../media/image35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30.png"/><Relationship Id="rId5" Type="http://schemas.openxmlformats.org/officeDocument/2006/relationships/image" Target="../media/image39.png"/><Relationship Id="rId15" Type="http://schemas.openxmlformats.org/officeDocument/2006/relationships/image" Target="../media/image340.png"/><Relationship Id="rId23" Type="http://schemas.openxmlformats.org/officeDocument/2006/relationships/image" Target="../media/image36.png"/><Relationship Id="rId10" Type="http://schemas.openxmlformats.org/officeDocument/2006/relationships/image" Target="../media/image29.png"/><Relationship Id="rId19" Type="http://schemas.openxmlformats.org/officeDocument/2006/relationships/image" Target="../media/image37.png"/><Relationship Id="rId4" Type="http://schemas.openxmlformats.org/officeDocument/2006/relationships/image" Target="../media/image38.png"/><Relationship Id="rId9" Type="http://schemas.openxmlformats.org/officeDocument/2006/relationships/image" Target="../media/image28.png"/><Relationship Id="rId14" Type="http://schemas.openxmlformats.org/officeDocument/2006/relationships/image" Target="../media/image400.png"/><Relationship Id="rId22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is.uni-luebeck.de/~moeller/StarAI/" TargetMode="External"/><Relationship Id="rId2" Type="http://schemas.openxmlformats.org/officeDocument/2006/relationships/hyperlink" Target="https://www.ifis.uni-luebeck.de/index.php?id=6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cs typeface="+mj-cs"/>
              </a:rPr>
              <a:t>Reputation Models for Tipping the Scales in Automatic Negotiation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5923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Universität </a:t>
            </a:r>
            <a:r>
              <a:rPr lang="en-US" dirty="0" err="1">
                <a:cs typeface="+mn-cs"/>
              </a:rPr>
              <a:t>zu</a:t>
            </a:r>
            <a:r>
              <a:rPr lang="en-US" dirty="0">
                <a:cs typeface="+mn-cs"/>
              </a:rPr>
              <a:t> Lübeck</a:t>
            </a:r>
          </a:p>
          <a:p>
            <a:pPr eaLnBrk="1" hangingPunct="1">
              <a:defRPr/>
            </a:pPr>
            <a:r>
              <a:rPr lang="en-US" dirty="0" err="1">
                <a:cs typeface="+mn-cs"/>
              </a:rPr>
              <a:t>Institut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für</a:t>
            </a:r>
            <a:r>
              <a:rPr lang="en-US" dirty="0">
                <a:cs typeface="+mn-cs"/>
              </a:rPr>
              <a:t> </a:t>
            </a:r>
            <a:r>
              <a:rPr lang="en-US" dirty="0" err="1">
                <a:cs typeface="+mn-cs"/>
              </a:rPr>
              <a:t>Informationssysteme</a:t>
            </a:r>
            <a:endParaRPr lang="en-US" dirty="0"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2ACCCE-E27A-0B49-A1BC-B10C8C5B1546}"/>
              </a:ext>
            </a:extLst>
          </p:cNvPr>
          <p:cNvSpPr txBox="1"/>
          <p:nvPr/>
        </p:nvSpPr>
        <p:spPr>
          <a:xfrm>
            <a:off x="1835696" y="5445224"/>
            <a:ext cx="5421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Joint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: Tanya Braun, Nils Finke, Marcel Gehrke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92489-E6D9-214A-BB99-1514ADA7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Example Bulk Shipping: </a:t>
            </a:r>
            <a:r>
              <a:rPr lang="de-DE" dirty="0"/>
              <a:t>Model </a:t>
            </a:r>
            <a:r>
              <a:rPr lang="de-DE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843C5-2146-1C44-9C5C-C22C244C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A63CEEE-6B0E-4E4E-B497-525F184D9C64}"/>
              </a:ext>
            </a:extLst>
          </p:cNvPr>
          <p:cNvGrpSpPr/>
          <p:nvPr/>
        </p:nvGrpSpPr>
        <p:grpSpPr>
          <a:xfrm>
            <a:off x="539552" y="1582888"/>
            <a:ext cx="309059" cy="449050"/>
            <a:chOff x="7868133" y="4420730"/>
            <a:chExt cx="309059" cy="449050"/>
          </a:xfrm>
          <a:noFill/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8815E0-B8D6-F046-AA2A-8B8F7A23FD06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459CD-B3E3-0A41-BCD0-063188B0C0EE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459CD-B3E3-0A41-BCD0-063188B0C0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blipFill>
                  <a:blip r:embed="rId2"/>
                  <a:stretch>
                    <a:fillRect l="-16000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D3E1AD-8E9E-4946-A655-0E9393CD920E}"/>
              </a:ext>
            </a:extLst>
          </p:cNvPr>
          <p:cNvCxnSpPr>
            <a:cxnSpLocks/>
            <a:stCxn id="6" idx="3"/>
            <a:endCxn id="36" idx="2"/>
          </p:cNvCxnSpPr>
          <p:nvPr/>
        </p:nvCxnSpPr>
        <p:spPr>
          <a:xfrm flipV="1">
            <a:off x="710001" y="1958786"/>
            <a:ext cx="892661" cy="1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EE2E6EE6-F775-744E-A0BA-6725A23D92F7}"/>
              </a:ext>
            </a:extLst>
          </p:cNvPr>
          <p:cNvGrpSpPr/>
          <p:nvPr/>
        </p:nvGrpSpPr>
        <p:grpSpPr>
          <a:xfrm>
            <a:off x="539552" y="3284984"/>
            <a:ext cx="323165" cy="502182"/>
            <a:chOff x="7868133" y="4367598"/>
            <a:chExt cx="323165" cy="502182"/>
          </a:xfrm>
          <a:noFill/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CE4D903-EBD1-C94F-BC1B-63F5F2D7AEFD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96A6A24-8A3D-A64E-A25C-EB1965E87921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23165" cy="284180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96A6A24-8A3D-A64E-A25C-EB1965E879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23165" cy="284180"/>
                </a:xfrm>
                <a:prstGeom prst="rect">
                  <a:avLst/>
                </a:prstGeom>
                <a:blipFill>
                  <a:blip r:embed="rId3"/>
                  <a:stretch>
                    <a:fillRect l="-15385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008F04-E19B-C04F-B294-301D44F35CFE}"/>
              </a:ext>
            </a:extLst>
          </p:cNvPr>
          <p:cNvCxnSpPr>
            <a:cxnSpLocks/>
            <a:stCxn id="10" idx="3"/>
            <a:endCxn id="39" idx="2"/>
          </p:cNvCxnSpPr>
          <p:nvPr/>
        </p:nvCxnSpPr>
        <p:spPr>
          <a:xfrm>
            <a:off x="710001" y="3715166"/>
            <a:ext cx="585252" cy="6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743BBD3-F035-5C4C-83AF-65419918F704}"/>
              </a:ext>
            </a:extLst>
          </p:cNvPr>
          <p:cNvGrpSpPr/>
          <p:nvPr/>
        </p:nvGrpSpPr>
        <p:grpSpPr>
          <a:xfrm>
            <a:off x="553228" y="5208196"/>
            <a:ext cx="331821" cy="447598"/>
            <a:chOff x="7881809" y="4725780"/>
            <a:chExt cx="331821" cy="447598"/>
          </a:xfrm>
          <a:noFill/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EF61FC0-F3E7-3F40-9BC6-505789792C4E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C9F7B3E-0BFF-D743-8F3D-58BAAA4C2A64}"/>
                    </a:ext>
                  </a:extLst>
                </p:cNvPr>
                <p:cNvSpPr txBox="1"/>
                <p:nvPr/>
              </p:nvSpPr>
              <p:spPr>
                <a:xfrm>
                  <a:off x="7881809" y="4890800"/>
                  <a:ext cx="331821" cy="282578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C9F7B3E-0BFF-D743-8F3D-58BAAA4C2A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1809" y="4890800"/>
                  <a:ext cx="331821" cy="282578"/>
                </a:xfrm>
                <a:prstGeom prst="rect">
                  <a:avLst/>
                </a:prstGeom>
                <a:blipFill>
                  <a:blip r:embed="rId4"/>
                  <a:stretch>
                    <a:fillRect l="-18519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0CB1F59-6E03-1A4C-BD8E-E57903B9379F}"/>
              </a:ext>
            </a:extLst>
          </p:cNvPr>
          <p:cNvCxnSpPr>
            <a:cxnSpLocks/>
            <a:stCxn id="15" idx="3"/>
            <a:endCxn id="34" idx="1"/>
          </p:cNvCxnSpPr>
          <p:nvPr/>
        </p:nvCxnSpPr>
        <p:spPr>
          <a:xfrm>
            <a:off x="710001" y="5280196"/>
            <a:ext cx="555057" cy="6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53A9827-203D-7242-9C70-CB5ABDD72147}"/>
              </a:ext>
            </a:extLst>
          </p:cNvPr>
          <p:cNvCxnSpPr>
            <a:cxnSpLocks/>
            <a:stCxn id="30" idx="2"/>
            <a:endCxn id="22" idx="3"/>
          </p:cNvCxnSpPr>
          <p:nvPr/>
        </p:nvCxnSpPr>
        <p:spPr>
          <a:xfrm flipH="1">
            <a:off x="2486654" y="2856340"/>
            <a:ext cx="538585" cy="6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2A34C2-CDC7-EC4D-964D-664121BBBB45}"/>
              </a:ext>
            </a:extLst>
          </p:cNvPr>
          <p:cNvCxnSpPr>
            <a:cxnSpLocks/>
            <a:stCxn id="22" idx="0"/>
            <a:endCxn id="36" idx="4"/>
          </p:cNvCxnSpPr>
          <p:nvPr/>
        </p:nvCxnSpPr>
        <p:spPr>
          <a:xfrm flipH="1" flipV="1">
            <a:off x="2413661" y="2156786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078E57E-CBFE-7142-8746-F01880FA239D}"/>
              </a:ext>
            </a:extLst>
          </p:cNvPr>
          <p:cNvGrpSpPr/>
          <p:nvPr/>
        </p:nvGrpSpPr>
        <p:grpSpPr>
          <a:xfrm>
            <a:off x="1750564" y="2711809"/>
            <a:ext cx="736090" cy="285143"/>
            <a:chOff x="5039090" y="4659064"/>
            <a:chExt cx="736090" cy="285143"/>
          </a:xfrm>
          <a:noFill/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3396D83-3FDD-C847-A066-917B25F7A323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E180F15-D8CA-1342-A0C9-62CF2BDC64D5}"/>
                    </a:ext>
                  </a:extLst>
                </p:cNvPr>
                <p:cNvSpPr txBox="1"/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E180F15-D8CA-1342-A0C9-62CF2BDC64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blipFill>
                  <a:blip r:embed="rId5"/>
                  <a:stretch>
                    <a:fillRect l="-9524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9330B08-3475-E749-91DA-36252BD20C6B}"/>
              </a:ext>
            </a:extLst>
          </p:cNvPr>
          <p:cNvGrpSpPr/>
          <p:nvPr/>
        </p:nvGrpSpPr>
        <p:grpSpPr>
          <a:xfrm>
            <a:off x="3025239" y="2644568"/>
            <a:ext cx="1589083" cy="409772"/>
            <a:chOff x="1188194" y="2657932"/>
            <a:chExt cx="1589083" cy="40977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EF9607D-DE5C-F949-98CF-3A3F52C1F21C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2FC9EC9F-20F3-5E44-B42F-D8A1F1CBE394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322734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/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2FC9EC9F-20F3-5E44-B42F-D8A1F1CBE39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322734" cy="362984"/>
                </a:xfrm>
                <a:prstGeom prst="rect">
                  <a:avLst/>
                </a:prstGeom>
                <a:blipFill>
                  <a:blip r:embed="rId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8EF12AF-269C-6A4F-887E-8A4BB20BF010}"/>
              </a:ext>
            </a:extLst>
          </p:cNvPr>
          <p:cNvGrpSpPr/>
          <p:nvPr/>
        </p:nvGrpSpPr>
        <p:grpSpPr>
          <a:xfrm>
            <a:off x="1265058" y="5088491"/>
            <a:ext cx="2301055" cy="396000"/>
            <a:chOff x="7148983" y="5554764"/>
            <a:chExt cx="2607529" cy="488547"/>
          </a:xfrm>
          <a:noFill/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7362BCA-A058-124F-8F2F-3DF42212740F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7FE7EA93-A74C-7647-86D9-C176AEF0E9C9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/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7FE7EA93-A74C-7647-86D9-C176AEF0E9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50832CC-AC32-F44B-9424-CCA3259AA5AF}"/>
              </a:ext>
            </a:extLst>
          </p:cNvPr>
          <p:cNvGrpSpPr/>
          <p:nvPr/>
        </p:nvGrpSpPr>
        <p:grpSpPr>
          <a:xfrm>
            <a:off x="1602662" y="1760786"/>
            <a:ext cx="1730671" cy="396000"/>
            <a:chOff x="6416368" y="3371343"/>
            <a:chExt cx="1730671" cy="396000"/>
          </a:xfrm>
          <a:noFill/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749E383-B553-5C41-A644-7563C66E104C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C40A000-D0B3-D441-95AA-5CCBF8B3FD12}"/>
                    </a:ext>
                  </a:extLst>
                </p:cNvPr>
                <p:cNvSpPr/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/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C40A000-D0B3-D441-95AA-5CCBF8B3FD1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CAEA082-6250-E941-AB60-D65DEC5B7D11}"/>
              </a:ext>
            </a:extLst>
          </p:cNvPr>
          <p:cNvGrpSpPr/>
          <p:nvPr/>
        </p:nvGrpSpPr>
        <p:grpSpPr>
          <a:xfrm>
            <a:off x="1295253" y="3523247"/>
            <a:ext cx="2239941" cy="396000"/>
            <a:chOff x="5817831" y="5664879"/>
            <a:chExt cx="2239941" cy="396000"/>
          </a:xfrm>
          <a:noFill/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9AF8571-F387-7544-8159-9AF386A4F9F1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54C53BFF-1B02-BC4C-8B67-99CCC2E839CF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/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54C53BFF-1B02-BC4C-8B67-99CCC2E839C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9"/>
                  <a:stretch>
                    <a:fillRect r="-23364"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E63AAA3-28F9-054A-9F42-C3CFA68B2C59}"/>
              </a:ext>
            </a:extLst>
          </p:cNvPr>
          <p:cNvCxnSpPr>
            <a:cxnSpLocks/>
            <a:stCxn id="22" idx="2"/>
            <a:endCxn id="39" idx="0"/>
          </p:cNvCxnSpPr>
          <p:nvPr/>
        </p:nvCxnSpPr>
        <p:spPr>
          <a:xfrm>
            <a:off x="2414654" y="2934565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Callout 2">
            <a:extLst>
              <a:ext uri="{FF2B5EF4-FFF2-40B4-BE49-F238E27FC236}">
                <a16:creationId xmlns:a16="http://schemas.microsoft.com/office/drawing/2014/main" id="{CB48ACD2-3222-D847-AC83-560F0E0D1EC8}"/>
              </a:ext>
            </a:extLst>
          </p:cNvPr>
          <p:cNvSpPr/>
          <p:nvPr/>
        </p:nvSpPr>
        <p:spPr>
          <a:xfrm>
            <a:off x="4812785" y="3773857"/>
            <a:ext cx="2471985" cy="1412378"/>
          </a:xfrm>
          <a:prstGeom prst="wedgeEllipseCallout">
            <a:avLst>
              <a:gd name="adj1" fmla="val -141654"/>
              <a:gd name="adj2" fmla="val -10791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Parameterized factors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Parfactors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2" name="Oval Callout 41">
            <a:extLst>
              <a:ext uri="{FF2B5EF4-FFF2-40B4-BE49-F238E27FC236}">
                <a16:creationId xmlns:a16="http://schemas.microsoft.com/office/drawing/2014/main" id="{866CB74C-BC68-BE4B-93FE-AB61A5F113FE}"/>
              </a:ext>
            </a:extLst>
          </p:cNvPr>
          <p:cNvSpPr/>
          <p:nvPr/>
        </p:nvSpPr>
        <p:spPr>
          <a:xfrm>
            <a:off x="5645541" y="1318097"/>
            <a:ext cx="2958907" cy="1412378"/>
          </a:xfrm>
          <a:prstGeom prst="wedgeEllipseCallout">
            <a:avLst>
              <a:gd name="adj1" fmla="val -82288"/>
              <a:gd name="adj2" fmla="val 491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Parameterized Random Variable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(PRV)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D34DFE-7FA3-084C-8A55-D71BDE8436D8}"/>
              </a:ext>
            </a:extLst>
          </p:cNvPr>
          <p:cNvSpPr txBox="1"/>
          <p:nvPr/>
        </p:nvSpPr>
        <p:spPr>
          <a:xfrm>
            <a:off x="4442600" y="5655794"/>
            <a:ext cx="3212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A </a:t>
            </a:r>
            <a:r>
              <a:rPr lang="de-DE" sz="2000" dirty="0" err="1"/>
              <a:t>model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a </a:t>
            </a:r>
            <a:r>
              <a:rPr lang="de-DE" sz="2000" dirty="0" err="1"/>
              <a:t>set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parfactors</a:t>
            </a:r>
            <a:endParaRPr lang="de-DE" sz="2000" dirty="0"/>
          </a:p>
        </p:txBody>
      </p:sp>
      <p:sp>
        <p:nvSpPr>
          <p:cNvPr id="43" name="Oval Callout 42">
            <a:extLst>
              <a:ext uri="{FF2B5EF4-FFF2-40B4-BE49-F238E27FC236}">
                <a16:creationId xmlns:a16="http://schemas.microsoft.com/office/drawing/2014/main" id="{D7EC4BB4-0FC5-C843-A18A-FF9BE2D5CECF}"/>
              </a:ext>
            </a:extLst>
          </p:cNvPr>
          <p:cNvSpPr/>
          <p:nvPr/>
        </p:nvSpPr>
        <p:spPr>
          <a:xfrm>
            <a:off x="997077" y="4111165"/>
            <a:ext cx="2471985" cy="904039"/>
          </a:xfrm>
          <a:prstGeom prst="wedgeEllipseCallout">
            <a:avLst>
              <a:gd name="adj1" fmla="val -61295"/>
              <a:gd name="adj2" fmla="val -807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Prior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(specific to Z and 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4" name="Table 43">
                <a:extLst>
                  <a:ext uri="{FF2B5EF4-FFF2-40B4-BE49-F238E27FC236}">
                    <a16:creationId xmlns:a16="http://schemas.microsoft.com/office/drawing/2014/main" id="{7DB8A897-3B54-5C45-AEDF-5FEB3DC52D1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9433626"/>
                  </p:ext>
                </p:extLst>
              </p:nvPr>
            </p:nvGraphicFramePr>
            <p:xfrm>
              <a:off x="3849499" y="3757270"/>
              <a:ext cx="4970973" cy="1471930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1458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9208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𝑆𝑢𝑝𝑝𝑙𝑦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𝑁𝑉𝑒𝑠𝑠𝑒𝑙𝑠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𝐹𝑅𝑎𝑡𝑒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  <m:r>
                                  <a:rPr lang="de-DE" sz="18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de-DE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de-DE" sz="18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a:rPr lang="de-DE" sz="18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de-DE" sz="1800" b="0" i="1" smtClean="0">
                                        <a:latin typeface="Cambria Math" panose="02040503050406030204" pitchFamily="18" charset="0"/>
                                      </a:rPr>
                                      <m:t>𝐹𝑆𝑉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sz="1800" dirty="0"/>
                        </a:p>
                      </a:txBody>
                      <a:tcPr marL="45720" marR="4572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24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small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45720" marR="4572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24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small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45720" marR="4572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24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4" name="Table 43">
                <a:extLst>
                  <a:ext uri="{FF2B5EF4-FFF2-40B4-BE49-F238E27FC236}">
                    <a16:creationId xmlns:a16="http://schemas.microsoft.com/office/drawing/2014/main" id="{7DB8A897-3B54-5C45-AEDF-5FEB3DC52D1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9433626"/>
                  </p:ext>
                </p:extLst>
              </p:nvPr>
            </p:nvGraphicFramePr>
            <p:xfrm>
              <a:off x="3849499" y="3757270"/>
              <a:ext cx="4970973" cy="1471930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1458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9208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7465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5720" marR="45720">
                        <a:blipFill>
                          <a:blip r:embed="rId10"/>
                          <a:stretch>
                            <a:fillRect l="-840" r="-230252" b="-3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5720" marR="45720">
                        <a:blipFill>
                          <a:blip r:embed="rId10"/>
                          <a:stretch>
                            <a:fillRect l="-100000" r="-128333" b="-3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5720" marR="45720">
                        <a:blipFill>
                          <a:blip r:embed="rId10"/>
                          <a:stretch>
                            <a:fillRect l="-263736" r="-69231" b="-31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45720" marR="45720">
                        <a:blipFill>
                          <a:blip r:embed="rId10"/>
                          <a:stretch>
                            <a:fillRect l="-533871" r="-1613" b="-3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small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45720" marR="4572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small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large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45720" marR="4572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i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…</a:t>
                          </a:r>
                        </a:p>
                      </a:txBody>
                      <a:tcPr marL="45720" marR="4572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0808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2" grpId="0" animBg="1"/>
      <p:bldP spid="42" grpId="1" animBg="1"/>
      <p:bldP spid="12" grpId="0"/>
      <p:bldP spid="43" grpId="0" animBg="1"/>
      <p:bldP spid="4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92489-E6D9-214A-BB99-1514ADA77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Semantics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C843C5-2146-1C44-9C5C-C22C244C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A63CEEE-6B0E-4E4E-B497-525F184D9C64}"/>
              </a:ext>
            </a:extLst>
          </p:cNvPr>
          <p:cNvGrpSpPr/>
          <p:nvPr/>
        </p:nvGrpSpPr>
        <p:grpSpPr>
          <a:xfrm>
            <a:off x="539552" y="1582888"/>
            <a:ext cx="309059" cy="449050"/>
            <a:chOff x="7868133" y="4420730"/>
            <a:chExt cx="309059" cy="449050"/>
          </a:xfrm>
          <a:noFill/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8815E0-B8D6-F046-AA2A-8B8F7A23FD06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459CD-B3E3-0A41-BCD0-063188B0C0EE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459CD-B3E3-0A41-BCD0-063188B0C0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blipFill>
                  <a:blip r:embed="rId2"/>
                  <a:stretch>
                    <a:fillRect l="-16000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D3E1AD-8E9E-4946-A655-0E9393CD920E}"/>
              </a:ext>
            </a:extLst>
          </p:cNvPr>
          <p:cNvCxnSpPr>
            <a:cxnSpLocks/>
            <a:stCxn id="6" idx="3"/>
            <a:endCxn id="36" idx="2"/>
          </p:cNvCxnSpPr>
          <p:nvPr/>
        </p:nvCxnSpPr>
        <p:spPr>
          <a:xfrm flipV="1">
            <a:off x="710001" y="1958786"/>
            <a:ext cx="892661" cy="1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EE2E6EE6-F775-744E-A0BA-6725A23D92F7}"/>
              </a:ext>
            </a:extLst>
          </p:cNvPr>
          <p:cNvGrpSpPr/>
          <p:nvPr/>
        </p:nvGrpSpPr>
        <p:grpSpPr>
          <a:xfrm>
            <a:off x="539552" y="3284984"/>
            <a:ext cx="323165" cy="502182"/>
            <a:chOff x="7868133" y="4367598"/>
            <a:chExt cx="323165" cy="502182"/>
          </a:xfrm>
          <a:noFill/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CE4D903-EBD1-C94F-BC1B-63F5F2D7AEFD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96A6A24-8A3D-A64E-A25C-EB1965E87921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23165" cy="284180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96A6A24-8A3D-A64E-A25C-EB1965E879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23165" cy="284180"/>
                </a:xfrm>
                <a:prstGeom prst="rect">
                  <a:avLst/>
                </a:prstGeom>
                <a:blipFill>
                  <a:blip r:embed="rId3"/>
                  <a:stretch>
                    <a:fillRect l="-15385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008F04-E19B-C04F-B294-301D44F35CFE}"/>
              </a:ext>
            </a:extLst>
          </p:cNvPr>
          <p:cNvCxnSpPr>
            <a:cxnSpLocks/>
            <a:stCxn id="10" idx="3"/>
            <a:endCxn id="39" idx="2"/>
          </p:cNvCxnSpPr>
          <p:nvPr/>
        </p:nvCxnSpPr>
        <p:spPr>
          <a:xfrm>
            <a:off x="710001" y="3715166"/>
            <a:ext cx="585252" cy="6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743BBD3-F035-5C4C-83AF-65419918F704}"/>
              </a:ext>
            </a:extLst>
          </p:cNvPr>
          <p:cNvGrpSpPr/>
          <p:nvPr/>
        </p:nvGrpSpPr>
        <p:grpSpPr>
          <a:xfrm>
            <a:off x="553228" y="5208196"/>
            <a:ext cx="331821" cy="447598"/>
            <a:chOff x="7881809" y="4725780"/>
            <a:chExt cx="331821" cy="447598"/>
          </a:xfrm>
          <a:noFill/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EF61FC0-F3E7-3F40-9BC6-505789792C4E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C9F7B3E-0BFF-D743-8F3D-58BAAA4C2A64}"/>
                    </a:ext>
                  </a:extLst>
                </p:cNvPr>
                <p:cNvSpPr txBox="1"/>
                <p:nvPr/>
              </p:nvSpPr>
              <p:spPr>
                <a:xfrm>
                  <a:off x="7881809" y="4890800"/>
                  <a:ext cx="331821" cy="282578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C9F7B3E-0BFF-D743-8F3D-58BAAA4C2A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1809" y="4890800"/>
                  <a:ext cx="331821" cy="282578"/>
                </a:xfrm>
                <a:prstGeom prst="rect">
                  <a:avLst/>
                </a:prstGeom>
                <a:blipFill>
                  <a:blip r:embed="rId4"/>
                  <a:stretch>
                    <a:fillRect l="-18519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0CB1F59-6E03-1A4C-BD8E-E57903B9379F}"/>
              </a:ext>
            </a:extLst>
          </p:cNvPr>
          <p:cNvCxnSpPr>
            <a:cxnSpLocks/>
            <a:stCxn id="15" idx="3"/>
            <a:endCxn id="34" idx="1"/>
          </p:cNvCxnSpPr>
          <p:nvPr/>
        </p:nvCxnSpPr>
        <p:spPr>
          <a:xfrm>
            <a:off x="710001" y="5280196"/>
            <a:ext cx="555057" cy="6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53A9827-203D-7242-9C70-CB5ABDD72147}"/>
              </a:ext>
            </a:extLst>
          </p:cNvPr>
          <p:cNvCxnSpPr>
            <a:cxnSpLocks/>
            <a:stCxn id="30" idx="2"/>
            <a:endCxn id="22" idx="3"/>
          </p:cNvCxnSpPr>
          <p:nvPr/>
        </p:nvCxnSpPr>
        <p:spPr>
          <a:xfrm flipH="1">
            <a:off x="2486654" y="2856340"/>
            <a:ext cx="538585" cy="6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2A34C2-CDC7-EC4D-964D-664121BBBB45}"/>
              </a:ext>
            </a:extLst>
          </p:cNvPr>
          <p:cNvCxnSpPr>
            <a:cxnSpLocks/>
            <a:stCxn id="22" idx="0"/>
            <a:endCxn id="36" idx="4"/>
          </p:cNvCxnSpPr>
          <p:nvPr/>
        </p:nvCxnSpPr>
        <p:spPr>
          <a:xfrm flipH="1" flipV="1">
            <a:off x="2413661" y="2156786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078E57E-CBFE-7142-8746-F01880FA239D}"/>
              </a:ext>
            </a:extLst>
          </p:cNvPr>
          <p:cNvGrpSpPr/>
          <p:nvPr/>
        </p:nvGrpSpPr>
        <p:grpSpPr>
          <a:xfrm>
            <a:off x="1750564" y="2711809"/>
            <a:ext cx="736090" cy="285143"/>
            <a:chOff x="5039090" y="4659064"/>
            <a:chExt cx="736090" cy="285143"/>
          </a:xfrm>
          <a:noFill/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3396D83-3FDD-C847-A066-917B25F7A323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E180F15-D8CA-1342-A0C9-62CF2BDC64D5}"/>
                    </a:ext>
                  </a:extLst>
                </p:cNvPr>
                <p:cNvSpPr txBox="1"/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E180F15-D8CA-1342-A0C9-62CF2BDC64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blipFill>
                  <a:blip r:embed="rId5"/>
                  <a:stretch>
                    <a:fillRect l="-9524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9330B08-3475-E749-91DA-36252BD20C6B}"/>
              </a:ext>
            </a:extLst>
          </p:cNvPr>
          <p:cNvGrpSpPr/>
          <p:nvPr/>
        </p:nvGrpSpPr>
        <p:grpSpPr>
          <a:xfrm>
            <a:off x="3025239" y="2644568"/>
            <a:ext cx="1589083" cy="409772"/>
            <a:chOff x="1188194" y="2657932"/>
            <a:chExt cx="1589083" cy="40977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EF9607D-DE5C-F949-98CF-3A3F52C1F21C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2FC9EC9F-20F3-5E44-B42F-D8A1F1CBE394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265025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2FC9EC9F-20F3-5E44-B42F-D8A1F1CBE39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265025" cy="362984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8EF12AF-269C-6A4F-887E-8A4BB20BF010}"/>
              </a:ext>
            </a:extLst>
          </p:cNvPr>
          <p:cNvGrpSpPr/>
          <p:nvPr/>
        </p:nvGrpSpPr>
        <p:grpSpPr>
          <a:xfrm>
            <a:off x="1265058" y="5088491"/>
            <a:ext cx="2301055" cy="396000"/>
            <a:chOff x="7148983" y="5554764"/>
            <a:chExt cx="2607529" cy="488547"/>
          </a:xfrm>
          <a:noFill/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7362BCA-A058-124F-8F2F-3DF42212740F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7FE7EA93-A74C-7647-86D9-C176AEF0E9C9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7FE7EA93-A74C-7647-86D9-C176AEF0E9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8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50832CC-AC32-F44B-9424-CCA3259AA5AF}"/>
              </a:ext>
            </a:extLst>
          </p:cNvPr>
          <p:cNvGrpSpPr/>
          <p:nvPr/>
        </p:nvGrpSpPr>
        <p:grpSpPr>
          <a:xfrm>
            <a:off x="1602662" y="1760786"/>
            <a:ext cx="1621998" cy="396000"/>
            <a:chOff x="6416368" y="3371343"/>
            <a:chExt cx="1621998" cy="396000"/>
          </a:xfrm>
          <a:noFill/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749E383-B553-5C41-A644-7563C66E104C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C40A000-D0B3-D441-95AA-5CCBF8B3FD12}"/>
                    </a:ext>
                  </a:extLst>
                </p:cNvPr>
                <p:cNvSpPr/>
                <p:nvPr/>
              </p:nvSpPr>
              <p:spPr>
                <a:xfrm>
                  <a:off x="6433378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EC40A000-D0B3-D441-95AA-5CCBF8B3FD1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33378" y="3387454"/>
                  <a:ext cx="1601148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CAEA082-6250-E941-AB60-D65DEC5B7D11}"/>
              </a:ext>
            </a:extLst>
          </p:cNvPr>
          <p:cNvGrpSpPr/>
          <p:nvPr/>
        </p:nvGrpSpPr>
        <p:grpSpPr>
          <a:xfrm>
            <a:off x="1295253" y="3523247"/>
            <a:ext cx="2239941" cy="396000"/>
            <a:chOff x="5817831" y="5664879"/>
            <a:chExt cx="2239941" cy="396000"/>
          </a:xfrm>
          <a:noFill/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9AF8571-F387-7544-8159-9AF386A4F9F1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54C53BFF-1B02-BC4C-8B67-99CCC2E839CF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54C53BFF-1B02-BC4C-8B67-99CCC2E839C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10"/>
                  <a:stretch>
                    <a:fillRect r="-27103"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E63AAA3-28F9-054A-9F42-C3CFA68B2C59}"/>
              </a:ext>
            </a:extLst>
          </p:cNvPr>
          <p:cNvCxnSpPr>
            <a:cxnSpLocks/>
            <a:stCxn id="22" idx="2"/>
            <a:endCxn id="39" idx="0"/>
          </p:cNvCxnSpPr>
          <p:nvPr/>
        </p:nvCxnSpPr>
        <p:spPr>
          <a:xfrm>
            <a:off x="2414654" y="2934565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ontent Placeholder 6">
                <a:extLst>
                  <a:ext uri="{FF2B5EF4-FFF2-40B4-BE49-F238E27FC236}">
                    <a16:creationId xmlns:a16="http://schemas.microsoft.com/office/drawing/2014/main" id="{88E7AA54-D914-224A-9304-A633352FC02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4115283" y="1204231"/>
                <a:ext cx="5032211" cy="4867147"/>
              </a:xfrm>
            </p:spPr>
            <p:txBody>
              <a:bodyPr/>
              <a:lstStyle/>
              <a:p>
                <a:r>
                  <a:rPr lang="en-GB" dirty="0">
                    <a:solidFill>
                      <a:srgbClr val="0305FF"/>
                    </a:solidFill>
                  </a:rPr>
                  <a:t>Joint probability distribution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GB" dirty="0"/>
                  <a:t> by grounding</a:t>
                </a:r>
              </a:p>
            </p:txBody>
          </p:sp>
        </mc:Choice>
        <mc:Fallback xmlns="">
          <p:sp>
            <p:nvSpPr>
              <p:cNvPr id="42" name="Content Placeholder 6">
                <a:extLst>
                  <a:ext uri="{FF2B5EF4-FFF2-40B4-BE49-F238E27FC236}">
                    <a16:creationId xmlns:a16="http://schemas.microsoft.com/office/drawing/2014/main" id="{88E7AA54-D914-224A-9304-A633352FC0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115283" y="1204231"/>
                <a:ext cx="5032211" cy="4867147"/>
              </a:xfrm>
              <a:blipFill>
                <a:blip r:embed="rId11"/>
                <a:stretch>
                  <a:fillRect l="-2525" t="-130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0E98CE5-1406-F441-959C-01A799545650}"/>
                  </a:ext>
                </a:extLst>
              </p:cNvPr>
              <p:cNvSpPr/>
              <p:nvPr/>
            </p:nvSpPr>
            <p:spPr>
              <a:xfrm>
                <a:off x="3763245" y="2856975"/>
                <a:ext cx="5255285" cy="2351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5875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nary>
                        <m:naryPr>
                          <m:chr m:val="∏"/>
                          <m:supHide m:val="on"/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𝑔𝑟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nary>
                    </m:oMath>
                  </m:oMathPara>
                </a14:m>
                <a:endParaRPr lang="de-DE" sz="2400" dirty="0"/>
              </a:p>
              <a:p>
                <a:pPr marL="15875" lvl="1"/>
                <a:endParaRPr lang="de-DE" sz="2400" dirty="0"/>
              </a:p>
              <a:p>
                <a:pPr marL="15875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𝑟𝑣</m:t>
                          </m:r>
                          <m:d>
                            <m:dPr>
                              <m:ctrlP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𝑔𝑟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de-DE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nary>
                            <m:naryPr>
                              <m:chr m:val="∏"/>
                              <m:supHide m:val="on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𝑔𝑟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𝑟𝑣</m:t>
                                  </m:r>
                                  <m:d>
                                    <m:dPr>
                                      <m:ctrl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de-DE" sz="24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sub>
                              </m:s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))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de-DE" sz="24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50E98CE5-1406-F441-959C-01A7995456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245" y="2856975"/>
                <a:ext cx="5255285" cy="2351221"/>
              </a:xfrm>
              <a:prstGeom prst="rect">
                <a:avLst/>
              </a:prstGeom>
              <a:blipFill>
                <a:blip r:embed="rId12"/>
                <a:stretch>
                  <a:fillRect t="-54839" b="-736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5602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28648" y="1309816"/>
                <a:ext cx="7039696" cy="4867147"/>
              </a:xfrm>
            </p:spPr>
            <p:txBody>
              <a:bodyPr>
                <a:noAutofit/>
              </a:bodyPr>
              <a:lstStyle/>
              <a:p>
                <a:r>
                  <a:rPr lang="en-US" dirty="0">
                    <a:solidFill>
                      <a:srgbClr val="0305FF"/>
                    </a:solidFill>
                  </a:rPr>
                  <a:t>Marginal</a:t>
                </a:r>
                <a:r>
                  <a:rPr lang="en-US" dirty="0"/>
                  <a:t> distribution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𝐹𝑅𝑎𝑡𝑒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de-DE" b="0" i="1" baseline="-2500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de-DE" dirty="0"/>
              </a:p>
              <a:p>
                <a:r>
                  <a:rPr lang="en-US" dirty="0">
                    <a:solidFill>
                      <a:srgbClr val="0305FF"/>
                    </a:solidFill>
                  </a:rPr>
                  <a:t>Conditional</a:t>
                </a:r>
                <a:r>
                  <a:rPr lang="en-US" dirty="0"/>
                  <a:t> distribution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𝐹𝑅𝑎𝑡𝑒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de-DE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𝑉𝑒𝑠𝑠𝑒𝑙𝑠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de-DE" b="0" i="1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𝑠𝑚𝑎𝑙𝑙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de-DE" b="0" dirty="0"/>
              </a:p>
              <a:p>
                <a:pPr lvl="1"/>
                <a14:m>
                  <m:oMath xmlns:m="http://schemas.openxmlformats.org/officeDocument/2006/math">
                    <m:r>
                      <a:rPr lang="de-DE" i="1">
                        <a:latin typeface="Cambria Math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𝐹𝑅𝑎𝑡𝑒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de-DE" i="1" baseline="-2500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𝑉𝑒𝑠𝑠𝑒𝑙𝑠</m:t>
                    </m:r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de-DE" i="1" baseline="-25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𝑠𝑚𝑎𝑙𝑙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𝑙𝑎𝑟𝑔𝑒</m:t>
                    </m:r>
                    <m:r>
                      <a:rPr lang="de-DE" i="1">
                        <a:latin typeface="Cambria Math" charset="0"/>
                      </a:rPr>
                      <m:t>)</m:t>
                    </m:r>
                  </m:oMath>
                </a14:m>
                <a:endParaRPr lang="de-DE" dirty="0"/>
              </a:p>
              <a:p>
                <a:r>
                  <a:rPr lang="en-US" dirty="0">
                    <a:solidFill>
                      <a:srgbClr val="0305FF"/>
                    </a:solidFill>
                  </a:rPr>
                  <a:t>Assignment</a:t>
                </a:r>
                <a:r>
                  <a:rPr lang="en-US" dirty="0"/>
                  <a:t> queries</a:t>
                </a:r>
                <a:endParaRPr lang="en-US" sz="3600" dirty="0"/>
              </a:p>
              <a:p>
                <a:pPr lvl="1"/>
                <a:r>
                  <a:rPr lang="de-DE" dirty="0">
                    <a:solidFill>
                      <a:srgbClr val="0305FF"/>
                    </a:solidFill>
                  </a:rPr>
                  <a:t>MPE</a:t>
                </a:r>
                <a:endParaRPr lang="en-US" dirty="0">
                  <a:solidFill>
                    <a:srgbClr val="0305FF"/>
                  </a:solidFill>
                </a:endParaRPr>
              </a:p>
              <a:p>
                <a:pPr lvl="1"/>
                <a:r>
                  <a:rPr lang="de-DE" b="0" dirty="0">
                    <a:solidFill>
                      <a:srgbClr val="0305FF"/>
                    </a:solidFill>
                  </a:rPr>
                  <a:t>MAP</a:t>
                </a:r>
                <a:endParaRPr lang="en-US" dirty="0">
                  <a:solidFill>
                    <a:srgbClr val="0305FF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8648" y="1309816"/>
                <a:ext cx="7039696" cy="4867147"/>
              </a:xfrm>
              <a:blipFill>
                <a:blip r:embed="rId3"/>
                <a:stretch>
                  <a:fillRect l="-1439" t="-130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4649-800D-CB47-881A-AA04BFFFB1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7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BE5EE338-19F2-D747-88B3-65F7D62A3531}"/>
              </a:ext>
            </a:extLst>
          </p:cNvPr>
          <p:cNvGrpSpPr/>
          <p:nvPr/>
        </p:nvGrpSpPr>
        <p:grpSpPr>
          <a:xfrm>
            <a:off x="899592" y="1582888"/>
            <a:ext cx="309059" cy="449050"/>
            <a:chOff x="7868133" y="4420730"/>
            <a:chExt cx="309059" cy="449050"/>
          </a:xfrm>
          <a:noFill/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257F50A-E2A2-A44F-9419-617C3648438E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29CA6A07-045F-D64F-8522-9C727CB046F5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2E9459CD-B3E3-0A41-BCD0-063188B0C0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blipFill>
                  <a:blip r:embed="rId2"/>
                  <a:stretch>
                    <a:fillRect l="-16000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15B49DF-34ED-F343-985D-C8AA91E7958A}"/>
              </a:ext>
            </a:extLst>
          </p:cNvPr>
          <p:cNvCxnSpPr>
            <a:cxnSpLocks/>
            <a:stCxn id="69" idx="3"/>
            <a:endCxn id="92" idx="2"/>
          </p:cNvCxnSpPr>
          <p:nvPr/>
        </p:nvCxnSpPr>
        <p:spPr>
          <a:xfrm flipV="1">
            <a:off x="1070041" y="1958786"/>
            <a:ext cx="892661" cy="1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D752D67-32E0-614A-AFC2-58A96D6E4626}"/>
              </a:ext>
            </a:extLst>
          </p:cNvPr>
          <p:cNvGrpSpPr/>
          <p:nvPr/>
        </p:nvGrpSpPr>
        <p:grpSpPr>
          <a:xfrm>
            <a:off x="899592" y="3284984"/>
            <a:ext cx="323165" cy="502182"/>
            <a:chOff x="7868133" y="4367598"/>
            <a:chExt cx="323165" cy="502182"/>
          </a:xfrm>
          <a:noFill/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7743FF89-F23E-1749-AEE5-6D54DE89568C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46C69C51-C2E0-EA4E-87B0-207E91368441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23165" cy="284180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96A6A24-8A3D-A64E-A25C-EB1965E879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23165" cy="284180"/>
                </a:xfrm>
                <a:prstGeom prst="rect">
                  <a:avLst/>
                </a:prstGeom>
                <a:blipFill>
                  <a:blip r:embed="rId3"/>
                  <a:stretch>
                    <a:fillRect l="-15385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A27D7D9-DF54-1E41-AF9E-7F24459E8F68}"/>
              </a:ext>
            </a:extLst>
          </p:cNvPr>
          <p:cNvCxnSpPr>
            <a:cxnSpLocks/>
            <a:stCxn id="73" idx="3"/>
            <a:endCxn id="95" idx="2"/>
          </p:cNvCxnSpPr>
          <p:nvPr/>
        </p:nvCxnSpPr>
        <p:spPr>
          <a:xfrm>
            <a:off x="1070041" y="3715166"/>
            <a:ext cx="585252" cy="6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9259FD2-7DC9-AE41-B379-8C98FB705790}"/>
              </a:ext>
            </a:extLst>
          </p:cNvPr>
          <p:cNvGrpSpPr/>
          <p:nvPr/>
        </p:nvGrpSpPr>
        <p:grpSpPr>
          <a:xfrm>
            <a:off x="913268" y="5208196"/>
            <a:ext cx="331821" cy="447598"/>
            <a:chOff x="7881809" y="4725780"/>
            <a:chExt cx="331821" cy="447598"/>
          </a:xfrm>
          <a:noFill/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4A61D5D3-FD25-A945-9C3C-89E2B3D16F2B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82E3C2EA-8584-BF4F-8001-38622358E686}"/>
                    </a:ext>
                  </a:extLst>
                </p:cNvPr>
                <p:cNvSpPr txBox="1"/>
                <p:nvPr/>
              </p:nvSpPr>
              <p:spPr>
                <a:xfrm>
                  <a:off x="7881809" y="4890800"/>
                  <a:ext cx="331821" cy="282578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6C9F7B3E-0BFF-D743-8F3D-58BAAA4C2A6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1809" y="4890800"/>
                  <a:ext cx="331821" cy="282578"/>
                </a:xfrm>
                <a:prstGeom prst="rect">
                  <a:avLst/>
                </a:prstGeom>
                <a:blipFill>
                  <a:blip r:embed="rId4"/>
                  <a:stretch>
                    <a:fillRect l="-18519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9E53A17-559A-314C-8952-B22BE97D14FD}"/>
              </a:ext>
            </a:extLst>
          </p:cNvPr>
          <p:cNvCxnSpPr>
            <a:cxnSpLocks/>
            <a:stCxn id="77" idx="3"/>
            <a:endCxn id="90" idx="1"/>
          </p:cNvCxnSpPr>
          <p:nvPr/>
        </p:nvCxnSpPr>
        <p:spPr>
          <a:xfrm>
            <a:off x="1070041" y="5280196"/>
            <a:ext cx="555057" cy="6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D762B35-CC42-464D-85D7-FCD61AB0DFB6}"/>
              </a:ext>
            </a:extLst>
          </p:cNvPr>
          <p:cNvCxnSpPr>
            <a:cxnSpLocks/>
            <a:stCxn id="86" idx="2"/>
            <a:endCxn id="83" idx="3"/>
          </p:cNvCxnSpPr>
          <p:nvPr/>
        </p:nvCxnSpPr>
        <p:spPr>
          <a:xfrm flipH="1">
            <a:off x="2846694" y="2856340"/>
            <a:ext cx="538585" cy="6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CA53427-8113-8E47-951D-4ACD777FC696}"/>
              </a:ext>
            </a:extLst>
          </p:cNvPr>
          <p:cNvCxnSpPr>
            <a:cxnSpLocks/>
            <a:stCxn id="83" idx="0"/>
            <a:endCxn id="92" idx="4"/>
          </p:cNvCxnSpPr>
          <p:nvPr/>
        </p:nvCxnSpPr>
        <p:spPr>
          <a:xfrm flipH="1" flipV="1">
            <a:off x="2773701" y="2156786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>
            <a:extLst>
              <a:ext uri="{FF2B5EF4-FFF2-40B4-BE49-F238E27FC236}">
                <a16:creationId xmlns:a16="http://schemas.microsoft.com/office/drawing/2014/main" id="{09A8D25C-ACDB-7F43-AA7A-3ADB5EE71A6C}"/>
              </a:ext>
            </a:extLst>
          </p:cNvPr>
          <p:cNvGrpSpPr/>
          <p:nvPr/>
        </p:nvGrpSpPr>
        <p:grpSpPr>
          <a:xfrm>
            <a:off x="2110604" y="2711809"/>
            <a:ext cx="736090" cy="285143"/>
            <a:chOff x="5039090" y="4659064"/>
            <a:chExt cx="736090" cy="285143"/>
          </a:xfrm>
          <a:noFill/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83B8DCD-6EEE-004F-9229-4B0D42C2A146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1ADE5491-498D-BA40-91C3-C7513FD33182}"/>
                    </a:ext>
                  </a:extLst>
                </p:cNvPr>
                <p:cNvSpPr txBox="1"/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EE180F15-D8CA-1342-A0C9-62CF2BDC64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blipFill>
                  <a:blip r:embed="rId5"/>
                  <a:stretch>
                    <a:fillRect l="-9524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175244B-BE7E-4D4E-ACE2-FAAAC5D54C92}"/>
              </a:ext>
            </a:extLst>
          </p:cNvPr>
          <p:cNvGrpSpPr/>
          <p:nvPr/>
        </p:nvGrpSpPr>
        <p:grpSpPr>
          <a:xfrm>
            <a:off x="3385279" y="2644568"/>
            <a:ext cx="1589083" cy="409772"/>
            <a:chOff x="1188194" y="2657932"/>
            <a:chExt cx="1589083" cy="409772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C9C720A-45C6-7B43-AB84-CBDB73831E09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0AC163CE-A221-EF43-A930-D94352C43D71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265025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2FC9EC9F-20F3-5E44-B42F-D8A1F1CBE39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265025" cy="362984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A1CDEFC7-8953-5F47-AFFE-55ED79503479}"/>
              </a:ext>
            </a:extLst>
          </p:cNvPr>
          <p:cNvGrpSpPr/>
          <p:nvPr/>
        </p:nvGrpSpPr>
        <p:grpSpPr>
          <a:xfrm>
            <a:off x="1625098" y="5088491"/>
            <a:ext cx="2301055" cy="396000"/>
            <a:chOff x="7148983" y="5554764"/>
            <a:chExt cx="2607529" cy="488547"/>
          </a:xfrm>
          <a:noFill/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5337F88-19CD-CF4C-A1ED-24B53FB1CC99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Rectangle 89">
                  <a:extLst>
                    <a:ext uri="{FF2B5EF4-FFF2-40B4-BE49-F238E27FC236}">
                      <a16:creationId xmlns:a16="http://schemas.microsoft.com/office/drawing/2014/main" id="{72F20605-31AB-8548-9FE5-A443EF756EE4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7FE7EA93-A74C-7647-86D9-C176AEF0E9C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8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F1E4EEC-506D-B84C-A117-BE291BDEBF7B}"/>
              </a:ext>
            </a:extLst>
          </p:cNvPr>
          <p:cNvGrpSpPr/>
          <p:nvPr/>
        </p:nvGrpSpPr>
        <p:grpSpPr>
          <a:xfrm>
            <a:off x="1962702" y="1760786"/>
            <a:ext cx="1621998" cy="396000"/>
            <a:chOff x="6416368" y="3371343"/>
            <a:chExt cx="1621998" cy="396000"/>
          </a:xfrm>
          <a:noFill/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AB7C51C1-70D4-5A46-BF2C-79038326F049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2E984397-50AF-4D42-BEFB-621C132A18EA}"/>
                    </a:ext>
                  </a:extLst>
                </p:cNvPr>
                <p:cNvSpPr/>
                <p:nvPr/>
              </p:nvSpPr>
              <p:spPr>
                <a:xfrm>
                  <a:off x="6433378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3" name="Rectangle 92">
                  <a:extLst>
                    <a:ext uri="{FF2B5EF4-FFF2-40B4-BE49-F238E27FC236}">
                      <a16:creationId xmlns:a16="http://schemas.microsoft.com/office/drawing/2014/main" id="{2E984397-50AF-4D42-BEFB-621C132A18E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33378" y="3387454"/>
                  <a:ext cx="1601148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91236E19-B584-F546-8C5D-D5DF46D5FB98}"/>
              </a:ext>
            </a:extLst>
          </p:cNvPr>
          <p:cNvGrpSpPr/>
          <p:nvPr/>
        </p:nvGrpSpPr>
        <p:grpSpPr>
          <a:xfrm>
            <a:off x="1655293" y="3523247"/>
            <a:ext cx="2239941" cy="396000"/>
            <a:chOff x="5817831" y="5664879"/>
            <a:chExt cx="2239941" cy="396000"/>
          </a:xfrm>
          <a:noFill/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8B2880B-12DE-BF47-90F7-4F98CD0BDEB1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3743F100-55EF-B54D-ABA4-2327D00E1077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3743F100-55EF-B54D-ABA4-2327D00E1077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10"/>
                  <a:stretch>
                    <a:fillRect r="-27358"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F75A5C5-14EE-D64D-8E1B-7674BE024110}"/>
              </a:ext>
            </a:extLst>
          </p:cNvPr>
          <p:cNvCxnSpPr>
            <a:cxnSpLocks/>
            <a:stCxn id="83" idx="2"/>
            <a:endCxn id="95" idx="0"/>
          </p:cNvCxnSpPr>
          <p:nvPr/>
        </p:nvCxnSpPr>
        <p:spPr>
          <a:xfrm>
            <a:off x="2774694" y="2934565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A73FAAF-ACA9-FC4D-8009-EEC9B726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Temporal </a:t>
            </a:r>
            <a:r>
              <a:rPr lang="de-DE" dirty="0" err="1"/>
              <a:t>Representation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0AE86-F738-634F-A9E5-221CEF4A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3756F7E-D55B-5C4E-8FEC-A85C2AE08DAC}"/>
              </a:ext>
            </a:extLst>
          </p:cNvPr>
          <p:cNvGrpSpPr/>
          <p:nvPr/>
        </p:nvGrpSpPr>
        <p:grpSpPr>
          <a:xfrm>
            <a:off x="1705709" y="1582888"/>
            <a:ext cx="6516887" cy="4490584"/>
            <a:chOff x="1705709" y="1582888"/>
            <a:chExt cx="6516887" cy="4490584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42AC80B-CA7C-C849-AB8C-9569F0440A18}"/>
                </a:ext>
              </a:extLst>
            </p:cNvPr>
            <p:cNvCxnSpPr>
              <a:cxnSpLocks/>
              <a:stCxn id="40" idx="2"/>
              <a:endCxn id="44" idx="3"/>
            </p:cNvCxnSpPr>
            <p:nvPr/>
          </p:nvCxnSpPr>
          <p:spPr>
            <a:xfrm flipH="1" flipV="1">
              <a:off x="2927305" y="2859258"/>
              <a:ext cx="467345" cy="6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6354D90-AE4C-9748-86AE-F4969F08100D}"/>
                </a:ext>
              </a:extLst>
            </p:cNvPr>
            <p:cNvCxnSpPr>
              <a:cxnSpLocks/>
              <a:stCxn id="44" idx="0"/>
              <a:endCxn id="57" idx="4"/>
            </p:cNvCxnSpPr>
            <p:nvPr/>
          </p:nvCxnSpPr>
          <p:spPr>
            <a:xfrm flipH="1" flipV="1">
              <a:off x="2854312" y="2153479"/>
              <a:ext cx="993" cy="6337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93BA019-D33E-A14E-AB94-F90AF092E56A}"/>
                </a:ext>
              </a:extLst>
            </p:cNvPr>
            <p:cNvGrpSpPr/>
            <p:nvPr/>
          </p:nvGrpSpPr>
          <p:grpSpPr>
            <a:xfrm>
              <a:off x="2195736" y="2646115"/>
              <a:ext cx="731569" cy="285143"/>
              <a:chOff x="5043611" y="4596677"/>
              <a:chExt cx="731569" cy="285143"/>
            </a:xfrm>
            <a:noFill/>
          </p:grpSpPr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F62B6AF1-0C9F-1643-8E66-539B6DA14CD1}"/>
                  </a:ext>
                </a:extLst>
              </p:cNvPr>
              <p:cNvSpPr/>
              <p:nvPr/>
            </p:nvSpPr>
            <p:spPr>
              <a:xfrm>
                <a:off x="5631180" y="4737820"/>
                <a:ext cx="144000" cy="144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77B55F60-3F83-514B-B017-9201C0BFD738}"/>
                      </a:ext>
                    </a:extLst>
                  </p:cNvPr>
                  <p:cNvSpPr txBox="1"/>
                  <p:nvPr/>
                </p:nvSpPr>
                <p:spPr>
                  <a:xfrm>
                    <a:off x="5043611" y="4596677"/>
                    <a:ext cx="521938" cy="285143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𝐹𝑆𝑉</m:t>
                              </m:r>
                            </m:sup>
                          </m:sSubSup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77B55F60-3F83-514B-B017-9201C0BFD73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43611" y="4596677"/>
                    <a:ext cx="521938" cy="285143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9524" b="-2500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81A2DDF6-4391-C748-A8FF-63186EE9DBB0}"/>
                </a:ext>
              </a:extLst>
            </p:cNvPr>
            <p:cNvGrpSpPr/>
            <p:nvPr/>
          </p:nvGrpSpPr>
          <p:grpSpPr>
            <a:xfrm>
              <a:off x="3394650" y="2648157"/>
              <a:ext cx="1589083" cy="409772"/>
              <a:chOff x="1188194" y="2657932"/>
              <a:chExt cx="1589083" cy="409772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6250AFB-4158-D648-800E-235DD9BA8F53}"/>
                  </a:ext>
                </a:extLst>
              </p:cNvPr>
              <p:cNvSpPr txBox="1"/>
              <p:nvPr/>
            </p:nvSpPr>
            <p:spPr>
              <a:xfrm>
                <a:off x="1188194" y="2671704"/>
                <a:ext cx="1589083" cy="396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1612BE69-CF40-1242-9AB8-01FAAFC0A0A0}"/>
                      </a:ext>
                    </a:extLst>
                  </p:cNvPr>
                  <p:cNvSpPr/>
                  <p:nvPr/>
                </p:nvSpPr>
                <p:spPr>
                  <a:xfrm>
                    <a:off x="1298704" y="2657932"/>
                    <a:ext cx="1473096" cy="362984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𝐹𝑅𝑎𝑡𝑒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Z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oMath>
                      </m:oMathPara>
                    </a14:m>
                    <a:endParaRPr lang="en-GB" baseline="-25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1612BE69-CF40-1242-9AB8-01FAAFC0A0A0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98704" y="2657932"/>
                    <a:ext cx="1473096" cy="36298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b="-13793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EFAE089-5879-F445-8404-534DE5492E9A}"/>
                </a:ext>
              </a:extLst>
            </p:cNvPr>
            <p:cNvGrpSpPr/>
            <p:nvPr/>
          </p:nvGrpSpPr>
          <p:grpSpPr>
            <a:xfrm>
              <a:off x="1705709" y="5085184"/>
              <a:ext cx="2301055" cy="396000"/>
              <a:chOff x="7148983" y="5554764"/>
              <a:chExt cx="2607529" cy="488547"/>
            </a:xfrm>
            <a:noFill/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F361400-C8F7-7544-9BFB-8410A838528F}"/>
                  </a:ext>
                </a:extLst>
              </p:cNvPr>
              <p:cNvSpPr txBox="1"/>
              <p:nvPr/>
            </p:nvSpPr>
            <p:spPr>
              <a:xfrm>
                <a:off x="7153492" y="5554764"/>
                <a:ext cx="2603020" cy="48854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6ED816FB-5313-9743-9AFC-A6CA1589E018}"/>
                      </a:ext>
                    </a:extLst>
                  </p:cNvPr>
                  <p:cNvSpPr/>
                  <p:nvPr/>
                </p:nvSpPr>
                <p:spPr>
                  <a:xfrm>
                    <a:off x="7148983" y="5571278"/>
                    <a:ext cx="2577556" cy="455647"/>
                  </a:xfrm>
                  <a:prstGeom prst="rect">
                    <a:avLst/>
                  </a:prstGeom>
                  <a:grp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𝐷𝑒𝑚𝑎𝑛𝑑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Z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‘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6ED816FB-5313-9743-9AFC-A6CA1589E018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48983" y="5571278"/>
                    <a:ext cx="2577556" cy="455647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b="-9677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E640BA8-6143-824C-B53C-ECCF8EF29264}"/>
                </a:ext>
              </a:extLst>
            </p:cNvPr>
            <p:cNvGrpSpPr/>
            <p:nvPr/>
          </p:nvGrpSpPr>
          <p:grpSpPr>
            <a:xfrm>
              <a:off x="2043313" y="1757479"/>
              <a:ext cx="1730671" cy="396000"/>
              <a:chOff x="6416368" y="3371343"/>
              <a:chExt cx="1730671" cy="396000"/>
            </a:xfrm>
            <a:noFill/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BEABE9D9-EB2A-8345-A6AF-A68DF9D056DF}"/>
                  </a:ext>
                </a:extLst>
              </p:cNvPr>
              <p:cNvSpPr txBox="1"/>
              <p:nvPr/>
            </p:nvSpPr>
            <p:spPr>
              <a:xfrm>
                <a:off x="6416368" y="3371343"/>
                <a:ext cx="1621998" cy="39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242CCFCF-98C3-374E-AC2C-1E555E8FE1FB}"/>
                      </a:ext>
                    </a:extLst>
                  </p:cNvPr>
                  <p:cNvSpPr/>
                  <p:nvPr/>
                </p:nvSpPr>
                <p:spPr>
                  <a:xfrm>
                    <a:off x="6545891" y="3387454"/>
                    <a:ext cx="1601148" cy="369332"/>
                  </a:xfrm>
                  <a:prstGeom prst="rect">
                    <a:avLst/>
                  </a:prstGeom>
                  <a:grp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𝑆𝑢𝑝𝑝𝑙𝑦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242CCFCF-98C3-374E-AC2C-1E555E8FE1F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45891" y="3387454"/>
                    <a:ext cx="1601148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b="-1000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1E52630B-08D9-274B-9B9B-4568E7AFB9C1}"/>
                </a:ext>
              </a:extLst>
            </p:cNvPr>
            <p:cNvGrpSpPr/>
            <p:nvPr/>
          </p:nvGrpSpPr>
          <p:grpSpPr>
            <a:xfrm>
              <a:off x="1735904" y="3519940"/>
              <a:ext cx="2239941" cy="396000"/>
              <a:chOff x="5817831" y="5664879"/>
              <a:chExt cx="2239941" cy="396000"/>
            </a:xfrm>
            <a:noFill/>
          </p:grpSpPr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D233B2EF-5695-FD4B-8A75-5B4F63558A66}"/>
                  </a:ext>
                </a:extLst>
              </p:cNvPr>
              <p:cNvSpPr txBox="1"/>
              <p:nvPr/>
            </p:nvSpPr>
            <p:spPr>
              <a:xfrm>
                <a:off x="5817831" y="5664879"/>
                <a:ext cx="2239941" cy="39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>
                  <a:solidFill>
                    <a:schemeClr val="accent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88505A91-3A4E-EC4F-9BE0-78B37A2656F4}"/>
                      </a:ext>
                    </a:extLst>
                  </p:cNvPr>
                  <p:cNvSpPr/>
                  <p:nvPr/>
                </p:nvSpPr>
                <p:spPr>
                  <a:xfrm>
                    <a:off x="5994065" y="5683955"/>
                    <a:ext cx="1346608" cy="362984"/>
                  </a:xfrm>
                  <a:prstGeom prst="rect">
                    <a:avLst/>
                  </a:prstGeom>
                  <a:grp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𝑁𝑉𝑒𝑠𝑠𝑒𝑙𝑠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oMath>
                      </m:oMathPara>
                    </a14:m>
                    <a:endParaRPr lang="en-GB" baseline="-25000" dirty="0"/>
                  </a:p>
                </p:txBody>
              </p:sp>
            </mc:Choice>
            <mc:Fallback xmlns=""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88505A91-3A4E-EC4F-9BE0-78B37A2656F4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94065" y="5683955"/>
                    <a:ext cx="1346608" cy="362984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r="-40187" b="-17241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293D11CD-F32D-E644-8D99-B25515BA5CE9}"/>
                </a:ext>
              </a:extLst>
            </p:cNvPr>
            <p:cNvCxnSpPr>
              <a:cxnSpLocks/>
              <a:stCxn id="44" idx="2"/>
              <a:endCxn id="60" idx="0"/>
            </p:cNvCxnSpPr>
            <p:nvPr/>
          </p:nvCxnSpPr>
          <p:spPr>
            <a:xfrm>
              <a:off x="2855305" y="2931258"/>
              <a:ext cx="570" cy="5886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1742BDE5-C1CB-1C4A-ABDF-7E2C6013BA66}"/>
                </a:ext>
              </a:extLst>
            </p:cNvPr>
            <p:cNvGrpSpPr/>
            <p:nvPr/>
          </p:nvGrpSpPr>
          <p:grpSpPr>
            <a:xfrm>
              <a:off x="4242420" y="1582888"/>
              <a:ext cx="351122" cy="449050"/>
              <a:chOff x="7868133" y="4420730"/>
              <a:chExt cx="351122" cy="449050"/>
            </a:xfrm>
            <a:noFill/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E87569D7-D3F0-D449-B18F-882E2AB95095}"/>
                  </a:ext>
                </a:extLst>
              </p:cNvPr>
              <p:cNvSpPr/>
              <p:nvPr/>
            </p:nvSpPr>
            <p:spPr>
              <a:xfrm>
                <a:off x="7894582" y="4725780"/>
                <a:ext cx="144000" cy="144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75B74BD8-165B-C640-9EC6-688C63E29721}"/>
                      </a:ext>
                    </a:extLst>
                  </p:cNvPr>
                  <p:cNvSpPr txBox="1"/>
                  <p:nvPr/>
                </p:nvSpPr>
                <p:spPr>
                  <a:xfrm>
                    <a:off x="7868133" y="4420730"/>
                    <a:ext cx="351122" cy="308739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/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p>
                          </m:sSubSup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75B74BD8-165B-C640-9EC6-688C63E297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68133" y="4420730"/>
                    <a:ext cx="351122" cy="308739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13793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01FFDDA-8381-EF42-AC57-46CEED03A974}"/>
                </a:ext>
              </a:extLst>
            </p:cNvPr>
            <p:cNvCxnSpPr>
              <a:cxnSpLocks/>
              <a:stCxn id="57" idx="6"/>
              <a:endCxn id="64" idx="1"/>
            </p:cNvCxnSpPr>
            <p:nvPr/>
          </p:nvCxnSpPr>
          <p:spPr>
            <a:xfrm>
              <a:off x="3665311" y="1955479"/>
              <a:ext cx="603558" cy="44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C5B0257A-FC6D-134A-AD63-87004F1CC23B}"/>
                </a:ext>
              </a:extLst>
            </p:cNvPr>
            <p:cNvCxnSpPr>
              <a:cxnSpLocks/>
              <a:stCxn id="64" idx="3"/>
              <a:endCxn id="183" idx="2"/>
            </p:cNvCxnSpPr>
            <p:nvPr/>
          </p:nvCxnSpPr>
          <p:spPr>
            <a:xfrm flipV="1">
              <a:off x="4412869" y="1958786"/>
              <a:ext cx="892661" cy="11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D48BD56D-759D-A94E-8FA1-6BDE1266E696}"/>
                </a:ext>
              </a:extLst>
            </p:cNvPr>
            <p:cNvGrpSpPr/>
            <p:nvPr/>
          </p:nvGrpSpPr>
          <p:grpSpPr>
            <a:xfrm>
              <a:off x="4242420" y="3284984"/>
              <a:ext cx="351122" cy="502182"/>
              <a:chOff x="7868133" y="4367598"/>
              <a:chExt cx="351122" cy="502182"/>
            </a:xfrm>
            <a:noFill/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2384F4F7-CB78-D74D-8D37-26C2F8729957}"/>
                  </a:ext>
                </a:extLst>
              </p:cNvPr>
              <p:cNvSpPr/>
              <p:nvPr/>
            </p:nvSpPr>
            <p:spPr>
              <a:xfrm>
                <a:off x="7894582" y="4725780"/>
                <a:ext cx="144000" cy="144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0" name="TextBox 129">
                    <a:extLst>
                      <a:ext uri="{FF2B5EF4-FFF2-40B4-BE49-F238E27FC236}">
                        <a16:creationId xmlns:a16="http://schemas.microsoft.com/office/drawing/2014/main" id="{F28554EA-A5C2-D848-9538-F5E4D2E3D8DF}"/>
                      </a:ext>
                    </a:extLst>
                  </p:cNvPr>
                  <p:cNvSpPr txBox="1"/>
                  <p:nvPr/>
                </p:nvSpPr>
                <p:spPr>
                  <a:xfrm>
                    <a:off x="7868133" y="4367598"/>
                    <a:ext cx="351122" cy="306944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/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sup>
                          </m:sSubSup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30" name="TextBox 129">
                    <a:extLst>
                      <a:ext uri="{FF2B5EF4-FFF2-40B4-BE49-F238E27FC236}">
                        <a16:creationId xmlns:a16="http://schemas.microsoft.com/office/drawing/2014/main" id="{F28554EA-A5C2-D848-9538-F5E4D2E3D8D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68133" y="4367598"/>
                    <a:ext cx="351122" cy="30694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 l="-13793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D7630FF1-596F-0C40-9716-4EDEF6BCA393}"/>
                </a:ext>
              </a:extLst>
            </p:cNvPr>
            <p:cNvCxnSpPr>
              <a:cxnSpLocks/>
              <a:stCxn id="60" idx="6"/>
              <a:endCxn id="129" idx="1"/>
            </p:cNvCxnSpPr>
            <p:nvPr/>
          </p:nvCxnSpPr>
          <p:spPr>
            <a:xfrm flipV="1">
              <a:off x="3975845" y="3715166"/>
              <a:ext cx="293024" cy="27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51147310-5287-0640-832C-ABAC753695DD}"/>
                </a:ext>
              </a:extLst>
            </p:cNvPr>
            <p:cNvCxnSpPr>
              <a:cxnSpLocks/>
              <a:stCxn id="129" idx="3"/>
              <a:endCxn id="186" idx="2"/>
            </p:cNvCxnSpPr>
            <p:nvPr/>
          </p:nvCxnSpPr>
          <p:spPr>
            <a:xfrm>
              <a:off x="4412869" y="3715166"/>
              <a:ext cx="585252" cy="60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AFB35C70-3536-BC41-9449-7996B7DAE885}"/>
                </a:ext>
              </a:extLst>
            </p:cNvPr>
            <p:cNvGrpSpPr/>
            <p:nvPr/>
          </p:nvGrpSpPr>
          <p:grpSpPr>
            <a:xfrm>
              <a:off x="4256096" y="5208196"/>
              <a:ext cx="351122" cy="473759"/>
              <a:chOff x="7881809" y="4725780"/>
              <a:chExt cx="351122" cy="473759"/>
            </a:xfrm>
            <a:noFill/>
          </p:grpSpPr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530A7AEE-1B2A-F94A-8C3C-DC20CF95AF74}"/>
                  </a:ext>
                </a:extLst>
              </p:cNvPr>
              <p:cNvSpPr/>
              <p:nvPr/>
            </p:nvSpPr>
            <p:spPr>
              <a:xfrm>
                <a:off x="7894582" y="4725780"/>
                <a:ext cx="144000" cy="144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6" name="TextBox 135">
                    <a:extLst>
                      <a:ext uri="{FF2B5EF4-FFF2-40B4-BE49-F238E27FC236}">
                        <a16:creationId xmlns:a16="http://schemas.microsoft.com/office/drawing/2014/main" id="{892A1316-C5F3-A44F-8324-05FABEE676F1}"/>
                      </a:ext>
                    </a:extLst>
                  </p:cNvPr>
                  <p:cNvSpPr txBox="1"/>
                  <p:nvPr/>
                </p:nvSpPr>
                <p:spPr>
                  <a:xfrm>
                    <a:off x="7881809" y="4890800"/>
                    <a:ext cx="351122" cy="308739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/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p>
                          </m:sSubSup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36" name="TextBox 135">
                    <a:extLst>
                      <a:ext uri="{FF2B5EF4-FFF2-40B4-BE49-F238E27FC236}">
                        <a16:creationId xmlns:a16="http://schemas.microsoft.com/office/drawing/2014/main" id="{892A1316-C5F3-A44F-8324-05FABEE676F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81809" y="4890800"/>
                    <a:ext cx="351122" cy="308739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 l="-13793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B16F5943-B411-094B-90F8-3467F3205017}"/>
                </a:ext>
              </a:extLst>
            </p:cNvPr>
            <p:cNvCxnSpPr>
              <a:cxnSpLocks/>
              <a:stCxn id="54" idx="6"/>
              <a:endCxn id="135" idx="1"/>
            </p:cNvCxnSpPr>
            <p:nvPr/>
          </p:nvCxnSpPr>
          <p:spPr>
            <a:xfrm flipV="1">
              <a:off x="4006764" y="5280196"/>
              <a:ext cx="262105" cy="29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FFCDB432-376D-6F4D-BA55-0860A55B3D22}"/>
                </a:ext>
              </a:extLst>
            </p:cNvPr>
            <p:cNvCxnSpPr>
              <a:cxnSpLocks/>
              <a:stCxn id="135" idx="3"/>
              <a:endCxn id="181" idx="1"/>
            </p:cNvCxnSpPr>
            <p:nvPr/>
          </p:nvCxnSpPr>
          <p:spPr>
            <a:xfrm>
              <a:off x="4412869" y="5280196"/>
              <a:ext cx="555057" cy="63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471E8677-67B8-8E49-8975-B92079F2D118}"/>
                </a:ext>
              </a:extLst>
            </p:cNvPr>
            <p:cNvCxnSpPr>
              <a:cxnSpLocks/>
              <a:stCxn id="177" idx="2"/>
              <a:endCxn id="169" idx="3"/>
            </p:cNvCxnSpPr>
            <p:nvPr/>
          </p:nvCxnSpPr>
          <p:spPr>
            <a:xfrm flipH="1">
              <a:off x="6189522" y="2856340"/>
              <a:ext cx="443991" cy="62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73A22BDA-019E-AB42-8122-31E59E76CA6C}"/>
                </a:ext>
              </a:extLst>
            </p:cNvPr>
            <p:cNvCxnSpPr>
              <a:cxnSpLocks/>
              <a:stCxn id="169" idx="0"/>
              <a:endCxn id="183" idx="4"/>
            </p:cNvCxnSpPr>
            <p:nvPr/>
          </p:nvCxnSpPr>
          <p:spPr>
            <a:xfrm flipH="1" flipV="1">
              <a:off x="6116529" y="2156786"/>
              <a:ext cx="993" cy="6337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B7A08583-8F2D-9641-88F7-8A0FAADCE670}"/>
                </a:ext>
              </a:extLst>
            </p:cNvPr>
            <p:cNvGrpSpPr/>
            <p:nvPr/>
          </p:nvGrpSpPr>
          <p:grpSpPr>
            <a:xfrm>
              <a:off x="5453432" y="2711809"/>
              <a:ext cx="736090" cy="285143"/>
              <a:chOff x="5039090" y="4659064"/>
              <a:chExt cx="736090" cy="285143"/>
            </a:xfrm>
            <a:noFill/>
          </p:grpSpPr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95456ED4-74F9-A948-9A7D-17DCA1BE8051}"/>
                  </a:ext>
                </a:extLst>
              </p:cNvPr>
              <p:cNvSpPr/>
              <p:nvPr/>
            </p:nvSpPr>
            <p:spPr>
              <a:xfrm>
                <a:off x="5631180" y="4737820"/>
                <a:ext cx="144000" cy="144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0" name="TextBox 169">
                    <a:extLst>
                      <a:ext uri="{FF2B5EF4-FFF2-40B4-BE49-F238E27FC236}">
                        <a16:creationId xmlns:a16="http://schemas.microsoft.com/office/drawing/2014/main" id="{035B271E-23DF-E44B-BAC0-F0E4BB5184C5}"/>
                      </a:ext>
                    </a:extLst>
                  </p:cNvPr>
                  <p:cNvSpPr txBox="1"/>
                  <p:nvPr/>
                </p:nvSpPr>
                <p:spPr>
                  <a:xfrm>
                    <a:off x="5039090" y="4659064"/>
                    <a:ext cx="521938" cy="285143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𝐹𝑆𝑉</m:t>
                              </m:r>
                            </m:sup>
                          </m:sSubSup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70" name="TextBox 169">
                    <a:extLst>
                      <a:ext uri="{FF2B5EF4-FFF2-40B4-BE49-F238E27FC236}">
                        <a16:creationId xmlns:a16="http://schemas.microsoft.com/office/drawing/2014/main" id="{035B271E-23DF-E44B-BAC0-F0E4BB5184C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39090" y="4659064"/>
                    <a:ext cx="521938" cy="285143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 l="-9302" b="-26087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3024522C-15AF-C94E-9BB9-C006D1E35621}"/>
                </a:ext>
              </a:extLst>
            </p:cNvPr>
            <p:cNvGrpSpPr/>
            <p:nvPr/>
          </p:nvGrpSpPr>
          <p:grpSpPr>
            <a:xfrm>
              <a:off x="6633513" y="2644568"/>
              <a:ext cx="1589083" cy="409772"/>
              <a:chOff x="1188194" y="2657932"/>
              <a:chExt cx="1589083" cy="409772"/>
            </a:xfrm>
          </p:grpSpPr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997D4CD9-4443-EF47-9C45-74729C9DA3A4}"/>
                  </a:ext>
                </a:extLst>
              </p:cNvPr>
              <p:cNvSpPr txBox="1"/>
              <p:nvPr/>
            </p:nvSpPr>
            <p:spPr>
              <a:xfrm>
                <a:off x="1188194" y="2671704"/>
                <a:ext cx="1589083" cy="396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8" name="Rectangle 177">
                    <a:extLst>
                      <a:ext uri="{FF2B5EF4-FFF2-40B4-BE49-F238E27FC236}">
                        <a16:creationId xmlns:a16="http://schemas.microsoft.com/office/drawing/2014/main" id="{B68FE1C5-A01F-DC47-BC4E-8A9BCF30296B}"/>
                      </a:ext>
                    </a:extLst>
                  </p:cNvPr>
                  <p:cNvSpPr/>
                  <p:nvPr/>
                </p:nvSpPr>
                <p:spPr>
                  <a:xfrm>
                    <a:off x="1298704" y="2657932"/>
                    <a:ext cx="1245469" cy="362984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𝐹𝑅𝑎𝑡𝑒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Z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oMath>
                      </m:oMathPara>
                    </a14:m>
                    <a:endParaRPr lang="en-GB" baseline="-250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8" name="Rectangle 177">
                    <a:extLst>
                      <a:ext uri="{FF2B5EF4-FFF2-40B4-BE49-F238E27FC236}">
                        <a16:creationId xmlns:a16="http://schemas.microsoft.com/office/drawing/2014/main" id="{B68FE1C5-A01F-DC47-BC4E-8A9BCF30296B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98704" y="2657932"/>
                    <a:ext cx="1245469" cy="362984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5A247271-6178-2942-8B4B-AC82CB85323A}"/>
                </a:ext>
              </a:extLst>
            </p:cNvPr>
            <p:cNvGrpSpPr/>
            <p:nvPr/>
          </p:nvGrpSpPr>
          <p:grpSpPr>
            <a:xfrm>
              <a:off x="4967926" y="5088491"/>
              <a:ext cx="2301055" cy="396000"/>
              <a:chOff x="7148983" y="5554764"/>
              <a:chExt cx="2607529" cy="488547"/>
            </a:xfrm>
            <a:noFill/>
          </p:grpSpPr>
          <p:sp>
            <p:nvSpPr>
              <p:cNvPr id="180" name="TextBox 179">
                <a:extLst>
                  <a:ext uri="{FF2B5EF4-FFF2-40B4-BE49-F238E27FC236}">
                    <a16:creationId xmlns:a16="http://schemas.microsoft.com/office/drawing/2014/main" id="{83217425-BD77-C34F-9A8C-26495AB1C042}"/>
                  </a:ext>
                </a:extLst>
              </p:cNvPr>
              <p:cNvSpPr txBox="1"/>
              <p:nvPr/>
            </p:nvSpPr>
            <p:spPr>
              <a:xfrm>
                <a:off x="7153492" y="5554764"/>
                <a:ext cx="2603020" cy="488547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1" name="Rectangle 180">
                    <a:extLst>
                      <a:ext uri="{FF2B5EF4-FFF2-40B4-BE49-F238E27FC236}">
                        <a16:creationId xmlns:a16="http://schemas.microsoft.com/office/drawing/2014/main" id="{C2ABE7AC-69E6-824A-ACD3-99184CD2D1EF}"/>
                      </a:ext>
                    </a:extLst>
                  </p:cNvPr>
                  <p:cNvSpPr/>
                  <p:nvPr/>
                </p:nvSpPr>
                <p:spPr>
                  <a:xfrm>
                    <a:off x="7148983" y="5571278"/>
                    <a:ext cx="2577556" cy="455647"/>
                  </a:xfrm>
                  <a:prstGeom prst="rect">
                    <a:avLst/>
                  </a:prstGeom>
                  <a:grp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𝐷𝑒𝑚𝑎𝑛𝑑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Z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‘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81" name="Rectangle 180">
                    <a:extLst>
                      <a:ext uri="{FF2B5EF4-FFF2-40B4-BE49-F238E27FC236}">
                        <a16:creationId xmlns:a16="http://schemas.microsoft.com/office/drawing/2014/main" id="{C2ABE7AC-69E6-824A-ACD3-99184CD2D1EF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48983" y="5571278"/>
                    <a:ext cx="2577556" cy="455647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b="-1000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BA52CD64-C6E1-A54C-AA9D-163CED85F492}"/>
                </a:ext>
              </a:extLst>
            </p:cNvPr>
            <p:cNvGrpSpPr/>
            <p:nvPr/>
          </p:nvGrpSpPr>
          <p:grpSpPr>
            <a:xfrm>
              <a:off x="5305530" y="1760786"/>
              <a:ext cx="1730671" cy="396000"/>
              <a:chOff x="6416368" y="3371343"/>
              <a:chExt cx="1730671" cy="396000"/>
            </a:xfrm>
            <a:noFill/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1EB7D2DC-D206-E24D-BB7C-9F906D35169F}"/>
                  </a:ext>
                </a:extLst>
              </p:cNvPr>
              <p:cNvSpPr txBox="1"/>
              <p:nvPr/>
            </p:nvSpPr>
            <p:spPr>
              <a:xfrm>
                <a:off x="6416368" y="3371343"/>
                <a:ext cx="1621998" cy="39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4" name="Rectangle 183">
                    <a:extLst>
                      <a:ext uri="{FF2B5EF4-FFF2-40B4-BE49-F238E27FC236}">
                        <a16:creationId xmlns:a16="http://schemas.microsoft.com/office/drawing/2014/main" id="{7CF661CE-9BD4-954F-9B7C-C24569DB9F2A}"/>
                      </a:ext>
                    </a:extLst>
                  </p:cNvPr>
                  <p:cNvSpPr/>
                  <p:nvPr/>
                </p:nvSpPr>
                <p:spPr>
                  <a:xfrm>
                    <a:off x="6545891" y="3387454"/>
                    <a:ext cx="1601148" cy="369332"/>
                  </a:xfrm>
                  <a:prstGeom prst="rect">
                    <a:avLst/>
                  </a:prstGeom>
                  <a:grp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𝑆𝑢𝑝𝑝𝑙𝑦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84" name="Rectangle 183">
                    <a:extLst>
                      <a:ext uri="{FF2B5EF4-FFF2-40B4-BE49-F238E27FC236}">
                        <a16:creationId xmlns:a16="http://schemas.microsoft.com/office/drawing/2014/main" id="{7CF661CE-9BD4-954F-9B7C-C24569DB9F2A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45891" y="3387454"/>
                    <a:ext cx="1601148" cy="369332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 b="-13333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49EC99C6-B5D8-3A4C-988A-E861A810B2E1}"/>
                </a:ext>
              </a:extLst>
            </p:cNvPr>
            <p:cNvGrpSpPr/>
            <p:nvPr/>
          </p:nvGrpSpPr>
          <p:grpSpPr>
            <a:xfrm>
              <a:off x="4998121" y="3523247"/>
              <a:ext cx="2239941" cy="396000"/>
              <a:chOff x="5817831" y="5664879"/>
              <a:chExt cx="2239941" cy="396000"/>
            </a:xfrm>
            <a:noFill/>
          </p:grpSpPr>
          <p:sp>
            <p:nvSpPr>
              <p:cNvPr id="186" name="TextBox 185">
                <a:extLst>
                  <a:ext uri="{FF2B5EF4-FFF2-40B4-BE49-F238E27FC236}">
                    <a16:creationId xmlns:a16="http://schemas.microsoft.com/office/drawing/2014/main" id="{3026103B-7AC5-1D4E-9EE0-E293E61178CF}"/>
                  </a:ext>
                </a:extLst>
              </p:cNvPr>
              <p:cNvSpPr txBox="1"/>
              <p:nvPr/>
            </p:nvSpPr>
            <p:spPr>
              <a:xfrm>
                <a:off x="5817831" y="5664879"/>
                <a:ext cx="2239941" cy="396000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endParaRPr lang="en-GB" dirty="0">
                  <a:solidFill>
                    <a:schemeClr val="accent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7" name="Rectangle 186">
                    <a:extLst>
                      <a:ext uri="{FF2B5EF4-FFF2-40B4-BE49-F238E27FC236}">
                        <a16:creationId xmlns:a16="http://schemas.microsoft.com/office/drawing/2014/main" id="{EEF02083-46D5-6348-9421-A986C009572C}"/>
                      </a:ext>
                    </a:extLst>
                  </p:cNvPr>
                  <p:cNvSpPr/>
                  <p:nvPr/>
                </p:nvSpPr>
                <p:spPr>
                  <a:xfrm>
                    <a:off x="5994065" y="5683955"/>
                    <a:ext cx="1346608" cy="362984"/>
                  </a:xfrm>
                  <a:prstGeom prst="rect">
                    <a:avLst/>
                  </a:prstGeom>
                  <a:grp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𝑁𝑉𝑒𝑠𝑠𝑒𝑙𝑠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oMath>
                      </m:oMathPara>
                    </a14:m>
                    <a:endParaRPr lang="en-GB" baseline="-25000" dirty="0"/>
                  </a:p>
                </p:txBody>
              </p:sp>
            </mc:Choice>
            <mc:Fallback xmlns="">
              <p:sp>
                <p:nvSpPr>
                  <p:cNvPr id="187" name="Rectangle 186">
                    <a:extLst>
                      <a:ext uri="{FF2B5EF4-FFF2-40B4-BE49-F238E27FC236}">
                        <a16:creationId xmlns:a16="http://schemas.microsoft.com/office/drawing/2014/main" id="{EEF02083-46D5-6348-9421-A986C009572C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94065" y="5683955"/>
                    <a:ext cx="1346608" cy="362984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r="-25234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BC37D6E6-8485-5B45-9D6E-B9AA2EE30CCF}"/>
                </a:ext>
              </a:extLst>
            </p:cNvPr>
            <p:cNvCxnSpPr>
              <a:cxnSpLocks/>
              <a:stCxn id="169" idx="2"/>
              <a:endCxn id="186" idx="0"/>
            </p:cNvCxnSpPr>
            <p:nvPr/>
          </p:nvCxnSpPr>
          <p:spPr>
            <a:xfrm>
              <a:off x="6117522" y="2934565"/>
              <a:ext cx="570" cy="5886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8AE5598F-2074-924D-8D8E-EEC440998B3A}"/>
                </a:ext>
              </a:extLst>
            </p:cNvPr>
            <p:cNvCxnSpPr>
              <a:cxnSpLocks/>
              <a:stCxn id="187" idx="0"/>
              <a:endCxn id="64" idx="2"/>
            </p:cNvCxnSpPr>
            <p:nvPr/>
          </p:nvCxnSpPr>
          <p:spPr>
            <a:xfrm flipH="1" flipV="1">
              <a:off x="4340869" y="2031938"/>
              <a:ext cx="1506790" cy="15103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8FA2114C-38F7-6048-8498-8CA8BA9BF8FE}"/>
                </a:ext>
              </a:extLst>
            </p:cNvPr>
            <p:cNvCxnSpPr>
              <a:cxnSpLocks/>
              <a:stCxn id="187" idx="2"/>
              <a:endCxn id="135" idx="0"/>
            </p:cNvCxnSpPr>
            <p:nvPr/>
          </p:nvCxnSpPr>
          <p:spPr>
            <a:xfrm flipH="1">
              <a:off x="4340869" y="3905307"/>
              <a:ext cx="1506790" cy="13028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65C7E799-66DB-2E41-80C5-0AAD0B7CD249}"/>
                </a:ext>
              </a:extLst>
            </p:cNvPr>
            <p:cNvGrpSpPr/>
            <p:nvPr/>
          </p:nvGrpSpPr>
          <p:grpSpPr>
            <a:xfrm>
              <a:off x="4246985" y="4077342"/>
              <a:ext cx="359073" cy="502182"/>
              <a:chOff x="7868133" y="4367598"/>
              <a:chExt cx="359073" cy="502182"/>
            </a:xfrm>
            <a:noFill/>
          </p:grpSpPr>
          <p:sp>
            <p:nvSpPr>
              <p:cNvPr id="210" name="Rectangle 209">
                <a:extLst>
                  <a:ext uri="{FF2B5EF4-FFF2-40B4-BE49-F238E27FC236}">
                    <a16:creationId xmlns:a16="http://schemas.microsoft.com/office/drawing/2014/main" id="{52349ECE-A5F1-C44B-A045-474186D37EA2}"/>
                  </a:ext>
                </a:extLst>
              </p:cNvPr>
              <p:cNvSpPr/>
              <p:nvPr/>
            </p:nvSpPr>
            <p:spPr>
              <a:xfrm>
                <a:off x="7894582" y="4725780"/>
                <a:ext cx="144000" cy="144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1" name="TextBox 210">
                    <a:extLst>
                      <a:ext uri="{FF2B5EF4-FFF2-40B4-BE49-F238E27FC236}">
                        <a16:creationId xmlns:a16="http://schemas.microsoft.com/office/drawing/2014/main" id="{35298D6B-E790-DB46-BE89-1DAEC5F7E910}"/>
                      </a:ext>
                    </a:extLst>
                  </p:cNvPr>
                  <p:cNvSpPr txBox="1"/>
                  <p:nvPr/>
                </p:nvSpPr>
                <p:spPr>
                  <a:xfrm>
                    <a:off x="7868133" y="4367598"/>
                    <a:ext cx="359073" cy="305340"/>
                  </a:xfrm>
                  <a:prstGeom prst="rect">
                    <a:avLst/>
                  </a:prstGeom>
                  <a:grp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/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bSup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211" name="TextBox 210">
                    <a:extLst>
                      <a:ext uri="{FF2B5EF4-FFF2-40B4-BE49-F238E27FC236}">
                        <a16:creationId xmlns:a16="http://schemas.microsoft.com/office/drawing/2014/main" id="{35298D6B-E790-DB46-BE89-1DAEC5F7E91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68133" y="4367598"/>
                    <a:ext cx="359073" cy="305340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 l="-13333" b="-20000"/>
                    </a:stretch>
                  </a:blipFill>
                </p:spPr>
                <p:txBody>
                  <a:bodyPr/>
                  <a:lstStyle/>
                  <a:p>
                    <a:r>
                      <a:rPr lang="de-DE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294F466-B8F4-0146-AAC3-9BFE13FBF4B6}"/>
                </a:ext>
              </a:extLst>
            </p:cNvPr>
            <p:cNvCxnSpPr>
              <a:cxnSpLocks/>
              <a:stCxn id="180" idx="1"/>
              <a:endCxn id="210" idx="3"/>
            </p:cNvCxnSpPr>
            <p:nvPr/>
          </p:nvCxnSpPr>
          <p:spPr>
            <a:xfrm flipH="1" flipV="1">
              <a:off x="4417434" y="4507524"/>
              <a:ext cx="890870" cy="6389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335A2D4B-C498-2F4D-B490-D0688395A5A5}"/>
                </a:ext>
              </a:extLst>
            </p:cNvPr>
            <p:cNvCxnSpPr>
              <a:cxnSpLocks/>
              <a:stCxn id="210" idx="0"/>
              <a:endCxn id="60" idx="5"/>
            </p:cNvCxnSpPr>
            <p:nvPr/>
          </p:nvCxnSpPr>
          <p:spPr>
            <a:xfrm flipH="1" flipV="1">
              <a:off x="3647813" y="3857947"/>
              <a:ext cx="697621" cy="5775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A47F0FFE-389C-DE48-9C4D-1A1A7DC1E73D}"/>
                    </a:ext>
                  </a:extLst>
                </p:cNvPr>
                <p:cNvSpPr txBox="1"/>
                <p:nvPr/>
              </p:nvSpPr>
              <p:spPr>
                <a:xfrm>
                  <a:off x="4013767" y="5796473"/>
                  <a:ext cx="69172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de-DE" dirty="0"/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A47F0FFE-389C-DE48-9C4D-1A1A7DC1E7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13767" y="5796473"/>
                  <a:ext cx="691728" cy="276999"/>
                </a:xfrm>
                <a:prstGeom prst="rect">
                  <a:avLst/>
                </a:prstGeom>
                <a:blipFill>
                  <a:blip r:embed="rId24"/>
                  <a:stretch>
                    <a:fillRect l="-5357" t="-4545" r="-7143" b="-909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A7E0E03-A8BE-CD4B-A009-2A8E69ACE0CB}"/>
              </a:ext>
            </a:extLst>
          </p:cNvPr>
          <p:cNvGrpSpPr/>
          <p:nvPr/>
        </p:nvGrpSpPr>
        <p:grpSpPr>
          <a:xfrm>
            <a:off x="6126462" y="1064700"/>
            <a:ext cx="309059" cy="449050"/>
            <a:chOff x="7868133" y="4420730"/>
            <a:chExt cx="309059" cy="449050"/>
          </a:xfrm>
          <a:noFill/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4392DB4C-31E9-A643-8A41-F1C11490A2BC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TextBox 99">
                  <a:extLst>
                    <a:ext uri="{FF2B5EF4-FFF2-40B4-BE49-F238E27FC236}">
                      <a16:creationId xmlns:a16="http://schemas.microsoft.com/office/drawing/2014/main" id="{80014360-1751-6745-8485-57606F9134A1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0" name="TextBox 99">
                  <a:extLst>
                    <a:ext uri="{FF2B5EF4-FFF2-40B4-BE49-F238E27FC236}">
                      <a16:creationId xmlns:a16="http://schemas.microsoft.com/office/drawing/2014/main" id="{80014360-1751-6745-8485-57606F9134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blipFill>
                  <a:blip r:embed="rId25"/>
                  <a:stretch>
                    <a:fillRect l="-15385" t="-9091" r="-3846" b="-2272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5649167-4C54-3F44-AEA0-9F704F66D523}"/>
              </a:ext>
            </a:extLst>
          </p:cNvPr>
          <p:cNvCxnSpPr>
            <a:cxnSpLocks/>
            <a:stCxn id="99" idx="2"/>
            <a:endCxn id="184" idx="0"/>
          </p:cNvCxnSpPr>
          <p:nvPr/>
        </p:nvCxnSpPr>
        <p:spPr>
          <a:xfrm>
            <a:off x="6224911" y="1513750"/>
            <a:ext cx="10716" cy="263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ED02B696-30F6-C948-B03F-29BA56FE4A2B}"/>
              </a:ext>
            </a:extLst>
          </p:cNvPr>
          <p:cNvGrpSpPr/>
          <p:nvPr/>
        </p:nvGrpSpPr>
        <p:grpSpPr>
          <a:xfrm>
            <a:off x="6070381" y="6078384"/>
            <a:ext cx="331822" cy="458351"/>
            <a:chOff x="7864604" y="4725780"/>
            <a:chExt cx="331822" cy="458351"/>
          </a:xfrm>
          <a:noFill/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9C40C987-9FD5-144B-986F-066B084AA4AB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4" name="TextBox 103">
                  <a:extLst>
                    <a:ext uri="{FF2B5EF4-FFF2-40B4-BE49-F238E27FC236}">
                      <a16:creationId xmlns:a16="http://schemas.microsoft.com/office/drawing/2014/main" id="{A772CDEA-9659-9F4C-B776-B811B89BF1E4}"/>
                    </a:ext>
                  </a:extLst>
                </p:cNvPr>
                <p:cNvSpPr txBox="1"/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4" name="TextBox 103">
                  <a:extLst>
                    <a:ext uri="{FF2B5EF4-FFF2-40B4-BE49-F238E27FC236}">
                      <a16:creationId xmlns:a16="http://schemas.microsoft.com/office/drawing/2014/main" id="{A772CDEA-9659-9F4C-B776-B811B89BF1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blipFill>
                  <a:blip r:embed="rId26"/>
                  <a:stretch>
                    <a:fillRect l="-14815" t="-4348" r="-3704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2DDBD735-DF32-BD46-BFD4-1B6AEAFB62B8}"/>
              </a:ext>
            </a:extLst>
          </p:cNvPr>
          <p:cNvCxnSpPr>
            <a:cxnSpLocks/>
            <a:stCxn id="103" idx="0"/>
            <a:endCxn id="181" idx="2"/>
          </p:cNvCxnSpPr>
          <p:nvPr/>
        </p:nvCxnSpPr>
        <p:spPr>
          <a:xfrm flipH="1" flipV="1">
            <a:off x="6105229" y="5471209"/>
            <a:ext cx="67130" cy="60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29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70C72-0255-5048-9584-4FC80165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35612-E18E-644C-9694-7B500FF0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Modeled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real </a:t>
            </a:r>
            <a:r>
              <a:rPr lang="de-DE" dirty="0" err="1"/>
              <a:t>value</a:t>
            </a:r>
            <a:endParaRPr lang="de-DE" dirty="0"/>
          </a:p>
          <a:p>
            <a:r>
              <a:rPr lang="de-DE" dirty="0"/>
              <a:t>Utility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having</a:t>
            </a:r>
            <a:r>
              <a:rPr lang="de-DE" dirty="0"/>
              <a:t> </a:t>
            </a:r>
            <a:r>
              <a:rPr lang="de-DE" dirty="0" err="1"/>
              <a:t>vessels</a:t>
            </a:r>
            <a:r>
              <a:rPr lang="de-DE" dirty="0"/>
              <a:t> in a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zone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 err="1"/>
              <a:t>depends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freight</a:t>
            </a:r>
            <a:r>
              <a:rPr lang="de-DE" dirty="0"/>
              <a:t> rate (in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zone</a:t>
            </a:r>
            <a:r>
              <a:rPr lang="de-DE" dirty="0"/>
              <a:t>) …</a:t>
            </a:r>
          </a:p>
          <a:p>
            <a:r>
              <a:rPr lang="de-DE" dirty="0"/>
              <a:t>… </a:t>
            </a:r>
            <a:r>
              <a:rPr lang="de-DE" dirty="0" err="1"/>
              <a:t>and</a:t>
            </a:r>
            <a:r>
              <a:rPr lang="de-DE" dirty="0"/>
              <a:t> on </a:t>
            </a:r>
            <a:r>
              <a:rPr lang="de-DE" dirty="0" err="1"/>
              <a:t>excellent</a:t>
            </a:r>
            <a:r>
              <a:rPr lang="de-DE" dirty="0"/>
              <a:t> </a:t>
            </a:r>
            <a:r>
              <a:rPr lang="de-DE" dirty="0" err="1"/>
              <a:t>negotiation</a:t>
            </a:r>
            <a:r>
              <a:rPr lang="de-DE" dirty="0"/>
              <a:t> </a:t>
            </a:r>
            <a:r>
              <a:rPr lang="de-DE" dirty="0" err="1"/>
              <a:t>considering</a:t>
            </a:r>
            <a:r>
              <a:rPr lang="de-DE" dirty="0"/>
              <a:t> </a:t>
            </a:r>
            <a:r>
              <a:rPr lang="de-DE" dirty="0" err="1"/>
              <a:t>reputation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8B177-96DA-E542-8BF2-986A9D87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7A7B0F1-C8E6-1847-B1E3-4CC9EF8529CF}"/>
              </a:ext>
            </a:extLst>
          </p:cNvPr>
          <p:cNvGrpSpPr/>
          <p:nvPr/>
        </p:nvGrpSpPr>
        <p:grpSpPr>
          <a:xfrm>
            <a:off x="1835696" y="2708920"/>
            <a:ext cx="5311988" cy="3240360"/>
            <a:chOff x="539552" y="692696"/>
            <a:chExt cx="7200900" cy="4392613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D6ABF221-F0D2-4D4E-BDD8-06A9B5B685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552" y="692696"/>
              <a:ext cx="7200900" cy="4392613"/>
              <a:chOff x="1792" y="1706"/>
              <a:chExt cx="2041" cy="1583"/>
            </a:xfrm>
          </p:grpSpPr>
          <p:sp>
            <p:nvSpPr>
              <p:cNvPr id="19" name="Line 5">
                <a:extLst>
                  <a:ext uri="{FF2B5EF4-FFF2-40B4-BE49-F238E27FC236}">
                    <a16:creationId xmlns:a16="http://schemas.microsoft.com/office/drawing/2014/main" id="{C7CA398C-0F51-6B41-82CF-6772D572C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9" y="2110"/>
                <a:ext cx="0" cy="117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arrow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0" name="Line 6">
                <a:extLst>
                  <a:ext uri="{FF2B5EF4-FFF2-40B4-BE49-F238E27FC236}">
                    <a16:creationId xmlns:a16="http://schemas.microsoft.com/office/drawing/2014/main" id="{EAD961CF-97E7-E943-BB3B-F0C59BCF27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92" y="3108"/>
                <a:ext cx="163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1" name="Text Box 7">
                <a:extLst>
                  <a:ext uri="{FF2B5EF4-FFF2-40B4-BE49-F238E27FC236}">
                    <a16:creationId xmlns:a16="http://schemas.microsoft.com/office/drawing/2014/main" id="{34F5AE23-51A1-774A-B109-204196EB71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63" y="3153"/>
                <a:ext cx="1270" cy="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/>
                  <a:t>Utility of agent 1</a:t>
                </a:r>
              </a:p>
            </p:txBody>
          </p:sp>
          <p:sp>
            <p:nvSpPr>
              <p:cNvPr id="22" name="Text Box 8">
                <a:extLst>
                  <a:ext uri="{FF2B5EF4-FFF2-40B4-BE49-F238E27FC236}">
                    <a16:creationId xmlns:a16="http://schemas.microsoft.com/office/drawing/2014/main" id="{A1E912E2-EC7E-6E44-94A8-23DACC7E76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1281" y="2298"/>
                <a:ext cx="1270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/>
                  <a:t>Utility of agent 2</a:t>
                </a:r>
              </a:p>
            </p:txBody>
          </p:sp>
          <p:sp>
            <p:nvSpPr>
              <p:cNvPr id="23" name="Freeform 9">
                <a:extLst>
                  <a:ext uri="{FF2B5EF4-FFF2-40B4-BE49-F238E27FC236}">
                    <a16:creationId xmlns:a16="http://schemas.microsoft.com/office/drawing/2014/main" id="{4E70377C-3370-0040-8342-A5FE63595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193"/>
                <a:ext cx="1227" cy="916"/>
              </a:xfrm>
              <a:custGeom>
                <a:avLst/>
                <a:gdLst>
                  <a:gd name="T0" fmla="*/ 48 w 1227"/>
                  <a:gd name="T1" fmla="*/ 53 h 916"/>
                  <a:gd name="T2" fmla="*/ 359 w 1227"/>
                  <a:gd name="T3" fmla="*/ 188 h 916"/>
                  <a:gd name="T4" fmla="*/ 946 w 1227"/>
                  <a:gd name="T5" fmla="*/ 282 h 916"/>
                  <a:gd name="T6" fmla="*/ 1135 w 1227"/>
                  <a:gd name="T7" fmla="*/ 729 h 916"/>
                  <a:gd name="T8" fmla="*/ 1227 w 1227"/>
                  <a:gd name="T9" fmla="*/ 915 h 916"/>
                  <a:gd name="T10" fmla="*/ 49 w 1227"/>
                  <a:gd name="T11" fmla="*/ 916 h 916"/>
                  <a:gd name="T12" fmla="*/ 48 w 1227"/>
                  <a:gd name="T13" fmla="*/ 53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7" h="916">
                    <a:moveTo>
                      <a:pt x="48" y="53"/>
                    </a:moveTo>
                    <a:cubicBezTo>
                      <a:pt x="0" y="0"/>
                      <a:pt x="209" y="150"/>
                      <a:pt x="359" y="188"/>
                    </a:cubicBezTo>
                    <a:cubicBezTo>
                      <a:pt x="497" y="216"/>
                      <a:pt x="846" y="214"/>
                      <a:pt x="946" y="282"/>
                    </a:cubicBezTo>
                    <a:cubicBezTo>
                      <a:pt x="1046" y="350"/>
                      <a:pt x="1077" y="614"/>
                      <a:pt x="1135" y="729"/>
                    </a:cubicBezTo>
                    <a:cubicBezTo>
                      <a:pt x="1193" y="844"/>
                      <a:pt x="1208" y="876"/>
                      <a:pt x="1227" y="915"/>
                    </a:cubicBezTo>
                    <a:lnTo>
                      <a:pt x="49" y="916"/>
                    </a:lnTo>
                    <a:lnTo>
                      <a:pt x="48" y="53"/>
                    </a:lnTo>
                    <a:close/>
                  </a:path>
                </a:pathLst>
              </a:custGeom>
              <a:solidFill>
                <a:srgbClr val="C0C0C0"/>
              </a:solidFill>
              <a:ln w="254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056806B2-B6A7-3546-9D2F-BAA0F83EF78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484240" y="2473871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D284DB8D-F314-6248-9893-2585EE6CB4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777" y="1845221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93CCFD21-22EF-0C41-8382-6EC6EA1C9E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13140" y="3213646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4F3C368E-CD56-D743-B8B1-0424F1235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190" y="2723109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11" name="Oval 22">
              <a:extLst>
                <a:ext uri="{FF2B5EF4-FFF2-40B4-BE49-F238E27FC236}">
                  <a16:creationId xmlns:a16="http://schemas.microsoft.com/office/drawing/2014/main" id="{96B87C2D-B3DF-6C4E-8FCF-981A3C06B23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260527" y="2583409"/>
              <a:ext cx="71438" cy="7143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35F1408-3E01-5747-AE37-0E39A8297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065" y="1954759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13" name="Oval 24">
              <a:extLst>
                <a:ext uri="{FF2B5EF4-FFF2-40B4-BE49-F238E27FC236}">
                  <a16:creationId xmlns:a16="http://schemas.microsoft.com/office/drawing/2014/main" id="{60DC8D3F-3A1D-8941-B563-5FAE5011E84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625777" y="2734221"/>
              <a:ext cx="71438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04B38C3-21EF-2340-8CEC-8E588ADA1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827" y="2243684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15" name="Freeform 26">
              <a:extLst>
                <a:ext uri="{FF2B5EF4-FFF2-40B4-BE49-F238E27FC236}">
                  <a16:creationId xmlns:a16="http://schemas.microsoft.com/office/drawing/2014/main" id="{4F8702F4-6E10-1243-9638-62A3957B8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4240" y="1556296"/>
              <a:ext cx="1079500" cy="288925"/>
            </a:xfrm>
            <a:custGeom>
              <a:avLst/>
              <a:gdLst>
                <a:gd name="T0" fmla="*/ 0 w 680"/>
                <a:gd name="T1" fmla="*/ 0 h 182"/>
                <a:gd name="T2" fmla="*/ 355 w 680"/>
                <a:gd name="T3" fmla="*/ 134 h 182"/>
                <a:gd name="T4" fmla="*/ 680 w 68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0" h="182">
                  <a:moveTo>
                    <a:pt x="0" y="0"/>
                  </a:moveTo>
                  <a:cubicBezTo>
                    <a:pt x="59" y="22"/>
                    <a:pt x="242" y="104"/>
                    <a:pt x="355" y="134"/>
                  </a:cubicBezTo>
                  <a:cubicBezTo>
                    <a:pt x="468" y="164"/>
                    <a:pt x="612" y="172"/>
                    <a:pt x="680" y="182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" name="Freeform 27">
              <a:extLst>
                <a:ext uri="{FF2B5EF4-FFF2-40B4-BE49-F238E27FC236}">
                  <a16:creationId xmlns:a16="http://schemas.microsoft.com/office/drawing/2014/main" id="{D54F75A9-7027-0D49-A2C7-8BC8470085A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627" y="2062709"/>
              <a:ext cx="647700" cy="576262"/>
            </a:xfrm>
            <a:custGeom>
              <a:avLst/>
              <a:gdLst>
                <a:gd name="T0" fmla="*/ 408 w 408"/>
                <a:gd name="T1" fmla="*/ 363 h 363"/>
                <a:gd name="T2" fmla="*/ 261 w 408"/>
                <a:gd name="T3" fmla="*/ 86 h 363"/>
                <a:gd name="T4" fmla="*/ 0 w 408"/>
                <a:gd name="T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363">
                  <a:moveTo>
                    <a:pt x="408" y="363"/>
                  </a:moveTo>
                  <a:cubicBezTo>
                    <a:pt x="384" y="317"/>
                    <a:pt x="329" y="147"/>
                    <a:pt x="261" y="86"/>
                  </a:cubicBezTo>
                  <a:cubicBezTo>
                    <a:pt x="193" y="25"/>
                    <a:pt x="54" y="18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94CB1E-6018-F74D-BD09-F2A08007E3D4}"/>
                </a:ext>
              </a:extLst>
            </p:cNvPr>
            <p:cNvCxnSpPr/>
            <p:nvPr/>
          </p:nvCxnSpPr>
          <p:spPr>
            <a:xfrm>
              <a:off x="3077506" y="2509589"/>
              <a:ext cx="0" cy="21626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61855AC-88EB-E24F-95E3-00F881CC0070}"/>
                </a:ext>
              </a:extLst>
            </p:cNvPr>
            <p:cNvSpPr txBox="1"/>
            <p:nvPr/>
          </p:nvSpPr>
          <p:spPr>
            <a:xfrm>
              <a:off x="3169161" y="3940429"/>
              <a:ext cx="1331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FRate</a:t>
              </a:r>
              <a:r>
                <a:rPr lang="de-DE" dirty="0"/>
                <a:t> Utility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8139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FAAF-ACA9-FC4D-8009-EEC9B726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Adding</a:t>
            </a:r>
            <a:r>
              <a:rPr lang="de-DE" dirty="0"/>
              <a:t> Actions </a:t>
            </a:r>
            <a:r>
              <a:rPr lang="de-DE" dirty="0" err="1"/>
              <a:t>and</a:t>
            </a:r>
            <a:r>
              <a:rPr lang="de-DE" dirty="0"/>
              <a:t> Utilities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0AE86-F738-634F-A9E5-221CEF4A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42AC80B-CA7C-C849-AB8C-9569F0440A18}"/>
              </a:ext>
            </a:extLst>
          </p:cNvPr>
          <p:cNvCxnSpPr>
            <a:cxnSpLocks/>
            <a:stCxn id="40" idx="6"/>
            <a:endCxn id="44" idx="1"/>
          </p:cNvCxnSpPr>
          <p:nvPr/>
        </p:nvCxnSpPr>
        <p:spPr>
          <a:xfrm flipV="1">
            <a:off x="2019837" y="2859258"/>
            <a:ext cx="763468" cy="10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354D90-AE4C-9748-86AE-F4969F08100D}"/>
              </a:ext>
            </a:extLst>
          </p:cNvPr>
          <p:cNvCxnSpPr>
            <a:cxnSpLocks/>
            <a:stCxn id="44" idx="0"/>
            <a:endCxn id="57" idx="4"/>
          </p:cNvCxnSpPr>
          <p:nvPr/>
        </p:nvCxnSpPr>
        <p:spPr>
          <a:xfrm flipH="1" flipV="1">
            <a:off x="2854312" y="2153479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93BA019-D33E-A14E-AB94-F90AF092E56A}"/>
              </a:ext>
            </a:extLst>
          </p:cNvPr>
          <p:cNvGrpSpPr/>
          <p:nvPr/>
        </p:nvGrpSpPr>
        <p:grpSpPr>
          <a:xfrm>
            <a:off x="2783305" y="2646115"/>
            <a:ext cx="756356" cy="285143"/>
            <a:chOff x="5631180" y="4596677"/>
            <a:chExt cx="756356" cy="285143"/>
          </a:xfrm>
          <a:noFill/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62B6AF1-0C9F-1643-8E66-539B6DA14CD1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77B55F60-3F83-514B-B017-9201C0BFD738}"/>
                    </a:ext>
                  </a:extLst>
                </p:cNvPr>
                <p:cNvSpPr txBox="1"/>
                <p:nvPr/>
              </p:nvSpPr>
              <p:spPr>
                <a:xfrm>
                  <a:off x="5865598" y="4596677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77B55F60-3F83-514B-B017-9201C0BFD7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5598" y="4596677"/>
                  <a:ext cx="521938" cy="285143"/>
                </a:xfrm>
                <a:prstGeom prst="rect">
                  <a:avLst/>
                </a:prstGeom>
                <a:blipFill>
                  <a:blip r:embed="rId2"/>
                  <a:stretch>
                    <a:fillRect l="-9524" b="-25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81A2DDF6-4391-C748-A8FF-63186EE9DBB0}"/>
              </a:ext>
            </a:extLst>
          </p:cNvPr>
          <p:cNvGrpSpPr/>
          <p:nvPr/>
        </p:nvGrpSpPr>
        <p:grpSpPr>
          <a:xfrm>
            <a:off x="430754" y="2657932"/>
            <a:ext cx="1589083" cy="409772"/>
            <a:chOff x="1188194" y="2657932"/>
            <a:chExt cx="1589083" cy="409772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6250AFB-4158-D648-800E-235DD9BA8F53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1612BE69-CF40-1242-9AB8-01FAAFC0A0A0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473096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1612BE69-CF40-1242-9AB8-01FAAFC0A0A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473096" cy="362984"/>
                </a:xfrm>
                <a:prstGeom prst="rect">
                  <a:avLst/>
                </a:prstGeom>
                <a:blipFill>
                  <a:blip r:embed="rId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EFAE089-5879-F445-8404-534DE5492E9A}"/>
              </a:ext>
            </a:extLst>
          </p:cNvPr>
          <p:cNvGrpSpPr/>
          <p:nvPr/>
        </p:nvGrpSpPr>
        <p:grpSpPr>
          <a:xfrm>
            <a:off x="1705709" y="5085184"/>
            <a:ext cx="2301055" cy="396000"/>
            <a:chOff x="7148983" y="5554764"/>
            <a:chExt cx="2607529" cy="488547"/>
          </a:xfrm>
          <a:noFill/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BF361400-C8F7-7544-9BFB-8410A838528F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6ED816FB-5313-9743-9AFC-A6CA1589E018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6ED816FB-5313-9743-9AFC-A6CA1589E0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5"/>
                  <a:stretch>
                    <a:fillRect b="-967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4E640BA8-6143-824C-B53C-ECCF8EF29264}"/>
              </a:ext>
            </a:extLst>
          </p:cNvPr>
          <p:cNvGrpSpPr/>
          <p:nvPr/>
        </p:nvGrpSpPr>
        <p:grpSpPr>
          <a:xfrm>
            <a:off x="2043313" y="1757479"/>
            <a:ext cx="1730671" cy="396000"/>
            <a:chOff x="6416368" y="3371343"/>
            <a:chExt cx="1730671" cy="396000"/>
          </a:xfrm>
          <a:noFill/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EABE9D9-EB2A-8345-A6AF-A68DF9D056DF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242CCFCF-98C3-374E-AC2C-1E555E8FE1FB}"/>
                    </a:ext>
                  </a:extLst>
                </p:cNvPr>
                <p:cNvSpPr/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242CCFCF-98C3-374E-AC2C-1E555E8FE1F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E52630B-08D9-274B-9B9B-4568E7AFB9C1}"/>
              </a:ext>
            </a:extLst>
          </p:cNvPr>
          <p:cNvGrpSpPr/>
          <p:nvPr/>
        </p:nvGrpSpPr>
        <p:grpSpPr>
          <a:xfrm>
            <a:off x="1735904" y="3519940"/>
            <a:ext cx="2239941" cy="396000"/>
            <a:chOff x="5817831" y="5664879"/>
            <a:chExt cx="2239941" cy="396000"/>
          </a:xfrm>
          <a:noFill/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233B2EF-5695-FD4B-8A75-5B4F63558A66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88505A91-3A4E-EC4F-9BE0-78B37A2656F4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88505A91-3A4E-EC4F-9BE0-78B37A2656F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7"/>
                  <a:stretch>
                    <a:fillRect r="-40187" b="-1724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93D11CD-F32D-E644-8D99-B25515BA5CE9}"/>
              </a:ext>
            </a:extLst>
          </p:cNvPr>
          <p:cNvCxnSpPr>
            <a:cxnSpLocks/>
            <a:stCxn id="44" idx="2"/>
            <a:endCxn id="60" idx="0"/>
          </p:cNvCxnSpPr>
          <p:nvPr/>
        </p:nvCxnSpPr>
        <p:spPr>
          <a:xfrm>
            <a:off x="2855305" y="2931258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742BDE5-C1CB-1C4A-ABDF-7E2C6013BA66}"/>
              </a:ext>
            </a:extLst>
          </p:cNvPr>
          <p:cNvGrpSpPr/>
          <p:nvPr/>
        </p:nvGrpSpPr>
        <p:grpSpPr>
          <a:xfrm>
            <a:off x="4242420" y="1582888"/>
            <a:ext cx="351122" cy="449050"/>
            <a:chOff x="7868133" y="4420730"/>
            <a:chExt cx="351122" cy="449050"/>
          </a:xfrm>
          <a:noFill/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E87569D7-D3F0-D449-B18F-882E2AB95095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75B74BD8-165B-C640-9EC6-688C63E29721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51122" cy="308739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75B74BD8-165B-C640-9EC6-688C63E297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51122" cy="308739"/>
                </a:xfrm>
                <a:prstGeom prst="rect">
                  <a:avLst/>
                </a:prstGeom>
                <a:blipFill>
                  <a:blip r:embed="rId8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01FFDDA-8381-EF42-AC57-46CEED03A974}"/>
              </a:ext>
            </a:extLst>
          </p:cNvPr>
          <p:cNvCxnSpPr>
            <a:cxnSpLocks/>
            <a:stCxn id="57" idx="6"/>
            <a:endCxn id="64" idx="1"/>
          </p:cNvCxnSpPr>
          <p:nvPr/>
        </p:nvCxnSpPr>
        <p:spPr>
          <a:xfrm>
            <a:off x="3665311" y="1955479"/>
            <a:ext cx="603558" cy="4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5B0257A-FC6D-134A-AD63-87004F1CC23B}"/>
              </a:ext>
            </a:extLst>
          </p:cNvPr>
          <p:cNvCxnSpPr>
            <a:cxnSpLocks/>
            <a:stCxn id="64" idx="3"/>
            <a:endCxn id="183" idx="2"/>
          </p:cNvCxnSpPr>
          <p:nvPr/>
        </p:nvCxnSpPr>
        <p:spPr>
          <a:xfrm flipV="1">
            <a:off x="4412869" y="1958786"/>
            <a:ext cx="892661" cy="1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D48BD56D-759D-A94E-8FA1-6BDE1266E696}"/>
              </a:ext>
            </a:extLst>
          </p:cNvPr>
          <p:cNvGrpSpPr/>
          <p:nvPr/>
        </p:nvGrpSpPr>
        <p:grpSpPr>
          <a:xfrm>
            <a:off x="4242420" y="3284984"/>
            <a:ext cx="351122" cy="502182"/>
            <a:chOff x="7868133" y="4367598"/>
            <a:chExt cx="351122" cy="502182"/>
          </a:xfrm>
          <a:noFill/>
        </p:grpSpPr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2384F4F7-CB78-D74D-8D37-26C2F8729957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F28554EA-A5C2-D848-9538-F5E4D2E3D8DF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51122" cy="306944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F28554EA-A5C2-D848-9538-F5E4D2E3D8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51122" cy="306944"/>
                </a:xfrm>
                <a:prstGeom prst="rect">
                  <a:avLst/>
                </a:prstGeom>
                <a:blipFill>
                  <a:blip r:embed="rId9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D7630FF1-596F-0C40-9716-4EDEF6BCA393}"/>
              </a:ext>
            </a:extLst>
          </p:cNvPr>
          <p:cNvCxnSpPr>
            <a:cxnSpLocks/>
            <a:stCxn id="60" idx="6"/>
            <a:endCxn id="129" idx="1"/>
          </p:cNvCxnSpPr>
          <p:nvPr/>
        </p:nvCxnSpPr>
        <p:spPr>
          <a:xfrm flipV="1">
            <a:off x="3975845" y="3715166"/>
            <a:ext cx="293024" cy="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51147310-5287-0640-832C-ABAC753695DD}"/>
              </a:ext>
            </a:extLst>
          </p:cNvPr>
          <p:cNvCxnSpPr>
            <a:cxnSpLocks/>
            <a:stCxn id="129" idx="3"/>
            <a:endCxn id="186" idx="2"/>
          </p:cNvCxnSpPr>
          <p:nvPr/>
        </p:nvCxnSpPr>
        <p:spPr>
          <a:xfrm>
            <a:off x="4412869" y="3715166"/>
            <a:ext cx="585252" cy="6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FB35C70-3536-BC41-9449-7996B7DAE885}"/>
              </a:ext>
            </a:extLst>
          </p:cNvPr>
          <p:cNvGrpSpPr/>
          <p:nvPr/>
        </p:nvGrpSpPr>
        <p:grpSpPr>
          <a:xfrm>
            <a:off x="4256096" y="5208196"/>
            <a:ext cx="351122" cy="473759"/>
            <a:chOff x="7881809" y="4725780"/>
            <a:chExt cx="351122" cy="473759"/>
          </a:xfrm>
          <a:noFill/>
        </p:grpSpPr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530A7AEE-1B2A-F94A-8C3C-DC20CF95AF74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892A1316-C5F3-A44F-8324-05FABEE676F1}"/>
                    </a:ext>
                  </a:extLst>
                </p:cNvPr>
                <p:cNvSpPr txBox="1"/>
                <p:nvPr/>
              </p:nvSpPr>
              <p:spPr>
                <a:xfrm>
                  <a:off x="7881809" y="4890800"/>
                  <a:ext cx="351122" cy="308739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892A1316-C5F3-A44F-8324-05FABEE676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1809" y="4890800"/>
                  <a:ext cx="351122" cy="308739"/>
                </a:xfrm>
                <a:prstGeom prst="rect">
                  <a:avLst/>
                </a:prstGeom>
                <a:blipFill>
                  <a:blip r:embed="rId10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B16F5943-B411-094B-90F8-3467F3205017}"/>
              </a:ext>
            </a:extLst>
          </p:cNvPr>
          <p:cNvCxnSpPr>
            <a:cxnSpLocks/>
            <a:stCxn id="54" idx="6"/>
            <a:endCxn id="135" idx="1"/>
          </p:cNvCxnSpPr>
          <p:nvPr/>
        </p:nvCxnSpPr>
        <p:spPr>
          <a:xfrm flipV="1">
            <a:off x="4006764" y="5280196"/>
            <a:ext cx="262105" cy="29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FFCDB432-376D-6F4D-BA55-0860A55B3D22}"/>
              </a:ext>
            </a:extLst>
          </p:cNvPr>
          <p:cNvCxnSpPr>
            <a:cxnSpLocks/>
            <a:stCxn id="135" idx="3"/>
            <a:endCxn id="181" idx="1"/>
          </p:cNvCxnSpPr>
          <p:nvPr/>
        </p:nvCxnSpPr>
        <p:spPr>
          <a:xfrm>
            <a:off x="4412869" y="5280196"/>
            <a:ext cx="555057" cy="6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471E8677-67B8-8E49-8975-B92079F2D118}"/>
              </a:ext>
            </a:extLst>
          </p:cNvPr>
          <p:cNvCxnSpPr>
            <a:cxnSpLocks/>
            <a:stCxn id="177" idx="2"/>
            <a:endCxn id="169" idx="3"/>
          </p:cNvCxnSpPr>
          <p:nvPr/>
        </p:nvCxnSpPr>
        <p:spPr>
          <a:xfrm flipH="1">
            <a:off x="6189522" y="2856340"/>
            <a:ext cx="937976" cy="6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73A22BDA-019E-AB42-8122-31E59E76CA6C}"/>
              </a:ext>
            </a:extLst>
          </p:cNvPr>
          <p:cNvCxnSpPr>
            <a:cxnSpLocks/>
            <a:stCxn id="169" idx="0"/>
            <a:endCxn id="183" idx="4"/>
          </p:cNvCxnSpPr>
          <p:nvPr/>
        </p:nvCxnSpPr>
        <p:spPr>
          <a:xfrm flipH="1" flipV="1">
            <a:off x="6116529" y="2156786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7A08583-8F2D-9641-88F7-8A0FAADCE670}"/>
              </a:ext>
            </a:extLst>
          </p:cNvPr>
          <p:cNvGrpSpPr/>
          <p:nvPr/>
        </p:nvGrpSpPr>
        <p:grpSpPr>
          <a:xfrm>
            <a:off x="5453432" y="2711809"/>
            <a:ext cx="736090" cy="285143"/>
            <a:chOff x="5039090" y="4659064"/>
            <a:chExt cx="736090" cy="285143"/>
          </a:xfrm>
          <a:noFill/>
        </p:grpSpPr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95456ED4-74F9-A948-9A7D-17DCA1BE8051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035B271E-23DF-E44B-BAC0-F0E4BB5184C5}"/>
                    </a:ext>
                  </a:extLst>
                </p:cNvPr>
                <p:cNvSpPr txBox="1"/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035B271E-23DF-E44B-BAC0-F0E4BB5184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blipFill>
                  <a:blip r:embed="rId11"/>
                  <a:stretch>
                    <a:fillRect l="-9302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833640A3-719F-8A4E-B376-E73CC1884E6E}"/>
              </a:ext>
            </a:extLst>
          </p:cNvPr>
          <p:cNvCxnSpPr>
            <a:cxnSpLocks/>
            <a:stCxn id="186" idx="4"/>
            <a:endCxn id="174" idx="0"/>
          </p:cNvCxnSpPr>
          <p:nvPr/>
        </p:nvCxnSpPr>
        <p:spPr>
          <a:xfrm>
            <a:off x="6118092" y="3919247"/>
            <a:ext cx="1424" cy="51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018C62A2-3F7C-A340-B4AB-0A21BF60B677}"/>
              </a:ext>
            </a:extLst>
          </p:cNvPr>
          <p:cNvCxnSpPr>
            <a:cxnSpLocks/>
            <a:stCxn id="174" idx="2"/>
            <a:endCxn id="180" idx="0"/>
          </p:cNvCxnSpPr>
          <p:nvPr/>
        </p:nvCxnSpPr>
        <p:spPr>
          <a:xfrm>
            <a:off x="6119516" y="4581822"/>
            <a:ext cx="927" cy="506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1D942D46-5243-1A48-B7AB-F133602F936A}"/>
              </a:ext>
            </a:extLst>
          </p:cNvPr>
          <p:cNvGrpSpPr/>
          <p:nvPr/>
        </p:nvGrpSpPr>
        <p:grpSpPr>
          <a:xfrm>
            <a:off x="6047516" y="4368309"/>
            <a:ext cx="733197" cy="283026"/>
            <a:chOff x="7894582" y="4656267"/>
            <a:chExt cx="733197" cy="283026"/>
          </a:xfrm>
          <a:noFill/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85A94DB5-3F85-4D4A-9EF3-13D4EEE402E8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C62C1CB2-C58C-A14C-8F2A-D227F7476025}"/>
                    </a:ext>
                  </a:extLst>
                </p:cNvPr>
                <p:cNvSpPr txBox="1"/>
                <p:nvPr/>
              </p:nvSpPr>
              <p:spPr>
                <a:xfrm>
                  <a:off x="8134311" y="4656267"/>
                  <a:ext cx="493468" cy="28302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C62C1CB2-C58C-A14C-8F2A-D227F74760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4311" y="4656267"/>
                  <a:ext cx="493468" cy="283026"/>
                </a:xfrm>
                <a:prstGeom prst="rect">
                  <a:avLst/>
                </a:prstGeom>
                <a:blipFill>
                  <a:blip r:embed="rId12"/>
                  <a:stretch>
                    <a:fillRect l="-10000" r="-2500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024522C-15AF-C94E-9BB9-C006D1E35621}"/>
              </a:ext>
            </a:extLst>
          </p:cNvPr>
          <p:cNvGrpSpPr/>
          <p:nvPr/>
        </p:nvGrpSpPr>
        <p:grpSpPr>
          <a:xfrm>
            <a:off x="7127498" y="2644568"/>
            <a:ext cx="1589083" cy="409772"/>
            <a:chOff x="1188194" y="2657932"/>
            <a:chExt cx="1589083" cy="409772"/>
          </a:xfrm>
        </p:grpSpPr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997D4CD9-4443-EF47-9C45-74729C9DA3A4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B68FE1C5-A01F-DC47-BC4E-8A9BCF30296B}"/>
                    </a:ext>
                  </a:extLst>
                </p:cNvPr>
                <p:cNvSpPr/>
                <p:nvPr/>
              </p:nvSpPr>
              <p:spPr>
                <a:xfrm>
                  <a:off x="1419675" y="2657932"/>
                  <a:ext cx="1245469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B68FE1C5-A01F-DC47-BC4E-8A9BCF30296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9675" y="2657932"/>
                  <a:ext cx="1245469" cy="362984"/>
                </a:xfrm>
                <a:prstGeom prst="rect">
                  <a:avLst/>
                </a:prstGeom>
                <a:blipFill>
                  <a:blip r:embed="rId13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5A247271-6178-2942-8B4B-AC82CB85323A}"/>
              </a:ext>
            </a:extLst>
          </p:cNvPr>
          <p:cNvGrpSpPr/>
          <p:nvPr/>
        </p:nvGrpSpPr>
        <p:grpSpPr>
          <a:xfrm>
            <a:off x="4967926" y="5088491"/>
            <a:ext cx="2301055" cy="396000"/>
            <a:chOff x="7148983" y="5554764"/>
            <a:chExt cx="2607529" cy="488547"/>
          </a:xfrm>
          <a:noFill/>
        </p:grpSpPr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83217425-BD77-C34F-9A8C-26495AB1C042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Rectangle 180">
                  <a:extLst>
                    <a:ext uri="{FF2B5EF4-FFF2-40B4-BE49-F238E27FC236}">
                      <a16:creationId xmlns:a16="http://schemas.microsoft.com/office/drawing/2014/main" id="{C2ABE7AC-69E6-824A-ACD3-99184CD2D1EF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1" name="Rectangle 180">
                  <a:extLst>
                    <a:ext uri="{FF2B5EF4-FFF2-40B4-BE49-F238E27FC236}">
                      <a16:creationId xmlns:a16="http://schemas.microsoft.com/office/drawing/2014/main" id="{C2ABE7AC-69E6-824A-ACD3-99184CD2D1E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14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BA52CD64-C6E1-A54C-AA9D-163CED85F492}"/>
              </a:ext>
            </a:extLst>
          </p:cNvPr>
          <p:cNvGrpSpPr/>
          <p:nvPr/>
        </p:nvGrpSpPr>
        <p:grpSpPr>
          <a:xfrm>
            <a:off x="5305530" y="1760786"/>
            <a:ext cx="1730671" cy="396000"/>
            <a:chOff x="6416368" y="3371343"/>
            <a:chExt cx="1730671" cy="396000"/>
          </a:xfrm>
          <a:noFill/>
        </p:grpSpPr>
        <p:sp>
          <p:nvSpPr>
            <p:cNvPr id="183" name="TextBox 182">
              <a:extLst>
                <a:ext uri="{FF2B5EF4-FFF2-40B4-BE49-F238E27FC236}">
                  <a16:creationId xmlns:a16="http://schemas.microsoft.com/office/drawing/2014/main" id="{1EB7D2DC-D206-E24D-BB7C-9F906D35169F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7CF661CE-9BD4-954F-9B7C-C24569DB9F2A}"/>
                    </a:ext>
                  </a:extLst>
                </p:cNvPr>
                <p:cNvSpPr/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7CF661CE-9BD4-954F-9B7C-C24569DB9F2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49EC99C6-B5D8-3A4C-988A-E861A810B2E1}"/>
              </a:ext>
            </a:extLst>
          </p:cNvPr>
          <p:cNvGrpSpPr/>
          <p:nvPr/>
        </p:nvGrpSpPr>
        <p:grpSpPr>
          <a:xfrm>
            <a:off x="4998121" y="3523247"/>
            <a:ext cx="2239941" cy="396000"/>
            <a:chOff x="5817831" y="5664879"/>
            <a:chExt cx="2239941" cy="396000"/>
          </a:xfrm>
          <a:noFill/>
        </p:grpSpPr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3026103B-7AC5-1D4E-9EE0-E293E61178CF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7" name="Rectangle 186">
                  <a:extLst>
                    <a:ext uri="{FF2B5EF4-FFF2-40B4-BE49-F238E27FC236}">
                      <a16:creationId xmlns:a16="http://schemas.microsoft.com/office/drawing/2014/main" id="{EEF02083-46D5-6348-9421-A986C009572C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187" name="Rectangle 186">
                  <a:extLst>
                    <a:ext uri="{FF2B5EF4-FFF2-40B4-BE49-F238E27FC236}">
                      <a16:creationId xmlns:a16="http://schemas.microsoft.com/office/drawing/2014/main" id="{EEF02083-46D5-6348-9421-A986C009572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16"/>
                  <a:stretch>
                    <a:fillRect r="-25234"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BC37D6E6-8485-5B45-9D6E-B9AA2EE30CCF}"/>
              </a:ext>
            </a:extLst>
          </p:cNvPr>
          <p:cNvCxnSpPr>
            <a:cxnSpLocks/>
            <a:stCxn id="169" idx="2"/>
            <a:endCxn id="186" idx="0"/>
          </p:cNvCxnSpPr>
          <p:nvPr/>
        </p:nvCxnSpPr>
        <p:spPr>
          <a:xfrm>
            <a:off x="6117522" y="2934565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AE5598F-2074-924D-8D8E-EEC440998B3A}"/>
              </a:ext>
            </a:extLst>
          </p:cNvPr>
          <p:cNvCxnSpPr>
            <a:cxnSpLocks/>
            <a:stCxn id="187" idx="0"/>
            <a:endCxn id="64" idx="2"/>
          </p:cNvCxnSpPr>
          <p:nvPr/>
        </p:nvCxnSpPr>
        <p:spPr>
          <a:xfrm flipH="1" flipV="1">
            <a:off x="4340869" y="2031938"/>
            <a:ext cx="1506790" cy="15103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8FA2114C-38F7-6048-8498-8CA8BA9BF8FE}"/>
              </a:ext>
            </a:extLst>
          </p:cNvPr>
          <p:cNvCxnSpPr>
            <a:cxnSpLocks/>
            <a:stCxn id="187" idx="2"/>
            <a:endCxn id="135" idx="0"/>
          </p:cNvCxnSpPr>
          <p:nvPr/>
        </p:nvCxnSpPr>
        <p:spPr>
          <a:xfrm flipH="1">
            <a:off x="4340869" y="3905307"/>
            <a:ext cx="1506790" cy="1302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ectangle 200">
            <a:extLst>
              <a:ext uri="{FF2B5EF4-FFF2-40B4-BE49-F238E27FC236}">
                <a16:creationId xmlns:a16="http://schemas.microsoft.com/office/drawing/2014/main" id="{F8B82857-6E62-544A-A865-0FA6B233942B}"/>
              </a:ext>
            </a:extLst>
          </p:cNvPr>
          <p:cNvSpPr/>
          <p:nvPr/>
        </p:nvSpPr>
        <p:spPr>
          <a:xfrm>
            <a:off x="1705709" y="4401244"/>
            <a:ext cx="2161815" cy="42152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1DB335DE-8B21-9646-B80F-6CE2333A55E3}"/>
              </a:ext>
            </a:extLst>
          </p:cNvPr>
          <p:cNvCxnSpPr>
            <a:cxnSpLocks/>
            <a:stCxn id="201" idx="0"/>
            <a:endCxn id="129" idx="2"/>
          </p:cNvCxnSpPr>
          <p:nvPr/>
        </p:nvCxnSpPr>
        <p:spPr>
          <a:xfrm flipV="1">
            <a:off x="2786617" y="3787166"/>
            <a:ext cx="1554252" cy="614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38443068-C25A-D141-9B47-90797CFD8D64}"/>
                  </a:ext>
                </a:extLst>
              </p:cNvPr>
              <p:cNvSpPr/>
              <p:nvPr/>
            </p:nvSpPr>
            <p:spPr>
              <a:xfrm>
                <a:off x="1850804" y="4433854"/>
                <a:ext cx="1763548" cy="36298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𝑅𝑒𝐷𝑖𝑠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38443068-C25A-D141-9B47-90797CFD8D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804" y="4433854"/>
                <a:ext cx="1763548" cy="362984"/>
              </a:xfrm>
              <a:prstGeom prst="rect">
                <a:avLst/>
              </a:prstGeom>
              <a:blipFill>
                <a:blip r:embed="rId17"/>
                <a:stretch>
                  <a:fillRect r="-5714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9" name="Group 208">
            <a:extLst>
              <a:ext uri="{FF2B5EF4-FFF2-40B4-BE49-F238E27FC236}">
                <a16:creationId xmlns:a16="http://schemas.microsoft.com/office/drawing/2014/main" id="{65C7E799-66DB-2E41-80C5-0AAD0B7CD249}"/>
              </a:ext>
            </a:extLst>
          </p:cNvPr>
          <p:cNvGrpSpPr/>
          <p:nvPr/>
        </p:nvGrpSpPr>
        <p:grpSpPr>
          <a:xfrm>
            <a:off x="4246985" y="4077342"/>
            <a:ext cx="359073" cy="502182"/>
            <a:chOff x="7868133" y="4367598"/>
            <a:chExt cx="359073" cy="502182"/>
          </a:xfrm>
          <a:noFill/>
        </p:grpSpPr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52349ECE-A5F1-C44B-A045-474186D37EA2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35298D6B-E790-DB46-BE89-1DAEC5F7E910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59073" cy="305340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35298D6B-E790-DB46-BE89-1DAEC5F7E9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59073" cy="305340"/>
                </a:xfrm>
                <a:prstGeom prst="rect">
                  <a:avLst/>
                </a:prstGeom>
                <a:blipFill>
                  <a:blip r:embed="rId18"/>
                  <a:stretch>
                    <a:fillRect l="-1333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75E35069-FC7A-1F4A-BDF0-0E62151D85C4}"/>
              </a:ext>
            </a:extLst>
          </p:cNvPr>
          <p:cNvCxnSpPr>
            <a:cxnSpLocks/>
            <a:stCxn id="210" idx="1"/>
            <a:endCxn id="201" idx="3"/>
          </p:cNvCxnSpPr>
          <p:nvPr/>
        </p:nvCxnSpPr>
        <p:spPr>
          <a:xfrm flipH="1">
            <a:off x="3867524" y="4507524"/>
            <a:ext cx="405910" cy="104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A294F466-B8F4-0146-AAC3-9BFE13FBF4B6}"/>
              </a:ext>
            </a:extLst>
          </p:cNvPr>
          <p:cNvCxnSpPr>
            <a:cxnSpLocks/>
            <a:stCxn id="180" idx="1"/>
            <a:endCxn id="210" idx="3"/>
          </p:cNvCxnSpPr>
          <p:nvPr/>
        </p:nvCxnSpPr>
        <p:spPr>
          <a:xfrm flipH="1" flipV="1">
            <a:off x="4417434" y="4507524"/>
            <a:ext cx="890870" cy="638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335A2D4B-C498-2F4D-B490-D0688395A5A5}"/>
              </a:ext>
            </a:extLst>
          </p:cNvPr>
          <p:cNvCxnSpPr>
            <a:cxnSpLocks/>
            <a:stCxn id="210" idx="0"/>
            <a:endCxn id="60" idx="5"/>
          </p:cNvCxnSpPr>
          <p:nvPr/>
        </p:nvCxnSpPr>
        <p:spPr>
          <a:xfrm flipH="1" flipV="1">
            <a:off x="3647813" y="3857947"/>
            <a:ext cx="697621" cy="577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:a16="http://schemas.microsoft.com/office/drawing/2014/main" id="{0E3A2375-4725-A14E-BCDA-37B3925BF44E}"/>
              </a:ext>
            </a:extLst>
          </p:cNvPr>
          <p:cNvCxnSpPr>
            <a:cxnSpLocks/>
            <a:stCxn id="177" idx="4"/>
            <a:endCxn id="227" idx="0"/>
          </p:cNvCxnSpPr>
          <p:nvPr/>
        </p:nvCxnSpPr>
        <p:spPr>
          <a:xfrm>
            <a:off x="7922040" y="3054340"/>
            <a:ext cx="2798" cy="5900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F11E4805-3B65-EF4A-BB2A-3CEED08922A7}"/>
              </a:ext>
            </a:extLst>
          </p:cNvPr>
          <p:cNvCxnSpPr>
            <a:cxnSpLocks/>
            <a:stCxn id="227" idx="2"/>
          </p:cNvCxnSpPr>
          <p:nvPr/>
        </p:nvCxnSpPr>
        <p:spPr>
          <a:xfrm flipH="1">
            <a:off x="7916525" y="3788434"/>
            <a:ext cx="8313" cy="71808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AD2CF53D-FDCB-1041-B200-65541BA0021F}"/>
              </a:ext>
            </a:extLst>
          </p:cNvPr>
          <p:cNvGrpSpPr/>
          <p:nvPr/>
        </p:nvGrpSpPr>
        <p:grpSpPr>
          <a:xfrm>
            <a:off x="7852838" y="3574921"/>
            <a:ext cx="655576" cy="278923"/>
            <a:chOff x="7894582" y="4656267"/>
            <a:chExt cx="655576" cy="278923"/>
          </a:xfrm>
          <a:noFill/>
        </p:grpSpPr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A9F56BB6-3166-0140-AC1E-F55F2C656913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8" name="TextBox 227">
                  <a:extLst>
                    <a:ext uri="{FF2B5EF4-FFF2-40B4-BE49-F238E27FC236}">
                      <a16:creationId xmlns:a16="http://schemas.microsoft.com/office/drawing/2014/main" id="{F9C27F21-89C4-DF42-9AED-05B02488CF80}"/>
                    </a:ext>
                  </a:extLst>
                </p:cNvPr>
                <p:cNvSpPr txBox="1"/>
                <p:nvPr/>
              </p:nvSpPr>
              <p:spPr>
                <a:xfrm>
                  <a:off x="8121194" y="4656267"/>
                  <a:ext cx="428964" cy="27892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8" name="TextBox 227">
                  <a:extLst>
                    <a:ext uri="{FF2B5EF4-FFF2-40B4-BE49-F238E27FC236}">
                      <a16:creationId xmlns:a16="http://schemas.microsoft.com/office/drawing/2014/main" id="{F9C27F21-89C4-DF42-9AED-05B02488C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1194" y="4656267"/>
                  <a:ext cx="428964" cy="278923"/>
                </a:xfrm>
                <a:prstGeom prst="rect">
                  <a:avLst/>
                </a:prstGeom>
                <a:blipFill>
                  <a:blip r:embed="rId19"/>
                  <a:stretch>
                    <a:fillRect l="-14706" r="-2941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4" name="Group 233">
            <a:extLst>
              <a:ext uri="{FF2B5EF4-FFF2-40B4-BE49-F238E27FC236}">
                <a16:creationId xmlns:a16="http://schemas.microsoft.com/office/drawing/2014/main" id="{912FB002-6A67-244D-B74A-5317742D7C8C}"/>
              </a:ext>
            </a:extLst>
          </p:cNvPr>
          <p:cNvGrpSpPr/>
          <p:nvPr/>
        </p:nvGrpSpPr>
        <p:grpSpPr>
          <a:xfrm>
            <a:off x="7544916" y="4648028"/>
            <a:ext cx="743220" cy="741651"/>
            <a:chOff x="7587682" y="4588664"/>
            <a:chExt cx="743220" cy="741651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1FF61913-7A70-8C4D-9222-E913DFED727A}"/>
                </a:ext>
              </a:extLst>
            </p:cNvPr>
            <p:cNvSpPr/>
            <p:nvPr/>
          </p:nvSpPr>
          <p:spPr>
            <a:xfrm rot="2714319">
              <a:off x="7588466" y="4587880"/>
              <a:ext cx="741651" cy="7432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5DCFB8B7-F948-C24E-AFBD-EE43BA56A362}"/>
                    </a:ext>
                  </a:extLst>
                </p:cNvPr>
                <p:cNvSpPr/>
                <p:nvPr/>
              </p:nvSpPr>
              <p:spPr>
                <a:xfrm>
                  <a:off x="7676434" y="4734923"/>
                  <a:ext cx="508743" cy="362984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𝑈𝑡𝑖𝑙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5DCFB8B7-F948-C24E-AFBD-EE43BA56A36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6434" y="4734923"/>
                  <a:ext cx="508743" cy="362984"/>
                </a:xfrm>
                <a:prstGeom prst="rect">
                  <a:avLst/>
                </a:prstGeom>
                <a:blipFill>
                  <a:blip r:embed="rId20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47976056-3ADD-2943-87CA-856F76BA9B44}"/>
              </a:ext>
            </a:extLst>
          </p:cNvPr>
          <p:cNvGrpSpPr/>
          <p:nvPr/>
        </p:nvGrpSpPr>
        <p:grpSpPr>
          <a:xfrm>
            <a:off x="6126462" y="1064700"/>
            <a:ext cx="309059" cy="449050"/>
            <a:chOff x="7868133" y="4420730"/>
            <a:chExt cx="309059" cy="449050"/>
          </a:xfrm>
          <a:noFill/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719C7BD-F6A5-634C-88F2-80D954B40265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96A73F10-4799-C04C-82BA-83A8A109D6F1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96A73F10-4799-C04C-82BA-83A8A109D6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blipFill>
                  <a:blip r:embed="rId14"/>
                  <a:stretch>
                    <a:fillRect l="-15385" t="-9091" r="-3846" b="-2272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1828D32-041F-2945-8B83-D66E50FED354}"/>
              </a:ext>
            </a:extLst>
          </p:cNvPr>
          <p:cNvCxnSpPr>
            <a:cxnSpLocks/>
            <a:stCxn id="80" idx="2"/>
          </p:cNvCxnSpPr>
          <p:nvPr/>
        </p:nvCxnSpPr>
        <p:spPr>
          <a:xfrm>
            <a:off x="6224911" y="1513750"/>
            <a:ext cx="10716" cy="263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0BF4E130-8C57-174D-AA06-AB4DD11E5395}"/>
              </a:ext>
            </a:extLst>
          </p:cNvPr>
          <p:cNvGrpSpPr/>
          <p:nvPr/>
        </p:nvGrpSpPr>
        <p:grpSpPr>
          <a:xfrm>
            <a:off x="6070381" y="6078384"/>
            <a:ext cx="331822" cy="458351"/>
            <a:chOff x="7864604" y="4725780"/>
            <a:chExt cx="331822" cy="458351"/>
          </a:xfrm>
          <a:noFill/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09B66C06-FEA9-D04C-9553-201A813F0D79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3ADD8D82-B353-2C4B-B379-31D6C0056C02}"/>
                    </a:ext>
                  </a:extLst>
                </p:cNvPr>
                <p:cNvSpPr txBox="1"/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5" name="TextBox 84">
                  <a:extLst>
                    <a:ext uri="{FF2B5EF4-FFF2-40B4-BE49-F238E27FC236}">
                      <a16:creationId xmlns:a16="http://schemas.microsoft.com/office/drawing/2014/main" id="{3ADD8D82-B353-2C4B-B379-31D6C0056C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blipFill>
                  <a:blip r:embed="rId21"/>
                  <a:stretch>
                    <a:fillRect l="-14815" t="-4348" r="-3704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946F549-B6D0-3147-8B6A-68CE75F55C00}"/>
              </a:ext>
            </a:extLst>
          </p:cNvPr>
          <p:cNvCxnSpPr>
            <a:cxnSpLocks/>
            <a:stCxn id="84" idx="0"/>
          </p:cNvCxnSpPr>
          <p:nvPr/>
        </p:nvCxnSpPr>
        <p:spPr>
          <a:xfrm flipH="1" flipV="1">
            <a:off x="6105229" y="5471209"/>
            <a:ext cx="67130" cy="60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17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8B3C9-27D3-0A49-ACB8-BD94041F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Adding</a:t>
            </a:r>
            <a:r>
              <a:rPr lang="de-DE" dirty="0"/>
              <a:t> a </a:t>
            </a:r>
            <a:r>
              <a:rPr lang="de-DE" dirty="0" err="1"/>
              <a:t>Perspective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FF366-4768-6545-8F46-F86AEF2F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4F2796-EB9F-A84C-8A0F-ACB7A1CB5815}"/>
              </a:ext>
            </a:extLst>
          </p:cNvPr>
          <p:cNvCxnSpPr>
            <a:cxnSpLocks/>
            <a:stCxn id="11" idx="6"/>
            <a:endCxn id="8" idx="1"/>
          </p:cNvCxnSpPr>
          <p:nvPr/>
        </p:nvCxnSpPr>
        <p:spPr>
          <a:xfrm flipV="1">
            <a:off x="2019837" y="2859258"/>
            <a:ext cx="763468" cy="10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C868DCF-BA49-0B4D-8342-30CD5A49988B}"/>
              </a:ext>
            </a:extLst>
          </p:cNvPr>
          <p:cNvCxnSpPr>
            <a:cxnSpLocks/>
            <a:stCxn id="8" idx="0"/>
            <a:endCxn id="17" idx="4"/>
          </p:cNvCxnSpPr>
          <p:nvPr/>
        </p:nvCxnSpPr>
        <p:spPr>
          <a:xfrm flipH="1" flipV="1">
            <a:off x="2854312" y="2153479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98CFA6A4-2EFA-6144-A30B-D4581797CA16}"/>
              </a:ext>
            </a:extLst>
          </p:cNvPr>
          <p:cNvGrpSpPr/>
          <p:nvPr/>
        </p:nvGrpSpPr>
        <p:grpSpPr>
          <a:xfrm>
            <a:off x="2783305" y="2646115"/>
            <a:ext cx="756356" cy="285143"/>
            <a:chOff x="5631180" y="4596677"/>
            <a:chExt cx="756356" cy="285143"/>
          </a:xfrm>
          <a:noFill/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5CB5632-49DF-0E4C-834B-0191743E895A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59D1CAE-44F7-5B47-84A8-6E07B5EBF0C7}"/>
                    </a:ext>
                  </a:extLst>
                </p:cNvPr>
                <p:cNvSpPr txBox="1"/>
                <p:nvPr/>
              </p:nvSpPr>
              <p:spPr>
                <a:xfrm>
                  <a:off x="5865598" y="4596677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77B55F60-3F83-514B-B017-9201C0BFD7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5598" y="4596677"/>
                  <a:ext cx="521938" cy="285143"/>
                </a:xfrm>
                <a:prstGeom prst="rect">
                  <a:avLst/>
                </a:prstGeom>
                <a:blipFill>
                  <a:blip r:embed="rId2"/>
                  <a:stretch>
                    <a:fillRect l="-9524" b="-25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C4DFBED-6D18-1D40-A800-292F240D3980}"/>
              </a:ext>
            </a:extLst>
          </p:cNvPr>
          <p:cNvGrpSpPr/>
          <p:nvPr/>
        </p:nvGrpSpPr>
        <p:grpSpPr>
          <a:xfrm>
            <a:off x="430754" y="2657932"/>
            <a:ext cx="1589083" cy="409772"/>
            <a:chOff x="1188194" y="2657932"/>
            <a:chExt cx="1589083" cy="40977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C01FF4F-6650-F140-933C-CEC5AD760CB6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A958B0E2-FB03-7D42-B050-AB9142A6C134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473096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1612BE69-CF40-1242-9AB8-01FAAFC0A0A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473096" cy="362984"/>
                </a:xfrm>
                <a:prstGeom prst="rect">
                  <a:avLst/>
                </a:prstGeom>
                <a:blipFill>
                  <a:blip r:embed="rId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652D8D2-AF0C-4D40-839E-B23E0C23591F}"/>
              </a:ext>
            </a:extLst>
          </p:cNvPr>
          <p:cNvGrpSpPr/>
          <p:nvPr/>
        </p:nvGrpSpPr>
        <p:grpSpPr>
          <a:xfrm>
            <a:off x="1705709" y="5085184"/>
            <a:ext cx="2301055" cy="396000"/>
            <a:chOff x="7148983" y="5554764"/>
            <a:chExt cx="2607529" cy="488547"/>
          </a:xfrm>
          <a:noFill/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BA2EAF2-ECE9-ED49-B0CD-2E96ABFF34D8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4E9D3A6E-3A57-D943-BB0E-46DDAF67B0DB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6ED816FB-5313-9743-9AFC-A6CA1589E0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5"/>
                  <a:stretch>
                    <a:fillRect b="-967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A635CC3-DA02-104E-BC44-262F4AFBA33C}"/>
              </a:ext>
            </a:extLst>
          </p:cNvPr>
          <p:cNvGrpSpPr/>
          <p:nvPr/>
        </p:nvGrpSpPr>
        <p:grpSpPr>
          <a:xfrm>
            <a:off x="2043313" y="1757479"/>
            <a:ext cx="1730671" cy="396000"/>
            <a:chOff x="6416368" y="3371343"/>
            <a:chExt cx="1730671" cy="396000"/>
          </a:xfrm>
          <a:noFill/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F9E0AE4-340E-3249-9805-52511A2E5264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57A6201F-D5A7-974A-9A35-574239721A78}"/>
                    </a:ext>
                  </a:extLst>
                </p:cNvPr>
                <p:cNvSpPr/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242CCFCF-98C3-374E-AC2C-1E555E8FE1F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CD712B8-DFAA-FF49-9F3A-1556415ABAE6}"/>
              </a:ext>
            </a:extLst>
          </p:cNvPr>
          <p:cNvGrpSpPr/>
          <p:nvPr/>
        </p:nvGrpSpPr>
        <p:grpSpPr>
          <a:xfrm>
            <a:off x="1735904" y="3519940"/>
            <a:ext cx="2239941" cy="396000"/>
            <a:chOff x="5817831" y="5664879"/>
            <a:chExt cx="2239941" cy="396000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9449902-A38C-F347-B552-CAB960A8949E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7BBE11B6-271B-0B49-BD2D-D4E77BF24AEC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7BBE11B6-271B-0B49-BD2D-D4E77BF24AE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7"/>
                  <a:stretch>
                    <a:fillRect r="-40187" b="-1724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3B0867C-6B5C-7342-A172-D798ED61CBDC}"/>
              </a:ext>
            </a:extLst>
          </p:cNvPr>
          <p:cNvCxnSpPr>
            <a:cxnSpLocks/>
            <a:stCxn id="8" idx="2"/>
            <a:endCxn id="20" idx="0"/>
          </p:cNvCxnSpPr>
          <p:nvPr/>
        </p:nvCxnSpPr>
        <p:spPr>
          <a:xfrm>
            <a:off x="2855305" y="2931258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805F1B3-B520-B743-AAAA-1A4829298552}"/>
              </a:ext>
            </a:extLst>
          </p:cNvPr>
          <p:cNvGrpSpPr/>
          <p:nvPr/>
        </p:nvGrpSpPr>
        <p:grpSpPr>
          <a:xfrm>
            <a:off x="4242420" y="1582888"/>
            <a:ext cx="351122" cy="449050"/>
            <a:chOff x="7868133" y="4420730"/>
            <a:chExt cx="351122" cy="449050"/>
          </a:xfrm>
          <a:noFill/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9D705A7-F8F3-A443-8E1A-73F34731AFA9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5BF8C89A-7E21-254E-AD39-756A0916B358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51122" cy="308739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75B74BD8-165B-C640-9EC6-688C63E297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51122" cy="308739"/>
                </a:xfrm>
                <a:prstGeom prst="rect">
                  <a:avLst/>
                </a:prstGeom>
                <a:blipFill>
                  <a:blip r:embed="rId8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A7D4040-2EFB-7848-88B1-76DDF5FD6DCB}"/>
              </a:ext>
            </a:extLst>
          </p:cNvPr>
          <p:cNvCxnSpPr>
            <a:cxnSpLocks/>
            <a:stCxn id="17" idx="6"/>
            <a:endCxn id="24" idx="1"/>
          </p:cNvCxnSpPr>
          <p:nvPr/>
        </p:nvCxnSpPr>
        <p:spPr>
          <a:xfrm>
            <a:off x="3665311" y="1955479"/>
            <a:ext cx="603558" cy="4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AD10AF9-FF22-154F-803E-135B8D215DB1}"/>
              </a:ext>
            </a:extLst>
          </p:cNvPr>
          <p:cNvCxnSpPr>
            <a:cxnSpLocks/>
            <a:stCxn id="24" idx="3"/>
            <a:endCxn id="55" idx="2"/>
          </p:cNvCxnSpPr>
          <p:nvPr/>
        </p:nvCxnSpPr>
        <p:spPr>
          <a:xfrm flipV="1">
            <a:off x="4412869" y="1958786"/>
            <a:ext cx="892661" cy="1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B2B67A1-C842-144D-98B2-850382AE124A}"/>
              </a:ext>
            </a:extLst>
          </p:cNvPr>
          <p:cNvGrpSpPr/>
          <p:nvPr/>
        </p:nvGrpSpPr>
        <p:grpSpPr>
          <a:xfrm>
            <a:off x="4242420" y="3284984"/>
            <a:ext cx="351122" cy="502182"/>
            <a:chOff x="7868133" y="4367598"/>
            <a:chExt cx="351122" cy="502182"/>
          </a:xfrm>
          <a:noFill/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B05DD6B-B109-CB4B-BA43-2227692DDD98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DD338054-3510-C24F-9F16-FF68C897174E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51122" cy="306944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F28554EA-A5C2-D848-9538-F5E4D2E3D8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51122" cy="306944"/>
                </a:xfrm>
                <a:prstGeom prst="rect">
                  <a:avLst/>
                </a:prstGeom>
                <a:blipFill>
                  <a:blip r:embed="rId9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27BAFE6-7A59-B447-8A07-ADB38EAA3090}"/>
              </a:ext>
            </a:extLst>
          </p:cNvPr>
          <p:cNvCxnSpPr>
            <a:cxnSpLocks/>
            <a:stCxn id="20" idx="6"/>
            <a:endCxn id="29" idx="1"/>
          </p:cNvCxnSpPr>
          <p:nvPr/>
        </p:nvCxnSpPr>
        <p:spPr>
          <a:xfrm flipV="1">
            <a:off x="3975845" y="3715166"/>
            <a:ext cx="293024" cy="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20FFEB6-6A5F-AB4A-BDB2-DAB6B08361AD}"/>
              </a:ext>
            </a:extLst>
          </p:cNvPr>
          <p:cNvCxnSpPr>
            <a:cxnSpLocks/>
            <a:stCxn id="29" idx="3"/>
            <a:endCxn id="58" idx="2"/>
          </p:cNvCxnSpPr>
          <p:nvPr/>
        </p:nvCxnSpPr>
        <p:spPr>
          <a:xfrm>
            <a:off x="4412869" y="3715166"/>
            <a:ext cx="585252" cy="6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F95B951-E36E-504C-935C-93E2C11D1CB2}"/>
              </a:ext>
            </a:extLst>
          </p:cNvPr>
          <p:cNvGrpSpPr/>
          <p:nvPr/>
        </p:nvGrpSpPr>
        <p:grpSpPr>
          <a:xfrm>
            <a:off x="4256096" y="5208196"/>
            <a:ext cx="351122" cy="473759"/>
            <a:chOff x="7881809" y="4725780"/>
            <a:chExt cx="351122" cy="473759"/>
          </a:xfrm>
          <a:noFill/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6983CC-11DE-7D45-B631-F754D37C056A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3D18DE2D-74EC-ED4E-B0AE-44EBC3F242D5}"/>
                    </a:ext>
                  </a:extLst>
                </p:cNvPr>
                <p:cNvSpPr txBox="1"/>
                <p:nvPr/>
              </p:nvSpPr>
              <p:spPr>
                <a:xfrm>
                  <a:off x="7881809" y="4890800"/>
                  <a:ext cx="351122" cy="308739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892A1316-C5F3-A44F-8324-05FABEE676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1809" y="4890800"/>
                  <a:ext cx="351122" cy="308739"/>
                </a:xfrm>
                <a:prstGeom prst="rect">
                  <a:avLst/>
                </a:prstGeom>
                <a:blipFill>
                  <a:blip r:embed="rId10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E402740-681B-A94F-96D5-3C7120365C97}"/>
              </a:ext>
            </a:extLst>
          </p:cNvPr>
          <p:cNvCxnSpPr>
            <a:cxnSpLocks/>
            <a:stCxn id="14" idx="6"/>
            <a:endCxn id="34" idx="1"/>
          </p:cNvCxnSpPr>
          <p:nvPr/>
        </p:nvCxnSpPr>
        <p:spPr>
          <a:xfrm flipV="1">
            <a:off x="4006764" y="5280196"/>
            <a:ext cx="262105" cy="29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2C51AEE-600C-A84A-9D73-190340B560C5}"/>
              </a:ext>
            </a:extLst>
          </p:cNvPr>
          <p:cNvCxnSpPr>
            <a:cxnSpLocks/>
            <a:stCxn id="34" idx="3"/>
            <a:endCxn id="53" idx="1"/>
          </p:cNvCxnSpPr>
          <p:nvPr/>
        </p:nvCxnSpPr>
        <p:spPr>
          <a:xfrm>
            <a:off x="4412869" y="5280196"/>
            <a:ext cx="555057" cy="6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17B330B-D7D7-794F-AA54-BB4A7C24A995}"/>
              </a:ext>
            </a:extLst>
          </p:cNvPr>
          <p:cNvCxnSpPr>
            <a:cxnSpLocks/>
            <a:stCxn id="49" idx="2"/>
            <a:endCxn id="41" idx="3"/>
          </p:cNvCxnSpPr>
          <p:nvPr/>
        </p:nvCxnSpPr>
        <p:spPr>
          <a:xfrm flipH="1">
            <a:off x="6189522" y="2856340"/>
            <a:ext cx="937977" cy="6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4902230-B827-8F44-AD23-B59423AE9F23}"/>
              </a:ext>
            </a:extLst>
          </p:cNvPr>
          <p:cNvCxnSpPr>
            <a:cxnSpLocks/>
            <a:stCxn id="41" idx="0"/>
            <a:endCxn id="55" idx="4"/>
          </p:cNvCxnSpPr>
          <p:nvPr/>
        </p:nvCxnSpPr>
        <p:spPr>
          <a:xfrm flipH="1" flipV="1">
            <a:off x="6116529" y="2156786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BE20B9A-ECF3-4A47-A888-C7EA25C35914}"/>
              </a:ext>
            </a:extLst>
          </p:cNvPr>
          <p:cNvGrpSpPr/>
          <p:nvPr/>
        </p:nvGrpSpPr>
        <p:grpSpPr>
          <a:xfrm>
            <a:off x="5453432" y="2711809"/>
            <a:ext cx="736090" cy="285143"/>
            <a:chOff x="5039090" y="4659064"/>
            <a:chExt cx="736090" cy="285143"/>
          </a:xfrm>
          <a:noFill/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3DDA975-A8AA-A245-BCD2-DF4826D36745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AFEF179D-AD7B-0C43-A244-5AB0C3608DE9}"/>
                    </a:ext>
                  </a:extLst>
                </p:cNvPr>
                <p:cNvSpPr txBox="1"/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035B271E-23DF-E44B-BAC0-F0E4BB5184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blipFill>
                  <a:blip r:embed="rId11"/>
                  <a:stretch>
                    <a:fillRect l="-9302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251F013-6FB2-B245-B5FF-B53487F191C9}"/>
              </a:ext>
            </a:extLst>
          </p:cNvPr>
          <p:cNvCxnSpPr>
            <a:cxnSpLocks/>
            <a:stCxn id="58" idx="4"/>
            <a:endCxn id="46" idx="0"/>
          </p:cNvCxnSpPr>
          <p:nvPr/>
        </p:nvCxnSpPr>
        <p:spPr>
          <a:xfrm>
            <a:off x="6118092" y="3919247"/>
            <a:ext cx="1424" cy="51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AD49655-922A-C849-8D09-893C613558FD}"/>
              </a:ext>
            </a:extLst>
          </p:cNvPr>
          <p:cNvCxnSpPr>
            <a:cxnSpLocks/>
            <a:stCxn id="46" idx="2"/>
            <a:endCxn id="52" idx="0"/>
          </p:cNvCxnSpPr>
          <p:nvPr/>
        </p:nvCxnSpPr>
        <p:spPr>
          <a:xfrm>
            <a:off x="6119516" y="4581822"/>
            <a:ext cx="927" cy="506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79C3BBB-C02E-8046-85B8-D0C115B7C346}"/>
              </a:ext>
            </a:extLst>
          </p:cNvPr>
          <p:cNvGrpSpPr/>
          <p:nvPr/>
        </p:nvGrpSpPr>
        <p:grpSpPr>
          <a:xfrm>
            <a:off x="6047516" y="4368309"/>
            <a:ext cx="733197" cy="283026"/>
            <a:chOff x="7894582" y="4656267"/>
            <a:chExt cx="733197" cy="283026"/>
          </a:xfrm>
          <a:noFill/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7376F77-1007-ED48-88A3-CBDF300CFC02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F3F61BEE-A7D5-8248-921B-C641E903D077}"/>
                    </a:ext>
                  </a:extLst>
                </p:cNvPr>
                <p:cNvSpPr txBox="1"/>
                <p:nvPr/>
              </p:nvSpPr>
              <p:spPr>
                <a:xfrm>
                  <a:off x="8134311" y="4656267"/>
                  <a:ext cx="493468" cy="28302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C62C1CB2-C58C-A14C-8F2A-D227F74760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4311" y="4656267"/>
                  <a:ext cx="493468" cy="283026"/>
                </a:xfrm>
                <a:prstGeom prst="rect">
                  <a:avLst/>
                </a:prstGeom>
                <a:blipFill>
                  <a:blip r:embed="rId12"/>
                  <a:stretch>
                    <a:fillRect l="-10000" r="-2500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B08014F-0DC5-C040-A03E-71288414DC8C}"/>
              </a:ext>
            </a:extLst>
          </p:cNvPr>
          <p:cNvGrpSpPr/>
          <p:nvPr/>
        </p:nvGrpSpPr>
        <p:grpSpPr>
          <a:xfrm>
            <a:off x="7127499" y="2644568"/>
            <a:ext cx="1569422" cy="409772"/>
            <a:chOff x="1188195" y="2657932"/>
            <a:chExt cx="1569422" cy="409772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4A8FF56-A94F-8848-A4E5-A319F2340324}"/>
                </a:ext>
              </a:extLst>
            </p:cNvPr>
            <p:cNvSpPr txBox="1"/>
            <p:nvPr/>
          </p:nvSpPr>
          <p:spPr>
            <a:xfrm>
              <a:off x="1188195" y="2671704"/>
              <a:ext cx="1569422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69928B68-EF22-574C-AE60-D1864CCE14F5}"/>
                    </a:ext>
                  </a:extLst>
                </p:cNvPr>
                <p:cNvSpPr/>
                <p:nvPr/>
              </p:nvSpPr>
              <p:spPr>
                <a:xfrm>
                  <a:off x="1419675" y="2657932"/>
                  <a:ext cx="1245469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69928B68-EF22-574C-AE60-D1864CCE14F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9675" y="2657932"/>
                  <a:ext cx="1245469" cy="362984"/>
                </a:xfrm>
                <a:prstGeom prst="rect">
                  <a:avLst/>
                </a:prstGeom>
                <a:blipFill>
                  <a:blip r:embed="rId13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FA9DEA6-16CF-8B41-B51A-F0E78C2D1052}"/>
              </a:ext>
            </a:extLst>
          </p:cNvPr>
          <p:cNvGrpSpPr/>
          <p:nvPr/>
        </p:nvGrpSpPr>
        <p:grpSpPr>
          <a:xfrm>
            <a:off x="4967926" y="5088491"/>
            <a:ext cx="2301055" cy="396000"/>
            <a:chOff x="7148983" y="5554764"/>
            <a:chExt cx="2607529" cy="488547"/>
          </a:xfrm>
          <a:noFill/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8854CB7-29C2-CC4F-BF41-3B9163C31467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E14F21FC-E9C2-9C41-BAF4-2EDC561E26C3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1" name="Rectangle 180">
                  <a:extLst>
                    <a:ext uri="{FF2B5EF4-FFF2-40B4-BE49-F238E27FC236}">
                      <a16:creationId xmlns:a16="http://schemas.microsoft.com/office/drawing/2014/main" id="{C2ABE7AC-69E6-824A-ACD3-99184CD2D1E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14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6F5C8CD-80F3-3841-8863-797908A64A9A}"/>
              </a:ext>
            </a:extLst>
          </p:cNvPr>
          <p:cNvGrpSpPr/>
          <p:nvPr/>
        </p:nvGrpSpPr>
        <p:grpSpPr>
          <a:xfrm>
            <a:off x="5305530" y="1760786"/>
            <a:ext cx="1730671" cy="396000"/>
            <a:chOff x="6416368" y="3371343"/>
            <a:chExt cx="1730671" cy="396000"/>
          </a:xfrm>
          <a:noFill/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E747D2A-DA0B-034C-A8C7-8FD9967FAF2F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E0B55D78-C7CD-6C40-879C-FF20AC1836D3}"/>
                    </a:ext>
                  </a:extLst>
                </p:cNvPr>
                <p:cNvSpPr/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7CF661CE-9BD4-954F-9B7C-C24569DB9F2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D74866B7-F800-134F-B698-276CF7165994}"/>
              </a:ext>
            </a:extLst>
          </p:cNvPr>
          <p:cNvGrpSpPr/>
          <p:nvPr/>
        </p:nvGrpSpPr>
        <p:grpSpPr>
          <a:xfrm>
            <a:off x="4998121" y="3523247"/>
            <a:ext cx="2239941" cy="396000"/>
            <a:chOff x="5817831" y="5664879"/>
            <a:chExt cx="2239941" cy="396000"/>
          </a:xfrm>
          <a:noFill/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901F482-8252-5441-88C6-4B003B8745BB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C54255A8-4E55-AD4A-A586-BB2CCC658F81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C54255A8-4E55-AD4A-A586-BB2CCC658F8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16"/>
                  <a:stretch>
                    <a:fillRect r="-25234"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29BDCD6-91A5-C646-989B-FEE2ED9A5293}"/>
              </a:ext>
            </a:extLst>
          </p:cNvPr>
          <p:cNvCxnSpPr>
            <a:cxnSpLocks/>
            <a:stCxn id="41" idx="2"/>
            <a:endCxn id="58" idx="0"/>
          </p:cNvCxnSpPr>
          <p:nvPr/>
        </p:nvCxnSpPr>
        <p:spPr>
          <a:xfrm>
            <a:off x="6117522" y="2934565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C21CE405-1B56-B944-B9E9-0C05F88FBFF9}"/>
              </a:ext>
            </a:extLst>
          </p:cNvPr>
          <p:cNvCxnSpPr>
            <a:cxnSpLocks/>
            <a:stCxn id="59" idx="0"/>
            <a:endCxn id="24" idx="2"/>
          </p:cNvCxnSpPr>
          <p:nvPr/>
        </p:nvCxnSpPr>
        <p:spPr>
          <a:xfrm flipH="1" flipV="1">
            <a:off x="4340869" y="2031938"/>
            <a:ext cx="1506790" cy="15103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A3DC832-F376-0C4E-8801-CF58FC3F6FFC}"/>
              </a:ext>
            </a:extLst>
          </p:cNvPr>
          <p:cNvCxnSpPr>
            <a:cxnSpLocks/>
            <a:stCxn id="59" idx="2"/>
            <a:endCxn id="34" idx="0"/>
          </p:cNvCxnSpPr>
          <p:nvPr/>
        </p:nvCxnSpPr>
        <p:spPr>
          <a:xfrm flipH="1">
            <a:off x="4340869" y="3905307"/>
            <a:ext cx="1506790" cy="1302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FD014198-BF0C-914F-B195-CBEAFCB0E770}"/>
              </a:ext>
            </a:extLst>
          </p:cNvPr>
          <p:cNvSpPr/>
          <p:nvPr/>
        </p:nvSpPr>
        <p:spPr>
          <a:xfrm>
            <a:off x="1735904" y="4401244"/>
            <a:ext cx="2131622" cy="42152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8AB16142-8ABC-4E44-8CCA-618066D6D307}"/>
              </a:ext>
            </a:extLst>
          </p:cNvPr>
          <p:cNvCxnSpPr>
            <a:cxnSpLocks/>
            <a:stCxn id="63" idx="0"/>
            <a:endCxn id="29" idx="2"/>
          </p:cNvCxnSpPr>
          <p:nvPr/>
        </p:nvCxnSpPr>
        <p:spPr>
          <a:xfrm flipV="1">
            <a:off x="2801715" y="3787166"/>
            <a:ext cx="1539154" cy="614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069BA0ED-0D06-724F-B70C-63168DBF989D}"/>
                  </a:ext>
                </a:extLst>
              </p:cNvPr>
              <p:cNvSpPr/>
              <p:nvPr/>
            </p:nvSpPr>
            <p:spPr>
              <a:xfrm>
                <a:off x="1912138" y="4433854"/>
                <a:ext cx="1702214" cy="36298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𝑅𝑒𝐷𝑖𝑠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069BA0ED-0D06-724F-B70C-63168DBF9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138" y="4433854"/>
                <a:ext cx="1702214" cy="362984"/>
              </a:xfrm>
              <a:prstGeom prst="rect">
                <a:avLst/>
              </a:prstGeom>
              <a:blipFill>
                <a:blip r:embed="rId17"/>
                <a:stretch>
                  <a:fillRect r="-9630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BCC37C7D-014E-A749-9B9E-58F0C6CC1598}"/>
              </a:ext>
            </a:extLst>
          </p:cNvPr>
          <p:cNvGrpSpPr/>
          <p:nvPr/>
        </p:nvGrpSpPr>
        <p:grpSpPr>
          <a:xfrm>
            <a:off x="4246985" y="4077342"/>
            <a:ext cx="359073" cy="502182"/>
            <a:chOff x="7868133" y="4367598"/>
            <a:chExt cx="359073" cy="502182"/>
          </a:xfrm>
          <a:noFill/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6F068610-1FC6-CE4B-8730-775772431E2F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96231BF9-2B88-CE43-9A59-5A2B78A52851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59073" cy="305340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35298D6B-E790-DB46-BE89-1DAEC5F7E9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59073" cy="305340"/>
                </a:xfrm>
                <a:prstGeom prst="rect">
                  <a:avLst/>
                </a:prstGeom>
                <a:blipFill>
                  <a:blip r:embed="rId18"/>
                  <a:stretch>
                    <a:fillRect l="-1333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49081FD-C3E4-E745-85CD-F6233558B804}"/>
              </a:ext>
            </a:extLst>
          </p:cNvPr>
          <p:cNvCxnSpPr>
            <a:cxnSpLocks/>
            <a:stCxn id="67" idx="1"/>
            <a:endCxn id="63" idx="3"/>
          </p:cNvCxnSpPr>
          <p:nvPr/>
        </p:nvCxnSpPr>
        <p:spPr>
          <a:xfrm flipH="1">
            <a:off x="3867526" y="4507524"/>
            <a:ext cx="405908" cy="104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821B3DC5-49F5-714E-A69A-0C1EF896E295}"/>
              </a:ext>
            </a:extLst>
          </p:cNvPr>
          <p:cNvCxnSpPr>
            <a:cxnSpLocks/>
            <a:stCxn id="52" idx="1"/>
            <a:endCxn id="67" idx="3"/>
          </p:cNvCxnSpPr>
          <p:nvPr/>
        </p:nvCxnSpPr>
        <p:spPr>
          <a:xfrm flipH="1" flipV="1">
            <a:off x="4417434" y="4507524"/>
            <a:ext cx="890870" cy="638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A8651C3-20D0-BE4F-9E5B-D705ECC73C0B}"/>
              </a:ext>
            </a:extLst>
          </p:cNvPr>
          <p:cNvCxnSpPr>
            <a:cxnSpLocks/>
            <a:stCxn id="67" idx="0"/>
            <a:endCxn id="20" idx="5"/>
          </p:cNvCxnSpPr>
          <p:nvPr/>
        </p:nvCxnSpPr>
        <p:spPr>
          <a:xfrm flipH="1" flipV="1">
            <a:off x="3647813" y="3857947"/>
            <a:ext cx="697621" cy="577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ED33AFFB-54C6-4C4A-9004-9C732E0E0BC9}"/>
              </a:ext>
            </a:extLst>
          </p:cNvPr>
          <p:cNvCxnSpPr>
            <a:cxnSpLocks/>
            <a:stCxn id="49" idx="4"/>
            <a:endCxn id="75" idx="0"/>
          </p:cNvCxnSpPr>
          <p:nvPr/>
        </p:nvCxnSpPr>
        <p:spPr>
          <a:xfrm>
            <a:off x="7912210" y="3054340"/>
            <a:ext cx="12628" cy="5900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1BAC39F-7A99-614F-B1E7-79EEC5AB949F}"/>
              </a:ext>
            </a:extLst>
          </p:cNvPr>
          <p:cNvCxnSpPr>
            <a:cxnSpLocks/>
            <a:stCxn id="75" idx="2"/>
          </p:cNvCxnSpPr>
          <p:nvPr/>
        </p:nvCxnSpPr>
        <p:spPr>
          <a:xfrm flipH="1">
            <a:off x="7916525" y="3788434"/>
            <a:ext cx="8313" cy="71808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4BB22405-E9ED-F240-AC8D-590CDC6ED51D}"/>
              </a:ext>
            </a:extLst>
          </p:cNvPr>
          <p:cNvGrpSpPr/>
          <p:nvPr/>
        </p:nvGrpSpPr>
        <p:grpSpPr>
          <a:xfrm>
            <a:off x="7852838" y="3574921"/>
            <a:ext cx="655576" cy="278923"/>
            <a:chOff x="7894582" y="4656267"/>
            <a:chExt cx="655576" cy="278923"/>
          </a:xfrm>
          <a:noFill/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8F934534-2DE3-E249-A573-DE0C57025FA4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6BCEF6FE-0ED4-2443-AE02-23A8D79641E0}"/>
                    </a:ext>
                  </a:extLst>
                </p:cNvPr>
                <p:cNvSpPr txBox="1"/>
                <p:nvPr/>
              </p:nvSpPr>
              <p:spPr>
                <a:xfrm>
                  <a:off x="8121194" y="4656267"/>
                  <a:ext cx="428964" cy="27892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8" name="TextBox 227">
                  <a:extLst>
                    <a:ext uri="{FF2B5EF4-FFF2-40B4-BE49-F238E27FC236}">
                      <a16:creationId xmlns:a16="http://schemas.microsoft.com/office/drawing/2014/main" id="{F9C27F21-89C4-DF42-9AED-05B02488C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1194" y="4656267"/>
                  <a:ext cx="428964" cy="278923"/>
                </a:xfrm>
                <a:prstGeom prst="rect">
                  <a:avLst/>
                </a:prstGeom>
                <a:blipFill>
                  <a:blip r:embed="rId19"/>
                  <a:stretch>
                    <a:fillRect l="-14706" r="-2941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AF198B8-AADB-6941-B091-C0354453581A}"/>
              </a:ext>
            </a:extLst>
          </p:cNvPr>
          <p:cNvGrpSpPr/>
          <p:nvPr/>
        </p:nvGrpSpPr>
        <p:grpSpPr>
          <a:xfrm>
            <a:off x="7544916" y="4648028"/>
            <a:ext cx="743220" cy="741651"/>
            <a:chOff x="7587682" y="4588664"/>
            <a:chExt cx="743220" cy="741651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96B5FA8C-F530-FD42-ACB3-10CC464F9D48}"/>
                </a:ext>
              </a:extLst>
            </p:cNvPr>
            <p:cNvSpPr/>
            <p:nvPr/>
          </p:nvSpPr>
          <p:spPr>
            <a:xfrm rot="2714319">
              <a:off x="7588466" y="4587880"/>
              <a:ext cx="741651" cy="7432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B3696BA4-6416-914B-8CB6-93CA26BFECC9}"/>
                    </a:ext>
                  </a:extLst>
                </p:cNvPr>
                <p:cNvSpPr/>
                <p:nvPr/>
              </p:nvSpPr>
              <p:spPr>
                <a:xfrm>
                  <a:off x="7676434" y="4734923"/>
                  <a:ext cx="508743" cy="362984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𝑈𝑡𝑖𝑙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5DCFB8B7-F948-C24E-AFBD-EE43BA56A36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6434" y="4734923"/>
                  <a:ext cx="508743" cy="362984"/>
                </a:xfrm>
                <a:prstGeom prst="rect">
                  <a:avLst/>
                </a:prstGeom>
                <a:blipFill>
                  <a:blip r:embed="rId20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654836ED-F133-F44B-9D32-3E28454A73EF}"/>
              </a:ext>
            </a:extLst>
          </p:cNvPr>
          <p:cNvGrpSpPr/>
          <p:nvPr/>
        </p:nvGrpSpPr>
        <p:grpSpPr>
          <a:xfrm>
            <a:off x="7432298" y="1919355"/>
            <a:ext cx="1636184" cy="409772"/>
            <a:chOff x="1188194" y="2657932"/>
            <a:chExt cx="1636184" cy="409772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3D586F4-62C9-0047-AFC4-A49AD6A3A079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B5660895-7553-6545-955A-12931BD28E51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525674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𝑃𝑒𝑟𝑠𝑝𝑒𝑐𝑡𝑖𝑣𝑒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B5660895-7553-6545-955A-12931BD28E5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525674" cy="362984"/>
                </a:xfrm>
                <a:prstGeom prst="rect">
                  <a:avLst/>
                </a:prstGeom>
                <a:blipFill>
                  <a:blip r:embed="rId21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E904D92-1959-5D46-9DB2-22026CC5810E}"/>
              </a:ext>
            </a:extLst>
          </p:cNvPr>
          <p:cNvCxnSpPr>
            <a:cxnSpLocks/>
            <a:stCxn id="81" idx="4"/>
            <a:endCxn id="75" idx="0"/>
          </p:cNvCxnSpPr>
          <p:nvPr/>
        </p:nvCxnSpPr>
        <p:spPr>
          <a:xfrm flipH="1">
            <a:off x="7924838" y="2329127"/>
            <a:ext cx="302002" cy="1315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7A61720-F90A-9F40-85A1-F87D760B72F9}"/>
              </a:ext>
            </a:extLst>
          </p:cNvPr>
          <p:cNvGrpSpPr/>
          <p:nvPr/>
        </p:nvGrpSpPr>
        <p:grpSpPr>
          <a:xfrm>
            <a:off x="6126462" y="1064700"/>
            <a:ext cx="309059" cy="449050"/>
            <a:chOff x="7868133" y="4420730"/>
            <a:chExt cx="309059" cy="449050"/>
          </a:xfrm>
          <a:noFill/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E22D445-6EEA-004F-9335-2C144A6A6A89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00519887-7C4A-9F41-9D7A-829F1A6AEE2A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00519887-7C4A-9F41-9D7A-829F1A6AEE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blipFill>
                  <a:blip r:embed="rId14"/>
                  <a:stretch>
                    <a:fillRect l="-15385" t="-9091" r="-3846" b="-2272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732E34B1-3FD9-7044-8256-DAF30423776C}"/>
              </a:ext>
            </a:extLst>
          </p:cNvPr>
          <p:cNvCxnSpPr>
            <a:cxnSpLocks/>
            <a:stCxn id="84" idx="2"/>
          </p:cNvCxnSpPr>
          <p:nvPr/>
        </p:nvCxnSpPr>
        <p:spPr>
          <a:xfrm>
            <a:off x="6224911" y="1513750"/>
            <a:ext cx="10716" cy="263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>
            <a:extLst>
              <a:ext uri="{FF2B5EF4-FFF2-40B4-BE49-F238E27FC236}">
                <a16:creationId xmlns:a16="http://schemas.microsoft.com/office/drawing/2014/main" id="{5652F00B-5379-7A48-AB3F-B4D3E627881E}"/>
              </a:ext>
            </a:extLst>
          </p:cNvPr>
          <p:cNvGrpSpPr/>
          <p:nvPr/>
        </p:nvGrpSpPr>
        <p:grpSpPr>
          <a:xfrm>
            <a:off x="6070381" y="6078384"/>
            <a:ext cx="331822" cy="458351"/>
            <a:chOff x="7864604" y="4725780"/>
            <a:chExt cx="331822" cy="458351"/>
          </a:xfrm>
          <a:noFill/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2FFF6D73-3DB8-EC40-8403-3487C0979D31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3568BA94-ACDC-D04E-A97B-AE77D188D630}"/>
                    </a:ext>
                  </a:extLst>
                </p:cNvPr>
                <p:cNvSpPr txBox="1"/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0" name="TextBox 89">
                  <a:extLst>
                    <a:ext uri="{FF2B5EF4-FFF2-40B4-BE49-F238E27FC236}">
                      <a16:creationId xmlns:a16="http://schemas.microsoft.com/office/drawing/2014/main" id="{3568BA94-ACDC-D04E-A97B-AE77D188D6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blipFill>
                  <a:blip r:embed="rId22"/>
                  <a:stretch>
                    <a:fillRect l="-14815" t="-4348" r="-3704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3A2FE62-F693-A949-B7B4-D059154E5FB7}"/>
              </a:ext>
            </a:extLst>
          </p:cNvPr>
          <p:cNvCxnSpPr>
            <a:cxnSpLocks/>
            <a:stCxn id="89" idx="0"/>
          </p:cNvCxnSpPr>
          <p:nvPr/>
        </p:nvCxnSpPr>
        <p:spPr>
          <a:xfrm flipH="1" flipV="1">
            <a:off x="6105229" y="5471209"/>
            <a:ext cx="67130" cy="60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470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2B5EC-2876-1344-BE3D-D3180949C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Queries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2DAF5E-62D1-2744-A97B-8916DA1E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02A9728-CA17-DE44-B0BD-C761A55EEDCB}"/>
              </a:ext>
            </a:extLst>
          </p:cNvPr>
          <p:cNvSpPr txBox="1">
            <a:spLocks/>
          </p:cNvSpPr>
          <p:nvPr/>
        </p:nvSpPr>
        <p:spPr>
          <a:xfrm>
            <a:off x="564189" y="1404146"/>
            <a:ext cx="8015621" cy="2178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D612F67-F718-D14A-A215-1311D9C3D7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97090"/>
              </a:xfrm>
            </p:spPr>
            <p:txBody>
              <a:bodyPr/>
              <a:lstStyle/>
              <a:p>
                <a:r>
                  <a:rPr lang="en-GB" dirty="0">
                    <a:solidFill>
                      <a:srgbClr val="0B05FF"/>
                    </a:solidFill>
                  </a:rPr>
                  <a:t>Marginal distribution query</a:t>
                </a:r>
                <a:r>
                  <a:rPr lang="en-GB" dirty="0"/>
                  <a:t>: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0: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w.r.t</a:t>
                </a:r>
                <a:r>
                  <a:rPr lang="en-GB" dirty="0"/>
                  <a:t>. the model:</a:t>
                </a:r>
              </a:p>
              <a:p>
                <a:pPr lvl="1"/>
                <a:r>
                  <a:rPr lang="en-GB" dirty="0"/>
                  <a:t>Hindsight: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(Was there an epidemic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 days ago?) </a:t>
                </a:r>
              </a:p>
              <a:p>
                <a:pPr lvl="1"/>
                <a:r>
                  <a:rPr lang="en-GB" dirty="0"/>
                  <a:t>Filtering: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(Is there an currently an epidemic?)</a:t>
                </a:r>
              </a:p>
              <a:p>
                <a:pPr lvl="1"/>
                <a:r>
                  <a:rPr lang="en-GB" dirty="0"/>
                  <a:t>Prediction: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(Is there an epidemic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/>
                  <a:t> days?)</a:t>
                </a:r>
              </a:p>
              <a:p>
                <a:r>
                  <a:rPr lang="en-GB" dirty="0">
                    <a:solidFill>
                      <a:srgbClr val="0B05FF"/>
                    </a:solidFill>
                  </a:rPr>
                  <a:t>MPE, MAP </a:t>
                </a:r>
                <a:r>
                  <a:rPr lang="en-GB" dirty="0"/>
                  <a:t>on temporal sequence</a:t>
                </a:r>
              </a:p>
              <a:p>
                <a:r>
                  <a:rPr lang="en-GB" dirty="0">
                    <a:solidFill>
                      <a:srgbClr val="0B05FF"/>
                    </a:solidFill>
                  </a:rPr>
                  <a:t>Best Action: Maximum Expected Utility</a:t>
                </a:r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CD612F67-F718-D14A-A215-1311D9C3D7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97090"/>
              </a:xfrm>
              <a:blipFill>
                <a:blip r:embed="rId3"/>
                <a:stretch>
                  <a:fillRect l="-1543" t="-517" r="-4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732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73" name="Rectangle 37"/>
          <p:cNvSpPr>
            <a:spLocks noChangeArrowheads="1"/>
          </p:cNvSpPr>
          <p:nvPr/>
        </p:nvSpPr>
        <p:spPr bwMode="auto">
          <a:xfrm>
            <a:off x="6660778" y="2053220"/>
            <a:ext cx="935038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72" name="Rectangle 36"/>
          <p:cNvSpPr>
            <a:spLocks noChangeArrowheads="1"/>
          </p:cNvSpPr>
          <p:nvPr/>
        </p:nvSpPr>
        <p:spPr bwMode="auto">
          <a:xfrm>
            <a:off x="6155953" y="1549983"/>
            <a:ext cx="1944688" cy="431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Discrete </a:t>
            </a:r>
            <a:r>
              <a:rPr lang="en-US" altLang="x-none" dirty="0" err="1"/>
              <a:t>Zeuthen</a:t>
            </a:r>
            <a:r>
              <a:rPr lang="en-US" altLang="x-none" dirty="0"/>
              <a:t> Strategy</a:t>
            </a:r>
          </a:p>
        </p:txBody>
      </p:sp>
      <p:graphicFrame>
        <p:nvGraphicFramePr>
          <p:cNvPr id="46094" name="Object 2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461953"/>
              </p:ext>
            </p:extLst>
          </p:nvPr>
        </p:nvGraphicFramePr>
        <p:xfrm>
          <a:off x="5147891" y="1567445"/>
          <a:ext cx="302418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1" name="Equation" r:id="rId3" imgW="1397000" imgH="431800" progId="Equation.3">
                  <p:embed/>
                </p:oleObj>
              </mc:Choice>
              <mc:Fallback>
                <p:oleObj name="Equation" r:id="rId3" imgW="1397000" imgH="431800" progId="Equation.3">
                  <p:embed/>
                  <p:pic>
                    <p:nvPicPr>
                      <p:cNvPr id="4609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7891" y="1567445"/>
                        <a:ext cx="3024187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2D2CC4C3-0DA7-C941-9BD2-97ACE3B3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ADB0965-7BA2-FF47-881D-6EA9DBC2F9F6}"/>
              </a:ext>
            </a:extLst>
          </p:cNvPr>
          <p:cNvGrpSpPr/>
          <p:nvPr/>
        </p:nvGrpSpPr>
        <p:grpSpPr>
          <a:xfrm>
            <a:off x="1115616" y="980728"/>
            <a:ext cx="5311988" cy="3240360"/>
            <a:chOff x="539552" y="692696"/>
            <a:chExt cx="7200900" cy="4392613"/>
          </a:xfrm>
        </p:grpSpPr>
        <p:grpSp>
          <p:nvGrpSpPr>
            <p:cNvPr id="25" name="Group 4">
              <a:extLst>
                <a:ext uri="{FF2B5EF4-FFF2-40B4-BE49-F238E27FC236}">
                  <a16:creationId xmlns:a16="http://schemas.microsoft.com/office/drawing/2014/main" id="{D4EE5A1F-2382-574E-A281-0060796223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552" y="692696"/>
              <a:ext cx="7200900" cy="4392613"/>
              <a:chOff x="1792" y="1706"/>
              <a:chExt cx="2041" cy="1583"/>
            </a:xfrm>
          </p:grpSpPr>
          <p:sp>
            <p:nvSpPr>
              <p:cNvPr id="38" name="Line 5">
                <a:extLst>
                  <a:ext uri="{FF2B5EF4-FFF2-40B4-BE49-F238E27FC236}">
                    <a16:creationId xmlns:a16="http://schemas.microsoft.com/office/drawing/2014/main" id="{2B380568-88A2-374D-8930-76605404C2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9" y="2110"/>
                <a:ext cx="0" cy="117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arrow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39" name="Line 6">
                <a:extLst>
                  <a:ext uri="{FF2B5EF4-FFF2-40B4-BE49-F238E27FC236}">
                    <a16:creationId xmlns:a16="http://schemas.microsoft.com/office/drawing/2014/main" id="{17EE156B-1298-4B4A-BA7E-989062FC5D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92" y="3108"/>
                <a:ext cx="163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40" name="Text Box 7">
                <a:extLst>
                  <a:ext uri="{FF2B5EF4-FFF2-40B4-BE49-F238E27FC236}">
                    <a16:creationId xmlns:a16="http://schemas.microsoft.com/office/drawing/2014/main" id="{3C4803BB-8B03-1547-8EE3-BD6696F30D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63" y="3153"/>
                <a:ext cx="1270" cy="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/>
                  <a:t>Utility of agent 1</a:t>
                </a:r>
              </a:p>
            </p:txBody>
          </p:sp>
          <p:sp>
            <p:nvSpPr>
              <p:cNvPr id="41" name="Text Box 8">
                <a:extLst>
                  <a:ext uri="{FF2B5EF4-FFF2-40B4-BE49-F238E27FC236}">
                    <a16:creationId xmlns:a16="http://schemas.microsoft.com/office/drawing/2014/main" id="{87054017-B906-7B40-B8A4-D798FB7358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1281" y="2298"/>
                <a:ext cx="1270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/>
                  <a:t>Utility of agent 2</a:t>
                </a:r>
              </a:p>
            </p:txBody>
          </p:sp>
          <p:sp>
            <p:nvSpPr>
              <p:cNvPr id="42" name="Freeform 9">
                <a:extLst>
                  <a:ext uri="{FF2B5EF4-FFF2-40B4-BE49-F238E27FC236}">
                    <a16:creationId xmlns:a16="http://schemas.microsoft.com/office/drawing/2014/main" id="{B01BB67A-27F6-E742-A797-A116B7BAE0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193"/>
                <a:ext cx="1227" cy="916"/>
              </a:xfrm>
              <a:custGeom>
                <a:avLst/>
                <a:gdLst>
                  <a:gd name="T0" fmla="*/ 48 w 1227"/>
                  <a:gd name="T1" fmla="*/ 53 h 916"/>
                  <a:gd name="T2" fmla="*/ 359 w 1227"/>
                  <a:gd name="T3" fmla="*/ 188 h 916"/>
                  <a:gd name="T4" fmla="*/ 946 w 1227"/>
                  <a:gd name="T5" fmla="*/ 282 h 916"/>
                  <a:gd name="T6" fmla="*/ 1135 w 1227"/>
                  <a:gd name="T7" fmla="*/ 729 h 916"/>
                  <a:gd name="T8" fmla="*/ 1227 w 1227"/>
                  <a:gd name="T9" fmla="*/ 915 h 916"/>
                  <a:gd name="T10" fmla="*/ 49 w 1227"/>
                  <a:gd name="T11" fmla="*/ 916 h 916"/>
                  <a:gd name="T12" fmla="*/ 48 w 1227"/>
                  <a:gd name="T13" fmla="*/ 53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7" h="916">
                    <a:moveTo>
                      <a:pt x="48" y="53"/>
                    </a:moveTo>
                    <a:cubicBezTo>
                      <a:pt x="0" y="0"/>
                      <a:pt x="209" y="150"/>
                      <a:pt x="359" y="188"/>
                    </a:cubicBezTo>
                    <a:cubicBezTo>
                      <a:pt x="497" y="216"/>
                      <a:pt x="846" y="214"/>
                      <a:pt x="946" y="282"/>
                    </a:cubicBezTo>
                    <a:cubicBezTo>
                      <a:pt x="1046" y="350"/>
                      <a:pt x="1077" y="614"/>
                      <a:pt x="1135" y="729"/>
                    </a:cubicBezTo>
                    <a:cubicBezTo>
                      <a:pt x="1193" y="844"/>
                      <a:pt x="1208" y="876"/>
                      <a:pt x="1227" y="915"/>
                    </a:cubicBezTo>
                    <a:lnTo>
                      <a:pt x="49" y="916"/>
                    </a:lnTo>
                    <a:lnTo>
                      <a:pt x="48" y="53"/>
                    </a:lnTo>
                    <a:close/>
                  </a:path>
                </a:pathLst>
              </a:custGeom>
              <a:solidFill>
                <a:srgbClr val="C0C0C0"/>
              </a:solidFill>
              <a:ln w="254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  <p:sp>
          <p:nvSpPr>
            <p:cNvPr id="26" name="Oval 10">
              <a:extLst>
                <a:ext uri="{FF2B5EF4-FFF2-40B4-BE49-F238E27FC236}">
                  <a16:creationId xmlns:a16="http://schemas.microsoft.com/office/drawing/2014/main" id="{6A44D179-21F2-5E45-BFDC-6CE3C8537A9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484240" y="2473871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7" name="Rectangle 11">
              <a:extLst>
                <a:ext uri="{FF2B5EF4-FFF2-40B4-BE49-F238E27FC236}">
                  <a16:creationId xmlns:a16="http://schemas.microsoft.com/office/drawing/2014/main" id="{331C958C-A392-F84E-B91C-90F88B30C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777" y="1845221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28" name="Oval 12">
              <a:extLst>
                <a:ext uri="{FF2B5EF4-FFF2-40B4-BE49-F238E27FC236}">
                  <a16:creationId xmlns:a16="http://schemas.microsoft.com/office/drawing/2014/main" id="{60CF0B34-3A4D-244F-A3D3-6E4522AC437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13140" y="3213646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33E02B23-1066-F64B-8B33-99B7036E2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190" y="2723109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30" name="Oval 22">
              <a:extLst>
                <a:ext uri="{FF2B5EF4-FFF2-40B4-BE49-F238E27FC236}">
                  <a16:creationId xmlns:a16="http://schemas.microsoft.com/office/drawing/2014/main" id="{87B9962F-47D1-684C-86C9-228487AC5E7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260527" y="2583409"/>
              <a:ext cx="71438" cy="7143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4F10C02A-3619-FF4B-B3C3-AD7FF80E3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065" y="1954759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32" name="Oval 24">
              <a:extLst>
                <a:ext uri="{FF2B5EF4-FFF2-40B4-BE49-F238E27FC236}">
                  <a16:creationId xmlns:a16="http://schemas.microsoft.com/office/drawing/2014/main" id="{8E2EEF16-FA0D-E24B-A6E3-F476B35017E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625777" y="2734221"/>
              <a:ext cx="71438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39B2723A-BCFB-EE43-842D-92D59E761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827" y="2243684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F85D7D1E-59E9-7F4E-B278-E5D4926EB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4240" y="1556296"/>
              <a:ext cx="1079500" cy="288925"/>
            </a:xfrm>
            <a:custGeom>
              <a:avLst/>
              <a:gdLst>
                <a:gd name="T0" fmla="*/ 0 w 680"/>
                <a:gd name="T1" fmla="*/ 0 h 182"/>
                <a:gd name="T2" fmla="*/ 355 w 680"/>
                <a:gd name="T3" fmla="*/ 134 h 182"/>
                <a:gd name="T4" fmla="*/ 680 w 68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0" h="182">
                  <a:moveTo>
                    <a:pt x="0" y="0"/>
                  </a:moveTo>
                  <a:cubicBezTo>
                    <a:pt x="59" y="22"/>
                    <a:pt x="242" y="104"/>
                    <a:pt x="355" y="134"/>
                  </a:cubicBezTo>
                  <a:cubicBezTo>
                    <a:pt x="468" y="164"/>
                    <a:pt x="612" y="172"/>
                    <a:pt x="680" y="182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006BC400-145A-414A-AE78-B4F3B2D31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627" y="2062709"/>
              <a:ext cx="647700" cy="576262"/>
            </a:xfrm>
            <a:custGeom>
              <a:avLst/>
              <a:gdLst>
                <a:gd name="T0" fmla="*/ 408 w 408"/>
                <a:gd name="T1" fmla="*/ 363 h 363"/>
                <a:gd name="T2" fmla="*/ 261 w 408"/>
                <a:gd name="T3" fmla="*/ 86 h 363"/>
                <a:gd name="T4" fmla="*/ 0 w 408"/>
                <a:gd name="T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363">
                  <a:moveTo>
                    <a:pt x="408" y="363"/>
                  </a:moveTo>
                  <a:cubicBezTo>
                    <a:pt x="384" y="317"/>
                    <a:pt x="329" y="147"/>
                    <a:pt x="261" y="86"/>
                  </a:cubicBezTo>
                  <a:cubicBezTo>
                    <a:pt x="193" y="25"/>
                    <a:pt x="54" y="18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3C6EEC0-83F0-7C4F-AB76-8EA38416DA82}"/>
                </a:ext>
              </a:extLst>
            </p:cNvPr>
            <p:cNvSpPr txBox="1"/>
            <p:nvPr/>
          </p:nvSpPr>
          <p:spPr>
            <a:xfrm>
              <a:off x="3169161" y="3940429"/>
              <a:ext cx="13310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FRate</a:t>
              </a:r>
              <a:r>
                <a:rPr lang="de-DE" dirty="0"/>
                <a:t> Utility</a:t>
              </a:r>
            </a:p>
          </p:txBody>
        </p:sp>
      </p:grp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A5405A65-7994-764C-A0F8-A658F0F80C0A}"/>
              </a:ext>
            </a:extLst>
          </p:cNvPr>
          <p:cNvSpPr txBox="1">
            <a:spLocks/>
          </p:cNvSpPr>
          <p:nvPr/>
        </p:nvSpPr>
        <p:spPr bwMode="auto">
          <a:xfrm>
            <a:off x="570569" y="4676069"/>
            <a:ext cx="8229600" cy="107989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de-DE" kern="0"/>
              <a:t>Close the gap in case of discrete jumps?</a:t>
            </a:r>
          </a:p>
          <a:p>
            <a:r>
              <a:rPr lang="de-DE" kern="0"/>
              <a:t>Modeling reputation comes to the rescue</a:t>
            </a: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2696958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FAAF-ACA9-FC4D-8009-EEC9B726C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Application</a:t>
            </a:r>
            <a:r>
              <a:rPr lang="de-DE" dirty="0"/>
              <a:t> </a:t>
            </a:r>
            <a:r>
              <a:rPr lang="de-DE" dirty="0" err="1"/>
              <a:t>Example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0AE86-F738-634F-A9E5-221CEF4A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/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7879E9C-235E-4A48-96E9-F59FE221F11F}"/>
              </a:ext>
            </a:extLst>
          </p:cNvPr>
          <p:cNvGrpSpPr/>
          <p:nvPr/>
        </p:nvGrpSpPr>
        <p:grpSpPr>
          <a:xfrm>
            <a:off x="8225713" y="5804044"/>
            <a:ext cx="845664" cy="409772"/>
            <a:chOff x="1201431" y="2657932"/>
            <a:chExt cx="845664" cy="409772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33311957-A19C-5F4C-85EB-D54B06B37A56}"/>
                </a:ext>
              </a:extLst>
            </p:cNvPr>
            <p:cNvSpPr txBox="1"/>
            <p:nvPr/>
          </p:nvSpPr>
          <p:spPr>
            <a:xfrm>
              <a:off x="1201431" y="2671704"/>
              <a:ext cx="845664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28B93D87-28F5-9348-B6B1-2A14517B601F}"/>
                    </a:ext>
                  </a:extLst>
                </p:cNvPr>
                <p:cNvSpPr/>
                <p:nvPr/>
              </p:nvSpPr>
              <p:spPr>
                <a:xfrm>
                  <a:off x="1333043" y="2657932"/>
                  <a:ext cx="579792" cy="36298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𝑅𝑒𝑝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28B93D87-28F5-9348-B6B1-2A14517B60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3043" y="2657932"/>
                  <a:ext cx="579792" cy="362984"/>
                </a:xfrm>
                <a:prstGeom prst="rect">
                  <a:avLst/>
                </a:prstGeom>
                <a:blipFill>
                  <a:blip r:embed="rId2"/>
                  <a:stretch>
                    <a:fillRect r="-2128"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B2BC3DA-83E3-8543-BEAC-99F2036328FB}"/>
              </a:ext>
            </a:extLst>
          </p:cNvPr>
          <p:cNvCxnSpPr>
            <a:cxnSpLocks/>
            <a:stCxn id="81" idx="0"/>
            <a:endCxn id="86" idx="2"/>
          </p:cNvCxnSpPr>
          <p:nvPr/>
        </p:nvCxnSpPr>
        <p:spPr>
          <a:xfrm flipV="1">
            <a:off x="8647221" y="3442644"/>
            <a:ext cx="352156" cy="2361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42805AA-A714-6A48-B360-0C2244B5ADBB}"/>
              </a:ext>
            </a:extLst>
          </p:cNvPr>
          <p:cNvCxnSpPr>
            <a:cxnSpLocks/>
            <a:stCxn id="86" idx="1"/>
            <a:endCxn id="299" idx="0"/>
          </p:cNvCxnSpPr>
          <p:nvPr/>
        </p:nvCxnSpPr>
        <p:spPr>
          <a:xfrm flipH="1">
            <a:off x="8180386" y="3370644"/>
            <a:ext cx="746991" cy="1386539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>
            <a:extLst>
              <a:ext uri="{FF2B5EF4-FFF2-40B4-BE49-F238E27FC236}">
                <a16:creationId xmlns:a16="http://schemas.microsoft.com/office/drawing/2014/main" id="{F5F51E39-1F8B-9B48-9E75-465181AE4FCF}"/>
              </a:ext>
            </a:extLst>
          </p:cNvPr>
          <p:cNvGrpSpPr/>
          <p:nvPr/>
        </p:nvGrpSpPr>
        <p:grpSpPr>
          <a:xfrm>
            <a:off x="8347720" y="3164298"/>
            <a:ext cx="723657" cy="280782"/>
            <a:chOff x="7314925" y="4591434"/>
            <a:chExt cx="723657" cy="280782"/>
          </a:xfrm>
          <a:noFill/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E74252D-6E55-9146-ABE9-831F7EFEC455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9A7A1A09-571F-854D-A894-C876674ADEB9}"/>
                    </a:ext>
                  </a:extLst>
                </p:cNvPr>
                <p:cNvSpPr txBox="1"/>
                <p:nvPr/>
              </p:nvSpPr>
              <p:spPr>
                <a:xfrm>
                  <a:off x="7314925" y="4591434"/>
                  <a:ext cx="444224" cy="280782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𝑅𝑈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7" name="TextBox 86">
                  <a:extLst>
                    <a:ext uri="{FF2B5EF4-FFF2-40B4-BE49-F238E27FC236}">
                      <a16:creationId xmlns:a16="http://schemas.microsoft.com/office/drawing/2014/main" id="{9A7A1A09-571F-854D-A894-C876674ADE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4925" y="4591434"/>
                  <a:ext cx="444224" cy="280782"/>
                </a:xfrm>
                <a:prstGeom prst="rect">
                  <a:avLst/>
                </a:prstGeom>
                <a:blipFill>
                  <a:blip r:embed="rId3"/>
                  <a:stretch>
                    <a:fillRect l="-11111" r="-2778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416A2680-6856-7F4B-9BBD-0D9E0C5131CD}"/>
              </a:ext>
            </a:extLst>
          </p:cNvPr>
          <p:cNvCxnSpPr>
            <a:cxnSpLocks/>
            <a:stCxn id="229" idx="6"/>
            <a:endCxn id="220" idx="1"/>
          </p:cNvCxnSpPr>
          <p:nvPr/>
        </p:nvCxnSpPr>
        <p:spPr>
          <a:xfrm flipV="1">
            <a:off x="2019837" y="2859258"/>
            <a:ext cx="763468" cy="104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F0694287-8A28-6241-8DA9-EA844E1ECD8D}"/>
              </a:ext>
            </a:extLst>
          </p:cNvPr>
          <p:cNvCxnSpPr>
            <a:cxnSpLocks/>
            <a:stCxn id="220" idx="0"/>
            <a:endCxn id="238" idx="4"/>
          </p:cNvCxnSpPr>
          <p:nvPr/>
        </p:nvCxnSpPr>
        <p:spPr>
          <a:xfrm flipH="1" flipV="1">
            <a:off x="2854312" y="2153479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2CEDD6DE-D59A-864C-9680-BA578E41464F}"/>
              </a:ext>
            </a:extLst>
          </p:cNvPr>
          <p:cNvGrpSpPr/>
          <p:nvPr/>
        </p:nvGrpSpPr>
        <p:grpSpPr>
          <a:xfrm>
            <a:off x="2783305" y="2646115"/>
            <a:ext cx="756356" cy="285143"/>
            <a:chOff x="5631180" y="4596677"/>
            <a:chExt cx="756356" cy="285143"/>
          </a:xfrm>
          <a:noFill/>
        </p:grpSpPr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9208C2F4-9E4E-0441-AA71-5CD38CDECAB0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TextBox 221">
                  <a:extLst>
                    <a:ext uri="{FF2B5EF4-FFF2-40B4-BE49-F238E27FC236}">
                      <a16:creationId xmlns:a16="http://schemas.microsoft.com/office/drawing/2014/main" id="{BA792040-3047-0242-B194-607B2B666A94}"/>
                    </a:ext>
                  </a:extLst>
                </p:cNvPr>
                <p:cNvSpPr txBox="1"/>
                <p:nvPr/>
              </p:nvSpPr>
              <p:spPr>
                <a:xfrm>
                  <a:off x="5865598" y="4596677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77B55F60-3F83-514B-B017-9201C0BFD7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5598" y="4596677"/>
                  <a:ext cx="521938" cy="285143"/>
                </a:xfrm>
                <a:prstGeom prst="rect">
                  <a:avLst/>
                </a:prstGeom>
                <a:blipFill>
                  <a:blip r:embed="rId4"/>
                  <a:stretch>
                    <a:fillRect l="-9524" b="-25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CED90406-3D2D-E942-B207-DD062A5D645E}"/>
              </a:ext>
            </a:extLst>
          </p:cNvPr>
          <p:cNvGrpSpPr/>
          <p:nvPr/>
        </p:nvGrpSpPr>
        <p:grpSpPr>
          <a:xfrm>
            <a:off x="430754" y="2657932"/>
            <a:ext cx="1589083" cy="409772"/>
            <a:chOff x="1188194" y="2657932"/>
            <a:chExt cx="1589083" cy="409772"/>
          </a:xfrm>
        </p:grpSpPr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4BC27D53-596B-944C-B527-3D20A78495D8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id="{DFF30EA1-5805-2346-8BA2-9CE31E276B4C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473096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1612BE69-CF40-1242-9AB8-01FAAFC0A0A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473096" cy="362984"/>
                </a:xfrm>
                <a:prstGeom prst="rect">
                  <a:avLst/>
                </a:prstGeom>
                <a:blipFill>
                  <a:blip r:embed="rId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id="{245B4E38-EA65-244E-9303-DE5E45A196E7}"/>
              </a:ext>
            </a:extLst>
          </p:cNvPr>
          <p:cNvGrpSpPr/>
          <p:nvPr/>
        </p:nvGrpSpPr>
        <p:grpSpPr>
          <a:xfrm>
            <a:off x="1705709" y="5085184"/>
            <a:ext cx="2301055" cy="396000"/>
            <a:chOff x="7148983" y="5554764"/>
            <a:chExt cx="2607529" cy="488547"/>
          </a:xfrm>
          <a:noFill/>
        </p:grpSpPr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7899C44D-9EC6-5F48-A9B2-C6BAB766EE0D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id="{7F867E68-D6D6-F943-884F-89A8495947FA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6ED816FB-5313-9743-9AFC-A6CA1589E01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6"/>
                  <a:stretch>
                    <a:fillRect b="-967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C5F7DEAC-5B0F-3244-8C8D-0E2ADCEB5126}"/>
              </a:ext>
            </a:extLst>
          </p:cNvPr>
          <p:cNvGrpSpPr/>
          <p:nvPr/>
        </p:nvGrpSpPr>
        <p:grpSpPr>
          <a:xfrm>
            <a:off x="2043313" y="1757479"/>
            <a:ext cx="1730671" cy="396000"/>
            <a:chOff x="6416368" y="3371343"/>
            <a:chExt cx="1730671" cy="396000"/>
          </a:xfrm>
          <a:noFill/>
        </p:grpSpPr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EFBE49BE-3A9B-284F-96F6-461BD30BDAA5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9" name="Rectangle 238">
                  <a:extLst>
                    <a:ext uri="{FF2B5EF4-FFF2-40B4-BE49-F238E27FC236}">
                      <a16:creationId xmlns:a16="http://schemas.microsoft.com/office/drawing/2014/main" id="{F003C982-E67A-E940-A6C0-FB877462568D}"/>
                    </a:ext>
                  </a:extLst>
                </p:cNvPr>
                <p:cNvSpPr/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242CCFCF-98C3-374E-AC2C-1E555E8FE1F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15F6AC77-7E10-9A48-88BB-DECAB209DD90}"/>
              </a:ext>
            </a:extLst>
          </p:cNvPr>
          <p:cNvGrpSpPr/>
          <p:nvPr/>
        </p:nvGrpSpPr>
        <p:grpSpPr>
          <a:xfrm>
            <a:off x="1735904" y="3519940"/>
            <a:ext cx="2239941" cy="396000"/>
            <a:chOff x="5817831" y="5664879"/>
            <a:chExt cx="2239941" cy="396000"/>
          </a:xfrm>
          <a:noFill/>
        </p:grpSpPr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507D3AB0-846C-0349-9957-C00AA4BE362A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663D4C45-0043-134B-832F-8C8B13A0968F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42" name="Rectangle 241">
                  <a:extLst>
                    <a:ext uri="{FF2B5EF4-FFF2-40B4-BE49-F238E27FC236}">
                      <a16:creationId xmlns:a16="http://schemas.microsoft.com/office/drawing/2014/main" id="{663D4C45-0043-134B-832F-8C8B13A0968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8"/>
                  <a:stretch>
                    <a:fillRect r="-40187" b="-17241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B30B034E-7D6F-904F-A2A1-9F1333C43716}"/>
              </a:ext>
            </a:extLst>
          </p:cNvPr>
          <p:cNvCxnSpPr>
            <a:cxnSpLocks/>
            <a:stCxn id="220" idx="2"/>
            <a:endCxn id="241" idx="0"/>
          </p:cNvCxnSpPr>
          <p:nvPr/>
        </p:nvCxnSpPr>
        <p:spPr>
          <a:xfrm>
            <a:off x="2855305" y="2931258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A44C5BC3-1A5A-7E48-8EF7-A9AEBCDC695F}"/>
              </a:ext>
            </a:extLst>
          </p:cNvPr>
          <p:cNvGrpSpPr/>
          <p:nvPr/>
        </p:nvGrpSpPr>
        <p:grpSpPr>
          <a:xfrm>
            <a:off x="4242420" y="1582888"/>
            <a:ext cx="351122" cy="449050"/>
            <a:chOff x="7868133" y="4420730"/>
            <a:chExt cx="351122" cy="449050"/>
          </a:xfrm>
          <a:noFill/>
        </p:grpSpPr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B0E00502-E4C9-2B41-9567-9D7CE2DDBA26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6" name="TextBox 245">
                  <a:extLst>
                    <a:ext uri="{FF2B5EF4-FFF2-40B4-BE49-F238E27FC236}">
                      <a16:creationId xmlns:a16="http://schemas.microsoft.com/office/drawing/2014/main" id="{BE877E7E-88F7-DF43-A773-858F59714025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51122" cy="308739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75B74BD8-165B-C640-9EC6-688C63E297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51122" cy="308739"/>
                </a:xfrm>
                <a:prstGeom prst="rect">
                  <a:avLst/>
                </a:prstGeom>
                <a:blipFill>
                  <a:blip r:embed="rId9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90A76D4F-E14E-7447-BA89-FB9B7B5C3482}"/>
              </a:ext>
            </a:extLst>
          </p:cNvPr>
          <p:cNvCxnSpPr>
            <a:cxnSpLocks/>
            <a:stCxn id="238" idx="6"/>
            <a:endCxn id="245" idx="1"/>
          </p:cNvCxnSpPr>
          <p:nvPr/>
        </p:nvCxnSpPr>
        <p:spPr>
          <a:xfrm>
            <a:off x="3665311" y="1955479"/>
            <a:ext cx="603558" cy="44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41ED7C8C-2E91-2A42-B774-D8D9E473AEF2}"/>
              </a:ext>
            </a:extLst>
          </p:cNvPr>
          <p:cNvCxnSpPr>
            <a:cxnSpLocks/>
            <a:stCxn id="245" idx="3"/>
            <a:endCxn id="276" idx="2"/>
          </p:cNvCxnSpPr>
          <p:nvPr/>
        </p:nvCxnSpPr>
        <p:spPr>
          <a:xfrm flipV="1">
            <a:off x="4412869" y="1958786"/>
            <a:ext cx="892661" cy="1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DE2F9717-F093-D948-84DC-104A881B6488}"/>
              </a:ext>
            </a:extLst>
          </p:cNvPr>
          <p:cNvGrpSpPr/>
          <p:nvPr/>
        </p:nvGrpSpPr>
        <p:grpSpPr>
          <a:xfrm>
            <a:off x="4242420" y="3284984"/>
            <a:ext cx="351122" cy="502182"/>
            <a:chOff x="7868133" y="4367598"/>
            <a:chExt cx="351122" cy="502182"/>
          </a:xfrm>
          <a:noFill/>
        </p:grpSpPr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27DB0AFF-D086-614D-947C-5DB1E8750818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1" name="TextBox 250">
                  <a:extLst>
                    <a:ext uri="{FF2B5EF4-FFF2-40B4-BE49-F238E27FC236}">
                      <a16:creationId xmlns:a16="http://schemas.microsoft.com/office/drawing/2014/main" id="{9301F5EA-2F0A-F944-B07D-FFE7A007D7AD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51122" cy="306944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F28554EA-A5C2-D848-9538-F5E4D2E3D8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51122" cy="306944"/>
                </a:xfrm>
                <a:prstGeom prst="rect">
                  <a:avLst/>
                </a:prstGeom>
                <a:blipFill>
                  <a:blip r:embed="rId10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52" name="Straight Connector 251">
            <a:extLst>
              <a:ext uri="{FF2B5EF4-FFF2-40B4-BE49-F238E27FC236}">
                <a16:creationId xmlns:a16="http://schemas.microsoft.com/office/drawing/2014/main" id="{3DF5EA82-88FA-DB48-AAA1-FD864AC88EA4}"/>
              </a:ext>
            </a:extLst>
          </p:cNvPr>
          <p:cNvCxnSpPr>
            <a:cxnSpLocks/>
            <a:stCxn id="241" idx="6"/>
            <a:endCxn id="250" idx="1"/>
          </p:cNvCxnSpPr>
          <p:nvPr/>
        </p:nvCxnSpPr>
        <p:spPr>
          <a:xfrm flipV="1">
            <a:off x="3975845" y="3715166"/>
            <a:ext cx="293024" cy="2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9B20D482-58A0-6745-AA51-B4C08E05FA7A}"/>
              </a:ext>
            </a:extLst>
          </p:cNvPr>
          <p:cNvCxnSpPr>
            <a:cxnSpLocks/>
            <a:stCxn id="250" idx="3"/>
            <a:endCxn id="279" idx="2"/>
          </p:cNvCxnSpPr>
          <p:nvPr/>
        </p:nvCxnSpPr>
        <p:spPr>
          <a:xfrm>
            <a:off x="4412869" y="3715166"/>
            <a:ext cx="585252" cy="60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3DB00D69-1867-4F48-8DDD-144BEE3C47B3}"/>
              </a:ext>
            </a:extLst>
          </p:cNvPr>
          <p:cNvGrpSpPr/>
          <p:nvPr/>
        </p:nvGrpSpPr>
        <p:grpSpPr>
          <a:xfrm>
            <a:off x="4256096" y="5208196"/>
            <a:ext cx="351122" cy="473759"/>
            <a:chOff x="7881809" y="4725780"/>
            <a:chExt cx="351122" cy="473759"/>
          </a:xfrm>
          <a:noFill/>
        </p:grpSpPr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A6D84FBA-7C80-194D-9268-6599EDBAEBDD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6" name="TextBox 255">
                  <a:extLst>
                    <a:ext uri="{FF2B5EF4-FFF2-40B4-BE49-F238E27FC236}">
                      <a16:creationId xmlns:a16="http://schemas.microsoft.com/office/drawing/2014/main" id="{C681276C-C87F-9942-BA75-004916D9D00C}"/>
                    </a:ext>
                  </a:extLst>
                </p:cNvPr>
                <p:cNvSpPr txBox="1"/>
                <p:nvPr/>
              </p:nvSpPr>
              <p:spPr>
                <a:xfrm>
                  <a:off x="7881809" y="4890800"/>
                  <a:ext cx="351122" cy="308739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6" name="TextBox 135">
                  <a:extLst>
                    <a:ext uri="{FF2B5EF4-FFF2-40B4-BE49-F238E27FC236}">
                      <a16:creationId xmlns:a16="http://schemas.microsoft.com/office/drawing/2014/main" id="{892A1316-C5F3-A44F-8324-05FABEE676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81809" y="4890800"/>
                  <a:ext cx="351122" cy="308739"/>
                </a:xfrm>
                <a:prstGeom prst="rect">
                  <a:avLst/>
                </a:prstGeom>
                <a:blipFill>
                  <a:blip r:embed="rId11"/>
                  <a:stretch>
                    <a:fillRect l="-1379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F558900F-53AD-FD4F-8D22-0851193E41CA}"/>
              </a:ext>
            </a:extLst>
          </p:cNvPr>
          <p:cNvCxnSpPr>
            <a:cxnSpLocks/>
            <a:stCxn id="235" idx="6"/>
            <a:endCxn id="255" idx="1"/>
          </p:cNvCxnSpPr>
          <p:nvPr/>
        </p:nvCxnSpPr>
        <p:spPr>
          <a:xfrm flipV="1">
            <a:off x="4006764" y="5280196"/>
            <a:ext cx="262105" cy="29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D2E0667A-CEA1-E44D-9683-13EB1C66EB3E}"/>
              </a:ext>
            </a:extLst>
          </p:cNvPr>
          <p:cNvCxnSpPr>
            <a:cxnSpLocks/>
            <a:stCxn id="255" idx="3"/>
            <a:endCxn id="274" idx="1"/>
          </p:cNvCxnSpPr>
          <p:nvPr/>
        </p:nvCxnSpPr>
        <p:spPr>
          <a:xfrm>
            <a:off x="4412869" y="5280196"/>
            <a:ext cx="555057" cy="6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A4E66345-AC5A-724F-9124-CD8C8454185C}"/>
              </a:ext>
            </a:extLst>
          </p:cNvPr>
          <p:cNvCxnSpPr>
            <a:cxnSpLocks/>
            <a:stCxn id="270" idx="2"/>
            <a:endCxn id="262" idx="3"/>
          </p:cNvCxnSpPr>
          <p:nvPr/>
        </p:nvCxnSpPr>
        <p:spPr>
          <a:xfrm flipH="1" flipV="1">
            <a:off x="6189522" y="2862565"/>
            <a:ext cx="199840" cy="42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40C2CE02-D9A5-EA4F-BC24-93EC7083E0E0}"/>
              </a:ext>
            </a:extLst>
          </p:cNvPr>
          <p:cNvCxnSpPr>
            <a:cxnSpLocks/>
            <a:stCxn id="262" idx="0"/>
            <a:endCxn id="276" idx="4"/>
          </p:cNvCxnSpPr>
          <p:nvPr/>
        </p:nvCxnSpPr>
        <p:spPr>
          <a:xfrm flipH="1" flipV="1">
            <a:off x="6116529" y="2156786"/>
            <a:ext cx="993" cy="6337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4DE74AD0-F2A7-EA4A-B423-E8637A2573A9}"/>
              </a:ext>
            </a:extLst>
          </p:cNvPr>
          <p:cNvGrpSpPr/>
          <p:nvPr/>
        </p:nvGrpSpPr>
        <p:grpSpPr>
          <a:xfrm>
            <a:off x="5453432" y="2711809"/>
            <a:ext cx="736090" cy="285143"/>
            <a:chOff x="5039090" y="4659064"/>
            <a:chExt cx="736090" cy="285143"/>
          </a:xfrm>
          <a:noFill/>
        </p:grpSpPr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54574234-EFAA-9945-BF7A-3CFC57F60463}"/>
                </a:ext>
              </a:extLst>
            </p:cNvPr>
            <p:cNvSpPr/>
            <p:nvPr/>
          </p:nvSpPr>
          <p:spPr>
            <a:xfrm>
              <a:off x="5631180" y="473782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3" name="TextBox 262">
                  <a:extLst>
                    <a:ext uri="{FF2B5EF4-FFF2-40B4-BE49-F238E27FC236}">
                      <a16:creationId xmlns:a16="http://schemas.microsoft.com/office/drawing/2014/main" id="{9F4FD725-4AE2-B645-BB07-99178B1EE249}"/>
                    </a:ext>
                  </a:extLst>
                </p:cNvPr>
                <p:cNvSpPr txBox="1"/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𝐹𝑆𝑉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0" name="TextBox 169">
                  <a:extLst>
                    <a:ext uri="{FF2B5EF4-FFF2-40B4-BE49-F238E27FC236}">
                      <a16:creationId xmlns:a16="http://schemas.microsoft.com/office/drawing/2014/main" id="{035B271E-23DF-E44B-BAC0-F0E4BB5184C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39090" y="4659064"/>
                  <a:ext cx="521938" cy="285143"/>
                </a:xfrm>
                <a:prstGeom prst="rect">
                  <a:avLst/>
                </a:prstGeom>
                <a:blipFill>
                  <a:blip r:embed="rId12"/>
                  <a:stretch>
                    <a:fillRect l="-9302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2B51B7D1-6DB9-8C4E-B10C-6767BB76B6BE}"/>
              </a:ext>
            </a:extLst>
          </p:cNvPr>
          <p:cNvCxnSpPr>
            <a:cxnSpLocks/>
            <a:stCxn id="279" idx="4"/>
            <a:endCxn id="267" idx="0"/>
          </p:cNvCxnSpPr>
          <p:nvPr/>
        </p:nvCxnSpPr>
        <p:spPr>
          <a:xfrm>
            <a:off x="6118092" y="3919247"/>
            <a:ext cx="1424" cy="518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895A94DA-670D-854A-92BD-AC4DB65483E6}"/>
              </a:ext>
            </a:extLst>
          </p:cNvPr>
          <p:cNvCxnSpPr>
            <a:cxnSpLocks/>
            <a:stCxn id="267" idx="2"/>
            <a:endCxn id="273" idx="0"/>
          </p:cNvCxnSpPr>
          <p:nvPr/>
        </p:nvCxnSpPr>
        <p:spPr>
          <a:xfrm>
            <a:off x="6119516" y="4581822"/>
            <a:ext cx="927" cy="506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03A9B094-FA33-B348-90FA-8267F423E89D}"/>
              </a:ext>
            </a:extLst>
          </p:cNvPr>
          <p:cNvGrpSpPr/>
          <p:nvPr/>
        </p:nvGrpSpPr>
        <p:grpSpPr>
          <a:xfrm>
            <a:off x="6047516" y="4368309"/>
            <a:ext cx="733197" cy="283026"/>
            <a:chOff x="7894582" y="4656267"/>
            <a:chExt cx="733197" cy="283026"/>
          </a:xfrm>
          <a:noFill/>
        </p:grpSpPr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D28499B4-8BAF-E342-BA17-D481B48C88C7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8" name="TextBox 267">
                  <a:extLst>
                    <a:ext uri="{FF2B5EF4-FFF2-40B4-BE49-F238E27FC236}">
                      <a16:creationId xmlns:a16="http://schemas.microsoft.com/office/drawing/2014/main" id="{49778690-45EE-2642-8E15-CEC898EBA748}"/>
                    </a:ext>
                  </a:extLst>
                </p:cNvPr>
                <p:cNvSpPr txBox="1"/>
                <p:nvPr/>
              </p:nvSpPr>
              <p:spPr>
                <a:xfrm>
                  <a:off x="8134311" y="4656267"/>
                  <a:ext cx="493468" cy="28302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𝑉𝐷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5" name="TextBox 174">
                  <a:extLst>
                    <a:ext uri="{FF2B5EF4-FFF2-40B4-BE49-F238E27FC236}">
                      <a16:creationId xmlns:a16="http://schemas.microsoft.com/office/drawing/2014/main" id="{C62C1CB2-C58C-A14C-8F2A-D227F74760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4311" y="4656267"/>
                  <a:ext cx="493468" cy="283026"/>
                </a:xfrm>
                <a:prstGeom prst="rect">
                  <a:avLst/>
                </a:prstGeom>
                <a:blipFill>
                  <a:blip r:embed="rId13"/>
                  <a:stretch>
                    <a:fillRect l="-10000" r="-2500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9A4DDC26-40BC-C94C-97D7-550D98EBFD18}"/>
              </a:ext>
            </a:extLst>
          </p:cNvPr>
          <p:cNvGrpSpPr/>
          <p:nvPr/>
        </p:nvGrpSpPr>
        <p:grpSpPr>
          <a:xfrm>
            <a:off x="6389362" y="2655025"/>
            <a:ext cx="1569422" cy="409772"/>
            <a:chOff x="1188195" y="2657932"/>
            <a:chExt cx="1569422" cy="409772"/>
          </a:xfrm>
        </p:grpSpPr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DC7A983B-2AAF-A741-B71A-022C1D0B8DD7}"/>
                </a:ext>
              </a:extLst>
            </p:cNvPr>
            <p:cNvSpPr txBox="1"/>
            <p:nvPr/>
          </p:nvSpPr>
          <p:spPr>
            <a:xfrm>
              <a:off x="1188195" y="2671704"/>
              <a:ext cx="1569422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1" name="Rectangle 270">
                  <a:extLst>
                    <a:ext uri="{FF2B5EF4-FFF2-40B4-BE49-F238E27FC236}">
                      <a16:creationId xmlns:a16="http://schemas.microsoft.com/office/drawing/2014/main" id="{3EC8D81E-A36F-6446-B9D8-F370E0B9A5BC}"/>
                    </a:ext>
                  </a:extLst>
                </p:cNvPr>
                <p:cNvSpPr/>
                <p:nvPr/>
              </p:nvSpPr>
              <p:spPr>
                <a:xfrm>
                  <a:off x="1419675" y="2657932"/>
                  <a:ext cx="1245469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𝐹𝑅𝑎𝑡𝑒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1" name="Rectangle 270">
                  <a:extLst>
                    <a:ext uri="{FF2B5EF4-FFF2-40B4-BE49-F238E27FC236}">
                      <a16:creationId xmlns:a16="http://schemas.microsoft.com/office/drawing/2014/main" id="{3EC8D81E-A36F-6446-B9D8-F370E0B9A5B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19675" y="2657932"/>
                  <a:ext cx="1245469" cy="362984"/>
                </a:xfrm>
                <a:prstGeom prst="rect">
                  <a:avLst/>
                </a:prstGeom>
                <a:blipFill>
                  <a:blip r:embed="rId1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2" name="Group 271">
            <a:extLst>
              <a:ext uri="{FF2B5EF4-FFF2-40B4-BE49-F238E27FC236}">
                <a16:creationId xmlns:a16="http://schemas.microsoft.com/office/drawing/2014/main" id="{EEAB8287-4287-1644-865C-64868880767A}"/>
              </a:ext>
            </a:extLst>
          </p:cNvPr>
          <p:cNvGrpSpPr/>
          <p:nvPr/>
        </p:nvGrpSpPr>
        <p:grpSpPr>
          <a:xfrm>
            <a:off x="4967926" y="5088491"/>
            <a:ext cx="2301055" cy="396000"/>
            <a:chOff x="7148983" y="5554764"/>
            <a:chExt cx="2607529" cy="488547"/>
          </a:xfrm>
          <a:noFill/>
        </p:grpSpPr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B2780198-B979-9444-886B-7EE8838ABB77}"/>
                </a:ext>
              </a:extLst>
            </p:cNvPr>
            <p:cNvSpPr txBox="1"/>
            <p:nvPr/>
          </p:nvSpPr>
          <p:spPr>
            <a:xfrm>
              <a:off x="7153492" y="5554764"/>
              <a:ext cx="2603020" cy="48854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4" name="Rectangle 273">
                  <a:extLst>
                    <a:ext uri="{FF2B5EF4-FFF2-40B4-BE49-F238E27FC236}">
                      <a16:creationId xmlns:a16="http://schemas.microsoft.com/office/drawing/2014/main" id="{9C3B51CF-202E-9449-82F2-29354540AE7D}"/>
                    </a:ext>
                  </a:extLst>
                </p:cNvPr>
                <p:cNvSpPr/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𝐷𝑒𝑚𝑎𝑛𝑑</m:t>
                        </m:r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(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Z</m:t>
                            </m:r>
                            <m:r>
                              <a:rPr lang="de-DE" b="0" i="1" smtClean="0">
                                <a:latin typeface="Cambria Math" charset="0"/>
                              </a:rPr>
                              <m:t>‘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1" name="Rectangle 180">
                  <a:extLst>
                    <a:ext uri="{FF2B5EF4-FFF2-40B4-BE49-F238E27FC236}">
                      <a16:creationId xmlns:a16="http://schemas.microsoft.com/office/drawing/2014/main" id="{C2ABE7AC-69E6-824A-ACD3-99184CD2D1E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8983" y="5571278"/>
                  <a:ext cx="2577556" cy="455647"/>
                </a:xfrm>
                <a:prstGeom prst="rect">
                  <a:avLst/>
                </a:prstGeom>
                <a:blipFill>
                  <a:blip r:embed="rId15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5" name="Group 274">
            <a:extLst>
              <a:ext uri="{FF2B5EF4-FFF2-40B4-BE49-F238E27FC236}">
                <a16:creationId xmlns:a16="http://schemas.microsoft.com/office/drawing/2014/main" id="{4983772E-9AD3-C247-8343-0D665CB8D0C9}"/>
              </a:ext>
            </a:extLst>
          </p:cNvPr>
          <p:cNvGrpSpPr/>
          <p:nvPr/>
        </p:nvGrpSpPr>
        <p:grpSpPr>
          <a:xfrm>
            <a:off x="5305530" y="1760786"/>
            <a:ext cx="1730671" cy="396000"/>
            <a:chOff x="6416368" y="3371343"/>
            <a:chExt cx="1730671" cy="396000"/>
          </a:xfrm>
          <a:noFill/>
        </p:grpSpPr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FDD2E2AE-FC13-C54C-B0EC-9128CE44F98F}"/>
                </a:ext>
              </a:extLst>
            </p:cNvPr>
            <p:cNvSpPr txBox="1"/>
            <p:nvPr/>
          </p:nvSpPr>
          <p:spPr>
            <a:xfrm>
              <a:off x="6416368" y="3371343"/>
              <a:ext cx="1621998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7" name="Rectangle 276">
                  <a:extLst>
                    <a:ext uri="{FF2B5EF4-FFF2-40B4-BE49-F238E27FC236}">
                      <a16:creationId xmlns:a16="http://schemas.microsoft.com/office/drawing/2014/main" id="{10E158BD-785D-B64B-A474-9935BDDDCB5A}"/>
                    </a:ext>
                  </a:extLst>
                </p:cNvPr>
                <p:cNvSpPr/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𝑆𝑢𝑝𝑝𝑙𝑦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7CF661CE-9BD4-954F-9B7C-C24569DB9F2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5891" y="3387454"/>
                  <a:ext cx="1601148" cy="369332"/>
                </a:xfrm>
                <a:prstGeom prst="rect">
                  <a:avLst/>
                </a:prstGeom>
                <a:blipFill>
                  <a:blip r:embed="rId16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BC298D62-924F-4846-AC7E-81C7564F934A}"/>
              </a:ext>
            </a:extLst>
          </p:cNvPr>
          <p:cNvGrpSpPr/>
          <p:nvPr/>
        </p:nvGrpSpPr>
        <p:grpSpPr>
          <a:xfrm>
            <a:off x="4998121" y="3523247"/>
            <a:ext cx="2239941" cy="396000"/>
            <a:chOff x="5817831" y="5664879"/>
            <a:chExt cx="2239941" cy="396000"/>
          </a:xfrm>
          <a:noFill/>
        </p:grpSpPr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16B5C33B-7E51-B046-A42E-51D112702583}"/>
                </a:ext>
              </a:extLst>
            </p:cNvPr>
            <p:cNvSpPr txBox="1"/>
            <p:nvPr/>
          </p:nvSpPr>
          <p:spPr>
            <a:xfrm>
              <a:off x="5817831" y="5664879"/>
              <a:ext cx="2239941" cy="3960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0" name="Rectangle 279">
                  <a:extLst>
                    <a:ext uri="{FF2B5EF4-FFF2-40B4-BE49-F238E27FC236}">
                      <a16:creationId xmlns:a16="http://schemas.microsoft.com/office/drawing/2014/main" id="{19D17A4F-6168-944D-88EA-89B381F7AF42}"/>
                    </a:ext>
                  </a:extLst>
                </p:cNvPr>
                <p:cNvSpPr/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grp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𝑁𝑉𝑒𝑠𝑠𝑒𝑙𝑠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80" name="Rectangle 279">
                  <a:extLst>
                    <a:ext uri="{FF2B5EF4-FFF2-40B4-BE49-F238E27FC236}">
                      <a16:creationId xmlns:a16="http://schemas.microsoft.com/office/drawing/2014/main" id="{19D17A4F-6168-944D-88EA-89B381F7AF4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4065" y="5683955"/>
                  <a:ext cx="1346608" cy="362984"/>
                </a:xfrm>
                <a:prstGeom prst="rect">
                  <a:avLst/>
                </a:prstGeom>
                <a:blipFill>
                  <a:blip r:embed="rId17"/>
                  <a:stretch>
                    <a:fillRect r="-25234" b="-13333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E4D27527-E549-F64E-B61F-71126D219CF7}"/>
              </a:ext>
            </a:extLst>
          </p:cNvPr>
          <p:cNvCxnSpPr>
            <a:cxnSpLocks/>
            <a:stCxn id="262" idx="2"/>
            <a:endCxn id="279" idx="0"/>
          </p:cNvCxnSpPr>
          <p:nvPr/>
        </p:nvCxnSpPr>
        <p:spPr>
          <a:xfrm>
            <a:off x="6117522" y="2934565"/>
            <a:ext cx="570" cy="58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A6545380-D8CB-004C-9074-0652772E17D7}"/>
              </a:ext>
            </a:extLst>
          </p:cNvPr>
          <p:cNvCxnSpPr>
            <a:cxnSpLocks/>
            <a:stCxn id="280" idx="0"/>
            <a:endCxn id="245" idx="2"/>
          </p:cNvCxnSpPr>
          <p:nvPr/>
        </p:nvCxnSpPr>
        <p:spPr>
          <a:xfrm flipH="1" flipV="1">
            <a:off x="4340869" y="2031938"/>
            <a:ext cx="1506790" cy="15103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8BDCB5EE-BCED-0149-894E-A03FD5CA3F09}"/>
              </a:ext>
            </a:extLst>
          </p:cNvPr>
          <p:cNvCxnSpPr>
            <a:cxnSpLocks/>
            <a:stCxn id="280" idx="2"/>
            <a:endCxn id="255" idx="0"/>
          </p:cNvCxnSpPr>
          <p:nvPr/>
        </p:nvCxnSpPr>
        <p:spPr>
          <a:xfrm flipH="1">
            <a:off x="4340869" y="3905307"/>
            <a:ext cx="1506790" cy="1302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4" name="Rectangle 283">
            <a:extLst>
              <a:ext uri="{FF2B5EF4-FFF2-40B4-BE49-F238E27FC236}">
                <a16:creationId xmlns:a16="http://schemas.microsoft.com/office/drawing/2014/main" id="{09E103B8-096A-BD43-8A60-8FFF7A46000D}"/>
              </a:ext>
            </a:extLst>
          </p:cNvPr>
          <p:cNvSpPr/>
          <p:nvPr/>
        </p:nvSpPr>
        <p:spPr>
          <a:xfrm>
            <a:off x="1850805" y="4401244"/>
            <a:ext cx="2016720" cy="42152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5E845491-9FE0-F447-9CE1-E06F00338FA6}"/>
              </a:ext>
            </a:extLst>
          </p:cNvPr>
          <p:cNvCxnSpPr>
            <a:cxnSpLocks/>
            <a:stCxn id="284" idx="0"/>
            <a:endCxn id="250" idx="2"/>
          </p:cNvCxnSpPr>
          <p:nvPr/>
        </p:nvCxnSpPr>
        <p:spPr>
          <a:xfrm flipV="1">
            <a:off x="2859165" y="3787166"/>
            <a:ext cx="1481704" cy="614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CDA0E959-7C99-6F45-BD95-9885C15D4665}"/>
                  </a:ext>
                </a:extLst>
              </p:cNvPr>
              <p:cNvSpPr/>
              <p:nvPr/>
            </p:nvSpPr>
            <p:spPr>
              <a:xfrm>
                <a:off x="1907704" y="4433854"/>
                <a:ext cx="1346608" cy="36298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𝑅𝑒𝐷𝑖𝑠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CDA0E959-7C99-6F45-BD95-9885C15D46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433854"/>
                <a:ext cx="1346608" cy="362984"/>
              </a:xfrm>
              <a:prstGeom prst="rect">
                <a:avLst/>
              </a:prstGeom>
              <a:blipFill>
                <a:blip r:embed="rId18"/>
                <a:stretch>
                  <a:fillRect r="-39252"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7" name="Group 286">
            <a:extLst>
              <a:ext uri="{FF2B5EF4-FFF2-40B4-BE49-F238E27FC236}">
                <a16:creationId xmlns:a16="http://schemas.microsoft.com/office/drawing/2014/main" id="{42EE2C21-70D8-264E-BB01-0CA91703B590}"/>
              </a:ext>
            </a:extLst>
          </p:cNvPr>
          <p:cNvGrpSpPr/>
          <p:nvPr/>
        </p:nvGrpSpPr>
        <p:grpSpPr>
          <a:xfrm>
            <a:off x="4246985" y="4077342"/>
            <a:ext cx="359073" cy="502182"/>
            <a:chOff x="7868133" y="4367598"/>
            <a:chExt cx="359073" cy="502182"/>
          </a:xfrm>
          <a:noFill/>
        </p:grpSpPr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2FA134D3-262E-484A-A722-C971C1129A22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9" name="TextBox 288">
                  <a:extLst>
                    <a:ext uri="{FF2B5EF4-FFF2-40B4-BE49-F238E27FC236}">
                      <a16:creationId xmlns:a16="http://schemas.microsoft.com/office/drawing/2014/main" id="{9F3F0AD9-612F-5946-BE71-B402EC457559}"/>
                    </a:ext>
                  </a:extLst>
                </p:cNvPr>
                <p:cNvSpPr txBox="1"/>
                <p:nvPr/>
              </p:nvSpPr>
              <p:spPr>
                <a:xfrm>
                  <a:off x="7868133" y="4367598"/>
                  <a:ext cx="359073" cy="305340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1" name="TextBox 210">
                  <a:extLst>
                    <a:ext uri="{FF2B5EF4-FFF2-40B4-BE49-F238E27FC236}">
                      <a16:creationId xmlns:a16="http://schemas.microsoft.com/office/drawing/2014/main" id="{35298D6B-E790-DB46-BE89-1DAEC5F7E9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367598"/>
                  <a:ext cx="359073" cy="305340"/>
                </a:xfrm>
                <a:prstGeom prst="rect">
                  <a:avLst/>
                </a:prstGeom>
                <a:blipFill>
                  <a:blip r:embed="rId19"/>
                  <a:stretch>
                    <a:fillRect l="-13333" b="-2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469EA12-63C4-A04D-AFE8-47ADEC99B5B1}"/>
              </a:ext>
            </a:extLst>
          </p:cNvPr>
          <p:cNvCxnSpPr>
            <a:cxnSpLocks/>
            <a:stCxn id="288" idx="1"/>
            <a:endCxn id="284" idx="3"/>
          </p:cNvCxnSpPr>
          <p:nvPr/>
        </p:nvCxnSpPr>
        <p:spPr>
          <a:xfrm flipH="1">
            <a:off x="3867525" y="4507524"/>
            <a:ext cx="405909" cy="104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76A7113C-B293-9D4B-94B4-4C4AA1B5DB2E}"/>
              </a:ext>
            </a:extLst>
          </p:cNvPr>
          <p:cNvCxnSpPr>
            <a:cxnSpLocks/>
            <a:stCxn id="273" idx="1"/>
            <a:endCxn id="288" idx="3"/>
          </p:cNvCxnSpPr>
          <p:nvPr/>
        </p:nvCxnSpPr>
        <p:spPr>
          <a:xfrm flipH="1" flipV="1">
            <a:off x="4417434" y="4507524"/>
            <a:ext cx="890870" cy="638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8D747F7-963F-E944-8349-8B0ECB4DC211}"/>
              </a:ext>
            </a:extLst>
          </p:cNvPr>
          <p:cNvCxnSpPr>
            <a:cxnSpLocks/>
            <a:stCxn id="288" idx="0"/>
            <a:endCxn id="241" idx="5"/>
          </p:cNvCxnSpPr>
          <p:nvPr/>
        </p:nvCxnSpPr>
        <p:spPr>
          <a:xfrm flipH="1" flipV="1">
            <a:off x="3647813" y="3857947"/>
            <a:ext cx="697621" cy="5775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F71B162A-9CE9-984C-8DFF-66520D92C3A2}"/>
              </a:ext>
            </a:extLst>
          </p:cNvPr>
          <p:cNvCxnSpPr>
            <a:cxnSpLocks/>
            <a:stCxn id="270" idx="4"/>
            <a:endCxn id="296" idx="0"/>
          </p:cNvCxnSpPr>
          <p:nvPr/>
        </p:nvCxnSpPr>
        <p:spPr>
          <a:xfrm>
            <a:off x="7174073" y="3064797"/>
            <a:ext cx="750765" cy="579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4AABEB1-46C0-4940-8BCD-FA915EA5140B}"/>
              </a:ext>
            </a:extLst>
          </p:cNvPr>
          <p:cNvCxnSpPr>
            <a:cxnSpLocks/>
            <a:stCxn id="296" idx="2"/>
          </p:cNvCxnSpPr>
          <p:nvPr/>
        </p:nvCxnSpPr>
        <p:spPr>
          <a:xfrm flipH="1">
            <a:off x="7916525" y="3788434"/>
            <a:ext cx="8313" cy="71808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4FC8B112-6445-CF4A-9763-71BA8EC15B07}"/>
              </a:ext>
            </a:extLst>
          </p:cNvPr>
          <p:cNvGrpSpPr/>
          <p:nvPr/>
        </p:nvGrpSpPr>
        <p:grpSpPr>
          <a:xfrm>
            <a:off x="7852838" y="3574921"/>
            <a:ext cx="655576" cy="278923"/>
            <a:chOff x="7894582" y="4656267"/>
            <a:chExt cx="655576" cy="278923"/>
          </a:xfrm>
          <a:noFill/>
        </p:grpSpPr>
        <p:sp>
          <p:nvSpPr>
            <p:cNvPr id="296" name="Rectangle 295">
              <a:extLst>
                <a:ext uri="{FF2B5EF4-FFF2-40B4-BE49-F238E27FC236}">
                  <a16:creationId xmlns:a16="http://schemas.microsoft.com/office/drawing/2014/main" id="{7AC42F48-D1EC-D44C-B23E-7EEEC3EE089B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7" name="TextBox 296">
                  <a:extLst>
                    <a:ext uri="{FF2B5EF4-FFF2-40B4-BE49-F238E27FC236}">
                      <a16:creationId xmlns:a16="http://schemas.microsoft.com/office/drawing/2014/main" id="{449B8E9E-8A01-E84A-A528-AF584A36309D}"/>
                    </a:ext>
                  </a:extLst>
                </p:cNvPr>
                <p:cNvSpPr txBox="1"/>
                <p:nvPr/>
              </p:nvSpPr>
              <p:spPr>
                <a:xfrm>
                  <a:off x="8121194" y="4656267"/>
                  <a:ext cx="428964" cy="27892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𝐹𝑅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8" name="TextBox 227">
                  <a:extLst>
                    <a:ext uri="{FF2B5EF4-FFF2-40B4-BE49-F238E27FC236}">
                      <a16:creationId xmlns:a16="http://schemas.microsoft.com/office/drawing/2014/main" id="{F9C27F21-89C4-DF42-9AED-05B02488CF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21194" y="4656267"/>
                  <a:ext cx="428964" cy="278923"/>
                </a:xfrm>
                <a:prstGeom prst="rect">
                  <a:avLst/>
                </a:prstGeom>
                <a:blipFill>
                  <a:blip r:embed="rId20"/>
                  <a:stretch>
                    <a:fillRect l="-14706" r="-2941" b="-2608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8" name="Group 297">
            <a:extLst>
              <a:ext uri="{FF2B5EF4-FFF2-40B4-BE49-F238E27FC236}">
                <a16:creationId xmlns:a16="http://schemas.microsoft.com/office/drawing/2014/main" id="{6B53B45D-D86D-6E47-9DB2-B952DAA26933}"/>
              </a:ext>
            </a:extLst>
          </p:cNvPr>
          <p:cNvGrpSpPr/>
          <p:nvPr/>
        </p:nvGrpSpPr>
        <p:grpSpPr>
          <a:xfrm>
            <a:off x="7544916" y="4648028"/>
            <a:ext cx="743220" cy="741651"/>
            <a:chOff x="7587682" y="4588664"/>
            <a:chExt cx="743220" cy="741651"/>
          </a:xfrm>
        </p:grpSpPr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568F4FC9-51F2-7A4A-A162-41C6ACD8D193}"/>
                </a:ext>
              </a:extLst>
            </p:cNvPr>
            <p:cNvSpPr/>
            <p:nvPr/>
          </p:nvSpPr>
          <p:spPr>
            <a:xfrm rot="2714319">
              <a:off x="7588466" y="4587880"/>
              <a:ext cx="741651" cy="74322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0" name="Rectangle 299">
                  <a:extLst>
                    <a:ext uri="{FF2B5EF4-FFF2-40B4-BE49-F238E27FC236}">
                      <a16:creationId xmlns:a16="http://schemas.microsoft.com/office/drawing/2014/main" id="{5220ACD2-E2FD-5448-8FC9-32DBE95923E4}"/>
                    </a:ext>
                  </a:extLst>
                </p:cNvPr>
                <p:cNvSpPr/>
                <p:nvPr/>
              </p:nvSpPr>
              <p:spPr>
                <a:xfrm>
                  <a:off x="7676434" y="4734923"/>
                  <a:ext cx="508743" cy="362984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𝑈𝑡𝑖𝑙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/>
                </a:p>
              </p:txBody>
            </p:sp>
          </mc:Choice>
          <mc:Fallback xmlns=""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5DCFB8B7-F948-C24E-AFBD-EE43BA56A36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6434" y="4734923"/>
                  <a:ext cx="508743" cy="362984"/>
                </a:xfrm>
                <a:prstGeom prst="rect">
                  <a:avLst/>
                </a:prstGeom>
                <a:blipFill>
                  <a:blip r:embed="rId21"/>
                  <a:stretch>
                    <a:fillRect r="-1951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EED3BD4D-BA1B-FF45-A545-5F4D72EB4AED}"/>
              </a:ext>
            </a:extLst>
          </p:cNvPr>
          <p:cNvGrpSpPr/>
          <p:nvPr/>
        </p:nvGrpSpPr>
        <p:grpSpPr>
          <a:xfrm>
            <a:off x="7391546" y="1837199"/>
            <a:ext cx="1636184" cy="409772"/>
            <a:chOff x="1188194" y="2657932"/>
            <a:chExt cx="1636184" cy="409772"/>
          </a:xfrm>
        </p:grpSpPr>
        <p:sp>
          <p:nvSpPr>
            <p:cNvPr id="302" name="TextBox 301">
              <a:extLst>
                <a:ext uri="{FF2B5EF4-FFF2-40B4-BE49-F238E27FC236}">
                  <a16:creationId xmlns:a16="http://schemas.microsoft.com/office/drawing/2014/main" id="{116AD607-B0FE-3E45-B915-2593123813CE}"/>
                </a:ext>
              </a:extLst>
            </p:cNvPr>
            <p:cNvSpPr txBox="1"/>
            <p:nvPr/>
          </p:nvSpPr>
          <p:spPr>
            <a:xfrm>
              <a:off x="1188194" y="2671704"/>
              <a:ext cx="1589083" cy="396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0" tIns="0" rIns="0" bIns="0" rtlCol="0">
              <a:spAutoFit/>
            </a:bodyPr>
            <a:lstStyle/>
            <a:p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3" name="Rectangle 302">
                  <a:extLst>
                    <a:ext uri="{FF2B5EF4-FFF2-40B4-BE49-F238E27FC236}">
                      <a16:creationId xmlns:a16="http://schemas.microsoft.com/office/drawing/2014/main" id="{0B510CB1-313C-5441-8AD8-D1A613B68BE3}"/>
                    </a:ext>
                  </a:extLst>
                </p:cNvPr>
                <p:cNvSpPr/>
                <p:nvPr/>
              </p:nvSpPr>
              <p:spPr>
                <a:xfrm>
                  <a:off x="1298704" y="2657932"/>
                  <a:ext cx="1525674" cy="36298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de-DE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𝑃𝑒𝑟𝑠𝑝𝑒𝑐𝑡𝑖𝑣𝑒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oMath>
                    </m:oMathPara>
                  </a14:m>
                  <a:endParaRPr lang="en-GB" baseline="-25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03" name="Rectangle 302">
                  <a:extLst>
                    <a:ext uri="{FF2B5EF4-FFF2-40B4-BE49-F238E27FC236}">
                      <a16:creationId xmlns:a16="http://schemas.microsoft.com/office/drawing/2014/main" id="{0B510CB1-313C-5441-8AD8-D1A613B68BE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98704" y="2657932"/>
                  <a:ext cx="1525674" cy="362984"/>
                </a:xfrm>
                <a:prstGeom prst="rect">
                  <a:avLst/>
                </a:prstGeom>
                <a:blipFill>
                  <a:blip r:embed="rId22"/>
                  <a:stretch>
                    <a:fillRect b="-1000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6751797C-17F6-AC48-B6D8-E6EB7021A7C3}"/>
              </a:ext>
            </a:extLst>
          </p:cNvPr>
          <p:cNvCxnSpPr>
            <a:cxnSpLocks/>
            <a:stCxn id="302" idx="4"/>
            <a:endCxn id="296" idx="0"/>
          </p:cNvCxnSpPr>
          <p:nvPr/>
        </p:nvCxnSpPr>
        <p:spPr>
          <a:xfrm flipH="1">
            <a:off x="7924838" y="2246971"/>
            <a:ext cx="261250" cy="1397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>
            <a:extLst>
              <a:ext uri="{FF2B5EF4-FFF2-40B4-BE49-F238E27FC236}">
                <a16:creationId xmlns:a16="http://schemas.microsoft.com/office/drawing/2014/main" id="{249A818C-1F5F-9D4C-A5C0-EC2D676016FE}"/>
              </a:ext>
            </a:extLst>
          </p:cNvPr>
          <p:cNvGrpSpPr/>
          <p:nvPr/>
        </p:nvGrpSpPr>
        <p:grpSpPr>
          <a:xfrm>
            <a:off x="6126462" y="1064700"/>
            <a:ext cx="309059" cy="449050"/>
            <a:chOff x="7868133" y="4420730"/>
            <a:chExt cx="309059" cy="449050"/>
          </a:xfrm>
          <a:noFill/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F538301-4662-7D43-A5A6-42A05BA57D85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F0A6C1FE-2552-9441-BD55-04F469EF9A32}"/>
                    </a:ext>
                  </a:extLst>
                </p:cNvPr>
                <p:cNvSpPr txBox="1"/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3" name="TextBox 92">
                  <a:extLst>
                    <a:ext uri="{FF2B5EF4-FFF2-40B4-BE49-F238E27FC236}">
                      <a16:creationId xmlns:a16="http://schemas.microsoft.com/office/drawing/2014/main" id="{F0A6C1FE-2552-9441-BD55-04F469EF9A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8133" y="4420730"/>
                  <a:ext cx="309059" cy="285976"/>
                </a:xfrm>
                <a:prstGeom prst="rect">
                  <a:avLst/>
                </a:prstGeom>
                <a:blipFill>
                  <a:blip r:embed="rId15"/>
                  <a:stretch>
                    <a:fillRect l="-15385" t="-9091" r="-3846" b="-22727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DC4643D6-D129-7D4A-9223-0A00FEE3EA21}"/>
              </a:ext>
            </a:extLst>
          </p:cNvPr>
          <p:cNvCxnSpPr>
            <a:cxnSpLocks/>
            <a:stCxn id="92" idx="2"/>
          </p:cNvCxnSpPr>
          <p:nvPr/>
        </p:nvCxnSpPr>
        <p:spPr>
          <a:xfrm>
            <a:off x="6224911" y="1513750"/>
            <a:ext cx="10716" cy="2631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968CC1A-83AD-1545-9DF9-A24F799733B4}"/>
              </a:ext>
            </a:extLst>
          </p:cNvPr>
          <p:cNvGrpSpPr/>
          <p:nvPr/>
        </p:nvGrpSpPr>
        <p:grpSpPr>
          <a:xfrm>
            <a:off x="6070381" y="6078384"/>
            <a:ext cx="331822" cy="458351"/>
            <a:chOff x="7864604" y="4725780"/>
            <a:chExt cx="331822" cy="458351"/>
          </a:xfrm>
          <a:noFill/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07F83116-D877-1941-AB78-2325D31186C3}"/>
                </a:ext>
              </a:extLst>
            </p:cNvPr>
            <p:cNvSpPr/>
            <p:nvPr/>
          </p:nvSpPr>
          <p:spPr>
            <a:xfrm>
              <a:off x="7894582" y="4725780"/>
              <a:ext cx="144000" cy="144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E9274E0C-93C6-844D-AD09-51809DB42368}"/>
                    </a:ext>
                  </a:extLst>
                </p:cNvPr>
                <p:cNvSpPr txBox="1"/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grp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p>
                        </m:sSub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7" name="TextBox 96">
                  <a:extLst>
                    <a:ext uri="{FF2B5EF4-FFF2-40B4-BE49-F238E27FC236}">
                      <a16:creationId xmlns:a16="http://schemas.microsoft.com/office/drawing/2014/main" id="{E9274E0C-93C6-844D-AD09-51809DB423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4604" y="4905208"/>
                  <a:ext cx="331822" cy="278923"/>
                </a:xfrm>
                <a:prstGeom prst="rect">
                  <a:avLst/>
                </a:prstGeom>
                <a:blipFill>
                  <a:blip r:embed="rId23"/>
                  <a:stretch>
                    <a:fillRect l="-14815" t="-4348" r="-3704" b="-2173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08B7EF49-ACD5-AB48-8EF8-9509ED4DCEE9}"/>
              </a:ext>
            </a:extLst>
          </p:cNvPr>
          <p:cNvCxnSpPr>
            <a:cxnSpLocks/>
            <a:stCxn id="96" idx="0"/>
          </p:cNvCxnSpPr>
          <p:nvPr/>
        </p:nvCxnSpPr>
        <p:spPr>
          <a:xfrm flipH="1" flipV="1">
            <a:off x="6105229" y="5471209"/>
            <a:ext cx="67130" cy="60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9FDF6B2-A5D5-F54A-A469-9A83FFD57DDC}"/>
              </a:ext>
            </a:extLst>
          </p:cNvPr>
          <p:cNvCxnSpPr>
            <a:cxnSpLocks/>
            <a:stCxn id="302" idx="4"/>
            <a:endCxn id="86" idx="0"/>
          </p:cNvCxnSpPr>
          <p:nvPr/>
        </p:nvCxnSpPr>
        <p:spPr>
          <a:xfrm>
            <a:off x="8186088" y="2246971"/>
            <a:ext cx="813289" cy="10516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25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 descr="goal-based-agent">
            <a:extLst>
              <a:ext uri="{FF2B5EF4-FFF2-40B4-BE49-F238E27FC236}">
                <a16:creationId xmlns:a16="http://schemas.microsoft.com/office/drawing/2014/main" id="{775E66BE-6988-8D40-B413-ED84FF3AA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6088" y="1412776"/>
            <a:ext cx="6827830" cy="43464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AA70B56A-91C9-7342-A742-8B339392212F}"/>
              </a:ext>
            </a:extLst>
          </p:cNvPr>
          <p:cNvSpPr txBox="1">
            <a:spLocks/>
          </p:cNvSpPr>
          <p:nvPr/>
        </p:nvSpPr>
        <p:spPr>
          <a:xfrm>
            <a:off x="443022" y="292624"/>
            <a:ext cx="6001186" cy="544088"/>
          </a:xfrm>
          <a:prstGeom prst="rect">
            <a:avLst/>
          </a:prstGeom>
        </p:spPr>
        <p:txBody>
          <a:bodyPr lIns="0" tIns="0" rIns="0" b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200" dirty="0"/>
              <a:t>AI: </a:t>
            </a:r>
            <a:r>
              <a:rPr lang="de-DE" sz="3200" dirty="0" err="1"/>
              <a:t>What</a:t>
            </a:r>
            <a:r>
              <a:rPr lang="de-DE" sz="3200" dirty="0"/>
              <a:t> </a:t>
            </a:r>
            <a:r>
              <a:rPr lang="de-DE" sz="3200" dirty="0" err="1"/>
              <a:t>is</a:t>
            </a:r>
            <a:r>
              <a:rPr lang="de-DE" sz="3200" dirty="0"/>
              <a:t> </a:t>
            </a:r>
            <a:r>
              <a:rPr lang="de-DE" sz="3200" dirty="0" err="1"/>
              <a:t>it</a:t>
            </a:r>
            <a:r>
              <a:rPr lang="de-DE" sz="3200" dirty="0"/>
              <a:t> all </a:t>
            </a:r>
            <a:r>
              <a:rPr lang="de-DE" sz="3200" dirty="0" err="1"/>
              <a:t>about</a:t>
            </a:r>
            <a:r>
              <a:rPr lang="de-DE" sz="3200" dirty="0"/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47F948-F872-5443-9972-3EE5086B3592}"/>
              </a:ext>
            </a:extLst>
          </p:cNvPr>
          <p:cNvSpPr txBox="1"/>
          <p:nvPr/>
        </p:nvSpPr>
        <p:spPr>
          <a:xfrm>
            <a:off x="2038672" y="6007918"/>
            <a:ext cx="1856855" cy="329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39" dirty="0">
                <a:solidFill>
                  <a:schemeClr val="bg1">
                    <a:lumMod val="65000"/>
                  </a:schemeClr>
                </a:solidFill>
              </a:rPr>
              <a:t>[Russell &amp; </a:t>
            </a:r>
            <a:r>
              <a:rPr lang="de-DE" sz="1539" dirty="0" err="1">
                <a:solidFill>
                  <a:schemeClr val="bg1">
                    <a:lumMod val="65000"/>
                  </a:schemeClr>
                </a:solidFill>
              </a:rPr>
              <a:t>Norvig</a:t>
            </a:r>
            <a:r>
              <a:rPr lang="de-DE" sz="1539" dirty="0">
                <a:solidFill>
                  <a:schemeClr val="bg1">
                    <a:lumMod val="65000"/>
                  </a:schemeClr>
                </a:solidFill>
              </a:rPr>
              <a:t> 16]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8FD298-ED6F-6C41-A4B4-26B5883955BD}"/>
              </a:ext>
            </a:extLst>
          </p:cNvPr>
          <p:cNvSpPr txBox="1"/>
          <p:nvPr/>
        </p:nvSpPr>
        <p:spPr>
          <a:xfrm>
            <a:off x="4572000" y="6007918"/>
            <a:ext cx="2052741" cy="329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39" dirty="0">
                <a:solidFill>
                  <a:schemeClr val="bg1">
                    <a:lumMod val="65000"/>
                  </a:schemeClr>
                </a:solidFill>
              </a:rPr>
              <a:t>[Poole &amp; </a:t>
            </a:r>
            <a:r>
              <a:rPr lang="de-DE" sz="1539" dirty="0" err="1">
                <a:solidFill>
                  <a:schemeClr val="bg1">
                    <a:lumMod val="65000"/>
                  </a:schemeClr>
                </a:solidFill>
              </a:rPr>
              <a:t>Macworth</a:t>
            </a:r>
            <a:r>
              <a:rPr lang="de-DE" sz="1539" dirty="0">
                <a:solidFill>
                  <a:schemeClr val="bg1">
                    <a:lumMod val="65000"/>
                  </a:schemeClr>
                </a:solidFill>
              </a:rPr>
              <a:t> 17]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7730C7-5E0F-4443-8F39-DC2C91D7DCAF}"/>
              </a:ext>
            </a:extLst>
          </p:cNvPr>
          <p:cNvSpPr txBox="1"/>
          <p:nvPr/>
        </p:nvSpPr>
        <p:spPr>
          <a:xfrm>
            <a:off x="-1524000" y="15450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50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EDE6-4C23-4C43-AA6C-20A806C3E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7A8C5-6F02-EB41-8E28-BFB841372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Role of reputation models in automatic negotiation</a:t>
            </a:r>
          </a:p>
          <a:p>
            <a:r>
              <a:rPr lang="en-US" dirty="0"/>
              <a:t>Qualitative domain model (probabilistic)</a:t>
            </a:r>
          </a:p>
          <a:p>
            <a:r>
              <a:rPr lang="en-US"/>
              <a:t>Concession beyond </a:t>
            </a:r>
            <a:r>
              <a:rPr lang="en-US" dirty="0"/>
              <a:t>competition limits (e.g., freight rate)</a:t>
            </a:r>
            <a:br>
              <a:rPr lang="en-US" dirty="0"/>
            </a:br>
            <a:r>
              <a:rPr lang="en-US" dirty="0"/>
              <a:t>can cause conflict deals</a:t>
            </a:r>
          </a:p>
          <a:p>
            <a:pPr lvl="1"/>
            <a:r>
              <a:rPr lang="en-US" dirty="0"/>
              <a:t>Reputation models to the rescue</a:t>
            </a:r>
          </a:p>
          <a:p>
            <a:r>
              <a:rPr lang="en-US" dirty="0"/>
              <a:t>Discrete jumps in utility can cause </a:t>
            </a:r>
            <a:r>
              <a:rPr lang="en-US" dirty="0" err="1"/>
              <a:t>confict</a:t>
            </a:r>
            <a:r>
              <a:rPr lang="en-US" dirty="0"/>
              <a:t> deals</a:t>
            </a:r>
          </a:p>
          <a:p>
            <a:pPr lvl="1"/>
            <a:r>
              <a:rPr lang="en-US" dirty="0"/>
              <a:t>Reputation models for tipping the scales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0E73B6-CBAD-A84B-AF39-95D0417E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142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/>
              <a:t>Negotiation usually proceeds in a series of rounds, with every agent making a proposal at every round.</a:t>
            </a:r>
          </a:p>
          <a:p>
            <a:pPr marL="609600" indent="-609600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/>
              <a:t>Communication during negotiation:</a:t>
            </a:r>
          </a:p>
          <a:p>
            <a:pPr marL="609600" indent="-609600" eaLnBrk="1" hangingPunct="1">
              <a:lnSpc>
                <a:spcPct val="120000"/>
              </a:lnSpc>
              <a:buClr>
                <a:schemeClr val="tx1"/>
              </a:buClr>
            </a:pPr>
            <a:endParaRPr lang="en-US"/>
          </a:p>
          <a:p>
            <a:pPr marL="609600" indent="-609600" eaLnBrk="1" hangingPunct="1">
              <a:lnSpc>
                <a:spcPct val="120000"/>
              </a:lnSpc>
              <a:buClr>
                <a:schemeClr val="tx1"/>
              </a:buClr>
            </a:pPr>
            <a:r>
              <a:rPr lang="en-US"/>
              <a:t>Another way </a:t>
            </a:r>
            <a:br>
              <a:rPr lang="en-US"/>
            </a:br>
            <a:r>
              <a:rPr lang="en-US"/>
              <a:t>of looking at the </a:t>
            </a:r>
            <a:br>
              <a:rPr lang="en-US"/>
            </a:br>
            <a:r>
              <a:rPr lang="en-US"/>
              <a:t>negotiation process: </a:t>
            </a:r>
            <a:br>
              <a:rPr lang="en-US"/>
            </a:br>
            <a:r>
              <a:rPr lang="en-US"/>
              <a:t>Who ”moves” the farthest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93387" y="2812726"/>
            <a:ext cx="3348365" cy="1737372"/>
            <a:chOff x="1488" y="2504"/>
            <a:chExt cx="2623" cy="1361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1488" y="2578"/>
              <a:ext cx="477" cy="954"/>
              <a:chOff x="1008" y="2592"/>
              <a:chExt cx="477" cy="954"/>
            </a:xfrm>
          </p:grpSpPr>
          <p:sp>
            <p:nvSpPr>
              <p:cNvPr id="21" name="Freeform 6"/>
              <p:cNvSpPr>
                <a:spLocks/>
              </p:cNvSpPr>
              <p:nvPr/>
            </p:nvSpPr>
            <p:spPr bwMode="auto">
              <a:xfrm>
                <a:off x="1152" y="2592"/>
                <a:ext cx="191" cy="190"/>
              </a:xfrm>
              <a:custGeom>
                <a:avLst/>
                <a:gdLst>
                  <a:gd name="T0" fmla="*/ 1 w 382"/>
                  <a:gd name="T1" fmla="*/ 1 h 380"/>
                  <a:gd name="T2" fmla="*/ 1 w 382"/>
                  <a:gd name="T3" fmla="*/ 1 h 380"/>
                  <a:gd name="T4" fmla="*/ 1 w 382"/>
                  <a:gd name="T5" fmla="*/ 1 h 380"/>
                  <a:gd name="T6" fmla="*/ 1 w 382"/>
                  <a:gd name="T7" fmla="*/ 1 h 380"/>
                  <a:gd name="T8" fmla="*/ 1 w 382"/>
                  <a:gd name="T9" fmla="*/ 1 h 380"/>
                  <a:gd name="T10" fmla="*/ 1 w 382"/>
                  <a:gd name="T11" fmla="*/ 1 h 380"/>
                  <a:gd name="T12" fmla="*/ 1 w 382"/>
                  <a:gd name="T13" fmla="*/ 1 h 380"/>
                  <a:gd name="T14" fmla="*/ 1 w 382"/>
                  <a:gd name="T15" fmla="*/ 1 h 380"/>
                  <a:gd name="T16" fmla="*/ 1 w 382"/>
                  <a:gd name="T17" fmla="*/ 0 h 380"/>
                  <a:gd name="T18" fmla="*/ 1 w 382"/>
                  <a:gd name="T19" fmla="*/ 1 h 380"/>
                  <a:gd name="T20" fmla="*/ 1 w 382"/>
                  <a:gd name="T21" fmla="*/ 1 h 380"/>
                  <a:gd name="T22" fmla="*/ 1 w 382"/>
                  <a:gd name="T23" fmla="*/ 1 h 380"/>
                  <a:gd name="T24" fmla="*/ 1 w 382"/>
                  <a:gd name="T25" fmla="*/ 1 h 380"/>
                  <a:gd name="T26" fmla="*/ 1 w 382"/>
                  <a:gd name="T27" fmla="*/ 1 h 380"/>
                  <a:gd name="T28" fmla="*/ 1 w 382"/>
                  <a:gd name="T29" fmla="*/ 1 h 380"/>
                  <a:gd name="T30" fmla="*/ 1 w 382"/>
                  <a:gd name="T31" fmla="*/ 1 h 380"/>
                  <a:gd name="T32" fmla="*/ 0 w 382"/>
                  <a:gd name="T33" fmla="*/ 1 h 380"/>
                  <a:gd name="T34" fmla="*/ 1 w 382"/>
                  <a:gd name="T35" fmla="*/ 1 h 380"/>
                  <a:gd name="T36" fmla="*/ 1 w 382"/>
                  <a:gd name="T37" fmla="*/ 1 h 380"/>
                  <a:gd name="T38" fmla="*/ 1 w 382"/>
                  <a:gd name="T39" fmla="*/ 1 h 380"/>
                  <a:gd name="T40" fmla="*/ 1 w 382"/>
                  <a:gd name="T41" fmla="*/ 1 h 380"/>
                  <a:gd name="T42" fmla="*/ 1 w 382"/>
                  <a:gd name="T43" fmla="*/ 1 h 380"/>
                  <a:gd name="T44" fmla="*/ 1 w 382"/>
                  <a:gd name="T45" fmla="*/ 1 h 380"/>
                  <a:gd name="T46" fmla="*/ 1 w 382"/>
                  <a:gd name="T47" fmla="*/ 1 h 380"/>
                  <a:gd name="T48" fmla="*/ 1 w 382"/>
                  <a:gd name="T49" fmla="*/ 1 h 380"/>
                  <a:gd name="T50" fmla="*/ 1 w 382"/>
                  <a:gd name="T51" fmla="*/ 1 h 380"/>
                  <a:gd name="T52" fmla="*/ 1 w 382"/>
                  <a:gd name="T53" fmla="*/ 1 h 380"/>
                  <a:gd name="T54" fmla="*/ 1 w 382"/>
                  <a:gd name="T55" fmla="*/ 1 h 380"/>
                  <a:gd name="T56" fmla="*/ 1 w 382"/>
                  <a:gd name="T57" fmla="*/ 1 h 380"/>
                  <a:gd name="T58" fmla="*/ 1 w 382"/>
                  <a:gd name="T59" fmla="*/ 1 h 380"/>
                  <a:gd name="T60" fmla="*/ 1 w 382"/>
                  <a:gd name="T61" fmla="*/ 1 h 380"/>
                  <a:gd name="T62" fmla="*/ 1 w 382"/>
                  <a:gd name="T63" fmla="*/ 1 h 380"/>
                  <a:gd name="T64" fmla="*/ 1 w 382"/>
                  <a:gd name="T65" fmla="*/ 1 h 3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82"/>
                  <a:gd name="T100" fmla="*/ 0 h 380"/>
                  <a:gd name="T101" fmla="*/ 382 w 382"/>
                  <a:gd name="T102" fmla="*/ 380 h 3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82" h="380">
                    <a:moveTo>
                      <a:pt x="382" y="190"/>
                    </a:moveTo>
                    <a:lnTo>
                      <a:pt x="379" y="152"/>
                    </a:lnTo>
                    <a:lnTo>
                      <a:pt x="367" y="117"/>
                    </a:lnTo>
                    <a:lnTo>
                      <a:pt x="350" y="84"/>
                    </a:lnTo>
                    <a:lnTo>
                      <a:pt x="327" y="56"/>
                    </a:lnTo>
                    <a:lnTo>
                      <a:pt x="298" y="31"/>
                    </a:lnTo>
                    <a:lnTo>
                      <a:pt x="265" y="13"/>
                    </a:lnTo>
                    <a:lnTo>
                      <a:pt x="229" y="4"/>
                    </a:lnTo>
                    <a:lnTo>
                      <a:pt x="190" y="0"/>
                    </a:lnTo>
                    <a:lnTo>
                      <a:pt x="154" y="4"/>
                    </a:lnTo>
                    <a:lnTo>
                      <a:pt x="117" y="13"/>
                    </a:lnTo>
                    <a:lnTo>
                      <a:pt x="84" y="31"/>
                    </a:lnTo>
                    <a:lnTo>
                      <a:pt x="55" y="56"/>
                    </a:lnTo>
                    <a:lnTo>
                      <a:pt x="32" y="84"/>
                    </a:lnTo>
                    <a:lnTo>
                      <a:pt x="15" y="117"/>
                    </a:lnTo>
                    <a:lnTo>
                      <a:pt x="4" y="152"/>
                    </a:lnTo>
                    <a:lnTo>
                      <a:pt x="0" y="190"/>
                    </a:lnTo>
                    <a:lnTo>
                      <a:pt x="4" y="226"/>
                    </a:lnTo>
                    <a:lnTo>
                      <a:pt x="15" y="263"/>
                    </a:lnTo>
                    <a:lnTo>
                      <a:pt x="32" y="296"/>
                    </a:lnTo>
                    <a:lnTo>
                      <a:pt x="55" y="324"/>
                    </a:lnTo>
                    <a:lnTo>
                      <a:pt x="84" y="347"/>
                    </a:lnTo>
                    <a:lnTo>
                      <a:pt x="117" y="365"/>
                    </a:lnTo>
                    <a:lnTo>
                      <a:pt x="154" y="376"/>
                    </a:lnTo>
                    <a:lnTo>
                      <a:pt x="190" y="380"/>
                    </a:lnTo>
                    <a:lnTo>
                      <a:pt x="229" y="376"/>
                    </a:lnTo>
                    <a:lnTo>
                      <a:pt x="265" y="365"/>
                    </a:lnTo>
                    <a:lnTo>
                      <a:pt x="298" y="347"/>
                    </a:lnTo>
                    <a:lnTo>
                      <a:pt x="327" y="324"/>
                    </a:lnTo>
                    <a:lnTo>
                      <a:pt x="350" y="296"/>
                    </a:lnTo>
                    <a:lnTo>
                      <a:pt x="367" y="263"/>
                    </a:lnTo>
                    <a:lnTo>
                      <a:pt x="379" y="226"/>
                    </a:lnTo>
                    <a:lnTo>
                      <a:pt x="382" y="190"/>
                    </a:lnTo>
                    <a:close/>
                  </a:path>
                </a:pathLst>
              </a:custGeom>
              <a:solidFill>
                <a:srgbClr val="0099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22" name="Freeform 7"/>
              <p:cNvSpPr>
                <a:spLocks/>
              </p:cNvSpPr>
              <p:nvPr/>
            </p:nvSpPr>
            <p:spPr bwMode="auto">
              <a:xfrm>
                <a:off x="1008" y="2784"/>
                <a:ext cx="477" cy="762"/>
              </a:xfrm>
              <a:custGeom>
                <a:avLst/>
                <a:gdLst>
                  <a:gd name="T0" fmla="*/ 0 w 956"/>
                  <a:gd name="T1" fmla="*/ 1 h 1523"/>
                  <a:gd name="T2" fmla="*/ 0 w 956"/>
                  <a:gd name="T3" fmla="*/ 1 h 1523"/>
                  <a:gd name="T4" fmla="*/ 0 w 956"/>
                  <a:gd name="T5" fmla="*/ 1 h 1523"/>
                  <a:gd name="T6" fmla="*/ 0 w 956"/>
                  <a:gd name="T7" fmla="*/ 1 h 1523"/>
                  <a:gd name="T8" fmla="*/ 0 w 956"/>
                  <a:gd name="T9" fmla="*/ 1 h 1523"/>
                  <a:gd name="T10" fmla="*/ 0 w 956"/>
                  <a:gd name="T11" fmla="*/ 1 h 1523"/>
                  <a:gd name="T12" fmla="*/ 0 w 956"/>
                  <a:gd name="T13" fmla="*/ 1 h 1523"/>
                  <a:gd name="T14" fmla="*/ 0 w 956"/>
                  <a:gd name="T15" fmla="*/ 0 h 1523"/>
                  <a:gd name="T16" fmla="*/ 0 w 956"/>
                  <a:gd name="T17" fmla="*/ 1 h 1523"/>
                  <a:gd name="T18" fmla="*/ 0 w 956"/>
                  <a:gd name="T19" fmla="*/ 0 h 1523"/>
                  <a:gd name="T20" fmla="*/ 0 w 956"/>
                  <a:gd name="T21" fmla="*/ 1 h 1523"/>
                  <a:gd name="T22" fmla="*/ 0 w 956"/>
                  <a:gd name="T23" fmla="*/ 1 h 1523"/>
                  <a:gd name="T24" fmla="*/ 0 w 956"/>
                  <a:gd name="T25" fmla="*/ 1 h 1523"/>
                  <a:gd name="T26" fmla="*/ 0 w 956"/>
                  <a:gd name="T27" fmla="*/ 1 h 1523"/>
                  <a:gd name="T28" fmla="*/ 0 w 956"/>
                  <a:gd name="T29" fmla="*/ 1 h 1523"/>
                  <a:gd name="T30" fmla="*/ 0 w 956"/>
                  <a:gd name="T31" fmla="*/ 1 h 1523"/>
                  <a:gd name="T32" fmla="*/ 0 w 956"/>
                  <a:gd name="T33" fmla="*/ 1 h 15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56"/>
                  <a:gd name="T52" fmla="*/ 0 h 1523"/>
                  <a:gd name="T53" fmla="*/ 956 w 956"/>
                  <a:gd name="T54" fmla="*/ 1523 h 152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56" h="1523">
                    <a:moveTo>
                      <a:pt x="489" y="785"/>
                    </a:moveTo>
                    <a:lnTo>
                      <a:pt x="712" y="1523"/>
                    </a:lnTo>
                    <a:lnTo>
                      <a:pt x="889" y="1523"/>
                    </a:lnTo>
                    <a:lnTo>
                      <a:pt x="712" y="666"/>
                    </a:lnTo>
                    <a:lnTo>
                      <a:pt x="712" y="167"/>
                    </a:lnTo>
                    <a:lnTo>
                      <a:pt x="844" y="572"/>
                    </a:lnTo>
                    <a:lnTo>
                      <a:pt x="956" y="499"/>
                    </a:lnTo>
                    <a:lnTo>
                      <a:pt x="800" y="0"/>
                    </a:lnTo>
                    <a:lnTo>
                      <a:pt x="489" y="23"/>
                    </a:lnTo>
                    <a:lnTo>
                      <a:pt x="179" y="0"/>
                    </a:lnTo>
                    <a:lnTo>
                      <a:pt x="0" y="524"/>
                    </a:lnTo>
                    <a:lnTo>
                      <a:pt x="135" y="572"/>
                    </a:lnTo>
                    <a:lnTo>
                      <a:pt x="267" y="167"/>
                    </a:lnTo>
                    <a:lnTo>
                      <a:pt x="267" y="666"/>
                    </a:lnTo>
                    <a:lnTo>
                      <a:pt x="91" y="1523"/>
                    </a:lnTo>
                    <a:lnTo>
                      <a:pt x="267" y="1523"/>
                    </a:lnTo>
                    <a:lnTo>
                      <a:pt x="489" y="785"/>
                    </a:lnTo>
                    <a:close/>
                  </a:path>
                </a:pathLst>
              </a:custGeom>
              <a:solidFill>
                <a:srgbClr val="0099FF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3600" y="2578"/>
              <a:ext cx="477" cy="954"/>
              <a:chOff x="1008" y="2592"/>
              <a:chExt cx="477" cy="954"/>
            </a:xfrm>
          </p:grpSpPr>
          <p:sp>
            <p:nvSpPr>
              <p:cNvPr id="19" name="Freeform 9"/>
              <p:cNvSpPr>
                <a:spLocks/>
              </p:cNvSpPr>
              <p:nvPr/>
            </p:nvSpPr>
            <p:spPr bwMode="auto">
              <a:xfrm>
                <a:off x="1152" y="2592"/>
                <a:ext cx="191" cy="190"/>
              </a:xfrm>
              <a:custGeom>
                <a:avLst/>
                <a:gdLst>
                  <a:gd name="T0" fmla="*/ 1 w 382"/>
                  <a:gd name="T1" fmla="*/ 1 h 380"/>
                  <a:gd name="T2" fmla="*/ 1 w 382"/>
                  <a:gd name="T3" fmla="*/ 1 h 380"/>
                  <a:gd name="T4" fmla="*/ 1 w 382"/>
                  <a:gd name="T5" fmla="*/ 1 h 380"/>
                  <a:gd name="T6" fmla="*/ 1 w 382"/>
                  <a:gd name="T7" fmla="*/ 1 h 380"/>
                  <a:gd name="T8" fmla="*/ 1 w 382"/>
                  <a:gd name="T9" fmla="*/ 1 h 380"/>
                  <a:gd name="T10" fmla="*/ 1 w 382"/>
                  <a:gd name="T11" fmla="*/ 1 h 380"/>
                  <a:gd name="T12" fmla="*/ 1 w 382"/>
                  <a:gd name="T13" fmla="*/ 1 h 380"/>
                  <a:gd name="T14" fmla="*/ 1 w 382"/>
                  <a:gd name="T15" fmla="*/ 1 h 380"/>
                  <a:gd name="T16" fmla="*/ 1 w 382"/>
                  <a:gd name="T17" fmla="*/ 0 h 380"/>
                  <a:gd name="T18" fmla="*/ 1 w 382"/>
                  <a:gd name="T19" fmla="*/ 1 h 380"/>
                  <a:gd name="T20" fmla="*/ 1 w 382"/>
                  <a:gd name="T21" fmla="*/ 1 h 380"/>
                  <a:gd name="T22" fmla="*/ 1 w 382"/>
                  <a:gd name="T23" fmla="*/ 1 h 380"/>
                  <a:gd name="T24" fmla="*/ 1 w 382"/>
                  <a:gd name="T25" fmla="*/ 1 h 380"/>
                  <a:gd name="T26" fmla="*/ 1 w 382"/>
                  <a:gd name="T27" fmla="*/ 1 h 380"/>
                  <a:gd name="T28" fmla="*/ 1 w 382"/>
                  <a:gd name="T29" fmla="*/ 1 h 380"/>
                  <a:gd name="T30" fmla="*/ 1 w 382"/>
                  <a:gd name="T31" fmla="*/ 1 h 380"/>
                  <a:gd name="T32" fmla="*/ 0 w 382"/>
                  <a:gd name="T33" fmla="*/ 1 h 380"/>
                  <a:gd name="T34" fmla="*/ 1 w 382"/>
                  <a:gd name="T35" fmla="*/ 1 h 380"/>
                  <a:gd name="T36" fmla="*/ 1 w 382"/>
                  <a:gd name="T37" fmla="*/ 1 h 380"/>
                  <a:gd name="T38" fmla="*/ 1 w 382"/>
                  <a:gd name="T39" fmla="*/ 1 h 380"/>
                  <a:gd name="T40" fmla="*/ 1 w 382"/>
                  <a:gd name="T41" fmla="*/ 1 h 380"/>
                  <a:gd name="T42" fmla="*/ 1 w 382"/>
                  <a:gd name="T43" fmla="*/ 1 h 380"/>
                  <a:gd name="T44" fmla="*/ 1 w 382"/>
                  <a:gd name="T45" fmla="*/ 1 h 380"/>
                  <a:gd name="T46" fmla="*/ 1 w 382"/>
                  <a:gd name="T47" fmla="*/ 1 h 380"/>
                  <a:gd name="T48" fmla="*/ 1 w 382"/>
                  <a:gd name="T49" fmla="*/ 1 h 380"/>
                  <a:gd name="T50" fmla="*/ 1 w 382"/>
                  <a:gd name="T51" fmla="*/ 1 h 380"/>
                  <a:gd name="T52" fmla="*/ 1 w 382"/>
                  <a:gd name="T53" fmla="*/ 1 h 380"/>
                  <a:gd name="T54" fmla="*/ 1 w 382"/>
                  <a:gd name="T55" fmla="*/ 1 h 380"/>
                  <a:gd name="T56" fmla="*/ 1 w 382"/>
                  <a:gd name="T57" fmla="*/ 1 h 380"/>
                  <a:gd name="T58" fmla="*/ 1 w 382"/>
                  <a:gd name="T59" fmla="*/ 1 h 380"/>
                  <a:gd name="T60" fmla="*/ 1 w 382"/>
                  <a:gd name="T61" fmla="*/ 1 h 380"/>
                  <a:gd name="T62" fmla="*/ 1 w 382"/>
                  <a:gd name="T63" fmla="*/ 1 h 380"/>
                  <a:gd name="T64" fmla="*/ 1 w 382"/>
                  <a:gd name="T65" fmla="*/ 1 h 38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82"/>
                  <a:gd name="T100" fmla="*/ 0 h 380"/>
                  <a:gd name="T101" fmla="*/ 382 w 382"/>
                  <a:gd name="T102" fmla="*/ 380 h 380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82" h="380">
                    <a:moveTo>
                      <a:pt x="382" y="190"/>
                    </a:moveTo>
                    <a:lnTo>
                      <a:pt x="379" y="152"/>
                    </a:lnTo>
                    <a:lnTo>
                      <a:pt x="367" y="117"/>
                    </a:lnTo>
                    <a:lnTo>
                      <a:pt x="350" y="84"/>
                    </a:lnTo>
                    <a:lnTo>
                      <a:pt x="327" y="56"/>
                    </a:lnTo>
                    <a:lnTo>
                      <a:pt x="298" y="31"/>
                    </a:lnTo>
                    <a:lnTo>
                      <a:pt x="265" y="13"/>
                    </a:lnTo>
                    <a:lnTo>
                      <a:pt x="229" y="4"/>
                    </a:lnTo>
                    <a:lnTo>
                      <a:pt x="190" y="0"/>
                    </a:lnTo>
                    <a:lnTo>
                      <a:pt x="154" y="4"/>
                    </a:lnTo>
                    <a:lnTo>
                      <a:pt x="117" y="13"/>
                    </a:lnTo>
                    <a:lnTo>
                      <a:pt x="84" y="31"/>
                    </a:lnTo>
                    <a:lnTo>
                      <a:pt x="55" y="56"/>
                    </a:lnTo>
                    <a:lnTo>
                      <a:pt x="32" y="84"/>
                    </a:lnTo>
                    <a:lnTo>
                      <a:pt x="15" y="117"/>
                    </a:lnTo>
                    <a:lnTo>
                      <a:pt x="4" y="152"/>
                    </a:lnTo>
                    <a:lnTo>
                      <a:pt x="0" y="190"/>
                    </a:lnTo>
                    <a:lnTo>
                      <a:pt x="4" y="226"/>
                    </a:lnTo>
                    <a:lnTo>
                      <a:pt x="15" y="263"/>
                    </a:lnTo>
                    <a:lnTo>
                      <a:pt x="32" y="296"/>
                    </a:lnTo>
                    <a:lnTo>
                      <a:pt x="55" y="324"/>
                    </a:lnTo>
                    <a:lnTo>
                      <a:pt x="84" y="347"/>
                    </a:lnTo>
                    <a:lnTo>
                      <a:pt x="117" y="365"/>
                    </a:lnTo>
                    <a:lnTo>
                      <a:pt x="154" y="376"/>
                    </a:lnTo>
                    <a:lnTo>
                      <a:pt x="190" y="380"/>
                    </a:lnTo>
                    <a:lnTo>
                      <a:pt x="229" y="376"/>
                    </a:lnTo>
                    <a:lnTo>
                      <a:pt x="265" y="365"/>
                    </a:lnTo>
                    <a:lnTo>
                      <a:pt x="298" y="347"/>
                    </a:lnTo>
                    <a:lnTo>
                      <a:pt x="327" y="324"/>
                    </a:lnTo>
                    <a:lnTo>
                      <a:pt x="350" y="296"/>
                    </a:lnTo>
                    <a:lnTo>
                      <a:pt x="367" y="263"/>
                    </a:lnTo>
                    <a:lnTo>
                      <a:pt x="379" y="226"/>
                    </a:lnTo>
                    <a:lnTo>
                      <a:pt x="382" y="190"/>
                    </a:lnTo>
                    <a:close/>
                  </a:path>
                </a:pathLst>
              </a:custGeom>
              <a:solidFill>
                <a:srgbClr val="339933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20" name="Freeform 10"/>
              <p:cNvSpPr>
                <a:spLocks/>
              </p:cNvSpPr>
              <p:nvPr/>
            </p:nvSpPr>
            <p:spPr bwMode="auto">
              <a:xfrm>
                <a:off x="1008" y="2784"/>
                <a:ext cx="477" cy="762"/>
              </a:xfrm>
              <a:custGeom>
                <a:avLst/>
                <a:gdLst>
                  <a:gd name="T0" fmla="*/ 0 w 956"/>
                  <a:gd name="T1" fmla="*/ 1 h 1523"/>
                  <a:gd name="T2" fmla="*/ 0 w 956"/>
                  <a:gd name="T3" fmla="*/ 1 h 1523"/>
                  <a:gd name="T4" fmla="*/ 0 w 956"/>
                  <a:gd name="T5" fmla="*/ 1 h 1523"/>
                  <a:gd name="T6" fmla="*/ 0 w 956"/>
                  <a:gd name="T7" fmla="*/ 1 h 1523"/>
                  <a:gd name="T8" fmla="*/ 0 w 956"/>
                  <a:gd name="T9" fmla="*/ 1 h 1523"/>
                  <a:gd name="T10" fmla="*/ 0 w 956"/>
                  <a:gd name="T11" fmla="*/ 1 h 1523"/>
                  <a:gd name="T12" fmla="*/ 0 w 956"/>
                  <a:gd name="T13" fmla="*/ 1 h 1523"/>
                  <a:gd name="T14" fmla="*/ 0 w 956"/>
                  <a:gd name="T15" fmla="*/ 0 h 1523"/>
                  <a:gd name="T16" fmla="*/ 0 w 956"/>
                  <a:gd name="T17" fmla="*/ 1 h 1523"/>
                  <a:gd name="T18" fmla="*/ 0 w 956"/>
                  <a:gd name="T19" fmla="*/ 0 h 1523"/>
                  <a:gd name="T20" fmla="*/ 0 w 956"/>
                  <a:gd name="T21" fmla="*/ 1 h 1523"/>
                  <a:gd name="T22" fmla="*/ 0 w 956"/>
                  <a:gd name="T23" fmla="*/ 1 h 1523"/>
                  <a:gd name="T24" fmla="*/ 0 w 956"/>
                  <a:gd name="T25" fmla="*/ 1 h 1523"/>
                  <a:gd name="T26" fmla="*/ 0 w 956"/>
                  <a:gd name="T27" fmla="*/ 1 h 1523"/>
                  <a:gd name="T28" fmla="*/ 0 w 956"/>
                  <a:gd name="T29" fmla="*/ 1 h 1523"/>
                  <a:gd name="T30" fmla="*/ 0 w 956"/>
                  <a:gd name="T31" fmla="*/ 1 h 1523"/>
                  <a:gd name="T32" fmla="*/ 0 w 956"/>
                  <a:gd name="T33" fmla="*/ 1 h 152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56"/>
                  <a:gd name="T52" fmla="*/ 0 h 1523"/>
                  <a:gd name="T53" fmla="*/ 956 w 956"/>
                  <a:gd name="T54" fmla="*/ 1523 h 1523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56" h="1523">
                    <a:moveTo>
                      <a:pt x="489" y="785"/>
                    </a:moveTo>
                    <a:lnTo>
                      <a:pt x="712" y="1523"/>
                    </a:lnTo>
                    <a:lnTo>
                      <a:pt x="889" y="1523"/>
                    </a:lnTo>
                    <a:lnTo>
                      <a:pt x="712" y="666"/>
                    </a:lnTo>
                    <a:lnTo>
                      <a:pt x="712" y="167"/>
                    </a:lnTo>
                    <a:lnTo>
                      <a:pt x="844" y="572"/>
                    </a:lnTo>
                    <a:lnTo>
                      <a:pt x="956" y="499"/>
                    </a:lnTo>
                    <a:lnTo>
                      <a:pt x="800" y="0"/>
                    </a:lnTo>
                    <a:lnTo>
                      <a:pt x="489" y="23"/>
                    </a:lnTo>
                    <a:lnTo>
                      <a:pt x="179" y="0"/>
                    </a:lnTo>
                    <a:lnTo>
                      <a:pt x="0" y="524"/>
                    </a:lnTo>
                    <a:lnTo>
                      <a:pt x="135" y="572"/>
                    </a:lnTo>
                    <a:lnTo>
                      <a:pt x="267" y="167"/>
                    </a:lnTo>
                    <a:lnTo>
                      <a:pt x="267" y="666"/>
                    </a:lnTo>
                    <a:lnTo>
                      <a:pt x="91" y="1523"/>
                    </a:lnTo>
                    <a:lnTo>
                      <a:pt x="267" y="1523"/>
                    </a:lnTo>
                    <a:lnTo>
                      <a:pt x="489" y="785"/>
                    </a:lnTo>
                    <a:close/>
                  </a:path>
                </a:pathLst>
              </a:custGeom>
              <a:solidFill>
                <a:srgbClr val="339933"/>
              </a:solidFill>
              <a:ln w="31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</p:grp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2112" y="26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9" name="Text Box 12"/>
            <p:cNvSpPr txBox="1">
              <a:spLocks noChangeArrowheads="1"/>
            </p:cNvSpPr>
            <p:nvPr/>
          </p:nvSpPr>
          <p:spPr bwMode="auto">
            <a:xfrm>
              <a:off x="2496" y="2504"/>
              <a:ext cx="599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800">
                  <a:latin typeface="Times New Roman" pitchFamily="18" charset="0"/>
                  <a:ea typeface="SimSun" charset="-122"/>
                </a:rPr>
                <a:t>Proposal</a:t>
              </a:r>
              <a:endParaRPr lang="en-GB" sz="80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2112" y="288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2256" y="2696"/>
              <a:ext cx="992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800">
                  <a:latin typeface="Times New Roman" pitchFamily="18" charset="0"/>
                  <a:ea typeface="SimSun" charset="-122"/>
                </a:rPr>
                <a:t>Counter Proposal</a:t>
              </a:r>
              <a:endParaRPr lang="en-GB" sz="80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2112" y="314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2112" y="32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2112" y="3608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900"/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2304" y="3416"/>
              <a:ext cx="951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800">
                  <a:latin typeface="Times New Roman" pitchFamily="18" charset="0"/>
                  <a:ea typeface="SimSun" charset="-122"/>
                </a:rPr>
                <a:t>Agent</a:t>
              </a:r>
              <a:r>
                <a:rPr lang="nb-NO" sz="800" i="1">
                  <a:latin typeface="Times New Roman" pitchFamily="18" charset="0"/>
                  <a:ea typeface="SimSun" charset="-122"/>
                </a:rPr>
                <a:t>i</a:t>
              </a:r>
              <a:r>
                <a:rPr lang="nb-NO" sz="800">
                  <a:latin typeface="Times New Roman" pitchFamily="18" charset="0"/>
                  <a:ea typeface="SimSun" charset="-122"/>
                </a:rPr>
                <a:t> concedes</a:t>
              </a:r>
              <a:endParaRPr lang="en-GB" sz="80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1488" y="3628"/>
              <a:ext cx="511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800">
                  <a:latin typeface="Times New Roman" pitchFamily="18" charset="0"/>
                  <a:ea typeface="SimSun" charset="-122"/>
                </a:rPr>
                <a:t>Agent</a:t>
              </a:r>
              <a:r>
                <a:rPr lang="nb-NO" sz="800" i="1">
                  <a:latin typeface="Times New Roman" pitchFamily="18" charset="0"/>
                  <a:ea typeface="SimSun" charset="-122"/>
                </a:rPr>
                <a:t>i</a:t>
              </a:r>
              <a:endParaRPr lang="en-GB" sz="80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17" name="Text Box 20"/>
            <p:cNvSpPr txBox="1">
              <a:spLocks noChangeArrowheads="1"/>
            </p:cNvSpPr>
            <p:nvPr/>
          </p:nvSpPr>
          <p:spPr bwMode="auto">
            <a:xfrm>
              <a:off x="3600" y="3628"/>
              <a:ext cx="511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800">
                  <a:latin typeface="Times New Roman" pitchFamily="18" charset="0"/>
                  <a:ea typeface="SimSun" charset="-122"/>
                </a:rPr>
                <a:t>Agent</a:t>
              </a:r>
              <a:r>
                <a:rPr lang="nb-NO" sz="800" i="1">
                  <a:latin typeface="Times New Roman" pitchFamily="18" charset="0"/>
                  <a:ea typeface="SimSun" charset="-122"/>
                </a:rPr>
                <a:t>j</a:t>
              </a:r>
              <a:endParaRPr lang="en-GB" sz="80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2112" y="343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 sz="900"/>
            </a:p>
          </p:txBody>
        </p:sp>
      </p:grp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4809042" y="4743760"/>
            <a:ext cx="3389308" cy="1319709"/>
            <a:chOff x="960" y="2208"/>
            <a:chExt cx="4348" cy="1693"/>
          </a:xfrm>
        </p:grpSpPr>
        <p:grpSp>
          <p:nvGrpSpPr>
            <p:cNvPr id="24" name="Group 5"/>
            <p:cNvGrpSpPr>
              <a:grpSpLocks/>
            </p:cNvGrpSpPr>
            <p:nvPr/>
          </p:nvGrpSpPr>
          <p:grpSpPr bwMode="auto">
            <a:xfrm>
              <a:off x="1776" y="2208"/>
              <a:ext cx="240" cy="576"/>
              <a:chOff x="1776" y="2208"/>
              <a:chExt cx="240" cy="576"/>
            </a:xfrm>
          </p:grpSpPr>
          <p:sp>
            <p:nvSpPr>
              <p:cNvPr id="49" name="Line 6"/>
              <p:cNvSpPr>
                <a:spLocks noChangeShapeType="1"/>
              </p:cNvSpPr>
              <p:nvPr/>
            </p:nvSpPr>
            <p:spPr bwMode="auto">
              <a:xfrm>
                <a:off x="1856" y="2381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0" name="Oval 7"/>
              <p:cNvSpPr>
                <a:spLocks noChangeArrowheads="1"/>
              </p:cNvSpPr>
              <p:nvPr/>
            </p:nvSpPr>
            <p:spPr bwMode="auto">
              <a:xfrm>
                <a:off x="1776" y="2208"/>
                <a:ext cx="160" cy="173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51" name="Line 8"/>
              <p:cNvSpPr>
                <a:spLocks noChangeShapeType="1"/>
              </p:cNvSpPr>
              <p:nvPr/>
            </p:nvSpPr>
            <p:spPr bwMode="auto">
              <a:xfrm>
                <a:off x="1856" y="2525"/>
                <a:ext cx="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2" name="Line 9"/>
              <p:cNvSpPr>
                <a:spLocks noChangeShapeType="1"/>
              </p:cNvSpPr>
              <p:nvPr/>
            </p:nvSpPr>
            <p:spPr bwMode="auto">
              <a:xfrm flipH="1">
                <a:off x="1776" y="2640"/>
                <a:ext cx="8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3" name="Line 10"/>
              <p:cNvSpPr>
                <a:spLocks noChangeShapeType="1"/>
              </p:cNvSpPr>
              <p:nvPr/>
            </p:nvSpPr>
            <p:spPr bwMode="auto">
              <a:xfrm>
                <a:off x="1776" y="2755"/>
                <a:ext cx="27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4" name="Line 11"/>
              <p:cNvSpPr>
                <a:spLocks noChangeShapeType="1"/>
              </p:cNvSpPr>
              <p:nvPr/>
            </p:nvSpPr>
            <p:spPr bwMode="auto">
              <a:xfrm>
                <a:off x="1856" y="2525"/>
                <a:ext cx="133" cy="2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5" name="Line 12"/>
              <p:cNvSpPr>
                <a:spLocks noChangeShapeType="1"/>
              </p:cNvSpPr>
              <p:nvPr/>
            </p:nvSpPr>
            <p:spPr bwMode="auto">
              <a:xfrm>
                <a:off x="1989" y="2784"/>
                <a:ext cx="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6" name="Line 13"/>
              <p:cNvSpPr>
                <a:spLocks noChangeShapeType="1"/>
              </p:cNvSpPr>
              <p:nvPr/>
            </p:nvSpPr>
            <p:spPr bwMode="auto">
              <a:xfrm flipH="1">
                <a:off x="1803" y="2381"/>
                <a:ext cx="53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7" name="Line 14"/>
              <p:cNvSpPr>
                <a:spLocks noChangeShapeType="1"/>
              </p:cNvSpPr>
              <p:nvPr/>
            </p:nvSpPr>
            <p:spPr bwMode="auto">
              <a:xfrm flipH="1">
                <a:off x="1776" y="2410"/>
                <a:ext cx="27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8" name="Line 15"/>
              <p:cNvSpPr>
                <a:spLocks noChangeShapeType="1"/>
              </p:cNvSpPr>
              <p:nvPr/>
            </p:nvSpPr>
            <p:spPr bwMode="auto">
              <a:xfrm>
                <a:off x="1856" y="2381"/>
                <a:ext cx="53" cy="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59" name="Line 16"/>
              <p:cNvSpPr>
                <a:spLocks noChangeShapeType="1"/>
              </p:cNvSpPr>
              <p:nvPr/>
            </p:nvSpPr>
            <p:spPr bwMode="auto">
              <a:xfrm>
                <a:off x="1909" y="2438"/>
                <a:ext cx="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H="1">
              <a:off x="4245" y="2755"/>
              <a:ext cx="27" cy="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grpSp>
          <p:nvGrpSpPr>
            <p:cNvPr id="26" name="Group 18"/>
            <p:cNvGrpSpPr>
              <a:grpSpLocks/>
            </p:cNvGrpSpPr>
            <p:nvPr/>
          </p:nvGrpSpPr>
          <p:grpSpPr bwMode="auto">
            <a:xfrm>
              <a:off x="4032" y="2208"/>
              <a:ext cx="240" cy="576"/>
              <a:chOff x="4032" y="2208"/>
              <a:chExt cx="240" cy="576"/>
            </a:xfrm>
          </p:grpSpPr>
          <p:sp>
            <p:nvSpPr>
              <p:cNvPr id="39" name="Line 19"/>
              <p:cNvSpPr>
                <a:spLocks noChangeShapeType="1"/>
              </p:cNvSpPr>
              <p:nvPr/>
            </p:nvSpPr>
            <p:spPr bwMode="auto">
              <a:xfrm flipH="1">
                <a:off x="4192" y="2381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0" name="Oval 20"/>
              <p:cNvSpPr>
                <a:spLocks noChangeArrowheads="1"/>
              </p:cNvSpPr>
              <p:nvPr/>
            </p:nvSpPr>
            <p:spPr bwMode="auto">
              <a:xfrm flipH="1">
                <a:off x="4112" y="2208"/>
                <a:ext cx="160" cy="173"/>
              </a:xfrm>
              <a:prstGeom prst="ellipse">
                <a:avLst/>
              </a:prstGeom>
              <a:solidFill>
                <a:srgbClr val="3399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41" name="Line 21"/>
              <p:cNvSpPr>
                <a:spLocks noChangeShapeType="1"/>
              </p:cNvSpPr>
              <p:nvPr/>
            </p:nvSpPr>
            <p:spPr bwMode="auto">
              <a:xfrm flipH="1">
                <a:off x="4192" y="2525"/>
                <a:ext cx="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2" name="Line 22"/>
              <p:cNvSpPr>
                <a:spLocks noChangeShapeType="1"/>
              </p:cNvSpPr>
              <p:nvPr/>
            </p:nvSpPr>
            <p:spPr bwMode="auto">
              <a:xfrm>
                <a:off x="4192" y="2640"/>
                <a:ext cx="80" cy="1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3" name="Line 23"/>
              <p:cNvSpPr>
                <a:spLocks noChangeShapeType="1"/>
              </p:cNvSpPr>
              <p:nvPr/>
            </p:nvSpPr>
            <p:spPr bwMode="auto">
              <a:xfrm flipH="1">
                <a:off x="4059" y="2525"/>
                <a:ext cx="133" cy="2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4" name="Line 24"/>
              <p:cNvSpPr>
                <a:spLocks noChangeShapeType="1"/>
              </p:cNvSpPr>
              <p:nvPr/>
            </p:nvSpPr>
            <p:spPr bwMode="auto">
              <a:xfrm flipH="1">
                <a:off x="4032" y="2784"/>
                <a:ext cx="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5" name="Line 25"/>
              <p:cNvSpPr>
                <a:spLocks noChangeShapeType="1"/>
              </p:cNvSpPr>
              <p:nvPr/>
            </p:nvSpPr>
            <p:spPr bwMode="auto">
              <a:xfrm>
                <a:off x="4192" y="2381"/>
                <a:ext cx="53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6" name="Line 26"/>
              <p:cNvSpPr>
                <a:spLocks noChangeShapeType="1"/>
              </p:cNvSpPr>
              <p:nvPr/>
            </p:nvSpPr>
            <p:spPr bwMode="auto">
              <a:xfrm>
                <a:off x="4245" y="2410"/>
                <a:ext cx="27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7" name="Line 27"/>
              <p:cNvSpPr>
                <a:spLocks noChangeShapeType="1"/>
              </p:cNvSpPr>
              <p:nvPr/>
            </p:nvSpPr>
            <p:spPr bwMode="auto">
              <a:xfrm flipH="1">
                <a:off x="4139" y="2381"/>
                <a:ext cx="53" cy="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48" name="Line 28"/>
              <p:cNvSpPr>
                <a:spLocks noChangeShapeType="1"/>
              </p:cNvSpPr>
              <p:nvPr/>
            </p:nvSpPr>
            <p:spPr bwMode="auto">
              <a:xfrm flipH="1">
                <a:off x="4059" y="2438"/>
                <a:ext cx="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flipV="1">
              <a:off x="960" y="3015"/>
              <a:ext cx="3744" cy="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1296" y="2832"/>
              <a:ext cx="336" cy="192"/>
            </a:xfrm>
            <a:prstGeom prst="rect">
              <a:avLst/>
            </a:prstGeom>
            <a:solidFill>
              <a:srgbClr val="33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1728" y="2832"/>
              <a:ext cx="336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2160" y="2832"/>
              <a:ext cx="336" cy="192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1" name="Rectangle 33" descr="Lys på skrå nedover"/>
            <p:cNvSpPr>
              <a:spLocks noChangeArrowheads="1"/>
            </p:cNvSpPr>
            <p:nvPr/>
          </p:nvSpPr>
          <p:spPr bwMode="auto">
            <a:xfrm>
              <a:off x="2592" y="2832"/>
              <a:ext cx="336" cy="192"/>
            </a:xfrm>
            <a:prstGeom prst="rect">
              <a:avLst/>
            </a:prstGeom>
            <a:pattFill prst="ltDnDiag">
              <a:fgClr>
                <a:srgbClr val="0099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2" name="Rectangle 34" descr="Lys på skrå nedover"/>
            <p:cNvSpPr>
              <a:spLocks noChangeArrowheads="1"/>
            </p:cNvSpPr>
            <p:nvPr/>
          </p:nvSpPr>
          <p:spPr bwMode="auto">
            <a:xfrm>
              <a:off x="3312" y="2832"/>
              <a:ext cx="336" cy="192"/>
            </a:xfrm>
            <a:prstGeom prst="rect">
              <a:avLst/>
            </a:prstGeom>
            <a:pattFill prst="ltDnDiag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3" name="Rectangle 35"/>
            <p:cNvSpPr>
              <a:spLocks noChangeArrowheads="1"/>
            </p:cNvSpPr>
            <p:nvPr/>
          </p:nvSpPr>
          <p:spPr bwMode="auto">
            <a:xfrm>
              <a:off x="3744" y="2823"/>
              <a:ext cx="33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3840" y="3126"/>
              <a:ext cx="1468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200">
                  <a:latin typeface="Times New Roman" pitchFamily="18" charset="0"/>
                  <a:ea typeface="SimSun" charset="-122"/>
                </a:rPr>
                <a:t>Proposals by A</a:t>
              </a:r>
              <a:r>
                <a:rPr lang="nb-NO" sz="1200" i="1" baseline="-25000">
                  <a:latin typeface="Times New Roman" pitchFamily="18" charset="0"/>
                  <a:ea typeface="SimSun" charset="-122"/>
                </a:rPr>
                <a:t>j</a:t>
              </a:r>
              <a:endParaRPr lang="en-GB" sz="1200" i="1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1248" y="3139"/>
              <a:ext cx="1468" cy="3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nb-NO" sz="1200" dirty="0" err="1">
                  <a:latin typeface="Times New Roman" pitchFamily="18" charset="0"/>
                  <a:ea typeface="SimSun" charset="-122"/>
                </a:rPr>
                <a:t>Proposals</a:t>
              </a:r>
              <a:r>
                <a:rPr lang="nb-NO" sz="1200" dirty="0">
                  <a:latin typeface="Times New Roman" pitchFamily="18" charset="0"/>
                  <a:ea typeface="SimSun" charset="-122"/>
                </a:rPr>
                <a:t> by A</a:t>
              </a:r>
              <a:r>
                <a:rPr lang="nb-NO" sz="1200" i="1" baseline="-25000" dirty="0">
                  <a:latin typeface="Times New Roman" pitchFamily="18" charset="0"/>
                  <a:ea typeface="SimSun" charset="-122"/>
                </a:rPr>
                <a:t>i</a:t>
              </a:r>
              <a:endParaRPr lang="en-GB" sz="1200" i="1" dirty="0"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4176" y="2823"/>
              <a:ext cx="336" cy="19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6600"/>
                </a:solidFill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7" name="Text Box 39"/>
            <p:cNvSpPr txBox="1">
              <a:spLocks noChangeArrowheads="1"/>
            </p:cNvSpPr>
            <p:nvPr/>
          </p:nvSpPr>
          <p:spPr bwMode="auto">
            <a:xfrm>
              <a:off x="2515" y="3072"/>
              <a:ext cx="1218" cy="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nb-NO" sz="1200" dirty="0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Point </a:t>
              </a:r>
              <a:r>
                <a:rPr lang="nb-NO" sz="1200" dirty="0" err="1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of</a:t>
              </a:r>
              <a:endParaRPr lang="nb-NO" sz="1200" dirty="0">
                <a:solidFill>
                  <a:srgbClr val="CC0000"/>
                </a:solidFill>
                <a:latin typeface="Times New Roman" pitchFamily="18" charset="0"/>
                <a:ea typeface="SimSun" charset="-122"/>
              </a:endParaRPr>
            </a:p>
            <a:p>
              <a:pPr algn="ctr"/>
              <a:r>
                <a:rPr lang="nb-NO" sz="1200" dirty="0" err="1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Acceptance</a:t>
              </a:r>
              <a:r>
                <a:rPr lang="nb-NO" sz="1200" dirty="0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/</a:t>
              </a:r>
            </a:p>
            <a:p>
              <a:pPr algn="ctr"/>
              <a:r>
                <a:rPr lang="nb-NO" sz="1200" dirty="0" err="1">
                  <a:solidFill>
                    <a:srgbClr val="CC0000"/>
                  </a:solidFill>
                  <a:latin typeface="Times New Roman" pitchFamily="18" charset="0"/>
                  <a:ea typeface="SimSun" charset="-122"/>
                </a:rPr>
                <a:t>aggreement</a:t>
              </a:r>
              <a:endParaRPr lang="en-GB" sz="1200" i="1" dirty="0">
                <a:solidFill>
                  <a:srgbClr val="CC0000"/>
                </a:solidFill>
                <a:latin typeface="Times New Roman" pitchFamily="18" charset="0"/>
                <a:ea typeface="SimSun" charset="-122"/>
              </a:endParaRPr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>
              <a:off x="3120" y="2976"/>
              <a:ext cx="0" cy="9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1590580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Negotiation Set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/>
              <a:t>The </a:t>
            </a:r>
            <a:r>
              <a:rPr lang="en-US" altLang="x-none" dirty="0">
                <a:solidFill>
                  <a:srgbClr val="0305FF"/>
                </a:solidFill>
              </a:rPr>
              <a:t>negotiation set</a:t>
            </a:r>
            <a:r>
              <a:rPr lang="en-US" altLang="x-none" dirty="0"/>
              <a:t> consists of the deals that are Pareto efficient and (ex ante) individual rational.</a:t>
            </a:r>
          </a:p>
          <a:p>
            <a:pPr lvl="1" eaLnBrk="1" hangingPunct="1">
              <a:buFont typeface="Times New Roman" charset="0"/>
              <a:buNone/>
              <a:defRPr/>
            </a:pPr>
            <a:r>
              <a:rPr lang="en-US" altLang="x-none" dirty="0"/>
              <a:t>A deal is </a:t>
            </a:r>
            <a:r>
              <a:rPr lang="en-US" altLang="x-none" dirty="0">
                <a:solidFill>
                  <a:srgbClr val="0305FF"/>
                </a:solidFill>
              </a:rPr>
              <a:t>Pareto efficient </a:t>
            </a:r>
            <a:r>
              <a:rPr lang="en-US" altLang="x-none" dirty="0"/>
              <a:t>if it is not dominated by another task allocation</a:t>
            </a:r>
          </a:p>
          <a:p>
            <a:pPr lvl="1" eaLnBrk="1" hangingPunct="1">
              <a:buFont typeface="Times New Roman" charset="0"/>
              <a:buNone/>
              <a:defRPr/>
            </a:pPr>
            <a:r>
              <a:rPr lang="en-US" altLang="x-none" dirty="0"/>
              <a:t>A deal is </a:t>
            </a:r>
            <a:r>
              <a:rPr lang="en-US" altLang="x-none" dirty="0">
                <a:solidFill>
                  <a:srgbClr val="0305FF"/>
                </a:solidFill>
              </a:rPr>
              <a:t>individual rational </a:t>
            </a:r>
            <a:r>
              <a:rPr lang="en-US" altLang="x-none" dirty="0"/>
              <a:t>if neither agent is worse off than in the original allocation (the ‘conflict deal’)</a:t>
            </a:r>
          </a:p>
        </p:txBody>
      </p:sp>
      <p:sp>
        <p:nvSpPr>
          <p:cNvPr id="572420" name="Line 4"/>
          <p:cNvSpPr>
            <a:spLocks noChangeShapeType="1"/>
          </p:cNvSpPr>
          <p:nvPr/>
        </p:nvSpPr>
        <p:spPr bwMode="auto">
          <a:xfrm>
            <a:off x="3924151" y="3926929"/>
            <a:ext cx="0" cy="18716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1" name="Line 5"/>
          <p:cNvSpPr>
            <a:spLocks noChangeShapeType="1"/>
          </p:cNvSpPr>
          <p:nvPr/>
        </p:nvSpPr>
        <p:spPr bwMode="auto">
          <a:xfrm>
            <a:off x="3420914" y="5511254"/>
            <a:ext cx="25923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2" name="Text Box 6"/>
          <p:cNvSpPr txBox="1">
            <a:spLocks noChangeArrowheads="1"/>
          </p:cNvSpPr>
          <p:nvPr/>
        </p:nvSpPr>
        <p:spPr bwMode="auto">
          <a:xfrm>
            <a:off x="4644876" y="5582692"/>
            <a:ext cx="2016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 sz="1400"/>
              <a:t>Utility of agent 1</a:t>
            </a:r>
          </a:p>
        </p:txBody>
      </p:sp>
      <p:sp>
        <p:nvSpPr>
          <p:cNvPr id="572423" name="Text Box 7"/>
          <p:cNvSpPr txBox="1">
            <a:spLocks noChangeArrowheads="1"/>
          </p:cNvSpPr>
          <p:nvPr/>
        </p:nvSpPr>
        <p:spPr bwMode="auto">
          <a:xfrm rot="-5400000">
            <a:off x="2692251" y="4141242"/>
            <a:ext cx="2016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 sz="1400"/>
              <a:t>Utility of agent 2</a:t>
            </a:r>
          </a:p>
        </p:txBody>
      </p:sp>
      <p:sp>
        <p:nvSpPr>
          <p:cNvPr id="572426" name="Freeform 10"/>
          <p:cNvSpPr>
            <a:spLocks/>
          </p:cNvSpPr>
          <p:nvPr/>
        </p:nvSpPr>
        <p:spPr bwMode="auto">
          <a:xfrm>
            <a:off x="3847951" y="4058692"/>
            <a:ext cx="1947863" cy="1454150"/>
          </a:xfrm>
          <a:custGeom>
            <a:avLst/>
            <a:gdLst>
              <a:gd name="T0" fmla="*/ 48 w 1227"/>
              <a:gd name="T1" fmla="*/ 53 h 916"/>
              <a:gd name="T2" fmla="*/ 359 w 1227"/>
              <a:gd name="T3" fmla="*/ 188 h 916"/>
              <a:gd name="T4" fmla="*/ 946 w 1227"/>
              <a:gd name="T5" fmla="*/ 282 h 916"/>
              <a:gd name="T6" fmla="*/ 1135 w 1227"/>
              <a:gd name="T7" fmla="*/ 729 h 916"/>
              <a:gd name="T8" fmla="*/ 1227 w 1227"/>
              <a:gd name="T9" fmla="*/ 915 h 916"/>
              <a:gd name="T10" fmla="*/ 49 w 1227"/>
              <a:gd name="T11" fmla="*/ 916 h 916"/>
              <a:gd name="T12" fmla="*/ 48 w 1227"/>
              <a:gd name="T13" fmla="*/ 53 h 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227" h="916">
                <a:moveTo>
                  <a:pt x="48" y="53"/>
                </a:moveTo>
                <a:cubicBezTo>
                  <a:pt x="0" y="0"/>
                  <a:pt x="209" y="150"/>
                  <a:pt x="359" y="188"/>
                </a:cubicBezTo>
                <a:cubicBezTo>
                  <a:pt x="497" y="216"/>
                  <a:pt x="846" y="214"/>
                  <a:pt x="946" y="282"/>
                </a:cubicBezTo>
                <a:cubicBezTo>
                  <a:pt x="1046" y="350"/>
                  <a:pt x="1077" y="614"/>
                  <a:pt x="1135" y="729"/>
                </a:cubicBezTo>
                <a:cubicBezTo>
                  <a:pt x="1193" y="844"/>
                  <a:pt x="1208" y="876"/>
                  <a:pt x="1227" y="915"/>
                </a:cubicBezTo>
                <a:lnTo>
                  <a:pt x="49" y="916"/>
                </a:lnTo>
                <a:lnTo>
                  <a:pt x="48" y="53"/>
                </a:lnTo>
                <a:close/>
              </a:path>
            </a:pathLst>
          </a:custGeom>
          <a:solidFill>
            <a:srgbClr val="C0C0C0"/>
          </a:solidFill>
          <a:ln w="25400" cap="flat" cmpd="sng">
            <a:solidFill>
              <a:srgbClr val="000000"/>
            </a:solidFill>
            <a:prstDash val="solid"/>
            <a:round/>
            <a:headEnd type="none" w="sm" len="sm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7" name="Text Box 11"/>
          <p:cNvSpPr txBox="1">
            <a:spLocks noChangeArrowheads="1"/>
          </p:cNvSpPr>
          <p:nvPr/>
        </p:nvSpPr>
        <p:spPr bwMode="auto">
          <a:xfrm>
            <a:off x="1547664" y="5798592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x-none"/>
              <a:t>Conflict deal</a:t>
            </a:r>
          </a:p>
        </p:txBody>
      </p:sp>
      <p:sp>
        <p:nvSpPr>
          <p:cNvPr id="572428" name="Line 12"/>
          <p:cNvSpPr>
            <a:spLocks noChangeShapeType="1"/>
          </p:cNvSpPr>
          <p:nvPr/>
        </p:nvSpPr>
        <p:spPr bwMode="auto">
          <a:xfrm flipV="1">
            <a:off x="3131989" y="5582692"/>
            <a:ext cx="647700" cy="36036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29" name="Text Box 13"/>
          <p:cNvSpPr txBox="1">
            <a:spLocks noChangeArrowheads="1"/>
          </p:cNvSpPr>
          <p:nvPr/>
        </p:nvSpPr>
        <p:spPr bwMode="auto">
          <a:xfrm>
            <a:off x="6064101" y="3933279"/>
            <a:ext cx="170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x-none"/>
              <a:t>Negotiation set</a:t>
            </a:r>
          </a:p>
        </p:txBody>
      </p:sp>
      <p:sp>
        <p:nvSpPr>
          <p:cNvPr id="572430" name="Line 14"/>
          <p:cNvSpPr>
            <a:spLocks noChangeShapeType="1"/>
          </p:cNvSpPr>
          <p:nvPr/>
        </p:nvSpPr>
        <p:spPr bwMode="auto">
          <a:xfrm flipH="1">
            <a:off x="5364014" y="4220617"/>
            <a:ext cx="720725" cy="2889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2431" name="Text Box 15"/>
          <p:cNvSpPr txBox="1">
            <a:spLocks noChangeArrowheads="1"/>
          </p:cNvSpPr>
          <p:nvPr/>
        </p:nvSpPr>
        <p:spPr bwMode="auto">
          <a:xfrm>
            <a:off x="6013301" y="4687342"/>
            <a:ext cx="226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/>
              <a:t>Individual rational</a:t>
            </a:r>
          </a:p>
        </p:txBody>
      </p:sp>
      <p:sp>
        <p:nvSpPr>
          <p:cNvPr id="572432" name="Line 16"/>
          <p:cNvSpPr>
            <a:spLocks noChangeShapeType="1"/>
          </p:cNvSpPr>
          <p:nvPr/>
        </p:nvSpPr>
        <p:spPr bwMode="auto">
          <a:xfrm flipH="1">
            <a:off x="5076676" y="4868317"/>
            <a:ext cx="936625" cy="1444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C2C718B5-D723-DD44-AE33-6331B8719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128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9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/>
              <a:t>Monotonic Concession Protocol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B1F1123-6C04-644F-86CD-006CDEF0ECB4}"/>
              </a:ext>
            </a:extLst>
          </p:cNvPr>
          <p:cNvGrpSpPr/>
          <p:nvPr/>
        </p:nvGrpSpPr>
        <p:grpSpPr>
          <a:xfrm>
            <a:off x="539552" y="763588"/>
            <a:ext cx="7200900" cy="4392613"/>
            <a:chOff x="539552" y="763588"/>
            <a:chExt cx="7200900" cy="4392613"/>
          </a:xfrm>
        </p:grpSpPr>
        <p:grpSp>
          <p:nvGrpSpPr>
            <p:cNvPr id="43009" name="Group 4"/>
            <p:cNvGrpSpPr>
              <a:grpSpLocks/>
            </p:cNvGrpSpPr>
            <p:nvPr/>
          </p:nvGrpSpPr>
          <p:grpSpPr bwMode="auto">
            <a:xfrm>
              <a:off x="539552" y="763588"/>
              <a:ext cx="7200900" cy="4392613"/>
              <a:chOff x="1792" y="1706"/>
              <a:chExt cx="2041" cy="1583"/>
            </a:xfrm>
          </p:grpSpPr>
          <p:sp>
            <p:nvSpPr>
              <p:cNvPr id="583685" name="Line 5"/>
              <p:cNvSpPr>
                <a:spLocks noChangeShapeType="1"/>
              </p:cNvSpPr>
              <p:nvPr/>
            </p:nvSpPr>
            <p:spPr bwMode="auto">
              <a:xfrm>
                <a:off x="2109" y="2110"/>
                <a:ext cx="0" cy="117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arrow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583686" name="Line 6"/>
              <p:cNvSpPr>
                <a:spLocks noChangeShapeType="1"/>
              </p:cNvSpPr>
              <p:nvPr/>
            </p:nvSpPr>
            <p:spPr bwMode="auto">
              <a:xfrm>
                <a:off x="1792" y="3108"/>
                <a:ext cx="163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583687" name="Text Box 7"/>
              <p:cNvSpPr txBox="1">
                <a:spLocks noChangeArrowheads="1"/>
              </p:cNvSpPr>
              <p:nvPr/>
            </p:nvSpPr>
            <p:spPr bwMode="auto">
              <a:xfrm>
                <a:off x="2563" y="3153"/>
                <a:ext cx="1270" cy="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/>
                  <a:t>Utility of agent 1</a:t>
                </a:r>
              </a:p>
            </p:txBody>
          </p:sp>
          <p:sp>
            <p:nvSpPr>
              <p:cNvPr id="583688" name="Text Box 8"/>
              <p:cNvSpPr txBox="1">
                <a:spLocks noChangeArrowheads="1"/>
              </p:cNvSpPr>
              <p:nvPr/>
            </p:nvSpPr>
            <p:spPr bwMode="auto">
              <a:xfrm rot="-5400000">
                <a:off x="1281" y="2298"/>
                <a:ext cx="1270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 dirty="0"/>
                  <a:t>Utility of agent 2</a:t>
                </a:r>
              </a:p>
            </p:txBody>
          </p:sp>
          <p:sp>
            <p:nvSpPr>
              <p:cNvPr id="583689" name="Freeform 9"/>
              <p:cNvSpPr>
                <a:spLocks/>
              </p:cNvSpPr>
              <p:nvPr/>
            </p:nvSpPr>
            <p:spPr bwMode="auto">
              <a:xfrm>
                <a:off x="2061" y="2193"/>
                <a:ext cx="1227" cy="916"/>
              </a:xfrm>
              <a:custGeom>
                <a:avLst/>
                <a:gdLst>
                  <a:gd name="T0" fmla="*/ 48 w 1227"/>
                  <a:gd name="T1" fmla="*/ 53 h 916"/>
                  <a:gd name="T2" fmla="*/ 359 w 1227"/>
                  <a:gd name="T3" fmla="*/ 188 h 916"/>
                  <a:gd name="T4" fmla="*/ 946 w 1227"/>
                  <a:gd name="T5" fmla="*/ 282 h 916"/>
                  <a:gd name="T6" fmla="*/ 1135 w 1227"/>
                  <a:gd name="T7" fmla="*/ 729 h 916"/>
                  <a:gd name="T8" fmla="*/ 1227 w 1227"/>
                  <a:gd name="T9" fmla="*/ 915 h 916"/>
                  <a:gd name="T10" fmla="*/ 49 w 1227"/>
                  <a:gd name="T11" fmla="*/ 916 h 916"/>
                  <a:gd name="T12" fmla="*/ 48 w 1227"/>
                  <a:gd name="T13" fmla="*/ 53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7" h="916">
                    <a:moveTo>
                      <a:pt x="48" y="53"/>
                    </a:moveTo>
                    <a:cubicBezTo>
                      <a:pt x="0" y="0"/>
                      <a:pt x="209" y="150"/>
                      <a:pt x="359" y="188"/>
                    </a:cubicBezTo>
                    <a:cubicBezTo>
                      <a:pt x="497" y="216"/>
                      <a:pt x="846" y="214"/>
                      <a:pt x="946" y="282"/>
                    </a:cubicBezTo>
                    <a:cubicBezTo>
                      <a:pt x="1046" y="350"/>
                      <a:pt x="1077" y="614"/>
                      <a:pt x="1135" y="729"/>
                    </a:cubicBezTo>
                    <a:cubicBezTo>
                      <a:pt x="1193" y="844"/>
                      <a:pt x="1208" y="876"/>
                      <a:pt x="1227" y="915"/>
                    </a:cubicBezTo>
                    <a:lnTo>
                      <a:pt x="49" y="916"/>
                    </a:lnTo>
                    <a:lnTo>
                      <a:pt x="48" y="53"/>
                    </a:lnTo>
                    <a:close/>
                  </a:path>
                </a:pathLst>
              </a:custGeom>
              <a:solidFill>
                <a:srgbClr val="C0C0C0"/>
              </a:solidFill>
              <a:ln w="254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  <p:sp>
          <p:nvSpPr>
            <p:cNvPr id="583690" name="Oval 10"/>
            <p:cNvSpPr>
              <a:spLocks noChangeArrowheads="1"/>
            </p:cNvSpPr>
            <p:nvPr/>
          </p:nvSpPr>
          <p:spPr bwMode="auto">
            <a:xfrm flipH="1">
              <a:off x="2484240" y="2544763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3691" name="Rectangle 11"/>
            <p:cNvSpPr>
              <a:spLocks noChangeArrowheads="1"/>
            </p:cNvSpPr>
            <p:nvPr/>
          </p:nvSpPr>
          <p:spPr bwMode="auto">
            <a:xfrm>
              <a:off x="2339777" y="1916113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583692" name="Oval 12"/>
            <p:cNvSpPr>
              <a:spLocks noChangeArrowheads="1"/>
            </p:cNvSpPr>
            <p:nvPr/>
          </p:nvSpPr>
          <p:spPr bwMode="auto">
            <a:xfrm flipH="1">
              <a:off x="5113140" y="3284538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3693" name="Rectangle 13"/>
            <p:cNvSpPr>
              <a:spLocks noChangeArrowheads="1"/>
            </p:cNvSpPr>
            <p:nvPr/>
          </p:nvSpPr>
          <p:spPr bwMode="auto">
            <a:xfrm>
              <a:off x="5132190" y="2794001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583702" name="Oval 22"/>
            <p:cNvSpPr>
              <a:spLocks noChangeArrowheads="1"/>
            </p:cNvSpPr>
            <p:nvPr/>
          </p:nvSpPr>
          <p:spPr bwMode="auto">
            <a:xfrm flipH="1">
              <a:off x="3260527" y="2654301"/>
              <a:ext cx="71438" cy="7143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3703" name="Rectangle 23"/>
            <p:cNvSpPr>
              <a:spLocks noChangeArrowheads="1"/>
            </p:cNvSpPr>
            <p:nvPr/>
          </p:nvSpPr>
          <p:spPr bwMode="auto">
            <a:xfrm>
              <a:off x="3116065" y="2025651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583704" name="Oval 24"/>
            <p:cNvSpPr>
              <a:spLocks noChangeArrowheads="1"/>
            </p:cNvSpPr>
            <p:nvPr/>
          </p:nvSpPr>
          <p:spPr bwMode="auto">
            <a:xfrm flipH="1">
              <a:off x="4625777" y="2805113"/>
              <a:ext cx="71438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3705" name="Rectangle 25"/>
            <p:cNvSpPr>
              <a:spLocks noChangeArrowheads="1"/>
            </p:cNvSpPr>
            <p:nvPr/>
          </p:nvSpPr>
          <p:spPr bwMode="auto">
            <a:xfrm>
              <a:off x="4644827" y="2314576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583706" name="Freeform 26"/>
            <p:cNvSpPr>
              <a:spLocks/>
            </p:cNvSpPr>
            <p:nvPr/>
          </p:nvSpPr>
          <p:spPr bwMode="auto">
            <a:xfrm>
              <a:off x="2484240" y="1627188"/>
              <a:ext cx="1079500" cy="288925"/>
            </a:xfrm>
            <a:custGeom>
              <a:avLst/>
              <a:gdLst>
                <a:gd name="T0" fmla="*/ 0 w 680"/>
                <a:gd name="T1" fmla="*/ 0 h 182"/>
                <a:gd name="T2" fmla="*/ 355 w 680"/>
                <a:gd name="T3" fmla="*/ 134 h 182"/>
                <a:gd name="T4" fmla="*/ 680 w 68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0" h="182">
                  <a:moveTo>
                    <a:pt x="0" y="0"/>
                  </a:moveTo>
                  <a:cubicBezTo>
                    <a:pt x="59" y="22"/>
                    <a:pt x="242" y="104"/>
                    <a:pt x="355" y="134"/>
                  </a:cubicBezTo>
                  <a:cubicBezTo>
                    <a:pt x="468" y="164"/>
                    <a:pt x="612" y="172"/>
                    <a:pt x="680" y="182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3707" name="Freeform 27"/>
            <p:cNvSpPr>
              <a:spLocks/>
            </p:cNvSpPr>
            <p:nvPr/>
          </p:nvSpPr>
          <p:spPr bwMode="auto">
            <a:xfrm>
              <a:off x="5076627" y="2133601"/>
              <a:ext cx="647700" cy="576262"/>
            </a:xfrm>
            <a:custGeom>
              <a:avLst/>
              <a:gdLst>
                <a:gd name="T0" fmla="*/ 408 w 408"/>
                <a:gd name="T1" fmla="*/ 363 h 363"/>
                <a:gd name="T2" fmla="*/ 261 w 408"/>
                <a:gd name="T3" fmla="*/ 86 h 363"/>
                <a:gd name="T4" fmla="*/ 0 w 408"/>
                <a:gd name="T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363">
                  <a:moveTo>
                    <a:pt x="408" y="363"/>
                  </a:moveTo>
                  <a:cubicBezTo>
                    <a:pt x="384" y="317"/>
                    <a:pt x="329" y="147"/>
                    <a:pt x="261" y="86"/>
                  </a:cubicBezTo>
                  <a:cubicBezTo>
                    <a:pt x="193" y="25"/>
                    <a:pt x="54" y="18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FD209538-437F-0F4B-A709-6BE32808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007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73" name="Rectangle 37"/>
          <p:cNvSpPr>
            <a:spLocks noChangeArrowheads="1"/>
          </p:cNvSpPr>
          <p:nvPr/>
        </p:nvSpPr>
        <p:spPr bwMode="auto">
          <a:xfrm>
            <a:off x="6588944" y="2260004"/>
            <a:ext cx="935038" cy="431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72" name="Rectangle 36"/>
          <p:cNvSpPr>
            <a:spLocks noChangeArrowheads="1"/>
          </p:cNvSpPr>
          <p:nvPr/>
        </p:nvSpPr>
        <p:spPr bwMode="auto">
          <a:xfrm>
            <a:off x="6084119" y="1756767"/>
            <a:ext cx="1944688" cy="431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46083" name="Group 14"/>
          <p:cNvGrpSpPr>
            <a:grpSpLocks/>
          </p:cNvGrpSpPr>
          <p:nvPr/>
        </p:nvGrpSpPr>
        <p:grpSpPr bwMode="auto">
          <a:xfrm>
            <a:off x="467544" y="764579"/>
            <a:ext cx="7200900" cy="4392613"/>
            <a:chOff x="1792" y="1706"/>
            <a:chExt cx="2041" cy="1583"/>
          </a:xfrm>
        </p:grpSpPr>
        <p:sp>
          <p:nvSpPr>
            <p:cNvPr id="577540" name="Line 4"/>
            <p:cNvSpPr>
              <a:spLocks noChangeShapeType="1"/>
            </p:cNvSpPr>
            <p:nvPr/>
          </p:nvSpPr>
          <p:spPr bwMode="auto">
            <a:xfrm>
              <a:off x="2109" y="2110"/>
              <a:ext cx="0" cy="117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7541" name="Line 5"/>
            <p:cNvSpPr>
              <a:spLocks noChangeShapeType="1"/>
            </p:cNvSpPr>
            <p:nvPr/>
          </p:nvSpPr>
          <p:spPr bwMode="auto">
            <a:xfrm>
              <a:off x="1792" y="3108"/>
              <a:ext cx="163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7542" name="Text Box 6"/>
            <p:cNvSpPr txBox="1">
              <a:spLocks noChangeArrowheads="1"/>
            </p:cNvSpPr>
            <p:nvPr/>
          </p:nvSpPr>
          <p:spPr bwMode="auto">
            <a:xfrm>
              <a:off x="2563" y="3153"/>
              <a:ext cx="1270" cy="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x-none" sz="1400"/>
                <a:t>Utility of agent 1</a:t>
              </a:r>
            </a:p>
          </p:txBody>
        </p:sp>
        <p:sp>
          <p:nvSpPr>
            <p:cNvPr id="577543" name="Text Box 7"/>
            <p:cNvSpPr txBox="1">
              <a:spLocks noChangeArrowheads="1"/>
            </p:cNvSpPr>
            <p:nvPr/>
          </p:nvSpPr>
          <p:spPr bwMode="auto">
            <a:xfrm rot="-5400000">
              <a:off x="1281" y="2298"/>
              <a:ext cx="1270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x-none" sz="1400"/>
                <a:t>Utility of agent 2</a:t>
              </a:r>
            </a:p>
          </p:txBody>
        </p:sp>
        <p:sp>
          <p:nvSpPr>
            <p:cNvPr id="577544" name="Freeform 8"/>
            <p:cNvSpPr>
              <a:spLocks/>
            </p:cNvSpPr>
            <p:nvPr/>
          </p:nvSpPr>
          <p:spPr bwMode="auto">
            <a:xfrm>
              <a:off x="2061" y="2193"/>
              <a:ext cx="1227" cy="916"/>
            </a:xfrm>
            <a:custGeom>
              <a:avLst/>
              <a:gdLst>
                <a:gd name="T0" fmla="*/ 48 w 1227"/>
                <a:gd name="T1" fmla="*/ 53 h 916"/>
                <a:gd name="T2" fmla="*/ 359 w 1227"/>
                <a:gd name="T3" fmla="*/ 188 h 916"/>
                <a:gd name="T4" fmla="*/ 946 w 1227"/>
                <a:gd name="T5" fmla="*/ 282 h 916"/>
                <a:gd name="T6" fmla="*/ 1135 w 1227"/>
                <a:gd name="T7" fmla="*/ 729 h 916"/>
                <a:gd name="T8" fmla="*/ 1227 w 1227"/>
                <a:gd name="T9" fmla="*/ 915 h 916"/>
                <a:gd name="T10" fmla="*/ 49 w 1227"/>
                <a:gd name="T11" fmla="*/ 916 h 916"/>
                <a:gd name="T12" fmla="*/ 48 w 1227"/>
                <a:gd name="T13" fmla="*/ 53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7" h="916">
                  <a:moveTo>
                    <a:pt x="48" y="53"/>
                  </a:moveTo>
                  <a:cubicBezTo>
                    <a:pt x="0" y="0"/>
                    <a:pt x="209" y="150"/>
                    <a:pt x="359" y="188"/>
                  </a:cubicBezTo>
                  <a:cubicBezTo>
                    <a:pt x="497" y="216"/>
                    <a:pt x="846" y="214"/>
                    <a:pt x="946" y="282"/>
                  </a:cubicBezTo>
                  <a:cubicBezTo>
                    <a:pt x="1046" y="350"/>
                    <a:pt x="1077" y="614"/>
                    <a:pt x="1135" y="729"/>
                  </a:cubicBezTo>
                  <a:cubicBezTo>
                    <a:pt x="1193" y="844"/>
                    <a:pt x="1208" y="876"/>
                    <a:pt x="1227" y="915"/>
                  </a:cubicBezTo>
                  <a:lnTo>
                    <a:pt x="49" y="916"/>
                  </a:lnTo>
                  <a:lnTo>
                    <a:pt x="48" y="53"/>
                  </a:lnTo>
                  <a:close/>
                </a:path>
              </a:pathLst>
            </a:custGeom>
            <a:solidFill>
              <a:srgbClr val="C0C0C0"/>
            </a:solidFill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577551" name="Oval 15"/>
          <p:cNvSpPr>
            <a:spLocks noChangeArrowheads="1"/>
          </p:cNvSpPr>
          <p:nvPr/>
        </p:nvSpPr>
        <p:spPr bwMode="auto">
          <a:xfrm flipH="1">
            <a:off x="2412232" y="2545754"/>
            <a:ext cx="71437" cy="714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52" name="Rectangle 16"/>
          <p:cNvSpPr>
            <a:spLocks noChangeArrowheads="1"/>
          </p:cNvSpPr>
          <p:nvPr/>
        </p:nvSpPr>
        <p:spPr bwMode="auto">
          <a:xfrm>
            <a:off x="2267769" y="1917104"/>
            <a:ext cx="447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>
                <a:sym typeface="Symbol" charset="2"/>
              </a:rPr>
              <a:t></a:t>
            </a:r>
            <a:r>
              <a:rPr lang="nl-NL" altLang="x-none" sz="2400" baseline="-25000">
                <a:sym typeface="Symbol" charset="2"/>
              </a:rPr>
              <a:t>2</a:t>
            </a:r>
            <a:endParaRPr lang="en-US" altLang="x-none" sz="2400">
              <a:sym typeface="Symbol" charset="2"/>
            </a:endParaRPr>
          </a:p>
        </p:txBody>
      </p:sp>
      <p:sp>
        <p:nvSpPr>
          <p:cNvPr id="577553" name="Oval 17"/>
          <p:cNvSpPr>
            <a:spLocks noChangeArrowheads="1"/>
          </p:cNvSpPr>
          <p:nvPr/>
        </p:nvSpPr>
        <p:spPr bwMode="auto">
          <a:xfrm flipH="1">
            <a:off x="5041132" y="3285529"/>
            <a:ext cx="71437" cy="71438"/>
          </a:xfrm>
          <a:prstGeom prst="ellipse">
            <a:avLst/>
          </a:prstGeom>
          <a:solidFill>
            <a:srgbClr val="000000"/>
          </a:solidFill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54" name="Rectangle 18"/>
          <p:cNvSpPr>
            <a:spLocks noChangeArrowheads="1"/>
          </p:cNvSpPr>
          <p:nvPr/>
        </p:nvSpPr>
        <p:spPr bwMode="auto">
          <a:xfrm>
            <a:off x="5060182" y="2794992"/>
            <a:ext cx="447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 dirty="0">
                <a:sym typeface="Symbol" charset="2"/>
              </a:rPr>
              <a:t></a:t>
            </a:r>
            <a:r>
              <a:rPr lang="nl-NL" altLang="x-none" sz="2400" baseline="-25000" dirty="0">
                <a:sym typeface="Symbol" charset="2"/>
              </a:rPr>
              <a:t>1</a:t>
            </a:r>
            <a:endParaRPr lang="en-US" altLang="x-none" sz="2400" dirty="0">
              <a:sym typeface="Symbol" charset="2"/>
            </a:endParaRPr>
          </a:p>
        </p:txBody>
      </p:sp>
      <p:sp>
        <p:nvSpPr>
          <p:cNvPr id="577555" name="Line 19"/>
          <p:cNvSpPr>
            <a:spLocks noChangeShapeType="1"/>
          </p:cNvSpPr>
          <p:nvPr/>
        </p:nvSpPr>
        <p:spPr bwMode="auto">
          <a:xfrm>
            <a:off x="2445569" y="2564804"/>
            <a:ext cx="0" cy="2087563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7556" name="Line 20"/>
          <p:cNvSpPr>
            <a:spLocks noChangeShapeType="1"/>
          </p:cNvSpPr>
          <p:nvPr/>
        </p:nvSpPr>
        <p:spPr bwMode="auto">
          <a:xfrm>
            <a:off x="5076057" y="3285529"/>
            <a:ext cx="0" cy="1366838"/>
          </a:xfrm>
          <a:prstGeom prst="line">
            <a:avLst/>
          </a:prstGeom>
          <a:noFill/>
          <a:ln w="25400">
            <a:solidFill>
              <a:srgbClr val="000000"/>
            </a:solidFill>
            <a:prstDash val="dash"/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7557" name="Line 21"/>
          <p:cNvSpPr>
            <a:spLocks noChangeShapeType="1"/>
          </p:cNvSpPr>
          <p:nvPr/>
        </p:nvSpPr>
        <p:spPr bwMode="auto">
          <a:xfrm flipH="1">
            <a:off x="2450332" y="3318867"/>
            <a:ext cx="2592387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77558" name="AutoShape 22"/>
          <p:cNvSpPr>
            <a:spLocks/>
          </p:cNvSpPr>
          <p:nvPr/>
        </p:nvSpPr>
        <p:spPr bwMode="auto">
          <a:xfrm flipH="1">
            <a:off x="2986907" y="2564804"/>
            <a:ext cx="144462" cy="2016125"/>
          </a:xfrm>
          <a:prstGeom prst="leftBrace">
            <a:avLst>
              <a:gd name="adj1" fmla="val 116301"/>
              <a:gd name="adj2" fmla="val 5181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577559" name="AutoShape 23"/>
          <p:cNvSpPr>
            <a:spLocks/>
          </p:cNvSpPr>
          <p:nvPr/>
        </p:nvSpPr>
        <p:spPr bwMode="auto">
          <a:xfrm>
            <a:off x="2699569" y="2564804"/>
            <a:ext cx="73025" cy="720725"/>
          </a:xfrm>
          <a:prstGeom prst="rightBrace">
            <a:avLst>
              <a:gd name="adj1" fmla="val 82246"/>
              <a:gd name="adj2" fmla="val 50000"/>
            </a:avLst>
          </a:prstGeom>
          <a:noFill/>
          <a:ln w="38100">
            <a:solidFill>
              <a:schemeClr val="hlink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x-none" altLang="x-none">
              <a:solidFill>
                <a:schemeClr val="tx1"/>
              </a:solidFill>
            </a:endParaRPr>
          </a:p>
        </p:txBody>
      </p:sp>
      <p:sp>
        <p:nvSpPr>
          <p:cNvPr id="5775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x-none" dirty="0" err="1"/>
              <a:t>Zeuthen</a:t>
            </a:r>
            <a:r>
              <a:rPr lang="en-US" altLang="x-none" dirty="0"/>
              <a:t> Strategy</a:t>
            </a:r>
          </a:p>
        </p:txBody>
      </p:sp>
      <p:graphicFrame>
        <p:nvGraphicFramePr>
          <p:cNvPr id="46094" name="Object 2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468202"/>
              </p:ext>
            </p:extLst>
          </p:nvPr>
        </p:nvGraphicFramePr>
        <p:xfrm>
          <a:off x="5076057" y="1774229"/>
          <a:ext cx="302418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Equation" r:id="rId3" imgW="1397000" imgH="431800" progId="Equation.3">
                  <p:embed/>
                </p:oleObj>
              </mc:Choice>
              <mc:Fallback>
                <p:oleObj name="Equation" r:id="rId3" imgW="1397000" imgH="431800" progId="Equation.3">
                  <p:embed/>
                  <p:pic>
                    <p:nvPicPr>
                      <p:cNvPr id="46094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7" y="1774229"/>
                        <a:ext cx="3024187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7574" name="Text Box 38"/>
          <p:cNvSpPr txBox="1">
            <a:spLocks noChangeArrowheads="1"/>
          </p:cNvSpPr>
          <p:nvPr/>
        </p:nvSpPr>
        <p:spPr bwMode="auto">
          <a:xfrm>
            <a:off x="611361" y="1124942"/>
            <a:ext cx="568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x-none" sz="2400"/>
              <a:t>Idea: measure willingness to risk conflict</a:t>
            </a:r>
          </a:p>
        </p:txBody>
      </p:sp>
      <p:sp>
        <p:nvSpPr>
          <p:cNvPr id="3" name="Rectangle 2"/>
          <p:cNvSpPr/>
          <p:nvPr/>
        </p:nvSpPr>
        <p:spPr>
          <a:xfrm>
            <a:off x="2267755" y="6407750"/>
            <a:ext cx="525657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0305FF"/>
                </a:solidFill>
              </a:rPr>
              <a:t>The strategy was introduced in </a:t>
            </a:r>
            <a:r>
              <a:rPr lang="en-US" sz="1100" b="1" dirty="0">
                <a:solidFill>
                  <a:srgbClr val="FF0000"/>
                </a:solidFill>
              </a:rPr>
              <a:t>1930</a:t>
            </a:r>
            <a:r>
              <a:rPr lang="en-US" sz="1100" dirty="0">
                <a:solidFill>
                  <a:srgbClr val="0305FF"/>
                </a:solidFill>
              </a:rPr>
              <a:t> by the Danish economist Frederik </a:t>
            </a:r>
            <a:r>
              <a:rPr lang="en-US" sz="1100" dirty="0" err="1">
                <a:solidFill>
                  <a:srgbClr val="0305FF"/>
                </a:solidFill>
              </a:rPr>
              <a:t>Zeuthen</a:t>
            </a:r>
            <a:r>
              <a:rPr lang="en-US" sz="1100" dirty="0">
                <a:solidFill>
                  <a:srgbClr val="0305FF"/>
                </a:solidFill>
              </a:rPr>
              <a:t>.</a:t>
            </a:r>
          </a:p>
        </p:txBody>
      </p:sp>
      <p:sp>
        <p:nvSpPr>
          <p:cNvPr id="23" name="AutoShape 22">
            <a:extLst>
              <a:ext uri="{FF2B5EF4-FFF2-40B4-BE49-F238E27FC236}">
                <a16:creationId xmlns:a16="http://schemas.microsoft.com/office/drawing/2014/main" id="{0545FACD-C730-7440-B8F8-96554B77F557}"/>
              </a:ext>
            </a:extLst>
          </p:cNvPr>
          <p:cNvSpPr>
            <a:spLocks/>
          </p:cNvSpPr>
          <p:nvPr/>
        </p:nvSpPr>
        <p:spPr bwMode="auto">
          <a:xfrm flipH="1">
            <a:off x="5320204" y="3337917"/>
            <a:ext cx="152182" cy="1295564"/>
          </a:xfrm>
          <a:prstGeom prst="leftBrace">
            <a:avLst>
              <a:gd name="adj1" fmla="val 116301"/>
              <a:gd name="adj2" fmla="val 5181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4" name="Rectangle 18">
            <a:extLst>
              <a:ext uri="{FF2B5EF4-FFF2-40B4-BE49-F238E27FC236}">
                <a16:creationId xmlns:a16="http://schemas.microsoft.com/office/drawing/2014/main" id="{B1E4A229-737A-0446-A748-5FE6D88FC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803" y="3751433"/>
            <a:ext cx="9028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u</a:t>
            </a:r>
            <a:r>
              <a:rPr lang="nl-NL" altLang="x-none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2</a:t>
            </a:r>
            <a:r>
              <a:rPr lang="nl-NL" altLang="x-none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(</a:t>
            </a:r>
            <a:r>
              <a:rPr lang="nl-NL" altLang="x-none" sz="2400" dirty="0">
                <a:sym typeface="Symbol" charset="2"/>
              </a:rPr>
              <a:t></a:t>
            </a:r>
            <a:r>
              <a:rPr lang="nl-NL" altLang="x-none" sz="2400" baseline="-25000" dirty="0">
                <a:sym typeface="Symbol" charset="2"/>
              </a:rPr>
              <a:t>1</a:t>
            </a:r>
            <a:r>
              <a:rPr lang="nl-NL" altLang="x-none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)</a:t>
            </a: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charset="2"/>
            </a:endParaRPr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id="{E153E90F-960A-4C41-836A-54516A53B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934" y="3373061"/>
            <a:ext cx="9028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nl-NL" altLang="x-none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u</a:t>
            </a:r>
            <a:r>
              <a:rPr lang="nl-NL" altLang="x-none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2</a:t>
            </a:r>
            <a:r>
              <a:rPr lang="nl-NL" altLang="x-none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(</a:t>
            </a:r>
            <a:r>
              <a:rPr lang="nl-NL" altLang="x-none" sz="2400" dirty="0">
                <a:sym typeface="Symbol" charset="2"/>
              </a:rPr>
              <a:t></a:t>
            </a:r>
            <a:r>
              <a:rPr lang="nl-NL" altLang="x-none" sz="2400" baseline="-25000" dirty="0">
                <a:sym typeface="Symbol" charset="2"/>
              </a:rPr>
              <a:t>2</a:t>
            </a:r>
            <a:r>
              <a:rPr lang="nl-NL" altLang="x-none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charset="2"/>
              </a:rPr>
              <a:t>)</a:t>
            </a:r>
            <a:endParaRPr lang="en-US" altLang="x-none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charset="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3DEF05-0304-4142-8539-7D6D7E656257}"/>
              </a:ext>
            </a:extLst>
          </p:cNvPr>
          <p:cNvSpPr/>
          <p:nvPr/>
        </p:nvSpPr>
        <p:spPr>
          <a:xfrm>
            <a:off x="1214077" y="5301208"/>
            <a:ext cx="73183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altLang="x-none" dirty="0"/>
              <a:t>If willingness to risk conflict is smaller than opponent, offer minimal sufficient concession (a sufficient concession makes opponent’s willingness to risk conflict less than yours); else offer original deal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2483C442-BE9D-AA4F-B773-17DBCD4F3977}"/>
              </a:ext>
            </a:extLst>
          </p:cNvPr>
          <p:cNvSpPr/>
          <p:nvPr/>
        </p:nvSpPr>
        <p:spPr>
          <a:xfrm>
            <a:off x="6381535" y="3761451"/>
            <a:ext cx="3350787" cy="1335619"/>
          </a:xfrm>
          <a:prstGeom prst="cloudCallout">
            <a:avLst>
              <a:gd name="adj1" fmla="val -56905"/>
              <a:gd name="adj2" fmla="val 664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Utility </a:t>
            </a:r>
            <a:r>
              <a:rPr lang="de-DE" dirty="0" err="1">
                <a:solidFill>
                  <a:schemeClr val="tx1"/>
                </a:solidFill>
              </a:rPr>
              <a:t>function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of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opponent</a:t>
            </a:r>
            <a:r>
              <a:rPr lang="de-DE" dirty="0">
                <a:solidFill>
                  <a:schemeClr val="tx1"/>
                </a:solidFill>
              </a:rPr>
              <a:t> must </a:t>
            </a:r>
            <a:r>
              <a:rPr lang="de-DE" dirty="0" err="1">
                <a:solidFill>
                  <a:schemeClr val="tx1"/>
                </a:solidFill>
              </a:rPr>
              <a:t>be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known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D476A781-9950-CB4B-B791-E5EDDC07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338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707A5-EACB-3A41-AB28-85E426BF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Monotonic Concession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45BB1-DE12-4845-95D3-F228A5638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theory: continuous steps</a:t>
            </a:r>
          </a:p>
          <a:p>
            <a:r>
              <a:rPr lang="en-US" dirty="0"/>
              <a:t>In practice: discrete steps due to qualitative utility model</a:t>
            </a:r>
          </a:p>
          <a:p>
            <a:r>
              <a:rPr lang="en-US" dirty="0"/>
              <a:t>Possibly concession too large</a:t>
            </a:r>
          </a:p>
          <a:p>
            <a:pPr lvl="1"/>
            <a:r>
              <a:rPr lang="en-US" dirty="0"/>
              <a:t>The only possible action moves 𝛿</a:t>
            </a:r>
            <a:r>
              <a:rPr lang="en-US" baseline="-25000" dirty="0"/>
              <a:t>1</a:t>
            </a:r>
            <a:r>
              <a:rPr lang="en-US" dirty="0"/>
              <a:t> to the left of 𝛿</a:t>
            </a:r>
            <a:r>
              <a:rPr lang="en-US" baseline="-25000" dirty="0"/>
              <a:t>2</a:t>
            </a:r>
            <a:r>
              <a:rPr lang="en-US" dirty="0"/>
              <a:t> </a:t>
            </a:r>
            <a:endParaRPr lang="en-US" baseline="-25000" dirty="0"/>
          </a:p>
          <a:p>
            <a:r>
              <a:rPr lang="en-US" dirty="0"/>
              <a:t>Reputation to be accounted for</a:t>
            </a:r>
          </a:p>
          <a:p>
            <a:pPr lvl="1"/>
            <a:r>
              <a:rPr lang="en-US" dirty="0"/>
              <a:t>Add missing quantitative step</a:t>
            </a:r>
          </a:p>
          <a:p>
            <a:r>
              <a:rPr lang="en-US" dirty="0"/>
              <a:t>Use reputation models </a:t>
            </a:r>
            <a:br>
              <a:rPr lang="en-US" dirty="0"/>
            </a:br>
            <a:r>
              <a:rPr lang="en-US" dirty="0"/>
              <a:t>also to estimate willingness </a:t>
            </a:r>
            <a:br>
              <a:rPr lang="en-US" dirty="0"/>
            </a:br>
            <a:r>
              <a:rPr lang="en-US" dirty="0"/>
              <a:t>to risk conflict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83F4B4-A577-E24A-937D-96606E9E9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4440A6D-1350-EF44-BFDF-39CA031307A3}"/>
              </a:ext>
            </a:extLst>
          </p:cNvPr>
          <p:cNvGrpSpPr/>
          <p:nvPr/>
        </p:nvGrpSpPr>
        <p:grpSpPr>
          <a:xfrm>
            <a:off x="4788024" y="3068960"/>
            <a:ext cx="4841641" cy="2953444"/>
            <a:chOff x="539552" y="763588"/>
            <a:chExt cx="7200900" cy="4392613"/>
          </a:xfrm>
        </p:grpSpPr>
        <p:grpSp>
          <p:nvGrpSpPr>
            <p:cNvPr id="7" name="Group 4">
              <a:extLst>
                <a:ext uri="{FF2B5EF4-FFF2-40B4-BE49-F238E27FC236}">
                  <a16:creationId xmlns:a16="http://schemas.microsoft.com/office/drawing/2014/main" id="{150D2426-EA6E-7543-B5DC-4178235FBB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552" y="763588"/>
              <a:ext cx="7200900" cy="4392613"/>
              <a:chOff x="1792" y="1706"/>
              <a:chExt cx="2041" cy="1583"/>
            </a:xfrm>
          </p:grpSpPr>
          <p:sp>
            <p:nvSpPr>
              <p:cNvPr id="18" name="Line 5">
                <a:extLst>
                  <a:ext uri="{FF2B5EF4-FFF2-40B4-BE49-F238E27FC236}">
                    <a16:creationId xmlns:a16="http://schemas.microsoft.com/office/drawing/2014/main" id="{79464A25-F4F8-B740-9EA9-2E20DEBEFD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9" y="2110"/>
                <a:ext cx="0" cy="1179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arrow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9" name="Line 6">
                <a:extLst>
                  <a:ext uri="{FF2B5EF4-FFF2-40B4-BE49-F238E27FC236}">
                    <a16:creationId xmlns:a16="http://schemas.microsoft.com/office/drawing/2014/main" id="{52E6FC9D-C5D5-A640-9EF0-B9630ED4E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92" y="3108"/>
                <a:ext cx="1633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20" name="Text Box 7">
                <a:extLst>
                  <a:ext uri="{FF2B5EF4-FFF2-40B4-BE49-F238E27FC236}">
                    <a16:creationId xmlns:a16="http://schemas.microsoft.com/office/drawing/2014/main" id="{66123B38-E141-914B-BEFB-A59FF04ED3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63" y="3153"/>
                <a:ext cx="1270" cy="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 dirty="0"/>
                  <a:t>Utility of agent 1</a:t>
                </a:r>
              </a:p>
            </p:txBody>
          </p:sp>
          <p:sp>
            <p:nvSpPr>
              <p:cNvPr id="21" name="Text Box 8">
                <a:extLst>
                  <a:ext uri="{FF2B5EF4-FFF2-40B4-BE49-F238E27FC236}">
                    <a16:creationId xmlns:a16="http://schemas.microsoft.com/office/drawing/2014/main" id="{971B05F1-59C6-C946-85E0-57D393F0BA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1281" y="2298"/>
                <a:ext cx="1270" cy="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sm" len="sm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altLang="x-none" sz="1400" dirty="0"/>
                  <a:t>Utility of agent 2</a:t>
                </a:r>
              </a:p>
            </p:txBody>
          </p:sp>
          <p:sp>
            <p:nvSpPr>
              <p:cNvPr id="22" name="Freeform 9">
                <a:extLst>
                  <a:ext uri="{FF2B5EF4-FFF2-40B4-BE49-F238E27FC236}">
                    <a16:creationId xmlns:a16="http://schemas.microsoft.com/office/drawing/2014/main" id="{D7D3D703-17D8-8043-99E2-623D0DC574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193"/>
                <a:ext cx="1227" cy="916"/>
              </a:xfrm>
              <a:custGeom>
                <a:avLst/>
                <a:gdLst>
                  <a:gd name="T0" fmla="*/ 48 w 1227"/>
                  <a:gd name="T1" fmla="*/ 53 h 916"/>
                  <a:gd name="T2" fmla="*/ 359 w 1227"/>
                  <a:gd name="T3" fmla="*/ 188 h 916"/>
                  <a:gd name="T4" fmla="*/ 946 w 1227"/>
                  <a:gd name="T5" fmla="*/ 282 h 916"/>
                  <a:gd name="T6" fmla="*/ 1135 w 1227"/>
                  <a:gd name="T7" fmla="*/ 729 h 916"/>
                  <a:gd name="T8" fmla="*/ 1227 w 1227"/>
                  <a:gd name="T9" fmla="*/ 915 h 916"/>
                  <a:gd name="T10" fmla="*/ 49 w 1227"/>
                  <a:gd name="T11" fmla="*/ 916 h 916"/>
                  <a:gd name="T12" fmla="*/ 48 w 1227"/>
                  <a:gd name="T13" fmla="*/ 53 h 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7" h="916">
                    <a:moveTo>
                      <a:pt x="48" y="53"/>
                    </a:moveTo>
                    <a:cubicBezTo>
                      <a:pt x="0" y="0"/>
                      <a:pt x="209" y="150"/>
                      <a:pt x="359" y="188"/>
                    </a:cubicBezTo>
                    <a:cubicBezTo>
                      <a:pt x="497" y="216"/>
                      <a:pt x="846" y="214"/>
                      <a:pt x="946" y="282"/>
                    </a:cubicBezTo>
                    <a:cubicBezTo>
                      <a:pt x="1046" y="350"/>
                      <a:pt x="1077" y="614"/>
                      <a:pt x="1135" y="729"/>
                    </a:cubicBezTo>
                    <a:cubicBezTo>
                      <a:pt x="1193" y="844"/>
                      <a:pt x="1208" y="876"/>
                      <a:pt x="1227" y="915"/>
                    </a:cubicBezTo>
                    <a:lnTo>
                      <a:pt x="49" y="916"/>
                    </a:lnTo>
                    <a:lnTo>
                      <a:pt x="48" y="53"/>
                    </a:lnTo>
                    <a:close/>
                  </a:path>
                </a:pathLst>
              </a:custGeom>
              <a:solidFill>
                <a:srgbClr val="C0C0C0"/>
              </a:solidFill>
              <a:ln w="254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</p:grpSp>
        <p:sp>
          <p:nvSpPr>
            <p:cNvPr id="8" name="Oval 10">
              <a:extLst>
                <a:ext uri="{FF2B5EF4-FFF2-40B4-BE49-F238E27FC236}">
                  <a16:creationId xmlns:a16="http://schemas.microsoft.com/office/drawing/2014/main" id="{3791B3BD-1FA1-BD41-8F3A-601B2F2B3B0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484240" y="2544763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32BF1481-B52F-C646-B11D-87EEB515B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777" y="1916113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10" name="Oval 12">
              <a:extLst>
                <a:ext uri="{FF2B5EF4-FFF2-40B4-BE49-F238E27FC236}">
                  <a16:creationId xmlns:a16="http://schemas.microsoft.com/office/drawing/2014/main" id="{6CA2081E-15E7-9348-B205-F55DAD6800D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13140" y="3284538"/>
              <a:ext cx="71437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" name="Rectangle 13">
              <a:extLst>
                <a:ext uri="{FF2B5EF4-FFF2-40B4-BE49-F238E27FC236}">
                  <a16:creationId xmlns:a16="http://schemas.microsoft.com/office/drawing/2014/main" id="{455E05F6-D48E-1F46-8E7F-D320404E2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2190" y="2794001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1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12" name="Oval 22">
              <a:extLst>
                <a:ext uri="{FF2B5EF4-FFF2-40B4-BE49-F238E27FC236}">
                  <a16:creationId xmlns:a16="http://schemas.microsoft.com/office/drawing/2014/main" id="{2D73DC06-837F-514E-989D-1F16CAE6F2D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260527" y="2654301"/>
              <a:ext cx="71438" cy="71437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DBC67A1-00B1-C147-A7F2-189A415649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065" y="2025651"/>
              <a:ext cx="560387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2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14" name="Oval 24">
              <a:extLst>
                <a:ext uri="{FF2B5EF4-FFF2-40B4-BE49-F238E27FC236}">
                  <a16:creationId xmlns:a16="http://schemas.microsoft.com/office/drawing/2014/main" id="{752CA225-08E2-8F46-92EF-EC9419B95EE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625777" y="2805113"/>
              <a:ext cx="71438" cy="71438"/>
            </a:xfrm>
            <a:prstGeom prst="ellipse">
              <a:avLst/>
            </a:prstGeom>
            <a:solidFill>
              <a:srgbClr val="000000"/>
            </a:solidFill>
            <a:ln w="25400">
              <a:solidFill>
                <a:srgbClr val="000000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263D0E8B-752D-954F-9FD0-46504B5C7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827" y="2314576"/>
              <a:ext cx="56038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nl-NL" altLang="x-none" sz="2400">
                  <a:sym typeface="Symbol" charset="2"/>
                </a:rPr>
                <a:t></a:t>
              </a:r>
              <a:r>
                <a:rPr lang="nl-NL" altLang="x-none" sz="2400" baseline="-25000">
                  <a:sym typeface="Symbol" charset="2"/>
                </a:rPr>
                <a:t>1</a:t>
              </a:r>
              <a:r>
                <a:rPr lang="nl-NL" altLang="x-none" sz="2400" baseline="30000">
                  <a:sym typeface="Symbol" charset="2"/>
                </a:rPr>
                <a:t>2</a:t>
              </a:r>
              <a:endParaRPr lang="en-US" altLang="x-none" sz="2400">
                <a:sym typeface="Symbol" charset="2"/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CADF7046-56E0-4346-B8B2-826B0EEFA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4240" y="1627188"/>
              <a:ext cx="1079500" cy="288925"/>
            </a:xfrm>
            <a:custGeom>
              <a:avLst/>
              <a:gdLst>
                <a:gd name="T0" fmla="*/ 0 w 680"/>
                <a:gd name="T1" fmla="*/ 0 h 182"/>
                <a:gd name="T2" fmla="*/ 355 w 680"/>
                <a:gd name="T3" fmla="*/ 134 h 182"/>
                <a:gd name="T4" fmla="*/ 680 w 68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0" h="182">
                  <a:moveTo>
                    <a:pt x="0" y="0"/>
                  </a:moveTo>
                  <a:cubicBezTo>
                    <a:pt x="59" y="22"/>
                    <a:pt x="242" y="104"/>
                    <a:pt x="355" y="134"/>
                  </a:cubicBezTo>
                  <a:cubicBezTo>
                    <a:pt x="468" y="164"/>
                    <a:pt x="612" y="172"/>
                    <a:pt x="680" y="182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AF395262-75BF-3945-B262-0FAA6FEC91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6627" y="2133601"/>
              <a:ext cx="647700" cy="576262"/>
            </a:xfrm>
            <a:custGeom>
              <a:avLst/>
              <a:gdLst>
                <a:gd name="T0" fmla="*/ 408 w 408"/>
                <a:gd name="T1" fmla="*/ 363 h 363"/>
                <a:gd name="T2" fmla="*/ 261 w 408"/>
                <a:gd name="T3" fmla="*/ 86 h 363"/>
                <a:gd name="T4" fmla="*/ 0 w 408"/>
                <a:gd name="T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363">
                  <a:moveTo>
                    <a:pt x="408" y="363"/>
                  </a:moveTo>
                  <a:cubicBezTo>
                    <a:pt x="384" y="317"/>
                    <a:pt x="329" y="147"/>
                    <a:pt x="261" y="86"/>
                  </a:cubicBezTo>
                  <a:cubicBezTo>
                    <a:pt x="193" y="25"/>
                    <a:pt x="54" y="18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765734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448" y="240348"/>
            <a:ext cx="8591103" cy="683365"/>
          </a:xfrm>
        </p:spPr>
        <p:txBody>
          <a:bodyPr>
            <a:noAutofit/>
          </a:bodyPr>
          <a:lstStyle/>
          <a:p>
            <a:r>
              <a:rPr lang="en-US" sz="3200" dirty="0"/>
              <a:t>Domain modeling and uncertainty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78096"/>
            <a:ext cx="7886700" cy="53290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31CFF"/>
                </a:solidFill>
              </a:rPr>
              <a:t>Probabilistic relational models</a:t>
            </a:r>
            <a:endParaRPr lang="en-US" sz="1700" dirty="0">
              <a:solidFill>
                <a:srgbClr val="031CFF"/>
              </a:solidFill>
            </a:endParaRPr>
          </a:p>
          <a:p>
            <a:pPr lvl="1"/>
            <a:r>
              <a:rPr lang="en-US" dirty="0"/>
              <a:t>Application example</a:t>
            </a:r>
          </a:p>
          <a:p>
            <a:pPr lvl="1"/>
            <a:r>
              <a:rPr lang="en-US" dirty="0"/>
              <a:t>Basic semantics, static vs. dynamic behavior</a:t>
            </a:r>
          </a:p>
          <a:p>
            <a:pPr lvl="1"/>
            <a:r>
              <a:rPr lang="en-US" dirty="0"/>
              <a:t>Query answering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For details and for learning see</a:t>
            </a:r>
          </a:p>
          <a:p>
            <a:pPr lvl="1"/>
            <a:r>
              <a:rPr lang="de-DE" dirty="0">
                <a:hlinkClick r:id="rId2"/>
              </a:rPr>
              <a:t>https://www.ifis.uni-luebeck.de/index.php?id=612</a:t>
            </a:r>
            <a:r>
              <a:rPr lang="de-DE" dirty="0"/>
              <a:t> </a:t>
            </a:r>
          </a:p>
          <a:p>
            <a:r>
              <a:rPr lang="en-US" dirty="0"/>
              <a:t>For more on learning see</a:t>
            </a:r>
          </a:p>
          <a:p>
            <a:pPr lvl="1"/>
            <a:r>
              <a:rPr lang="en-US" dirty="0">
                <a:hlinkClick r:id="rId3"/>
              </a:rPr>
              <a:t>https://www.ifis.uni-luebeck.de/~moeller/StarAI/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C4649-800D-CB47-881A-AA04BFFFB18C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Explosion 2 4">
            <a:extLst>
              <a:ext uri="{FF2B5EF4-FFF2-40B4-BE49-F238E27FC236}">
                <a16:creationId xmlns:a16="http://schemas.microsoft.com/office/drawing/2014/main" id="{011DD273-1BFA-A640-A831-A341540797AE}"/>
              </a:ext>
            </a:extLst>
          </p:cNvPr>
          <p:cNvSpPr/>
          <p:nvPr/>
        </p:nvSpPr>
        <p:spPr>
          <a:xfrm>
            <a:off x="5762086" y="2515077"/>
            <a:ext cx="4051004" cy="2147778"/>
          </a:xfrm>
          <a:prstGeom prst="irregularSeal2">
            <a:avLst/>
          </a:prstGeom>
          <a:solidFill>
            <a:srgbClr val="92D05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Goal: </a:t>
            </a:r>
            <a:br>
              <a:rPr lang="en-US" sz="2000" dirty="0"/>
            </a:br>
            <a:r>
              <a:rPr lang="en-US" sz="2000" dirty="0"/>
              <a:t>Overview of </a:t>
            </a:r>
            <a:r>
              <a:rPr lang="en-US" sz="2000"/>
              <a:t>central ideas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342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6329-306D-024C-8516-760AEDB3F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Bulk Shipping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13018-A52B-7B4B-950E-D4371CC5B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r>
              <a:rPr lang="en-US" sz="2000" dirty="0">
                <a:solidFill>
                  <a:srgbClr val="0305FF"/>
                </a:solidFill>
              </a:rPr>
              <a:t>Supply</a:t>
            </a:r>
            <a:r>
              <a:rPr lang="en-US" sz="2000" dirty="0"/>
              <a:t> (e.g. iron ore) in a certain zone Z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Range(Supply(Z)) </a:t>
            </a:r>
            <a:r>
              <a:rPr lang="en-US" sz="1800" dirty="0"/>
              <a:t>= </a:t>
            </a:r>
            <a:r>
              <a:rPr lang="en-US" sz="1800" dirty="0">
                <a:solidFill>
                  <a:srgbClr val="0305FF"/>
                </a:solidFill>
              </a:rPr>
              <a:t>{small, medium, large}</a:t>
            </a:r>
          </a:p>
          <a:p>
            <a:pPr lvl="1"/>
            <a:r>
              <a:rPr lang="de-DE" sz="1800" dirty="0">
                <a:solidFill>
                  <a:schemeClr val="accent1">
                    <a:lumMod val="50000"/>
                  </a:schemeClr>
                </a:solidFill>
              </a:rPr>
              <a:t>Dom(Z) </a:t>
            </a:r>
            <a:r>
              <a:rPr lang="de-DE" sz="1800" dirty="0"/>
              <a:t>= </a:t>
            </a:r>
            <a:r>
              <a:rPr lang="de-DE" sz="1800" dirty="0">
                <a:solidFill>
                  <a:srgbClr val="0305FF"/>
                </a:solidFill>
              </a:rPr>
              <a:t>{z</a:t>
            </a:r>
            <a:r>
              <a:rPr lang="de-DE" sz="1800" baseline="-25000" dirty="0">
                <a:solidFill>
                  <a:srgbClr val="0305FF"/>
                </a:solidFill>
              </a:rPr>
              <a:t>1</a:t>
            </a:r>
            <a:r>
              <a:rPr lang="de-DE" sz="1800" dirty="0">
                <a:solidFill>
                  <a:srgbClr val="0305FF"/>
                </a:solidFill>
              </a:rPr>
              <a:t>, z</a:t>
            </a:r>
            <a:r>
              <a:rPr lang="de-DE" sz="1800" baseline="-25000" dirty="0">
                <a:solidFill>
                  <a:srgbClr val="0305FF"/>
                </a:solidFill>
              </a:rPr>
              <a:t>2</a:t>
            </a:r>
            <a:r>
              <a:rPr lang="de-DE" sz="1800" dirty="0">
                <a:solidFill>
                  <a:srgbClr val="0305FF"/>
                </a:solidFill>
              </a:rPr>
              <a:t>, …, </a:t>
            </a:r>
            <a:r>
              <a:rPr lang="de-DE" sz="1800" dirty="0" err="1">
                <a:solidFill>
                  <a:srgbClr val="0305FF"/>
                </a:solidFill>
              </a:rPr>
              <a:t>z</a:t>
            </a:r>
            <a:r>
              <a:rPr lang="de-DE" sz="1800" baseline="-25000" dirty="0" err="1">
                <a:solidFill>
                  <a:srgbClr val="0305FF"/>
                </a:solidFill>
              </a:rPr>
              <a:t>n</a:t>
            </a:r>
            <a:r>
              <a:rPr lang="de-DE" sz="1800" dirty="0">
                <a:solidFill>
                  <a:srgbClr val="0305FF"/>
                </a:solidFill>
              </a:rPr>
              <a:t>} </a:t>
            </a:r>
            <a:r>
              <a:rPr lang="de-DE" sz="1800" dirty="0" err="1"/>
              <a:t>some</a:t>
            </a:r>
            <a:r>
              <a:rPr lang="de-DE" sz="1800" dirty="0"/>
              <a:t> </a:t>
            </a:r>
            <a:r>
              <a:rPr lang="de-DE" sz="1800" dirty="0" err="1"/>
              <a:t>number</a:t>
            </a:r>
            <a:r>
              <a:rPr lang="de-DE" sz="1800" dirty="0"/>
              <a:t> </a:t>
            </a:r>
            <a:r>
              <a:rPr lang="de-DE" sz="1800" dirty="0" err="1"/>
              <a:t>n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zones</a:t>
            </a:r>
            <a:r>
              <a:rPr lang="de-DE" sz="1800" dirty="0"/>
              <a:t> on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earth</a:t>
            </a:r>
            <a:endParaRPr lang="en-US" sz="1800" dirty="0"/>
          </a:p>
          <a:p>
            <a:r>
              <a:rPr lang="en-US" sz="2000" dirty="0" err="1">
                <a:solidFill>
                  <a:srgbClr val="0B05FF"/>
                </a:solidFill>
              </a:rPr>
              <a:t>NVessels</a:t>
            </a:r>
            <a:r>
              <a:rPr lang="en-US" sz="2000" dirty="0">
                <a:solidFill>
                  <a:srgbClr val="0B05FF"/>
                </a:solidFill>
              </a:rPr>
              <a:t> </a:t>
            </a:r>
            <a:r>
              <a:rPr lang="en-US" sz="2000" dirty="0"/>
              <a:t>of ship class S in a certain zone Z 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Range(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NVessels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(Z, S)) </a:t>
            </a:r>
            <a:r>
              <a:rPr lang="en-US" sz="1800" dirty="0"/>
              <a:t>= </a:t>
            </a:r>
            <a:r>
              <a:rPr lang="en-US" sz="1800" dirty="0">
                <a:solidFill>
                  <a:srgbClr val="0305FF"/>
                </a:solidFill>
              </a:rPr>
              <a:t>{small, medium, large}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Dom(S) </a:t>
            </a:r>
            <a:r>
              <a:rPr lang="en-US" sz="1800" dirty="0"/>
              <a:t>= </a:t>
            </a:r>
            <a:r>
              <a:rPr lang="en-US" sz="1800" dirty="0">
                <a:solidFill>
                  <a:srgbClr val="0305FF"/>
                </a:solidFill>
              </a:rPr>
              <a:t>{big, small}</a:t>
            </a:r>
          </a:p>
          <a:p>
            <a:r>
              <a:rPr lang="en-US" sz="2000" dirty="0">
                <a:solidFill>
                  <a:srgbClr val="0305FF"/>
                </a:solidFill>
              </a:rPr>
              <a:t>Demand</a:t>
            </a:r>
            <a:r>
              <a:rPr lang="en-US" sz="2000" dirty="0"/>
              <a:t> in a certain zone Z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Range(Demand(Z)) </a:t>
            </a:r>
            <a:br>
              <a:rPr lang="en-US" sz="1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1800" dirty="0">
                <a:solidFill>
                  <a:srgbClr val="0B05FF"/>
                </a:solidFill>
              </a:rPr>
              <a:t>   </a:t>
            </a:r>
            <a:r>
              <a:rPr lang="en-US" sz="1800" dirty="0"/>
              <a:t>= </a:t>
            </a:r>
            <a:r>
              <a:rPr lang="en-US" sz="1800" dirty="0">
                <a:solidFill>
                  <a:srgbClr val="0305FF"/>
                </a:solidFill>
              </a:rPr>
              <a:t>{small, medium, large)</a:t>
            </a:r>
          </a:p>
          <a:p>
            <a:r>
              <a:rPr lang="en-US" sz="2000" dirty="0">
                <a:solidFill>
                  <a:srgbClr val="0305FF"/>
                </a:solidFill>
              </a:rPr>
              <a:t>Freight rate </a:t>
            </a:r>
            <a:r>
              <a:rPr lang="en-US" sz="2000" dirty="0"/>
              <a:t>in a certain zone Z</a:t>
            </a:r>
          </a:p>
          <a:p>
            <a:pPr lvl="1"/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Range(</a:t>
            </a:r>
            <a:r>
              <a:rPr lang="en-US" sz="1800" dirty="0" err="1">
                <a:solidFill>
                  <a:schemeClr val="accent1">
                    <a:lumMod val="50000"/>
                  </a:schemeClr>
                </a:solidFill>
              </a:rPr>
              <a:t>FRate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(Z)) </a:t>
            </a:r>
            <a:br>
              <a:rPr lang="en-US" sz="1800" dirty="0"/>
            </a:br>
            <a:r>
              <a:rPr lang="en-US" sz="1800" dirty="0"/>
              <a:t>   = </a:t>
            </a:r>
            <a:r>
              <a:rPr lang="en-US" sz="1800" dirty="0">
                <a:solidFill>
                  <a:srgbClr val="0305FF"/>
                </a:solidFill>
              </a:rPr>
              <a:t>{r</a:t>
            </a:r>
            <a:r>
              <a:rPr lang="en-US" sz="1800" baseline="-25000" dirty="0">
                <a:solidFill>
                  <a:srgbClr val="0305FF"/>
                </a:solidFill>
              </a:rPr>
              <a:t>1</a:t>
            </a:r>
            <a:r>
              <a:rPr lang="en-US" sz="1800" dirty="0">
                <a:solidFill>
                  <a:srgbClr val="0305FF"/>
                </a:solidFill>
              </a:rPr>
              <a:t>, …, r</a:t>
            </a:r>
            <a:r>
              <a:rPr lang="en-US" sz="1800" baseline="-25000" dirty="0">
                <a:solidFill>
                  <a:srgbClr val="0305FF"/>
                </a:solidFill>
              </a:rPr>
              <a:t>8</a:t>
            </a:r>
            <a:r>
              <a:rPr lang="en-US" sz="1800" dirty="0">
                <a:solidFill>
                  <a:srgbClr val="0305FF"/>
                </a:solidFill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34CE3-18CA-4841-814F-945296CDE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495C8D80-07AA-944E-BC62-FE9DB7485525}"/>
              </a:ext>
            </a:extLst>
          </p:cNvPr>
          <p:cNvSpPr/>
          <p:nvPr/>
        </p:nvSpPr>
        <p:spPr>
          <a:xfrm>
            <a:off x="5940152" y="404664"/>
            <a:ext cx="3096344" cy="1224136"/>
          </a:xfrm>
          <a:prstGeom prst="cloudCallout">
            <a:avLst>
              <a:gd name="adj1" fmla="val -80312"/>
              <a:gd name="adj2" fmla="val -370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Qualitative Model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A63E0F-9873-C447-B171-CC33CA709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3632" y="3224352"/>
            <a:ext cx="3772319" cy="271745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EABBD79-16C8-BD4A-A58E-D2CB35846789}"/>
              </a:ext>
            </a:extLst>
          </p:cNvPr>
          <p:cNvSpPr/>
          <p:nvPr/>
        </p:nvSpPr>
        <p:spPr>
          <a:xfrm>
            <a:off x="4519655" y="5903859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900" dirty="0">
                <a:solidFill>
                  <a:srgbClr val="0305FF"/>
                </a:solidFill>
                <a:latin typeface="-webkit-standard"/>
              </a:rPr>
              <a:t>Lin, J.,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Keogh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, E.,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Lonardi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, S. &amp;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Chiu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, B. (2003) A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Symbolic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Representation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of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Time Series,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with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Implications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for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Streaming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Algorithms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. In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proceedings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of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the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8th ACM SIGMOD Workshop on Research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Issues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in Data Mining </a:t>
            </a:r>
            <a:r>
              <a:rPr lang="de-DE" sz="900" dirty="0" err="1">
                <a:solidFill>
                  <a:srgbClr val="0305FF"/>
                </a:solidFill>
                <a:latin typeface="-webkit-standard"/>
              </a:rPr>
              <a:t>and</a:t>
            </a:r>
            <a:r>
              <a:rPr lang="de-DE" sz="900" dirty="0">
                <a:solidFill>
                  <a:srgbClr val="0305FF"/>
                </a:solidFill>
                <a:latin typeface="-webkit-standard"/>
              </a:rPr>
              <a:t> Knowledge Discovery</a:t>
            </a:r>
            <a:endParaRPr lang="de-DE" sz="900" dirty="0">
              <a:solidFill>
                <a:srgbClr val="03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22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3976</TotalTime>
  <Words>931</Words>
  <Application>Microsoft Macintosh PowerPoint</Application>
  <PresentationFormat>On-screen Show (4:3)</PresentationFormat>
  <Paragraphs>290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-webkit-standard</vt:lpstr>
      <vt:lpstr>Arial</vt:lpstr>
      <vt:lpstr>Calibri</vt:lpstr>
      <vt:lpstr>Cambria Math</vt:lpstr>
      <vt:lpstr>Myriad Pro</vt:lpstr>
      <vt:lpstr>Times New Roman</vt:lpstr>
      <vt:lpstr>7_Standarddesign</vt:lpstr>
      <vt:lpstr>Equation</vt:lpstr>
      <vt:lpstr>Reputation Models for Tipping the Scales in Automatic Negotiation</vt:lpstr>
      <vt:lpstr>PowerPoint Presentation</vt:lpstr>
      <vt:lpstr>Negotiation Process</vt:lpstr>
      <vt:lpstr>Negotiation Set</vt:lpstr>
      <vt:lpstr>Monotonic Concession Protocol</vt:lpstr>
      <vt:lpstr>Zeuthen Strategy</vt:lpstr>
      <vt:lpstr>Monotonic Concession</vt:lpstr>
      <vt:lpstr>Domain modeling and uncertainty</vt:lpstr>
      <vt:lpstr>Example: Bulk Shipping</vt:lpstr>
      <vt:lpstr>Application Example Bulk Shipping: Model G</vt:lpstr>
      <vt:lpstr>Semantics</vt:lpstr>
      <vt:lpstr>Queries</vt:lpstr>
      <vt:lpstr>Temporal Representation</vt:lpstr>
      <vt:lpstr>Utility</vt:lpstr>
      <vt:lpstr>Adding Actions and Utilities</vt:lpstr>
      <vt:lpstr>Adding a Perspective</vt:lpstr>
      <vt:lpstr>Queries</vt:lpstr>
      <vt:lpstr>Discrete Zeuthen Strategy</vt:lpstr>
      <vt:lpstr>Application Example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765</cp:revision>
  <cp:lastPrinted>2014-10-18T14:57:02Z</cp:lastPrinted>
  <dcterms:created xsi:type="dcterms:W3CDTF">2010-04-27T12:26:40Z</dcterms:created>
  <dcterms:modified xsi:type="dcterms:W3CDTF">2019-12-03T16:22:56Z</dcterms:modified>
</cp:coreProperties>
</file>