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56" r:id="rId2"/>
    <p:sldId id="262" r:id="rId3"/>
    <p:sldId id="4072" r:id="rId4"/>
    <p:sldId id="4017" r:id="rId5"/>
    <p:sldId id="269" r:id="rId6"/>
    <p:sldId id="4068" r:id="rId7"/>
    <p:sldId id="268" r:id="rId8"/>
    <p:sldId id="4070" r:id="rId9"/>
    <p:sldId id="4065" r:id="rId10"/>
    <p:sldId id="4066" r:id="rId11"/>
    <p:sldId id="1613" r:id="rId12"/>
    <p:sldId id="1614" r:id="rId13"/>
    <p:sldId id="4067" r:id="rId14"/>
    <p:sldId id="4069" r:id="rId15"/>
    <p:sldId id="266" r:id="rId16"/>
    <p:sldId id="4071" r:id="rId17"/>
    <p:sldId id="1615" r:id="rId18"/>
    <p:sldId id="4036" r:id="rId19"/>
    <p:sldId id="4061" r:id="rId20"/>
    <p:sldId id="4027" r:id="rId21"/>
    <p:sldId id="3963" r:id="rId22"/>
    <p:sldId id="4075" r:id="rId23"/>
    <p:sldId id="4037" r:id="rId24"/>
    <p:sldId id="4033" r:id="rId25"/>
    <p:sldId id="4063" r:id="rId26"/>
    <p:sldId id="4073" r:id="rId27"/>
    <p:sldId id="258" r:id="rId28"/>
    <p:sldId id="259" r:id="rId29"/>
    <p:sldId id="260" r:id="rId30"/>
    <p:sldId id="4062" r:id="rId31"/>
    <p:sldId id="4074" r:id="rId32"/>
    <p:sldId id="4060" r:id="rId33"/>
  </p:sldIdLst>
  <p:sldSz cx="12192000" cy="6858000"/>
  <p:notesSz cx="6858000" cy="9144000"/>
  <p:embeddedFontLst>
    <p:embeddedFont>
      <p:font typeface="Myriad Pro" panose="020B0503030403020204" pitchFamily="34" charset="0"/>
      <p:regular r:id="rId36"/>
      <p:bold r:id="rId37"/>
      <p:italic r:id="rId38"/>
      <p:boldItalic r:id="rId39"/>
    </p:embeddedFont>
  </p:embeddedFontLst>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DE57E6-5AC9-9CAD-46A2-7C3D4F0EAB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latin typeface="Myriad Pro" panose="020B0503030403020204" pitchFamily="34" charset="0"/>
            </a:endParaRPr>
          </a:p>
        </p:txBody>
      </p:sp>
      <p:sp>
        <p:nvSpPr>
          <p:cNvPr id="3" name="Date Placeholder 2">
            <a:extLst>
              <a:ext uri="{FF2B5EF4-FFF2-40B4-BE49-F238E27FC236}">
                <a16:creationId xmlns:a16="http://schemas.microsoft.com/office/drawing/2014/main" id="{060F768F-E09E-3C30-C35C-D4D43C167F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63379-AE5B-9342-A29D-B2217DD6850C}" type="datetimeFigureOut">
              <a:rPr lang="en-DE" smtClean="0">
                <a:latin typeface="Myriad Pro" panose="020B0503030403020204" pitchFamily="34" charset="0"/>
              </a:rPr>
              <a:t>17.01.24</a:t>
            </a:fld>
            <a:endParaRPr lang="en-DE">
              <a:latin typeface="Myriad Pro" panose="020B0503030403020204" pitchFamily="34" charset="0"/>
            </a:endParaRPr>
          </a:p>
        </p:txBody>
      </p:sp>
      <p:sp>
        <p:nvSpPr>
          <p:cNvPr id="4" name="Footer Placeholder 3">
            <a:extLst>
              <a:ext uri="{FF2B5EF4-FFF2-40B4-BE49-F238E27FC236}">
                <a16:creationId xmlns:a16="http://schemas.microsoft.com/office/drawing/2014/main" id="{526C63FF-E0EB-D779-29E7-11F8DD9417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latin typeface="Myriad Pro" panose="020B0503030403020204" pitchFamily="34" charset="0"/>
            </a:endParaRPr>
          </a:p>
        </p:txBody>
      </p:sp>
      <p:sp>
        <p:nvSpPr>
          <p:cNvPr id="5" name="Slide Number Placeholder 4">
            <a:extLst>
              <a:ext uri="{FF2B5EF4-FFF2-40B4-BE49-F238E27FC236}">
                <a16:creationId xmlns:a16="http://schemas.microsoft.com/office/drawing/2014/main" id="{9E423FA7-FE4C-8069-218B-B0AD84CAA7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6736D-8706-324F-96B3-E52C0C7A8D0B}" type="slidenum">
              <a:rPr lang="en-DE" smtClean="0">
                <a:latin typeface="Myriad Pro" panose="020B0503030403020204" pitchFamily="34" charset="0"/>
              </a:rPr>
              <a:t>‹#›</a:t>
            </a:fld>
            <a:endParaRPr lang="en-DE">
              <a:latin typeface="Myriad Pro" panose="020B0503030403020204" pitchFamily="34" charset="0"/>
            </a:endParaRPr>
          </a:p>
        </p:txBody>
      </p:sp>
    </p:spTree>
    <p:extLst>
      <p:ext uri="{BB962C8B-B14F-4D97-AF65-F5344CB8AC3E}">
        <p14:creationId xmlns:p14="http://schemas.microsoft.com/office/powerpoint/2010/main" val="1341466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yriad Pro" panose="020B0503030403020204" pitchFamily="34" charset="0"/>
              </a:defRPr>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yriad Pro" panose="020B0503030403020204" pitchFamily="34" charset="0"/>
              </a:defRPr>
            </a:lvl1pPr>
          </a:lstStyle>
          <a:p>
            <a:fld id="{4EEF6B3C-BAF9-C44C-B55A-56D43F0E0480}" type="datetimeFigureOut">
              <a:rPr lang="en-DE" smtClean="0"/>
              <a:pPr/>
              <a:t>17.01.24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yriad Pro" panose="020B0503030403020204" pitchFamily="34" charset="0"/>
              </a:defRPr>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yriad Pro" panose="020B0503030403020204" pitchFamily="34" charset="0"/>
              </a:defRPr>
            </a:lvl1pPr>
          </a:lstStyle>
          <a:p>
            <a:fld id="{4FC89058-3742-854B-9530-7AAE2D1B2D6B}" type="slidenum">
              <a:rPr lang="en-DE" smtClean="0"/>
              <a:pPr/>
              <a:t>‹#›</a:t>
            </a:fld>
            <a:endParaRPr lang="en-DE"/>
          </a:p>
        </p:txBody>
      </p:sp>
    </p:spTree>
    <p:extLst>
      <p:ext uri="{BB962C8B-B14F-4D97-AF65-F5344CB8AC3E}">
        <p14:creationId xmlns:p14="http://schemas.microsoft.com/office/powerpoint/2010/main" val="900904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ithub.com/yizhongw/self-instruc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github.com/tatsu-lab/stanford_alpaca#data-generation-proces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FC89058-3742-854B-9530-7AAE2D1B2D6B}" type="slidenum">
              <a:rPr lang="en-DE" smtClean="0"/>
              <a:t>3</a:t>
            </a:fld>
            <a:endParaRPr lang="en-DE"/>
          </a:p>
        </p:txBody>
      </p:sp>
    </p:spTree>
    <p:extLst>
      <p:ext uri="{BB962C8B-B14F-4D97-AF65-F5344CB8AC3E}">
        <p14:creationId xmlns:p14="http://schemas.microsoft.com/office/powerpoint/2010/main" val="198490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60697B"/>
                </a:solidFill>
                <a:effectLst/>
                <a:latin typeface="Manrope"/>
              </a:rPr>
              <a:t>The figure illustrates how we obtained the Alpaca model. For the data, we generated instruction-following demonstrations by building upon the self-instruct method. We started with the 175 human-written instruction-output pairs from the </a:t>
            </a:r>
            <a:r>
              <a:rPr lang="en-GB" b="0" i="0" u="none" strike="noStrike" dirty="0">
                <a:solidFill>
                  <a:srgbClr val="54A8C7"/>
                </a:solidFill>
                <a:effectLst/>
                <a:latin typeface="Manrope"/>
                <a:hlinkClick r:id="rId3"/>
              </a:rPr>
              <a:t>self-instruct seed set</a:t>
            </a:r>
            <a:r>
              <a:rPr lang="en-GB" b="0" i="0" u="none" strike="noStrike" dirty="0">
                <a:solidFill>
                  <a:srgbClr val="60697B"/>
                </a:solidFill>
                <a:effectLst/>
                <a:latin typeface="Manrope"/>
              </a:rPr>
              <a:t>. We then prompted text-davinci-003 to generate more instructions using the seed set as in-context examples. We improved over the self-instruct method by simplifying the generation pipeline (see details in </a:t>
            </a:r>
            <a:r>
              <a:rPr lang="en-GB" b="0" i="0" u="none" strike="noStrike" dirty="0">
                <a:solidFill>
                  <a:srgbClr val="54A8C7"/>
                </a:solidFill>
                <a:effectLst/>
                <a:latin typeface="Manrope"/>
                <a:hlinkClick r:id="rId4"/>
              </a:rPr>
              <a:t>GitHub</a:t>
            </a:r>
            <a:r>
              <a:rPr lang="en-GB" b="0" i="0" u="none" strike="noStrike" dirty="0">
                <a:solidFill>
                  <a:srgbClr val="60697B"/>
                </a:solidFill>
                <a:effectLst/>
                <a:latin typeface="Manrope"/>
              </a:rPr>
              <a:t>) and significantly reduced the cost. Our data generation process results in 52K unique instructions and the corresponding outputs</a:t>
            </a:r>
          </a:p>
          <a:p>
            <a:endParaRPr lang="en-GB" b="0" i="0" u="none" strike="noStrike" dirty="0">
              <a:solidFill>
                <a:srgbClr val="60697B"/>
              </a:solidFill>
              <a:effectLst/>
              <a:latin typeface="Manrope"/>
            </a:endParaRPr>
          </a:p>
          <a:p>
            <a:r>
              <a:rPr lang="en-GB" b="0" i="0" u="none" strike="noStrike" dirty="0">
                <a:solidFill>
                  <a:srgbClr val="60697B"/>
                </a:solidFill>
                <a:effectLst/>
                <a:latin typeface="Manrope"/>
              </a:rPr>
              <a:t>Equipped with this instruction-following dataset, we then fine-tuned the </a:t>
            </a:r>
            <a:r>
              <a:rPr lang="en-GB" b="0" i="0" u="none" strike="noStrike" dirty="0" err="1">
                <a:solidFill>
                  <a:srgbClr val="60697B"/>
                </a:solidFill>
                <a:effectLst/>
                <a:latin typeface="Manrope"/>
              </a:rPr>
              <a:t>LLaMA</a:t>
            </a:r>
            <a:r>
              <a:rPr lang="en-GB" b="0" i="0" u="none" strike="noStrike" dirty="0">
                <a:solidFill>
                  <a:srgbClr val="60697B"/>
                </a:solidFill>
                <a:effectLst/>
                <a:latin typeface="Manrope"/>
              </a:rPr>
              <a:t> models using Hugging Face’s training framework, taking advantage of techniques like Fully Sharded Data Parallel and mixed precision training. For our initial run, fine-tuning a 7B </a:t>
            </a:r>
            <a:r>
              <a:rPr lang="en-GB" b="0" i="0" u="none" strike="noStrike" dirty="0" err="1">
                <a:solidFill>
                  <a:srgbClr val="60697B"/>
                </a:solidFill>
                <a:effectLst/>
                <a:latin typeface="Manrope"/>
              </a:rPr>
              <a:t>LLaMA</a:t>
            </a:r>
            <a:r>
              <a:rPr lang="en-GB" b="0" i="0" u="none" strike="noStrike" dirty="0">
                <a:solidFill>
                  <a:srgbClr val="60697B"/>
                </a:solidFill>
                <a:effectLst/>
                <a:latin typeface="Manrope"/>
              </a:rPr>
              <a:t> model took 3 hours on 8 80GB A100s, which costs less than $100 on most cloud compute providers. </a:t>
            </a:r>
            <a:endParaRPr lang="en-DE" dirty="0"/>
          </a:p>
        </p:txBody>
      </p:sp>
      <p:sp>
        <p:nvSpPr>
          <p:cNvPr id="4" name="Slide Number Placeholder 3"/>
          <p:cNvSpPr>
            <a:spLocks noGrp="1"/>
          </p:cNvSpPr>
          <p:nvPr>
            <p:ph type="sldNum" sz="quarter" idx="5"/>
          </p:nvPr>
        </p:nvSpPr>
        <p:spPr/>
        <p:txBody>
          <a:bodyPr/>
          <a:lstStyle/>
          <a:p>
            <a:fld id="{16DB964A-425E-854B-BBBD-BCEF7D195A16}" type="slidenum">
              <a:rPr lang="en-DE" smtClean="0"/>
              <a:t>13</a:t>
            </a:fld>
            <a:endParaRPr lang="en-DE"/>
          </a:p>
        </p:txBody>
      </p:sp>
    </p:spTree>
    <p:extLst>
      <p:ext uri="{BB962C8B-B14F-4D97-AF65-F5344CB8AC3E}">
        <p14:creationId xmlns:p14="http://schemas.microsoft.com/office/powerpoint/2010/main" val="224048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FC89058-3742-854B-9530-7AAE2D1B2D6B}" type="slidenum">
              <a:rPr lang="en-DE" smtClean="0"/>
              <a:t>14</a:t>
            </a:fld>
            <a:endParaRPr lang="en-DE"/>
          </a:p>
        </p:txBody>
      </p:sp>
    </p:spTree>
    <p:extLst>
      <p:ext uri="{BB962C8B-B14F-4D97-AF65-F5344CB8AC3E}">
        <p14:creationId xmlns:p14="http://schemas.microsoft.com/office/powerpoint/2010/main" val="170538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202DE99A-155E-4707-8CE1-A29CA8199901}" type="slidenum">
              <a:rPr lang="de-DE" smtClean="0"/>
              <a:t>18</a:t>
            </a:fld>
            <a:endParaRPr lang="de-DE"/>
          </a:p>
        </p:txBody>
      </p:sp>
    </p:spTree>
    <p:extLst>
      <p:ext uri="{BB962C8B-B14F-4D97-AF65-F5344CB8AC3E}">
        <p14:creationId xmlns:p14="http://schemas.microsoft.com/office/powerpoint/2010/main" val="59470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EEAC6AF-EAB9-3D49-8EC7-90A1777F6F34}" type="slidenum">
              <a:rPr lang="en-DE" smtClean="0"/>
              <a:t>21</a:t>
            </a:fld>
            <a:endParaRPr lang="en-DE"/>
          </a:p>
        </p:txBody>
      </p:sp>
    </p:spTree>
    <p:extLst>
      <p:ext uri="{BB962C8B-B14F-4D97-AF65-F5344CB8AC3E}">
        <p14:creationId xmlns:p14="http://schemas.microsoft.com/office/powerpoint/2010/main" val="253296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EC5A-7AE2-ABC6-7C74-F790000448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0AB42251-34D4-64B5-CE35-CB32068B7C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B9116EDC-EC70-5013-2589-3FFA8C0AA169}"/>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5" name="Footer Placeholder 4">
            <a:extLst>
              <a:ext uri="{FF2B5EF4-FFF2-40B4-BE49-F238E27FC236}">
                <a16:creationId xmlns:a16="http://schemas.microsoft.com/office/drawing/2014/main" id="{355CBFD9-8AC9-9F98-A050-959AD8EEDF3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52BB8FC-B4B2-DEDC-96A2-E292E27E17F4}"/>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121841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B1AA-7BCE-F1BC-B706-DD056743FD9F}"/>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0C1F0D7E-0812-3328-E9AF-EF4EBCB0BC8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FD84562D-05D1-4CDE-0A55-83ED17F898F0}"/>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5" name="Footer Placeholder 4">
            <a:extLst>
              <a:ext uri="{FF2B5EF4-FFF2-40B4-BE49-F238E27FC236}">
                <a16:creationId xmlns:a16="http://schemas.microsoft.com/office/drawing/2014/main" id="{2C65C398-118C-5EFB-5BC8-7E2B81333AF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1749C85-0CDF-335B-F8B4-4DA4FC475E9C}"/>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58435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C146C-9CBD-29CC-1F0C-C1EF61F41FF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AF392A57-6CE4-6DB9-8CC0-F5DDCC5A999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74339559-B36B-110E-47AE-28B3CC316C80}"/>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5" name="Footer Placeholder 4">
            <a:extLst>
              <a:ext uri="{FF2B5EF4-FFF2-40B4-BE49-F238E27FC236}">
                <a16:creationId xmlns:a16="http://schemas.microsoft.com/office/drawing/2014/main" id="{0B077A9E-27C7-BDF8-E82C-41F295F9B3B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34B70F4-A99B-472A-CFE6-639080AC9F1B}"/>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90323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1A84-0F6D-C869-92E4-E4E477465BBC}"/>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41B104F5-1213-F530-8F18-4BFE099D37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53CFB3CA-8CC2-90E7-850B-804CAF5D4F1F}"/>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5" name="Footer Placeholder 4">
            <a:extLst>
              <a:ext uri="{FF2B5EF4-FFF2-40B4-BE49-F238E27FC236}">
                <a16:creationId xmlns:a16="http://schemas.microsoft.com/office/drawing/2014/main" id="{0B078ED9-405A-F202-BC5E-A2FE0C08059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72087AD-E0AA-BB72-15EC-3BA253827C45}"/>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429467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D42A-ACEB-4B11-D1AD-88601B85F7C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081F07D7-C425-19F5-FBF1-EB8AB8EB22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059BC9-A693-12FF-B008-19917F2F526F}"/>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5" name="Footer Placeholder 4">
            <a:extLst>
              <a:ext uri="{FF2B5EF4-FFF2-40B4-BE49-F238E27FC236}">
                <a16:creationId xmlns:a16="http://schemas.microsoft.com/office/drawing/2014/main" id="{6D6EFC01-9DD0-2C9E-1E62-CDF04C5FD55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ED2A48A-688D-1BF4-D113-AC9266D190E0}"/>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423742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36A8-EC36-277F-FA46-FD17B959520A}"/>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BD4C2C2B-894D-6F2F-7C5F-87954D3E6E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FD27A1FB-0552-C583-0580-BA6FD7977E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214BFA10-F422-B80D-7BA9-CF45354EA036}"/>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6" name="Footer Placeholder 5">
            <a:extLst>
              <a:ext uri="{FF2B5EF4-FFF2-40B4-BE49-F238E27FC236}">
                <a16:creationId xmlns:a16="http://schemas.microsoft.com/office/drawing/2014/main" id="{5D0C9117-F1F3-47FD-6C88-41EC4C81B5B8}"/>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FEEED26A-E37F-62D8-66C4-45D87E8628B5}"/>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21952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7B6F-F94C-DB67-BE9C-79A4BE86ADDC}"/>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0B0A4DB8-E8C0-49A4-45DF-4380FBA27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CEE4E3-E33D-279E-07BF-0C62862654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1468618F-A77F-D261-7902-9F2B657E4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7B4E9-C0FA-F760-FDA4-290EB5E096C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B11E683E-F58C-BD17-5723-A508E3E1CFDF}"/>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8" name="Footer Placeholder 7">
            <a:extLst>
              <a:ext uri="{FF2B5EF4-FFF2-40B4-BE49-F238E27FC236}">
                <a16:creationId xmlns:a16="http://schemas.microsoft.com/office/drawing/2014/main" id="{971998B1-5D71-9879-958D-B347F3D9029C}"/>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452BCDC7-BAAA-8DF8-CA23-30C4A008B63A}"/>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412692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19B2-DDB4-227B-ACB1-94BEE92DCB68}"/>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6FF403B3-CECB-D1A5-5A39-22D40F64904F}"/>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4" name="Footer Placeholder 3">
            <a:extLst>
              <a:ext uri="{FF2B5EF4-FFF2-40B4-BE49-F238E27FC236}">
                <a16:creationId xmlns:a16="http://schemas.microsoft.com/office/drawing/2014/main" id="{D6259B3F-DF9C-AD11-00AA-68DE81C71369}"/>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D54C9C1F-5589-0DD2-E577-485631FCD2DD}"/>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45257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0AA2F9-6A36-F984-27E2-55D16F6C326C}"/>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3" name="Footer Placeholder 2">
            <a:extLst>
              <a:ext uri="{FF2B5EF4-FFF2-40B4-BE49-F238E27FC236}">
                <a16:creationId xmlns:a16="http://schemas.microsoft.com/office/drawing/2014/main" id="{340E7DD1-1FDD-2D23-41B5-DC96046306FA}"/>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C21C7521-D750-3A09-93B8-5E230914040A}"/>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278714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9E32-45F0-57C5-84DB-F8BF5706C5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4B72E47C-1169-68D8-22B2-42ECCAA9CE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FEDA1CFB-51AC-5D10-727A-9EB9D7DD1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30BC57-84CD-4AE6-5DE3-12ADF242A8FF}"/>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6" name="Footer Placeholder 5">
            <a:extLst>
              <a:ext uri="{FF2B5EF4-FFF2-40B4-BE49-F238E27FC236}">
                <a16:creationId xmlns:a16="http://schemas.microsoft.com/office/drawing/2014/main" id="{D9492C9D-605C-559C-574A-E3C32606D57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8F6BA05-08CB-C47E-57DB-7FFD229B7217}"/>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359678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2C5B-5E62-69EE-28A7-16C6904D0D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28F95172-657B-63CC-DA2E-3F7A4CDFD0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624FBE31-C5B6-20D0-1D11-03EDCA90A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EFB17F-874D-3FDD-45DC-1DF6F81B4700}"/>
              </a:ext>
            </a:extLst>
          </p:cNvPr>
          <p:cNvSpPr>
            <a:spLocks noGrp="1"/>
          </p:cNvSpPr>
          <p:nvPr>
            <p:ph type="dt" sz="half" idx="10"/>
          </p:nvPr>
        </p:nvSpPr>
        <p:spPr/>
        <p:txBody>
          <a:bodyPr/>
          <a:lstStyle/>
          <a:p>
            <a:fld id="{AE3D4F44-763B-0A49-8A21-4D3A8E04FA78}" type="datetimeFigureOut">
              <a:rPr lang="en-DE" smtClean="0"/>
              <a:t>17.01.24</a:t>
            </a:fld>
            <a:endParaRPr lang="en-DE"/>
          </a:p>
        </p:txBody>
      </p:sp>
      <p:sp>
        <p:nvSpPr>
          <p:cNvPr id="6" name="Footer Placeholder 5">
            <a:extLst>
              <a:ext uri="{FF2B5EF4-FFF2-40B4-BE49-F238E27FC236}">
                <a16:creationId xmlns:a16="http://schemas.microsoft.com/office/drawing/2014/main" id="{1D100503-3483-AD54-BE26-98A61F985511}"/>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264EBC7-9869-F144-06F2-2B42B090745F}"/>
              </a:ext>
            </a:extLst>
          </p:cNvPr>
          <p:cNvSpPr>
            <a:spLocks noGrp="1"/>
          </p:cNvSpPr>
          <p:nvPr>
            <p:ph type="sldNum" sz="quarter" idx="12"/>
          </p:nvPr>
        </p:nvSpPr>
        <p:spPr/>
        <p:txBody>
          <a:bodyPr/>
          <a:lstStyle/>
          <a:p>
            <a:fld id="{9790F817-B73C-4F47-BC1A-1086593E0222}" type="slidenum">
              <a:rPr lang="en-DE" smtClean="0"/>
              <a:t>‹#›</a:t>
            </a:fld>
            <a:endParaRPr lang="en-DE"/>
          </a:p>
        </p:txBody>
      </p:sp>
    </p:spTree>
    <p:extLst>
      <p:ext uri="{BB962C8B-B14F-4D97-AF65-F5344CB8AC3E}">
        <p14:creationId xmlns:p14="http://schemas.microsoft.com/office/powerpoint/2010/main" val="223102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AE742-4230-0CB6-F2B2-8FE0CAA97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753F623C-A923-76E3-87D0-4130D090D6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52CDB39-43D7-83B6-624C-4E9B3294D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yriad Pro" panose="020B0503030403020204" pitchFamily="34" charset="0"/>
              </a:defRPr>
            </a:lvl1pPr>
          </a:lstStyle>
          <a:p>
            <a:fld id="{AE3D4F44-763B-0A49-8A21-4D3A8E04FA78}" type="datetimeFigureOut">
              <a:rPr lang="en-DE" smtClean="0"/>
              <a:pPr/>
              <a:t>17.01.24</a:t>
            </a:fld>
            <a:endParaRPr lang="en-DE"/>
          </a:p>
        </p:txBody>
      </p:sp>
      <p:sp>
        <p:nvSpPr>
          <p:cNvPr id="5" name="Footer Placeholder 4">
            <a:extLst>
              <a:ext uri="{FF2B5EF4-FFF2-40B4-BE49-F238E27FC236}">
                <a16:creationId xmlns:a16="http://schemas.microsoft.com/office/drawing/2014/main" id="{D15638D3-D138-359E-504C-C05DA3480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yriad Pro" panose="020B0503030403020204" pitchFamily="34" charset="0"/>
              </a:defRPr>
            </a:lvl1pPr>
          </a:lstStyle>
          <a:p>
            <a:endParaRPr lang="en-DE"/>
          </a:p>
        </p:txBody>
      </p:sp>
      <p:sp>
        <p:nvSpPr>
          <p:cNvPr id="6" name="Slide Number Placeholder 5">
            <a:extLst>
              <a:ext uri="{FF2B5EF4-FFF2-40B4-BE49-F238E27FC236}">
                <a16:creationId xmlns:a16="http://schemas.microsoft.com/office/drawing/2014/main" id="{6D5FF152-AE9B-7D71-D0EF-2C8540CA4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yriad Pro" panose="020B0503030403020204" pitchFamily="34" charset="0"/>
              </a:defRPr>
            </a:lvl1pPr>
          </a:lstStyle>
          <a:p>
            <a:fld id="{9790F817-B73C-4F47-BC1A-1086593E0222}" type="slidenum">
              <a:rPr lang="en-DE" smtClean="0"/>
              <a:pPr/>
              <a:t>‹#›</a:t>
            </a:fld>
            <a:endParaRPr lang="en-DE"/>
          </a:p>
        </p:txBody>
      </p:sp>
    </p:spTree>
    <p:extLst>
      <p:ext uri="{BB962C8B-B14F-4D97-AF65-F5344CB8AC3E}">
        <p14:creationId xmlns:p14="http://schemas.microsoft.com/office/powerpoint/2010/main" val="209190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hyperlink" Target="https://ai.googleblog.com/2020/06/pegasus-state-of-art-model-for.html" TargetMode="External"/><Relationship Id="rId2" Type="http://schemas.openxmlformats.org/officeDocument/2006/relationships/hyperlink" Target="https://ai.googleblog.com/2020/06/recent-advances-in-google-translate.html" TargetMode="External"/><Relationship Id="rId1" Type="http://schemas.openxmlformats.org/officeDocument/2006/relationships/slideLayout" Target="../slideLayouts/slideLayout2.xml"/><Relationship Id="rId6" Type="http://schemas.openxmlformats.org/officeDocument/2006/relationships/hyperlink" Target="https://ai.google/responsibilities/responsible-ai-practices/" TargetMode="External"/><Relationship Id="rId5" Type="http://schemas.openxmlformats.org/officeDocument/2006/relationships/hyperlink" Target="https://ai.googleblog.com/2020/01/towards-conversational-agent-that-can.html" TargetMode="External"/><Relationship Id="rId4" Type="http://schemas.openxmlformats.org/officeDocument/2006/relationships/hyperlink" Target="https://ai.googleblog.com/2021/03/progress-and-challenges-in-long-form.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2C67-D708-706C-6956-A200BAA81D21}"/>
              </a:ext>
            </a:extLst>
          </p:cNvPr>
          <p:cNvSpPr>
            <a:spLocks noGrp="1"/>
          </p:cNvSpPr>
          <p:nvPr>
            <p:ph type="ctrTitle"/>
          </p:nvPr>
        </p:nvSpPr>
        <p:spPr/>
        <p:txBody>
          <a:bodyPr>
            <a:normAutofit/>
          </a:bodyPr>
          <a:lstStyle/>
          <a:p>
            <a:r>
              <a:rPr lang="en-GB" sz="3200" i="1" dirty="0">
                <a:latin typeface="Myriad Pro" panose="020B0503030403020204" pitchFamily="34" charset="0"/>
              </a:rPr>
              <a:t>Ethical Issues in Producing, Storing, and Using Data</a:t>
            </a:r>
            <a:br>
              <a:rPr lang="en-GB" sz="3200" i="1" dirty="0">
                <a:latin typeface="Myriad Pro" panose="020B0503030403020204" pitchFamily="34" charset="0"/>
              </a:rPr>
            </a:br>
            <a:br>
              <a:rPr lang="en-DE" i="1" dirty="0">
                <a:latin typeface="Myriad Pro" panose="020B0503030403020204" pitchFamily="34" charset="0"/>
              </a:rPr>
            </a:br>
            <a:r>
              <a:rPr lang="en-DE" dirty="0">
                <a:latin typeface="Myriad Pro" panose="020B0503030403020204" pitchFamily="34" charset="0"/>
              </a:rPr>
              <a:t>GenAI@UWA</a:t>
            </a:r>
          </a:p>
        </p:txBody>
      </p:sp>
      <p:sp>
        <p:nvSpPr>
          <p:cNvPr id="3" name="Subtitle 2">
            <a:extLst>
              <a:ext uri="{FF2B5EF4-FFF2-40B4-BE49-F238E27FC236}">
                <a16:creationId xmlns:a16="http://schemas.microsoft.com/office/drawing/2014/main" id="{43F2E85D-5F69-C346-2801-0C7922C04D86}"/>
              </a:ext>
            </a:extLst>
          </p:cNvPr>
          <p:cNvSpPr>
            <a:spLocks noGrp="1"/>
          </p:cNvSpPr>
          <p:nvPr>
            <p:ph type="subTitle" idx="1"/>
          </p:nvPr>
        </p:nvSpPr>
        <p:spPr>
          <a:xfrm>
            <a:off x="1524000" y="4276952"/>
            <a:ext cx="9144000" cy="1655762"/>
          </a:xfrm>
        </p:spPr>
        <p:txBody>
          <a:bodyPr>
            <a:normAutofit/>
          </a:bodyPr>
          <a:lstStyle/>
          <a:p>
            <a:r>
              <a:rPr lang="en-DE" sz="1900" dirty="0">
                <a:latin typeface="Myriad Pro" panose="020B0503030403020204" pitchFamily="34" charset="0"/>
              </a:rPr>
              <a:t>Some Comments on the DFG-Guidelines and the</a:t>
            </a:r>
            <a:br>
              <a:rPr lang="en-DE" sz="1900" dirty="0">
                <a:latin typeface="Myriad Pro" panose="020B0503030403020204" pitchFamily="34" charset="0"/>
              </a:rPr>
            </a:br>
            <a:r>
              <a:rPr lang="en-DE" sz="1900" dirty="0">
                <a:latin typeface="Myriad Pro" panose="020B0503030403020204" pitchFamily="34" charset="0"/>
              </a:rPr>
              <a:t>Application of GenAI </a:t>
            </a:r>
            <a:r>
              <a:rPr lang="en-GB" sz="1900" dirty="0">
                <a:latin typeface="Myriad Pro" panose="020B0503030403020204" pitchFamily="34" charset="0"/>
              </a:rPr>
              <a:t>in Scientific Education &amp; Research</a:t>
            </a:r>
            <a:br>
              <a:rPr lang="en-DE" dirty="0">
                <a:latin typeface="Myriad Pro" panose="020B0503030403020204" pitchFamily="34" charset="0"/>
              </a:rPr>
            </a:br>
            <a:br>
              <a:rPr lang="en-DE" dirty="0">
                <a:latin typeface="Myriad Pro" panose="020B0503030403020204" pitchFamily="34" charset="0"/>
              </a:rPr>
            </a:br>
            <a:r>
              <a:rPr lang="en-DE" dirty="0">
                <a:latin typeface="Myriad Pro" panose="020B0503030403020204" pitchFamily="34" charset="0"/>
              </a:rPr>
              <a:t>Ralf Möller</a:t>
            </a:r>
          </a:p>
          <a:p>
            <a:r>
              <a:rPr lang="en-GB" sz="1800" dirty="0">
                <a:latin typeface="Myriad Pro" panose="020B0503030403020204" pitchFamily="34" charset="0"/>
              </a:rPr>
              <a:t>r</a:t>
            </a:r>
            <a:r>
              <a:rPr lang="en-DE" sz="1800" dirty="0">
                <a:latin typeface="Myriad Pro" panose="020B0503030403020204" pitchFamily="34" charset="0"/>
              </a:rPr>
              <a:t>alf.moeller@uni-hamburg.de</a:t>
            </a:r>
          </a:p>
        </p:txBody>
      </p:sp>
    </p:spTree>
    <p:extLst>
      <p:ext uri="{BB962C8B-B14F-4D97-AF65-F5344CB8AC3E}">
        <p14:creationId xmlns:p14="http://schemas.microsoft.com/office/powerpoint/2010/main" val="3648028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3276" y="257348"/>
            <a:ext cx="7080655" cy="620073"/>
          </a:xfrm>
          <a:prstGeom prst="rect">
            <a:avLst/>
          </a:prstGeom>
        </p:spPr>
        <p:txBody>
          <a:bodyPr vert="horz" wrap="square" lIns="0" tIns="6698" rIns="0" bIns="0" numCol="1" rtlCol="0" anchor="t" anchorCtr="0" compatLnSpc="1">
            <a:prstTxWarp prst="textNoShape">
              <a:avLst/>
            </a:prstTxWarp>
            <a:spAutoFit/>
          </a:bodyPr>
          <a:lstStyle/>
          <a:p>
            <a:pPr marL="6697">
              <a:spcBef>
                <a:spcPts val="53"/>
              </a:spcBef>
              <a:tabLst>
                <a:tab pos="834785" algn="l"/>
                <a:tab pos="2548219" algn="l"/>
                <a:tab pos="2819114" algn="l"/>
                <a:tab pos="4850992" algn="l"/>
              </a:tabLst>
            </a:pPr>
            <a:r>
              <a:rPr dirty="0"/>
              <a:t>P</a:t>
            </a:r>
            <a:r>
              <a:rPr spc="-42" dirty="0"/>
              <a:t>r</a:t>
            </a:r>
            <a:r>
              <a:rPr dirty="0"/>
              <a:t>e-</a:t>
            </a:r>
            <a:r>
              <a:rPr spc="-206" dirty="0"/>
              <a:t>T</a:t>
            </a:r>
            <a:r>
              <a:rPr dirty="0"/>
              <a:t>raining	</a:t>
            </a:r>
            <a:r>
              <a:rPr lang="en-DE" dirty="0"/>
              <a:t>&amp;       </a:t>
            </a:r>
            <a:r>
              <a:rPr lang="de-DE" dirty="0"/>
              <a:t>Fine Tuning</a:t>
            </a:r>
            <a:endParaRPr dirty="0"/>
          </a:p>
        </p:txBody>
      </p:sp>
      <p:sp>
        <p:nvSpPr>
          <p:cNvPr id="4" name="object 4"/>
          <p:cNvSpPr/>
          <p:nvPr/>
        </p:nvSpPr>
        <p:spPr>
          <a:xfrm>
            <a:off x="3114418" y="2697649"/>
            <a:ext cx="3097485" cy="1922450"/>
          </a:xfrm>
          <a:custGeom>
            <a:avLst/>
            <a:gdLst/>
            <a:ahLst/>
            <a:cxnLst/>
            <a:rect l="l" t="t" r="r" b="b"/>
            <a:pathLst>
              <a:path w="5873750" h="3645534">
                <a:moveTo>
                  <a:pt x="877044" y="0"/>
                </a:moveTo>
                <a:lnTo>
                  <a:pt x="4996375" y="0"/>
                </a:lnTo>
                <a:lnTo>
                  <a:pt x="5070549" y="42"/>
                </a:lnTo>
                <a:lnTo>
                  <a:pt x="5138854" y="343"/>
                </a:lnTo>
                <a:lnTo>
                  <a:pt x="5201600" y="1160"/>
                </a:lnTo>
                <a:lnTo>
                  <a:pt x="5259096" y="2750"/>
                </a:lnTo>
                <a:lnTo>
                  <a:pt x="5311651" y="5372"/>
                </a:lnTo>
                <a:lnTo>
                  <a:pt x="5359573" y="9283"/>
                </a:lnTo>
                <a:lnTo>
                  <a:pt x="5403171" y="14741"/>
                </a:lnTo>
                <a:lnTo>
                  <a:pt x="5442754" y="22005"/>
                </a:lnTo>
                <a:lnTo>
                  <a:pt x="5511111" y="42979"/>
                </a:lnTo>
                <a:lnTo>
                  <a:pt x="5559370" y="63270"/>
                </a:lnTo>
                <a:lnTo>
                  <a:pt x="5605038" y="87962"/>
                </a:lnTo>
                <a:lnTo>
                  <a:pt x="5647855" y="116795"/>
                </a:lnTo>
                <a:lnTo>
                  <a:pt x="5687564" y="149512"/>
                </a:lnTo>
                <a:lnTo>
                  <a:pt x="5723906" y="185854"/>
                </a:lnTo>
                <a:lnTo>
                  <a:pt x="5756623" y="225563"/>
                </a:lnTo>
                <a:lnTo>
                  <a:pt x="5785457" y="268381"/>
                </a:lnTo>
                <a:lnTo>
                  <a:pt x="5810149" y="314048"/>
                </a:lnTo>
                <a:lnTo>
                  <a:pt x="5830440" y="362308"/>
                </a:lnTo>
                <a:lnTo>
                  <a:pt x="5851414" y="430665"/>
                </a:lnTo>
                <a:lnTo>
                  <a:pt x="5858677" y="470248"/>
                </a:lnTo>
                <a:lnTo>
                  <a:pt x="5864136" y="513846"/>
                </a:lnTo>
                <a:lnTo>
                  <a:pt x="5868047" y="561768"/>
                </a:lnTo>
                <a:lnTo>
                  <a:pt x="5870669" y="614322"/>
                </a:lnTo>
                <a:lnTo>
                  <a:pt x="5872259" y="671818"/>
                </a:lnTo>
                <a:lnTo>
                  <a:pt x="5873075" y="734565"/>
                </a:lnTo>
                <a:lnTo>
                  <a:pt x="5873376" y="802870"/>
                </a:lnTo>
                <a:lnTo>
                  <a:pt x="5873419" y="877044"/>
                </a:lnTo>
                <a:lnTo>
                  <a:pt x="5873419" y="2768319"/>
                </a:lnTo>
                <a:lnTo>
                  <a:pt x="5873376" y="2842492"/>
                </a:lnTo>
                <a:lnTo>
                  <a:pt x="5873075" y="2910798"/>
                </a:lnTo>
                <a:lnTo>
                  <a:pt x="5872259" y="2973544"/>
                </a:lnTo>
                <a:lnTo>
                  <a:pt x="5870669" y="3031040"/>
                </a:lnTo>
                <a:lnTo>
                  <a:pt x="5868047" y="3083595"/>
                </a:lnTo>
                <a:lnTo>
                  <a:pt x="5864136" y="3131516"/>
                </a:lnTo>
                <a:lnTo>
                  <a:pt x="5858677" y="3175115"/>
                </a:lnTo>
                <a:lnTo>
                  <a:pt x="5851414" y="3214698"/>
                </a:lnTo>
                <a:lnTo>
                  <a:pt x="5830440" y="3283055"/>
                </a:lnTo>
                <a:lnTo>
                  <a:pt x="5810149" y="3331314"/>
                </a:lnTo>
                <a:lnTo>
                  <a:pt x="5785457" y="3376982"/>
                </a:lnTo>
                <a:lnTo>
                  <a:pt x="5756623" y="3419799"/>
                </a:lnTo>
                <a:lnTo>
                  <a:pt x="5723906" y="3459508"/>
                </a:lnTo>
                <a:lnTo>
                  <a:pt x="5687564" y="3495850"/>
                </a:lnTo>
                <a:lnTo>
                  <a:pt x="5647855" y="3528567"/>
                </a:lnTo>
                <a:lnTo>
                  <a:pt x="5605038" y="3557401"/>
                </a:lnTo>
                <a:lnTo>
                  <a:pt x="5559370" y="3582092"/>
                </a:lnTo>
                <a:lnTo>
                  <a:pt x="5511111" y="3602384"/>
                </a:lnTo>
                <a:lnTo>
                  <a:pt x="5442754" y="3623358"/>
                </a:lnTo>
                <a:lnTo>
                  <a:pt x="5403171" y="3630621"/>
                </a:lnTo>
                <a:lnTo>
                  <a:pt x="5359573" y="3636080"/>
                </a:lnTo>
                <a:lnTo>
                  <a:pt x="5311651" y="3639991"/>
                </a:lnTo>
                <a:lnTo>
                  <a:pt x="5259096" y="3642612"/>
                </a:lnTo>
                <a:lnTo>
                  <a:pt x="5201600" y="3644203"/>
                </a:lnTo>
                <a:lnTo>
                  <a:pt x="5138854" y="3645019"/>
                </a:lnTo>
                <a:lnTo>
                  <a:pt x="5070549" y="3645320"/>
                </a:lnTo>
                <a:lnTo>
                  <a:pt x="4996375"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6" name="object 6"/>
          <p:cNvSpPr txBox="1"/>
          <p:nvPr/>
        </p:nvSpPr>
        <p:spPr>
          <a:xfrm>
            <a:off x="3401408" y="3221329"/>
            <a:ext cx="1269803" cy="546389"/>
          </a:xfrm>
          <a:prstGeom prst="rect">
            <a:avLst/>
          </a:prstGeom>
        </p:spPr>
        <p:txBody>
          <a:bodyPr vert="horz" wrap="square" lIns="0" tIns="33486" rIns="0" bIns="0" rtlCol="0">
            <a:spAutoFit/>
          </a:bodyPr>
          <a:lstStyle/>
          <a:p>
            <a:pPr marL="6697">
              <a:spcBef>
                <a:spcPts val="264"/>
              </a:spcBef>
            </a:pPr>
            <a:r>
              <a:rPr lang="de-DE" sz="1582" i="1" spc="-124" dirty="0" err="1">
                <a:latin typeface="Arial"/>
                <a:cs typeface="Arial"/>
              </a:rPr>
              <a:t>Pretrained</a:t>
            </a:r>
            <a:endParaRPr sz="1582" dirty="0">
              <a:latin typeface="Arial"/>
              <a:cs typeface="Arial"/>
            </a:endParaRPr>
          </a:p>
          <a:p>
            <a:pPr marL="6697">
              <a:spcBef>
                <a:spcPts val="211"/>
              </a:spcBef>
            </a:pPr>
            <a:r>
              <a:rPr sz="1582" i="1" spc="47" dirty="0">
                <a:latin typeface="Arial"/>
                <a:cs typeface="Arial"/>
              </a:rPr>
              <a:t>Model</a:t>
            </a:r>
            <a:endParaRPr sz="1582" dirty="0">
              <a:latin typeface="Arial"/>
              <a:cs typeface="Arial"/>
            </a:endParaRPr>
          </a:p>
        </p:txBody>
      </p:sp>
      <p:sp>
        <p:nvSpPr>
          <p:cNvPr id="7" name="object 7"/>
          <p:cNvSpPr txBox="1"/>
          <p:nvPr/>
        </p:nvSpPr>
        <p:spPr>
          <a:xfrm>
            <a:off x="3679191" y="2024845"/>
            <a:ext cx="1967992" cy="581320"/>
          </a:xfrm>
          <a:prstGeom prst="rect">
            <a:avLst/>
          </a:prstGeom>
        </p:spPr>
        <p:txBody>
          <a:bodyPr vert="horz" wrap="square" lIns="0" tIns="5023" rIns="0" bIns="0" rtlCol="0">
            <a:spAutoFit/>
          </a:bodyPr>
          <a:lstStyle/>
          <a:p>
            <a:pPr marL="6697" marR="2679" indent="262859">
              <a:lnSpc>
                <a:spcPct val="100899"/>
              </a:lnSpc>
              <a:spcBef>
                <a:spcPts val="40"/>
              </a:spcBef>
            </a:pPr>
            <a:r>
              <a:rPr sz="1265" b="1" dirty="0">
                <a:latin typeface="Helvetica Neue"/>
                <a:cs typeface="Helvetica Neue"/>
              </a:rPr>
              <a:t>1) Download </a:t>
            </a:r>
            <a:r>
              <a:rPr lang="de-DE" sz="1265" b="1" spc="-8" dirty="0">
                <a:latin typeface="Helvetica Neue"/>
                <a:cs typeface="Helvetica Neue"/>
              </a:rPr>
              <a:t>LM</a:t>
            </a:r>
            <a:r>
              <a:rPr sz="1265" b="1" spc="-8" dirty="0">
                <a:latin typeface="Helvetica Neue"/>
                <a:cs typeface="Helvetica Neue"/>
              </a:rPr>
              <a:t>  </a:t>
            </a:r>
            <a:br>
              <a:rPr lang="de-DE" sz="1265" b="1" spc="-8" dirty="0">
                <a:latin typeface="Helvetica Neue"/>
                <a:cs typeface="Helvetica Neue"/>
              </a:rPr>
            </a:br>
            <a:r>
              <a:rPr sz="1265" spc="-3" dirty="0">
                <a:latin typeface="Helvetica Neue"/>
                <a:cs typeface="Helvetica Neue"/>
              </a:rPr>
              <a:t>pre-trained </a:t>
            </a:r>
            <a:r>
              <a:rPr sz="1265" dirty="0">
                <a:latin typeface="Helvetica Neue"/>
                <a:cs typeface="Helvetica Neue"/>
              </a:rPr>
              <a:t>on </a:t>
            </a:r>
            <a:r>
              <a:rPr sz="1265" spc="-8" dirty="0">
                <a:latin typeface="Helvetica Neue"/>
                <a:cs typeface="Helvetica Neue"/>
              </a:rPr>
              <a:t>large</a:t>
            </a:r>
            <a:r>
              <a:rPr sz="1265" spc="-42" dirty="0">
                <a:latin typeface="Helvetica Neue"/>
                <a:cs typeface="Helvetica Neue"/>
              </a:rPr>
              <a:t> </a:t>
            </a:r>
            <a:r>
              <a:rPr sz="1265" dirty="0">
                <a:latin typeface="Helvetica Neue"/>
                <a:cs typeface="Helvetica Neue"/>
              </a:rPr>
              <a:t>corpus  (in self-supervised</a:t>
            </a:r>
            <a:r>
              <a:rPr sz="1265" spc="-37" dirty="0">
                <a:latin typeface="Helvetica Neue"/>
                <a:cs typeface="Helvetica Neue"/>
              </a:rPr>
              <a:t> </a:t>
            </a:r>
            <a:r>
              <a:rPr sz="1265" dirty="0">
                <a:latin typeface="Helvetica Neue"/>
                <a:cs typeface="Helvetica Neue"/>
              </a:rPr>
              <a:t>fashion)</a:t>
            </a:r>
          </a:p>
        </p:txBody>
      </p:sp>
      <p:sp>
        <p:nvSpPr>
          <p:cNvPr id="8" name="object 8"/>
          <p:cNvSpPr/>
          <p:nvPr/>
        </p:nvSpPr>
        <p:spPr>
          <a:xfrm>
            <a:off x="5380792" y="2953895"/>
            <a:ext cx="160065" cy="1135856"/>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9" name="object 9"/>
          <p:cNvSpPr/>
          <p:nvPr/>
        </p:nvSpPr>
        <p:spPr>
          <a:xfrm>
            <a:off x="4779019" y="3521714"/>
            <a:ext cx="337208" cy="0"/>
          </a:xfrm>
          <a:custGeom>
            <a:avLst/>
            <a:gdLst/>
            <a:ahLst/>
            <a:cxnLst/>
            <a:rect l="l" t="t" r="r" b="b"/>
            <a:pathLst>
              <a:path w="639445">
                <a:moveTo>
                  <a:pt x="0" y="0"/>
                </a:moveTo>
                <a:lnTo>
                  <a:pt x="626434" y="0"/>
                </a:lnTo>
                <a:lnTo>
                  <a:pt x="639134" y="0"/>
                </a:lnTo>
              </a:path>
            </a:pathLst>
          </a:custGeom>
          <a:ln w="25400">
            <a:solidFill>
              <a:srgbClr val="000000"/>
            </a:solidFill>
          </a:ln>
        </p:spPr>
        <p:txBody>
          <a:bodyPr wrap="square" lIns="0" tIns="0" rIns="0" bIns="0" rtlCol="0"/>
          <a:lstStyle/>
          <a:p>
            <a:endParaRPr/>
          </a:p>
        </p:txBody>
      </p:sp>
      <p:sp>
        <p:nvSpPr>
          <p:cNvPr id="10" name="object 10"/>
          <p:cNvSpPr/>
          <p:nvPr/>
        </p:nvSpPr>
        <p:spPr>
          <a:xfrm>
            <a:off x="5109367" y="3489567"/>
            <a:ext cx="64294" cy="64294"/>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4911986" y="4157281"/>
            <a:ext cx="1090985" cy="250228"/>
          </a:xfrm>
          <a:prstGeom prst="rect">
            <a:avLst/>
          </a:prstGeom>
        </p:spPr>
        <p:txBody>
          <a:bodyPr vert="horz" wrap="square" lIns="0" tIns="6698" rIns="0" bIns="0" rtlCol="0">
            <a:spAutoFit/>
          </a:bodyPr>
          <a:lstStyle/>
          <a:p>
            <a:pPr marL="6697">
              <a:spcBef>
                <a:spcPts val="53"/>
              </a:spcBef>
            </a:pPr>
            <a:r>
              <a:rPr sz="1582" i="1" spc="53" dirty="0">
                <a:latin typeface="Arial"/>
                <a:cs typeface="Arial"/>
              </a:rPr>
              <a:t>Embedding</a:t>
            </a:r>
            <a:endParaRPr sz="1582">
              <a:latin typeface="Arial"/>
              <a:cs typeface="Arial"/>
            </a:endParaRPr>
          </a:p>
        </p:txBody>
      </p:sp>
      <p:sp>
        <p:nvSpPr>
          <p:cNvPr id="12" name="object 12"/>
          <p:cNvSpPr txBox="1"/>
          <p:nvPr/>
        </p:nvSpPr>
        <p:spPr>
          <a:xfrm>
            <a:off x="6229292" y="2026180"/>
            <a:ext cx="3061320" cy="581088"/>
          </a:xfrm>
          <a:prstGeom prst="rect">
            <a:avLst/>
          </a:prstGeom>
        </p:spPr>
        <p:txBody>
          <a:bodyPr vert="horz" wrap="square" lIns="0" tIns="6698" rIns="0" bIns="0" rtlCol="0">
            <a:spAutoFit/>
          </a:bodyPr>
          <a:lstStyle/>
          <a:p>
            <a:pPr algn="ctr">
              <a:spcBef>
                <a:spcPts val="53"/>
              </a:spcBef>
            </a:pPr>
            <a:r>
              <a:rPr sz="1265" b="1" dirty="0">
                <a:latin typeface="Helvetica Neue"/>
                <a:cs typeface="Helvetica Neue"/>
              </a:rPr>
              <a:t>2) </a:t>
            </a:r>
            <a:r>
              <a:rPr sz="1265" b="1" spc="-3" dirty="0">
                <a:latin typeface="Helvetica Neue"/>
                <a:cs typeface="Helvetica Neue"/>
              </a:rPr>
              <a:t>Feature-based </a:t>
            </a:r>
            <a:r>
              <a:rPr sz="1265" b="1" dirty="0">
                <a:latin typeface="Helvetica Neue"/>
                <a:cs typeface="Helvetica Neue"/>
              </a:rPr>
              <a:t>training</a:t>
            </a:r>
            <a:r>
              <a:rPr sz="1265" b="1" spc="-16" dirty="0">
                <a:latin typeface="Helvetica Neue"/>
                <a:cs typeface="Helvetica Neue"/>
              </a:rPr>
              <a:t> </a:t>
            </a:r>
            <a:r>
              <a:rPr sz="1265" b="1" dirty="0">
                <a:latin typeface="Helvetica Neue"/>
                <a:cs typeface="Helvetica Neue"/>
              </a:rPr>
              <a:t>("fine-tuning")</a:t>
            </a:r>
            <a:endParaRPr sz="1265">
              <a:latin typeface="Helvetica Neue"/>
              <a:cs typeface="Helvetica Neue"/>
            </a:endParaRPr>
          </a:p>
          <a:p>
            <a:pPr marL="789245" marR="785227" algn="ctr">
              <a:lnSpc>
                <a:spcPct val="100699"/>
              </a:lnSpc>
              <a:spcBef>
                <a:spcPts val="5"/>
              </a:spcBef>
            </a:pPr>
            <a:r>
              <a:rPr sz="1265" dirty="0">
                <a:latin typeface="Helvetica Neue"/>
                <a:cs typeface="Helvetica Neue"/>
              </a:rPr>
              <a:t>on </a:t>
            </a:r>
            <a:r>
              <a:rPr sz="1265" spc="-8" dirty="0">
                <a:latin typeface="Helvetica Neue"/>
                <a:cs typeface="Helvetica Neue"/>
              </a:rPr>
              <a:t>target </a:t>
            </a:r>
            <a:r>
              <a:rPr sz="1265" dirty="0">
                <a:latin typeface="Helvetica Neue"/>
                <a:cs typeface="Helvetica Neue"/>
              </a:rPr>
              <a:t>task  (supervised</a:t>
            </a:r>
            <a:r>
              <a:rPr sz="1265" spc="-32" dirty="0">
                <a:latin typeface="Helvetica Neue"/>
                <a:cs typeface="Helvetica Neue"/>
              </a:rPr>
              <a:t> </a:t>
            </a:r>
            <a:r>
              <a:rPr sz="1265" dirty="0">
                <a:latin typeface="Helvetica Neue"/>
                <a:cs typeface="Helvetica Neue"/>
              </a:rPr>
              <a:t>learning)</a:t>
            </a:r>
            <a:endParaRPr sz="1265">
              <a:latin typeface="Helvetica Neue"/>
              <a:cs typeface="Helvetica Neue"/>
            </a:endParaRPr>
          </a:p>
        </p:txBody>
      </p:sp>
      <p:sp>
        <p:nvSpPr>
          <p:cNvPr id="13" name="object 13"/>
          <p:cNvSpPr/>
          <p:nvPr/>
        </p:nvSpPr>
        <p:spPr>
          <a:xfrm>
            <a:off x="6769334" y="2697649"/>
            <a:ext cx="1981386" cy="1922450"/>
          </a:xfrm>
          <a:custGeom>
            <a:avLst/>
            <a:gdLst/>
            <a:ahLst/>
            <a:cxnLst/>
            <a:rect l="l" t="t" r="r" b="b"/>
            <a:pathLst>
              <a:path w="3757295" h="3645534">
                <a:moveTo>
                  <a:pt x="877044" y="0"/>
                </a:moveTo>
                <a:lnTo>
                  <a:pt x="2879818" y="0"/>
                </a:lnTo>
                <a:lnTo>
                  <a:pt x="2953992" y="42"/>
                </a:lnTo>
                <a:lnTo>
                  <a:pt x="3022297" y="343"/>
                </a:lnTo>
                <a:lnTo>
                  <a:pt x="3085044" y="1160"/>
                </a:lnTo>
                <a:lnTo>
                  <a:pt x="3142540" y="2750"/>
                </a:lnTo>
                <a:lnTo>
                  <a:pt x="3195094" y="5372"/>
                </a:lnTo>
                <a:lnTo>
                  <a:pt x="3243016" y="9283"/>
                </a:lnTo>
                <a:lnTo>
                  <a:pt x="3286614" y="14741"/>
                </a:lnTo>
                <a:lnTo>
                  <a:pt x="3326198" y="22005"/>
                </a:lnTo>
                <a:lnTo>
                  <a:pt x="3394555" y="42979"/>
                </a:lnTo>
                <a:lnTo>
                  <a:pt x="3442814" y="63270"/>
                </a:lnTo>
                <a:lnTo>
                  <a:pt x="3488481" y="87962"/>
                </a:lnTo>
                <a:lnTo>
                  <a:pt x="3531299" y="116795"/>
                </a:lnTo>
                <a:lnTo>
                  <a:pt x="3571008" y="149512"/>
                </a:lnTo>
                <a:lnTo>
                  <a:pt x="3607350" y="185854"/>
                </a:lnTo>
                <a:lnTo>
                  <a:pt x="3640067" y="225563"/>
                </a:lnTo>
                <a:lnTo>
                  <a:pt x="3668900" y="268381"/>
                </a:lnTo>
                <a:lnTo>
                  <a:pt x="3693592" y="314048"/>
                </a:lnTo>
                <a:lnTo>
                  <a:pt x="3713883" y="362308"/>
                </a:lnTo>
                <a:lnTo>
                  <a:pt x="3734857" y="430665"/>
                </a:lnTo>
                <a:lnTo>
                  <a:pt x="3742121" y="470248"/>
                </a:lnTo>
                <a:lnTo>
                  <a:pt x="3747579" y="513846"/>
                </a:lnTo>
                <a:lnTo>
                  <a:pt x="3751490" y="561768"/>
                </a:lnTo>
                <a:lnTo>
                  <a:pt x="3754112" y="614322"/>
                </a:lnTo>
                <a:lnTo>
                  <a:pt x="3755702" y="671818"/>
                </a:lnTo>
                <a:lnTo>
                  <a:pt x="3756519" y="734565"/>
                </a:lnTo>
                <a:lnTo>
                  <a:pt x="3756820" y="802870"/>
                </a:lnTo>
                <a:lnTo>
                  <a:pt x="3756863" y="877044"/>
                </a:lnTo>
                <a:lnTo>
                  <a:pt x="3756863" y="2768319"/>
                </a:lnTo>
                <a:lnTo>
                  <a:pt x="3756820" y="2842492"/>
                </a:lnTo>
                <a:lnTo>
                  <a:pt x="3756519" y="2910798"/>
                </a:lnTo>
                <a:lnTo>
                  <a:pt x="3755702" y="2973544"/>
                </a:lnTo>
                <a:lnTo>
                  <a:pt x="3754112" y="3031040"/>
                </a:lnTo>
                <a:lnTo>
                  <a:pt x="3751490" y="3083595"/>
                </a:lnTo>
                <a:lnTo>
                  <a:pt x="3747579" y="3131516"/>
                </a:lnTo>
                <a:lnTo>
                  <a:pt x="3742121" y="3175115"/>
                </a:lnTo>
                <a:lnTo>
                  <a:pt x="3734857" y="3214698"/>
                </a:lnTo>
                <a:lnTo>
                  <a:pt x="3713883" y="3283055"/>
                </a:lnTo>
                <a:lnTo>
                  <a:pt x="3693592" y="3331314"/>
                </a:lnTo>
                <a:lnTo>
                  <a:pt x="3668900" y="3376982"/>
                </a:lnTo>
                <a:lnTo>
                  <a:pt x="3640067" y="3419799"/>
                </a:lnTo>
                <a:lnTo>
                  <a:pt x="3607350" y="3459508"/>
                </a:lnTo>
                <a:lnTo>
                  <a:pt x="3571008" y="3495850"/>
                </a:lnTo>
                <a:lnTo>
                  <a:pt x="3531299" y="3528567"/>
                </a:lnTo>
                <a:lnTo>
                  <a:pt x="3488481" y="3557401"/>
                </a:lnTo>
                <a:lnTo>
                  <a:pt x="3442814" y="3582092"/>
                </a:lnTo>
                <a:lnTo>
                  <a:pt x="3394555" y="3602384"/>
                </a:lnTo>
                <a:lnTo>
                  <a:pt x="3326198" y="3623358"/>
                </a:lnTo>
                <a:lnTo>
                  <a:pt x="3286614" y="3630621"/>
                </a:lnTo>
                <a:lnTo>
                  <a:pt x="3243016" y="3636080"/>
                </a:lnTo>
                <a:lnTo>
                  <a:pt x="3195094" y="3639991"/>
                </a:lnTo>
                <a:lnTo>
                  <a:pt x="3142540" y="3642612"/>
                </a:lnTo>
                <a:lnTo>
                  <a:pt x="3085044" y="3644203"/>
                </a:lnTo>
                <a:lnTo>
                  <a:pt x="3022297" y="3645019"/>
                </a:lnTo>
                <a:lnTo>
                  <a:pt x="2953992" y="3645320"/>
                </a:lnTo>
                <a:lnTo>
                  <a:pt x="2879818"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14" name="object 14"/>
          <p:cNvSpPr/>
          <p:nvPr/>
        </p:nvSpPr>
        <p:spPr>
          <a:xfrm>
            <a:off x="5797474" y="3344296"/>
            <a:ext cx="1176710" cy="0"/>
          </a:xfrm>
          <a:custGeom>
            <a:avLst/>
            <a:gdLst/>
            <a:ahLst/>
            <a:cxnLst/>
            <a:rect l="l" t="t" r="r" b="b"/>
            <a:pathLst>
              <a:path w="2231390">
                <a:moveTo>
                  <a:pt x="0" y="0"/>
                </a:moveTo>
                <a:lnTo>
                  <a:pt x="2218607" y="0"/>
                </a:lnTo>
                <a:lnTo>
                  <a:pt x="2231307" y="0"/>
                </a:lnTo>
              </a:path>
            </a:pathLst>
          </a:custGeom>
          <a:ln w="25400">
            <a:solidFill>
              <a:srgbClr val="000000"/>
            </a:solidFill>
          </a:ln>
        </p:spPr>
        <p:txBody>
          <a:bodyPr wrap="square" lIns="0" tIns="0" rIns="0" bIns="0" rtlCol="0"/>
          <a:lstStyle/>
          <a:p>
            <a:endParaRPr/>
          </a:p>
        </p:txBody>
      </p:sp>
      <p:sp>
        <p:nvSpPr>
          <p:cNvPr id="15" name="object 15"/>
          <p:cNvSpPr/>
          <p:nvPr/>
        </p:nvSpPr>
        <p:spPr>
          <a:xfrm>
            <a:off x="6967443" y="3312150"/>
            <a:ext cx="64294" cy="64294"/>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7080076" y="2788907"/>
            <a:ext cx="160065" cy="1135856"/>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17" name="object 17"/>
          <p:cNvSpPr/>
          <p:nvPr/>
        </p:nvSpPr>
        <p:spPr>
          <a:xfrm>
            <a:off x="7546020" y="3117073"/>
            <a:ext cx="160065" cy="479524"/>
          </a:xfrm>
          <a:custGeom>
            <a:avLst/>
            <a:gdLst/>
            <a:ahLst/>
            <a:cxnLst/>
            <a:rect l="l" t="t" r="r" b="b"/>
            <a:pathLst>
              <a:path w="303529" h="909320">
                <a:moveTo>
                  <a:pt x="0" y="908909"/>
                </a:moveTo>
                <a:lnTo>
                  <a:pt x="303410" y="908909"/>
                </a:lnTo>
                <a:lnTo>
                  <a:pt x="303410" y="0"/>
                </a:lnTo>
                <a:lnTo>
                  <a:pt x="0" y="0"/>
                </a:lnTo>
                <a:lnTo>
                  <a:pt x="0" y="908909"/>
                </a:lnTo>
                <a:close/>
              </a:path>
            </a:pathLst>
          </a:custGeom>
          <a:solidFill>
            <a:srgbClr val="000000"/>
          </a:solidFill>
        </p:spPr>
        <p:txBody>
          <a:bodyPr wrap="square" lIns="0" tIns="0" rIns="0" bIns="0" rtlCol="0"/>
          <a:lstStyle/>
          <a:p>
            <a:endParaRPr/>
          </a:p>
        </p:txBody>
      </p:sp>
      <p:sp>
        <p:nvSpPr>
          <p:cNvPr id="18" name="object 18"/>
          <p:cNvSpPr/>
          <p:nvPr/>
        </p:nvSpPr>
        <p:spPr>
          <a:xfrm>
            <a:off x="7288419" y="3356726"/>
            <a:ext cx="151693" cy="0"/>
          </a:xfrm>
          <a:custGeom>
            <a:avLst/>
            <a:gdLst/>
            <a:ahLst/>
            <a:cxnLst/>
            <a:rect l="l" t="t" r="r" b="b"/>
            <a:pathLst>
              <a:path w="287654">
                <a:moveTo>
                  <a:pt x="0" y="0"/>
                </a:moveTo>
                <a:lnTo>
                  <a:pt x="274905" y="0"/>
                </a:lnTo>
                <a:lnTo>
                  <a:pt x="287605" y="0"/>
                </a:lnTo>
              </a:path>
            </a:pathLst>
          </a:custGeom>
          <a:ln w="25400">
            <a:solidFill>
              <a:srgbClr val="000000"/>
            </a:solidFill>
          </a:ln>
        </p:spPr>
        <p:txBody>
          <a:bodyPr wrap="square" lIns="0" tIns="0" rIns="0" bIns="0" rtlCol="0"/>
          <a:lstStyle/>
          <a:p>
            <a:endParaRPr/>
          </a:p>
        </p:txBody>
      </p:sp>
      <p:sp>
        <p:nvSpPr>
          <p:cNvPr id="19" name="object 19"/>
          <p:cNvSpPr/>
          <p:nvPr/>
        </p:nvSpPr>
        <p:spPr>
          <a:xfrm>
            <a:off x="7433387" y="3324580"/>
            <a:ext cx="64294" cy="64294"/>
          </a:xfrm>
          <a:custGeom>
            <a:avLst/>
            <a:gdLst/>
            <a:ahLst/>
            <a:cxnLst/>
            <a:rect l="l" t="t" r="r" b="b"/>
            <a:pathLst>
              <a:path w="121920" h="121920">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20" name="object 20"/>
          <p:cNvSpPr txBox="1"/>
          <p:nvPr/>
        </p:nvSpPr>
        <p:spPr>
          <a:xfrm>
            <a:off x="6909282" y="4118994"/>
            <a:ext cx="1663266" cy="234070"/>
          </a:xfrm>
          <a:prstGeom prst="rect">
            <a:avLst/>
          </a:prstGeom>
        </p:spPr>
        <p:txBody>
          <a:bodyPr vert="horz" wrap="square" lIns="0" tIns="6698" rIns="0" bIns="0" rtlCol="0">
            <a:spAutoFit/>
          </a:bodyPr>
          <a:lstStyle/>
          <a:p>
            <a:pPr marL="6697">
              <a:spcBef>
                <a:spcPts val="53"/>
              </a:spcBef>
            </a:pPr>
            <a:r>
              <a:rPr sz="1477" i="1" spc="32" dirty="0">
                <a:latin typeface="Arial"/>
                <a:cs typeface="Arial"/>
              </a:rPr>
              <a:t>One </a:t>
            </a:r>
            <a:r>
              <a:rPr sz="1477" i="1" spc="53" dirty="0">
                <a:latin typeface="Arial"/>
                <a:cs typeface="Arial"/>
              </a:rPr>
              <a:t>or </a:t>
            </a:r>
            <a:r>
              <a:rPr sz="1477" i="1" spc="47" dirty="0">
                <a:latin typeface="Arial"/>
                <a:cs typeface="Arial"/>
              </a:rPr>
              <a:t>more</a:t>
            </a:r>
            <a:r>
              <a:rPr sz="1477" i="1" spc="-185" dirty="0">
                <a:latin typeface="Arial"/>
                <a:cs typeface="Arial"/>
              </a:rPr>
              <a:t> </a:t>
            </a:r>
            <a:r>
              <a:rPr sz="1477" i="1" dirty="0">
                <a:latin typeface="Arial"/>
                <a:cs typeface="Arial"/>
              </a:rPr>
              <a:t>layers</a:t>
            </a:r>
            <a:endParaRPr sz="1477">
              <a:latin typeface="Arial"/>
              <a:cs typeface="Arial"/>
            </a:endParaRPr>
          </a:p>
        </p:txBody>
      </p:sp>
      <p:sp>
        <p:nvSpPr>
          <p:cNvPr id="21" name="object 21"/>
          <p:cNvSpPr txBox="1">
            <a:spLocks noGrp="1"/>
          </p:cNvSpPr>
          <p:nvPr>
            <p:ph type="sldNum" sz="quarter" idx="7"/>
          </p:nvPr>
        </p:nvSpPr>
        <p:spPr>
          <a:xfrm>
            <a:off x="14735682" y="8751222"/>
            <a:ext cx="403860" cy="230832"/>
          </a:xfrm>
          <a:prstGeom prst="rect">
            <a:avLst/>
          </a:prstGeom>
        </p:spPr>
        <p:txBody>
          <a:bodyPr vert="horz" wrap="square" lIns="0" tIns="0" rIns="0" bIns="0" rtlCol="0">
            <a:spAutoFit/>
          </a:bodyPr>
          <a:lstStyle>
            <a:defPPr>
              <a:defRPr lang="en-DE"/>
            </a:defPPr>
            <a:lvl1pPr marL="0" algn="l" defTabSz="685800" rtl="0" eaLnBrk="1" latinLnBrk="0" hangingPunct="1">
              <a:defRPr sz="1500"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7625">
              <a:spcBef>
                <a:spcPts val="23"/>
              </a:spcBef>
            </a:pPr>
            <a:fld id="{81D60167-4931-47E6-BA6A-407CBD079E47}" type="slidenum">
              <a:rPr lang="en-DE" smtClean="0"/>
              <a:pPr marL="47625">
                <a:spcBef>
                  <a:spcPts val="23"/>
                </a:spcBef>
              </a:pPr>
              <a:t>10</a:t>
            </a:fld>
            <a:endParaRPr dirty="0"/>
          </a:p>
        </p:txBody>
      </p:sp>
      <p:sp>
        <p:nvSpPr>
          <p:cNvPr id="22" name="object 22"/>
          <p:cNvSpPr txBox="1">
            <a:spLocks noGrp="1"/>
          </p:cNvSpPr>
          <p:nvPr>
            <p:ph type="dt" sz="half" idx="6"/>
          </p:nvPr>
        </p:nvSpPr>
        <p:spPr>
          <a:xfrm>
            <a:off x="5647182" y="8761238"/>
            <a:ext cx="1247298" cy="173124"/>
          </a:xfrm>
          <a:prstGeom prst="rect">
            <a:avLst/>
          </a:prstGeom>
        </p:spPr>
        <p:txBody>
          <a:bodyPr vert="horz" wrap="square" lIns="0" tIns="0" rIns="0" bIns="0" rtlCol="0">
            <a:spAutoFit/>
          </a:bodyPr>
          <a:lstStyle>
            <a:defPPr>
              <a:defRPr lang="en-DE"/>
            </a:defPPr>
            <a:lvl1pPr marL="0" algn="l" defTabSz="685800" rtl="0" eaLnBrk="1" latinLnBrk="0" hangingPunct="1">
              <a:defRPr sz="1125"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697">
              <a:spcBef>
                <a:spcPts val="14"/>
              </a:spcBef>
            </a:pPr>
            <a:r>
              <a:rPr lang="en-GB"/>
              <a:t>Sebastian</a:t>
            </a:r>
            <a:r>
              <a:rPr lang="en-GB" spc="-60"/>
              <a:t> </a:t>
            </a:r>
            <a:r>
              <a:rPr lang="en-GB"/>
              <a:t>Raschka</a:t>
            </a:r>
            <a:endParaRPr dirty="0"/>
          </a:p>
        </p:txBody>
      </p:sp>
      <p:sp>
        <p:nvSpPr>
          <p:cNvPr id="23" name="object 23"/>
          <p:cNvSpPr txBox="1">
            <a:spLocks noGrp="1"/>
          </p:cNvSpPr>
          <p:nvPr>
            <p:ph type="ftr" sz="quarter" idx="5"/>
          </p:nvPr>
        </p:nvSpPr>
        <p:spPr>
          <a:xfrm>
            <a:off x="7311961" y="8761238"/>
            <a:ext cx="2128838" cy="173124"/>
          </a:xfrm>
          <a:prstGeom prst="rect">
            <a:avLst/>
          </a:prstGeom>
        </p:spPr>
        <p:txBody>
          <a:bodyPr vert="horz" wrap="square" lIns="0" tIns="0" rIns="0" bIns="0" rtlCol="0">
            <a:spAutoFit/>
          </a:bodyPr>
          <a:lstStyle>
            <a:defPPr>
              <a:defRPr lang="en-DE"/>
            </a:defPPr>
            <a:lvl1pPr marL="0" algn="l" defTabSz="685800" rtl="0" eaLnBrk="1" latinLnBrk="0" hangingPunct="1">
              <a:defRPr sz="1125"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697">
              <a:spcBef>
                <a:spcPts val="14"/>
              </a:spcBef>
            </a:pPr>
            <a:r>
              <a:rPr lang="en-GB" spc="-53"/>
              <a:t>STAT </a:t>
            </a:r>
            <a:r>
              <a:rPr lang="en-GB"/>
              <a:t>453: </a:t>
            </a:r>
            <a:r>
              <a:rPr lang="en-GB" spc="-8"/>
              <a:t>Intro </a:t>
            </a:r>
            <a:r>
              <a:rPr lang="en-GB"/>
              <a:t>to Deep</a:t>
            </a:r>
            <a:r>
              <a:rPr lang="en-GB" spc="19"/>
              <a:t> </a:t>
            </a:r>
            <a:r>
              <a:rPr lang="en-GB"/>
              <a:t>Learning</a:t>
            </a:r>
            <a:endParaRPr dirty="0"/>
          </a:p>
        </p:txBody>
      </p:sp>
      <p:sp>
        <p:nvSpPr>
          <p:cNvPr id="24" name="TextBox 23">
            <a:extLst>
              <a:ext uri="{FF2B5EF4-FFF2-40B4-BE49-F238E27FC236}">
                <a16:creationId xmlns:a16="http://schemas.microsoft.com/office/drawing/2014/main" id="{ADFEBF46-D2C7-264A-AE8E-BF6392F181BA}"/>
              </a:ext>
            </a:extLst>
          </p:cNvPr>
          <p:cNvSpPr txBox="1"/>
          <p:nvPr/>
        </p:nvSpPr>
        <p:spPr>
          <a:xfrm>
            <a:off x="3650916" y="5084920"/>
            <a:ext cx="6045374" cy="415498"/>
          </a:xfrm>
          <a:prstGeom prst="rect">
            <a:avLst/>
          </a:prstGeom>
          <a:noFill/>
        </p:spPr>
        <p:txBody>
          <a:bodyPr wrap="square">
            <a:spAutoFit/>
          </a:bodyPr>
          <a:lstStyle/>
          <a:p>
            <a:r>
              <a:rPr lang="en-DE" sz="2100" dirty="0"/>
              <a:t>Embedding &amp; Training for Downstream Tasks</a:t>
            </a:r>
          </a:p>
        </p:txBody>
      </p:sp>
      <p:sp>
        <p:nvSpPr>
          <p:cNvPr id="3" name="Cloud Callout 2">
            <a:extLst>
              <a:ext uri="{FF2B5EF4-FFF2-40B4-BE49-F238E27FC236}">
                <a16:creationId xmlns:a16="http://schemas.microsoft.com/office/drawing/2014/main" id="{C136AA4F-518B-714D-6956-E42D89B08FE9}"/>
              </a:ext>
            </a:extLst>
          </p:cNvPr>
          <p:cNvSpPr/>
          <p:nvPr/>
        </p:nvSpPr>
        <p:spPr>
          <a:xfrm>
            <a:off x="8244096" y="3221329"/>
            <a:ext cx="1261522" cy="894349"/>
          </a:xfrm>
          <a:prstGeom prst="cloudCallout">
            <a:avLst>
              <a:gd name="adj1" fmla="val -70366"/>
              <a:gd name="adj2" fmla="val -39453"/>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Trained</a:t>
            </a:r>
          </a:p>
        </p:txBody>
      </p:sp>
      <p:sp>
        <p:nvSpPr>
          <p:cNvPr id="5" name="Cloud Callout 4">
            <a:extLst>
              <a:ext uri="{FF2B5EF4-FFF2-40B4-BE49-F238E27FC236}">
                <a16:creationId xmlns:a16="http://schemas.microsoft.com/office/drawing/2014/main" id="{BE00780C-EA89-C7FB-B9F3-73580FB0789A}"/>
              </a:ext>
            </a:extLst>
          </p:cNvPr>
          <p:cNvSpPr/>
          <p:nvPr/>
        </p:nvSpPr>
        <p:spPr>
          <a:xfrm>
            <a:off x="2087673" y="4150472"/>
            <a:ext cx="1427967" cy="765213"/>
          </a:xfrm>
          <a:prstGeom prst="cloudCallout">
            <a:avLst>
              <a:gd name="adj1" fmla="val 56025"/>
              <a:gd name="adj2" fmla="val -73670"/>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Fix</a:t>
            </a:r>
          </a:p>
        </p:txBody>
      </p:sp>
      <p:sp>
        <p:nvSpPr>
          <p:cNvPr id="25" name="Cloud Callout 24">
            <a:extLst>
              <a:ext uri="{FF2B5EF4-FFF2-40B4-BE49-F238E27FC236}">
                <a16:creationId xmlns:a16="http://schemas.microsoft.com/office/drawing/2014/main" id="{F0EC384C-97AD-8CE1-D82B-62F8335441E7}"/>
              </a:ext>
            </a:extLst>
          </p:cNvPr>
          <p:cNvSpPr/>
          <p:nvPr/>
        </p:nvSpPr>
        <p:spPr>
          <a:xfrm>
            <a:off x="5688837" y="3388875"/>
            <a:ext cx="1261522" cy="894349"/>
          </a:xfrm>
          <a:prstGeom prst="cloudCallout">
            <a:avLst>
              <a:gd name="adj1" fmla="val 54743"/>
              <a:gd name="adj2" fmla="val -69916"/>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Transfer</a:t>
            </a:r>
          </a:p>
        </p:txBody>
      </p:sp>
      <p:sp>
        <p:nvSpPr>
          <p:cNvPr id="26" name="Cloud Callout 25">
            <a:extLst>
              <a:ext uri="{FF2B5EF4-FFF2-40B4-BE49-F238E27FC236}">
                <a16:creationId xmlns:a16="http://schemas.microsoft.com/office/drawing/2014/main" id="{094A0A72-E990-4E11-3892-D37F84DCF021}"/>
              </a:ext>
            </a:extLst>
          </p:cNvPr>
          <p:cNvSpPr/>
          <p:nvPr/>
        </p:nvSpPr>
        <p:spPr>
          <a:xfrm>
            <a:off x="620040" y="5143779"/>
            <a:ext cx="2895600" cy="1556658"/>
          </a:xfrm>
          <a:prstGeom prst="cloudCallout">
            <a:avLst>
              <a:gd name="adj1" fmla="val 23378"/>
              <a:gd name="adj2" fmla="val -745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Shallow fine tuning (SFT)</a:t>
            </a:r>
          </a:p>
        </p:txBody>
      </p:sp>
    </p:spTree>
    <p:extLst>
      <p:ext uri="{BB962C8B-B14F-4D97-AF65-F5344CB8AC3E}">
        <p14:creationId xmlns:p14="http://schemas.microsoft.com/office/powerpoint/2010/main" val="197156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9008-C7C7-B118-2435-10821C0DA4D7}"/>
              </a:ext>
            </a:extLst>
          </p:cNvPr>
          <p:cNvSpPr>
            <a:spLocks noGrp="1"/>
          </p:cNvSpPr>
          <p:nvPr>
            <p:ph type="title"/>
          </p:nvPr>
        </p:nvSpPr>
        <p:spPr/>
        <p:txBody>
          <a:bodyPr/>
          <a:lstStyle/>
          <a:p>
            <a:r>
              <a:rPr lang="en-DE" dirty="0">
                <a:latin typeface="Myriad Pro" panose="020B0503030403020204" pitchFamily="34" charset="0"/>
              </a:rPr>
              <a:t>Person Names, Locations, Organizations</a:t>
            </a:r>
          </a:p>
        </p:txBody>
      </p:sp>
      <p:pic>
        <p:nvPicPr>
          <p:cNvPr id="4" name="Content Placeholder 5" descr="A close up of a text&#10;&#10;Description automatically generated">
            <a:extLst>
              <a:ext uri="{FF2B5EF4-FFF2-40B4-BE49-F238E27FC236}">
                <a16:creationId xmlns:a16="http://schemas.microsoft.com/office/drawing/2014/main" id="{7BBA9358-B4CD-BDDD-D96A-4AC774BF08D7}"/>
              </a:ext>
            </a:extLst>
          </p:cNvPr>
          <p:cNvPicPr>
            <a:picLocks noGrp="1" noChangeAspect="1"/>
          </p:cNvPicPr>
          <p:nvPr>
            <p:ph idx="1"/>
          </p:nvPr>
        </p:nvPicPr>
        <p:blipFill>
          <a:blip r:embed="rId2"/>
          <a:stretch>
            <a:fillRect/>
          </a:stretch>
        </p:blipFill>
        <p:spPr>
          <a:xfrm>
            <a:off x="838200" y="2209246"/>
            <a:ext cx="10515600" cy="3584095"/>
          </a:xfrm>
          <a:prstGeom prst="rect">
            <a:avLst/>
          </a:prstGeom>
        </p:spPr>
      </p:pic>
    </p:spTree>
    <p:extLst>
      <p:ext uri="{BB962C8B-B14F-4D97-AF65-F5344CB8AC3E}">
        <p14:creationId xmlns:p14="http://schemas.microsoft.com/office/powerpoint/2010/main" val="294317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31D1-FE65-916E-1F4C-18ACBCBE6EF7}"/>
              </a:ext>
            </a:extLst>
          </p:cNvPr>
          <p:cNvSpPr>
            <a:spLocks noGrp="1"/>
          </p:cNvSpPr>
          <p:nvPr>
            <p:ph type="title"/>
          </p:nvPr>
        </p:nvSpPr>
        <p:spPr/>
        <p:txBody>
          <a:bodyPr/>
          <a:lstStyle/>
          <a:p>
            <a:r>
              <a:rPr lang="en-DE" dirty="0">
                <a:latin typeface="Myriad Pro" panose="020B0503030403020204" pitchFamily="34" charset="0"/>
              </a:rPr>
              <a:t>Fine Tuning a Free Arabic Language Model</a:t>
            </a:r>
          </a:p>
        </p:txBody>
      </p:sp>
      <p:pic>
        <p:nvPicPr>
          <p:cNvPr id="4" name="Grafik 5" descr="Ein Bild, das Text, Screenshot, Schrift, Diagramm enthält.&#10;&#10;Beschreibung automatisch generiert.">
            <a:extLst>
              <a:ext uri="{FF2B5EF4-FFF2-40B4-BE49-F238E27FC236}">
                <a16:creationId xmlns:a16="http://schemas.microsoft.com/office/drawing/2014/main" id="{A4E0553D-6310-1AD2-DBDA-B6BD025AA99F}"/>
              </a:ext>
            </a:extLst>
          </p:cNvPr>
          <p:cNvPicPr>
            <a:picLocks noGrp="1" noChangeAspect="1"/>
          </p:cNvPicPr>
          <p:nvPr>
            <p:ph idx="1"/>
          </p:nvPr>
        </p:nvPicPr>
        <p:blipFill>
          <a:blip r:embed="rId2"/>
          <a:stretch>
            <a:fillRect/>
          </a:stretch>
        </p:blipFill>
        <p:spPr>
          <a:xfrm>
            <a:off x="838200" y="2128823"/>
            <a:ext cx="10515600" cy="3744942"/>
          </a:xfrm>
          <a:prstGeom prst="rect">
            <a:avLst/>
          </a:prstGeom>
        </p:spPr>
      </p:pic>
    </p:spTree>
    <p:extLst>
      <p:ext uri="{BB962C8B-B14F-4D97-AF65-F5344CB8AC3E}">
        <p14:creationId xmlns:p14="http://schemas.microsoft.com/office/powerpoint/2010/main" val="255075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C64E-EF82-A592-D2CF-71C6ABA2AE52}"/>
              </a:ext>
            </a:extLst>
          </p:cNvPr>
          <p:cNvSpPr>
            <a:spLocks noGrp="1"/>
          </p:cNvSpPr>
          <p:nvPr>
            <p:ph type="title"/>
          </p:nvPr>
        </p:nvSpPr>
        <p:spPr>
          <a:xfrm>
            <a:off x="2152650" y="277717"/>
            <a:ext cx="7886700" cy="994172"/>
          </a:xfrm>
        </p:spPr>
        <p:txBody>
          <a:bodyPr/>
          <a:lstStyle/>
          <a:p>
            <a:r>
              <a:rPr lang="en-DE" dirty="0">
                <a:latin typeface="Myriad Pro" panose="020B0503030403020204" pitchFamily="34" charset="0"/>
              </a:rPr>
              <a:t>LLaMA vs Alpaca</a:t>
            </a:r>
          </a:p>
        </p:txBody>
      </p:sp>
      <p:pic>
        <p:nvPicPr>
          <p:cNvPr id="5" name="Content Placeholder 4" descr="A picture containing text, diagram, font, screenshot&#10;&#10;Description automatically generated">
            <a:extLst>
              <a:ext uri="{FF2B5EF4-FFF2-40B4-BE49-F238E27FC236}">
                <a16:creationId xmlns:a16="http://schemas.microsoft.com/office/drawing/2014/main" id="{2341360A-D680-3FE4-2104-B5074E4BCB37}"/>
              </a:ext>
            </a:extLst>
          </p:cNvPr>
          <p:cNvPicPr>
            <a:picLocks noGrp="1" noChangeAspect="1"/>
          </p:cNvPicPr>
          <p:nvPr>
            <p:ph idx="1"/>
          </p:nvPr>
        </p:nvPicPr>
        <p:blipFill>
          <a:blip r:embed="rId3"/>
          <a:stretch>
            <a:fillRect/>
          </a:stretch>
        </p:blipFill>
        <p:spPr>
          <a:xfrm>
            <a:off x="2398175" y="1797248"/>
            <a:ext cx="7395650" cy="3263504"/>
          </a:xfrm>
        </p:spPr>
      </p:pic>
      <p:sp>
        <p:nvSpPr>
          <p:cNvPr id="14" name="TextBox 13">
            <a:extLst>
              <a:ext uri="{FF2B5EF4-FFF2-40B4-BE49-F238E27FC236}">
                <a16:creationId xmlns:a16="http://schemas.microsoft.com/office/drawing/2014/main" id="{6216A9A5-FDF2-FF59-AA65-CE63288316EC}"/>
              </a:ext>
            </a:extLst>
          </p:cNvPr>
          <p:cNvSpPr txBox="1"/>
          <p:nvPr/>
        </p:nvSpPr>
        <p:spPr>
          <a:xfrm>
            <a:off x="2744491" y="1797248"/>
            <a:ext cx="1524776" cy="369332"/>
          </a:xfrm>
          <a:prstGeom prst="rect">
            <a:avLst/>
          </a:prstGeom>
          <a:noFill/>
        </p:spPr>
        <p:txBody>
          <a:bodyPr wrap="none" rtlCol="0">
            <a:spAutoFit/>
          </a:bodyPr>
          <a:lstStyle/>
          <a:p>
            <a:r>
              <a:rPr lang="en-DE" dirty="0">
                <a:latin typeface="Myriad Pro" panose="020B0503030403020204" pitchFamily="34" charset="0"/>
              </a:rPr>
              <a:t>RLHF Training</a:t>
            </a:r>
          </a:p>
        </p:txBody>
      </p:sp>
      <p:sp>
        <p:nvSpPr>
          <p:cNvPr id="15" name="TextBox 14">
            <a:extLst>
              <a:ext uri="{FF2B5EF4-FFF2-40B4-BE49-F238E27FC236}">
                <a16:creationId xmlns:a16="http://schemas.microsoft.com/office/drawing/2014/main" id="{31B2BAF9-7E04-4CC5-559A-C500BD824189}"/>
              </a:ext>
            </a:extLst>
          </p:cNvPr>
          <p:cNvSpPr txBox="1"/>
          <p:nvPr/>
        </p:nvSpPr>
        <p:spPr>
          <a:xfrm>
            <a:off x="8449864" y="1797248"/>
            <a:ext cx="1370888" cy="369332"/>
          </a:xfrm>
          <a:prstGeom prst="rect">
            <a:avLst/>
          </a:prstGeom>
          <a:noFill/>
        </p:spPr>
        <p:txBody>
          <a:bodyPr wrap="none" rtlCol="0">
            <a:spAutoFit/>
          </a:bodyPr>
          <a:lstStyle/>
          <a:p>
            <a:r>
              <a:rPr lang="en-DE" dirty="0">
                <a:latin typeface="Myriad Pro" panose="020B0503030403020204" pitchFamily="34" charset="0"/>
              </a:rPr>
              <a:t>SFT Training</a:t>
            </a:r>
          </a:p>
        </p:txBody>
      </p:sp>
      <p:pic>
        <p:nvPicPr>
          <p:cNvPr id="9" name="Picture 8">
            <a:extLst>
              <a:ext uri="{FF2B5EF4-FFF2-40B4-BE49-F238E27FC236}">
                <a16:creationId xmlns:a16="http://schemas.microsoft.com/office/drawing/2014/main" id="{73B52909-A3EA-FEDB-6E8D-02518B205EED}"/>
              </a:ext>
            </a:extLst>
          </p:cNvPr>
          <p:cNvPicPr>
            <a:picLocks noChangeAspect="1"/>
          </p:cNvPicPr>
          <p:nvPr/>
        </p:nvPicPr>
        <p:blipFill>
          <a:blip r:embed="rId4"/>
          <a:stretch>
            <a:fillRect/>
          </a:stretch>
        </p:blipFill>
        <p:spPr>
          <a:xfrm>
            <a:off x="5299715" y="1887861"/>
            <a:ext cx="1156889" cy="737234"/>
          </a:xfrm>
          <a:prstGeom prst="rect">
            <a:avLst/>
          </a:prstGeom>
        </p:spPr>
      </p:pic>
      <p:pic>
        <p:nvPicPr>
          <p:cNvPr id="11" name="Picture 10">
            <a:extLst>
              <a:ext uri="{FF2B5EF4-FFF2-40B4-BE49-F238E27FC236}">
                <a16:creationId xmlns:a16="http://schemas.microsoft.com/office/drawing/2014/main" id="{2DBC1253-144E-AB34-C707-2BAD8386DBD6}"/>
              </a:ext>
            </a:extLst>
          </p:cNvPr>
          <p:cNvPicPr>
            <a:picLocks noChangeAspect="1"/>
          </p:cNvPicPr>
          <p:nvPr/>
        </p:nvPicPr>
        <p:blipFill>
          <a:blip r:embed="rId5"/>
          <a:stretch>
            <a:fillRect/>
          </a:stretch>
        </p:blipFill>
        <p:spPr>
          <a:xfrm>
            <a:off x="7326092" y="2399471"/>
            <a:ext cx="296518" cy="278240"/>
          </a:xfrm>
          <a:prstGeom prst="rect">
            <a:avLst/>
          </a:prstGeom>
        </p:spPr>
      </p:pic>
      <p:grpSp>
        <p:nvGrpSpPr>
          <p:cNvPr id="16" name="Group 15">
            <a:extLst>
              <a:ext uri="{FF2B5EF4-FFF2-40B4-BE49-F238E27FC236}">
                <a16:creationId xmlns:a16="http://schemas.microsoft.com/office/drawing/2014/main" id="{99A28F5E-CF17-4CAE-2FEC-4171C37037E9}"/>
              </a:ext>
            </a:extLst>
          </p:cNvPr>
          <p:cNvGrpSpPr/>
          <p:nvPr/>
        </p:nvGrpSpPr>
        <p:grpSpPr>
          <a:xfrm>
            <a:off x="7967858" y="2144301"/>
            <a:ext cx="2071492" cy="1061581"/>
            <a:chOff x="8591810" y="1716066"/>
            <a:chExt cx="2761989" cy="1415441"/>
          </a:xfrm>
        </p:grpSpPr>
        <p:sp>
          <p:nvSpPr>
            <p:cNvPr id="12" name="Rectangle 11">
              <a:extLst>
                <a:ext uri="{FF2B5EF4-FFF2-40B4-BE49-F238E27FC236}">
                  <a16:creationId xmlns:a16="http://schemas.microsoft.com/office/drawing/2014/main" id="{37F44D4C-12D1-7DAC-769F-583AF366F529}"/>
                </a:ext>
              </a:extLst>
            </p:cNvPr>
            <p:cNvSpPr/>
            <p:nvPr/>
          </p:nvSpPr>
          <p:spPr>
            <a:xfrm>
              <a:off x="8956110" y="1716066"/>
              <a:ext cx="1979112" cy="141544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latin typeface="Myriad Pro" panose="020B0503030403020204" pitchFamily="34" charset="0"/>
              </a:endParaRPr>
            </a:p>
          </p:txBody>
        </p:sp>
        <p:pic>
          <p:nvPicPr>
            <p:cNvPr id="6" name="Picture 5">
              <a:extLst>
                <a:ext uri="{FF2B5EF4-FFF2-40B4-BE49-F238E27FC236}">
                  <a16:creationId xmlns:a16="http://schemas.microsoft.com/office/drawing/2014/main" id="{49BA7065-CB10-6C6F-61F4-18A0BB190FD1}"/>
                </a:ext>
              </a:extLst>
            </p:cNvPr>
            <p:cNvPicPr>
              <a:picLocks noChangeAspect="1"/>
            </p:cNvPicPr>
            <p:nvPr/>
          </p:nvPicPr>
          <p:blipFill>
            <a:blip r:embed="rId6"/>
            <a:stretch>
              <a:fillRect/>
            </a:stretch>
          </p:blipFill>
          <p:spPr>
            <a:xfrm>
              <a:off x="8591810" y="1963971"/>
              <a:ext cx="2761989" cy="966065"/>
            </a:xfrm>
            <a:prstGeom prst="rect">
              <a:avLst/>
            </a:prstGeom>
          </p:spPr>
        </p:pic>
      </p:grpSp>
      <p:sp>
        <p:nvSpPr>
          <p:cNvPr id="17" name="TextBox 16">
            <a:extLst>
              <a:ext uri="{FF2B5EF4-FFF2-40B4-BE49-F238E27FC236}">
                <a16:creationId xmlns:a16="http://schemas.microsoft.com/office/drawing/2014/main" id="{E1DB1DB4-50B8-CF98-01EC-326A381C06EB}"/>
              </a:ext>
            </a:extLst>
          </p:cNvPr>
          <p:cNvSpPr txBox="1"/>
          <p:nvPr/>
        </p:nvSpPr>
        <p:spPr>
          <a:xfrm>
            <a:off x="2275562" y="2256478"/>
            <a:ext cx="665567" cy="369332"/>
          </a:xfrm>
          <a:prstGeom prst="rect">
            <a:avLst/>
          </a:prstGeom>
          <a:noFill/>
        </p:spPr>
        <p:txBody>
          <a:bodyPr wrap="none" rtlCol="0">
            <a:spAutoFit/>
          </a:bodyPr>
          <a:lstStyle/>
          <a:p>
            <a:r>
              <a:rPr lang="en-DE" dirty="0">
                <a:latin typeface="Myriad Pro" panose="020B0503030403020204" pitchFamily="34" charset="0"/>
              </a:rPr>
              <a:t>170B</a:t>
            </a:r>
          </a:p>
        </p:txBody>
      </p:sp>
      <p:sp>
        <p:nvSpPr>
          <p:cNvPr id="18" name="TextBox 17">
            <a:extLst>
              <a:ext uri="{FF2B5EF4-FFF2-40B4-BE49-F238E27FC236}">
                <a16:creationId xmlns:a16="http://schemas.microsoft.com/office/drawing/2014/main" id="{492628DC-4E7E-C687-7B69-6561786DBD83}"/>
              </a:ext>
            </a:extLst>
          </p:cNvPr>
          <p:cNvSpPr txBox="1"/>
          <p:nvPr/>
        </p:nvSpPr>
        <p:spPr>
          <a:xfrm>
            <a:off x="4906027" y="2256478"/>
            <a:ext cx="428322" cy="369332"/>
          </a:xfrm>
          <a:prstGeom prst="rect">
            <a:avLst/>
          </a:prstGeom>
          <a:noFill/>
        </p:spPr>
        <p:txBody>
          <a:bodyPr wrap="none" rtlCol="0">
            <a:spAutoFit/>
          </a:bodyPr>
          <a:lstStyle/>
          <a:p>
            <a:r>
              <a:rPr lang="en-DE" dirty="0">
                <a:latin typeface="Myriad Pro" panose="020B0503030403020204" pitchFamily="34" charset="0"/>
              </a:rPr>
              <a:t>7B</a:t>
            </a:r>
          </a:p>
        </p:txBody>
      </p:sp>
      <p:sp>
        <p:nvSpPr>
          <p:cNvPr id="19" name="TextBox 18">
            <a:extLst>
              <a:ext uri="{FF2B5EF4-FFF2-40B4-BE49-F238E27FC236}">
                <a16:creationId xmlns:a16="http://schemas.microsoft.com/office/drawing/2014/main" id="{FD62D3F5-BBF5-8F6B-3FDB-1F40EAEFFF95}"/>
              </a:ext>
            </a:extLst>
          </p:cNvPr>
          <p:cNvSpPr txBox="1"/>
          <p:nvPr/>
        </p:nvSpPr>
        <p:spPr>
          <a:xfrm>
            <a:off x="7996824" y="2049798"/>
            <a:ext cx="428322" cy="369332"/>
          </a:xfrm>
          <a:prstGeom prst="rect">
            <a:avLst/>
          </a:prstGeom>
          <a:noFill/>
        </p:spPr>
        <p:txBody>
          <a:bodyPr wrap="none" rtlCol="0">
            <a:spAutoFit/>
          </a:bodyPr>
          <a:lstStyle/>
          <a:p>
            <a:r>
              <a:rPr lang="en-DE" dirty="0">
                <a:latin typeface="Myriad Pro" panose="020B0503030403020204" pitchFamily="34" charset="0"/>
              </a:rPr>
              <a:t>7B</a:t>
            </a:r>
          </a:p>
        </p:txBody>
      </p:sp>
      <p:sp>
        <p:nvSpPr>
          <p:cNvPr id="20" name="Cloud Callout 19">
            <a:extLst>
              <a:ext uri="{FF2B5EF4-FFF2-40B4-BE49-F238E27FC236}">
                <a16:creationId xmlns:a16="http://schemas.microsoft.com/office/drawing/2014/main" id="{2BCB9651-01AF-8B5B-1E4B-6DF72C23539D}"/>
              </a:ext>
            </a:extLst>
          </p:cNvPr>
          <p:cNvSpPr/>
          <p:nvPr/>
        </p:nvSpPr>
        <p:spPr>
          <a:xfrm>
            <a:off x="1343164" y="3120400"/>
            <a:ext cx="1427967" cy="765213"/>
          </a:xfrm>
          <a:prstGeom prst="cloudCallout">
            <a:avLst>
              <a:gd name="adj1" fmla="val 57999"/>
              <a:gd name="adj2" fmla="val -40522"/>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latin typeface="Myriad Pro" panose="020B0503030403020204" pitchFamily="34" charset="0"/>
              </a:rPr>
              <a:t>Few-Shot</a:t>
            </a:r>
          </a:p>
        </p:txBody>
      </p:sp>
      <p:sp>
        <p:nvSpPr>
          <p:cNvPr id="21" name="Cloud Callout 20">
            <a:extLst>
              <a:ext uri="{FF2B5EF4-FFF2-40B4-BE49-F238E27FC236}">
                <a16:creationId xmlns:a16="http://schemas.microsoft.com/office/drawing/2014/main" id="{290C93FC-AB90-C8A3-72FB-D0B964E227D2}"/>
              </a:ext>
            </a:extLst>
          </p:cNvPr>
          <p:cNvSpPr/>
          <p:nvPr/>
        </p:nvSpPr>
        <p:spPr>
          <a:xfrm>
            <a:off x="6673180" y="3292552"/>
            <a:ext cx="1427967" cy="765213"/>
          </a:xfrm>
          <a:prstGeom prst="cloudCallout">
            <a:avLst>
              <a:gd name="adj1" fmla="val 105"/>
              <a:gd name="adj2" fmla="val -79808"/>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latin typeface="Myriad Pro" panose="020B0503030403020204" pitchFamily="34" charset="0"/>
              </a:rPr>
              <a:t>Relatively simple</a:t>
            </a:r>
          </a:p>
        </p:txBody>
      </p:sp>
      <p:sp>
        <p:nvSpPr>
          <p:cNvPr id="3" name="Cloud Callout 2">
            <a:extLst>
              <a:ext uri="{FF2B5EF4-FFF2-40B4-BE49-F238E27FC236}">
                <a16:creationId xmlns:a16="http://schemas.microsoft.com/office/drawing/2014/main" id="{CD16766F-21F0-A644-7D03-1AA544A744A9}"/>
              </a:ext>
            </a:extLst>
          </p:cNvPr>
          <p:cNvSpPr/>
          <p:nvPr/>
        </p:nvSpPr>
        <p:spPr>
          <a:xfrm>
            <a:off x="8444382" y="4990449"/>
            <a:ext cx="3345951" cy="1672145"/>
          </a:xfrm>
          <a:prstGeom prst="cloudCallout">
            <a:avLst>
              <a:gd name="adj1" fmla="val -71738"/>
              <a:gd name="adj2" fmla="val -467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Myriad Pro" panose="020B0503030403020204" pitchFamily="34" charset="0"/>
              </a:rPr>
              <a:t>Have students generate LMs rather than write static term papers!</a:t>
            </a:r>
            <a:endParaRPr lang="en-DE" dirty="0">
              <a:latin typeface="Myriad Pro" panose="020B0503030403020204" pitchFamily="34" charset="0"/>
            </a:endParaRPr>
          </a:p>
        </p:txBody>
      </p:sp>
      <p:sp>
        <p:nvSpPr>
          <p:cNvPr id="4" name="TextBox 3">
            <a:extLst>
              <a:ext uri="{FF2B5EF4-FFF2-40B4-BE49-F238E27FC236}">
                <a16:creationId xmlns:a16="http://schemas.microsoft.com/office/drawing/2014/main" id="{62EA7241-7FF4-44CC-61BE-AEA33FF6F802}"/>
              </a:ext>
            </a:extLst>
          </p:cNvPr>
          <p:cNvSpPr txBox="1"/>
          <p:nvPr/>
        </p:nvSpPr>
        <p:spPr>
          <a:xfrm>
            <a:off x="1343164" y="5887233"/>
            <a:ext cx="2889894" cy="369332"/>
          </a:xfrm>
          <a:prstGeom prst="rect">
            <a:avLst/>
          </a:prstGeom>
          <a:noFill/>
        </p:spPr>
        <p:txBody>
          <a:bodyPr wrap="none" rtlCol="0">
            <a:spAutoFit/>
          </a:bodyPr>
          <a:lstStyle/>
          <a:p>
            <a:r>
              <a:rPr lang="en-DE" dirty="0">
                <a:latin typeface="Myriad Pro" panose="020B0503030403020204" pitchFamily="34" charset="0"/>
              </a:rPr>
              <a:t>See also Mistral and Mixtral</a:t>
            </a:r>
          </a:p>
        </p:txBody>
      </p:sp>
    </p:spTree>
    <p:extLst>
      <p:ext uri="{BB962C8B-B14F-4D97-AF65-F5344CB8AC3E}">
        <p14:creationId xmlns:p14="http://schemas.microsoft.com/office/powerpoint/2010/main" val="53051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E878-17E2-6EC8-6A43-5E2844F20F4A}"/>
              </a:ext>
            </a:extLst>
          </p:cNvPr>
          <p:cNvSpPr>
            <a:spLocks noGrp="1"/>
          </p:cNvSpPr>
          <p:nvPr>
            <p:ph type="title"/>
          </p:nvPr>
        </p:nvSpPr>
        <p:spPr/>
        <p:txBody>
          <a:bodyPr/>
          <a:lstStyle/>
          <a:p>
            <a:r>
              <a:rPr lang="en-DE" dirty="0">
                <a:latin typeface="Myriad Pro" panose="020B0503030403020204" pitchFamily="34" charset="0"/>
              </a:rPr>
              <a:t>Merging LLMs</a:t>
            </a:r>
          </a:p>
        </p:txBody>
      </p:sp>
      <p:pic>
        <p:nvPicPr>
          <p:cNvPr id="4" name="Content Placeholder 3">
            <a:extLst>
              <a:ext uri="{FF2B5EF4-FFF2-40B4-BE49-F238E27FC236}">
                <a16:creationId xmlns:a16="http://schemas.microsoft.com/office/drawing/2014/main" id="{E9908B36-B3DD-C214-C60F-96140D3841E8}"/>
              </a:ext>
            </a:extLst>
          </p:cNvPr>
          <p:cNvPicPr>
            <a:picLocks noGrp="1" noChangeAspect="1"/>
          </p:cNvPicPr>
          <p:nvPr>
            <p:ph idx="1"/>
          </p:nvPr>
        </p:nvPicPr>
        <p:blipFill>
          <a:blip r:embed="rId3"/>
          <a:stretch>
            <a:fillRect/>
          </a:stretch>
        </p:blipFill>
        <p:spPr>
          <a:xfrm>
            <a:off x="1488072" y="1825625"/>
            <a:ext cx="9215855" cy="4351338"/>
          </a:xfrm>
          <a:prstGeom prst="rect">
            <a:avLst/>
          </a:prstGeom>
        </p:spPr>
      </p:pic>
      <p:sp>
        <p:nvSpPr>
          <p:cNvPr id="6" name="TextBox 5">
            <a:extLst>
              <a:ext uri="{FF2B5EF4-FFF2-40B4-BE49-F238E27FC236}">
                <a16:creationId xmlns:a16="http://schemas.microsoft.com/office/drawing/2014/main" id="{B9C5C64D-1EB4-D19B-1B72-83E6CDF17A04}"/>
              </a:ext>
            </a:extLst>
          </p:cNvPr>
          <p:cNvSpPr txBox="1"/>
          <p:nvPr/>
        </p:nvSpPr>
        <p:spPr>
          <a:xfrm>
            <a:off x="3826701" y="6488668"/>
            <a:ext cx="6100174" cy="369332"/>
          </a:xfrm>
          <a:prstGeom prst="rect">
            <a:avLst/>
          </a:prstGeom>
          <a:noFill/>
        </p:spPr>
        <p:txBody>
          <a:bodyPr wrap="square">
            <a:spAutoFit/>
          </a:bodyPr>
          <a:lstStyle/>
          <a:p>
            <a:r>
              <a:rPr lang="en-DE" dirty="0">
                <a:latin typeface="Myriad Pro" panose="020B0503030403020204" pitchFamily="34" charset="0"/>
              </a:rPr>
              <a:t>https://github.com/cg123/mergekit</a:t>
            </a:r>
          </a:p>
        </p:txBody>
      </p:sp>
    </p:spTree>
    <p:extLst>
      <p:ext uri="{BB962C8B-B14F-4D97-AF65-F5344CB8AC3E}">
        <p14:creationId xmlns:p14="http://schemas.microsoft.com/office/powerpoint/2010/main" val="2865870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F1E1-EF7E-C548-6DB1-6748E3737D49}"/>
              </a:ext>
            </a:extLst>
          </p:cNvPr>
          <p:cNvSpPr>
            <a:spLocks noGrp="1"/>
          </p:cNvSpPr>
          <p:nvPr>
            <p:ph type="title"/>
          </p:nvPr>
        </p:nvSpPr>
        <p:spPr/>
        <p:txBody>
          <a:bodyPr/>
          <a:lstStyle/>
          <a:p>
            <a:r>
              <a:rPr lang="en-GB" dirty="0">
                <a:latin typeface="Myriad Pro" panose="020B0503030403020204" pitchFamily="34" charset="0"/>
              </a:rPr>
              <a:t>Questions?</a:t>
            </a:r>
            <a:endParaRPr lang="en-DE" dirty="0">
              <a:latin typeface="Myriad Pro" panose="020B0503030403020204" pitchFamily="34" charset="0"/>
            </a:endParaRPr>
          </a:p>
        </p:txBody>
      </p:sp>
      <p:sp>
        <p:nvSpPr>
          <p:cNvPr id="3" name="Content Placeholder 2">
            <a:extLst>
              <a:ext uri="{FF2B5EF4-FFF2-40B4-BE49-F238E27FC236}">
                <a16:creationId xmlns:a16="http://schemas.microsoft.com/office/drawing/2014/main" id="{F5C72E6B-0B16-8039-3364-2D1CDBFADA0F}"/>
              </a:ext>
            </a:extLst>
          </p:cNvPr>
          <p:cNvSpPr>
            <a:spLocks noGrp="1"/>
          </p:cNvSpPr>
          <p:nvPr>
            <p:ph idx="1"/>
          </p:nvPr>
        </p:nvSpPr>
        <p:spPr/>
        <p:txBody>
          <a:bodyPr>
            <a:normAutofit/>
          </a:bodyPr>
          <a:lstStyle/>
          <a:p>
            <a:r>
              <a:rPr lang="en-GB" dirty="0">
                <a:latin typeface="Myriad Pro" panose="020B0503030403020204" pitchFamily="34" charset="0"/>
              </a:rPr>
              <a:t>Can scholars submit copyrighted publications (articles, papers) to </a:t>
            </a:r>
            <a:r>
              <a:rPr lang="en-GB" dirty="0" err="1">
                <a:latin typeface="Myriad Pro" panose="020B0503030403020204" pitchFamily="34" charset="0"/>
              </a:rPr>
              <a:t>GenAI</a:t>
            </a:r>
            <a:r>
              <a:rPr lang="en-GB" dirty="0">
                <a:latin typeface="Myriad Pro" panose="020B0503030403020204" pitchFamily="34" charset="0"/>
              </a:rPr>
              <a:t>-Systems to fine-tune a language models, e.g., for question answering?</a:t>
            </a:r>
          </a:p>
          <a:p>
            <a:pPr lvl="1"/>
            <a:r>
              <a:rPr lang="en-GB" dirty="0">
                <a:latin typeface="Myriad Pro" panose="020B0503030403020204" pitchFamily="34" charset="0"/>
              </a:rPr>
              <a:t>This can collide with copyright laws (you may read a paper and comment on it, but you may not republish content even in “changed” forms)</a:t>
            </a:r>
          </a:p>
          <a:p>
            <a:r>
              <a:rPr lang="en-GB" dirty="0">
                <a:latin typeface="Myriad Pro" panose="020B0503030403020204" pitchFamily="34" charset="0"/>
              </a:rPr>
              <a:t>Can scholars train their own language models with copyrighted publications (and legally publish the language models afterwards)?</a:t>
            </a:r>
          </a:p>
          <a:p>
            <a:r>
              <a:rPr lang="en-GB" dirty="0">
                <a:latin typeface="Myriad Pro" panose="020B0503030403020204" pitchFamily="34" charset="0"/>
              </a:rPr>
              <a:t>Is it possible to do this with open-science publications? What about intellectual property rights (IPR)?</a:t>
            </a:r>
          </a:p>
          <a:p>
            <a:endParaRPr lang="en-GB" dirty="0">
              <a:latin typeface="Myriad Pro" panose="020B0503030403020204" pitchFamily="34" charset="0"/>
            </a:endParaRPr>
          </a:p>
          <a:p>
            <a:endParaRPr lang="en-DE" dirty="0">
              <a:latin typeface="Myriad Pro" panose="020B0503030403020204" pitchFamily="34" charset="0"/>
            </a:endParaRPr>
          </a:p>
        </p:txBody>
      </p:sp>
    </p:spTree>
    <p:extLst>
      <p:ext uri="{BB962C8B-B14F-4D97-AF65-F5344CB8AC3E}">
        <p14:creationId xmlns:p14="http://schemas.microsoft.com/office/powerpoint/2010/main" val="20173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CCD3B-2D0B-E1F4-E749-B31DBE908F77}"/>
              </a:ext>
            </a:extLst>
          </p:cNvPr>
          <p:cNvSpPr>
            <a:spLocks noGrp="1"/>
          </p:cNvSpPr>
          <p:nvPr>
            <p:ph type="title"/>
          </p:nvPr>
        </p:nvSpPr>
        <p:spPr/>
        <p:txBody>
          <a:bodyPr/>
          <a:lstStyle/>
          <a:p>
            <a:endParaRPr lang="en-DE"/>
          </a:p>
        </p:txBody>
      </p:sp>
      <p:pic>
        <p:nvPicPr>
          <p:cNvPr id="5" name="Content Placeholder 4" descr="A screenshot of a computer&#10;&#10;Description automatically generated">
            <a:extLst>
              <a:ext uri="{FF2B5EF4-FFF2-40B4-BE49-F238E27FC236}">
                <a16:creationId xmlns:a16="http://schemas.microsoft.com/office/drawing/2014/main" id="{B044F8AC-E723-F17B-1FF7-6E9AD6EE0765}"/>
              </a:ext>
            </a:extLst>
          </p:cNvPr>
          <p:cNvPicPr>
            <a:picLocks noGrp="1" noChangeAspect="1"/>
          </p:cNvPicPr>
          <p:nvPr>
            <p:ph idx="1"/>
          </p:nvPr>
        </p:nvPicPr>
        <p:blipFill>
          <a:blip r:embed="rId2"/>
          <a:stretch>
            <a:fillRect/>
          </a:stretch>
        </p:blipFill>
        <p:spPr>
          <a:xfrm>
            <a:off x="1719339" y="23150"/>
            <a:ext cx="7903923" cy="6735802"/>
          </a:xfrm>
        </p:spPr>
      </p:pic>
      <p:sp>
        <p:nvSpPr>
          <p:cNvPr id="6" name="TextBox 5">
            <a:extLst>
              <a:ext uri="{FF2B5EF4-FFF2-40B4-BE49-F238E27FC236}">
                <a16:creationId xmlns:a16="http://schemas.microsoft.com/office/drawing/2014/main" id="{25B008F9-1476-5A80-9397-B5B5E7A90915}"/>
              </a:ext>
            </a:extLst>
          </p:cNvPr>
          <p:cNvSpPr txBox="1"/>
          <p:nvPr/>
        </p:nvSpPr>
        <p:spPr>
          <a:xfrm>
            <a:off x="382435" y="6308209"/>
            <a:ext cx="1336904" cy="369332"/>
          </a:xfrm>
          <a:prstGeom prst="rect">
            <a:avLst/>
          </a:prstGeom>
          <a:noFill/>
        </p:spPr>
        <p:txBody>
          <a:bodyPr wrap="none" rtlCol="0">
            <a:spAutoFit/>
          </a:bodyPr>
          <a:lstStyle/>
          <a:p>
            <a:r>
              <a:rPr lang="en-DE" dirty="0"/>
              <a:t>Perpexity.AI</a:t>
            </a:r>
          </a:p>
        </p:txBody>
      </p:sp>
      <p:sp>
        <p:nvSpPr>
          <p:cNvPr id="4" name="Cloud Callout 3">
            <a:extLst>
              <a:ext uri="{FF2B5EF4-FFF2-40B4-BE49-F238E27FC236}">
                <a16:creationId xmlns:a16="http://schemas.microsoft.com/office/drawing/2014/main" id="{1645CB45-4C3B-E812-2D39-55DC38D199CF}"/>
              </a:ext>
            </a:extLst>
          </p:cNvPr>
          <p:cNvSpPr/>
          <p:nvPr/>
        </p:nvSpPr>
        <p:spPr>
          <a:xfrm>
            <a:off x="9623262" y="3676405"/>
            <a:ext cx="2895600" cy="1556658"/>
          </a:xfrm>
          <a:prstGeom prst="cloudCallout">
            <a:avLst>
              <a:gd name="adj1" fmla="val -104912"/>
              <a:gd name="adj2" fmla="val 157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a:t>
            </a:r>
            <a:r>
              <a:rPr lang="en-DE" dirty="0"/>
              <a:t>egal status not</a:t>
            </a:r>
            <a:br>
              <a:rPr lang="en-DE" dirty="0"/>
            </a:br>
            <a:r>
              <a:rPr lang="en-DE" dirty="0"/>
              <a:t>fully understood.</a:t>
            </a:r>
          </a:p>
        </p:txBody>
      </p:sp>
    </p:spTree>
    <p:extLst>
      <p:ext uri="{BB962C8B-B14F-4D97-AF65-F5344CB8AC3E}">
        <p14:creationId xmlns:p14="http://schemas.microsoft.com/office/powerpoint/2010/main" val="20749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BDB9-8365-2FF7-79A5-4AF3C14A0D09}"/>
              </a:ext>
            </a:extLst>
          </p:cNvPr>
          <p:cNvSpPr>
            <a:spLocks noGrp="1"/>
          </p:cNvSpPr>
          <p:nvPr>
            <p:ph type="title"/>
          </p:nvPr>
        </p:nvSpPr>
        <p:spPr/>
        <p:txBody>
          <a:bodyPr/>
          <a:lstStyle/>
          <a:p>
            <a:r>
              <a:rPr lang="en-DE" dirty="0">
                <a:latin typeface="Myriad Pro" panose="020B0503030403020204" pitchFamily="34" charset="0"/>
              </a:rPr>
              <a:t>Interim Insights</a:t>
            </a:r>
          </a:p>
        </p:txBody>
      </p:sp>
      <p:sp>
        <p:nvSpPr>
          <p:cNvPr id="3" name="Content Placeholder 2">
            <a:extLst>
              <a:ext uri="{FF2B5EF4-FFF2-40B4-BE49-F238E27FC236}">
                <a16:creationId xmlns:a16="http://schemas.microsoft.com/office/drawing/2014/main" id="{EEDF0B95-0AC6-733A-21DA-92FD39036473}"/>
              </a:ext>
            </a:extLst>
          </p:cNvPr>
          <p:cNvSpPr>
            <a:spLocks noGrp="1"/>
          </p:cNvSpPr>
          <p:nvPr>
            <p:ph idx="1"/>
          </p:nvPr>
        </p:nvSpPr>
        <p:spPr/>
        <p:txBody>
          <a:bodyPr/>
          <a:lstStyle/>
          <a:p>
            <a:r>
              <a:rPr lang="en-GB" dirty="0">
                <a:latin typeface="Myriad Pro" panose="020B0503030403020204" pitchFamily="34" charset="0"/>
              </a:rPr>
              <a:t>An organization should provide its own pretrained LLMs with its own publications included</a:t>
            </a:r>
          </a:p>
          <a:p>
            <a:pPr lvl="1"/>
            <a:r>
              <a:rPr lang="en-GB" dirty="0">
                <a:latin typeface="Myriad Pro" panose="020B0503030403020204" pitchFamily="34" charset="0"/>
              </a:rPr>
              <a:t>New ways of publishing new results (offer for merging into other LLMs)s</a:t>
            </a:r>
          </a:p>
          <a:p>
            <a:pPr lvl="1"/>
            <a:r>
              <a:rPr lang="en-GB" dirty="0">
                <a:latin typeface="Myriad Pro" panose="020B0503030403020204" pitchFamily="34" charset="0"/>
              </a:rPr>
              <a:t>Research data management plus LLM management</a:t>
            </a:r>
          </a:p>
          <a:p>
            <a:r>
              <a:rPr lang="en-GB" dirty="0">
                <a:latin typeface="Myriad Pro" panose="020B0503030403020204" pitchFamily="34" charset="0"/>
              </a:rPr>
              <a:t>An organization’s own journals or single articles and papers should be explicitly provided for training large language models (LLMs) by the organization’s scholars/scientists</a:t>
            </a:r>
          </a:p>
          <a:p>
            <a:r>
              <a:rPr lang="en-GB" dirty="0">
                <a:latin typeface="Myriad Pro" panose="020B0503030403020204" pitchFamily="34" charset="0"/>
              </a:rPr>
              <a:t>Data also matter for LLM usage</a:t>
            </a:r>
          </a:p>
        </p:txBody>
      </p:sp>
    </p:spTree>
    <p:extLst>
      <p:ext uri="{BB962C8B-B14F-4D97-AF65-F5344CB8AC3E}">
        <p14:creationId xmlns:p14="http://schemas.microsoft.com/office/powerpoint/2010/main" val="5382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557C9C4-6182-DF94-AF96-B9A1D5F51B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163829"/>
            <a:ext cx="10018160" cy="5635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12A826-4F49-5E0C-85A9-C92D96C1D387}"/>
              </a:ext>
            </a:extLst>
          </p:cNvPr>
          <p:cNvSpPr txBox="1"/>
          <p:nvPr/>
        </p:nvSpPr>
        <p:spPr>
          <a:xfrm>
            <a:off x="0" y="6429712"/>
            <a:ext cx="712940" cy="369332"/>
          </a:xfrm>
          <a:prstGeom prst="rect">
            <a:avLst/>
          </a:prstGeom>
          <a:noFill/>
        </p:spPr>
        <p:txBody>
          <a:bodyPr wrap="square" rtlCol="0">
            <a:spAutoFit/>
          </a:bodyPr>
          <a:lstStyle/>
          <a:p>
            <a:r>
              <a:rPr lang="en-DE" dirty="0">
                <a:latin typeface="Myriad Pro" panose="020B0503030403020204" pitchFamily="34" charset="0"/>
              </a:rPr>
              <a:t>PR</a:t>
            </a:r>
          </a:p>
        </p:txBody>
      </p:sp>
      <p:sp>
        <p:nvSpPr>
          <p:cNvPr id="2" name="Titel 1">
            <a:extLst>
              <a:ext uri="{FF2B5EF4-FFF2-40B4-BE49-F238E27FC236}">
                <a16:creationId xmlns:a16="http://schemas.microsoft.com/office/drawing/2014/main" id="{4435C0C5-48CB-004C-B55D-6758131EC49B}"/>
              </a:ext>
            </a:extLst>
          </p:cNvPr>
          <p:cNvSpPr>
            <a:spLocks noGrp="1"/>
          </p:cNvSpPr>
          <p:nvPr>
            <p:ph type="title"/>
          </p:nvPr>
        </p:nvSpPr>
        <p:spPr>
          <a:xfrm>
            <a:off x="650310" y="70912"/>
            <a:ext cx="11036474" cy="1325563"/>
          </a:xfrm>
        </p:spPr>
        <p:txBody>
          <a:bodyPr/>
          <a:lstStyle/>
          <a:p>
            <a:r>
              <a:rPr lang="en-DE" dirty="0">
                <a:latin typeface="Myriad Pro" panose="020B0503030403020204" pitchFamily="34" charset="0"/>
              </a:rPr>
              <a:t>Retrieval-Augmented Generation (RAG)</a:t>
            </a:r>
            <a:endParaRPr lang="de-DE" dirty="0">
              <a:latin typeface="Myriad Pro" panose="020B0503030403020204" pitchFamily="34" charset="0"/>
            </a:endParaRPr>
          </a:p>
        </p:txBody>
      </p:sp>
      <p:sp>
        <p:nvSpPr>
          <p:cNvPr id="6" name="Rectangle 5">
            <a:extLst>
              <a:ext uri="{FF2B5EF4-FFF2-40B4-BE49-F238E27FC236}">
                <a16:creationId xmlns:a16="http://schemas.microsoft.com/office/drawing/2014/main" id="{95EFEC92-9E57-A00F-1847-AE4FB740D1F7}"/>
              </a:ext>
            </a:extLst>
          </p:cNvPr>
          <p:cNvSpPr/>
          <p:nvPr/>
        </p:nvSpPr>
        <p:spPr>
          <a:xfrm>
            <a:off x="7489861" y="1910993"/>
            <a:ext cx="1880170" cy="421241"/>
          </a:xfrm>
          <a:prstGeom prst="rect">
            <a:avLst/>
          </a:prstGeom>
          <a:solidFill>
            <a:srgbClr val="E7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7" name="Rectangle 6">
            <a:extLst>
              <a:ext uri="{FF2B5EF4-FFF2-40B4-BE49-F238E27FC236}">
                <a16:creationId xmlns:a16="http://schemas.microsoft.com/office/drawing/2014/main" id="{048133C3-C4EF-8D68-FB4B-293E5D7C4E2E}"/>
              </a:ext>
            </a:extLst>
          </p:cNvPr>
          <p:cNvSpPr/>
          <p:nvPr/>
        </p:nvSpPr>
        <p:spPr>
          <a:xfrm>
            <a:off x="7181635" y="6318607"/>
            <a:ext cx="3195263" cy="215757"/>
          </a:xfrm>
          <a:prstGeom prst="rect">
            <a:avLst/>
          </a:prstGeom>
          <a:solidFill>
            <a:srgbClr val="E7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8" name="Rectangle 7">
            <a:extLst>
              <a:ext uri="{FF2B5EF4-FFF2-40B4-BE49-F238E27FC236}">
                <a16:creationId xmlns:a16="http://schemas.microsoft.com/office/drawing/2014/main" id="{79E41C3F-5F40-4D83-FDBB-4750579E86F2}"/>
              </a:ext>
            </a:extLst>
          </p:cNvPr>
          <p:cNvSpPr/>
          <p:nvPr/>
        </p:nvSpPr>
        <p:spPr>
          <a:xfrm>
            <a:off x="3965824" y="5527497"/>
            <a:ext cx="1428110" cy="328773"/>
          </a:xfrm>
          <a:prstGeom prst="rect">
            <a:avLst/>
          </a:prstGeom>
          <a:solidFill>
            <a:srgbClr val="E7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9" name="Rectangle 8">
            <a:extLst>
              <a:ext uri="{FF2B5EF4-FFF2-40B4-BE49-F238E27FC236}">
                <a16:creationId xmlns:a16="http://schemas.microsoft.com/office/drawing/2014/main" id="{1FA2FEB4-2D8D-8A23-1F1B-F893CB7BA61E}"/>
              </a:ext>
            </a:extLst>
          </p:cNvPr>
          <p:cNvSpPr/>
          <p:nvPr/>
        </p:nvSpPr>
        <p:spPr>
          <a:xfrm>
            <a:off x="1089059" y="5527497"/>
            <a:ext cx="1428110" cy="246579"/>
          </a:xfrm>
          <a:prstGeom prst="rect">
            <a:avLst/>
          </a:prstGeom>
          <a:solidFill>
            <a:srgbClr val="E7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10" name="Rectangle 9">
            <a:extLst>
              <a:ext uri="{FF2B5EF4-FFF2-40B4-BE49-F238E27FC236}">
                <a16:creationId xmlns:a16="http://schemas.microsoft.com/office/drawing/2014/main" id="{BCA63A55-BA7B-D4B5-0558-38BF4B7FB186}"/>
              </a:ext>
            </a:extLst>
          </p:cNvPr>
          <p:cNvSpPr/>
          <p:nvPr/>
        </p:nvSpPr>
        <p:spPr>
          <a:xfrm>
            <a:off x="3965824" y="4458985"/>
            <a:ext cx="1428109" cy="250847"/>
          </a:xfrm>
          <a:prstGeom prst="rect">
            <a:avLst/>
          </a:prstGeom>
          <a:solidFill>
            <a:srgbClr val="E7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Tree>
    <p:extLst>
      <p:ext uri="{BB962C8B-B14F-4D97-AF65-F5344CB8AC3E}">
        <p14:creationId xmlns:p14="http://schemas.microsoft.com/office/powerpoint/2010/main" val="301720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5596-6146-6A66-90B2-D8CB59891F39}"/>
              </a:ext>
            </a:extLst>
          </p:cNvPr>
          <p:cNvSpPr>
            <a:spLocks noGrp="1"/>
          </p:cNvSpPr>
          <p:nvPr>
            <p:ph type="title"/>
          </p:nvPr>
        </p:nvSpPr>
        <p:spPr/>
        <p:txBody>
          <a:bodyPr/>
          <a:lstStyle/>
          <a:p>
            <a:endParaRPr lang="en-DE"/>
          </a:p>
        </p:txBody>
      </p:sp>
      <p:pic>
        <p:nvPicPr>
          <p:cNvPr id="5" name="Content Placeholder 4" descr="A screenshot of a computer&#10;&#10;Description automatically generated">
            <a:extLst>
              <a:ext uri="{FF2B5EF4-FFF2-40B4-BE49-F238E27FC236}">
                <a16:creationId xmlns:a16="http://schemas.microsoft.com/office/drawing/2014/main" id="{D3E83F8B-90D4-936E-A5EF-50499112A1A6}"/>
              </a:ext>
            </a:extLst>
          </p:cNvPr>
          <p:cNvPicPr>
            <a:picLocks noGrp="1" noChangeAspect="1"/>
          </p:cNvPicPr>
          <p:nvPr>
            <p:ph idx="1"/>
          </p:nvPr>
        </p:nvPicPr>
        <p:blipFill>
          <a:blip r:embed="rId2"/>
          <a:stretch>
            <a:fillRect/>
          </a:stretch>
        </p:blipFill>
        <p:spPr>
          <a:xfrm>
            <a:off x="1863612" y="-4275"/>
            <a:ext cx="7390355" cy="6836892"/>
          </a:xfrm>
        </p:spPr>
      </p:pic>
      <p:sp>
        <p:nvSpPr>
          <p:cNvPr id="3" name="TextBox 2">
            <a:extLst>
              <a:ext uri="{FF2B5EF4-FFF2-40B4-BE49-F238E27FC236}">
                <a16:creationId xmlns:a16="http://schemas.microsoft.com/office/drawing/2014/main" id="{4705C299-8515-7B8F-2DC6-E2E558CD8C6A}"/>
              </a:ext>
            </a:extLst>
          </p:cNvPr>
          <p:cNvSpPr txBox="1"/>
          <p:nvPr/>
        </p:nvSpPr>
        <p:spPr>
          <a:xfrm>
            <a:off x="382435" y="6308209"/>
            <a:ext cx="1336904" cy="369332"/>
          </a:xfrm>
          <a:prstGeom prst="rect">
            <a:avLst/>
          </a:prstGeom>
          <a:noFill/>
        </p:spPr>
        <p:txBody>
          <a:bodyPr wrap="none" rtlCol="0">
            <a:spAutoFit/>
          </a:bodyPr>
          <a:lstStyle/>
          <a:p>
            <a:r>
              <a:rPr lang="en-DE" dirty="0"/>
              <a:t>Perpexity.AI</a:t>
            </a:r>
          </a:p>
        </p:txBody>
      </p:sp>
      <p:sp>
        <p:nvSpPr>
          <p:cNvPr id="4" name="Cloud Callout 3">
            <a:extLst>
              <a:ext uri="{FF2B5EF4-FFF2-40B4-BE49-F238E27FC236}">
                <a16:creationId xmlns:a16="http://schemas.microsoft.com/office/drawing/2014/main" id="{D5C799D4-26F5-6D71-8286-63D66DEFF419}"/>
              </a:ext>
            </a:extLst>
          </p:cNvPr>
          <p:cNvSpPr/>
          <p:nvPr/>
        </p:nvSpPr>
        <p:spPr>
          <a:xfrm>
            <a:off x="9339339" y="476005"/>
            <a:ext cx="2895600" cy="1556658"/>
          </a:xfrm>
          <a:prstGeom prst="cloudCallout">
            <a:avLst>
              <a:gd name="adj1" fmla="val -68201"/>
              <a:gd name="adj2" fmla="val -30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Cool research topic: RAG right from RDR</a:t>
            </a:r>
          </a:p>
        </p:txBody>
      </p:sp>
    </p:spTree>
    <p:extLst>
      <p:ext uri="{BB962C8B-B14F-4D97-AF65-F5344CB8AC3E}">
        <p14:creationId xmlns:p14="http://schemas.microsoft.com/office/powerpoint/2010/main" val="30974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6106-F4C1-A92F-3EF3-271772D34DF4}"/>
              </a:ext>
            </a:extLst>
          </p:cNvPr>
          <p:cNvSpPr>
            <a:spLocks noGrp="1"/>
          </p:cNvSpPr>
          <p:nvPr>
            <p:ph type="title"/>
          </p:nvPr>
        </p:nvSpPr>
        <p:spPr/>
        <p:txBody>
          <a:bodyPr/>
          <a:lstStyle/>
          <a:p>
            <a:r>
              <a:rPr lang="en-DE" dirty="0">
                <a:latin typeface="Myriad Pro" panose="020B0503030403020204" pitchFamily="34" charset="0"/>
              </a:rPr>
              <a:t>DFG Guidelines on GenAI Technology</a:t>
            </a:r>
          </a:p>
        </p:txBody>
      </p:sp>
      <p:sp>
        <p:nvSpPr>
          <p:cNvPr id="3" name="Content Placeholder 2">
            <a:extLst>
              <a:ext uri="{FF2B5EF4-FFF2-40B4-BE49-F238E27FC236}">
                <a16:creationId xmlns:a16="http://schemas.microsoft.com/office/drawing/2014/main" id="{842FC3FD-30BB-5C0D-8C4F-29883F2FB11B}"/>
              </a:ext>
            </a:extLst>
          </p:cNvPr>
          <p:cNvSpPr>
            <a:spLocks noGrp="1"/>
          </p:cNvSpPr>
          <p:nvPr>
            <p:ph idx="1"/>
          </p:nvPr>
        </p:nvSpPr>
        <p:spPr>
          <a:xfrm>
            <a:off x="838200" y="1825625"/>
            <a:ext cx="10515600" cy="4813170"/>
          </a:xfrm>
        </p:spPr>
        <p:txBody>
          <a:bodyPr>
            <a:normAutofit fontScale="77500" lnSpcReduction="20000"/>
          </a:bodyPr>
          <a:lstStyle/>
          <a:p>
            <a:pPr marL="0" indent="0">
              <a:lnSpc>
                <a:spcPct val="120000"/>
              </a:lnSpc>
              <a:buNone/>
            </a:pPr>
            <a:r>
              <a:rPr lang="en-GB" dirty="0">
                <a:latin typeface="Myriad Pro" panose="020B0503030403020204" pitchFamily="34" charset="0"/>
              </a:rPr>
              <a:t>Guidelines emphasize the transparent handling of text and image content generation as an important aspect in research</a:t>
            </a:r>
          </a:p>
          <a:p>
            <a:pPr marL="0" indent="0">
              <a:lnSpc>
                <a:spcPct val="120000"/>
              </a:lnSpc>
              <a:buNone/>
            </a:pPr>
            <a:r>
              <a:rPr lang="en-GB" dirty="0">
                <a:latin typeface="Myriad Pro" panose="020B0503030403020204" pitchFamily="34" charset="0"/>
              </a:rPr>
              <a:t>Conditions to ensure good research practice</a:t>
            </a:r>
          </a:p>
          <a:p>
            <a:pPr>
              <a:lnSpc>
                <a:spcPct val="120000"/>
              </a:lnSpc>
            </a:pPr>
            <a:r>
              <a:rPr lang="en-GB" dirty="0">
                <a:solidFill>
                  <a:srgbClr val="00B050"/>
                </a:solidFill>
                <a:latin typeface="Myriad Pro" panose="020B0503030403020204" pitchFamily="34" charset="0"/>
              </a:rPr>
              <a:t>Disclose the use of generative models </a:t>
            </a:r>
            <a:r>
              <a:rPr lang="en-GB" dirty="0">
                <a:latin typeface="Myriad Pro" panose="020B0503030403020204" pitchFamily="34" charset="0"/>
              </a:rPr>
              <a:t>when making their results publicly available in documents, including funding proposals submitted to the DFG</a:t>
            </a:r>
          </a:p>
          <a:p>
            <a:pPr>
              <a:lnSpc>
                <a:spcPct val="120000"/>
              </a:lnSpc>
            </a:pPr>
            <a:r>
              <a:rPr lang="en-GB" dirty="0">
                <a:latin typeface="Myriad Pro" panose="020B0503030403020204" pitchFamily="34" charset="0"/>
              </a:rPr>
              <a:t>Ensure that the use of generative models does </a:t>
            </a:r>
            <a:r>
              <a:rPr lang="en-GB" dirty="0">
                <a:solidFill>
                  <a:srgbClr val="00B050"/>
                </a:solidFill>
                <a:latin typeface="Myriad Pro" panose="020B0503030403020204" pitchFamily="34" charset="0"/>
              </a:rPr>
              <a:t>not infringe anyone else's intellectual property</a:t>
            </a:r>
            <a:r>
              <a:rPr lang="en-GB" dirty="0">
                <a:latin typeface="Myriad Pro" panose="020B0503030403020204" pitchFamily="34" charset="0"/>
              </a:rPr>
              <a:t> (plagiarism and other IPR violations)</a:t>
            </a:r>
          </a:p>
          <a:p>
            <a:pPr>
              <a:lnSpc>
                <a:spcPct val="120000"/>
              </a:lnSpc>
            </a:pPr>
            <a:r>
              <a:rPr lang="en-GB" dirty="0">
                <a:latin typeface="Myriad Pro" panose="020B0503030403020204" pitchFamily="34" charset="0"/>
              </a:rPr>
              <a:t>Only </a:t>
            </a:r>
            <a:r>
              <a:rPr lang="en-GB" dirty="0">
                <a:solidFill>
                  <a:srgbClr val="00B050"/>
                </a:solidFill>
                <a:latin typeface="Myriad Pro" panose="020B0503030403020204" pitchFamily="34" charset="0"/>
              </a:rPr>
              <a:t>natural persons </a:t>
            </a:r>
            <a:r>
              <a:rPr lang="en-GB" dirty="0">
                <a:latin typeface="Myriad Pro" panose="020B0503030403020204" pitchFamily="34" charset="0"/>
              </a:rPr>
              <a:t>responsible can appear as </a:t>
            </a:r>
            <a:r>
              <a:rPr lang="en-GB" dirty="0">
                <a:solidFill>
                  <a:srgbClr val="00B050"/>
                </a:solidFill>
                <a:latin typeface="Myriad Pro" panose="020B0503030403020204" pitchFamily="34" charset="0"/>
              </a:rPr>
              <a:t>authors</a:t>
            </a:r>
            <a:r>
              <a:rPr lang="en-GB" dirty="0">
                <a:latin typeface="Myriad Pro" panose="020B0503030403020204" pitchFamily="34" charset="0"/>
              </a:rPr>
              <a:t> in research publications</a:t>
            </a:r>
          </a:p>
          <a:p>
            <a:pPr>
              <a:lnSpc>
                <a:spcPct val="120000"/>
              </a:lnSpc>
            </a:pPr>
            <a:r>
              <a:rPr lang="en-GB" dirty="0">
                <a:latin typeface="Myriad Pro" panose="020B0503030403020204" pitchFamily="34" charset="0"/>
              </a:rPr>
              <a:t>Use of generative models </a:t>
            </a:r>
            <a:r>
              <a:rPr lang="en-GB" dirty="0">
                <a:solidFill>
                  <a:srgbClr val="FF0000"/>
                </a:solidFill>
                <a:latin typeface="Myriad Pro" panose="020B0503030403020204" pitchFamily="34" charset="0"/>
              </a:rPr>
              <a:t>in the preparation of reviews is not permitted</a:t>
            </a:r>
          </a:p>
          <a:p>
            <a:pPr lvl="1">
              <a:lnSpc>
                <a:spcPct val="120000"/>
              </a:lnSpc>
            </a:pPr>
            <a:r>
              <a:rPr lang="en-GB" dirty="0">
                <a:latin typeface="Myriad Pro" panose="020B0503030403020204" pitchFamily="34" charset="0"/>
              </a:rPr>
              <a:t>Documents provided for review are </a:t>
            </a:r>
            <a:r>
              <a:rPr lang="en-GB" dirty="0">
                <a:solidFill>
                  <a:srgbClr val="FF0000"/>
                </a:solidFill>
                <a:latin typeface="Myriad Pro" panose="020B0503030403020204" pitchFamily="34" charset="0"/>
              </a:rPr>
              <a:t>confidential</a:t>
            </a:r>
            <a:r>
              <a:rPr lang="en-GB" dirty="0">
                <a:latin typeface="Myriad Pro" panose="020B0503030403020204" pitchFamily="34" charset="0"/>
              </a:rPr>
              <a:t> and may not be used as input for generative models</a:t>
            </a:r>
          </a:p>
          <a:p>
            <a:pPr>
              <a:lnSpc>
                <a:spcPct val="120000"/>
              </a:lnSpc>
            </a:pPr>
            <a:endParaRPr lang="en-DE" dirty="0">
              <a:latin typeface="Myriad Pro" panose="020B0503030403020204" pitchFamily="34" charset="0"/>
            </a:endParaRPr>
          </a:p>
        </p:txBody>
      </p:sp>
      <p:sp>
        <p:nvSpPr>
          <p:cNvPr id="5" name="TextBox 4">
            <a:extLst>
              <a:ext uri="{FF2B5EF4-FFF2-40B4-BE49-F238E27FC236}">
                <a16:creationId xmlns:a16="http://schemas.microsoft.com/office/drawing/2014/main" id="{05C073D4-D516-A3EB-E54F-74BFDD3AD662}"/>
              </a:ext>
            </a:extLst>
          </p:cNvPr>
          <p:cNvSpPr txBox="1"/>
          <p:nvPr/>
        </p:nvSpPr>
        <p:spPr>
          <a:xfrm>
            <a:off x="2939143" y="6604084"/>
            <a:ext cx="7097486" cy="253916"/>
          </a:xfrm>
          <a:prstGeom prst="rect">
            <a:avLst/>
          </a:prstGeom>
          <a:noFill/>
        </p:spPr>
        <p:txBody>
          <a:bodyPr wrap="square">
            <a:spAutoFit/>
          </a:bodyPr>
          <a:lstStyle/>
          <a:p>
            <a:r>
              <a:rPr lang="en-DE" sz="1050" dirty="0">
                <a:solidFill>
                  <a:srgbClr val="2A36FF"/>
                </a:solidFill>
                <a:latin typeface="Myriad Pro" panose="020B0503030403020204" pitchFamily="34" charset="0"/>
              </a:rPr>
              <a:t>https://www.dfg.de/resource/blob/174052/1a235cb138c77e353789263b8730b1df/kodex-gwp-en-data.pdf</a:t>
            </a:r>
          </a:p>
        </p:txBody>
      </p:sp>
      <p:sp>
        <p:nvSpPr>
          <p:cNvPr id="6" name="TextBox 5">
            <a:extLst>
              <a:ext uri="{FF2B5EF4-FFF2-40B4-BE49-F238E27FC236}">
                <a16:creationId xmlns:a16="http://schemas.microsoft.com/office/drawing/2014/main" id="{1ED16274-B3A1-FFBE-8DE4-9E42182606FA}"/>
              </a:ext>
            </a:extLst>
          </p:cNvPr>
          <p:cNvSpPr txBox="1"/>
          <p:nvPr/>
        </p:nvSpPr>
        <p:spPr>
          <a:xfrm>
            <a:off x="2481942" y="6321055"/>
            <a:ext cx="7097486" cy="253916"/>
          </a:xfrm>
          <a:prstGeom prst="rect">
            <a:avLst/>
          </a:prstGeom>
          <a:noFill/>
        </p:spPr>
        <p:txBody>
          <a:bodyPr wrap="square">
            <a:spAutoFit/>
          </a:bodyPr>
          <a:lstStyle/>
          <a:p>
            <a:pPr algn="ctr"/>
            <a:r>
              <a:rPr lang="en-GB" sz="1050" dirty="0">
                <a:solidFill>
                  <a:srgbClr val="2A36FF"/>
                </a:solidFill>
                <a:latin typeface="Myriad Pro" panose="020B0503030403020204" pitchFamily="34" charset="0"/>
              </a:rPr>
              <a:t>https://</a:t>
            </a:r>
            <a:r>
              <a:rPr lang="en-GB" sz="1050" dirty="0" err="1">
                <a:solidFill>
                  <a:srgbClr val="2A36FF"/>
                </a:solidFill>
                <a:latin typeface="Myriad Pro" panose="020B0503030403020204" pitchFamily="34" charset="0"/>
              </a:rPr>
              <a:t>www.csmc.uni-hamburg.de</a:t>
            </a:r>
            <a:r>
              <a:rPr lang="en-GB" sz="1050" dirty="0">
                <a:solidFill>
                  <a:srgbClr val="2A36FF"/>
                </a:solidFill>
                <a:latin typeface="Myriad Pro" panose="020B0503030403020204" pitchFamily="34" charset="0"/>
              </a:rPr>
              <a:t>/about/ethics/ethics-guidelines-long-</a:t>
            </a:r>
            <a:r>
              <a:rPr lang="en-GB" sz="1050" dirty="0" err="1">
                <a:solidFill>
                  <a:srgbClr val="2A36FF"/>
                </a:solidFill>
                <a:latin typeface="Myriad Pro" panose="020B0503030403020204" pitchFamily="34" charset="0"/>
              </a:rPr>
              <a:t>version.pdf</a:t>
            </a:r>
            <a:endParaRPr lang="en-DE" sz="1050" dirty="0">
              <a:solidFill>
                <a:srgbClr val="2A36FF"/>
              </a:solidFill>
              <a:latin typeface="Myriad Pro" panose="020B0503030403020204" pitchFamily="34" charset="0"/>
            </a:endParaRPr>
          </a:p>
        </p:txBody>
      </p:sp>
      <p:sp>
        <p:nvSpPr>
          <p:cNvPr id="7" name="TextBox 6">
            <a:extLst>
              <a:ext uri="{FF2B5EF4-FFF2-40B4-BE49-F238E27FC236}">
                <a16:creationId xmlns:a16="http://schemas.microsoft.com/office/drawing/2014/main" id="{FEEAB85F-3611-0F73-77B9-2064606C4562}"/>
              </a:ext>
            </a:extLst>
          </p:cNvPr>
          <p:cNvSpPr txBox="1"/>
          <p:nvPr/>
        </p:nvSpPr>
        <p:spPr>
          <a:xfrm>
            <a:off x="-511629" y="4212771"/>
            <a:ext cx="184731" cy="369332"/>
          </a:xfrm>
          <a:prstGeom prst="rect">
            <a:avLst/>
          </a:prstGeom>
          <a:noFill/>
        </p:spPr>
        <p:txBody>
          <a:bodyPr wrap="none" rtlCol="0">
            <a:spAutoFit/>
          </a:bodyPr>
          <a:lstStyle/>
          <a:p>
            <a:endParaRPr lang="en-DE" dirty="0">
              <a:latin typeface="Myriad Pro" panose="020B0503030403020204" pitchFamily="34" charset="0"/>
            </a:endParaRPr>
          </a:p>
        </p:txBody>
      </p:sp>
    </p:spTree>
    <p:extLst>
      <p:ext uri="{BB962C8B-B14F-4D97-AF65-F5344CB8AC3E}">
        <p14:creationId xmlns:p14="http://schemas.microsoft.com/office/powerpoint/2010/main" val="36208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A9B1E716-D093-37F9-A173-5DD93A1A07AC}"/>
              </a:ext>
            </a:extLst>
          </p:cNvPr>
          <p:cNvPicPr>
            <a:picLocks noChangeAspect="1"/>
          </p:cNvPicPr>
          <p:nvPr/>
        </p:nvPicPr>
        <p:blipFill>
          <a:blip r:embed="rId2"/>
          <a:stretch>
            <a:fillRect/>
          </a:stretch>
        </p:blipFill>
        <p:spPr>
          <a:xfrm>
            <a:off x="0" y="0"/>
            <a:ext cx="11582400" cy="6903479"/>
          </a:xfrm>
          <a:prstGeom prst="rect">
            <a:avLst/>
          </a:prstGeom>
        </p:spPr>
      </p:pic>
      <p:sp>
        <p:nvSpPr>
          <p:cNvPr id="2" name="Title 1">
            <a:extLst>
              <a:ext uri="{FF2B5EF4-FFF2-40B4-BE49-F238E27FC236}">
                <a16:creationId xmlns:a16="http://schemas.microsoft.com/office/drawing/2014/main" id="{6957D017-5257-6F44-C06A-A016F3BD6301}"/>
              </a:ext>
            </a:extLst>
          </p:cNvPr>
          <p:cNvSpPr>
            <a:spLocks noGrp="1"/>
          </p:cNvSpPr>
          <p:nvPr>
            <p:ph type="title"/>
          </p:nvPr>
        </p:nvSpPr>
        <p:spPr>
          <a:xfrm>
            <a:off x="838200" y="365125"/>
            <a:ext cx="11199312" cy="1325563"/>
          </a:xfrm>
        </p:spPr>
        <p:txBody>
          <a:bodyPr>
            <a:normAutofit/>
          </a:bodyPr>
          <a:lstStyle/>
          <a:p>
            <a:pPr algn="r"/>
            <a:r>
              <a:rPr lang="en-DE" sz="3600" dirty="0"/>
              <a:t>GenAI &amp;</a:t>
            </a:r>
            <a:br>
              <a:rPr lang="en-DE" sz="3600" dirty="0"/>
            </a:br>
            <a:r>
              <a:rPr lang="en-DE" sz="3600" dirty="0"/>
              <a:t>Formal Diagrammatic Models </a:t>
            </a:r>
          </a:p>
        </p:txBody>
      </p:sp>
    </p:spTree>
    <p:extLst>
      <p:ext uri="{BB962C8B-B14F-4D97-AF65-F5344CB8AC3E}">
        <p14:creationId xmlns:p14="http://schemas.microsoft.com/office/powerpoint/2010/main" val="405719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3842DF-80B0-C33E-07A1-A8D898AB91E5}"/>
              </a:ext>
            </a:extLst>
          </p:cNvPr>
          <p:cNvSpPr>
            <a:spLocks noGrp="1"/>
          </p:cNvSpPr>
          <p:nvPr>
            <p:ph type="sldNum" sz="quarter" idx="12"/>
          </p:nvPr>
        </p:nvSpPr>
        <p:spPr/>
        <p:txBody>
          <a:bodyPr/>
          <a:lstStyle/>
          <a:p>
            <a:fld id="{DF12D8F4-202D-C143-9646-6CEB7B7938DC}" type="slidenum">
              <a:rPr lang="en-DE" smtClean="0">
                <a:latin typeface="Myriad Pro" panose="020B0503030403020204" pitchFamily="34" charset="0"/>
              </a:rPr>
              <a:t>21</a:t>
            </a:fld>
            <a:endParaRPr lang="en-DE">
              <a:latin typeface="Myriad Pro" panose="020B0503030403020204" pitchFamily="34" charset="0"/>
            </a:endParaRPr>
          </a:p>
        </p:txBody>
      </p:sp>
      <p:sp>
        <p:nvSpPr>
          <p:cNvPr id="7" name="Rectangle 6">
            <a:extLst>
              <a:ext uri="{FF2B5EF4-FFF2-40B4-BE49-F238E27FC236}">
                <a16:creationId xmlns:a16="http://schemas.microsoft.com/office/drawing/2014/main" id="{08715097-8431-45FB-64F0-FFC0C84348BE}"/>
              </a:ext>
            </a:extLst>
          </p:cNvPr>
          <p:cNvSpPr/>
          <p:nvPr/>
        </p:nvSpPr>
        <p:spPr>
          <a:xfrm>
            <a:off x="2150947" y="3216925"/>
            <a:ext cx="824727" cy="2120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DE" dirty="0">
                <a:solidFill>
                  <a:srgbClr val="C00000"/>
                </a:solidFill>
                <a:latin typeface="Myriad Pro" panose="020B0503030403020204" pitchFamily="34" charset="0"/>
              </a:rPr>
              <a:t>-O+2</a:t>
            </a:r>
          </a:p>
        </p:txBody>
      </p:sp>
      <p:sp>
        <p:nvSpPr>
          <p:cNvPr id="12" name="Rectangle 11">
            <a:extLst>
              <a:ext uri="{FF2B5EF4-FFF2-40B4-BE49-F238E27FC236}">
                <a16:creationId xmlns:a16="http://schemas.microsoft.com/office/drawing/2014/main" id="{97F7B6C9-050E-1273-6E1D-3ACAB20D475F}"/>
              </a:ext>
            </a:extLst>
          </p:cNvPr>
          <p:cNvSpPr/>
          <p:nvPr/>
        </p:nvSpPr>
        <p:spPr>
          <a:xfrm>
            <a:off x="2181770" y="3174461"/>
            <a:ext cx="643624" cy="29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17" name="TextBox 16">
            <a:extLst>
              <a:ext uri="{FF2B5EF4-FFF2-40B4-BE49-F238E27FC236}">
                <a16:creationId xmlns:a16="http://schemas.microsoft.com/office/drawing/2014/main" id="{31BDFCB3-620E-E140-BEEE-9E5826A745C2}"/>
              </a:ext>
            </a:extLst>
          </p:cNvPr>
          <p:cNvSpPr txBox="1"/>
          <p:nvPr/>
        </p:nvSpPr>
        <p:spPr>
          <a:xfrm>
            <a:off x="2101941" y="3011027"/>
            <a:ext cx="255198" cy="369332"/>
          </a:xfrm>
          <a:prstGeom prst="rect">
            <a:avLst/>
          </a:prstGeom>
          <a:noFill/>
        </p:spPr>
        <p:txBody>
          <a:bodyPr wrap="none" rtlCol="0">
            <a:spAutoFit/>
          </a:bodyPr>
          <a:lstStyle/>
          <a:p>
            <a:r>
              <a:rPr lang="en-DE" dirty="0">
                <a:latin typeface="Myriad Pro" panose="020B0503030403020204" pitchFamily="34" charset="0"/>
              </a:rPr>
              <a:t>-</a:t>
            </a:r>
          </a:p>
        </p:txBody>
      </p:sp>
      <p:sp>
        <p:nvSpPr>
          <p:cNvPr id="2" name="Title 1">
            <a:extLst>
              <a:ext uri="{FF2B5EF4-FFF2-40B4-BE49-F238E27FC236}">
                <a16:creationId xmlns:a16="http://schemas.microsoft.com/office/drawing/2014/main" id="{236E5E34-4AB9-3C3E-A34C-87CE9061D5A8}"/>
              </a:ext>
            </a:extLst>
          </p:cNvPr>
          <p:cNvSpPr>
            <a:spLocks noGrp="1"/>
          </p:cNvSpPr>
          <p:nvPr>
            <p:ph type="title"/>
          </p:nvPr>
        </p:nvSpPr>
        <p:spPr>
          <a:xfrm>
            <a:off x="468946" y="42056"/>
            <a:ext cx="10884853" cy="1325563"/>
          </a:xfrm>
        </p:spPr>
        <p:txBody>
          <a:bodyPr/>
          <a:lstStyle/>
          <a:p>
            <a:r>
              <a:rPr lang="en-DE" dirty="0">
                <a:latin typeface="Myriad Pro" panose="020B0503030403020204" pitchFamily="34" charset="0"/>
              </a:rPr>
              <a:t>Example: Failure Mode and Effects Analysis</a:t>
            </a:r>
          </a:p>
        </p:txBody>
      </p:sp>
      <p:pic>
        <p:nvPicPr>
          <p:cNvPr id="37" name="Content Placeholder 36" descr="A diagram of a diagram&#10;&#10;Description automatically generated">
            <a:extLst>
              <a:ext uri="{FF2B5EF4-FFF2-40B4-BE49-F238E27FC236}">
                <a16:creationId xmlns:a16="http://schemas.microsoft.com/office/drawing/2014/main" id="{B62B3C51-F8D3-3384-CC16-216E5D6B5188}"/>
              </a:ext>
            </a:extLst>
          </p:cNvPr>
          <p:cNvPicPr>
            <a:picLocks noGrp="1" noChangeAspect="1"/>
          </p:cNvPicPr>
          <p:nvPr>
            <p:ph idx="1"/>
          </p:nvPr>
        </p:nvPicPr>
        <p:blipFill>
          <a:blip r:embed="rId3"/>
          <a:stretch>
            <a:fillRect/>
          </a:stretch>
        </p:blipFill>
        <p:spPr>
          <a:xfrm>
            <a:off x="608123" y="1367619"/>
            <a:ext cx="10975754" cy="4687015"/>
          </a:xfrm>
        </p:spPr>
      </p:pic>
      <p:sp>
        <p:nvSpPr>
          <p:cNvPr id="31" name="Cloud Callout 30">
            <a:extLst>
              <a:ext uri="{FF2B5EF4-FFF2-40B4-BE49-F238E27FC236}">
                <a16:creationId xmlns:a16="http://schemas.microsoft.com/office/drawing/2014/main" id="{67105E15-57C1-BA5A-4E00-52905F3F5F23}"/>
              </a:ext>
            </a:extLst>
          </p:cNvPr>
          <p:cNvSpPr/>
          <p:nvPr/>
        </p:nvSpPr>
        <p:spPr>
          <a:xfrm>
            <a:off x="8160408" y="1065903"/>
            <a:ext cx="4519684" cy="2151022"/>
          </a:xfrm>
          <a:prstGeom prst="cloudCallout">
            <a:avLst>
              <a:gd name="adj1" fmla="val -66728"/>
              <a:gd name="adj2" fmla="val 96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latin typeface="Myriad Pro" panose="020B0503030403020204" pitchFamily="34" charset="0"/>
              </a:rPr>
              <a:t>Semantics = Markov Decision Process</a:t>
            </a:r>
          </a:p>
          <a:p>
            <a:pPr algn="ctr"/>
            <a:endParaRPr lang="en-DE" dirty="0">
              <a:latin typeface="Myriad Pro" panose="020B0503030403020204" pitchFamily="34" charset="0"/>
            </a:endParaRPr>
          </a:p>
          <a:p>
            <a:pPr algn="ctr"/>
            <a:r>
              <a:rPr lang="en-DE" dirty="0">
                <a:latin typeface="Myriad Pro" panose="020B0503030403020204" pitchFamily="34" charset="0"/>
              </a:rPr>
              <a:t>Best action in every state</a:t>
            </a:r>
            <a:br>
              <a:rPr lang="en-DE" dirty="0">
                <a:latin typeface="Myriad Pro" panose="020B0503030403020204" pitchFamily="34" charset="0"/>
              </a:rPr>
            </a:br>
            <a:r>
              <a:rPr lang="en-DE" dirty="0">
                <a:latin typeface="Myriad Pro" panose="020B0503030403020204" pitchFamily="34" charset="0"/>
              </a:rPr>
              <a:t>(compare to chess playing)</a:t>
            </a:r>
          </a:p>
        </p:txBody>
      </p:sp>
    </p:spTree>
    <p:extLst>
      <p:ext uri="{BB962C8B-B14F-4D97-AF65-F5344CB8AC3E}">
        <p14:creationId xmlns:p14="http://schemas.microsoft.com/office/powerpoint/2010/main" val="42068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2AAD-8293-2EA1-C92F-36DCA2792C99}"/>
              </a:ext>
            </a:extLst>
          </p:cNvPr>
          <p:cNvSpPr>
            <a:spLocks noGrp="1"/>
          </p:cNvSpPr>
          <p:nvPr>
            <p:ph type="title"/>
          </p:nvPr>
        </p:nvSpPr>
        <p:spPr/>
        <p:txBody>
          <a:bodyPr/>
          <a:lstStyle/>
          <a:p>
            <a:r>
              <a:rPr lang="en-DE" dirty="0"/>
              <a:t>Beyond RAG</a:t>
            </a:r>
          </a:p>
        </p:txBody>
      </p:sp>
      <p:sp>
        <p:nvSpPr>
          <p:cNvPr id="3" name="Content Placeholder 2">
            <a:extLst>
              <a:ext uri="{FF2B5EF4-FFF2-40B4-BE49-F238E27FC236}">
                <a16:creationId xmlns:a16="http://schemas.microsoft.com/office/drawing/2014/main" id="{28484A2A-025E-7310-CF81-29ECC2949FBA}"/>
              </a:ext>
            </a:extLst>
          </p:cNvPr>
          <p:cNvSpPr>
            <a:spLocks noGrp="1"/>
          </p:cNvSpPr>
          <p:nvPr>
            <p:ph idx="1"/>
          </p:nvPr>
        </p:nvSpPr>
        <p:spPr/>
        <p:txBody>
          <a:bodyPr/>
          <a:lstStyle/>
          <a:p>
            <a:r>
              <a:rPr lang="en-DE" dirty="0"/>
              <a:t>Not only data, but models</a:t>
            </a:r>
          </a:p>
          <a:p>
            <a:r>
              <a:rPr lang="en-DE" dirty="0"/>
              <a:t>Models have a semantics</a:t>
            </a:r>
          </a:p>
          <a:p>
            <a:r>
              <a:rPr lang="en-DE" dirty="0"/>
              <a:t>Decision or computational problems defined w.r.t. semantics</a:t>
            </a:r>
          </a:p>
          <a:p>
            <a:pPr lvl="1"/>
            <a:r>
              <a:rPr lang="en-DE" dirty="0"/>
              <a:t>Example: “Compute best action in every possible state.”</a:t>
            </a:r>
          </a:p>
          <a:p>
            <a:r>
              <a:rPr lang="en-DE" dirty="0"/>
              <a:t>Solutions of decision (or computational) problems </a:t>
            </a:r>
            <a:br>
              <a:rPr lang="en-DE" dirty="0"/>
            </a:br>
            <a:r>
              <a:rPr lang="en-DE" dirty="0"/>
              <a:t>define more data</a:t>
            </a:r>
          </a:p>
          <a:p>
            <a:r>
              <a:rPr lang="en-DE" dirty="0">
                <a:sym typeface="Wingdings" pitchFamily="2" charset="2"/>
              </a:rPr>
              <a:t> s</a:t>
            </a:r>
            <a:r>
              <a:rPr lang="en-DE" dirty="0"/>
              <a:t>emanticRAG</a:t>
            </a:r>
          </a:p>
        </p:txBody>
      </p:sp>
    </p:spTree>
    <p:extLst>
      <p:ext uri="{BB962C8B-B14F-4D97-AF65-F5344CB8AC3E}">
        <p14:creationId xmlns:p14="http://schemas.microsoft.com/office/powerpoint/2010/main" val="2353070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6AEA-118C-0715-B476-8B0E18EB859D}"/>
              </a:ext>
            </a:extLst>
          </p:cNvPr>
          <p:cNvSpPr>
            <a:spLocks noGrp="1"/>
          </p:cNvSpPr>
          <p:nvPr>
            <p:ph type="title"/>
          </p:nvPr>
        </p:nvSpPr>
        <p:spPr/>
        <p:txBody>
          <a:bodyPr/>
          <a:lstStyle/>
          <a:p>
            <a:endParaRPr lang="en-DE" dirty="0"/>
          </a:p>
        </p:txBody>
      </p:sp>
      <p:sp>
        <p:nvSpPr>
          <p:cNvPr id="3" name="Content Placeholder 2">
            <a:extLst>
              <a:ext uri="{FF2B5EF4-FFF2-40B4-BE49-F238E27FC236}">
                <a16:creationId xmlns:a16="http://schemas.microsoft.com/office/drawing/2014/main" id="{C5D0A0EE-F3C6-5F02-7F56-D3C1416304D9}"/>
              </a:ext>
            </a:extLst>
          </p:cNvPr>
          <p:cNvSpPr>
            <a:spLocks noGrp="1"/>
          </p:cNvSpPr>
          <p:nvPr>
            <p:ph idx="1"/>
          </p:nvPr>
        </p:nvSpPr>
        <p:spPr/>
        <p:txBody>
          <a:bodyPr/>
          <a:lstStyle/>
          <a:p>
            <a:endParaRPr lang="en-DE"/>
          </a:p>
        </p:txBody>
      </p:sp>
      <p:pic>
        <p:nvPicPr>
          <p:cNvPr id="4" name="Picture 3">
            <a:extLst>
              <a:ext uri="{FF2B5EF4-FFF2-40B4-BE49-F238E27FC236}">
                <a16:creationId xmlns:a16="http://schemas.microsoft.com/office/drawing/2014/main" id="{E669D8B8-B0E6-EE58-50B2-2B3A32763F3E}"/>
              </a:ext>
            </a:extLst>
          </p:cNvPr>
          <p:cNvPicPr>
            <a:picLocks noChangeAspect="1"/>
          </p:cNvPicPr>
          <p:nvPr/>
        </p:nvPicPr>
        <p:blipFill>
          <a:blip r:embed="rId2"/>
          <a:stretch>
            <a:fillRect/>
          </a:stretch>
        </p:blipFill>
        <p:spPr>
          <a:xfrm>
            <a:off x="-6261085" y="0"/>
            <a:ext cx="21149056" cy="7179275"/>
          </a:xfrm>
          <a:prstGeom prst="rect">
            <a:avLst/>
          </a:prstGeom>
        </p:spPr>
      </p:pic>
      <p:sp>
        <p:nvSpPr>
          <p:cNvPr id="6" name="Cloud Callout 5">
            <a:extLst>
              <a:ext uri="{FF2B5EF4-FFF2-40B4-BE49-F238E27FC236}">
                <a16:creationId xmlns:a16="http://schemas.microsoft.com/office/drawing/2014/main" id="{0D41D75B-4303-F57C-E59D-572429E24EE5}"/>
              </a:ext>
            </a:extLst>
          </p:cNvPr>
          <p:cNvSpPr/>
          <p:nvPr/>
        </p:nvSpPr>
        <p:spPr>
          <a:xfrm>
            <a:off x="6561252" y="1690688"/>
            <a:ext cx="5630748" cy="1776100"/>
          </a:xfrm>
          <a:prstGeom prst="cloudCallout">
            <a:avLst>
              <a:gd name="adj1" fmla="val -66728"/>
              <a:gd name="adj2" fmla="val 96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latin typeface="Myriad Pro" panose="020B0503030403020204" pitchFamily="34" charset="0"/>
              </a:rPr>
              <a:t>Practical models are very large</a:t>
            </a:r>
          </a:p>
        </p:txBody>
      </p:sp>
    </p:spTree>
    <p:extLst>
      <p:ext uri="{BB962C8B-B14F-4D97-AF65-F5344CB8AC3E}">
        <p14:creationId xmlns:p14="http://schemas.microsoft.com/office/powerpoint/2010/main" val="3682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CAC11CBD-E828-89E2-6C25-AD0F04F9F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78" y="1506170"/>
            <a:ext cx="12248778" cy="4788159"/>
          </a:xfrm>
        </p:spPr>
      </p:pic>
      <p:sp>
        <p:nvSpPr>
          <p:cNvPr id="6" name="Title 5">
            <a:extLst>
              <a:ext uri="{FF2B5EF4-FFF2-40B4-BE49-F238E27FC236}">
                <a16:creationId xmlns:a16="http://schemas.microsoft.com/office/drawing/2014/main" id="{BE142638-33BB-CCBC-F815-E0F3C7A493F6}"/>
              </a:ext>
            </a:extLst>
          </p:cNvPr>
          <p:cNvSpPr>
            <a:spLocks noGrp="1"/>
          </p:cNvSpPr>
          <p:nvPr>
            <p:ph type="title"/>
          </p:nvPr>
        </p:nvSpPr>
        <p:spPr>
          <a:xfrm>
            <a:off x="362211" y="0"/>
            <a:ext cx="10515600" cy="1325563"/>
          </a:xfrm>
        </p:spPr>
        <p:txBody>
          <a:bodyPr/>
          <a:lstStyle/>
          <a:p>
            <a:r>
              <a:rPr lang="en-DE" dirty="0">
                <a:latin typeface="Myriad Pro" panose="020B0503030403020204" pitchFamily="34" charset="0"/>
              </a:rPr>
              <a:t>Symbol grounding with LLMs</a:t>
            </a:r>
          </a:p>
        </p:txBody>
      </p:sp>
    </p:spTree>
    <p:extLst>
      <p:ext uri="{BB962C8B-B14F-4D97-AF65-F5344CB8AC3E}">
        <p14:creationId xmlns:p14="http://schemas.microsoft.com/office/powerpoint/2010/main" val="271214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698F-D9A9-1C5F-E561-A47A6AF81BD8}"/>
              </a:ext>
            </a:extLst>
          </p:cNvPr>
          <p:cNvSpPr>
            <a:spLocks noGrp="1"/>
          </p:cNvSpPr>
          <p:nvPr>
            <p:ph type="title"/>
          </p:nvPr>
        </p:nvSpPr>
        <p:spPr/>
        <p:txBody>
          <a:bodyPr/>
          <a:lstStyle/>
          <a:p>
            <a:r>
              <a:rPr lang="en-DE" dirty="0">
                <a:latin typeface="Myriad Pro" panose="020B0503030403020204" pitchFamily="34" charset="0"/>
              </a:rPr>
              <a:t>Training for semanticRAG</a:t>
            </a:r>
          </a:p>
        </p:txBody>
      </p:sp>
      <p:sp>
        <p:nvSpPr>
          <p:cNvPr id="3" name="Content Placeholder 2">
            <a:extLst>
              <a:ext uri="{FF2B5EF4-FFF2-40B4-BE49-F238E27FC236}">
                <a16:creationId xmlns:a16="http://schemas.microsoft.com/office/drawing/2014/main" id="{C258E14C-6EBF-F64F-135D-B96E9C9A6744}"/>
              </a:ext>
            </a:extLst>
          </p:cNvPr>
          <p:cNvSpPr>
            <a:spLocks noGrp="1"/>
          </p:cNvSpPr>
          <p:nvPr>
            <p:ph idx="1"/>
          </p:nvPr>
        </p:nvSpPr>
        <p:spPr/>
        <p:txBody>
          <a:bodyPr/>
          <a:lstStyle/>
          <a:p>
            <a:r>
              <a:rPr lang="en-DE" dirty="0">
                <a:latin typeface="Myriad Pro" panose="020B0503030403020204" pitchFamily="34" charset="0"/>
              </a:rPr>
              <a:t>Generate cloze texts from model elements</a:t>
            </a:r>
          </a:p>
          <a:p>
            <a:pPr lvl="1"/>
            <a:r>
              <a:rPr lang="en-DE" dirty="0">
                <a:latin typeface="Myriad Pro" panose="020B0503030403020204" pitchFamily="34" charset="0"/>
              </a:rPr>
              <a:t>Model elements relevant for text are automatically known</a:t>
            </a:r>
          </a:p>
          <a:p>
            <a:pPr lvl="1"/>
            <a:r>
              <a:rPr lang="en-DE" dirty="0">
                <a:latin typeface="Myriad Pro" panose="020B0503030403020204" pitchFamily="34" charset="0"/>
              </a:rPr>
              <a:t>Models semantics matters for cloze filling (semanticRAG)</a:t>
            </a:r>
          </a:p>
          <a:p>
            <a:r>
              <a:rPr lang="en-DE" dirty="0">
                <a:latin typeface="Myriad Pro" panose="020B0503030403020204" pitchFamily="34" charset="0"/>
              </a:rPr>
              <a:t>Deep fine tuning (e.g., based on GPT-2)</a:t>
            </a:r>
          </a:p>
        </p:txBody>
      </p:sp>
    </p:spTree>
    <p:extLst>
      <p:ext uri="{BB962C8B-B14F-4D97-AF65-F5344CB8AC3E}">
        <p14:creationId xmlns:p14="http://schemas.microsoft.com/office/powerpoint/2010/main" val="3313336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4546" y="364920"/>
            <a:ext cx="9505271" cy="620073"/>
          </a:xfrm>
          <a:prstGeom prst="rect">
            <a:avLst/>
          </a:prstGeom>
        </p:spPr>
        <p:txBody>
          <a:bodyPr vert="horz" wrap="square" lIns="0" tIns="6698" rIns="0" bIns="0" numCol="1" rtlCol="0" anchor="t" anchorCtr="0" compatLnSpc="1">
            <a:prstTxWarp prst="textNoShape">
              <a:avLst/>
            </a:prstTxWarp>
            <a:spAutoFit/>
          </a:bodyPr>
          <a:lstStyle/>
          <a:p>
            <a:pPr marL="6697">
              <a:spcBef>
                <a:spcPts val="53"/>
              </a:spcBef>
              <a:tabLst>
                <a:tab pos="834785" algn="l"/>
                <a:tab pos="2548219" algn="l"/>
                <a:tab pos="2819114" algn="l"/>
                <a:tab pos="4850992" algn="l"/>
              </a:tabLst>
            </a:pPr>
            <a:r>
              <a:rPr dirty="0"/>
              <a:t>P</a:t>
            </a:r>
            <a:r>
              <a:rPr spc="-42" dirty="0"/>
              <a:t>r</a:t>
            </a:r>
            <a:r>
              <a:rPr dirty="0"/>
              <a:t>e-</a:t>
            </a:r>
            <a:r>
              <a:rPr spc="-206" dirty="0"/>
              <a:t>T</a:t>
            </a:r>
            <a:r>
              <a:rPr dirty="0"/>
              <a:t>raining</a:t>
            </a:r>
            <a:r>
              <a:rPr lang="de-DE" dirty="0"/>
              <a:t> </a:t>
            </a:r>
            <a:r>
              <a:rPr lang="de-DE" dirty="0" err="1"/>
              <a:t>as</a:t>
            </a:r>
            <a:r>
              <a:rPr lang="de-DE" dirty="0"/>
              <a:t> a Start </a:t>
            </a:r>
            <a:r>
              <a:rPr dirty="0"/>
              <a:t>	</a:t>
            </a:r>
            <a:r>
              <a:rPr lang="en-DE" dirty="0"/>
              <a:t>&amp;       </a:t>
            </a:r>
            <a:r>
              <a:rPr lang="de-DE" dirty="0"/>
              <a:t>Fine Tuning</a:t>
            </a:r>
            <a:endParaRPr dirty="0"/>
          </a:p>
        </p:txBody>
      </p:sp>
      <p:sp>
        <p:nvSpPr>
          <p:cNvPr id="4" name="object 4"/>
          <p:cNvSpPr/>
          <p:nvPr/>
        </p:nvSpPr>
        <p:spPr>
          <a:xfrm>
            <a:off x="3114418" y="2697649"/>
            <a:ext cx="3097485" cy="1922450"/>
          </a:xfrm>
          <a:custGeom>
            <a:avLst/>
            <a:gdLst/>
            <a:ahLst/>
            <a:cxnLst/>
            <a:rect l="l" t="t" r="r" b="b"/>
            <a:pathLst>
              <a:path w="5873750" h="3645534">
                <a:moveTo>
                  <a:pt x="877044" y="0"/>
                </a:moveTo>
                <a:lnTo>
                  <a:pt x="4996375" y="0"/>
                </a:lnTo>
                <a:lnTo>
                  <a:pt x="5070549" y="42"/>
                </a:lnTo>
                <a:lnTo>
                  <a:pt x="5138854" y="343"/>
                </a:lnTo>
                <a:lnTo>
                  <a:pt x="5201600" y="1160"/>
                </a:lnTo>
                <a:lnTo>
                  <a:pt x="5259096" y="2750"/>
                </a:lnTo>
                <a:lnTo>
                  <a:pt x="5311651" y="5372"/>
                </a:lnTo>
                <a:lnTo>
                  <a:pt x="5359573" y="9283"/>
                </a:lnTo>
                <a:lnTo>
                  <a:pt x="5403171" y="14741"/>
                </a:lnTo>
                <a:lnTo>
                  <a:pt x="5442754" y="22005"/>
                </a:lnTo>
                <a:lnTo>
                  <a:pt x="5511111" y="42979"/>
                </a:lnTo>
                <a:lnTo>
                  <a:pt x="5559370" y="63270"/>
                </a:lnTo>
                <a:lnTo>
                  <a:pt x="5605038" y="87962"/>
                </a:lnTo>
                <a:lnTo>
                  <a:pt x="5647855" y="116795"/>
                </a:lnTo>
                <a:lnTo>
                  <a:pt x="5687564" y="149512"/>
                </a:lnTo>
                <a:lnTo>
                  <a:pt x="5723906" y="185854"/>
                </a:lnTo>
                <a:lnTo>
                  <a:pt x="5756623" y="225563"/>
                </a:lnTo>
                <a:lnTo>
                  <a:pt x="5785457" y="268381"/>
                </a:lnTo>
                <a:lnTo>
                  <a:pt x="5810149" y="314048"/>
                </a:lnTo>
                <a:lnTo>
                  <a:pt x="5830440" y="362308"/>
                </a:lnTo>
                <a:lnTo>
                  <a:pt x="5851414" y="430665"/>
                </a:lnTo>
                <a:lnTo>
                  <a:pt x="5858677" y="470248"/>
                </a:lnTo>
                <a:lnTo>
                  <a:pt x="5864136" y="513846"/>
                </a:lnTo>
                <a:lnTo>
                  <a:pt x="5868047" y="561768"/>
                </a:lnTo>
                <a:lnTo>
                  <a:pt x="5870669" y="614322"/>
                </a:lnTo>
                <a:lnTo>
                  <a:pt x="5872259" y="671818"/>
                </a:lnTo>
                <a:lnTo>
                  <a:pt x="5873075" y="734565"/>
                </a:lnTo>
                <a:lnTo>
                  <a:pt x="5873376" y="802870"/>
                </a:lnTo>
                <a:lnTo>
                  <a:pt x="5873419" y="877044"/>
                </a:lnTo>
                <a:lnTo>
                  <a:pt x="5873419" y="2768319"/>
                </a:lnTo>
                <a:lnTo>
                  <a:pt x="5873376" y="2842492"/>
                </a:lnTo>
                <a:lnTo>
                  <a:pt x="5873075" y="2910798"/>
                </a:lnTo>
                <a:lnTo>
                  <a:pt x="5872259" y="2973544"/>
                </a:lnTo>
                <a:lnTo>
                  <a:pt x="5870669" y="3031040"/>
                </a:lnTo>
                <a:lnTo>
                  <a:pt x="5868047" y="3083595"/>
                </a:lnTo>
                <a:lnTo>
                  <a:pt x="5864136" y="3131516"/>
                </a:lnTo>
                <a:lnTo>
                  <a:pt x="5858677" y="3175115"/>
                </a:lnTo>
                <a:lnTo>
                  <a:pt x="5851414" y="3214698"/>
                </a:lnTo>
                <a:lnTo>
                  <a:pt x="5830440" y="3283055"/>
                </a:lnTo>
                <a:lnTo>
                  <a:pt x="5810149" y="3331314"/>
                </a:lnTo>
                <a:lnTo>
                  <a:pt x="5785457" y="3376982"/>
                </a:lnTo>
                <a:lnTo>
                  <a:pt x="5756623" y="3419799"/>
                </a:lnTo>
                <a:lnTo>
                  <a:pt x="5723906" y="3459508"/>
                </a:lnTo>
                <a:lnTo>
                  <a:pt x="5687564" y="3495850"/>
                </a:lnTo>
                <a:lnTo>
                  <a:pt x="5647855" y="3528567"/>
                </a:lnTo>
                <a:lnTo>
                  <a:pt x="5605038" y="3557401"/>
                </a:lnTo>
                <a:lnTo>
                  <a:pt x="5559370" y="3582092"/>
                </a:lnTo>
                <a:lnTo>
                  <a:pt x="5511111" y="3602384"/>
                </a:lnTo>
                <a:lnTo>
                  <a:pt x="5442754" y="3623358"/>
                </a:lnTo>
                <a:lnTo>
                  <a:pt x="5403171" y="3630621"/>
                </a:lnTo>
                <a:lnTo>
                  <a:pt x="5359573" y="3636080"/>
                </a:lnTo>
                <a:lnTo>
                  <a:pt x="5311651" y="3639991"/>
                </a:lnTo>
                <a:lnTo>
                  <a:pt x="5259096" y="3642612"/>
                </a:lnTo>
                <a:lnTo>
                  <a:pt x="5201600" y="3644203"/>
                </a:lnTo>
                <a:lnTo>
                  <a:pt x="5138854" y="3645019"/>
                </a:lnTo>
                <a:lnTo>
                  <a:pt x="5070549" y="3645320"/>
                </a:lnTo>
                <a:lnTo>
                  <a:pt x="4996375"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6" name="object 6"/>
          <p:cNvSpPr txBox="1"/>
          <p:nvPr/>
        </p:nvSpPr>
        <p:spPr>
          <a:xfrm>
            <a:off x="3401408" y="3221329"/>
            <a:ext cx="1269803" cy="546389"/>
          </a:xfrm>
          <a:prstGeom prst="rect">
            <a:avLst/>
          </a:prstGeom>
        </p:spPr>
        <p:txBody>
          <a:bodyPr vert="horz" wrap="square" lIns="0" tIns="33486" rIns="0" bIns="0" rtlCol="0">
            <a:spAutoFit/>
          </a:bodyPr>
          <a:lstStyle/>
          <a:p>
            <a:pPr marL="6697">
              <a:spcBef>
                <a:spcPts val="264"/>
              </a:spcBef>
            </a:pPr>
            <a:r>
              <a:rPr lang="de-DE" sz="1582" i="1" spc="-124" dirty="0" err="1">
                <a:latin typeface="Arial"/>
                <a:cs typeface="Arial"/>
              </a:rPr>
              <a:t>Pretrained</a:t>
            </a:r>
            <a:endParaRPr sz="1582" dirty="0">
              <a:latin typeface="Arial"/>
              <a:cs typeface="Arial"/>
            </a:endParaRPr>
          </a:p>
          <a:p>
            <a:pPr marL="6697">
              <a:spcBef>
                <a:spcPts val="211"/>
              </a:spcBef>
            </a:pPr>
            <a:r>
              <a:rPr sz="1582" i="1" spc="47" dirty="0">
                <a:latin typeface="Arial"/>
                <a:cs typeface="Arial"/>
              </a:rPr>
              <a:t>Model</a:t>
            </a:r>
            <a:endParaRPr sz="1582" dirty="0">
              <a:latin typeface="Arial"/>
              <a:cs typeface="Arial"/>
            </a:endParaRPr>
          </a:p>
        </p:txBody>
      </p:sp>
      <p:sp>
        <p:nvSpPr>
          <p:cNvPr id="7" name="object 7"/>
          <p:cNvSpPr txBox="1"/>
          <p:nvPr/>
        </p:nvSpPr>
        <p:spPr>
          <a:xfrm>
            <a:off x="3679191" y="2024845"/>
            <a:ext cx="1967992" cy="581320"/>
          </a:xfrm>
          <a:prstGeom prst="rect">
            <a:avLst/>
          </a:prstGeom>
        </p:spPr>
        <p:txBody>
          <a:bodyPr vert="horz" wrap="square" lIns="0" tIns="5023" rIns="0" bIns="0" rtlCol="0">
            <a:spAutoFit/>
          </a:bodyPr>
          <a:lstStyle/>
          <a:p>
            <a:pPr marL="6697" marR="2679" indent="262859">
              <a:lnSpc>
                <a:spcPct val="100899"/>
              </a:lnSpc>
              <a:spcBef>
                <a:spcPts val="40"/>
              </a:spcBef>
            </a:pPr>
            <a:r>
              <a:rPr sz="1265" b="1" dirty="0">
                <a:latin typeface="Helvetica Neue"/>
                <a:cs typeface="Helvetica Neue"/>
              </a:rPr>
              <a:t>1) Download </a:t>
            </a:r>
            <a:r>
              <a:rPr lang="de-DE" sz="1265" b="1" spc="-8" dirty="0">
                <a:latin typeface="Helvetica Neue"/>
                <a:cs typeface="Helvetica Neue"/>
              </a:rPr>
              <a:t>LM</a:t>
            </a:r>
            <a:r>
              <a:rPr sz="1265" b="1" spc="-8" dirty="0">
                <a:latin typeface="Helvetica Neue"/>
                <a:cs typeface="Helvetica Neue"/>
              </a:rPr>
              <a:t>  </a:t>
            </a:r>
            <a:br>
              <a:rPr lang="de-DE" sz="1265" b="1" spc="-8" dirty="0">
                <a:latin typeface="Helvetica Neue"/>
                <a:cs typeface="Helvetica Neue"/>
              </a:rPr>
            </a:br>
            <a:r>
              <a:rPr sz="1265" spc="-3" dirty="0">
                <a:latin typeface="Helvetica Neue"/>
                <a:cs typeface="Helvetica Neue"/>
              </a:rPr>
              <a:t>pre-trained </a:t>
            </a:r>
            <a:r>
              <a:rPr sz="1265" dirty="0">
                <a:latin typeface="Helvetica Neue"/>
                <a:cs typeface="Helvetica Neue"/>
              </a:rPr>
              <a:t>on </a:t>
            </a:r>
            <a:r>
              <a:rPr sz="1265" spc="-8" dirty="0">
                <a:latin typeface="Helvetica Neue"/>
                <a:cs typeface="Helvetica Neue"/>
              </a:rPr>
              <a:t>large</a:t>
            </a:r>
            <a:r>
              <a:rPr sz="1265" spc="-42" dirty="0">
                <a:latin typeface="Helvetica Neue"/>
                <a:cs typeface="Helvetica Neue"/>
              </a:rPr>
              <a:t> </a:t>
            </a:r>
            <a:r>
              <a:rPr sz="1265" dirty="0">
                <a:latin typeface="Helvetica Neue"/>
                <a:cs typeface="Helvetica Neue"/>
              </a:rPr>
              <a:t>corpus  (in self-supervised</a:t>
            </a:r>
            <a:r>
              <a:rPr sz="1265" spc="-37" dirty="0">
                <a:latin typeface="Helvetica Neue"/>
                <a:cs typeface="Helvetica Neue"/>
              </a:rPr>
              <a:t> </a:t>
            </a:r>
            <a:r>
              <a:rPr sz="1265" dirty="0">
                <a:latin typeface="Helvetica Neue"/>
                <a:cs typeface="Helvetica Neue"/>
              </a:rPr>
              <a:t>fashion)</a:t>
            </a:r>
          </a:p>
        </p:txBody>
      </p:sp>
      <p:sp>
        <p:nvSpPr>
          <p:cNvPr id="8" name="object 8"/>
          <p:cNvSpPr/>
          <p:nvPr/>
        </p:nvSpPr>
        <p:spPr>
          <a:xfrm>
            <a:off x="5380792" y="2953895"/>
            <a:ext cx="160065" cy="1135856"/>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9" name="object 9"/>
          <p:cNvSpPr/>
          <p:nvPr/>
        </p:nvSpPr>
        <p:spPr>
          <a:xfrm>
            <a:off x="4779019" y="3521714"/>
            <a:ext cx="337208" cy="0"/>
          </a:xfrm>
          <a:custGeom>
            <a:avLst/>
            <a:gdLst/>
            <a:ahLst/>
            <a:cxnLst/>
            <a:rect l="l" t="t" r="r" b="b"/>
            <a:pathLst>
              <a:path w="639445">
                <a:moveTo>
                  <a:pt x="0" y="0"/>
                </a:moveTo>
                <a:lnTo>
                  <a:pt x="626434" y="0"/>
                </a:lnTo>
                <a:lnTo>
                  <a:pt x="639134" y="0"/>
                </a:lnTo>
              </a:path>
            </a:pathLst>
          </a:custGeom>
          <a:ln w="25400">
            <a:solidFill>
              <a:srgbClr val="000000"/>
            </a:solidFill>
          </a:ln>
        </p:spPr>
        <p:txBody>
          <a:bodyPr wrap="square" lIns="0" tIns="0" rIns="0" bIns="0" rtlCol="0"/>
          <a:lstStyle/>
          <a:p>
            <a:endParaRPr/>
          </a:p>
        </p:txBody>
      </p:sp>
      <p:sp>
        <p:nvSpPr>
          <p:cNvPr id="10" name="object 10"/>
          <p:cNvSpPr/>
          <p:nvPr/>
        </p:nvSpPr>
        <p:spPr>
          <a:xfrm>
            <a:off x="5109367" y="3489567"/>
            <a:ext cx="64294" cy="64294"/>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4911986" y="4157281"/>
            <a:ext cx="1090985" cy="250228"/>
          </a:xfrm>
          <a:prstGeom prst="rect">
            <a:avLst/>
          </a:prstGeom>
        </p:spPr>
        <p:txBody>
          <a:bodyPr vert="horz" wrap="square" lIns="0" tIns="6698" rIns="0" bIns="0" rtlCol="0">
            <a:spAutoFit/>
          </a:bodyPr>
          <a:lstStyle/>
          <a:p>
            <a:pPr marL="6697">
              <a:spcBef>
                <a:spcPts val="53"/>
              </a:spcBef>
            </a:pPr>
            <a:r>
              <a:rPr sz="1582" i="1" spc="53" dirty="0">
                <a:latin typeface="Arial"/>
                <a:cs typeface="Arial"/>
              </a:rPr>
              <a:t>Embedding</a:t>
            </a:r>
            <a:endParaRPr sz="1582">
              <a:latin typeface="Arial"/>
              <a:cs typeface="Arial"/>
            </a:endParaRPr>
          </a:p>
        </p:txBody>
      </p:sp>
      <p:sp>
        <p:nvSpPr>
          <p:cNvPr id="12" name="object 12"/>
          <p:cNvSpPr txBox="1"/>
          <p:nvPr/>
        </p:nvSpPr>
        <p:spPr>
          <a:xfrm>
            <a:off x="6229292" y="2026180"/>
            <a:ext cx="3061320" cy="581088"/>
          </a:xfrm>
          <a:prstGeom prst="rect">
            <a:avLst/>
          </a:prstGeom>
        </p:spPr>
        <p:txBody>
          <a:bodyPr vert="horz" wrap="square" lIns="0" tIns="6698" rIns="0" bIns="0" rtlCol="0">
            <a:spAutoFit/>
          </a:bodyPr>
          <a:lstStyle/>
          <a:p>
            <a:pPr algn="ctr">
              <a:spcBef>
                <a:spcPts val="53"/>
              </a:spcBef>
            </a:pPr>
            <a:r>
              <a:rPr sz="1265" b="1" dirty="0">
                <a:latin typeface="Helvetica Neue"/>
                <a:cs typeface="Helvetica Neue"/>
              </a:rPr>
              <a:t>2) </a:t>
            </a:r>
            <a:r>
              <a:rPr sz="1265" b="1" spc="-3" dirty="0">
                <a:latin typeface="Helvetica Neue"/>
                <a:cs typeface="Helvetica Neue"/>
              </a:rPr>
              <a:t>Feature-based </a:t>
            </a:r>
            <a:r>
              <a:rPr sz="1265" b="1" dirty="0">
                <a:latin typeface="Helvetica Neue"/>
                <a:cs typeface="Helvetica Neue"/>
              </a:rPr>
              <a:t>training</a:t>
            </a:r>
            <a:r>
              <a:rPr sz="1265" b="1" spc="-16" dirty="0">
                <a:latin typeface="Helvetica Neue"/>
                <a:cs typeface="Helvetica Neue"/>
              </a:rPr>
              <a:t> </a:t>
            </a:r>
            <a:r>
              <a:rPr sz="1265" b="1" dirty="0">
                <a:latin typeface="Helvetica Neue"/>
                <a:cs typeface="Helvetica Neue"/>
              </a:rPr>
              <a:t>("fine-tuning")</a:t>
            </a:r>
            <a:endParaRPr sz="1265">
              <a:latin typeface="Helvetica Neue"/>
              <a:cs typeface="Helvetica Neue"/>
            </a:endParaRPr>
          </a:p>
          <a:p>
            <a:pPr marL="789245" marR="785227" algn="ctr">
              <a:lnSpc>
                <a:spcPct val="100699"/>
              </a:lnSpc>
              <a:spcBef>
                <a:spcPts val="5"/>
              </a:spcBef>
            </a:pPr>
            <a:r>
              <a:rPr sz="1265" dirty="0">
                <a:latin typeface="Helvetica Neue"/>
                <a:cs typeface="Helvetica Neue"/>
              </a:rPr>
              <a:t>on </a:t>
            </a:r>
            <a:r>
              <a:rPr sz="1265" spc="-8" dirty="0">
                <a:latin typeface="Helvetica Neue"/>
                <a:cs typeface="Helvetica Neue"/>
              </a:rPr>
              <a:t>target </a:t>
            </a:r>
            <a:r>
              <a:rPr sz="1265" dirty="0">
                <a:latin typeface="Helvetica Neue"/>
                <a:cs typeface="Helvetica Neue"/>
              </a:rPr>
              <a:t>task  (supervised</a:t>
            </a:r>
            <a:r>
              <a:rPr sz="1265" spc="-32" dirty="0">
                <a:latin typeface="Helvetica Neue"/>
                <a:cs typeface="Helvetica Neue"/>
              </a:rPr>
              <a:t> </a:t>
            </a:r>
            <a:r>
              <a:rPr sz="1265" dirty="0">
                <a:latin typeface="Helvetica Neue"/>
                <a:cs typeface="Helvetica Neue"/>
              </a:rPr>
              <a:t>learning)</a:t>
            </a:r>
            <a:endParaRPr sz="1265">
              <a:latin typeface="Helvetica Neue"/>
              <a:cs typeface="Helvetica Neue"/>
            </a:endParaRPr>
          </a:p>
        </p:txBody>
      </p:sp>
      <p:sp>
        <p:nvSpPr>
          <p:cNvPr id="13" name="object 13"/>
          <p:cNvSpPr/>
          <p:nvPr/>
        </p:nvSpPr>
        <p:spPr>
          <a:xfrm>
            <a:off x="6769334" y="2697649"/>
            <a:ext cx="1981386" cy="1922450"/>
          </a:xfrm>
          <a:custGeom>
            <a:avLst/>
            <a:gdLst/>
            <a:ahLst/>
            <a:cxnLst/>
            <a:rect l="l" t="t" r="r" b="b"/>
            <a:pathLst>
              <a:path w="3757295" h="3645534">
                <a:moveTo>
                  <a:pt x="877044" y="0"/>
                </a:moveTo>
                <a:lnTo>
                  <a:pt x="2879818" y="0"/>
                </a:lnTo>
                <a:lnTo>
                  <a:pt x="2953992" y="42"/>
                </a:lnTo>
                <a:lnTo>
                  <a:pt x="3022297" y="343"/>
                </a:lnTo>
                <a:lnTo>
                  <a:pt x="3085044" y="1160"/>
                </a:lnTo>
                <a:lnTo>
                  <a:pt x="3142540" y="2750"/>
                </a:lnTo>
                <a:lnTo>
                  <a:pt x="3195094" y="5372"/>
                </a:lnTo>
                <a:lnTo>
                  <a:pt x="3243016" y="9283"/>
                </a:lnTo>
                <a:lnTo>
                  <a:pt x="3286614" y="14741"/>
                </a:lnTo>
                <a:lnTo>
                  <a:pt x="3326198" y="22005"/>
                </a:lnTo>
                <a:lnTo>
                  <a:pt x="3394555" y="42979"/>
                </a:lnTo>
                <a:lnTo>
                  <a:pt x="3442814" y="63270"/>
                </a:lnTo>
                <a:lnTo>
                  <a:pt x="3488481" y="87962"/>
                </a:lnTo>
                <a:lnTo>
                  <a:pt x="3531299" y="116795"/>
                </a:lnTo>
                <a:lnTo>
                  <a:pt x="3571008" y="149512"/>
                </a:lnTo>
                <a:lnTo>
                  <a:pt x="3607350" y="185854"/>
                </a:lnTo>
                <a:lnTo>
                  <a:pt x="3640067" y="225563"/>
                </a:lnTo>
                <a:lnTo>
                  <a:pt x="3668900" y="268381"/>
                </a:lnTo>
                <a:lnTo>
                  <a:pt x="3693592" y="314048"/>
                </a:lnTo>
                <a:lnTo>
                  <a:pt x="3713883" y="362308"/>
                </a:lnTo>
                <a:lnTo>
                  <a:pt x="3734857" y="430665"/>
                </a:lnTo>
                <a:lnTo>
                  <a:pt x="3742121" y="470248"/>
                </a:lnTo>
                <a:lnTo>
                  <a:pt x="3747579" y="513846"/>
                </a:lnTo>
                <a:lnTo>
                  <a:pt x="3751490" y="561768"/>
                </a:lnTo>
                <a:lnTo>
                  <a:pt x="3754112" y="614322"/>
                </a:lnTo>
                <a:lnTo>
                  <a:pt x="3755702" y="671818"/>
                </a:lnTo>
                <a:lnTo>
                  <a:pt x="3756519" y="734565"/>
                </a:lnTo>
                <a:lnTo>
                  <a:pt x="3756820" y="802870"/>
                </a:lnTo>
                <a:lnTo>
                  <a:pt x="3756863" y="877044"/>
                </a:lnTo>
                <a:lnTo>
                  <a:pt x="3756863" y="2768319"/>
                </a:lnTo>
                <a:lnTo>
                  <a:pt x="3756820" y="2842492"/>
                </a:lnTo>
                <a:lnTo>
                  <a:pt x="3756519" y="2910798"/>
                </a:lnTo>
                <a:lnTo>
                  <a:pt x="3755702" y="2973544"/>
                </a:lnTo>
                <a:lnTo>
                  <a:pt x="3754112" y="3031040"/>
                </a:lnTo>
                <a:lnTo>
                  <a:pt x="3751490" y="3083595"/>
                </a:lnTo>
                <a:lnTo>
                  <a:pt x="3747579" y="3131516"/>
                </a:lnTo>
                <a:lnTo>
                  <a:pt x="3742121" y="3175115"/>
                </a:lnTo>
                <a:lnTo>
                  <a:pt x="3734857" y="3214698"/>
                </a:lnTo>
                <a:lnTo>
                  <a:pt x="3713883" y="3283055"/>
                </a:lnTo>
                <a:lnTo>
                  <a:pt x="3693592" y="3331314"/>
                </a:lnTo>
                <a:lnTo>
                  <a:pt x="3668900" y="3376982"/>
                </a:lnTo>
                <a:lnTo>
                  <a:pt x="3640067" y="3419799"/>
                </a:lnTo>
                <a:lnTo>
                  <a:pt x="3607350" y="3459508"/>
                </a:lnTo>
                <a:lnTo>
                  <a:pt x="3571008" y="3495850"/>
                </a:lnTo>
                <a:lnTo>
                  <a:pt x="3531299" y="3528567"/>
                </a:lnTo>
                <a:lnTo>
                  <a:pt x="3488481" y="3557401"/>
                </a:lnTo>
                <a:lnTo>
                  <a:pt x="3442814" y="3582092"/>
                </a:lnTo>
                <a:lnTo>
                  <a:pt x="3394555" y="3602384"/>
                </a:lnTo>
                <a:lnTo>
                  <a:pt x="3326198" y="3623358"/>
                </a:lnTo>
                <a:lnTo>
                  <a:pt x="3286614" y="3630621"/>
                </a:lnTo>
                <a:lnTo>
                  <a:pt x="3243016" y="3636080"/>
                </a:lnTo>
                <a:lnTo>
                  <a:pt x="3195094" y="3639991"/>
                </a:lnTo>
                <a:lnTo>
                  <a:pt x="3142540" y="3642612"/>
                </a:lnTo>
                <a:lnTo>
                  <a:pt x="3085044" y="3644203"/>
                </a:lnTo>
                <a:lnTo>
                  <a:pt x="3022297" y="3645019"/>
                </a:lnTo>
                <a:lnTo>
                  <a:pt x="2953992" y="3645320"/>
                </a:lnTo>
                <a:lnTo>
                  <a:pt x="2879818"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14" name="object 14"/>
          <p:cNvSpPr/>
          <p:nvPr/>
        </p:nvSpPr>
        <p:spPr>
          <a:xfrm>
            <a:off x="5797474" y="3344296"/>
            <a:ext cx="1176710" cy="0"/>
          </a:xfrm>
          <a:custGeom>
            <a:avLst/>
            <a:gdLst/>
            <a:ahLst/>
            <a:cxnLst/>
            <a:rect l="l" t="t" r="r" b="b"/>
            <a:pathLst>
              <a:path w="2231390">
                <a:moveTo>
                  <a:pt x="0" y="0"/>
                </a:moveTo>
                <a:lnTo>
                  <a:pt x="2218607" y="0"/>
                </a:lnTo>
                <a:lnTo>
                  <a:pt x="2231307" y="0"/>
                </a:lnTo>
              </a:path>
            </a:pathLst>
          </a:custGeom>
          <a:ln w="25400">
            <a:solidFill>
              <a:srgbClr val="000000"/>
            </a:solidFill>
          </a:ln>
        </p:spPr>
        <p:txBody>
          <a:bodyPr wrap="square" lIns="0" tIns="0" rIns="0" bIns="0" rtlCol="0"/>
          <a:lstStyle/>
          <a:p>
            <a:endParaRPr/>
          </a:p>
        </p:txBody>
      </p:sp>
      <p:sp>
        <p:nvSpPr>
          <p:cNvPr id="15" name="object 15"/>
          <p:cNvSpPr/>
          <p:nvPr/>
        </p:nvSpPr>
        <p:spPr>
          <a:xfrm>
            <a:off x="6967443" y="3312150"/>
            <a:ext cx="64294" cy="64294"/>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7080076" y="2788907"/>
            <a:ext cx="160065" cy="1135856"/>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17" name="object 17"/>
          <p:cNvSpPr/>
          <p:nvPr/>
        </p:nvSpPr>
        <p:spPr>
          <a:xfrm>
            <a:off x="7546020" y="3117073"/>
            <a:ext cx="160065" cy="479524"/>
          </a:xfrm>
          <a:custGeom>
            <a:avLst/>
            <a:gdLst/>
            <a:ahLst/>
            <a:cxnLst/>
            <a:rect l="l" t="t" r="r" b="b"/>
            <a:pathLst>
              <a:path w="303529" h="909320">
                <a:moveTo>
                  <a:pt x="0" y="908909"/>
                </a:moveTo>
                <a:lnTo>
                  <a:pt x="303410" y="908909"/>
                </a:lnTo>
                <a:lnTo>
                  <a:pt x="303410" y="0"/>
                </a:lnTo>
                <a:lnTo>
                  <a:pt x="0" y="0"/>
                </a:lnTo>
                <a:lnTo>
                  <a:pt x="0" y="908909"/>
                </a:lnTo>
                <a:close/>
              </a:path>
            </a:pathLst>
          </a:custGeom>
          <a:solidFill>
            <a:srgbClr val="000000"/>
          </a:solidFill>
        </p:spPr>
        <p:txBody>
          <a:bodyPr wrap="square" lIns="0" tIns="0" rIns="0" bIns="0" rtlCol="0"/>
          <a:lstStyle/>
          <a:p>
            <a:endParaRPr/>
          </a:p>
        </p:txBody>
      </p:sp>
      <p:sp>
        <p:nvSpPr>
          <p:cNvPr id="18" name="object 18"/>
          <p:cNvSpPr/>
          <p:nvPr/>
        </p:nvSpPr>
        <p:spPr>
          <a:xfrm>
            <a:off x="7288419" y="3356726"/>
            <a:ext cx="151693" cy="0"/>
          </a:xfrm>
          <a:custGeom>
            <a:avLst/>
            <a:gdLst/>
            <a:ahLst/>
            <a:cxnLst/>
            <a:rect l="l" t="t" r="r" b="b"/>
            <a:pathLst>
              <a:path w="287654">
                <a:moveTo>
                  <a:pt x="0" y="0"/>
                </a:moveTo>
                <a:lnTo>
                  <a:pt x="274905" y="0"/>
                </a:lnTo>
                <a:lnTo>
                  <a:pt x="287605" y="0"/>
                </a:lnTo>
              </a:path>
            </a:pathLst>
          </a:custGeom>
          <a:ln w="25400">
            <a:solidFill>
              <a:srgbClr val="000000"/>
            </a:solidFill>
          </a:ln>
        </p:spPr>
        <p:txBody>
          <a:bodyPr wrap="square" lIns="0" tIns="0" rIns="0" bIns="0" rtlCol="0"/>
          <a:lstStyle/>
          <a:p>
            <a:endParaRPr/>
          </a:p>
        </p:txBody>
      </p:sp>
      <p:sp>
        <p:nvSpPr>
          <p:cNvPr id="19" name="object 19"/>
          <p:cNvSpPr/>
          <p:nvPr/>
        </p:nvSpPr>
        <p:spPr>
          <a:xfrm>
            <a:off x="7433387" y="3324580"/>
            <a:ext cx="64294" cy="64294"/>
          </a:xfrm>
          <a:custGeom>
            <a:avLst/>
            <a:gdLst/>
            <a:ahLst/>
            <a:cxnLst/>
            <a:rect l="l" t="t" r="r" b="b"/>
            <a:pathLst>
              <a:path w="121920" h="121920">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20" name="object 20"/>
          <p:cNvSpPr txBox="1"/>
          <p:nvPr/>
        </p:nvSpPr>
        <p:spPr>
          <a:xfrm>
            <a:off x="6909282" y="4118994"/>
            <a:ext cx="1663266" cy="234070"/>
          </a:xfrm>
          <a:prstGeom prst="rect">
            <a:avLst/>
          </a:prstGeom>
        </p:spPr>
        <p:txBody>
          <a:bodyPr vert="horz" wrap="square" lIns="0" tIns="6698" rIns="0" bIns="0" rtlCol="0">
            <a:spAutoFit/>
          </a:bodyPr>
          <a:lstStyle/>
          <a:p>
            <a:pPr marL="6697">
              <a:spcBef>
                <a:spcPts val="53"/>
              </a:spcBef>
            </a:pPr>
            <a:r>
              <a:rPr sz="1477" i="1" spc="32" dirty="0">
                <a:latin typeface="Arial"/>
                <a:cs typeface="Arial"/>
              </a:rPr>
              <a:t>One </a:t>
            </a:r>
            <a:r>
              <a:rPr sz="1477" i="1" spc="53" dirty="0">
                <a:latin typeface="Arial"/>
                <a:cs typeface="Arial"/>
              </a:rPr>
              <a:t>or </a:t>
            </a:r>
            <a:r>
              <a:rPr sz="1477" i="1" spc="47" dirty="0">
                <a:latin typeface="Arial"/>
                <a:cs typeface="Arial"/>
              </a:rPr>
              <a:t>more</a:t>
            </a:r>
            <a:r>
              <a:rPr sz="1477" i="1" spc="-185" dirty="0">
                <a:latin typeface="Arial"/>
                <a:cs typeface="Arial"/>
              </a:rPr>
              <a:t> </a:t>
            </a:r>
            <a:r>
              <a:rPr sz="1477" i="1" dirty="0">
                <a:latin typeface="Arial"/>
                <a:cs typeface="Arial"/>
              </a:rPr>
              <a:t>layers</a:t>
            </a:r>
            <a:endParaRPr sz="1477">
              <a:latin typeface="Arial"/>
              <a:cs typeface="Arial"/>
            </a:endParaRPr>
          </a:p>
        </p:txBody>
      </p:sp>
      <p:sp>
        <p:nvSpPr>
          <p:cNvPr id="21" name="object 21"/>
          <p:cNvSpPr txBox="1">
            <a:spLocks noGrp="1"/>
          </p:cNvSpPr>
          <p:nvPr>
            <p:ph type="sldNum" sz="quarter" idx="7"/>
          </p:nvPr>
        </p:nvSpPr>
        <p:spPr>
          <a:xfrm>
            <a:off x="14735682" y="8751222"/>
            <a:ext cx="403860" cy="230832"/>
          </a:xfrm>
          <a:prstGeom prst="rect">
            <a:avLst/>
          </a:prstGeom>
        </p:spPr>
        <p:txBody>
          <a:bodyPr vert="horz" wrap="square" lIns="0" tIns="0" rIns="0" bIns="0" rtlCol="0">
            <a:spAutoFit/>
          </a:bodyPr>
          <a:lstStyle>
            <a:defPPr>
              <a:defRPr lang="en-DE"/>
            </a:defPPr>
            <a:lvl1pPr marL="0" algn="l" defTabSz="685800" rtl="0" eaLnBrk="1" latinLnBrk="0" hangingPunct="1">
              <a:defRPr sz="1500"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7625">
              <a:spcBef>
                <a:spcPts val="23"/>
              </a:spcBef>
            </a:pPr>
            <a:fld id="{81D60167-4931-47E6-BA6A-407CBD079E47}" type="slidenum">
              <a:rPr lang="en-DE" smtClean="0"/>
              <a:pPr marL="47625">
                <a:spcBef>
                  <a:spcPts val="23"/>
                </a:spcBef>
              </a:pPr>
              <a:t>26</a:t>
            </a:fld>
            <a:endParaRPr dirty="0"/>
          </a:p>
        </p:txBody>
      </p:sp>
      <p:sp>
        <p:nvSpPr>
          <p:cNvPr id="22" name="object 22"/>
          <p:cNvSpPr txBox="1">
            <a:spLocks noGrp="1"/>
          </p:cNvSpPr>
          <p:nvPr>
            <p:ph type="dt" sz="half" idx="6"/>
          </p:nvPr>
        </p:nvSpPr>
        <p:spPr>
          <a:xfrm>
            <a:off x="5647182" y="8761238"/>
            <a:ext cx="1247298" cy="173124"/>
          </a:xfrm>
          <a:prstGeom prst="rect">
            <a:avLst/>
          </a:prstGeom>
        </p:spPr>
        <p:txBody>
          <a:bodyPr vert="horz" wrap="square" lIns="0" tIns="0" rIns="0" bIns="0" rtlCol="0">
            <a:spAutoFit/>
          </a:bodyPr>
          <a:lstStyle>
            <a:defPPr>
              <a:defRPr lang="en-DE"/>
            </a:defPPr>
            <a:lvl1pPr marL="0" algn="l" defTabSz="685800" rtl="0" eaLnBrk="1" latinLnBrk="0" hangingPunct="1">
              <a:defRPr sz="1125"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697">
              <a:spcBef>
                <a:spcPts val="14"/>
              </a:spcBef>
            </a:pPr>
            <a:r>
              <a:rPr lang="en-GB"/>
              <a:t>Sebastian</a:t>
            </a:r>
            <a:r>
              <a:rPr lang="en-GB" spc="-60"/>
              <a:t> </a:t>
            </a:r>
            <a:r>
              <a:rPr lang="en-GB"/>
              <a:t>Raschka</a:t>
            </a:r>
            <a:endParaRPr dirty="0"/>
          </a:p>
        </p:txBody>
      </p:sp>
      <p:sp>
        <p:nvSpPr>
          <p:cNvPr id="23" name="object 23"/>
          <p:cNvSpPr txBox="1">
            <a:spLocks noGrp="1"/>
          </p:cNvSpPr>
          <p:nvPr>
            <p:ph type="ftr" sz="quarter" idx="5"/>
          </p:nvPr>
        </p:nvSpPr>
        <p:spPr>
          <a:xfrm>
            <a:off x="7311961" y="8761238"/>
            <a:ext cx="2128838" cy="173124"/>
          </a:xfrm>
          <a:prstGeom prst="rect">
            <a:avLst/>
          </a:prstGeom>
        </p:spPr>
        <p:txBody>
          <a:bodyPr vert="horz" wrap="square" lIns="0" tIns="0" rIns="0" bIns="0" rtlCol="0">
            <a:spAutoFit/>
          </a:bodyPr>
          <a:lstStyle>
            <a:defPPr>
              <a:defRPr lang="en-DE"/>
            </a:defPPr>
            <a:lvl1pPr marL="0" algn="l" defTabSz="685800" rtl="0" eaLnBrk="1" latinLnBrk="0" hangingPunct="1">
              <a:defRPr sz="1125"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697">
              <a:spcBef>
                <a:spcPts val="14"/>
              </a:spcBef>
            </a:pPr>
            <a:r>
              <a:rPr lang="en-GB" spc="-53"/>
              <a:t>STAT </a:t>
            </a:r>
            <a:r>
              <a:rPr lang="en-GB"/>
              <a:t>453: </a:t>
            </a:r>
            <a:r>
              <a:rPr lang="en-GB" spc="-8"/>
              <a:t>Intro </a:t>
            </a:r>
            <a:r>
              <a:rPr lang="en-GB"/>
              <a:t>to Deep</a:t>
            </a:r>
            <a:r>
              <a:rPr lang="en-GB" spc="19"/>
              <a:t> </a:t>
            </a:r>
            <a:r>
              <a:rPr lang="en-GB"/>
              <a:t>Learning</a:t>
            </a:r>
            <a:endParaRPr dirty="0"/>
          </a:p>
        </p:txBody>
      </p:sp>
      <p:sp>
        <p:nvSpPr>
          <p:cNvPr id="24" name="TextBox 23">
            <a:extLst>
              <a:ext uri="{FF2B5EF4-FFF2-40B4-BE49-F238E27FC236}">
                <a16:creationId xmlns:a16="http://schemas.microsoft.com/office/drawing/2014/main" id="{ADFEBF46-D2C7-264A-AE8E-BF6392F181BA}"/>
              </a:ext>
            </a:extLst>
          </p:cNvPr>
          <p:cNvSpPr txBox="1"/>
          <p:nvPr/>
        </p:nvSpPr>
        <p:spPr>
          <a:xfrm>
            <a:off x="3650916" y="5084920"/>
            <a:ext cx="6045374" cy="415498"/>
          </a:xfrm>
          <a:prstGeom prst="rect">
            <a:avLst/>
          </a:prstGeom>
          <a:noFill/>
        </p:spPr>
        <p:txBody>
          <a:bodyPr wrap="square">
            <a:spAutoFit/>
          </a:bodyPr>
          <a:lstStyle/>
          <a:p>
            <a:r>
              <a:rPr lang="en-DE" sz="2100" dirty="0"/>
              <a:t>Embedding &amp; Training for Downstream Tasks</a:t>
            </a:r>
          </a:p>
        </p:txBody>
      </p:sp>
      <p:sp>
        <p:nvSpPr>
          <p:cNvPr id="3" name="Cloud Callout 2">
            <a:extLst>
              <a:ext uri="{FF2B5EF4-FFF2-40B4-BE49-F238E27FC236}">
                <a16:creationId xmlns:a16="http://schemas.microsoft.com/office/drawing/2014/main" id="{C136AA4F-518B-714D-6956-E42D89B08FE9}"/>
              </a:ext>
            </a:extLst>
          </p:cNvPr>
          <p:cNvSpPr/>
          <p:nvPr/>
        </p:nvSpPr>
        <p:spPr>
          <a:xfrm>
            <a:off x="8244096" y="3221329"/>
            <a:ext cx="1261522" cy="894349"/>
          </a:xfrm>
          <a:prstGeom prst="cloudCallout">
            <a:avLst>
              <a:gd name="adj1" fmla="val -70366"/>
              <a:gd name="adj2" fmla="val -39453"/>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Trained</a:t>
            </a:r>
          </a:p>
        </p:txBody>
      </p:sp>
      <p:sp>
        <p:nvSpPr>
          <p:cNvPr id="5" name="Cloud Callout 4">
            <a:extLst>
              <a:ext uri="{FF2B5EF4-FFF2-40B4-BE49-F238E27FC236}">
                <a16:creationId xmlns:a16="http://schemas.microsoft.com/office/drawing/2014/main" id="{BE00780C-EA89-C7FB-B9F3-73580FB0789A}"/>
              </a:ext>
            </a:extLst>
          </p:cNvPr>
          <p:cNvSpPr/>
          <p:nvPr/>
        </p:nvSpPr>
        <p:spPr>
          <a:xfrm>
            <a:off x="2087673" y="4150472"/>
            <a:ext cx="1427967" cy="765213"/>
          </a:xfrm>
          <a:prstGeom prst="cloudCallout">
            <a:avLst>
              <a:gd name="adj1" fmla="val 56025"/>
              <a:gd name="adj2" fmla="val -73670"/>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Trained</a:t>
            </a:r>
          </a:p>
        </p:txBody>
      </p:sp>
      <p:sp>
        <p:nvSpPr>
          <p:cNvPr id="25" name="Cloud Callout 24">
            <a:extLst>
              <a:ext uri="{FF2B5EF4-FFF2-40B4-BE49-F238E27FC236}">
                <a16:creationId xmlns:a16="http://schemas.microsoft.com/office/drawing/2014/main" id="{F0EC384C-97AD-8CE1-D82B-62F8335441E7}"/>
              </a:ext>
            </a:extLst>
          </p:cNvPr>
          <p:cNvSpPr/>
          <p:nvPr/>
        </p:nvSpPr>
        <p:spPr>
          <a:xfrm>
            <a:off x="5688837" y="3388875"/>
            <a:ext cx="1261522" cy="1086160"/>
          </a:xfrm>
          <a:prstGeom prst="cloudCallout">
            <a:avLst>
              <a:gd name="adj1" fmla="val 54743"/>
              <a:gd name="adj2" fmla="val -69916"/>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Transfer as a start</a:t>
            </a:r>
          </a:p>
        </p:txBody>
      </p:sp>
      <p:sp>
        <p:nvSpPr>
          <p:cNvPr id="26" name="Cloud Callout 25">
            <a:extLst>
              <a:ext uri="{FF2B5EF4-FFF2-40B4-BE49-F238E27FC236}">
                <a16:creationId xmlns:a16="http://schemas.microsoft.com/office/drawing/2014/main" id="{094A0A72-E990-4E11-3892-D37F84DCF021}"/>
              </a:ext>
            </a:extLst>
          </p:cNvPr>
          <p:cNvSpPr/>
          <p:nvPr/>
        </p:nvSpPr>
        <p:spPr>
          <a:xfrm>
            <a:off x="620040" y="5143779"/>
            <a:ext cx="2895600" cy="1556658"/>
          </a:xfrm>
          <a:prstGeom prst="cloudCallout">
            <a:avLst>
              <a:gd name="adj1" fmla="val 23378"/>
              <a:gd name="adj2" fmla="val -745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Deep fine tuning (DFT)</a:t>
            </a:r>
          </a:p>
        </p:txBody>
      </p:sp>
    </p:spTree>
    <p:extLst>
      <p:ext uri="{BB962C8B-B14F-4D97-AF65-F5344CB8AC3E}">
        <p14:creationId xmlns:p14="http://schemas.microsoft.com/office/powerpoint/2010/main" val="1745755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99B6-934A-C6D2-74CE-E0A2C727DEE1}"/>
              </a:ext>
            </a:extLst>
          </p:cNvPr>
          <p:cNvSpPr>
            <a:spLocks noGrp="1"/>
          </p:cNvSpPr>
          <p:nvPr>
            <p:ph type="title"/>
          </p:nvPr>
        </p:nvSpPr>
        <p:spPr>
          <a:xfrm>
            <a:off x="838200" y="114604"/>
            <a:ext cx="11099104" cy="1325563"/>
          </a:xfrm>
        </p:spPr>
        <p:txBody>
          <a:bodyPr/>
          <a:lstStyle/>
          <a:p>
            <a:r>
              <a:rPr lang="en-DE" dirty="0">
                <a:latin typeface="Myriad Pro" panose="020B0503030403020204" pitchFamily="34" charset="0"/>
              </a:rPr>
              <a:t>Code Generation </a:t>
            </a:r>
            <a:br>
              <a:rPr lang="en-DE" dirty="0">
                <a:latin typeface="Myriad Pro" panose="020B0503030403020204" pitchFamily="34" charset="0"/>
              </a:rPr>
            </a:br>
            <a:r>
              <a:rPr lang="en-DE" dirty="0">
                <a:latin typeface="Myriad Pro" panose="020B0503030403020204" pitchFamily="34" charset="0"/>
              </a:rPr>
              <a:t>(examples with Perplexity.AI)</a:t>
            </a:r>
          </a:p>
        </p:txBody>
      </p:sp>
      <p:pic>
        <p:nvPicPr>
          <p:cNvPr id="5" name="Content Placeholder 4" descr="A screenshot of a computer&#10;&#10;Description automatically generated">
            <a:extLst>
              <a:ext uri="{FF2B5EF4-FFF2-40B4-BE49-F238E27FC236}">
                <a16:creationId xmlns:a16="http://schemas.microsoft.com/office/drawing/2014/main" id="{004CD20F-610C-E4D0-3317-EFC98C36492D}"/>
              </a:ext>
            </a:extLst>
          </p:cNvPr>
          <p:cNvPicPr>
            <a:picLocks noGrp="1" noChangeAspect="1"/>
          </p:cNvPicPr>
          <p:nvPr>
            <p:ph idx="1"/>
          </p:nvPr>
        </p:nvPicPr>
        <p:blipFill>
          <a:blip r:embed="rId2"/>
          <a:stretch>
            <a:fillRect/>
          </a:stretch>
        </p:blipFill>
        <p:spPr>
          <a:xfrm>
            <a:off x="838200" y="1924049"/>
            <a:ext cx="8839200" cy="3009900"/>
          </a:xfrm>
        </p:spPr>
      </p:pic>
      <p:sp>
        <p:nvSpPr>
          <p:cNvPr id="6" name="Cloud Callout 5">
            <a:extLst>
              <a:ext uri="{FF2B5EF4-FFF2-40B4-BE49-F238E27FC236}">
                <a16:creationId xmlns:a16="http://schemas.microsoft.com/office/drawing/2014/main" id="{D5C43424-1FAC-EC3E-400A-69D629338958}"/>
              </a:ext>
            </a:extLst>
          </p:cNvPr>
          <p:cNvSpPr/>
          <p:nvPr/>
        </p:nvSpPr>
        <p:spPr>
          <a:xfrm>
            <a:off x="8686029" y="2890107"/>
            <a:ext cx="3345951" cy="1672145"/>
          </a:xfrm>
          <a:prstGeom prst="cloudCallout">
            <a:avLst>
              <a:gd name="adj1" fmla="val -71738"/>
              <a:gd name="adj2" fmla="val -467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Myriad Pro" panose="020B0503030403020204" pitchFamily="34" charset="0"/>
              </a:rPr>
              <a:t>Integrate </a:t>
            </a:r>
            <a:r>
              <a:rPr lang="en-GB" dirty="0" err="1">
                <a:latin typeface="Myriad Pro" panose="020B0503030403020204" pitchFamily="34" charset="0"/>
              </a:rPr>
              <a:t>GenAI</a:t>
            </a:r>
            <a:r>
              <a:rPr lang="en-GB" dirty="0">
                <a:latin typeface="Myriad Pro" panose="020B0503030403020204" pitchFamily="34" charset="0"/>
              </a:rPr>
              <a:t> programming into education</a:t>
            </a:r>
            <a:endParaRPr lang="en-DE" dirty="0">
              <a:latin typeface="Myriad Pro" panose="020B0503030403020204" pitchFamily="34" charset="0"/>
            </a:endParaRPr>
          </a:p>
        </p:txBody>
      </p:sp>
    </p:spTree>
    <p:extLst>
      <p:ext uri="{BB962C8B-B14F-4D97-AF65-F5344CB8AC3E}">
        <p14:creationId xmlns:p14="http://schemas.microsoft.com/office/powerpoint/2010/main" val="14210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0BA6-ED6F-1FC4-991B-3FB3D6AF18B1}"/>
              </a:ext>
            </a:extLst>
          </p:cNvPr>
          <p:cNvSpPr>
            <a:spLocks noGrp="1"/>
          </p:cNvSpPr>
          <p:nvPr>
            <p:ph type="title"/>
          </p:nvPr>
        </p:nvSpPr>
        <p:spPr>
          <a:xfrm>
            <a:off x="437517" y="58489"/>
            <a:ext cx="10515600" cy="1325563"/>
          </a:xfrm>
        </p:spPr>
        <p:txBody>
          <a:bodyPr/>
          <a:lstStyle/>
          <a:p>
            <a:r>
              <a:rPr lang="en-DE" dirty="0">
                <a:latin typeface="Myriad Pro" panose="020B0503030403020204" pitchFamily="34" charset="0"/>
              </a:rPr>
              <a:t>Data Analysis (1)</a:t>
            </a:r>
          </a:p>
        </p:txBody>
      </p:sp>
      <p:pic>
        <p:nvPicPr>
          <p:cNvPr id="5" name="Content Placeholder 4" descr="A screen shot of a computer&#10;&#10;Description automatically generated">
            <a:extLst>
              <a:ext uri="{FF2B5EF4-FFF2-40B4-BE49-F238E27FC236}">
                <a16:creationId xmlns:a16="http://schemas.microsoft.com/office/drawing/2014/main" id="{1E3AA11E-DBB1-9489-8F5A-6F754CD5ED97}"/>
              </a:ext>
            </a:extLst>
          </p:cNvPr>
          <p:cNvPicPr>
            <a:picLocks noGrp="1" noChangeAspect="1"/>
          </p:cNvPicPr>
          <p:nvPr>
            <p:ph idx="1"/>
          </p:nvPr>
        </p:nvPicPr>
        <p:blipFill>
          <a:blip r:embed="rId2"/>
          <a:stretch>
            <a:fillRect/>
          </a:stretch>
        </p:blipFill>
        <p:spPr>
          <a:xfrm>
            <a:off x="4764066" y="13973"/>
            <a:ext cx="7427934" cy="6840352"/>
          </a:xfrm>
        </p:spPr>
      </p:pic>
      <p:sp>
        <p:nvSpPr>
          <p:cNvPr id="7" name="TextBox 6">
            <a:extLst>
              <a:ext uri="{FF2B5EF4-FFF2-40B4-BE49-F238E27FC236}">
                <a16:creationId xmlns:a16="http://schemas.microsoft.com/office/drawing/2014/main" id="{612D4A20-FEBA-E48B-30C2-EBC7F93B306F}"/>
              </a:ext>
            </a:extLst>
          </p:cNvPr>
          <p:cNvSpPr txBox="1"/>
          <p:nvPr/>
        </p:nvSpPr>
        <p:spPr>
          <a:xfrm>
            <a:off x="437517" y="1384052"/>
            <a:ext cx="3938541" cy="1200329"/>
          </a:xfrm>
          <a:prstGeom prst="rect">
            <a:avLst/>
          </a:prstGeom>
          <a:noFill/>
        </p:spPr>
        <p:txBody>
          <a:bodyPr wrap="square">
            <a:spAutoFit/>
          </a:bodyPr>
          <a:lstStyle/>
          <a:p>
            <a:r>
              <a:rPr lang="en-DE" dirty="0">
                <a:latin typeface="Myriad Pro" panose="020B0503030403020204" pitchFamily="34" charset="0"/>
              </a:rPr>
              <a:t>“To read a CSV file and represent its content as a Python data frame, you can use the pandas library. Here's a code snippet to achieve this:”</a:t>
            </a:r>
          </a:p>
        </p:txBody>
      </p:sp>
      <p:sp>
        <p:nvSpPr>
          <p:cNvPr id="8" name="TextBox 7">
            <a:extLst>
              <a:ext uri="{FF2B5EF4-FFF2-40B4-BE49-F238E27FC236}">
                <a16:creationId xmlns:a16="http://schemas.microsoft.com/office/drawing/2014/main" id="{6D88EF06-7099-F5B9-8DF6-3BB5D41F6C1C}"/>
              </a:ext>
            </a:extLst>
          </p:cNvPr>
          <p:cNvSpPr txBox="1"/>
          <p:nvPr/>
        </p:nvSpPr>
        <p:spPr>
          <a:xfrm>
            <a:off x="437517" y="3148216"/>
            <a:ext cx="3938541" cy="3139321"/>
          </a:xfrm>
          <a:prstGeom prst="rect">
            <a:avLst/>
          </a:prstGeom>
          <a:noFill/>
        </p:spPr>
        <p:txBody>
          <a:bodyPr wrap="square">
            <a:spAutoFit/>
          </a:bodyPr>
          <a:lstStyle/>
          <a:p>
            <a:r>
              <a:rPr lang="en-GB" dirty="0">
                <a:latin typeface="Myriad Pro" panose="020B0503030403020204" pitchFamily="34" charset="0"/>
              </a:rPr>
              <a:t>“This code first reads the CSV file into a </a:t>
            </a:r>
            <a:r>
              <a:rPr lang="en-GB" dirty="0" err="1">
                <a:latin typeface="Myriad Pro" panose="020B0503030403020204" pitchFamily="34" charset="0"/>
              </a:rPr>
              <a:t>DataFrame</a:t>
            </a:r>
            <a:r>
              <a:rPr lang="en-GB" dirty="0">
                <a:latin typeface="Myriad Pro" panose="020B0503030403020204" pitchFamily="34" charset="0"/>
              </a:rPr>
              <a:t>, then computes the mean and variance with reference to the "age" attribute. After that, it clusters the tuples with reference to "age" using the </a:t>
            </a:r>
            <a:r>
              <a:rPr lang="en-GB" dirty="0" err="1">
                <a:latin typeface="Myriad Pro" panose="020B0503030403020204" pitchFamily="34" charset="0"/>
              </a:rPr>
              <a:t>KMeans</a:t>
            </a:r>
            <a:r>
              <a:rPr lang="en-GB" dirty="0">
                <a:latin typeface="Myriad Pro" panose="020B0503030403020204" pitchFamily="34" charset="0"/>
              </a:rPr>
              <a:t> algorithm. The resulting mean, variance, and the clustered </a:t>
            </a:r>
            <a:r>
              <a:rPr lang="en-GB" dirty="0" err="1">
                <a:latin typeface="Myriad Pro" panose="020B0503030403020204" pitchFamily="34" charset="0"/>
              </a:rPr>
              <a:t>DataFrame</a:t>
            </a:r>
            <a:r>
              <a:rPr lang="en-GB" dirty="0">
                <a:latin typeface="Myriad Pro" panose="020B0503030403020204" pitchFamily="34" charset="0"/>
              </a:rPr>
              <a:t> are then printed.</a:t>
            </a:r>
          </a:p>
          <a:p>
            <a:r>
              <a:rPr lang="en-GB" dirty="0">
                <a:latin typeface="Myriad Pro" panose="020B0503030403020204" pitchFamily="34" charset="0"/>
              </a:rPr>
              <a:t>For more details on </a:t>
            </a:r>
            <a:r>
              <a:rPr lang="en-GB" dirty="0" err="1">
                <a:latin typeface="Myriad Pro" panose="020B0503030403020204" pitchFamily="34" charset="0"/>
              </a:rPr>
              <a:t>KMeans</a:t>
            </a:r>
            <a:r>
              <a:rPr lang="en-GB" dirty="0">
                <a:latin typeface="Myriad Pro" panose="020B0503030403020204" pitchFamily="34" charset="0"/>
              </a:rPr>
              <a:t> clustering and its parameters, you can refer to the provided search results</a:t>
            </a:r>
            <a:r>
              <a:rPr lang="en-GB" baseline="30000" dirty="0">
                <a:latin typeface="Myriad Pro" panose="020B0503030403020204" pitchFamily="34" charset="0"/>
              </a:rPr>
              <a:t>1 2</a:t>
            </a:r>
            <a:r>
              <a:rPr lang="en-GB" dirty="0">
                <a:latin typeface="Myriad Pro" panose="020B0503030403020204" pitchFamily="34" charset="0"/>
              </a:rPr>
              <a:t>.”</a:t>
            </a:r>
            <a:endParaRPr lang="en-DE" dirty="0">
              <a:latin typeface="Myriad Pro" panose="020B0503030403020204" pitchFamily="34" charset="0"/>
            </a:endParaRPr>
          </a:p>
        </p:txBody>
      </p:sp>
    </p:spTree>
    <p:extLst>
      <p:ext uri="{BB962C8B-B14F-4D97-AF65-F5344CB8AC3E}">
        <p14:creationId xmlns:p14="http://schemas.microsoft.com/office/powerpoint/2010/main" val="2768067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B13C-C359-1CC6-95B7-C4A0C06D1CDF}"/>
              </a:ext>
            </a:extLst>
          </p:cNvPr>
          <p:cNvSpPr>
            <a:spLocks noGrp="1"/>
          </p:cNvSpPr>
          <p:nvPr>
            <p:ph type="title"/>
          </p:nvPr>
        </p:nvSpPr>
        <p:spPr>
          <a:xfrm>
            <a:off x="462419" y="0"/>
            <a:ext cx="10515600" cy="1325563"/>
          </a:xfrm>
        </p:spPr>
        <p:txBody>
          <a:bodyPr/>
          <a:lstStyle/>
          <a:p>
            <a:r>
              <a:rPr lang="en-DE" dirty="0">
                <a:latin typeface="Myriad Pro" panose="020B0503030403020204" pitchFamily="34" charset="0"/>
              </a:rPr>
              <a:t>Data Analysis (2)</a:t>
            </a:r>
          </a:p>
        </p:txBody>
      </p:sp>
      <p:pic>
        <p:nvPicPr>
          <p:cNvPr id="6" name="Content Placeholder 5" descr="A screenshot of a computer program&#10;&#10;Description automatically generated">
            <a:extLst>
              <a:ext uri="{FF2B5EF4-FFF2-40B4-BE49-F238E27FC236}">
                <a16:creationId xmlns:a16="http://schemas.microsoft.com/office/drawing/2014/main" id="{B892BCC5-ACF8-06A9-B29D-8C9ABCD0E06D}"/>
              </a:ext>
            </a:extLst>
          </p:cNvPr>
          <p:cNvPicPr>
            <a:picLocks noGrp="1" noChangeAspect="1"/>
          </p:cNvPicPr>
          <p:nvPr>
            <p:ph idx="1"/>
          </p:nvPr>
        </p:nvPicPr>
        <p:blipFill>
          <a:blip r:embed="rId2"/>
          <a:stretch>
            <a:fillRect/>
          </a:stretch>
        </p:blipFill>
        <p:spPr>
          <a:xfrm>
            <a:off x="5399315" y="1"/>
            <a:ext cx="6792686" cy="5535534"/>
          </a:xfrm>
        </p:spPr>
      </p:pic>
      <p:sp>
        <p:nvSpPr>
          <p:cNvPr id="8" name="TextBox 7">
            <a:extLst>
              <a:ext uri="{FF2B5EF4-FFF2-40B4-BE49-F238E27FC236}">
                <a16:creationId xmlns:a16="http://schemas.microsoft.com/office/drawing/2014/main" id="{D720FEC1-1AD8-9906-09A2-AF63190A1CD7}"/>
              </a:ext>
            </a:extLst>
          </p:cNvPr>
          <p:cNvSpPr txBox="1"/>
          <p:nvPr/>
        </p:nvSpPr>
        <p:spPr>
          <a:xfrm>
            <a:off x="462419" y="1321356"/>
            <a:ext cx="4472836" cy="369332"/>
          </a:xfrm>
          <a:prstGeom prst="rect">
            <a:avLst/>
          </a:prstGeom>
          <a:noFill/>
        </p:spPr>
        <p:txBody>
          <a:bodyPr wrap="square">
            <a:spAutoFit/>
          </a:bodyPr>
          <a:lstStyle/>
          <a:p>
            <a:r>
              <a:rPr lang="en-DE" dirty="0">
                <a:latin typeface="Myriad Pro" panose="020B0503030403020204" pitchFamily="34" charset="0"/>
              </a:rPr>
              <a:t>&gt; Use DBSCAN instead of KMeans.</a:t>
            </a:r>
          </a:p>
        </p:txBody>
      </p:sp>
      <p:sp>
        <p:nvSpPr>
          <p:cNvPr id="10" name="TextBox 9">
            <a:extLst>
              <a:ext uri="{FF2B5EF4-FFF2-40B4-BE49-F238E27FC236}">
                <a16:creationId xmlns:a16="http://schemas.microsoft.com/office/drawing/2014/main" id="{C658A174-5966-0648-43E1-85EA5143819D}"/>
              </a:ext>
            </a:extLst>
          </p:cNvPr>
          <p:cNvSpPr txBox="1"/>
          <p:nvPr/>
        </p:nvSpPr>
        <p:spPr>
          <a:xfrm>
            <a:off x="462419" y="2055812"/>
            <a:ext cx="4472836" cy="4524315"/>
          </a:xfrm>
          <a:prstGeom prst="rect">
            <a:avLst/>
          </a:prstGeom>
          <a:noFill/>
        </p:spPr>
        <p:txBody>
          <a:bodyPr wrap="square">
            <a:spAutoFit/>
          </a:bodyPr>
          <a:lstStyle/>
          <a:p>
            <a:r>
              <a:rPr lang="en-DE" dirty="0">
                <a:latin typeface="Myriad Pro" panose="020B0503030403020204" pitchFamily="34" charset="0"/>
              </a:rPr>
              <a:t>“In this code, the DBSCAN class from the sklearn.cluster module is used to perform density-based clustering. The eps parameter sets the maximum distance between two samples for one to be considered as in the neighborhood of the other, and min_samples sets the number of samples in a neighborhood for a point to be considered as a core point.</a:t>
            </a:r>
          </a:p>
          <a:p>
            <a:r>
              <a:rPr lang="en-DE" dirty="0">
                <a:latin typeface="Myriad Pro" panose="020B0503030403020204" pitchFamily="34" charset="0"/>
              </a:rPr>
              <a:t>DBSCAN is a density-based clustering algorithm that does not require the number of clusters to be specified beforehand, making it more flexible than KMeans</a:t>
            </a:r>
            <a:r>
              <a:rPr lang="en-DE" baseline="30000" dirty="0">
                <a:latin typeface="Myriad Pro" panose="020B0503030403020204" pitchFamily="34" charset="0"/>
              </a:rPr>
              <a:t>1 2</a:t>
            </a:r>
            <a:r>
              <a:rPr lang="en-DE" dirty="0">
                <a:latin typeface="Myriad Pro" panose="020B0503030403020204" pitchFamily="34" charset="0"/>
              </a:rPr>
              <a:t>. </a:t>
            </a:r>
            <a:br>
              <a:rPr lang="en-DE" dirty="0">
                <a:latin typeface="Myriad Pro" panose="020B0503030403020204" pitchFamily="34" charset="0"/>
              </a:rPr>
            </a:br>
            <a:r>
              <a:rPr lang="en-DE" dirty="0">
                <a:latin typeface="Myriad Pro" panose="020B0503030403020204" pitchFamily="34" charset="0"/>
              </a:rPr>
              <a:t>It is suitable for handling clusters of multiple sizes and structures and is not strongly influenced by outliers</a:t>
            </a:r>
            <a:r>
              <a:rPr lang="en-DE" baseline="30000" dirty="0">
                <a:latin typeface="Myriad Pro" panose="020B0503030403020204" pitchFamily="34" charset="0"/>
              </a:rPr>
              <a:t>2</a:t>
            </a:r>
            <a:r>
              <a:rPr lang="en-DE" dirty="0">
                <a:latin typeface="Myriad Pro" panose="020B0503030403020204" pitchFamily="34" charset="0"/>
              </a:rPr>
              <a:t> </a:t>
            </a:r>
            <a:r>
              <a:rPr lang="en-DE" baseline="30000" dirty="0">
                <a:latin typeface="Myriad Pro" panose="020B0503030403020204" pitchFamily="34" charset="0"/>
              </a:rPr>
              <a:t>4</a:t>
            </a:r>
            <a:r>
              <a:rPr lang="en-DE" dirty="0">
                <a:latin typeface="Myriad Pro" panose="020B0503030403020204" pitchFamily="34" charset="0"/>
              </a:rPr>
              <a:t>.”</a:t>
            </a:r>
          </a:p>
        </p:txBody>
      </p:sp>
      <p:pic>
        <p:nvPicPr>
          <p:cNvPr id="12" name="Picture 11" descr="A screenshot of a phone&#10;&#10;Description automatically generated">
            <a:extLst>
              <a:ext uri="{FF2B5EF4-FFF2-40B4-BE49-F238E27FC236}">
                <a16:creationId xmlns:a16="http://schemas.microsoft.com/office/drawing/2014/main" id="{4AE89EE2-A3D4-CAD0-DDB2-CB198AEC9188}"/>
              </a:ext>
            </a:extLst>
          </p:cNvPr>
          <p:cNvPicPr>
            <a:picLocks noChangeAspect="1"/>
          </p:cNvPicPr>
          <p:nvPr/>
        </p:nvPicPr>
        <p:blipFill>
          <a:blip r:embed="rId3"/>
          <a:stretch>
            <a:fillRect/>
          </a:stretch>
        </p:blipFill>
        <p:spPr>
          <a:xfrm>
            <a:off x="5399314" y="5523035"/>
            <a:ext cx="6792686" cy="1341170"/>
          </a:xfrm>
          <a:prstGeom prst="rect">
            <a:avLst/>
          </a:prstGeom>
        </p:spPr>
      </p:pic>
    </p:spTree>
    <p:extLst>
      <p:ext uri="{BB962C8B-B14F-4D97-AF65-F5344CB8AC3E}">
        <p14:creationId xmlns:p14="http://schemas.microsoft.com/office/powerpoint/2010/main" val="125542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6688-E77B-7BCC-E8C8-9C3B7B057E0A}"/>
              </a:ext>
            </a:extLst>
          </p:cNvPr>
          <p:cNvSpPr>
            <a:spLocks noGrp="1"/>
          </p:cNvSpPr>
          <p:nvPr>
            <p:ph type="title"/>
          </p:nvPr>
        </p:nvSpPr>
        <p:spPr/>
        <p:txBody>
          <a:bodyPr/>
          <a:lstStyle/>
          <a:p>
            <a:r>
              <a:rPr lang="en-GB" dirty="0">
                <a:latin typeface="Myriad Pro" panose="020B0503030403020204" pitchFamily="34" charset="0"/>
              </a:rPr>
              <a:t>EXC 2176 UWA – Rules and Regulations</a:t>
            </a:r>
            <a:br>
              <a:rPr lang="en-GB" dirty="0">
                <a:latin typeface="Myriad Pro" panose="020B0503030403020204" pitchFamily="34" charset="0"/>
              </a:rPr>
            </a:br>
            <a:r>
              <a:rPr lang="en-GB" dirty="0">
                <a:latin typeface="Myriad Pro" panose="020B0503030403020204" pitchFamily="34" charset="0"/>
              </a:rPr>
              <a:t>Update 19 October 2023</a:t>
            </a:r>
            <a:endParaRPr lang="en-DE" dirty="0">
              <a:latin typeface="Myriad Pro" panose="020B0503030403020204" pitchFamily="34" charset="0"/>
            </a:endParaRPr>
          </a:p>
        </p:txBody>
      </p:sp>
      <p:sp>
        <p:nvSpPr>
          <p:cNvPr id="3" name="Content Placeholder 2">
            <a:extLst>
              <a:ext uri="{FF2B5EF4-FFF2-40B4-BE49-F238E27FC236}">
                <a16:creationId xmlns:a16="http://schemas.microsoft.com/office/drawing/2014/main" id="{A0D990F4-0154-E1CA-6957-AAFCEC54FDBD}"/>
              </a:ext>
            </a:extLst>
          </p:cNvPr>
          <p:cNvSpPr>
            <a:spLocks noGrp="1"/>
          </p:cNvSpPr>
          <p:nvPr>
            <p:ph idx="1"/>
          </p:nvPr>
        </p:nvSpPr>
        <p:spPr>
          <a:xfrm>
            <a:off x="838200" y="2065111"/>
            <a:ext cx="10515600" cy="4351338"/>
          </a:xfrm>
        </p:spPr>
        <p:txBody>
          <a:bodyPr>
            <a:normAutofit/>
          </a:bodyPr>
          <a:lstStyle/>
          <a:p>
            <a:pPr marL="0" indent="0">
              <a:buNone/>
            </a:pPr>
            <a:r>
              <a:rPr lang="en-GB" sz="2200" dirty="0">
                <a:latin typeface="Myriad Pro" panose="020B0503030403020204" pitchFamily="34" charset="0"/>
              </a:rPr>
              <a:t>“Use of Artificial Intelligence Technologies in research </a:t>
            </a:r>
            <a:br>
              <a:rPr lang="en-GB" sz="2200" dirty="0">
                <a:latin typeface="Myriad Pro" panose="020B0503030403020204" pitchFamily="34" charset="0"/>
              </a:rPr>
            </a:br>
            <a:r>
              <a:rPr lang="en-GB" sz="2200" dirty="0">
                <a:latin typeface="Myriad Pro" panose="020B0503030403020204" pitchFamily="34" charset="0"/>
              </a:rPr>
              <a:t>and writing processes </a:t>
            </a:r>
          </a:p>
          <a:p>
            <a:r>
              <a:rPr lang="en-GB" sz="2200" dirty="0">
                <a:latin typeface="Myriad Pro" panose="020B0503030403020204" pitchFamily="34" charset="0"/>
              </a:rPr>
              <a:t>UWA does not take a positive or negative stance towards </a:t>
            </a:r>
            <a:br>
              <a:rPr lang="en-GB" sz="2200" dirty="0">
                <a:latin typeface="Myriad Pro" panose="020B0503030403020204" pitchFamily="34" charset="0"/>
              </a:rPr>
            </a:br>
            <a:r>
              <a:rPr lang="en-GB" sz="2200" dirty="0">
                <a:latin typeface="Myriad Pro" panose="020B0503030403020204" pitchFamily="34" charset="0"/>
              </a:rPr>
              <a:t>the use of AI technologies in the research and writing process. </a:t>
            </a:r>
          </a:p>
          <a:p>
            <a:pPr marL="0" indent="0">
              <a:buNone/>
            </a:pPr>
            <a:endParaRPr lang="en-GB" sz="2200" dirty="0">
              <a:latin typeface="Myriad Pro" panose="020B0503030403020204" pitchFamily="34" charset="0"/>
            </a:endParaRPr>
          </a:p>
          <a:p>
            <a:pPr marL="0" indent="0">
              <a:buNone/>
            </a:pPr>
            <a:r>
              <a:rPr lang="en-GB" sz="2200" dirty="0">
                <a:latin typeface="Myriad Pro" panose="020B0503030403020204" pitchFamily="34" charset="0"/>
              </a:rPr>
              <a:t>If used, the following rules have to be followed:</a:t>
            </a:r>
          </a:p>
          <a:p>
            <a:r>
              <a:rPr lang="en-GB" sz="2200" i="1" dirty="0">
                <a:latin typeface="Myriad Pro" panose="020B0503030403020204" pitchFamily="34" charset="0"/>
              </a:rPr>
              <a:t>The use of generative models has to be acknowledged in the publication.(‘In the research and writing of this ... the following generative models have been used: ...').</a:t>
            </a:r>
          </a:p>
          <a:p>
            <a:r>
              <a:rPr lang="en-GB" sz="2200" i="1" dirty="0">
                <a:latin typeface="Myriad Pro" panose="020B0503030403020204" pitchFamily="34" charset="0"/>
              </a:rPr>
              <a:t>The use of generative models does not infringe anyone else's intellectual property and does not result in scientific misconduct, for example in the form of plagiarism.”</a:t>
            </a:r>
            <a:endParaRPr lang="en-DE" sz="2200" i="1" dirty="0">
              <a:latin typeface="Myriad Pro" panose="020B0503030403020204" pitchFamily="34" charset="0"/>
            </a:endParaRPr>
          </a:p>
        </p:txBody>
      </p:sp>
      <p:sp>
        <p:nvSpPr>
          <p:cNvPr id="4" name="Cloud Callout 3">
            <a:extLst>
              <a:ext uri="{FF2B5EF4-FFF2-40B4-BE49-F238E27FC236}">
                <a16:creationId xmlns:a16="http://schemas.microsoft.com/office/drawing/2014/main" id="{B1FCF1B4-7809-2EFD-5709-61D97ADD5DE3}"/>
              </a:ext>
            </a:extLst>
          </p:cNvPr>
          <p:cNvSpPr/>
          <p:nvPr/>
        </p:nvSpPr>
        <p:spPr>
          <a:xfrm>
            <a:off x="8773886" y="1167266"/>
            <a:ext cx="2895600" cy="1556658"/>
          </a:xfrm>
          <a:prstGeom prst="cloudCallout">
            <a:avLst>
              <a:gd name="adj1" fmla="val -68201"/>
              <a:gd name="adj2" fmla="val -30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latin typeface="Myriad Pro" panose="020B0503030403020204" pitchFamily="34" charset="0"/>
              </a:rPr>
              <a:t>Has the new document been published?</a:t>
            </a:r>
          </a:p>
        </p:txBody>
      </p:sp>
    </p:spTree>
    <p:extLst>
      <p:ext uri="{BB962C8B-B14F-4D97-AF65-F5344CB8AC3E}">
        <p14:creationId xmlns:p14="http://schemas.microsoft.com/office/powerpoint/2010/main" val="12166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6607-C352-D714-E498-8771EA4EBD06}"/>
              </a:ext>
            </a:extLst>
          </p:cNvPr>
          <p:cNvSpPr>
            <a:spLocks noGrp="1"/>
          </p:cNvSpPr>
          <p:nvPr>
            <p:ph type="title"/>
          </p:nvPr>
        </p:nvSpPr>
        <p:spPr/>
        <p:txBody>
          <a:bodyPr/>
          <a:lstStyle/>
          <a:p>
            <a:r>
              <a:rPr lang="en-DE" dirty="0">
                <a:latin typeface="Myriad Pro" panose="020B0503030403020204" pitchFamily="34" charset="0"/>
              </a:rPr>
              <a:t>Insights</a:t>
            </a:r>
          </a:p>
        </p:txBody>
      </p:sp>
      <p:sp>
        <p:nvSpPr>
          <p:cNvPr id="3" name="Content Placeholder 2">
            <a:extLst>
              <a:ext uri="{FF2B5EF4-FFF2-40B4-BE49-F238E27FC236}">
                <a16:creationId xmlns:a16="http://schemas.microsoft.com/office/drawing/2014/main" id="{147337B7-BCEB-0177-FEBE-85A32C9D3B85}"/>
              </a:ext>
            </a:extLst>
          </p:cNvPr>
          <p:cNvSpPr>
            <a:spLocks noGrp="1"/>
          </p:cNvSpPr>
          <p:nvPr>
            <p:ph idx="1"/>
          </p:nvPr>
        </p:nvSpPr>
        <p:spPr>
          <a:xfrm>
            <a:off x="838199" y="1825625"/>
            <a:ext cx="10811005" cy="4351338"/>
          </a:xfrm>
        </p:spPr>
        <p:txBody>
          <a:bodyPr>
            <a:normAutofit lnSpcReduction="10000"/>
          </a:bodyPr>
          <a:lstStyle/>
          <a:p>
            <a:r>
              <a:rPr lang="en-DE" dirty="0">
                <a:latin typeface="Myriad Pro" panose="020B0503030403020204" pitchFamily="34" charset="0"/>
              </a:rPr>
              <a:t>Ensure an organization is well-represented in commercial LLMs</a:t>
            </a:r>
          </a:p>
          <a:p>
            <a:r>
              <a:rPr lang="en-DE" dirty="0">
                <a:latin typeface="Myriad Pro" panose="020B0503030403020204" pitchFamily="34" charset="0"/>
              </a:rPr>
              <a:t>Instead of requiring students to just write simple term papers let them train language models for QA</a:t>
            </a:r>
          </a:p>
          <a:p>
            <a:pPr lvl="1"/>
            <a:r>
              <a:rPr lang="en-DE" dirty="0">
                <a:latin typeface="Myriad Pro" panose="020B0503030403020204" pitchFamily="34" charset="0"/>
              </a:rPr>
              <a:t>Instructor can check language models with queries possibly automatically rather t</a:t>
            </a:r>
            <a:r>
              <a:rPr lang="en-GB" dirty="0">
                <a:latin typeface="Myriad Pro" panose="020B0503030403020204" pitchFamily="34" charset="0"/>
              </a:rPr>
              <a:t>ha</a:t>
            </a:r>
            <a:r>
              <a:rPr lang="en-DE" dirty="0">
                <a:latin typeface="Myriad Pro" panose="020B0503030403020204" pitchFamily="34" charset="0"/>
              </a:rPr>
              <a:t>n read (not always well-written) essays</a:t>
            </a:r>
          </a:p>
          <a:p>
            <a:pPr lvl="1"/>
            <a:r>
              <a:rPr lang="en-DE" dirty="0">
                <a:latin typeface="Myriad Pro" panose="020B0503030403020204" pitchFamily="34" charset="0"/>
              </a:rPr>
              <a:t>Ensure an organization is aware that available training material (licensing) and training compute must be made available to students</a:t>
            </a:r>
          </a:p>
          <a:p>
            <a:r>
              <a:rPr lang="en-DE" dirty="0">
                <a:latin typeface="Myriad Pro" panose="020B0503030403020204" pitchFamily="34" charset="0"/>
              </a:rPr>
              <a:t>Teach LLM training in combination with DBs and formal models</a:t>
            </a:r>
          </a:p>
          <a:p>
            <a:pPr lvl="1"/>
            <a:r>
              <a:rPr lang="en-DE" dirty="0">
                <a:latin typeface="Myriad Pro" panose="020B0503030403020204" pitchFamily="34" charset="0"/>
              </a:rPr>
              <a:t>Beyond RAG </a:t>
            </a:r>
            <a:r>
              <a:rPr lang="en-DE" dirty="0">
                <a:latin typeface="Myriad Pro" panose="020B0503030403020204" pitchFamily="34" charset="0"/>
                <a:sym typeface="Wingdings" pitchFamily="2" charset="2"/>
              </a:rPr>
              <a:t> semanticRAG</a:t>
            </a:r>
            <a:endParaRPr lang="en-DE" dirty="0">
              <a:latin typeface="Myriad Pro" panose="020B0503030403020204" pitchFamily="34" charset="0"/>
            </a:endParaRPr>
          </a:p>
          <a:p>
            <a:r>
              <a:rPr lang="en-DE" dirty="0">
                <a:latin typeface="Myriad Pro" panose="020B0503030403020204" pitchFamily="34" charset="0"/>
              </a:rPr>
              <a:t>Teach programming with GenAI technology</a:t>
            </a:r>
          </a:p>
          <a:p>
            <a:pPr lvl="1"/>
            <a:r>
              <a:rPr lang="en-DE" dirty="0">
                <a:latin typeface="Myriad Pro" panose="020B0503030403020204" pitchFamily="34" charset="0"/>
              </a:rPr>
              <a:t>Avoid labs with na</a:t>
            </a:r>
            <a:r>
              <a:rPr lang="en-GB" dirty="0" err="1">
                <a:latin typeface="Myriad Pro" panose="020B0503030403020204" pitchFamily="34" charset="0"/>
              </a:rPr>
              <a:t>ï</a:t>
            </a:r>
            <a:r>
              <a:rPr lang="en-DE" dirty="0">
                <a:latin typeface="Myriad Pro" panose="020B0503030403020204" pitchFamily="34" charset="0"/>
              </a:rPr>
              <a:t>ve programming tasks</a:t>
            </a:r>
          </a:p>
        </p:txBody>
      </p:sp>
    </p:spTree>
    <p:extLst>
      <p:ext uri="{BB962C8B-B14F-4D97-AF65-F5344CB8AC3E}">
        <p14:creationId xmlns:p14="http://schemas.microsoft.com/office/powerpoint/2010/main" val="8997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9D43-0494-6403-42AD-2F1626BCA6F3}"/>
              </a:ext>
            </a:extLst>
          </p:cNvPr>
          <p:cNvSpPr>
            <a:spLocks noGrp="1"/>
          </p:cNvSpPr>
          <p:nvPr>
            <p:ph type="title"/>
          </p:nvPr>
        </p:nvSpPr>
        <p:spPr/>
        <p:txBody>
          <a:bodyPr/>
          <a:lstStyle/>
          <a:p>
            <a:r>
              <a:rPr lang="en-DE" dirty="0">
                <a:latin typeface="Myriad Pro" panose="020B0503030403020204" pitchFamily="34" charset="0"/>
              </a:rPr>
              <a:t>Comments on Regulations</a:t>
            </a:r>
          </a:p>
        </p:txBody>
      </p:sp>
      <p:sp>
        <p:nvSpPr>
          <p:cNvPr id="3" name="Content Placeholder 2">
            <a:extLst>
              <a:ext uri="{FF2B5EF4-FFF2-40B4-BE49-F238E27FC236}">
                <a16:creationId xmlns:a16="http://schemas.microsoft.com/office/drawing/2014/main" id="{31419AD6-8421-D9A7-BF37-A3327EEA1A52}"/>
              </a:ext>
            </a:extLst>
          </p:cNvPr>
          <p:cNvSpPr>
            <a:spLocks noGrp="1"/>
          </p:cNvSpPr>
          <p:nvPr>
            <p:ph idx="1"/>
          </p:nvPr>
        </p:nvSpPr>
        <p:spPr/>
        <p:txBody>
          <a:bodyPr/>
          <a:lstStyle/>
          <a:p>
            <a:pPr marL="0" indent="0">
              <a:buNone/>
            </a:pPr>
            <a:r>
              <a:rPr lang="en-GB" sz="2800" i="1" dirty="0">
                <a:solidFill>
                  <a:srgbClr val="00B050"/>
                </a:solidFill>
                <a:latin typeface="Myriad Pro" panose="020B0503030403020204" pitchFamily="34" charset="0"/>
              </a:rPr>
              <a:t>“The use of generative models has to be acknowledged in the publication.(‘In the research and writing of this ... the following generative models have been used: ...’)”</a:t>
            </a:r>
          </a:p>
          <a:p>
            <a:r>
              <a:rPr lang="en-GB">
                <a:solidFill>
                  <a:srgbClr val="FF0000"/>
                </a:solidFill>
                <a:latin typeface="Myriad Pro" panose="020B0503030403020204" pitchFamily="34" charset="0"/>
              </a:rPr>
              <a:t>Generating acknowledgements </a:t>
            </a:r>
            <a:r>
              <a:rPr lang="en-GB" dirty="0">
                <a:solidFill>
                  <a:srgbClr val="FF0000"/>
                </a:solidFill>
                <a:latin typeface="Myriad Pro" panose="020B0503030403020204" pitchFamily="34" charset="0"/>
              </a:rPr>
              <a:t>will become a very tedious task!</a:t>
            </a:r>
          </a:p>
          <a:p>
            <a:pPr lvl="1"/>
            <a:r>
              <a:rPr lang="en-GB" dirty="0">
                <a:solidFill>
                  <a:srgbClr val="FF0000"/>
                </a:solidFill>
                <a:latin typeface="Myriad Pro" panose="020B0503030403020204" pitchFamily="34" charset="0"/>
              </a:rPr>
              <a:t>As annoying a cooking acceptance (or refusal) on web pages</a:t>
            </a:r>
          </a:p>
          <a:p>
            <a:pPr lvl="2"/>
            <a:endParaRPr lang="en-GB" dirty="0">
              <a:latin typeface="Myriad Pro" panose="020B0503030403020204" pitchFamily="34" charset="0"/>
            </a:endParaRPr>
          </a:p>
          <a:p>
            <a:pPr marL="0" indent="0">
              <a:buNone/>
            </a:pPr>
            <a:r>
              <a:rPr lang="en-GB" sz="2800" i="1" dirty="0">
                <a:solidFill>
                  <a:srgbClr val="00B050"/>
                </a:solidFill>
                <a:latin typeface="Myriad Pro" panose="020B0503030403020204" pitchFamily="34" charset="0"/>
              </a:rPr>
              <a:t>“The use of generative models does not infringe anyone else's intellectual property and does not result in scientific misconduct, for example in the form of plagiarism.”</a:t>
            </a:r>
          </a:p>
          <a:p>
            <a:r>
              <a:rPr lang="en-GB" dirty="0">
                <a:solidFill>
                  <a:srgbClr val="FF0000"/>
                </a:solidFill>
                <a:latin typeface="Myriad Pro" panose="020B0503030403020204" pitchFamily="34" charset="0"/>
              </a:rPr>
              <a:t>Easier said than realized!</a:t>
            </a:r>
          </a:p>
        </p:txBody>
      </p:sp>
    </p:spTree>
    <p:extLst>
      <p:ext uri="{BB962C8B-B14F-4D97-AF65-F5344CB8AC3E}">
        <p14:creationId xmlns:p14="http://schemas.microsoft.com/office/powerpoint/2010/main" val="4916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People In A Meeting">
            <a:extLst>
              <a:ext uri="{FF2B5EF4-FFF2-40B4-BE49-F238E27FC236}">
                <a16:creationId xmlns:a16="http://schemas.microsoft.com/office/drawing/2014/main" id="{F73B6AE7-3E2D-B1F9-3487-D3C075E80B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2" name="Title 1">
            <a:extLst>
              <a:ext uri="{FF2B5EF4-FFF2-40B4-BE49-F238E27FC236}">
                <a16:creationId xmlns:a16="http://schemas.microsoft.com/office/drawing/2014/main" id="{88F4A86E-D283-448E-2931-77A77B651E77}"/>
              </a:ext>
            </a:extLst>
          </p:cNvPr>
          <p:cNvSpPr>
            <a:spLocks noGrp="1"/>
          </p:cNvSpPr>
          <p:nvPr>
            <p:ph type="ctrTitle"/>
          </p:nvPr>
        </p:nvSpPr>
        <p:spPr>
          <a:xfrm>
            <a:off x="1501026" y="5333250"/>
            <a:ext cx="2319860" cy="666718"/>
          </a:xfrm>
          <a:solidFill>
            <a:srgbClr val="FFFF00">
              <a:alpha val="44000"/>
            </a:srgbClr>
          </a:solidFill>
        </p:spPr>
        <p:txBody>
          <a:bodyPr anchor="t">
            <a:normAutofit fontScale="90000"/>
          </a:bodyPr>
          <a:lstStyle/>
          <a:p>
            <a:pPr algn="l"/>
            <a:r>
              <a:rPr lang="de-DE" sz="4400" kern="100" dirty="0" err="1">
                <a:effectLst/>
                <a:ea typeface="Calibri" panose="020F0502020204030204" pitchFamily="34" charset="0"/>
                <a:cs typeface="Times New Roman" panose="02020603050405020304" pitchFamily="18" charset="0"/>
              </a:rPr>
              <a:t>Thank</a:t>
            </a:r>
            <a:r>
              <a:rPr lang="de-DE" sz="4400" kern="100" dirty="0">
                <a:effectLst/>
                <a:ea typeface="Calibri" panose="020F0502020204030204" pitchFamily="34" charset="0"/>
                <a:cs typeface="Times New Roman" panose="02020603050405020304" pitchFamily="18" charset="0"/>
              </a:rPr>
              <a:t> </a:t>
            </a:r>
            <a:r>
              <a:rPr lang="de-DE" sz="4400" kern="100" dirty="0" err="1">
                <a:effectLst/>
                <a:ea typeface="Calibri" panose="020F0502020204030204" pitchFamily="34" charset="0"/>
                <a:cs typeface="Times New Roman" panose="02020603050405020304" pitchFamily="18" charset="0"/>
              </a:rPr>
              <a:t>you</a:t>
            </a:r>
            <a:endParaRPr lang="en-DE" sz="4400" dirty="0"/>
          </a:p>
        </p:txBody>
      </p:sp>
    </p:spTree>
    <p:extLst>
      <p:ext uri="{BB962C8B-B14F-4D97-AF65-F5344CB8AC3E}">
        <p14:creationId xmlns:p14="http://schemas.microsoft.com/office/powerpoint/2010/main" val="618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45A8-E52D-B6B3-D5CC-6CE31B5E0979}"/>
              </a:ext>
            </a:extLst>
          </p:cNvPr>
          <p:cNvSpPr>
            <a:spLocks noGrp="1"/>
          </p:cNvSpPr>
          <p:nvPr>
            <p:ph type="title"/>
          </p:nvPr>
        </p:nvSpPr>
        <p:spPr/>
        <p:txBody>
          <a:bodyPr/>
          <a:lstStyle/>
          <a:p>
            <a:r>
              <a:rPr lang="en-DE" dirty="0">
                <a:latin typeface="Myriad Pro" panose="020B0503030403020204" pitchFamily="34" charset="0"/>
              </a:rPr>
              <a:t>GenAI: Large Language Models (LLMs)</a:t>
            </a:r>
          </a:p>
        </p:txBody>
      </p:sp>
      <p:sp>
        <p:nvSpPr>
          <p:cNvPr id="3" name="Content Placeholder 2">
            <a:extLst>
              <a:ext uri="{FF2B5EF4-FFF2-40B4-BE49-F238E27FC236}">
                <a16:creationId xmlns:a16="http://schemas.microsoft.com/office/drawing/2014/main" id="{CD8C54C0-6DFF-EDF6-DFFA-57F03FFEF6D9}"/>
              </a:ext>
            </a:extLst>
          </p:cNvPr>
          <p:cNvSpPr>
            <a:spLocks noGrp="1"/>
          </p:cNvSpPr>
          <p:nvPr>
            <p:ph idx="1"/>
          </p:nvPr>
        </p:nvSpPr>
        <p:spPr/>
        <p:txBody>
          <a:bodyPr/>
          <a:lstStyle/>
          <a:p>
            <a:r>
              <a:rPr lang="en-GB" b="0" i="0" dirty="0">
                <a:solidFill>
                  <a:srgbClr val="1A73E8"/>
                </a:solidFill>
                <a:effectLst/>
                <a:latin typeface="Myriad Pro" panose="020B0503030403020204" pitchFamily="34" charset="0"/>
                <a:hlinkClick r:id="rId2"/>
              </a:rPr>
              <a:t>Translating</a:t>
            </a:r>
            <a:r>
              <a:rPr lang="en-GB" b="0" i="0" strike="noStrike" dirty="0">
                <a:solidFill>
                  <a:srgbClr val="5F6368"/>
                </a:solidFill>
                <a:effectLst/>
                <a:latin typeface="Myriad Pro" panose="020B0503030403020204" pitchFamily="34" charset="0"/>
              </a:rPr>
              <a:t> one language into another, </a:t>
            </a:r>
          </a:p>
          <a:p>
            <a:r>
              <a:rPr lang="en-GB" b="0" i="0" dirty="0">
                <a:solidFill>
                  <a:srgbClr val="1A73E8"/>
                </a:solidFill>
                <a:effectLst/>
                <a:latin typeface="Myriad Pro" panose="020B0503030403020204" pitchFamily="34" charset="0"/>
                <a:hlinkClick r:id="rId3"/>
              </a:rPr>
              <a:t>Summarizing a long document</a:t>
            </a:r>
            <a:r>
              <a:rPr lang="en-GB" b="0" i="0" strike="noStrike" dirty="0">
                <a:solidFill>
                  <a:srgbClr val="5F6368"/>
                </a:solidFill>
                <a:effectLst/>
                <a:latin typeface="Myriad Pro" panose="020B0503030403020204" pitchFamily="34" charset="0"/>
              </a:rPr>
              <a:t> into a brief highlight,</a:t>
            </a:r>
          </a:p>
          <a:p>
            <a:r>
              <a:rPr lang="en-GB" b="0" i="0" dirty="0">
                <a:solidFill>
                  <a:srgbClr val="1A73E8"/>
                </a:solidFill>
                <a:effectLst/>
                <a:latin typeface="Myriad Pro" panose="020B0503030403020204" pitchFamily="34" charset="0"/>
                <a:hlinkClick r:id="rId4"/>
              </a:rPr>
              <a:t>Answering information-seeking questions</a:t>
            </a:r>
            <a:endParaRPr lang="en-GB" dirty="0">
              <a:solidFill>
                <a:srgbClr val="5F6368"/>
              </a:solidFill>
              <a:latin typeface="Myriad Pro" panose="020B0503030403020204" pitchFamily="34" charset="0"/>
            </a:endParaRPr>
          </a:p>
          <a:p>
            <a:r>
              <a:rPr lang="en-GB" b="0" i="0" dirty="0">
                <a:solidFill>
                  <a:srgbClr val="1A73E8"/>
                </a:solidFill>
                <a:effectLst/>
                <a:latin typeface="Myriad Pro" panose="020B0503030403020204" pitchFamily="34" charset="0"/>
                <a:hlinkClick r:id="rId5"/>
              </a:rPr>
              <a:t>Open-domain dialog</a:t>
            </a:r>
            <a:endParaRPr lang="en-GB" dirty="0">
              <a:solidFill>
                <a:srgbClr val="5F6368"/>
              </a:solidFill>
              <a:latin typeface="Myriad Pro" panose="020B0503030403020204" pitchFamily="34" charset="0"/>
            </a:endParaRPr>
          </a:p>
          <a:p>
            <a:pPr lvl="1"/>
            <a:r>
              <a:rPr lang="en-GB" b="0" i="0" strike="noStrike" dirty="0">
                <a:solidFill>
                  <a:srgbClr val="5F6368"/>
                </a:solidFill>
                <a:effectLst/>
                <a:latin typeface="Myriad Pro" panose="020B0503030403020204" pitchFamily="34" charset="0"/>
              </a:rPr>
              <a:t>Converse about any topic</a:t>
            </a:r>
          </a:p>
          <a:p>
            <a:pPr lvl="1"/>
            <a:r>
              <a:rPr lang="en-GB" b="0" i="0" strike="noStrike" dirty="0">
                <a:solidFill>
                  <a:srgbClr val="5F6368"/>
                </a:solidFill>
                <a:effectLst/>
                <a:latin typeface="Myriad Pro" panose="020B0503030403020204" pitchFamily="34" charset="0"/>
              </a:rPr>
              <a:t>Dialog models should adhere to </a:t>
            </a:r>
            <a:r>
              <a:rPr lang="en-GB" b="0" i="0" dirty="0">
                <a:solidFill>
                  <a:srgbClr val="1A73E8"/>
                </a:solidFill>
                <a:effectLst/>
                <a:latin typeface="Myriad Pro" panose="020B0503030403020204" pitchFamily="34" charset="0"/>
                <a:hlinkClick r:id="rId6"/>
              </a:rPr>
              <a:t>Responsible AI practices</a:t>
            </a:r>
            <a:endParaRPr lang="en-GB" b="0" i="0" dirty="0">
              <a:solidFill>
                <a:srgbClr val="1A73E8"/>
              </a:solidFill>
              <a:effectLst/>
              <a:latin typeface="Myriad Pro" panose="020B0503030403020204" pitchFamily="34" charset="0"/>
            </a:endParaRPr>
          </a:p>
          <a:p>
            <a:pPr lvl="2"/>
            <a:r>
              <a:rPr lang="en-GB" dirty="0">
                <a:solidFill>
                  <a:srgbClr val="5F6368"/>
                </a:solidFill>
                <a:latin typeface="Myriad Pro" panose="020B0503030403020204" pitchFamily="34" charset="0"/>
              </a:rPr>
              <a:t>accountability, inclusiveness, reliability and safety, fairness, </a:t>
            </a:r>
            <a:br>
              <a:rPr lang="en-GB" dirty="0">
                <a:solidFill>
                  <a:srgbClr val="5F6368"/>
                </a:solidFill>
                <a:latin typeface="Myriad Pro" panose="020B0503030403020204" pitchFamily="34" charset="0"/>
              </a:rPr>
            </a:br>
            <a:r>
              <a:rPr lang="en-GB" dirty="0">
                <a:solidFill>
                  <a:srgbClr val="5F6368"/>
                </a:solidFill>
                <a:latin typeface="Myriad Pro" panose="020B0503030403020204" pitchFamily="34" charset="0"/>
              </a:rPr>
              <a:t>transparency, and privacy and security</a:t>
            </a:r>
          </a:p>
          <a:p>
            <a:pPr lvl="1"/>
            <a:r>
              <a:rPr lang="en-GB" b="0" i="0" strike="noStrike" dirty="0">
                <a:solidFill>
                  <a:srgbClr val="5F6368"/>
                </a:solidFill>
                <a:effectLst/>
                <a:latin typeface="Myriad Pro" panose="020B0503030403020204" pitchFamily="34" charset="0"/>
              </a:rPr>
              <a:t>Avoid making factual statements that are not supported by external information sources.</a:t>
            </a:r>
            <a:endParaRPr lang="en-DE" dirty="0">
              <a:latin typeface="Myriad Pro" panose="020B0503030403020204" pitchFamily="34" charset="0"/>
            </a:endParaRPr>
          </a:p>
        </p:txBody>
      </p:sp>
      <p:sp>
        <p:nvSpPr>
          <p:cNvPr id="4" name="Slide Number Placeholder 3">
            <a:extLst>
              <a:ext uri="{FF2B5EF4-FFF2-40B4-BE49-F238E27FC236}">
                <a16:creationId xmlns:a16="http://schemas.microsoft.com/office/drawing/2014/main" id="{16ABCDEF-5F74-23F5-26B5-B7E9E15D2ECD}"/>
              </a:ext>
            </a:extLst>
          </p:cNvPr>
          <p:cNvSpPr>
            <a:spLocks noGrp="1"/>
          </p:cNvSpPr>
          <p:nvPr>
            <p:ph type="sldNum" sz="quarter" idx="12"/>
          </p:nvPr>
        </p:nvSpPr>
        <p:spPr/>
        <p:txBody>
          <a:bodyPr/>
          <a:lstStyle/>
          <a:p>
            <a:pPr>
              <a:defRPr/>
            </a:pPr>
            <a:fld id="{A4C577E2-95DD-1F4B-A688-E8FB02007787}" type="slidenum">
              <a:rPr lang="de-DE" smtClean="0">
                <a:latin typeface="Myriad Pro" panose="020B0503030403020204" pitchFamily="34" charset="0"/>
              </a:rPr>
              <a:pPr>
                <a:defRPr/>
              </a:pPr>
              <a:t>4</a:t>
            </a:fld>
            <a:endParaRPr lang="de-DE">
              <a:latin typeface="Myriad Pro" panose="020B0503030403020204" pitchFamily="34" charset="0"/>
            </a:endParaRPr>
          </a:p>
        </p:txBody>
      </p:sp>
      <p:sp>
        <p:nvSpPr>
          <p:cNvPr id="6" name="TextBox 5">
            <a:extLst>
              <a:ext uri="{FF2B5EF4-FFF2-40B4-BE49-F238E27FC236}">
                <a16:creationId xmlns:a16="http://schemas.microsoft.com/office/drawing/2014/main" id="{442B3EA9-8CAE-D84E-972C-37BF12D3F188}"/>
              </a:ext>
            </a:extLst>
          </p:cNvPr>
          <p:cNvSpPr txBox="1"/>
          <p:nvPr/>
        </p:nvSpPr>
        <p:spPr>
          <a:xfrm>
            <a:off x="3287688" y="6123802"/>
            <a:ext cx="6408712" cy="276999"/>
          </a:xfrm>
          <a:prstGeom prst="rect">
            <a:avLst/>
          </a:prstGeom>
          <a:noFill/>
        </p:spPr>
        <p:txBody>
          <a:bodyPr wrap="square">
            <a:spAutoFit/>
          </a:bodyPr>
          <a:lstStyle/>
          <a:p>
            <a:r>
              <a:rPr lang="en-DE" sz="1200" dirty="0">
                <a:latin typeface="Myriad Pro" panose="020B0503030403020204" pitchFamily="34" charset="0"/>
              </a:rPr>
              <a:t>https://ai.googleblog.com/2022/01/lamda-towards-safe-grounded-and-high.html</a:t>
            </a:r>
          </a:p>
        </p:txBody>
      </p:sp>
    </p:spTree>
    <p:extLst>
      <p:ext uri="{BB962C8B-B14F-4D97-AF65-F5344CB8AC3E}">
        <p14:creationId xmlns:p14="http://schemas.microsoft.com/office/powerpoint/2010/main" val="1843944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4510-2725-CD9C-12E1-C8B26F8CF069}"/>
              </a:ext>
            </a:extLst>
          </p:cNvPr>
          <p:cNvSpPr>
            <a:spLocks noGrp="1"/>
          </p:cNvSpPr>
          <p:nvPr>
            <p:ph type="title"/>
          </p:nvPr>
        </p:nvSpPr>
        <p:spPr>
          <a:xfrm>
            <a:off x="399789" y="365125"/>
            <a:ext cx="10515600" cy="1325563"/>
          </a:xfrm>
        </p:spPr>
        <p:txBody>
          <a:bodyPr>
            <a:normAutofit/>
          </a:bodyPr>
          <a:lstStyle/>
          <a:p>
            <a:r>
              <a:rPr lang="en-DE" sz="4000" dirty="0">
                <a:latin typeface="Myriad Pro" panose="020B0503030403020204" pitchFamily="34" charset="0"/>
              </a:rPr>
              <a:t>Summarization</a:t>
            </a:r>
          </a:p>
        </p:txBody>
      </p:sp>
      <p:pic>
        <p:nvPicPr>
          <p:cNvPr id="5" name="Content Placeholder 4" descr="A screenshot of a text&#10;&#10;Description automatically generated">
            <a:extLst>
              <a:ext uri="{FF2B5EF4-FFF2-40B4-BE49-F238E27FC236}">
                <a16:creationId xmlns:a16="http://schemas.microsoft.com/office/drawing/2014/main" id="{6539396D-547C-FFBD-7126-9D87A872FA2A}"/>
              </a:ext>
            </a:extLst>
          </p:cNvPr>
          <p:cNvPicPr>
            <a:picLocks noGrp="1" noChangeAspect="1"/>
          </p:cNvPicPr>
          <p:nvPr>
            <p:ph idx="1"/>
          </p:nvPr>
        </p:nvPicPr>
        <p:blipFill>
          <a:blip r:embed="rId2"/>
          <a:stretch>
            <a:fillRect/>
          </a:stretch>
        </p:blipFill>
        <p:spPr>
          <a:xfrm>
            <a:off x="3760443" y="1557847"/>
            <a:ext cx="8431557" cy="5285984"/>
          </a:xfrm>
        </p:spPr>
      </p:pic>
      <p:sp>
        <p:nvSpPr>
          <p:cNvPr id="7" name="TextBox 6">
            <a:extLst>
              <a:ext uri="{FF2B5EF4-FFF2-40B4-BE49-F238E27FC236}">
                <a16:creationId xmlns:a16="http://schemas.microsoft.com/office/drawing/2014/main" id="{505B1239-89BD-4FE3-3BF8-3B1819879E42}"/>
              </a:ext>
            </a:extLst>
          </p:cNvPr>
          <p:cNvSpPr txBox="1"/>
          <p:nvPr/>
        </p:nvSpPr>
        <p:spPr>
          <a:xfrm>
            <a:off x="382435" y="1892515"/>
            <a:ext cx="2786650" cy="2585323"/>
          </a:xfrm>
          <a:prstGeom prst="rect">
            <a:avLst/>
          </a:prstGeom>
          <a:noFill/>
        </p:spPr>
        <p:txBody>
          <a:bodyPr wrap="square">
            <a:spAutoFit/>
          </a:bodyPr>
          <a:lstStyle/>
          <a:p>
            <a:pPr marL="223838" indent="-223838"/>
            <a:r>
              <a:rPr lang="en-DE" dirty="0">
                <a:latin typeface="Myriad Pro" panose="020B0503030403020204" pitchFamily="34" charset="0"/>
              </a:rPr>
              <a:t>&gt; Summarise the impact of gall ink on manuscript production as reported in the journal "manuscript cultures" edited by the Center of the Studies of Manuscript Cultures in Hamburg.</a:t>
            </a:r>
          </a:p>
        </p:txBody>
      </p:sp>
      <p:pic>
        <p:nvPicPr>
          <p:cNvPr id="9" name="Picture 8" descr="A screenshot of a computer&#10;&#10;Description automatically generated">
            <a:extLst>
              <a:ext uri="{FF2B5EF4-FFF2-40B4-BE49-F238E27FC236}">
                <a16:creationId xmlns:a16="http://schemas.microsoft.com/office/drawing/2014/main" id="{3C2ABA89-93C5-1717-65ED-1053D4D95B81}"/>
              </a:ext>
            </a:extLst>
          </p:cNvPr>
          <p:cNvPicPr>
            <a:picLocks noChangeAspect="1"/>
          </p:cNvPicPr>
          <p:nvPr/>
        </p:nvPicPr>
        <p:blipFill>
          <a:blip r:embed="rId3"/>
          <a:stretch>
            <a:fillRect/>
          </a:stretch>
        </p:blipFill>
        <p:spPr>
          <a:xfrm>
            <a:off x="3734347" y="74784"/>
            <a:ext cx="7772400" cy="1497232"/>
          </a:xfrm>
          <a:prstGeom prst="rect">
            <a:avLst/>
          </a:prstGeom>
        </p:spPr>
      </p:pic>
      <p:sp>
        <p:nvSpPr>
          <p:cNvPr id="10" name="TextBox 9">
            <a:extLst>
              <a:ext uri="{FF2B5EF4-FFF2-40B4-BE49-F238E27FC236}">
                <a16:creationId xmlns:a16="http://schemas.microsoft.com/office/drawing/2014/main" id="{6E91DB83-749F-2B80-EF4E-3128DD9468FD}"/>
              </a:ext>
            </a:extLst>
          </p:cNvPr>
          <p:cNvSpPr txBox="1"/>
          <p:nvPr/>
        </p:nvSpPr>
        <p:spPr>
          <a:xfrm>
            <a:off x="382435" y="6308209"/>
            <a:ext cx="1336904" cy="369332"/>
          </a:xfrm>
          <a:prstGeom prst="rect">
            <a:avLst/>
          </a:prstGeom>
          <a:noFill/>
        </p:spPr>
        <p:txBody>
          <a:bodyPr wrap="none" rtlCol="0">
            <a:spAutoFit/>
          </a:bodyPr>
          <a:lstStyle/>
          <a:p>
            <a:r>
              <a:rPr lang="en-DE" dirty="0">
                <a:latin typeface="Myriad Pro" panose="020B0503030403020204" pitchFamily="34" charset="0"/>
              </a:rPr>
              <a:t>Perpexity.AI</a:t>
            </a:r>
          </a:p>
        </p:txBody>
      </p:sp>
      <p:sp>
        <p:nvSpPr>
          <p:cNvPr id="3" name="TextBox 2">
            <a:extLst>
              <a:ext uri="{FF2B5EF4-FFF2-40B4-BE49-F238E27FC236}">
                <a16:creationId xmlns:a16="http://schemas.microsoft.com/office/drawing/2014/main" id="{29A37B59-FC81-6D45-A78D-9A1913F47EE2}"/>
              </a:ext>
            </a:extLst>
          </p:cNvPr>
          <p:cNvSpPr txBox="1"/>
          <p:nvPr/>
        </p:nvSpPr>
        <p:spPr>
          <a:xfrm>
            <a:off x="358346" y="1557847"/>
            <a:ext cx="918265" cy="369332"/>
          </a:xfrm>
          <a:prstGeom prst="rect">
            <a:avLst/>
          </a:prstGeom>
          <a:noFill/>
        </p:spPr>
        <p:txBody>
          <a:bodyPr wrap="none" rtlCol="0">
            <a:spAutoFit/>
          </a:bodyPr>
          <a:lstStyle/>
          <a:p>
            <a:r>
              <a:rPr lang="en-DE" dirty="0">
                <a:latin typeface="Myriad Pro" panose="020B0503030403020204" pitchFamily="34" charset="0"/>
              </a:rPr>
              <a:t>Prompt</a:t>
            </a:r>
          </a:p>
        </p:txBody>
      </p:sp>
    </p:spTree>
    <p:extLst>
      <p:ext uri="{BB962C8B-B14F-4D97-AF65-F5344CB8AC3E}">
        <p14:creationId xmlns:p14="http://schemas.microsoft.com/office/powerpoint/2010/main" val="346680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05B0-CB75-0782-FD17-F7855B0BBFC1}"/>
              </a:ext>
            </a:extLst>
          </p:cNvPr>
          <p:cNvSpPr>
            <a:spLocks noGrp="1"/>
          </p:cNvSpPr>
          <p:nvPr>
            <p:ph type="title"/>
          </p:nvPr>
        </p:nvSpPr>
        <p:spPr>
          <a:xfrm>
            <a:off x="178444" y="-21310"/>
            <a:ext cx="10515600" cy="1325563"/>
          </a:xfrm>
        </p:spPr>
        <p:txBody>
          <a:bodyPr>
            <a:normAutofit/>
          </a:bodyPr>
          <a:lstStyle/>
          <a:p>
            <a:r>
              <a:rPr lang="en-DE" sz="3200" dirty="0">
                <a:latin typeface="Myriad Pro" panose="020B0503030403020204" pitchFamily="34" charset="0"/>
              </a:rPr>
              <a:t>Too Long; Didn’t Read – TL;DR: </a:t>
            </a:r>
          </a:p>
        </p:txBody>
      </p:sp>
      <p:pic>
        <p:nvPicPr>
          <p:cNvPr id="7" name="Content Placeholder 6" descr="A screenshot of a text&#10;&#10;Description automatically generated">
            <a:extLst>
              <a:ext uri="{FF2B5EF4-FFF2-40B4-BE49-F238E27FC236}">
                <a16:creationId xmlns:a16="http://schemas.microsoft.com/office/drawing/2014/main" id="{40675A95-A696-2330-471F-279F1E91FD5D}"/>
              </a:ext>
            </a:extLst>
          </p:cNvPr>
          <p:cNvPicPr>
            <a:picLocks noGrp="1" noChangeAspect="1"/>
          </p:cNvPicPr>
          <p:nvPr>
            <p:ph idx="1"/>
          </p:nvPr>
        </p:nvPicPr>
        <p:blipFill>
          <a:blip r:embed="rId2"/>
          <a:stretch>
            <a:fillRect/>
          </a:stretch>
        </p:blipFill>
        <p:spPr>
          <a:xfrm>
            <a:off x="178444" y="1304253"/>
            <a:ext cx="5826507" cy="4351338"/>
          </a:xfrm>
        </p:spPr>
      </p:pic>
      <p:pic>
        <p:nvPicPr>
          <p:cNvPr id="9" name="Picture 8" descr="A screenshot of a web page&#10;&#10;Description automatically generated">
            <a:extLst>
              <a:ext uri="{FF2B5EF4-FFF2-40B4-BE49-F238E27FC236}">
                <a16:creationId xmlns:a16="http://schemas.microsoft.com/office/drawing/2014/main" id="{6D5A5096-1E9C-A706-FD84-4108D87D65B9}"/>
              </a:ext>
            </a:extLst>
          </p:cNvPr>
          <p:cNvPicPr>
            <a:picLocks noChangeAspect="1"/>
          </p:cNvPicPr>
          <p:nvPr/>
        </p:nvPicPr>
        <p:blipFill>
          <a:blip r:embed="rId3"/>
          <a:stretch>
            <a:fillRect/>
          </a:stretch>
        </p:blipFill>
        <p:spPr>
          <a:xfrm>
            <a:off x="6004951" y="0"/>
            <a:ext cx="6069330" cy="6858000"/>
          </a:xfrm>
          <a:prstGeom prst="rect">
            <a:avLst/>
          </a:prstGeom>
        </p:spPr>
      </p:pic>
      <p:sp>
        <p:nvSpPr>
          <p:cNvPr id="10" name="TextBox 9">
            <a:extLst>
              <a:ext uri="{FF2B5EF4-FFF2-40B4-BE49-F238E27FC236}">
                <a16:creationId xmlns:a16="http://schemas.microsoft.com/office/drawing/2014/main" id="{8E5AF24E-BA73-3538-6336-69B2AC0D6247}"/>
              </a:ext>
            </a:extLst>
          </p:cNvPr>
          <p:cNvSpPr txBox="1"/>
          <p:nvPr/>
        </p:nvSpPr>
        <p:spPr>
          <a:xfrm>
            <a:off x="4997885" y="5987442"/>
            <a:ext cx="415498" cy="369332"/>
          </a:xfrm>
          <a:prstGeom prst="rect">
            <a:avLst/>
          </a:prstGeom>
          <a:noFill/>
        </p:spPr>
        <p:txBody>
          <a:bodyPr wrap="none" rtlCol="0">
            <a:spAutoFit/>
          </a:bodyPr>
          <a:lstStyle/>
          <a:p>
            <a:r>
              <a:rPr lang="en-DE" dirty="0">
                <a:latin typeface="Myriad Pro" panose="020B0503030403020204" pitchFamily="34" charset="0"/>
              </a:rPr>
              <a:t>…</a:t>
            </a:r>
          </a:p>
        </p:txBody>
      </p:sp>
      <p:sp>
        <p:nvSpPr>
          <p:cNvPr id="12" name="TextBox 11">
            <a:extLst>
              <a:ext uri="{FF2B5EF4-FFF2-40B4-BE49-F238E27FC236}">
                <a16:creationId xmlns:a16="http://schemas.microsoft.com/office/drawing/2014/main" id="{CC9991B2-1734-3A0B-1056-19B8A539EBBA}"/>
              </a:ext>
            </a:extLst>
          </p:cNvPr>
          <p:cNvSpPr txBox="1"/>
          <p:nvPr/>
        </p:nvSpPr>
        <p:spPr>
          <a:xfrm>
            <a:off x="178444" y="6108994"/>
            <a:ext cx="5481415" cy="646331"/>
          </a:xfrm>
          <a:prstGeom prst="rect">
            <a:avLst/>
          </a:prstGeom>
          <a:noFill/>
        </p:spPr>
        <p:txBody>
          <a:bodyPr wrap="square">
            <a:spAutoFit/>
          </a:bodyPr>
          <a:lstStyle/>
          <a:p>
            <a:r>
              <a:rPr lang="en-DE" dirty="0">
                <a:latin typeface="Myriad Pro" panose="020B0503030403020204" pitchFamily="34" charset="0"/>
              </a:rPr>
              <a:t>Agency: How Manuscripts Affect and Create Social Realities Michael Kohs and Sabine Kienitz | Hamburg</a:t>
            </a:r>
          </a:p>
        </p:txBody>
      </p:sp>
      <p:sp>
        <p:nvSpPr>
          <p:cNvPr id="13" name="TextBox 12">
            <a:extLst>
              <a:ext uri="{FF2B5EF4-FFF2-40B4-BE49-F238E27FC236}">
                <a16:creationId xmlns:a16="http://schemas.microsoft.com/office/drawing/2014/main" id="{4FEB946D-2582-3107-D505-6DDFFF856EFF}"/>
              </a:ext>
            </a:extLst>
          </p:cNvPr>
          <p:cNvSpPr txBox="1"/>
          <p:nvPr/>
        </p:nvSpPr>
        <p:spPr>
          <a:xfrm>
            <a:off x="-25046" y="1273858"/>
            <a:ext cx="322524" cy="369332"/>
          </a:xfrm>
          <a:prstGeom prst="rect">
            <a:avLst/>
          </a:prstGeom>
          <a:noFill/>
        </p:spPr>
        <p:txBody>
          <a:bodyPr wrap="none" rtlCol="0">
            <a:spAutoFit/>
          </a:bodyPr>
          <a:lstStyle/>
          <a:p>
            <a:r>
              <a:rPr lang="en-DE" dirty="0">
                <a:latin typeface="Myriad Pro" panose="020B0503030403020204" pitchFamily="34" charset="0"/>
              </a:rPr>
              <a:t>&gt;</a:t>
            </a:r>
          </a:p>
        </p:txBody>
      </p:sp>
      <p:sp>
        <p:nvSpPr>
          <p:cNvPr id="3" name="Oval 2">
            <a:extLst>
              <a:ext uri="{FF2B5EF4-FFF2-40B4-BE49-F238E27FC236}">
                <a16:creationId xmlns:a16="http://schemas.microsoft.com/office/drawing/2014/main" id="{31990A41-362F-A9A3-B6BA-ED2E4C5D8F39}"/>
              </a:ext>
            </a:extLst>
          </p:cNvPr>
          <p:cNvSpPr/>
          <p:nvPr/>
        </p:nvSpPr>
        <p:spPr>
          <a:xfrm>
            <a:off x="178444" y="1304253"/>
            <a:ext cx="594442" cy="3389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4" name="TextBox 3">
            <a:extLst>
              <a:ext uri="{FF2B5EF4-FFF2-40B4-BE49-F238E27FC236}">
                <a16:creationId xmlns:a16="http://schemas.microsoft.com/office/drawing/2014/main" id="{595C5D89-DD14-557F-3F06-8FE006EBD2F4}"/>
              </a:ext>
            </a:extLst>
          </p:cNvPr>
          <p:cNvSpPr txBox="1"/>
          <p:nvPr/>
        </p:nvSpPr>
        <p:spPr>
          <a:xfrm>
            <a:off x="16532" y="965316"/>
            <a:ext cx="918265" cy="369332"/>
          </a:xfrm>
          <a:prstGeom prst="rect">
            <a:avLst/>
          </a:prstGeom>
          <a:noFill/>
        </p:spPr>
        <p:txBody>
          <a:bodyPr wrap="none" rtlCol="0">
            <a:spAutoFit/>
          </a:bodyPr>
          <a:lstStyle/>
          <a:p>
            <a:r>
              <a:rPr lang="en-DE" dirty="0">
                <a:latin typeface="Myriad Pro" panose="020B0503030403020204" pitchFamily="34" charset="0"/>
              </a:rPr>
              <a:t>Prompt</a:t>
            </a:r>
          </a:p>
        </p:txBody>
      </p:sp>
    </p:spTree>
    <p:extLst>
      <p:ext uri="{BB962C8B-B14F-4D97-AF65-F5344CB8AC3E}">
        <p14:creationId xmlns:p14="http://schemas.microsoft.com/office/powerpoint/2010/main" val="10883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ED1EF-55C6-470D-5A94-ACB919C307A8}"/>
              </a:ext>
            </a:extLst>
          </p:cNvPr>
          <p:cNvSpPr>
            <a:spLocks noGrp="1"/>
          </p:cNvSpPr>
          <p:nvPr>
            <p:ph type="title"/>
          </p:nvPr>
        </p:nvSpPr>
        <p:spPr>
          <a:xfrm>
            <a:off x="382435" y="377651"/>
            <a:ext cx="10515600" cy="2340497"/>
          </a:xfrm>
        </p:spPr>
        <p:txBody>
          <a:bodyPr>
            <a:normAutofit/>
          </a:bodyPr>
          <a:lstStyle/>
          <a:p>
            <a:r>
              <a:rPr lang="en-DE" dirty="0">
                <a:latin typeface="Myriad Pro" panose="020B0503030403020204" pitchFamily="34" charset="0"/>
              </a:rPr>
              <a:t>Follow-up</a:t>
            </a:r>
            <a:br>
              <a:rPr lang="en-DE" dirty="0">
                <a:latin typeface="Myriad Pro" panose="020B0503030403020204" pitchFamily="34" charset="0"/>
              </a:rPr>
            </a:br>
            <a:r>
              <a:rPr lang="en-DE" dirty="0">
                <a:latin typeface="Myriad Pro" panose="020B0503030403020204" pitchFamily="34" charset="0"/>
              </a:rPr>
              <a:t>Questions as</a:t>
            </a:r>
            <a:br>
              <a:rPr lang="en-DE" dirty="0">
                <a:latin typeface="Myriad Pro" panose="020B0503030403020204" pitchFamily="34" charset="0"/>
              </a:rPr>
            </a:br>
            <a:r>
              <a:rPr lang="en-DE" dirty="0">
                <a:latin typeface="Myriad Pro" panose="020B0503030403020204" pitchFamily="34" charset="0"/>
              </a:rPr>
              <a:t>Inspiration</a:t>
            </a:r>
          </a:p>
        </p:txBody>
      </p:sp>
      <p:sp>
        <p:nvSpPr>
          <p:cNvPr id="7" name="TextBox 6">
            <a:extLst>
              <a:ext uri="{FF2B5EF4-FFF2-40B4-BE49-F238E27FC236}">
                <a16:creationId xmlns:a16="http://schemas.microsoft.com/office/drawing/2014/main" id="{270E97FC-921C-3875-D5A9-304D19E1A50B}"/>
              </a:ext>
            </a:extLst>
          </p:cNvPr>
          <p:cNvSpPr txBox="1"/>
          <p:nvPr/>
        </p:nvSpPr>
        <p:spPr>
          <a:xfrm>
            <a:off x="382435" y="6308209"/>
            <a:ext cx="1336904" cy="369332"/>
          </a:xfrm>
          <a:prstGeom prst="rect">
            <a:avLst/>
          </a:prstGeom>
          <a:noFill/>
        </p:spPr>
        <p:txBody>
          <a:bodyPr wrap="none" rtlCol="0">
            <a:spAutoFit/>
          </a:bodyPr>
          <a:lstStyle/>
          <a:p>
            <a:r>
              <a:rPr lang="en-DE" dirty="0">
                <a:latin typeface="Myriad Pro" panose="020B0503030403020204" pitchFamily="34" charset="0"/>
              </a:rPr>
              <a:t>Perpexity.AI</a:t>
            </a:r>
          </a:p>
        </p:txBody>
      </p:sp>
      <p:pic>
        <p:nvPicPr>
          <p:cNvPr id="14" name="Picture 13" descr="A screenshot of a computer&#10;&#10;Description automatically generated">
            <a:extLst>
              <a:ext uri="{FF2B5EF4-FFF2-40B4-BE49-F238E27FC236}">
                <a16:creationId xmlns:a16="http://schemas.microsoft.com/office/drawing/2014/main" id="{2790B0AF-8746-67D4-B4E5-F8DCCF1D01B2}"/>
              </a:ext>
            </a:extLst>
          </p:cNvPr>
          <p:cNvPicPr>
            <a:picLocks noChangeAspect="1"/>
          </p:cNvPicPr>
          <p:nvPr/>
        </p:nvPicPr>
        <p:blipFill>
          <a:blip r:embed="rId2"/>
          <a:stretch>
            <a:fillRect/>
          </a:stretch>
        </p:blipFill>
        <p:spPr>
          <a:xfrm>
            <a:off x="4419600" y="0"/>
            <a:ext cx="7772400" cy="6817255"/>
          </a:xfrm>
          <a:prstGeom prst="rect">
            <a:avLst/>
          </a:prstGeom>
        </p:spPr>
      </p:pic>
    </p:spTree>
    <p:extLst>
      <p:ext uri="{BB962C8B-B14F-4D97-AF65-F5344CB8AC3E}">
        <p14:creationId xmlns:p14="http://schemas.microsoft.com/office/powerpoint/2010/main" val="308704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52C8-892A-45BC-C2C1-CCD9237CAAA3}"/>
              </a:ext>
            </a:extLst>
          </p:cNvPr>
          <p:cNvSpPr>
            <a:spLocks noGrp="1"/>
          </p:cNvSpPr>
          <p:nvPr>
            <p:ph type="title"/>
          </p:nvPr>
        </p:nvSpPr>
        <p:spPr>
          <a:xfrm>
            <a:off x="173274" y="-1925"/>
            <a:ext cx="11663821" cy="1325563"/>
          </a:xfrm>
        </p:spPr>
        <p:txBody>
          <a:bodyPr/>
          <a:lstStyle/>
          <a:p>
            <a:r>
              <a:rPr lang="en-DE" dirty="0">
                <a:latin typeface="Myriad Pro" panose="020B0503030403020204" pitchFamily="34" charset="0"/>
              </a:rPr>
              <a:t>Writing Improvement (e.g., </a:t>
            </a:r>
            <a:r>
              <a:rPr lang="en-GB" dirty="0">
                <a:latin typeface="Myriad Pro" panose="020B0503030403020204" pitchFamily="34" charset="0"/>
              </a:rPr>
              <a:t>https://</a:t>
            </a:r>
            <a:r>
              <a:rPr lang="en-GB" dirty="0" err="1">
                <a:latin typeface="Myriad Pro" panose="020B0503030403020204" pitchFamily="34" charset="0"/>
              </a:rPr>
              <a:t>app.rytr.me</a:t>
            </a:r>
            <a:r>
              <a:rPr lang="en-GB" dirty="0">
                <a:latin typeface="Myriad Pro" panose="020B0503030403020204" pitchFamily="34" charset="0"/>
              </a:rPr>
              <a:t>/</a:t>
            </a:r>
            <a:r>
              <a:rPr lang="en-DE" dirty="0">
                <a:latin typeface="Myriad Pro" panose="020B0503030403020204" pitchFamily="34" charset="0"/>
              </a:rPr>
              <a:t>)</a:t>
            </a:r>
          </a:p>
        </p:txBody>
      </p:sp>
      <p:sp>
        <p:nvSpPr>
          <p:cNvPr id="5" name="TextBox 4">
            <a:extLst>
              <a:ext uri="{FF2B5EF4-FFF2-40B4-BE49-F238E27FC236}">
                <a16:creationId xmlns:a16="http://schemas.microsoft.com/office/drawing/2014/main" id="{2C1FEEAE-06C0-81AD-0E28-A3A9462F419B}"/>
              </a:ext>
            </a:extLst>
          </p:cNvPr>
          <p:cNvSpPr txBox="1"/>
          <p:nvPr/>
        </p:nvSpPr>
        <p:spPr>
          <a:xfrm>
            <a:off x="6153855" y="1917473"/>
            <a:ext cx="6100174" cy="4278094"/>
          </a:xfrm>
          <a:prstGeom prst="rect">
            <a:avLst/>
          </a:prstGeom>
          <a:noFill/>
        </p:spPr>
        <p:txBody>
          <a:bodyPr wrap="square">
            <a:spAutoFit/>
          </a:bodyPr>
          <a:lstStyle/>
          <a:p>
            <a:r>
              <a:rPr lang="en-DE" sz="1600" dirty="0">
                <a:latin typeface="Myriad Pro" panose="020B0503030403020204" pitchFamily="34" charset="0"/>
              </a:rPr>
              <a:t>The Institute for Information Systems (IFIS) is one of the institutes within the Computer Science section at the University of Lübeck, specializing in computer science and technology. The institute was established in 1993 as the first core informatics institute at the University of Lübeck. Since October 2014, it has been operated by Prof. Dr. Ralf Möller.</a:t>
            </a:r>
          </a:p>
          <a:p>
            <a:endParaRPr lang="en-DE" sz="1600" dirty="0">
              <a:latin typeface="Myriad Pro" panose="020B0503030403020204" pitchFamily="34" charset="0"/>
            </a:endParaRPr>
          </a:p>
          <a:p>
            <a:r>
              <a:rPr lang="en-DE" sz="1600" dirty="0">
                <a:latin typeface="Myriad Pro" panose="020B0503030403020204" pitchFamily="34" charset="0"/>
              </a:rPr>
              <a:t>The main research focus of IFIS is Well-Founded Artificial Intelligence (well-founded AI). In this context, we explore the principles that form the foundation for intelligent systems with verifiable properties. It's not just about creating an impressive functionality, even if it's fragile, through experimental means with basic models, as is often attempted. Instead, it's about building upon those basic models and, In addition, these architectures aim to create intelligent systems that are not only useful for all people but also derive understandable structures with formally tangible properties. This includes referencing relational, non-embedded probabilistic, or energy-based structures.</a:t>
            </a:r>
          </a:p>
        </p:txBody>
      </p:sp>
      <p:sp>
        <p:nvSpPr>
          <p:cNvPr id="7" name="TextBox 6">
            <a:extLst>
              <a:ext uri="{FF2B5EF4-FFF2-40B4-BE49-F238E27FC236}">
                <a16:creationId xmlns:a16="http://schemas.microsoft.com/office/drawing/2014/main" id="{E2445302-3EFB-FD56-D9C1-E51147787165}"/>
              </a:ext>
            </a:extLst>
          </p:cNvPr>
          <p:cNvSpPr txBox="1"/>
          <p:nvPr/>
        </p:nvSpPr>
        <p:spPr>
          <a:xfrm>
            <a:off x="118997" y="1673944"/>
            <a:ext cx="5813717" cy="4524315"/>
          </a:xfrm>
          <a:prstGeom prst="rect">
            <a:avLst/>
          </a:prstGeom>
          <a:noFill/>
        </p:spPr>
        <p:txBody>
          <a:bodyPr wrap="square">
            <a:spAutoFit/>
          </a:bodyPr>
          <a:lstStyle/>
          <a:p>
            <a:endParaRPr lang="en-DE" sz="1600" dirty="0">
              <a:latin typeface="Myriad Pro" panose="020B0503030403020204" pitchFamily="34" charset="0"/>
            </a:endParaRPr>
          </a:p>
          <a:p>
            <a:r>
              <a:rPr lang="en-DE" sz="1600" dirty="0">
                <a:latin typeface="Myriad Pro" panose="020B0503030403020204" pitchFamily="34" charset="0"/>
              </a:rPr>
              <a:t>The Institute for Information Systems (IFIS) is one of the Institutes of Computer Science at the Section for Computer Science/Technology of the University of Lübeck. It was established in 1993 as the first core informatics institute at the University of Lübeck. Since October 2014, the institute has been operated by Prof. Dr. Ralf Möller.</a:t>
            </a:r>
          </a:p>
          <a:p>
            <a:endParaRPr lang="en-DE" sz="1600" dirty="0">
              <a:latin typeface="Myriad Pro" panose="020B0503030403020204" pitchFamily="34" charset="0"/>
            </a:endParaRPr>
          </a:p>
          <a:p>
            <a:r>
              <a:rPr lang="en-DE" sz="1600" dirty="0">
                <a:latin typeface="Myriad Pro" panose="020B0503030403020204" pitchFamily="34" charset="0"/>
              </a:rPr>
              <a:t>The central research object of IFIS is Well-Founded Artificial Intelligence (well-founded AI). In this context, we examine principles that are fundamental for intelligent systems with verifiable properties. It is not only about creating a certain impressive functionality (no matter how fragile) somehow experimentally with basic models, as so often tried to do, but - based on basic models, but also with reference to relational, non-embedded probabilistic or energy-based structures - to derive understandable architectures with formally tangible properties in order to create intelligent systems that are useful for all people.</a:t>
            </a:r>
          </a:p>
        </p:txBody>
      </p:sp>
      <p:sp>
        <p:nvSpPr>
          <p:cNvPr id="3" name="TextBox 2">
            <a:extLst>
              <a:ext uri="{FF2B5EF4-FFF2-40B4-BE49-F238E27FC236}">
                <a16:creationId xmlns:a16="http://schemas.microsoft.com/office/drawing/2014/main" id="{BD73508D-3188-B42D-70AA-683E7600AEA4}"/>
              </a:ext>
            </a:extLst>
          </p:cNvPr>
          <p:cNvSpPr txBox="1"/>
          <p:nvPr/>
        </p:nvSpPr>
        <p:spPr>
          <a:xfrm>
            <a:off x="118997" y="1141005"/>
            <a:ext cx="5678799" cy="646331"/>
          </a:xfrm>
          <a:prstGeom prst="rect">
            <a:avLst/>
          </a:prstGeom>
          <a:noFill/>
        </p:spPr>
        <p:txBody>
          <a:bodyPr wrap="none" rtlCol="0">
            <a:spAutoFit/>
          </a:bodyPr>
          <a:lstStyle/>
          <a:p>
            <a:r>
              <a:rPr lang="en-DE" dirty="0">
                <a:solidFill>
                  <a:srgbClr val="2A36FF"/>
                </a:solidFill>
              </a:rPr>
              <a:t>Automatic translation of the beginning of the homepage</a:t>
            </a:r>
            <a:br>
              <a:rPr lang="en-DE" dirty="0">
                <a:solidFill>
                  <a:srgbClr val="2A36FF"/>
                </a:solidFill>
              </a:rPr>
            </a:br>
            <a:r>
              <a:rPr lang="en-DE" dirty="0">
                <a:solidFill>
                  <a:srgbClr val="2A36FF"/>
                </a:solidFill>
              </a:rPr>
              <a:t>of the Institute of Informationssysteme, Lübeck:</a:t>
            </a:r>
          </a:p>
        </p:txBody>
      </p:sp>
      <p:sp>
        <p:nvSpPr>
          <p:cNvPr id="4" name="TextBox 3">
            <a:extLst>
              <a:ext uri="{FF2B5EF4-FFF2-40B4-BE49-F238E27FC236}">
                <a16:creationId xmlns:a16="http://schemas.microsoft.com/office/drawing/2014/main" id="{FB995B00-01FE-D1B0-6B5E-8A982257AF3F}"/>
              </a:ext>
            </a:extLst>
          </p:cNvPr>
          <p:cNvSpPr txBox="1"/>
          <p:nvPr/>
        </p:nvSpPr>
        <p:spPr>
          <a:xfrm>
            <a:off x="6149683" y="1141005"/>
            <a:ext cx="5597302" cy="369332"/>
          </a:xfrm>
          <a:prstGeom prst="rect">
            <a:avLst/>
          </a:prstGeom>
          <a:noFill/>
        </p:spPr>
        <p:txBody>
          <a:bodyPr wrap="none" rtlCol="0">
            <a:spAutoFit/>
          </a:bodyPr>
          <a:lstStyle/>
          <a:p>
            <a:r>
              <a:rPr lang="en-DE" dirty="0">
                <a:solidFill>
                  <a:srgbClr val="2A36FF"/>
                </a:solidFill>
              </a:rPr>
              <a:t>With automatically computed  changes in writing style:</a:t>
            </a:r>
          </a:p>
        </p:txBody>
      </p:sp>
    </p:spTree>
    <p:extLst>
      <p:ext uri="{BB962C8B-B14F-4D97-AF65-F5344CB8AC3E}">
        <p14:creationId xmlns:p14="http://schemas.microsoft.com/office/powerpoint/2010/main" val="119890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48BC-2894-9582-D162-A8038F9BD5C9}"/>
              </a:ext>
            </a:extLst>
          </p:cNvPr>
          <p:cNvSpPr>
            <a:spLocks noGrp="1"/>
          </p:cNvSpPr>
          <p:nvPr>
            <p:ph type="title"/>
          </p:nvPr>
        </p:nvSpPr>
        <p:spPr/>
        <p:txBody>
          <a:bodyPr/>
          <a:lstStyle/>
          <a:p>
            <a:endParaRPr lang="en-DE"/>
          </a:p>
        </p:txBody>
      </p:sp>
      <p:pic>
        <p:nvPicPr>
          <p:cNvPr id="5" name="Content Placeholder 4">
            <a:extLst>
              <a:ext uri="{FF2B5EF4-FFF2-40B4-BE49-F238E27FC236}">
                <a16:creationId xmlns:a16="http://schemas.microsoft.com/office/drawing/2014/main" id="{792F047A-D6E3-94AE-FCEE-60329A807202}"/>
              </a:ext>
            </a:extLst>
          </p:cNvPr>
          <p:cNvPicPr>
            <a:picLocks noGrp="1" noChangeAspect="1"/>
          </p:cNvPicPr>
          <p:nvPr>
            <p:ph idx="1"/>
          </p:nvPr>
        </p:nvPicPr>
        <p:blipFill>
          <a:blip r:embed="rId2"/>
          <a:stretch>
            <a:fillRect/>
          </a:stretch>
        </p:blipFill>
        <p:spPr>
          <a:xfrm>
            <a:off x="507304" y="205592"/>
            <a:ext cx="11177392" cy="6287283"/>
          </a:xfrm>
        </p:spPr>
      </p:pic>
      <p:sp>
        <p:nvSpPr>
          <p:cNvPr id="4" name="TextBox 3">
            <a:extLst>
              <a:ext uri="{FF2B5EF4-FFF2-40B4-BE49-F238E27FC236}">
                <a16:creationId xmlns:a16="http://schemas.microsoft.com/office/drawing/2014/main" id="{C73F300E-36BC-FF64-DB57-54D6414BC497}"/>
              </a:ext>
            </a:extLst>
          </p:cNvPr>
          <p:cNvSpPr txBox="1"/>
          <p:nvPr/>
        </p:nvSpPr>
        <p:spPr>
          <a:xfrm>
            <a:off x="3050087" y="6492875"/>
            <a:ext cx="7459249" cy="369332"/>
          </a:xfrm>
          <a:prstGeom prst="rect">
            <a:avLst/>
          </a:prstGeom>
          <a:noFill/>
        </p:spPr>
        <p:txBody>
          <a:bodyPr wrap="square">
            <a:spAutoFit/>
          </a:bodyPr>
          <a:lstStyle/>
          <a:p>
            <a:r>
              <a:rPr lang="en-DE" dirty="0"/>
              <a:t>Large Language Models: A Bird’s Eye View: Graham Neubig</a:t>
            </a:r>
          </a:p>
        </p:txBody>
      </p:sp>
    </p:spTree>
    <p:extLst>
      <p:ext uri="{BB962C8B-B14F-4D97-AF65-F5344CB8AC3E}">
        <p14:creationId xmlns:p14="http://schemas.microsoft.com/office/powerpoint/2010/main" val="1266049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TotalTime>
  <Words>1974</Words>
  <Application>Microsoft Macintosh PowerPoint</Application>
  <PresentationFormat>Widescreen</PresentationFormat>
  <Paragraphs>174</Paragraphs>
  <Slides>32</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Myriad Pro</vt:lpstr>
      <vt:lpstr>Manrope</vt:lpstr>
      <vt:lpstr>Helvetica Neue</vt:lpstr>
      <vt:lpstr>Calibri</vt:lpstr>
      <vt:lpstr>Wingdings</vt:lpstr>
      <vt:lpstr>Aptos</vt:lpstr>
      <vt:lpstr>Arial</vt:lpstr>
      <vt:lpstr>Office Theme</vt:lpstr>
      <vt:lpstr>Ethical Issues in Producing, Storing, and Using Data  GenAI@UWA</vt:lpstr>
      <vt:lpstr>DFG Guidelines on GenAI Technology</vt:lpstr>
      <vt:lpstr>EXC 2176 UWA – Rules and Regulations Update 19 October 2023</vt:lpstr>
      <vt:lpstr>GenAI: Large Language Models (LLMs)</vt:lpstr>
      <vt:lpstr>Summarization</vt:lpstr>
      <vt:lpstr>Too Long; Didn’t Read – TL;DR: </vt:lpstr>
      <vt:lpstr>Follow-up Questions as Inspiration</vt:lpstr>
      <vt:lpstr>Writing Improvement (e.g., https://app.rytr.me/)</vt:lpstr>
      <vt:lpstr>PowerPoint Presentation</vt:lpstr>
      <vt:lpstr>Pre-Training &amp;       Fine Tuning</vt:lpstr>
      <vt:lpstr>Person Names, Locations, Organizations</vt:lpstr>
      <vt:lpstr>Fine Tuning a Free Arabic Language Model</vt:lpstr>
      <vt:lpstr>LLaMA vs Alpaca</vt:lpstr>
      <vt:lpstr>Merging LLMs</vt:lpstr>
      <vt:lpstr>Questions?</vt:lpstr>
      <vt:lpstr>PowerPoint Presentation</vt:lpstr>
      <vt:lpstr>Interim Insights</vt:lpstr>
      <vt:lpstr>Retrieval-Augmented Generation (RAG)</vt:lpstr>
      <vt:lpstr>PowerPoint Presentation</vt:lpstr>
      <vt:lpstr>GenAI &amp; Formal Diagrammatic Models </vt:lpstr>
      <vt:lpstr>Example: Failure Mode and Effects Analysis</vt:lpstr>
      <vt:lpstr>Beyond RAG</vt:lpstr>
      <vt:lpstr>PowerPoint Presentation</vt:lpstr>
      <vt:lpstr>Symbol grounding with LLMs</vt:lpstr>
      <vt:lpstr>Training for semanticRAG</vt:lpstr>
      <vt:lpstr>Pre-Training as a Start  &amp;       Fine Tuning</vt:lpstr>
      <vt:lpstr>Code Generation  (examples with Perplexity.AI)</vt:lpstr>
      <vt:lpstr>Data Analysis (1)</vt:lpstr>
      <vt:lpstr>Data Analysis (2)</vt:lpstr>
      <vt:lpstr>Insights</vt:lpstr>
      <vt:lpstr>Comments on Regulations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GenAI</dc:title>
  <dc:creator>Ralf Möller</dc:creator>
  <cp:lastModifiedBy>Ralf Möller</cp:lastModifiedBy>
  <cp:revision>209</cp:revision>
  <dcterms:created xsi:type="dcterms:W3CDTF">2024-01-14T13:17:42Z</dcterms:created>
  <dcterms:modified xsi:type="dcterms:W3CDTF">2024-01-17T02:26:36Z</dcterms:modified>
</cp:coreProperties>
</file>