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1306" r:id="rId3"/>
    <p:sldId id="1307" r:id="rId4"/>
    <p:sldId id="260" r:id="rId5"/>
    <p:sldId id="1556" r:id="rId6"/>
    <p:sldId id="257" r:id="rId7"/>
    <p:sldId id="1557" r:id="rId8"/>
    <p:sldId id="1562" r:id="rId9"/>
    <p:sldId id="1561" r:id="rId10"/>
    <p:sldId id="1560" r:id="rId11"/>
    <p:sldId id="1563" r:id="rId12"/>
    <p:sldId id="1564" r:id="rId13"/>
    <p:sldId id="258" r:id="rId14"/>
    <p:sldId id="1559" r:id="rId15"/>
    <p:sldId id="259" r:id="rId1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58"/>
  </p:normalViewPr>
  <p:slideViewPr>
    <p:cSldViewPr snapToGrid="0" snapToObjects="1">
      <p:cViewPr varScale="1">
        <p:scale>
          <a:sx n="104" d="100"/>
          <a:sy n="104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9AE38-1B49-41FD-8EEB-B6CE0913D7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6CB03-EFDD-428F-87BD-1EA69CC90E94}">
      <dgm:prSet/>
      <dgm:spPr/>
      <dgm:t>
        <a:bodyPr/>
        <a:lstStyle/>
        <a:p>
          <a:r>
            <a:rPr lang="en-DE" dirty="0"/>
            <a:t>Zertifizierung vorgeschrieben und auch notwendig</a:t>
          </a:r>
          <a:endParaRPr lang="en-US" dirty="0"/>
        </a:p>
      </dgm:t>
    </dgm:pt>
    <dgm:pt modelId="{E2CF18A2-C90A-46D2-ACCE-68B5AAE7E2F6}" type="parTrans" cxnId="{9C9A3DD0-2E17-4D81-8A48-DF4EC9668070}">
      <dgm:prSet/>
      <dgm:spPr/>
      <dgm:t>
        <a:bodyPr/>
        <a:lstStyle/>
        <a:p>
          <a:endParaRPr lang="en-US"/>
        </a:p>
      </dgm:t>
    </dgm:pt>
    <dgm:pt modelId="{87AA4BFB-35D0-4308-955F-1045754CDA2E}" type="sibTrans" cxnId="{9C9A3DD0-2E17-4D81-8A48-DF4EC9668070}">
      <dgm:prSet/>
      <dgm:spPr/>
      <dgm:t>
        <a:bodyPr/>
        <a:lstStyle/>
        <a:p>
          <a:endParaRPr lang="en-US"/>
        </a:p>
      </dgm:t>
    </dgm:pt>
    <dgm:pt modelId="{F12138D4-67A3-4C37-8FFE-A58E55798A51}">
      <dgm:prSet/>
      <dgm:spPr/>
      <dgm:t>
        <a:bodyPr/>
        <a:lstStyle/>
        <a:p>
          <a:r>
            <a:rPr lang="en-DE" dirty="0"/>
            <a:t>Lange Entwicklungszeiten, hohe Kosten </a:t>
          </a:r>
          <a:r>
            <a:rPr lang="en-DE" dirty="0">
              <a:sym typeface="Wingdings" panose="05000000000000000000" pitchFamily="2" charset="2"/>
            </a:rPr>
            <a:t></a:t>
          </a:r>
          <a:r>
            <a:rPr lang="en-DE" dirty="0"/>
            <a:t> Einige “gute” Anwendungen gibt es nicht</a:t>
          </a:r>
          <a:endParaRPr lang="en-US" dirty="0"/>
        </a:p>
      </dgm:t>
    </dgm:pt>
    <dgm:pt modelId="{500B61D7-4EC9-471B-AB9C-1B3A5AAA02EA}" type="parTrans" cxnId="{6B1FDB84-95A5-4CE0-ADD3-CCEA73BA716E}">
      <dgm:prSet/>
      <dgm:spPr/>
      <dgm:t>
        <a:bodyPr/>
        <a:lstStyle/>
        <a:p>
          <a:endParaRPr lang="en-US"/>
        </a:p>
      </dgm:t>
    </dgm:pt>
    <dgm:pt modelId="{345A70F8-935B-40E9-95BD-61B0DC496F47}" type="sibTrans" cxnId="{6B1FDB84-95A5-4CE0-ADD3-CCEA73BA716E}">
      <dgm:prSet/>
      <dgm:spPr/>
      <dgm:t>
        <a:bodyPr/>
        <a:lstStyle/>
        <a:p>
          <a:endParaRPr lang="en-US"/>
        </a:p>
      </dgm:t>
    </dgm:pt>
    <dgm:pt modelId="{3477F6F1-91A7-4666-A054-C5EF8C39E8E8}">
      <dgm:prSet/>
      <dgm:spPr/>
      <dgm:t>
        <a:bodyPr/>
        <a:lstStyle/>
        <a:p>
          <a:r>
            <a:rPr lang="en-DE" dirty="0"/>
            <a:t>Lieber keine Anwendung als eine schlechte</a:t>
          </a:r>
          <a:endParaRPr lang="en-US" dirty="0"/>
        </a:p>
      </dgm:t>
    </dgm:pt>
    <dgm:pt modelId="{74F89601-6887-448B-8426-A082360B2078}" type="parTrans" cxnId="{3B4C1EFF-3C32-4760-9438-5F119DFE37B1}">
      <dgm:prSet/>
      <dgm:spPr/>
      <dgm:t>
        <a:bodyPr/>
        <a:lstStyle/>
        <a:p>
          <a:endParaRPr lang="en-US"/>
        </a:p>
      </dgm:t>
    </dgm:pt>
    <dgm:pt modelId="{225C67B6-51B6-4F54-9D19-867B16D5B350}" type="sibTrans" cxnId="{3B4C1EFF-3C32-4760-9438-5F119DFE37B1}">
      <dgm:prSet/>
      <dgm:spPr/>
      <dgm:t>
        <a:bodyPr/>
        <a:lstStyle/>
        <a:p>
          <a:endParaRPr lang="en-US"/>
        </a:p>
      </dgm:t>
    </dgm:pt>
    <dgm:pt modelId="{B03DDBEB-E3F2-481A-BCCC-3092D4D530F5}">
      <dgm:prSet/>
      <dgm:spPr/>
      <dgm:t>
        <a:bodyPr/>
        <a:lstStyle/>
        <a:p>
          <a:r>
            <a:rPr lang="en-DE" dirty="0"/>
            <a:t>Obwohl Anwendung noch nützlich, nicht mehr zu vertretbaren Kosten zertifizierbar</a:t>
          </a:r>
          <a:endParaRPr lang="en-US" dirty="0"/>
        </a:p>
      </dgm:t>
    </dgm:pt>
    <dgm:pt modelId="{99B772C8-2902-43F8-8159-468ED93A1428}" type="parTrans" cxnId="{087B9F79-31D5-4D62-A53D-581FD9E92664}">
      <dgm:prSet/>
      <dgm:spPr/>
      <dgm:t>
        <a:bodyPr/>
        <a:lstStyle/>
        <a:p>
          <a:endParaRPr lang="en-US"/>
        </a:p>
      </dgm:t>
    </dgm:pt>
    <dgm:pt modelId="{67AAD5AE-42E0-48F9-8236-C6FAD8A3D845}" type="sibTrans" cxnId="{087B9F79-31D5-4D62-A53D-581FD9E92664}">
      <dgm:prSet/>
      <dgm:spPr/>
      <dgm:t>
        <a:bodyPr/>
        <a:lstStyle/>
        <a:p>
          <a:endParaRPr lang="en-US"/>
        </a:p>
      </dgm:t>
    </dgm:pt>
    <dgm:pt modelId="{2F172878-9BD5-43D5-A0A8-90E3D00970AE}">
      <dgm:prSet/>
      <dgm:spPr/>
      <dgm:t>
        <a:bodyPr/>
        <a:lstStyle/>
        <a:p>
          <a:r>
            <a:rPr lang="en-DE"/>
            <a:t>Ist ML überhaupt möglich in diesem Rahmen?</a:t>
          </a:r>
          <a:endParaRPr lang="en-US"/>
        </a:p>
      </dgm:t>
    </dgm:pt>
    <dgm:pt modelId="{01C3F36D-0FEE-423B-A7BC-040C983BFCA3}" type="parTrans" cxnId="{7D8D0871-88FF-4B08-8FE7-CA195CC14CDA}">
      <dgm:prSet/>
      <dgm:spPr/>
      <dgm:t>
        <a:bodyPr/>
        <a:lstStyle/>
        <a:p>
          <a:endParaRPr lang="en-US"/>
        </a:p>
      </dgm:t>
    </dgm:pt>
    <dgm:pt modelId="{4C1E7380-A16B-4BEF-B9C0-78C07BADE872}" type="sibTrans" cxnId="{7D8D0871-88FF-4B08-8FE7-CA195CC14CDA}">
      <dgm:prSet/>
      <dgm:spPr/>
      <dgm:t>
        <a:bodyPr/>
        <a:lstStyle/>
        <a:p>
          <a:endParaRPr lang="en-US"/>
        </a:p>
      </dgm:t>
    </dgm:pt>
    <dgm:pt modelId="{CB202A3C-FE43-47FA-81C9-414B9C9E1B00}">
      <dgm:prSet/>
      <dgm:spPr/>
      <dgm:t>
        <a:bodyPr/>
        <a:lstStyle/>
        <a:p>
          <a:r>
            <a:rPr lang="en-DE" dirty="0"/>
            <a:t>Notwendige Einschränkungen bei der Verarbeitung personenbezogener Daten</a:t>
          </a:r>
          <a:endParaRPr lang="en-US" dirty="0"/>
        </a:p>
      </dgm:t>
    </dgm:pt>
    <dgm:pt modelId="{15E22899-3B3C-408D-9739-15170B98C3B4}" type="parTrans" cxnId="{AE80C117-B738-4F68-8544-124397F81475}">
      <dgm:prSet/>
      <dgm:spPr/>
      <dgm:t>
        <a:bodyPr/>
        <a:lstStyle/>
        <a:p>
          <a:endParaRPr lang="en-US"/>
        </a:p>
      </dgm:t>
    </dgm:pt>
    <dgm:pt modelId="{C085F3E3-6EDC-4CC4-91F1-2574C232D106}" type="sibTrans" cxnId="{AE80C117-B738-4F68-8544-124397F81475}">
      <dgm:prSet/>
      <dgm:spPr/>
      <dgm:t>
        <a:bodyPr/>
        <a:lstStyle/>
        <a:p>
          <a:endParaRPr lang="en-US"/>
        </a:p>
      </dgm:t>
    </dgm:pt>
    <dgm:pt modelId="{4BA37C6C-EB3F-4437-A892-D40B995CEE43}">
      <dgm:prSet/>
      <dgm:spPr/>
      <dgm:t>
        <a:bodyPr/>
        <a:lstStyle/>
        <a:p>
          <a:r>
            <a:rPr lang="en-DE" dirty="0"/>
            <a:t>Anonymisierung ohne Anwendungswissen möglich? </a:t>
          </a:r>
          <a:r>
            <a:rPr lang="en-DE" dirty="0">
              <a:solidFill>
                <a:srgbClr val="0523FF"/>
              </a:solidFill>
            </a:rPr>
            <a:t>Differential Privacy</a:t>
          </a:r>
          <a:endParaRPr lang="en-US" dirty="0">
            <a:solidFill>
              <a:srgbClr val="0523FF"/>
            </a:solidFill>
          </a:endParaRPr>
        </a:p>
      </dgm:t>
    </dgm:pt>
    <dgm:pt modelId="{0E64A05D-6B74-4FD8-98F5-093A2AB3F984}" type="parTrans" cxnId="{EAC88287-C808-49D9-8684-43C3264C0549}">
      <dgm:prSet/>
      <dgm:spPr/>
      <dgm:t>
        <a:bodyPr/>
        <a:lstStyle/>
        <a:p>
          <a:endParaRPr lang="en-US"/>
        </a:p>
      </dgm:t>
    </dgm:pt>
    <dgm:pt modelId="{F90D9498-B8AB-443B-9087-5F6217BFF62E}" type="sibTrans" cxnId="{EAC88287-C808-49D9-8684-43C3264C0549}">
      <dgm:prSet/>
      <dgm:spPr/>
      <dgm:t>
        <a:bodyPr/>
        <a:lstStyle/>
        <a:p>
          <a:endParaRPr lang="en-US"/>
        </a:p>
      </dgm:t>
    </dgm:pt>
    <dgm:pt modelId="{8227B00A-4AB3-454B-916C-EAF826F73F75}">
      <dgm:prSet/>
      <dgm:spPr>
        <a:solidFill>
          <a:srgbClr val="FF0000"/>
        </a:solidFill>
      </dgm:spPr>
      <dgm:t>
        <a:bodyPr/>
        <a:lstStyle/>
        <a:p>
          <a:r>
            <a:rPr lang="en-DE"/>
            <a:t>Naive Technikgläubigkeit </a:t>
          </a:r>
          <a:r>
            <a:rPr lang="en-DE">
              <a:sym typeface="Wingdings" panose="05000000000000000000" pitchFamily="2" charset="2"/>
            </a:rPr>
            <a:t></a:t>
          </a:r>
          <a:r>
            <a:rPr lang="en-DE"/>
            <a:t> DS bzw. ML vermeiden Knowledge Bottleneck</a:t>
          </a:r>
          <a:endParaRPr lang="en-US"/>
        </a:p>
      </dgm:t>
    </dgm:pt>
    <dgm:pt modelId="{DE7C9044-AF2D-4E7E-9281-FC12E9AF1C26}" type="parTrans" cxnId="{A0DD0B55-3EB3-49E2-90FE-2615E509672B}">
      <dgm:prSet/>
      <dgm:spPr/>
      <dgm:t>
        <a:bodyPr/>
        <a:lstStyle/>
        <a:p>
          <a:endParaRPr lang="en-US"/>
        </a:p>
      </dgm:t>
    </dgm:pt>
    <dgm:pt modelId="{D0872AA4-F05A-4D05-8AF3-3AB7DCEECE42}" type="sibTrans" cxnId="{A0DD0B55-3EB3-49E2-90FE-2615E509672B}">
      <dgm:prSet/>
      <dgm:spPr/>
      <dgm:t>
        <a:bodyPr/>
        <a:lstStyle/>
        <a:p>
          <a:endParaRPr lang="en-US"/>
        </a:p>
      </dgm:t>
    </dgm:pt>
    <dgm:pt modelId="{25B0437C-AA19-42D2-9C32-AFA1A06627BC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KI-Propaganda</a:t>
          </a:r>
          <a:r>
            <a:rPr lang="en-US" dirty="0"/>
            <a:t>: “Admins can do the job with AI tools and AI computing equipment”</a:t>
          </a:r>
        </a:p>
      </dgm:t>
    </dgm:pt>
    <dgm:pt modelId="{542D366C-5C17-440D-A9E4-F25A7A0911EE}" type="parTrans" cxnId="{F80DD315-4948-499A-9B84-6E1D3767E594}">
      <dgm:prSet/>
      <dgm:spPr/>
      <dgm:t>
        <a:bodyPr/>
        <a:lstStyle/>
        <a:p>
          <a:endParaRPr lang="en-US"/>
        </a:p>
      </dgm:t>
    </dgm:pt>
    <dgm:pt modelId="{9CDA8BE9-42B9-4DFF-B72F-527C5C9A48F1}" type="sibTrans" cxnId="{F80DD315-4948-499A-9B84-6E1D3767E594}">
      <dgm:prSet/>
      <dgm:spPr/>
      <dgm:t>
        <a:bodyPr/>
        <a:lstStyle/>
        <a:p>
          <a:endParaRPr lang="en-US"/>
        </a:p>
      </dgm:t>
    </dgm:pt>
    <dgm:pt modelId="{8B007F9C-BA41-B94B-80CB-334F55F72B40}">
      <dgm:prSet/>
      <dgm:spPr/>
      <dgm:t>
        <a:bodyPr/>
        <a:lstStyle/>
        <a:p>
          <a:r>
            <a:rPr lang="en-DE" dirty="0"/>
            <a:t>Können Daten “herausgegeben” werden? </a:t>
          </a:r>
          <a:r>
            <a:rPr lang="en-DE" dirty="0">
              <a:solidFill>
                <a:srgbClr val="0523FF"/>
              </a:solidFill>
            </a:rPr>
            <a:t>Anonymisierung</a:t>
          </a:r>
          <a:endParaRPr lang="en-US" dirty="0">
            <a:solidFill>
              <a:srgbClr val="0523FF"/>
            </a:solidFill>
          </a:endParaRPr>
        </a:p>
      </dgm:t>
    </dgm:pt>
    <dgm:pt modelId="{0B59FE5C-FBF1-0C46-9813-57CE5F031E68}" type="parTrans" cxnId="{2CE75444-9133-CB42-A551-2562E64ACAFA}">
      <dgm:prSet/>
      <dgm:spPr/>
      <dgm:t>
        <a:bodyPr/>
        <a:lstStyle/>
        <a:p>
          <a:endParaRPr lang="en-GB"/>
        </a:p>
      </dgm:t>
    </dgm:pt>
    <dgm:pt modelId="{0F9875AA-4694-0840-816C-5DA04090DA0F}" type="sibTrans" cxnId="{2CE75444-9133-CB42-A551-2562E64ACAFA}">
      <dgm:prSet/>
      <dgm:spPr/>
      <dgm:t>
        <a:bodyPr/>
        <a:lstStyle/>
        <a:p>
          <a:endParaRPr lang="en-GB"/>
        </a:p>
      </dgm:t>
    </dgm:pt>
    <dgm:pt modelId="{45E12A3E-C788-514F-9981-546EAA151408}">
      <dgm:prSet/>
      <dgm:spPr/>
      <dgm:t>
        <a:bodyPr/>
        <a:lstStyle/>
        <a:p>
          <a:r>
            <a:rPr lang="en-US" dirty="0"/>
            <a:t>ML </a:t>
          </a:r>
          <a:r>
            <a:rPr lang="en-US" dirty="0" err="1"/>
            <a:t>nur</a:t>
          </a:r>
          <a:r>
            <a:rPr lang="en-US" dirty="0"/>
            <a:t> </a:t>
          </a:r>
          <a:r>
            <a:rPr lang="en-US" dirty="0" err="1"/>
            <a:t>im</a:t>
          </a:r>
          <a:r>
            <a:rPr lang="en-US" dirty="0"/>
            <a:t> Hospital Computing Center </a:t>
          </a:r>
          <a:r>
            <a:rPr lang="en-US" dirty="0" err="1"/>
            <a:t>möglich</a:t>
          </a:r>
          <a:r>
            <a:rPr lang="en-US" dirty="0"/>
            <a:t>? “Data Spaces”</a:t>
          </a:r>
        </a:p>
      </dgm:t>
    </dgm:pt>
    <dgm:pt modelId="{80C3415A-5F2F-364B-B94B-488BE35A5702}" type="parTrans" cxnId="{FE87C166-03D9-4848-B333-40D17B632191}">
      <dgm:prSet/>
      <dgm:spPr/>
      <dgm:t>
        <a:bodyPr/>
        <a:lstStyle/>
        <a:p>
          <a:endParaRPr lang="en-GB"/>
        </a:p>
      </dgm:t>
    </dgm:pt>
    <dgm:pt modelId="{EEF23305-DB3F-EE42-8441-24C92742BFFB}" type="sibTrans" cxnId="{FE87C166-03D9-4848-B333-40D17B632191}">
      <dgm:prSet/>
      <dgm:spPr/>
      <dgm:t>
        <a:bodyPr/>
        <a:lstStyle/>
        <a:p>
          <a:endParaRPr lang="en-GB"/>
        </a:p>
      </dgm:t>
    </dgm:pt>
    <dgm:pt modelId="{DCD87B8D-A1BC-8B43-A0FB-27D7DFA83389}">
      <dgm:prSet/>
      <dgm:spPr/>
      <dgm:t>
        <a:bodyPr/>
        <a:lstStyle/>
        <a:p>
          <a:r>
            <a:rPr lang="en-US" dirty="0" err="1"/>
            <a:t>Anwendungsdienste</a:t>
          </a:r>
          <a:r>
            <a:rPr lang="en-US" dirty="0"/>
            <a:t> </a:t>
          </a:r>
          <a:r>
            <a:rPr lang="en-US" dirty="0" err="1"/>
            <a:t>generierbar</a:t>
          </a:r>
          <a:r>
            <a:rPr lang="en-US" dirty="0"/>
            <a:t> </a:t>
          </a:r>
          <a:r>
            <a:rPr lang="en-US" dirty="0" err="1"/>
            <a:t>ohne</a:t>
          </a:r>
          <a:r>
            <a:rPr lang="en-US" dirty="0"/>
            <a:t> </a:t>
          </a:r>
          <a:r>
            <a:rPr lang="en-US" dirty="0" err="1"/>
            <a:t>tiefes</a:t>
          </a:r>
          <a:r>
            <a:rPr lang="en-US" dirty="0"/>
            <a:t> DS, ML, KI-Wissen: </a:t>
          </a:r>
          <a:r>
            <a:rPr lang="en-DE" dirty="0">
              <a:solidFill>
                <a:srgbClr val="FF0000"/>
              </a:solidFill>
            </a:rPr>
            <a:t>DS oder ML = KI</a:t>
          </a:r>
          <a:endParaRPr lang="en-US" dirty="0">
            <a:solidFill>
              <a:srgbClr val="FF0000"/>
            </a:solidFill>
          </a:endParaRPr>
        </a:p>
      </dgm:t>
    </dgm:pt>
    <dgm:pt modelId="{8E347273-9BA3-1C4C-BC4A-5A57EF2E3995}" type="parTrans" cxnId="{CF33B4DE-AFE5-7549-B973-4FD1C27D8B1B}">
      <dgm:prSet/>
      <dgm:spPr/>
      <dgm:t>
        <a:bodyPr/>
        <a:lstStyle/>
        <a:p>
          <a:endParaRPr lang="en-GB"/>
        </a:p>
      </dgm:t>
    </dgm:pt>
    <dgm:pt modelId="{CDD73977-65BE-D645-8564-45B7550B6308}" type="sibTrans" cxnId="{CF33B4DE-AFE5-7549-B973-4FD1C27D8B1B}">
      <dgm:prSet/>
      <dgm:spPr/>
      <dgm:t>
        <a:bodyPr/>
        <a:lstStyle/>
        <a:p>
          <a:endParaRPr lang="en-GB"/>
        </a:p>
      </dgm:t>
    </dgm:pt>
    <dgm:pt modelId="{7F2C84F7-9B18-5548-87F6-7CEA387D17EC}">
      <dgm:prSet/>
      <dgm:spPr/>
      <dgm:t>
        <a:bodyPr/>
        <a:lstStyle/>
        <a:p>
          <a:r>
            <a:rPr lang="en-US" dirty="0" err="1"/>
            <a:t>Mit</a:t>
          </a:r>
          <a:r>
            <a:rPr lang="en-US" dirty="0"/>
            <a:t> Deep Learning </a:t>
          </a:r>
          <a:r>
            <a:rPr lang="en-US" dirty="0" err="1"/>
            <a:t>kein</a:t>
          </a:r>
          <a:r>
            <a:rPr lang="en-US" dirty="0"/>
            <a:t> </a:t>
          </a:r>
          <a:r>
            <a:rPr lang="en-US" dirty="0" err="1"/>
            <a:t>medizinisches</a:t>
          </a:r>
          <a:r>
            <a:rPr lang="en-US" dirty="0"/>
            <a:t> Wissen </a:t>
          </a:r>
          <a:r>
            <a:rPr lang="en-US" dirty="0" err="1"/>
            <a:t>notwendig</a:t>
          </a:r>
          <a:r>
            <a:rPr lang="en-US" dirty="0"/>
            <a:t> (</a:t>
          </a:r>
          <a:r>
            <a:rPr lang="en-US" dirty="0" err="1"/>
            <a:t>außer</a:t>
          </a:r>
          <a:r>
            <a:rPr lang="en-US" dirty="0"/>
            <a:t> </a:t>
          </a:r>
          <a:r>
            <a:rPr lang="en-US" dirty="0" err="1"/>
            <a:t>bei</a:t>
          </a:r>
          <a:r>
            <a:rPr lang="en-US" dirty="0"/>
            <a:t> </a:t>
          </a:r>
          <a:r>
            <a:rPr lang="en-US" dirty="0" err="1"/>
            <a:t>Datenauswahl</a:t>
          </a:r>
          <a:r>
            <a:rPr lang="en-US" dirty="0"/>
            <a:t>)</a:t>
          </a:r>
        </a:p>
      </dgm:t>
    </dgm:pt>
    <dgm:pt modelId="{34E2DA38-1801-B743-8494-8D4DF5FA9004}" type="parTrans" cxnId="{8A8342BC-1AF6-EC41-A130-9376038C0C56}">
      <dgm:prSet/>
      <dgm:spPr/>
      <dgm:t>
        <a:bodyPr/>
        <a:lstStyle/>
        <a:p>
          <a:endParaRPr lang="en-GB"/>
        </a:p>
      </dgm:t>
    </dgm:pt>
    <dgm:pt modelId="{7BF67C9B-8C1A-884D-8C60-47D18EDCC7AF}" type="sibTrans" cxnId="{8A8342BC-1AF6-EC41-A130-9376038C0C56}">
      <dgm:prSet/>
      <dgm:spPr/>
      <dgm:t>
        <a:bodyPr/>
        <a:lstStyle/>
        <a:p>
          <a:endParaRPr lang="en-GB"/>
        </a:p>
      </dgm:t>
    </dgm:pt>
    <dgm:pt modelId="{42C83C13-EB2A-EB49-8448-23AEEC8D5B4A}">
      <dgm:prSet/>
      <dgm:spPr/>
      <dgm:t>
        <a:bodyPr/>
        <a:lstStyle/>
        <a:p>
          <a:r>
            <a:rPr lang="en-DE" dirty="0"/>
            <a:t>Admins vs. ML Engineers vs. Doctors: </a:t>
          </a:r>
          <a:r>
            <a:rPr lang="en-DE" dirty="0">
              <a:solidFill>
                <a:srgbClr val="FF0000"/>
              </a:solidFill>
            </a:rPr>
            <a:t>Knowledge-Bottleneck</a:t>
          </a:r>
          <a:endParaRPr lang="en-US" dirty="0">
            <a:solidFill>
              <a:srgbClr val="FF0000"/>
            </a:solidFill>
          </a:endParaRPr>
        </a:p>
      </dgm:t>
    </dgm:pt>
    <dgm:pt modelId="{D62CC9DC-BDDF-A249-AA4B-6DAFD5585274}" type="parTrans" cxnId="{8E1A674D-D38E-FB4A-BEAA-1DF9393C2E12}">
      <dgm:prSet/>
      <dgm:spPr/>
      <dgm:t>
        <a:bodyPr/>
        <a:lstStyle/>
        <a:p>
          <a:endParaRPr lang="en-GB"/>
        </a:p>
      </dgm:t>
    </dgm:pt>
    <dgm:pt modelId="{2DA3B7C2-FF8F-6147-9E4B-57F139D460AE}" type="sibTrans" cxnId="{8E1A674D-D38E-FB4A-BEAA-1DF9393C2E12}">
      <dgm:prSet/>
      <dgm:spPr/>
      <dgm:t>
        <a:bodyPr/>
        <a:lstStyle/>
        <a:p>
          <a:endParaRPr lang="en-GB"/>
        </a:p>
      </dgm:t>
    </dgm:pt>
    <dgm:pt modelId="{2A4ED336-DF0D-2148-8589-6414C6A3E7BA}">
      <dgm:prSet/>
      <dgm:spPr/>
      <dgm:t>
        <a:bodyPr/>
        <a:lstStyle/>
        <a:p>
          <a:r>
            <a:rPr lang="en-DE" dirty="0"/>
            <a:t>Vektorraum-Einbettungsansätze bzw. automatische Codierung möglich</a:t>
          </a:r>
          <a:endParaRPr lang="en-US" dirty="0"/>
        </a:p>
      </dgm:t>
    </dgm:pt>
    <dgm:pt modelId="{AE57760F-3BFE-4445-91C5-D15D700F4D82}" type="parTrans" cxnId="{4EF7EE21-A03E-E241-9603-CFFE37B2FD54}">
      <dgm:prSet/>
      <dgm:spPr/>
      <dgm:t>
        <a:bodyPr/>
        <a:lstStyle/>
        <a:p>
          <a:endParaRPr lang="en-GB"/>
        </a:p>
      </dgm:t>
    </dgm:pt>
    <dgm:pt modelId="{C22C11B7-4CD2-5C44-9DE2-4DC1354A94F6}" type="sibTrans" cxnId="{4EF7EE21-A03E-E241-9603-CFFE37B2FD54}">
      <dgm:prSet/>
      <dgm:spPr/>
      <dgm:t>
        <a:bodyPr/>
        <a:lstStyle/>
        <a:p>
          <a:endParaRPr lang="en-GB"/>
        </a:p>
      </dgm:t>
    </dgm:pt>
    <dgm:pt modelId="{D1C7F56E-B59C-7E4C-BFB8-218FF72EA8EA}" type="pres">
      <dgm:prSet presAssocID="{BBF9AE38-1B49-41FD-8EEB-B6CE0913D7F7}" presName="Name0" presStyleCnt="0">
        <dgm:presLayoutVars>
          <dgm:dir/>
          <dgm:animLvl val="lvl"/>
          <dgm:resizeHandles val="exact"/>
        </dgm:presLayoutVars>
      </dgm:prSet>
      <dgm:spPr/>
    </dgm:pt>
    <dgm:pt modelId="{B8CE6626-AF34-4749-A6AA-3E94384F4A07}" type="pres">
      <dgm:prSet presAssocID="{FC96CB03-EFDD-428F-87BD-1EA69CC90E94}" presName="linNode" presStyleCnt="0"/>
      <dgm:spPr/>
    </dgm:pt>
    <dgm:pt modelId="{6B228390-86BF-6049-B7D4-C478738BE2F5}" type="pres">
      <dgm:prSet presAssocID="{FC96CB03-EFDD-428F-87BD-1EA69CC90E9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58504DF-F1CB-0943-BE8B-09E05A60354D}" type="pres">
      <dgm:prSet presAssocID="{FC96CB03-EFDD-428F-87BD-1EA69CC90E94}" presName="descendantText" presStyleLbl="alignAccFollowNode1" presStyleIdx="0" presStyleCnt="3">
        <dgm:presLayoutVars>
          <dgm:bulletEnabled val="1"/>
        </dgm:presLayoutVars>
      </dgm:prSet>
      <dgm:spPr/>
    </dgm:pt>
    <dgm:pt modelId="{18347D44-537F-A745-AC4E-3ECBCE5F66A4}" type="pres">
      <dgm:prSet presAssocID="{87AA4BFB-35D0-4308-955F-1045754CDA2E}" presName="sp" presStyleCnt="0"/>
      <dgm:spPr/>
    </dgm:pt>
    <dgm:pt modelId="{EDA833DC-2F17-CF4B-8B7D-EDF2E6BD8FC4}" type="pres">
      <dgm:prSet presAssocID="{CB202A3C-FE43-47FA-81C9-414B9C9E1B00}" presName="linNode" presStyleCnt="0"/>
      <dgm:spPr/>
    </dgm:pt>
    <dgm:pt modelId="{BB2C56C8-3AC0-AE4D-842D-B4F7687231D7}" type="pres">
      <dgm:prSet presAssocID="{CB202A3C-FE43-47FA-81C9-414B9C9E1B0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23F0272-CB51-2143-951B-A6FC09A981C8}" type="pres">
      <dgm:prSet presAssocID="{CB202A3C-FE43-47FA-81C9-414B9C9E1B00}" presName="descendantText" presStyleLbl="alignAccFollowNode1" presStyleIdx="1" presStyleCnt="3">
        <dgm:presLayoutVars>
          <dgm:bulletEnabled val="1"/>
        </dgm:presLayoutVars>
      </dgm:prSet>
      <dgm:spPr/>
    </dgm:pt>
    <dgm:pt modelId="{671669B9-C924-E149-9504-FD668D15454C}" type="pres">
      <dgm:prSet presAssocID="{C085F3E3-6EDC-4CC4-91F1-2574C232D106}" presName="sp" presStyleCnt="0"/>
      <dgm:spPr/>
    </dgm:pt>
    <dgm:pt modelId="{6BE9FC8C-265F-9440-88CD-398211D687AB}" type="pres">
      <dgm:prSet presAssocID="{8227B00A-4AB3-454B-916C-EAF826F73F75}" presName="linNode" presStyleCnt="0"/>
      <dgm:spPr/>
    </dgm:pt>
    <dgm:pt modelId="{1891431C-2648-D344-ADEF-61980F70DD33}" type="pres">
      <dgm:prSet presAssocID="{8227B00A-4AB3-454B-916C-EAF826F73F7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FB21A4E-9309-3E4A-B763-2D830591E111}" type="pres">
      <dgm:prSet presAssocID="{8227B00A-4AB3-454B-916C-EAF826F73F7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C54F613-618D-BC44-954A-8D5B974F93B5}" type="presOf" srcId="{42C83C13-EB2A-EB49-8448-23AEEC8D5B4A}" destId="{223F0272-CB51-2143-951B-A6FC09A981C8}" srcOrd="0" destOrd="3" presId="urn:microsoft.com/office/officeart/2005/8/layout/vList5"/>
    <dgm:cxn modelId="{F80DD315-4948-499A-9B84-6E1D3767E594}" srcId="{8227B00A-4AB3-454B-916C-EAF826F73F75}" destId="{25B0437C-AA19-42D2-9C32-AFA1A06627BC}" srcOrd="0" destOrd="0" parTransId="{542D366C-5C17-440D-A9E4-F25A7A0911EE}" sibTransId="{9CDA8BE9-42B9-4DFF-B72F-527C5C9A48F1}"/>
    <dgm:cxn modelId="{45FFF316-73A7-1C47-A95B-A154D674EBA0}" type="presOf" srcId="{45E12A3E-C788-514F-9981-546EAA151408}" destId="{223F0272-CB51-2143-951B-A6FC09A981C8}" srcOrd="0" destOrd="0" presId="urn:microsoft.com/office/officeart/2005/8/layout/vList5"/>
    <dgm:cxn modelId="{AE80C117-B738-4F68-8544-124397F81475}" srcId="{BBF9AE38-1B49-41FD-8EEB-B6CE0913D7F7}" destId="{CB202A3C-FE43-47FA-81C9-414B9C9E1B00}" srcOrd="1" destOrd="0" parTransId="{15E22899-3B3C-408D-9739-15170B98C3B4}" sibTransId="{C085F3E3-6EDC-4CC4-91F1-2574C232D106}"/>
    <dgm:cxn modelId="{4EF7EE21-A03E-E241-9603-CFFE37B2FD54}" srcId="{8227B00A-4AB3-454B-916C-EAF826F73F75}" destId="{2A4ED336-DF0D-2148-8589-6414C6A3E7BA}" srcOrd="1" destOrd="0" parTransId="{AE57760F-3BFE-4445-91C5-D15D700F4D82}" sibTransId="{C22C11B7-4CD2-5C44-9DE2-4DC1354A94F6}"/>
    <dgm:cxn modelId="{A2E0BA32-5DD9-7046-91AC-4DB502198C5B}" type="presOf" srcId="{BBF9AE38-1B49-41FD-8EEB-B6CE0913D7F7}" destId="{D1C7F56E-B59C-7E4C-BFB8-218FF72EA8EA}" srcOrd="0" destOrd="0" presId="urn:microsoft.com/office/officeart/2005/8/layout/vList5"/>
    <dgm:cxn modelId="{2CE75444-9133-CB42-A551-2562E64ACAFA}" srcId="{CB202A3C-FE43-47FA-81C9-414B9C9E1B00}" destId="{8B007F9C-BA41-B94B-80CB-334F55F72B40}" srcOrd="1" destOrd="0" parTransId="{0B59FE5C-FBF1-0C46-9813-57CE5F031E68}" sibTransId="{0F9875AA-4694-0840-816C-5DA04090DA0F}"/>
    <dgm:cxn modelId="{7D4FB246-2254-FB4F-B045-B802CF15EE0E}" type="presOf" srcId="{25B0437C-AA19-42D2-9C32-AFA1A06627BC}" destId="{FFB21A4E-9309-3E4A-B763-2D830591E111}" srcOrd="0" destOrd="0" presId="urn:microsoft.com/office/officeart/2005/8/layout/vList5"/>
    <dgm:cxn modelId="{7C387147-D576-2149-8FCA-E4870C93CB1D}" type="presOf" srcId="{3477F6F1-91A7-4666-A054-C5EF8C39E8E8}" destId="{B58504DF-F1CB-0943-BE8B-09E05A60354D}" srcOrd="0" destOrd="1" presId="urn:microsoft.com/office/officeart/2005/8/layout/vList5"/>
    <dgm:cxn modelId="{7EF3CA48-9ED1-D148-A6F0-2C8720D3FFFE}" type="presOf" srcId="{7F2C84F7-9B18-5548-87F6-7CEA387D17EC}" destId="{FFB21A4E-9309-3E4A-B763-2D830591E111}" srcOrd="0" destOrd="3" presId="urn:microsoft.com/office/officeart/2005/8/layout/vList5"/>
    <dgm:cxn modelId="{905C694A-1A50-1E49-8957-E42262F45A17}" type="presOf" srcId="{F12138D4-67A3-4C37-8FFE-A58E55798A51}" destId="{B58504DF-F1CB-0943-BE8B-09E05A60354D}" srcOrd="0" destOrd="0" presId="urn:microsoft.com/office/officeart/2005/8/layout/vList5"/>
    <dgm:cxn modelId="{8E1A674D-D38E-FB4A-BEAA-1DF9393C2E12}" srcId="{CB202A3C-FE43-47FA-81C9-414B9C9E1B00}" destId="{42C83C13-EB2A-EB49-8448-23AEEC8D5B4A}" srcOrd="3" destOrd="0" parTransId="{D62CC9DC-BDDF-A249-AA4B-6DAFD5585274}" sibTransId="{2DA3B7C2-FF8F-6147-9E4B-57F139D460AE}"/>
    <dgm:cxn modelId="{4B1F2252-63F8-7A41-B4D0-83795A962A90}" type="presOf" srcId="{8B007F9C-BA41-B94B-80CB-334F55F72B40}" destId="{223F0272-CB51-2143-951B-A6FC09A981C8}" srcOrd="0" destOrd="1" presId="urn:microsoft.com/office/officeart/2005/8/layout/vList5"/>
    <dgm:cxn modelId="{A0DD0B55-3EB3-49E2-90FE-2615E509672B}" srcId="{BBF9AE38-1B49-41FD-8EEB-B6CE0913D7F7}" destId="{8227B00A-4AB3-454B-916C-EAF826F73F75}" srcOrd="2" destOrd="0" parTransId="{DE7C9044-AF2D-4E7E-9281-FC12E9AF1C26}" sibTransId="{D0872AA4-F05A-4D05-8AF3-3AB7DCEECE42}"/>
    <dgm:cxn modelId="{FE87C166-03D9-4848-B333-40D17B632191}" srcId="{CB202A3C-FE43-47FA-81C9-414B9C9E1B00}" destId="{45E12A3E-C788-514F-9981-546EAA151408}" srcOrd="0" destOrd="0" parTransId="{80C3415A-5F2F-364B-B94B-488BE35A5702}" sibTransId="{EEF23305-DB3F-EE42-8441-24C92742BFFB}"/>
    <dgm:cxn modelId="{7D8D0871-88FF-4B08-8FE7-CA195CC14CDA}" srcId="{FC96CB03-EFDD-428F-87BD-1EA69CC90E94}" destId="{2F172878-9BD5-43D5-A0A8-90E3D00970AE}" srcOrd="3" destOrd="0" parTransId="{01C3F36D-0FEE-423B-A7BC-040C983BFCA3}" sibTransId="{4C1E7380-A16B-4BEF-B9C0-78C07BADE872}"/>
    <dgm:cxn modelId="{DA198676-90A8-5546-B461-EE5786E49C79}" type="presOf" srcId="{CB202A3C-FE43-47FA-81C9-414B9C9E1B00}" destId="{BB2C56C8-3AC0-AE4D-842D-B4F7687231D7}" srcOrd="0" destOrd="0" presId="urn:microsoft.com/office/officeart/2005/8/layout/vList5"/>
    <dgm:cxn modelId="{087B9F79-31D5-4D62-A53D-581FD9E92664}" srcId="{FC96CB03-EFDD-428F-87BD-1EA69CC90E94}" destId="{B03DDBEB-E3F2-481A-BCCC-3092D4D530F5}" srcOrd="2" destOrd="0" parTransId="{99B772C8-2902-43F8-8159-468ED93A1428}" sibTransId="{67AAD5AE-42E0-48F9-8236-C6FAD8A3D845}"/>
    <dgm:cxn modelId="{777B287E-6E64-EB43-A117-292B85634236}" type="presOf" srcId="{2F172878-9BD5-43D5-A0A8-90E3D00970AE}" destId="{B58504DF-F1CB-0943-BE8B-09E05A60354D}" srcOrd="0" destOrd="3" presId="urn:microsoft.com/office/officeart/2005/8/layout/vList5"/>
    <dgm:cxn modelId="{6B1FDB84-95A5-4CE0-ADD3-CCEA73BA716E}" srcId="{FC96CB03-EFDD-428F-87BD-1EA69CC90E94}" destId="{F12138D4-67A3-4C37-8FFE-A58E55798A51}" srcOrd="0" destOrd="0" parTransId="{500B61D7-4EC9-471B-AB9C-1B3A5AAA02EA}" sibTransId="{345A70F8-935B-40E9-95BD-61B0DC496F47}"/>
    <dgm:cxn modelId="{EAC88287-C808-49D9-8684-43C3264C0549}" srcId="{CB202A3C-FE43-47FA-81C9-414B9C9E1B00}" destId="{4BA37C6C-EB3F-4437-A892-D40B995CEE43}" srcOrd="2" destOrd="0" parTransId="{0E64A05D-6B74-4FD8-98F5-093A2AB3F984}" sibTransId="{F90D9498-B8AB-443B-9087-5F6217BFF62E}"/>
    <dgm:cxn modelId="{BFFD049E-D13E-504A-A6A7-07877ED125A4}" type="presOf" srcId="{DCD87B8D-A1BC-8B43-A0FB-27D7DFA83389}" destId="{FFB21A4E-9309-3E4A-B763-2D830591E111}" srcOrd="0" destOrd="2" presId="urn:microsoft.com/office/officeart/2005/8/layout/vList5"/>
    <dgm:cxn modelId="{4BFD87A8-9CAC-444F-8F1D-98189B175B40}" type="presOf" srcId="{FC96CB03-EFDD-428F-87BD-1EA69CC90E94}" destId="{6B228390-86BF-6049-B7D4-C478738BE2F5}" srcOrd="0" destOrd="0" presId="urn:microsoft.com/office/officeart/2005/8/layout/vList5"/>
    <dgm:cxn modelId="{8A8342BC-1AF6-EC41-A130-9376038C0C56}" srcId="{8227B00A-4AB3-454B-916C-EAF826F73F75}" destId="{7F2C84F7-9B18-5548-87F6-7CEA387D17EC}" srcOrd="3" destOrd="0" parTransId="{34E2DA38-1801-B743-8494-8D4DF5FA9004}" sibTransId="{7BF67C9B-8C1A-884D-8C60-47D18EDCC7AF}"/>
    <dgm:cxn modelId="{5A2BB0C5-8FE1-FF4A-99F1-2C47569FC35A}" type="presOf" srcId="{4BA37C6C-EB3F-4437-A892-D40B995CEE43}" destId="{223F0272-CB51-2143-951B-A6FC09A981C8}" srcOrd="0" destOrd="2" presId="urn:microsoft.com/office/officeart/2005/8/layout/vList5"/>
    <dgm:cxn modelId="{DBBCDECD-C74A-0A46-BAC1-497BB50BA9DE}" type="presOf" srcId="{B03DDBEB-E3F2-481A-BCCC-3092D4D530F5}" destId="{B58504DF-F1CB-0943-BE8B-09E05A60354D}" srcOrd="0" destOrd="2" presId="urn:microsoft.com/office/officeart/2005/8/layout/vList5"/>
    <dgm:cxn modelId="{9C9A3DD0-2E17-4D81-8A48-DF4EC9668070}" srcId="{BBF9AE38-1B49-41FD-8EEB-B6CE0913D7F7}" destId="{FC96CB03-EFDD-428F-87BD-1EA69CC90E94}" srcOrd="0" destOrd="0" parTransId="{E2CF18A2-C90A-46D2-ACCE-68B5AAE7E2F6}" sibTransId="{87AA4BFB-35D0-4308-955F-1045754CDA2E}"/>
    <dgm:cxn modelId="{CF33B4DE-AFE5-7549-B973-4FD1C27D8B1B}" srcId="{8227B00A-4AB3-454B-916C-EAF826F73F75}" destId="{DCD87B8D-A1BC-8B43-A0FB-27D7DFA83389}" srcOrd="2" destOrd="0" parTransId="{8E347273-9BA3-1C4C-BC4A-5A57EF2E3995}" sibTransId="{CDD73977-65BE-D645-8564-45B7550B6308}"/>
    <dgm:cxn modelId="{0E6612E9-2465-5948-99B2-6EE05E1DF033}" type="presOf" srcId="{8227B00A-4AB3-454B-916C-EAF826F73F75}" destId="{1891431C-2648-D344-ADEF-61980F70DD33}" srcOrd="0" destOrd="0" presId="urn:microsoft.com/office/officeart/2005/8/layout/vList5"/>
    <dgm:cxn modelId="{B036E9E9-93D0-1644-A474-6E44AA113CC7}" type="presOf" srcId="{2A4ED336-DF0D-2148-8589-6414C6A3E7BA}" destId="{FFB21A4E-9309-3E4A-B763-2D830591E111}" srcOrd="0" destOrd="1" presId="urn:microsoft.com/office/officeart/2005/8/layout/vList5"/>
    <dgm:cxn modelId="{3B4C1EFF-3C32-4760-9438-5F119DFE37B1}" srcId="{FC96CB03-EFDD-428F-87BD-1EA69CC90E94}" destId="{3477F6F1-91A7-4666-A054-C5EF8C39E8E8}" srcOrd="1" destOrd="0" parTransId="{74F89601-6887-448B-8426-A082360B2078}" sibTransId="{225C67B6-51B6-4F54-9D19-867B16D5B350}"/>
    <dgm:cxn modelId="{AF45A4A3-C723-3D46-A713-0D903F8A8497}" type="presParOf" srcId="{D1C7F56E-B59C-7E4C-BFB8-218FF72EA8EA}" destId="{B8CE6626-AF34-4749-A6AA-3E94384F4A07}" srcOrd="0" destOrd="0" presId="urn:microsoft.com/office/officeart/2005/8/layout/vList5"/>
    <dgm:cxn modelId="{39ABB8AB-DF6B-3244-BA37-559CB81CC95C}" type="presParOf" srcId="{B8CE6626-AF34-4749-A6AA-3E94384F4A07}" destId="{6B228390-86BF-6049-B7D4-C478738BE2F5}" srcOrd="0" destOrd="0" presId="urn:microsoft.com/office/officeart/2005/8/layout/vList5"/>
    <dgm:cxn modelId="{DC1F4B87-4388-1343-BA57-B9F62B00ED40}" type="presParOf" srcId="{B8CE6626-AF34-4749-A6AA-3E94384F4A07}" destId="{B58504DF-F1CB-0943-BE8B-09E05A60354D}" srcOrd="1" destOrd="0" presId="urn:microsoft.com/office/officeart/2005/8/layout/vList5"/>
    <dgm:cxn modelId="{1AE3BC3A-705B-A142-BBFA-8690104D3BDE}" type="presParOf" srcId="{D1C7F56E-B59C-7E4C-BFB8-218FF72EA8EA}" destId="{18347D44-537F-A745-AC4E-3ECBCE5F66A4}" srcOrd="1" destOrd="0" presId="urn:microsoft.com/office/officeart/2005/8/layout/vList5"/>
    <dgm:cxn modelId="{D569E187-200F-5A45-9F40-8C330F65F00D}" type="presParOf" srcId="{D1C7F56E-B59C-7E4C-BFB8-218FF72EA8EA}" destId="{EDA833DC-2F17-CF4B-8B7D-EDF2E6BD8FC4}" srcOrd="2" destOrd="0" presId="urn:microsoft.com/office/officeart/2005/8/layout/vList5"/>
    <dgm:cxn modelId="{5FA899E6-CF55-BD47-933C-5FA0C212B691}" type="presParOf" srcId="{EDA833DC-2F17-CF4B-8B7D-EDF2E6BD8FC4}" destId="{BB2C56C8-3AC0-AE4D-842D-B4F7687231D7}" srcOrd="0" destOrd="0" presId="urn:microsoft.com/office/officeart/2005/8/layout/vList5"/>
    <dgm:cxn modelId="{85782987-9C09-D543-9774-4F3610ABAC53}" type="presParOf" srcId="{EDA833DC-2F17-CF4B-8B7D-EDF2E6BD8FC4}" destId="{223F0272-CB51-2143-951B-A6FC09A981C8}" srcOrd="1" destOrd="0" presId="urn:microsoft.com/office/officeart/2005/8/layout/vList5"/>
    <dgm:cxn modelId="{C950B4BE-8E4D-E941-B371-EB77B834483D}" type="presParOf" srcId="{D1C7F56E-B59C-7E4C-BFB8-218FF72EA8EA}" destId="{671669B9-C924-E149-9504-FD668D15454C}" srcOrd="3" destOrd="0" presId="urn:microsoft.com/office/officeart/2005/8/layout/vList5"/>
    <dgm:cxn modelId="{D97ECC35-DEC0-C941-977A-92DF210F13C7}" type="presParOf" srcId="{D1C7F56E-B59C-7E4C-BFB8-218FF72EA8EA}" destId="{6BE9FC8C-265F-9440-88CD-398211D687AB}" srcOrd="4" destOrd="0" presId="urn:microsoft.com/office/officeart/2005/8/layout/vList5"/>
    <dgm:cxn modelId="{A7747F61-8881-1243-B0A9-34D336D60B39}" type="presParOf" srcId="{6BE9FC8C-265F-9440-88CD-398211D687AB}" destId="{1891431C-2648-D344-ADEF-61980F70DD33}" srcOrd="0" destOrd="0" presId="urn:microsoft.com/office/officeart/2005/8/layout/vList5"/>
    <dgm:cxn modelId="{6C9526A8-0878-9A41-983A-3C0F1849E092}" type="presParOf" srcId="{6BE9FC8C-265F-9440-88CD-398211D687AB}" destId="{FFB21A4E-9309-3E4A-B763-2D830591E1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504DF-F1CB-0943-BE8B-09E05A60354D}">
      <dsp:nvSpPr>
        <dsp:cNvPr id="0" name=""/>
        <dsp:cNvSpPr/>
      </dsp:nvSpPr>
      <dsp:spPr>
        <a:xfrm rot="5400000">
          <a:off x="7032122" y="-2869925"/>
          <a:ext cx="1121829" cy="71463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DE" sz="1500" kern="1200" dirty="0"/>
            <a:t>Lange Entwicklungszeiten, hohe Kosten </a:t>
          </a:r>
          <a:r>
            <a:rPr lang="en-DE" sz="1500" kern="1200" dirty="0">
              <a:sym typeface="Wingdings" panose="05000000000000000000" pitchFamily="2" charset="2"/>
            </a:rPr>
            <a:t></a:t>
          </a:r>
          <a:r>
            <a:rPr lang="en-DE" sz="1500" kern="1200" dirty="0"/>
            <a:t> Einige “gute” Anwendungen gibt es nicht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DE" sz="1500" kern="1200" dirty="0"/>
            <a:t>Lieber keine Anwendung als eine schlechte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DE" sz="1500" kern="1200" dirty="0"/>
            <a:t>Obwohl Anwendung noch nützlich, nicht mehr zu vertretbaren Kosten zertifizierbar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DE" sz="1500" kern="1200"/>
            <a:t>Ist ML überhaupt möglich in diesem Rahmen?</a:t>
          </a:r>
          <a:endParaRPr lang="en-US" sz="1500" kern="1200"/>
        </a:p>
      </dsp:txBody>
      <dsp:txXfrm rot="-5400000">
        <a:off x="4019844" y="197116"/>
        <a:ext cx="7091624" cy="1012303"/>
      </dsp:txXfrm>
    </dsp:sp>
    <dsp:sp modelId="{6B228390-86BF-6049-B7D4-C478738BE2F5}">
      <dsp:nvSpPr>
        <dsp:cNvPr id="0" name=""/>
        <dsp:cNvSpPr/>
      </dsp:nvSpPr>
      <dsp:spPr>
        <a:xfrm>
          <a:off x="0" y="2124"/>
          <a:ext cx="4019843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2400" kern="1200" dirty="0"/>
            <a:t>Zertifizierung vorgeschrieben und auch notwendig</a:t>
          </a:r>
          <a:endParaRPr lang="en-US" sz="2400" kern="1200" dirty="0"/>
        </a:p>
      </dsp:txBody>
      <dsp:txXfrm>
        <a:off x="68454" y="70578"/>
        <a:ext cx="3882935" cy="1265378"/>
      </dsp:txXfrm>
    </dsp:sp>
    <dsp:sp modelId="{223F0272-CB51-2143-951B-A6FC09A981C8}">
      <dsp:nvSpPr>
        <dsp:cNvPr id="0" name=""/>
        <dsp:cNvSpPr/>
      </dsp:nvSpPr>
      <dsp:spPr>
        <a:xfrm rot="5400000">
          <a:off x="7032122" y="-1397524"/>
          <a:ext cx="1121829" cy="71463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ML </a:t>
          </a:r>
          <a:r>
            <a:rPr lang="en-US" sz="1500" kern="1200" dirty="0" err="1"/>
            <a:t>nur</a:t>
          </a:r>
          <a:r>
            <a:rPr lang="en-US" sz="1500" kern="1200" dirty="0"/>
            <a:t> </a:t>
          </a:r>
          <a:r>
            <a:rPr lang="en-US" sz="1500" kern="1200" dirty="0" err="1"/>
            <a:t>im</a:t>
          </a:r>
          <a:r>
            <a:rPr lang="en-US" sz="1500" kern="1200" dirty="0"/>
            <a:t> Hospital Computing Center </a:t>
          </a:r>
          <a:r>
            <a:rPr lang="en-US" sz="1500" kern="1200" dirty="0" err="1"/>
            <a:t>möglich</a:t>
          </a:r>
          <a:r>
            <a:rPr lang="en-US" sz="1500" kern="1200" dirty="0"/>
            <a:t>? “Data Spaces”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DE" sz="1500" kern="1200" dirty="0"/>
            <a:t>Können Daten “herausgegeben” werden? </a:t>
          </a:r>
          <a:r>
            <a:rPr lang="en-DE" sz="1500" kern="1200" dirty="0">
              <a:solidFill>
                <a:srgbClr val="0523FF"/>
              </a:solidFill>
            </a:rPr>
            <a:t>Anonymisierung</a:t>
          </a:r>
          <a:endParaRPr lang="en-US" sz="1500" kern="1200" dirty="0">
            <a:solidFill>
              <a:srgbClr val="0523FF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DE" sz="1500" kern="1200" dirty="0"/>
            <a:t>Anonymisierung ohne Anwendungswissen möglich? </a:t>
          </a:r>
          <a:r>
            <a:rPr lang="en-DE" sz="1500" kern="1200" dirty="0">
              <a:solidFill>
                <a:srgbClr val="0523FF"/>
              </a:solidFill>
            </a:rPr>
            <a:t>Differential Privacy</a:t>
          </a:r>
          <a:endParaRPr lang="en-US" sz="1500" kern="1200" dirty="0">
            <a:solidFill>
              <a:srgbClr val="0523FF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DE" sz="1500" kern="1200" dirty="0"/>
            <a:t>Admins vs. ML Engineers vs. Doctors: </a:t>
          </a:r>
          <a:r>
            <a:rPr lang="en-DE" sz="1500" kern="1200" dirty="0">
              <a:solidFill>
                <a:srgbClr val="FF0000"/>
              </a:solidFill>
            </a:rPr>
            <a:t>Knowledge-Bottleneck</a:t>
          </a:r>
          <a:endParaRPr lang="en-US" sz="1500" kern="1200" dirty="0">
            <a:solidFill>
              <a:srgbClr val="FF0000"/>
            </a:solidFill>
          </a:endParaRPr>
        </a:p>
      </dsp:txBody>
      <dsp:txXfrm rot="-5400000">
        <a:off x="4019844" y="1669517"/>
        <a:ext cx="7091624" cy="1012303"/>
      </dsp:txXfrm>
    </dsp:sp>
    <dsp:sp modelId="{BB2C56C8-3AC0-AE4D-842D-B4F7687231D7}">
      <dsp:nvSpPr>
        <dsp:cNvPr id="0" name=""/>
        <dsp:cNvSpPr/>
      </dsp:nvSpPr>
      <dsp:spPr>
        <a:xfrm>
          <a:off x="0" y="1474525"/>
          <a:ext cx="4019843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2400" kern="1200" dirty="0"/>
            <a:t>Notwendige Einschränkungen bei der Verarbeitung personenbezogener Daten</a:t>
          </a:r>
          <a:endParaRPr lang="en-US" sz="2400" kern="1200" dirty="0"/>
        </a:p>
      </dsp:txBody>
      <dsp:txXfrm>
        <a:off x="68454" y="1542979"/>
        <a:ext cx="3882935" cy="1265378"/>
      </dsp:txXfrm>
    </dsp:sp>
    <dsp:sp modelId="{FFB21A4E-9309-3E4A-B763-2D830591E111}">
      <dsp:nvSpPr>
        <dsp:cNvPr id="0" name=""/>
        <dsp:cNvSpPr/>
      </dsp:nvSpPr>
      <dsp:spPr>
        <a:xfrm rot="5400000">
          <a:off x="7032122" y="74876"/>
          <a:ext cx="1121829" cy="71463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FF0000"/>
              </a:solidFill>
            </a:rPr>
            <a:t>KI-Propaganda</a:t>
          </a:r>
          <a:r>
            <a:rPr lang="en-US" sz="1500" kern="1200" dirty="0"/>
            <a:t>: “Admins can do the job with AI tools and AI computing equipment”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DE" sz="1500" kern="1200" dirty="0"/>
            <a:t>Vektorraum-Einbettungsansätze bzw. automatische Codierung möglich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Anwendungsdienste</a:t>
          </a:r>
          <a:r>
            <a:rPr lang="en-US" sz="1500" kern="1200" dirty="0"/>
            <a:t> </a:t>
          </a:r>
          <a:r>
            <a:rPr lang="en-US" sz="1500" kern="1200" dirty="0" err="1"/>
            <a:t>generierbar</a:t>
          </a:r>
          <a:r>
            <a:rPr lang="en-US" sz="1500" kern="1200" dirty="0"/>
            <a:t> </a:t>
          </a:r>
          <a:r>
            <a:rPr lang="en-US" sz="1500" kern="1200" dirty="0" err="1"/>
            <a:t>ohne</a:t>
          </a:r>
          <a:r>
            <a:rPr lang="en-US" sz="1500" kern="1200" dirty="0"/>
            <a:t> </a:t>
          </a:r>
          <a:r>
            <a:rPr lang="en-US" sz="1500" kern="1200" dirty="0" err="1"/>
            <a:t>tiefes</a:t>
          </a:r>
          <a:r>
            <a:rPr lang="en-US" sz="1500" kern="1200" dirty="0"/>
            <a:t> DS, ML, KI-Wissen: </a:t>
          </a:r>
          <a:r>
            <a:rPr lang="en-DE" sz="1500" kern="1200" dirty="0">
              <a:solidFill>
                <a:srgbClr val="FF0000"/>
              </a:solidFill>
            </a:rPr>
            <a:t>DS oder ML = KI</a:t>
          </a:r>
          <a:endParaRPr lang="en-US" sz="1500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Mit</a:t>
          </a:r>
          <a:r>
            <a:rPr lang="en-US" sz="1500" kern="1200" dirty="0"/>
            <a:t> Deep Learning </a:t>
          </a:r>
          <a:r>
            <a:rPr lang="en-US" sz="1500" kern="1200" dirty="0" err="1"/>
            <a:t>kein</a:t>
          </a:r>
          <a:r>
            <a:rPr lang="en-US" sz="1500" kern="1200" dirty="0"/>
            <a:t> </a:t>
          </a:r>
          <a:r>
            <a:rPr lang="en-US" sz="1500" kern="1200" dirty="0" err="1"/>
            <a:t>medizinisches</a:t>
          </a:r>
          <a:r>
            <a:rPr lang="en-US" sz="1500" kern="1200" dirty="0"/>
            <a:t> Wissen </a:t>
          </a:r>
          <a:r>
            <a:rPr lang="en-US" sz="1500" kern="1200" dirty="0" err="1"/>
            <a:t>notwendig</a:t>
          </a:r>
          <a:r>
            <a:rPr lang="en-US" sz="1500" kern="1200" dirty="0"/>
            <a:t> (</a:t>
          </a:r>
          <a:r>
            <a:rPr lang="en-US" sz="1500" kern="1200" dirty="0" err="1"/>
            <a:t>außer</a:t>
          </a:r>
          <a:r>
            <a:rPr lang="en-US" sz="1500" kern="1200" dirty="0"/>
            <a:t> </a:t>
          </a:r>
          <a:r>
            <a:rPr lang="en-US" sz="1500" kern="1200" dirty="0" err="1"/>
            <a:t>bei</a:t>
          </a:r>
          <a:r>
            <a:rPr lang="en-US" sz="1500" kern="1200" dirty="0"/>
            <a:t> </a:t>
          </a:r>
          <a:r>
            <a:rPr lang="en-US" sz="1500" kern="1200" dirty="0" err="1"/>
            <a:t>Datenauswahl</a:t>
          </a:r>
          <a:r>
            <a:rPr lang="en-US" sz="1500" kern="1200" dirty="0"/>
            <a:t>)</a:t>
          </a:r>
        </a:p>
      </dsp:txBody>
      <dsp:txXfrm rot="-5400000">
        <a:off x="4019844" y="3141918"/>
        <a:ext cx="7091624" cy="1012303"/>
      </dsp:txXfrm>
    </dsp:sp>
    <dsp:sp modelId="{1891431C-2648-D344-ADEF-61980F70DD33}">
      <dsp:nvSpPr>
        <dsp:cNvPr id="0" name=""/>
        <dsp:cNvSpPr/>
      </dsp:nvSpPr>
      <dsp:spPr>
        <a:xfrm>
          <a:off x="0" y="2946926"/>
          <a:ext cx="4019843" cy="1402286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2400" kern="1200"/>
            <a:t>Naive Technikgläubigkeit </a:t>
          </a:r>
          <a:r>
            <a:rPr lang="en-DE" sz="2400" kern="1200">
              <a:sym typeface="Wingdings" panose="05000000000000000000" pitchFamily="2" charset="2"/>
            </a:rPr>
            <a:t></a:t>
          </a:r>
          <a:r>
            <a:rPr lang="en-DE" sz="2400" kern="1200"/>
            <a:t> DS bzw. ML vermeiden Knowledge Bottleneck</a:t>
          </a:r>
          <a:endParaRPr lang="en-US" sz="2400" kern="1200"/>
        </a:p>
      </dsp:txBody>
      <dsp:txXfrm>
        <a:off x="68454" y="3015380"/>
        <a:ext cx="3882935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99673-B269-3B42-9338-81C82950105F}" type="datetimeFigureOut">
              <a:rPr lang="en-DE" smtClean="0"/>
              <a:t>16.09.22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8BA18-3DD6-3946-B6E6-47B78A950DC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494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DCDD6-8F5C-0F4A-9884-105073812C55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542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C9E2-4099-39AA-2FE5-A23140CE4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FA5C8-2020-6191-4071-6F7827FAF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4A3F0-5B3E-BA0A-D8F5-1D20FF34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711-CD0C-4049-A32F-F4EC97721692}" type="datetimeFigureOut">
              <a:rPr lang="en-DE" smtClean="0"/>
              <a:t>16.09.22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3EE22-1BB5-A7BB-8262-FD181415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91339-131B-6BBC-77D5-61849C3D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3B6C-AF53-AD4C-8E6F-11F8572228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7596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C5FB5-3F95-F438-634E-1C1C4FBD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B0C3E-C0DD-64B6-637F-2A23019DB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2207A-FF54-A461-D035-41D73CF8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711-CD0C-4049-A32F-F4EC97721692}" type="datetimeFigureOut">
              <a:rPr lang="en-DE" smtClean="0"/>
              <a:t>16.09.22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EAC7E-A932-59C7-7DC4-40E19FCB1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565FC-1C79-2971-964E-9B1C354D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3B6C-AF53-AD4C-8E6F-11F8572228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2757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F69D1F-5676-3CB5-05C8-C61C5FC78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091DF-17C2-1997-F8E0-BEA6D6663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39FF2-0CF3-ED8C-038E-B94CAC009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711-CD0C-4049-A32F-F4EC97721692}" type="datetimeFigureOut">
              <a:rPr lang="en-DE" smtClean="0"/>
              <a:t>16.09.22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5D802-6722-77DA-E9DE-14499E278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EFDCA-F478-64CD-932F-449538C9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3B6C-AF53-AD4C-8E6F-11F8572228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631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A7CD-C72C-664D-025D-30ABFDEC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F58DB-B0CF-B824-5C4E-BA859942F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D0604-934B-735D-7944-E105AA66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711-CD0C-4049-A32F-F4EC97721692}" type="datetimeFigureOut">
              <a:rPr lang="en-DE" smtClean="0"/>
              <a:t>16.09.22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36E61-F2FE-0AEF-0C83-FA77706C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C4A17-28BE-2285-B27D-5D30D55E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3B6C-AF53-AD4C-8E6F-11F85722289C}" type="slidenum">
              <a:rPr lang="en-DE" smtClean="0"/>
              <a:t>‹#›</a:t>
            </a:fld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FC7A5-2136-5817-6E7B-06CE94C4C5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57027"/>
            <a:ext cx="12192000" cy="3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1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BF65-BB4F-DFC5-16FA-09F8734F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13697-5335-ADBE-DE25-FAFE8D3F8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9B680-72B8-6EF5-726D-44F9EB16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711-CD0C-4049-A32F-F4EC97721692}" type="datetimeFigureOut">
              <a:rPr lang="en-DE" smtClean="0"/>
              <a:t>16.09.22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FE13C-E4FD-02B8-2312-F3DC6C69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E76AB-BAB2-6FD9-9DE5-6D2211A6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3B6C-AF53-AD4C-8E6F-11F8572228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1211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16B0A-97CB-7DF2-FCF0-4A2DF65B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5B619-E1E1-98FD-335F-696A13C1F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27E4A-A551-781D-CB7F-2E5D44DC5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A85D5-2754-F3B2-59D0-4950E378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711-CD0C-4049-A32F-F4EC97721692}" type="datetimeFigureOut">
              <a:rPr lang="en-DE" smtClean="0"/>
              <a:t>16.09.22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4CB5F-6546-2FBE-4CB4-7519878D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196-1A08-C4CE-26F8-8BCC5EE7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3B6C-AF53-AD4C-8E6F-11F8572228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3468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86A2-3E4C-D751-3A42-F3998507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835CD-7103-1E14-C487-AED50B3A4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AF952-FB9E-0759-4BFC-ECC98725F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98729-A71E-F2C0-4CC4-308B1BCFC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8652DA-E316-5DE9-082A-C0612D18C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2F7602-50C2-BA10-EFA2-F7935236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711-CD0C-4049-A32F-F4EC97721692}" type="datetimeFigureOut">
              <a:rPr lang="en-DE" smtClean="0"/>
              <a:t>16.09.22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1F3BD-8358-173D-223B-93C06D77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E5C06-73AB-26D0-C888-01DDEA10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3B6C-AF53-AD4C-8E6F-11F8572228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1523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208B-522A-9730-7972-5D11DED4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4AD72-C1A3-8AC2-7268-58518C8B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711-CD0C-4049-A32F-F4EC97721692}" type="datetimeFigureOut">
              <a:rPr lang="en-DE" smtClean="0"/>
              <a:t>16.09.22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69F32-64F1-829B-1424-AC1B875D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C51D7-871F-271F-8ED1-82730823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3B6C-AF53-AD4C-8E6F-11F8572228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565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C736A-34DC-8599-AAAB-D2C78140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711-CD0C-4049-A32F-F4EC97721692}" type="datetimeFigureOut">
              <a:rPr lang="en-DE" smtClean="0"/>
              <a:t>16.09.22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1A587-28AB-88C7-02CA-D8411E61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C381B-67D7-B18D-3233-20D8D95A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3B6C-AF53-AD4C-8E6F-11F8572228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5395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57DB-2D20-C61F-9679-543586AA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9DAB3-443A-4812-2C06-FD0485BCC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6141F-C3D0-1B5A-2B40-C62A37F3B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CBF4C-3B4E-284A-F442-B7B27DB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711-CD0C-4049-A32F-F4EC97721692}" type="datetimeFigureOut">
              <a:rPr lang="en-DE" smtClean="0"/>
              <a:t>16.09.22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8367-B291-1AA2-FCD4-56225E43D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C603E-E2B2-5F03-622E-24833564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3B6C-AF53-AD4C-8E6F-11F8572228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5472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94F2B-8E3D-89FC-FD57-7C28FFF2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95D395-9EF1-5975-59F3-1D23FCD0E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25A56-FC5B-4C1C-169D-296D47A01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D8223-B23E-8414-67DC-9E16BC3B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8711-CD0C-4049-A32F-F4EC97721692}" type="datetimeFigureOut">
              <a:rPr lang="en-DE" smtClean="0"/>
              <a:t>16.09.22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2C4D7-AE7D-1FDA-57E7-03678951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A9A0D-DA20-0845-F7E5-F7E0BDA0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3B6C-AF53-AD4C-8E6F-11F8572228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0573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D900D-A340-FA82-8073-8B04C488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C0EFE-BAB7-257C-36D6-0FAF3480D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49480-0AC1-A34C-E9E7-CDADB4772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58711-CD0C-4049-A32F-F4EC97721692}" type="datetimeFigureOut">
              <a:rPr lang="en-DE" smtClean="0"/>
              <a:t>16.09.22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390D4-E301-98AC-6EF4-4B8887159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21093-3811-E54A-2D8F-7FAB17AF6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3B6C-AF53-AD4C-8E6F-11F85722289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4303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121.png"/><Relationship Id="rId21" Type="http://schemas.openxmlformats.org/officeDocument/2006/relationships/image" Target="../media/image100.png"/><Relationship Id="rId7" Type="http://schemas.openxmlformats.org/officeDocument/2006/relationships/image" Target="../media/image125.png"/><Relationship Id="rId12" Type="http://schemas.openxmlformats.org/officeDocument/2006/relationships/image" Target="../media/image22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16" Type="http://schemas.openxmlformats.org/officeDocument/2006/relationships/image" Target="../media/image190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31.png"/><Relationship Id="rId24" Type="http://schemas.openxmlformats.org/officeDocument/2006/relationships/image" Target="../media/image103.png"/><Relationship Id="rId5" Type="http://schemas.openxmlformats.org/officeDocument/2006/relationships/image" Target="../media/image123.png"/><Relationship Id="rId15" Type="http://schemas.openxmlformats.org/officeDocument/2006/relationships/image" Target="../media/image23.png"/><Relationship Id="rId23" Type="http://schemas.openxmlformats.org/officeDocument/2006/relationships/image" Target="../media/image210.png"/><Relationship Id="rId10" Type="http://schemas.openxmlformats.org/officeDocument/2006/relationships/image" Target="../media/image130.png"/><Relationship Id="rId19" Type="http://schemas.openxmlformats.org/officeDocument/2006/relationships/image" Target="../media/image98.png"/><Relationship Id="rId4" Type="http://schemas.openxmlformats.org/officeDocument/2006/relationships/image" Target="../media/image128.png"/><Relationship Id="rId9" Type="http://schemas.openxmlformats.org/officeDocument/2006/relationships/image" Target="../media/image129.png"/><Relationship Id="rId14" Type="http://schemas.openxmlformats.org/officeDocument/2006/relationships/image" Target="../media/image93.png"/><Relationship Id="rId2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13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388C-0081-7F6F-12ED-8789CC1F7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751" y="1272424"/>
            <a:ext cx="5049795" cy="312690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Data Science, </a:t>
            </a:r>
            <a:br>
              <a:rPr lang="de-DE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de-DE" sz="2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Maschinelles Lernen, KI: 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Der steinige Weg 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von Daten zu Gesundheitsanwendungen </a:t>
            </a:r>
            <a:endParaRPr lang="de-DE" sz="28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0EFA7-9319-4C78-A4C9-54F57DFDF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822" y="4831491"/>
            <a:ext cx="9144000" cy="14889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DE" sz="1800" dirty="0"/>
              <a:t>Prof. Dr. Ralf Möller</a:t>
            </a:r>
          </a:p>
          <a:p>
            <a:pPr algn="l">
              <a:lnSpc>
                <a:spcPct val="100000"/>
              </a:lnSpc>
            </a:pPr>
            <a:r>
              <a:rPr lang="en-DE" sz="1800" dirty="0"/>
              <a:t>DFKI zu Lübeck, Forschungsbereich Stochastic Relational AI in Healthcare</a:t>
            </a:r>
          </a:p>
          <a:p>
            <a:pPr algn="l">
              <a:lnSpc>
                <a:spcPct val="100000"/>
              </a:lnSpc>
            </a:pPr>
            <a:r>
              <a:rPr lang="en-DE" sz="1800" dirty="0"/>
              <a:t>Universität zu Lübeck, Institut für Informationssysteme</a:t>
            </a:r>
          </a:p>
          <a:p>
            <a:pPr algn="l">
              <a:lnSpc>
                <a:spcPct val="100000"/>
              </a:lnSpc>
            </a:pPr>
            <a:endParaRPr lang="en-DE" sz="1800" dirty="0"/>
          </a:p>
        </p:txBody>
      </p:sp>
      <p:pic>
        <p:nvPicPr>
          <p:cNvPr id="1026" name="Picture 2" descr="DFKI Logo">
            <a:extLst>
              <a:ext uri="{FF2B5EF4-FFF2-40B4-BE49-F238E27FC236}">
                <a16:creationId xmlns:a16="http://schemas.microsoft.com/office/drawing/2014/main" id="{5DE126E5-CEB4-A9B9-3A42-9F40D9E30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3303"/>
            <a:ext cx="906083" cy="37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9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DB2DC5-8AE2-28A7-DF6D-996AECEA7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600" y="556136"/>
            <a:ext cx="1422400" cy="142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CB281-D8A3-9922-05C6-472CDC64A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836" y="3035889"/>
            <a:ext cx="1189874" cy="1189874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7B09053F-C8C2-B7CE-9DA0-EC2B924C4FDF}"/>
              </a:ext>
            </a:extLst>
          </p:cNvPr>
          <p:cNvSpPr/>
          <p:nvPr/>
        </p:nvSpPr>
        <p:spPr>
          <a:xfrm rot="5400000">
            <a:off x="8198950" y="2569767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45FE758-4916-6173-00D0-F503EFB864CD}"/>
              </a:ext>
            </a:extLst>
          </p:cNvPr>
          <p:cNvSpPr/>
          <p:nvPr/>
        </p:nvSpPr>
        <p:spPr>
          <a:xfrm rot="5400000">
            <a:off x="8198950" y="4160573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EE30CC-E527-E6F0-D261-D262C3AE10E6}"/>
              </a:ext>
            </a:extLst>
          </p:cNvPr>
          <p:cNvGrpSpPr/>
          <p:nvPr/>
        </p:nvGrpSpPr>
        <p:grpSpPr>
          <a:xfrm>
            <a:off x="7399930" y="4638812"/>
            <a:ext cx="2223686" cy="1323439"/>
            <a:chOff x="4546012" y="3740515"/>
            <a:chExt cx="2223686" cy="1323439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91CD647-E1D2-BA80-75D6-8DD4024F4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7902" y="4211248"/>
              <a:ext cx="1293877" cy="515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2E5D4E-6D13-EA3E-CA71-9095A154E697}"/>
                </a:ext>
              </a:extLst>
            </p:cNvPr>
            <p:cNvSpPr txBox="1"/>
            <p:nvPr/>
          </p:nvSpPr>
          <p:spPr>
            <a:xfrm>
              <a:off x="4546012" y="3740515"/>
              <a:ext cx="222368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8000" dirty="0"/>
                <a:t>{      }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80C6EF9-1D64-D65F-4292-084108888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415167" y="256727"/>
            <a:ext cx="2478412" cy="2745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919874-FBE7-CBDC-7B72-DD0A909667CF}"/>
              </a:ext>
            </a:extLst>
          </p:cNvPr>
          <p:cNvSpPr txBox="1"/>
          <p:nvPr/>
        </p:nvSpPr>
        <p:spPr>
          <a:xfrm>
            <a:off x="9826219" y="5300531"/>
            <a:ext cx="2046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Deklaratives Modell</a:t>
            </a:r>
            <a:br>
              <a:rPr lang="en-DE" dirty="0"/>
            </a:br>
            <a:r>
              <a:rPr lang="en-DE" dirty="0"/>
              <a:t>“Wissensbasis”</a:t>
            </a:r>
          </a:p>
          <a:p>
            <a:pPr algn="ctr"/>
            <a:r>
              <a:rPr lang="en-GB" dirty="0"/>
              <a:t>n</a:t>
            </a:r>
            <a:r>
              <a:rPr lang="en-DE" dirty="0"/>
              <a:t>ur für Erklärung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495E07-5199-F9D3-6AB8-02EEC517705E}"/>
              </a:ext>
            </a:extLst>
          </p:cNvPr>
          <p:cNvSpPr txBox="1"/>
          <p:nvPr/>
        </p:nvSpPr>
        <p:spPr>
          <a:xfrm>
            <a:off x="6828263" y="1234303"/>
            <a:ext cx="370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dirty="0"/>
              <a:t>{(q</a:t>
            </a:r>
            <a:r>
              <a:rPr lang="en-DE" sz="3600" baseline="-25000" dirty="0"/>
              <a:t>1</a:t>
            </a:r>
            <a:r>
              <a:rPr lang="en-DE" sz="3600" dirty="0"/>
              <a:t>,r’</a:t>
            </a:r>
            <a:r>
              <a:rPr lang="en-DE" sz="3600" baseline="-25000" dirty="0"/>
              <a:t>1</a:t>
            </a:r>
            <a:r>
              <a:rPr lang="en-DE" sz="3600" dirty="0"/>
              <a:t>) …., (q</a:t>
            </a:r>
            <a:r>
              <a:rPr lang="en-DE" sz="3600" baseline="-25000" dirty="0"/>
              <a:t>n</a:t>
            </a:r>
            <a:r>
              <a:rPr lang="en-DE" sz="3600" dirty="0"/>
              <a:t>,r’</a:t>
            </a:r>
            <a:r>
              <a:rPr lang="en-DE" sz="3600" baseline="-25000" dirty="0"/>
              <a:t>n</a:t>
            </a:r>
            <a:r>
              <a:rPr lang="en-DE" sz="3600" dirty="0"/>
              <a:t>)}</a:t>
            </a:r>
          </a:p>
        </p:txBody>
      </p:sp>
      <p:pic>
        <p:nvPicPr>
          <p:cNvPr id="3076" name="Picture 4" descr="Application, custom, feature, program icon - Download on Iconfinder">
            <a:extLst>
              <a:ext uri="{FF2B5EF4-FFF2-40B4-BE49-F238E27FC236}">
                <a16:creationId xmlns:a16="http://schemas.microsoft.com/office/drawing/2014/main" id="{96B47E6E-2C67-0397-3CD5-E37D0D71E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540" y="4140276"/>
            <a:ext cx="1041115" cy="10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2D56D24-03ED-16DB-FCB2-EA6062FBA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758" y="2619417"/>
            <a:ext cx="1189874" cy="1189874"/>
          </a:xfrm>
          <a:prstGeom prst="rect">
            <a:avLst/>
          </a:prstGeom>
        </p:spPr>
      </p:pic>
      <p:sp>
        <p:nvSpPr>
          <p:cNvPr id="49" name="Right Arrow 48">
            <a:extLst>
              <a:ext uri="{FF2B5EF4-FFF2-40B4-BE49-F238E27FC236}">
                <a16:creationId xmlns:a16="http://schemas.microsoft.com/office/drawing/2014/main" id="{04CD8FBA-52CF-88D1-42BF-03F6D39A6B85}"/>
              </a:ext>
            </a:extLst>
          </p:cNvPr>
          <p:cNvSpPr/>
          <p:nvPr/>
        </p:nvSpPr>
        <p:spPr>
          <a:xfrm rot="5400000">
            <a:off x="1907872" y="2153295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C6C4AB4A-6BF5-C991-C60F-D10936E764D8}"/>
              </a:ext>
            </a:extLst>
          </p:cNvPr>
          <p:cNvSpPr/>
          <p:nvPr/>
        </p:nvSpPr>
        <p:spPr>
          <a:xfrm rot="5400000">
            <a:off x="1907872" y="3744101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DA516193-CBB9-B3E6-2EF5-AC7BE4488ECD}"/>
              </a:ext>
            </a:extLst>
          </p:cNvPr>
          <p:cNvSpPr/>
          <p:nvPr/>
        </p:nvSpPr>
        <p:spPr>
          <a:xfrm rot="5400000">
            <a:off x="1907872" y="5230001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016D92-E63F-7BD9-0E42-D581141E122F}"/>
              </a:ext>
            </a:extLst>
          </p:cNvPr>
          <p:cNvSpPr txBox="1"/>
          <p:nvPr/>
        </p:nvSpPr>
        <p:spPr>
          <a:xfrm>
            <a:off x="2810046" y="5376661"/>
            <a:ext cx="3075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Approximatives GPU-basiertes </a:t>
            </a:r>
            <a:br>
              <a:rPr lang="en-DE" dirty="0"/>
            </a:br>
            <a:r>
              <a:rPr lang="en-DE" dirty="0"/>
              <a:t>Programm</a:t>
            </a:r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5792491D-5811-B55A-A425-1C540CE9E14C}"/>
              </a:ext>
            </a:extLst>
          </p:cNvPr>
          <p:cNvSpPr/>
          <p:nvPr/>
        </p:nvSpPr>
        <p:spPr>
          <a:xfrm rot="10800000">
            <a:off x="3034543" y="2846032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D0035F0-EC92-DF93-1BC3-70F877995AAC}"/>
              </a:ext>
            </a:extLst>
          </p:cNvPr>
          <p:cNvSpPr txBox="1"/>
          <p:nvPr/>
        </p:nvSpPr>
        <p:spPr>
          <a:xfrm>
            <a:off x="3962009" y="2846031"/>
            <a:ext cx="1238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Netzwerk</a:t>
            </a:r>
            <a:br>
              <a:rPr lang="en-DE" dirty="0"/>
            </a:br>
            <a:r>
              <a:rPr lang="en-DE" dirty="0"/>
              <a:t>Architektur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54BCC94B-ECBE-85AF-489B-B1F29A5DBB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6482" y="5872785"/>
            <a:ext cx="600197" cy="6001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C31BD822-E16C-C33D-64DF-9DE4E7E11B09}"/>
              </a:ext>
            </a:extLst>
          </p:cNvPr>
          <p:cNvSpPr/>
          <p:nvPr/>
        </p:nvSpPr>
        <p:spPr>
          <a:xfrm>
            <a:off x="1625758" y="4563968"/>
            <a:ext cx="1189874" cy="386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Compiler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767943-F9FE-C8CA-342B-FF8E238BB8A1}"/>
              </a:ext>
            </a:extLst>
          </p:cNvPr>
          <p:cNvSpPr txBox="1"/>
          <p:nvPr/>
        </p:nvSpPr>
        <p:spPr>
          <a:xfrm>
            <a:off x="2507302" y="4118960"/>
            <a:ext cx="243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Architektur + Parameter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D3027D4-4D8C-1124-BE27-F75FBD082368}"/>
              </a:ext>
            </a:extLst>
          </p:cNvPr>
          <p:cNvCxnSpPr>
            <a:cxnSpLocks/>
          </p:cNvCxnSpPr>
          <p:nvPr/>
        </p:nvCxnSpPr>
        <p:spPr>
          <a:xfrm flipV="1">
            <a:off x="2462004" y="1861305"/>
            <a:ext cx="2761324" cy="40001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2AE594A4-5C4A-1D0D-08AB-1807C874E9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282" y="1223969"/>
            <a:ext cx="600197" cy="6001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1B87DF8-87C4-8672-71D9-89AADDF76879}"/>
              </a:ext>
            </a:extLst>
          </p:cNvPr>
          <p:cNvSpPr txBox="1"/>
          <p:nvPr/>
        </p:nvSpPr>
        <p:spPr>
          <a:xfrm>
            <a:off x="4788029" y="1315586"/>
            <a:ext cx="556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800" dirty="0"/>
              <a:t>q</a:t>
            </a:r>
            <a:r>
              <a:rPr lang="en-DE" sz="1800" baseline="-25000" dirty="0"/>
              <a:t>i</a:t>
            </a:r>
            <a:endParaRPr lang="en-DE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532E702-F8E7-A39A-CBBF-C57E4198E053}"/>
              </a:ext>
            </a:extLst>
          </p:cNvPr>
          <p:cNvSpPr txBox="1"/>
          <p:nvPr/>
        </p:nvSpPr>
        <p:spPr>
          <a:xfrm>
            <a:off x="6096000" y="1330482"/>
            <a:ext cx="556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r</a:t>
            </a:r>
            <a:r>
              <a:rPr lang="en-DE" sz="1800" baseline="-25000" dirty="0"/>
              <a:t>i</a:t>
            </a:r>
            <a:r>
              <a:rPr lang="en-DE" sz="1800" dirty="0"/>
              <a:t>’</a:t>
            </a:r>
            <a:endParaRPr lang="en-DE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E72BF2D-5626-D4BD-60D8-1CF4F435F642}"/>
              </a:ext>
            </a:extLst>
          </p:cNvPr>
          <p:cNvCxnSpPr>
            <a:cxnSpLocks/>
          </p:cNvCxnSpPr>
          <p:nvPr/>
        </p:nvCxnSpPr>
        <p:spPr>
          <a:xfrm>
            <a:off x="5074703" y="1532429"/>
            <a:ext cx="210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0A36212-FBDC-560C-931A-5EFAD4709B11}"/>
              </a:ext>
            </a:extLst>
          </p:cNvPr>
          <p:cNvCxnSpPr>
            <a:cxnSpLocks/>
          </p:cNvCxnSpPr>
          <p:nvPr/>
        </p:nvCxnSpPr>
        <p:spPr>
          <a:xfrm>
            <a:off x="6000752" y="1532429"/>
            <a:ext cx="144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loud Callout 69">
            <a:extLst>
              <a:ext uri="{FF2B5EF4-FFF2-40B4-BE49-F238E27FC236}">
                <a16:creationId xmlns:a16="http://schemas.microsoft.com/office/drawing/2014/main" id="{1B53EFEB-0F4F-B1E2-8ECD-39AA56669A70}"/>
              </a:ext>
            </a:extLst>
          </p:cNvPr>
          <p:cNvSpPr/>
          <p:nvPr/>
        </p:nvSpPr>
        <p:spPr>
          <a:xfrm>
            <a:off x="6782721" y="-92815"/>
            <a:ext cx="4128041" cy="1207978"/>
          </a:xfrm>
          <a:prstGeom prst="cloudCallout">
            <a:avLst>
              <a:gd name="adj1" fmla="val -54455"/>
              <a:gd name="adj2" fmla="val 30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Elemente der Perzepte </a:t>
            </a:r>
            <a:br>
              <a:rPr lang="en-DE" dirty="0"/>
            </a:br>
            <a:r>
              <a:rPr lang="en-DE" dirty="0"/>
              <a:t>explizit machen</a:t>
            </a:r>
          </a:p>
        </p:txBody>
      </p:sp>
    </p:spTree>
    <p:extLst>
      <p:ext uri="{BB962C8B-B14F-4D97-AF65-F5344CB8AC3E}">
        <p14:creationId xmlns:p14="http://schemas.microsoft.com/office/powerpoint/2010/main" val="221477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/>
      <p:bldP spid="21" grpId="0"/>
      <p:bldP spid="65" grpId="0"/>
      <p:bldP spid="66" grpId="0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DB2DC5-8AE2-28A7-DF6D-996AECEA7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600" y="556136"/>
            <a:ext cx="1422400" cy="142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CB281-D8A3-9922-05C6-472CDC64A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603" y="2594792"/>
            <a:ext cx="1189874" cy="1189874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7B09053F-C8C2-B7CE-9DA0-EC2B924C4FDF}"/>
              </a:ext>
            </a:extLst>
          </p:cNvPr>
          <p:cNvSpPr/>
          <p:nvPr/>
        </p:nvSpPr>
        <p:spPr>
          <a:xfrm rot="5400000">
            <a:off x="1850717" y="2128670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45FE758-4916-6173-00D0-F503EFB864CD}"/>
              </a:ext>
            </a:extLst>
          </p:cNvPr>
          <p:cNvSpPr/>
          <p:nvPr/>
        </p:nvSpPr>
        <p:spPr>
          <a:xfrm rot="5400000">
            <a:off x="1850717" y="3719476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EE30CC-E527-E6F0-D261-D262C3AE10E6}"/>
              </a:ext>
            </a:extLst>
          </p:cNvPr>
          <p:cNvGrpSpPr/>
          <p:nvPr/>
        </p:nvGrpSpPr>
        <p:grpSpPr>
          <a:xfrm>
            <a:off x="1051697" y="4197715"/>
            <a:ext cx="2223686" cy="1323439"/>
            <a:chOff x="4546012" y="3740515"/>
            <a:chExt cx="2223686" cy="1323439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91CD647-E1D2-BA80-75D6-8DD4024F4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7902" y="4211248"/>
              <a:ext cx="1293877" cy="515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2E5D4E-6D13-EA3E-CA71-9095A154E697}"/>
                </a:ext>
              </a:extLst>
            </p:cNvPr>
            <p:cNvSpPr txBox="1"/>
            <p:nvPr/>
          </p:nvSpPr>
          <p:spPr>
            <a:xfrm>
              <a:off x="4546012" y="3740515"/>
              <a:ext cx="222368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8000" dirty="0"/>
                <a:t>{      }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80C6EF9-1D64-D65F-4292-084108888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415167" y="256727"/>
            <a:ext cx="2478412" cy="274501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BFE4F80-C4C9-A6F0-F149-7EBC9CC6626D}"/>
              </a:ext>
            </a:extLst>
          </p:cNvPr>
          <p:cNvGrpSpPr/>
          <p:nvPr/>
        </p:nvGrpSpPr>
        <p:grpSpPr>
          <a:xfrm>
            <a:off x="4840091" y="1050626"/>
            <a:ext cx="1563248" cy="923330"/>
            <a:chOff x="4590482" y="3740515"/>
            <a:chExt cx="2128611" cy="1327023"/>
          </a:xfrm>
        </p:grpSpPr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63164D8F-E78B-F432-4E0C-3283DA028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7902" y="4211248"/>
              <a:ext cx="1293877" cy="51541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D787E6-DE55-6F24-FD9E-8714E597861C}"/>
                </a:ext>
              </a:extLst>
            </p:cNvPr>
            <p:cNvSpPr txBox="1"/>
            <p:nvPr/>
          </p:nvSpPr>
          <p:spPr>
            <a:xfrm>
              <a:off x="4590482" y="3740515"/>
              <a:ext cx="2128611" cy="132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5400" dirty="0"/>
                <a:t>{      }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2919874-FBE7-CBDC-7B72-DD0A909667CF}"/>
              </a:ext>
            </a:extLst>
          </p:cNvPr>
          <p:cNvSpPr txBox="1"/>
          <p:nvPr/>
        </p:nvSpPr>
        <p:spPr>
          <a:xfrm>
            <a:off x="2861619" y="5510289"/>
            <a:ext cx="2046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Deklaratives Modell</a:t>
            </a:r>
            <a:br>
              <a:rPr lang="en-DE" dirty="0"/>
            </a:br>
            <a:r>
              <a:rPr lang="en-DE" dirty="0"/>
              <a:t>“Wissensbasis”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495E07-5199-F9D3-6AB8-02EEC517705E}"/>
              </a:ext>
            </a:extLst>
          </p:cNvPr>
          <p:cNvSpPr txBox="1"/>
          <p:nvPr/>
        </p:nvSpPr>
        <p:spPr>
          <a:xfrm>
            <a:off x="6828263" y="1234303"/>
            <a:ext cx="346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dirty="0"/>
              <a:t>{(q</a:t>
            </a:r>
            <a:r>
              <a:rPr lang="en-DE" sz="3600" baseline="-25000" dirty="0"/>
              <a:t>1</a:t>
            </a:r>
            <a:r>
              <a:rPr lang="en-DE" sz="3600" dirty="0"/>
              <a:t>,r</a:t>
            </a:r>
            <a:r>
              <a:rPr lang="en-DE" sz="3600" baseline="-25000" dirty="0"/>
              <a:t>1</a:t>
            </a:r>
            <a:r>
              <a:rPr lang="en-DE" sz="3600" dirty="0"/>
              <a:t>) …., (q</a:t>
            </a:r>
            <a:r>
              <a:rPr lang="en-DE" sz="3600" baseline="-25000" dirty="0"/>
              <a:t>n</a:t>
            </a:r>
            <a:r>
              <a:rPr lang="en-DE" sz="3600" dirty="0"/>
              <a:t>,r</a:t>
            </a:r>
            <a:r>
              <a:rPr lang="en-DE" sz="3600" baseline="-25000" dirty="0"/>
              <a:t>n</a:t>
            </a:r>
            <a:r>
              <a:rPr lang="en-DE" sz="3600" dirty="0"/>
              <a:t>)}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98687D-FD84-180C-A210-3339E9FAB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431" y="2594792"/>
            <a:ext cx="1189874" cy="1189874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2618B979-4F8D-A3FA-48A8-88BBF7A33CBA}"/>
              </a:ext>
            </a:extLst>
          </p:cNvPr>
          <p:cNvSpPr/>
          <p:nvPr/>
        </p:nvSpPr>
        <p:spPr>
          <a:xfrm rot="5400000">
            <a:off x="8153545" y="2128670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0C3811F7-A6E1-A2F9-BA49-2894DB7CD3E7}"/>
              </a:ext>
            </a:extLst>
          </p:cNvPr>
          <p:cNvSpPr/>
          <p:nvPr/>
        </p:nvSpPr>
        <p:spPr>
          <a:xfrm rot="5400000">
            <a:off x="8153545" y="3719476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42BC4F1B-9B64-D878-5E1D-B6EEB915ADA7}"/>
              </a:ext>
            </a:extLst>
          </p:cNvPr>
          <p:cNvSpPr/>
          <p:nvPr/>
        </p:nvSpPr>
        <p:spPr>
          <a:xfrm rot="5400000">
            <a:off x="8153545" y="5205376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F3FB9AE-18F0-DA23-0297-84C18447BEC9}"/>
              </a:ext>
            </a:extLst>
          </p:cNvPr>
          <p:cNvCxnSpPr/>
          <p:nvPr/>
        </p:nvCxnSpPr>
        <p:spPr>
          <a:xfrm flipV="1">
            <a:off x="3037114" y="1880634"/>
            <a:ext cx="2109529" cy="23170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EDB6B9D-C5A9-AD77-F5B8-7F6F5C0F5808}"/>
              </a:ext>
            </a:extLst>
          </p:cNvPr>
          <p:cNvSpPr txBox="1"/>
          <p:nvPr/>
        </p:nvSpPr>
        <p:spPr>
          <a:xfrm>
            <a:off x="8973357" y="5352036"/>
            <a:ext cx="3075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Approximatives GPU-basiertes </a:t>
            </a:r>
            <a:br>
              <a:rPr lang="en-DE" dirty="0"/>
            </a:br>
            <a:r>
              <a:rPr lang="en-DE" dirty="0"/>
              <a:t>Programm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84B1D3-B181-7675-C677-16008DE06A01}"/>
              </a:ext>
            </a:extLst>
          </p:cNvPr>
          <p:cNvSpPr txBox="1"/>
          <p:nvPr/>
        </p:nvSpPr>
        <p:spPr>
          <a:xfrm>
            <a:off x="7335987" y="479626"/>
            <a:ext cx="453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GPU-basierte Anfragebeantwortungsmaschine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A92B8E0B-E35F-809D-7437-C35A025B1923}"/>
              </a:ext>
            </a:extLst>
          </p:cNvPr>
          <p:cNvSpPr/>
          <p:nvPr/>
        </p:nvSpPr>
        <p:spPr>
          <a:xfrm rot="10800000">
            <a:off x="9280216" y="2821407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1799CD-55F5-E4B6-4089-92B6ADBFA67F}"/>
              </a:ext>
            </a:extLst>
          </p:cNvPr>
          <p:cNvSpPr txBox="1"/>
          <p:nvPr/>
        </p:nvSpPr>
        <p:spPr>
          <a:xfrm>
            <a:off x="10207682" y="2821406"/>
            <a:ext cx="1238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Netzwerk</a:t>
            </a:r>
            <a:br>
              <a:rPr lang="en-DE" dirty="0"/>
            </a:br>
            <a:r>
              <a:rPr lang="en-DE" dirty="0"/>
              <a:t>Architektur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521BC17-FD83-FA3A-AC4D-798660D9F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2155" y="5848160"/>
            <a:ext cx="600197" cy="6001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68C7CC5-4496-6F44-CEDD-9D7F6CCE3764}"/>
              </a:ext>
            </a:extLst>
          </p:cNvPr>
          <p:cNvSpPr/>
          <p:nvPr/>
        </p:nvSpPr>
        <p:spPr>
          <a:xfrm>
            <a:off x="7871431" y="4539343"/>
            <a:ext cx="1189874" cy="386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Compiler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A91A32-6729-F75A-42E5-FF016EAAD98A}"/>
              </a:ext>
            </a:extLst>
          </p:cNvPr>
          <p:cNvSpPr txBox="1"/>
          <p:nvPr/>
        </p:nvSpPr>
        <p:spPr>
          <a:xfrm>
            <a:off x="8752975" y="4094335"/>
            <a:ext cx="243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Architektur + Parameter</a:t>
            </a:r>
          </a:p>
        </p:txBody>
      </p:sp>
      <p:pic>
        <p:nvPicPr>
          <p:cNvPr id="3076" name="Picture 4" descr="Application, custom, feature, program icon - Download on Iconfinder">
            <a:extLst>
              <a:ext uri="{FF2B5EF4-FFF2-40B4-BE49-F238E27FC236}">
                <a16:creationId xmlns:a16="http://schemas.microsoft.com/office/drawing/2014/main" id="{96B47E6E-2C67-0397-3CD5-E37D0D71E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59" y="38329"/>
            <a:ext cx="1041115" cy="10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264C134-B2D1-4470-B917-AF3A9A0872BC}"/>
              </a:ext>
            </a:extLst>
          </p:cNvPr>
          <p:cNvSpPr txBox="1"/>
          <p:nvPr/>
        </p:nvSpPr>
        <p:spPr>
          <a:xfrm>
            <a:off x="7474404" y="5954673"/>
            <a:ext cx="556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800" dirty="0"/>
              <a:t>q</a:t>
            </a:r>
            <a:r>
              <a:rPr lang="en-DE" sz="1800" baseline="-25000" dirty="0"/>
              <a:t>i</a:t>
            </a:r>
            <a:endParaRPr lang="en-DE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2411AB5-A61F-2EB8-6007-4512A5A4E0EE}"/>
              </a:ext>
            </a:extLst>
          </p:cNvPr>
          <p:cNvSpPr txBox="1"/>
          <p:nvPr/>
        </p:nvSpPr>
        <p:spPr>
          <a:xfrm>
            <a:off x="9090932" y="5954673"/>
            <a:ext cx="556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r</a:t>
            </a:r>
            <a:r>
              <a:rPr lang="en-DE" sz="1800" baseline="-25000" dirty="0"/>
              <a:t>i</a:t>
            </a:r>
            <a:r>
              <a:rPr lang="en-DE" sz="1800" dirty="0"/>
              <a:t>’</a:t>
            </a:r>
            <a:endParaRPr lang="en-DE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1CB4815-DACB-2F35-C2E6-5FF842C18F13}"/>
              </a:ext>
            </a:extLst>
          </p:cNvPr>
          <p:cNvCxnSpPr>
            <a:cxnSpLocks/>
          </p:cNvCxnSpPr>
          <p:nvPr/>
        </p:nvCxnSpPr>
        <p:spPr>
          <a:xfrm>
            <a:off x="7826284" y="6156620"/>
            <a:ext cx="2885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1A1C88B-2904-A08B-AA6D-013D1D20011C}"/>
              </a:ext>
            </a:extLst>
          </p:cNvPr>
          <p:cNvCxnSpPr>
            <a:cxnSpLocks/>
          </p:cNvCxnSpPr>
          <p:nvPr/>
        </p:nvCxnSpPr>
        <p:spPr>
          <a:xfrm>
            <a:off x="8830625" y="6156620"/>
            <a:ext cx="2885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loud Callout 1">
            <a:extLst>
              <a:ext uri="{FF2B5EF4-FFF2-40B4-BE49-F238E27FC236}">
                <a16:creationId xmlns:a16="http://schemas.microsoft.com/office/drawing/2014/main" id="{A617DFF0-EAB4-8C2D-00C7-B32B0C909DD6}"/>
              </a:ext>
            </a:extLst>
          </p:cNvPr>
          <p:cNvSpPr/>
          <p:nvPr/>
        </p:nvSpPr>
        <p:spPr>
          <a:xfrm>
            <a:off x="4180114" y="3429000"/>
            <a:ext cx="3412672" cy="1923036"/>
          </a:xfrm>
          <a:prstGeom prst="cloudCallout">
            <a:avLst>
              <a:gd name="adj1" fmla="val 220"/>
              <a:gd name="adj2" fmla="val -86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ym typeface="Wingdings" pitchFamily="2" charset="2"/>
              </a:rPr>
              <a:t>Vergleiche auch Policy-Anwendung vs. Handlungsplanung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F6DC61-8286-790B-500F-19F9369CEA8F}"/>
              </a:ext>
            </a:extLst>
          </p:cNvPr>
          <p:cNvSpPr txBox="1"/>
          <p:nvPr/>
        </p:nvSpPr>
        <p:spPr>
          <a:xfrm>
            <a:off x="6828263" y="1234303"/>
            <a:ext cx="370293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sz="3600" dirty="0"/>
              <a:t>{(q</a:t>
            </a:r>
            <a:r>
              <a:rPr lang="en-DE" sz="3600" baseline="-25000" dirty="0"/>
              <a:t>1</a:t>
            </a:r>
            <a:r>
              <a:rPr lang="en-DE" sz="3600" dirty="0"/>
              <a:t>,r’</a:t>
            </a:r>
            <a:r>
              <a:rPr lang="en-DE" sz="3600" baseline="-25000" dirty="0"/>
              <a:t>1</a:t>
            </a:r>
            <a:r>
              <a:rPr lang="en-DE" sz="3600" dirty="0"/>
              <a:t>) …., (q</a:t>
            </a:r>
            <a:r>
              <a:rPr lang="en-DE" sz="3600" baseline="-25000" dirty="0"/>
              <a:t>n</a:t>
            </a:r>
            <a:r>
              <a:rPr lang="en-DE" sz="3600" dirty="0"/>
              <a:t>,r’</a:t>
            </a:r>
            <a:r>
              <a:rPr lang="en-DE" sz="3600" baseline="-25000" dirty="0"/>
              <a:t>n</a:t>
            </a:r>
            <a:r>
              <a:rPr lang="en-DE" sz="3600" dirty="0"/>
              <a:t>)}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AD04C43-D4E3-03F3-923B-99E3DE4A5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282" y="1223969"/>
            <a:ext cx="600197" cy="6001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D78F3B-3CAB-0B63-8CCB-6FCCA608C26F}"/>
              </a:ext>
            </a:extLst>
          </p:cNvPr>
          <p:cNvSpPr txBox="1"/>
          <p:nvPr/>
        </p:nvSpPr>
        <p:spPr>
          <a:xfrm>
            <a:off x="4788029" y="1315586"/>
            <a:ext cx="55674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DE" sz="1800" dirty="0"/>
              <a:t>q</a:t>
            </a:r>
            <a:r>
              <a:rPr lang="en-DE" sz="1800" baseline="-25000" dirty="0"/>
              <a:t>i</a:t>
            </a:r>
            <a:endParaRPr lang="en-DE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4F4B0E-419E-8B67-7B9E-37570AB01317}"/>
              </a:ext>
            </a:extLst>
          </p:cNvPr>
          <p:cNvSpPr txBox="1"/>
          <p:nvPr/>
        </p:nvSpPr>
        <p:spPr>
          <a:xfrm>
            <a:off x="6096000" y="1330482"/>
            <a:ext cx="55674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dirty="0"/>
              <a:t>r</a:t>
            </a:r>
            <a:r>
              <a:rPr lang="en-DE" sz="1800" baseline="-25000" dirty="0"/>
              <a:t>i</a:t>
            </a:r>
            <a:r>
              <a:rPr lang="en-DE" sz="1800" dirty="0"/>
              <a:t>’</a:t>
            </a:r>
            <a:endParaRPr lang="en-DE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B68C8F-2CC2-B9B6-7053-52D1C3A7C4EF}"/>
              </a:ext>
            </a:extLst>
          </p:cNvPr>
          <p:cNvCxnSpPr>
            <a:cxnSpLocks/>
          </p:cNvCxnSpPr>
          <p:nvPr/>
        </p:nvCxnSpPr>
        <p:spPr>
          <a:xfrm>
            <a:off x="5074703" y="1532429"/>
            <a:ext cx="210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CC8FDA2-FFC0-13D2-94C2-0BAE63F3AA8E}"/>
              </a:ext>
            </a:extLst>
          </p:cNvPr>
          <p:cNvCxnSpPr>
            <a:cxnSpLocks/>
          </p:cNvCxnSpPr>
          <p:nvPr/>
        </p:nvCxnSpPr>
        <p:spPr>
          <a:xfrm>
            <a:off x="6000752" y="1532429"/>
            <a:ext cx="144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1F4D139-59C0-5A0E-E9CA-7A636812C71C}"/>
              </a:ext>
            </a:extLst>
          </p:cNvPr>
          <p:cNvCxnSpPr>
            <a:cxnSpLocks/>
          </p:cNvCxnSpPr>
          <p:nvPr/>
        </p:nvCxnSpPr>
        <p:spPr>
          <a:xfrm flipH="1" flipV="1">
            <a:off x="5698671" y="1824166"/>
            <a:ext cx="2503484" cy="41305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62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9" grpId="0"/>
      <p:bldP spid="29" grpId="1"/>
      <p:bldP spid="30" grpId="0"/>
      <p:bldP spid="33" grpId="0" animBg="1"/>
      <p:bldP spid="33" grpId="1" animBg="1"/>
      <p:bldP spid="32" grpId="0"/>
      <p:bldP spid="32" grpId="1"/>
      <p:bldP spid="34" grpId="0" animBg="1"/>
      <p:bldP spid="34" grpId="1" animBg="1"/>
      <p:bldP spid="37" grpId="0"/>
      <p:bldP spid="37" grpId="1"/>
      <p:bldP spid="42" grpId="0"/>
      <p:bldP spid="42" grpId="1"/>
      <p:bldP spid="43" grpId="0"/>
      <p:bldP spid="43" grpId="1"/>
      <p:bldP spid="2" grpId="0" animBg="1"/>
      <p:bldP spid="36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F3DE-A4C5-391E-B3C6-64822104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FC99A1-B786-6FE8-0BBE-E247AB7D9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334" y="130629"/>
            <a:ext cx="9256112" cy="6176963"/>
          </a:xfrm>
        </p:spPr>
      </p:pic>
      <p:sp>
        <p:nvSpPr>
          <p:cNvPr id="10" name="Cloud Callout 9">
            <a:extLst>
              <a:ext uri="{FF2B5EF4-FFF2-40B4-BE49-F238E27FC236}">
                <a16:creationId xmlns:a16="http://schemas.microsoft.com/office/drawing/2014/main" id="{B0B3C32E-4ED8-D97A-F2F2-62D6BFD78322}"/>
              </a:ext>
            </a:extLst>
          </p:cNvPr>
          <p:cNvSpPr/>
          <p:nvPr/>
        </p:nvSpPr>
        <p:spPr>
          <a:xfrm>
            <a:off x="8525645" y="1321195"/>
            <a:ext cx="4128041" cy="1207978"/>
          </a:xfrm>
          <a:prstGeom prst="cloudCallout">
            <a:avLst>
              <a:gd name="adj1" fmla="val -66717"/>
              <a:gd name="adj2" fmla="val -17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Repräsentation von Unsicherheit: Bisher noch nicht für relationale Daten.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2A24A5-5571-C68F-B97E-B5E1984B9675}"/>
              </a:ext>
            </a:extLst>
          </p:cNvPr>
          <p:cNvSpPr/>
          <p:nvPr/>
        </p:nvSpPr>
        <p:spPr>
          <a:xfrm>
            <a:off x="1106980" y="2351314"/>
            <a:ext cx="2077091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4" descr="Application, custom, feature, program icon - Download on Iconfinder">
            <a:extLst>
              <a:ext uri="{FF2B5EF4-FFF2-40B4-BE49-F238E27FC236}">
                <a16:creationId xmlns:a16="http://schemas.microsoft.com/office/drawing/2014/main" id="{6969B3E0-8ECC-3D61-4742-167E683D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9" y="459329"/>
            <a:ext cx="1041115" cy="10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4927-C0E6-1AD6-AC02-58422A9C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3720"/>
            <a:ext cx="10515600" cy="1325563"/>
          </a:xfrm>
        </p:spPr>
        <p:txBody>
          <a:bodyPr/>
          <a:lstStyle/>
          <a:p>
            <a:r>
              <a:rPr lang="en-DE" dirty="0"/>
              <a:t>StarAI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E82B66-9479-DB19-E738-4FC2229D78FA}"/>
              </a:ext>
            </a:extLst>
          </p:cNvPr>
          <p:cNvGrpSpPr/>
          <p:nvPr/>
        </p:nvGrpSpPr>
        <p:grpSpPr>
          <a:xfrm>
            <a:off x="7436663" y="365125"/>
            <a:ext cx="4539915" cy="2208228"/>
            <a:chOff x="4604084" y="2639275"/>
            <a:chExt cx="4539915" cy="2208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2B66EC3-0217-7DA8-FF52-72F05783EE16}"/>
                    </a:ext>
                  </a:extLst>
                </p:cNvPr>
                <p:cNvSpPr txBox="1"/>
                <p:nvPr/>
              </p:nvSpPr>
              <p:spPr>
                <a:xfrm>
                  <a:off x="6461825" y="3256865"/>
                  <a:ext cx="64800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𝐸𝑝𝑖𝑑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825" y="3256865"/>
                  <a:ext cx="648000" cy="389513"/>
                </a:xfrm>
                <a:prstGeom prst="ellipse">
                  <a:avLst/>
                </a:prstGeom>
                <a:blipFill>
                  <a:blip r:embed="rId3"/>
                  <a:stretch>
                    <a:fillRect l="-1887" r="-1887"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D7418B4-90F0-BD49-87E8-B9FFD4BAA934}"/>
                    </a:ext>
                  </a:extLst>
                </p:cNvPr>
                <p:cNvSpPr txBox="1"/>
                <p:nvPr/>
              </p:nvSpPr>
              <p:spPr>
                <a:xfrm>
                  <a:off x="5231863" y="2639275"/>
                  <a:ext cx="985062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𝑁𝑎𝑡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1863" y="2639275"/>
                  <a:ext cx="985062" cy="389513"/>
                </a:xfrm>
                <a:prstGeom prst="ellipse">
                  <a:avLst/>
                </a:prstGeom>
                <a:blipFill>
                  <a:blip r:embed="rId4"/>
                  <a:stretch>
                    <a:fillRect b="-625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E89B1CA-FF42-46C9-866D-F5BCC381C4F0}"/>
                    </a:ext>
                  </a:extLst>
                </p:cNvPr>
                <p:cNvSpPr txBox="1"/>
                <p:nvPr/>
              </p:nvSpPr>
              <p:spPr>
                <a:xfrm>
                  <a:off x="7371224" y="2642307"/>
                  <a:ext cx="1144125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𝑀𝑎𝑛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1224" y="2642307"/>
                  <a:ext cx="1144125" cy="389513"/>
                </a:xfrm>
                <a:prstGeom prst="ellipse">
                  <a:avLst/>
                </a:prstGeom>
                <a:blipFill>
                  <a:blip r:embed="rId5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F83E461-C5E5-41E4-DEDF-ECBCABA82B26}"/>
                    </a:ext>
                  </a:extLst>
                </p:cNvPr>
                <p:cNvSpPr txBox="1"/>
                <p:nvPr/>
              </p:nvSpPr>
              <p:spPr>
                <a:xfrm>
                  <a:off x="4604084" y="3858871"/>
                  <a:ext cx="1383249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𝑇𝑟𝑎𝑣𝑒𝑙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charset="0"/>
                          </a:rPr>
                          <m:t>𝑋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084" y="3858871"/>
                  <a:ext cx="1383249" cy="389513"/>
                </a:xfrm>
                <a:prstGeom prst="ellipse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78AAEC9-2DA5-A0E5-9A6C-B4590979EF09}"/>
                    </a:ext>
                  </a:extLst>
                </p:cNvPr>
                <p:cNvSpPr txBox="1"/>
                <p:nvPr/>
              </p:nvSpPr>
              <p:spPr>
                <a:xfrm>
                  <a:off x="6254283" y="4457990"/>
                  <a:ext cx="1120628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𝑆𝑖𝑐𝑘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charset="0"/>
                          </a:rPr>
                          <m:t>𝑋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4283" y="4457990"/>
                  <a:ext cx="1120628" cy="389513"/>
                </a:xfrm>
                <a:prstGeom prst="ellipse">
                  <a:avLst/>
                </a:prstGeom>
                <a:blipFill>
                  <a:blip r:embed="rId7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6EB5951-DF5C-4FD8-AB9C-78F359637EB2}"/>
                    </a:ext>
                  </a:extLst>
                </p:cNvPr>
                <p:cNvSpPr txBox="1"/>
                <p:nvPr/>
              </p:nvSpPr>
              <p:spPr>
                <a:xfrm>
                  <a:off x="7511218" y="3850296"/>
                  <a:ext cx="1632781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𝑇𝑟𝑒𝑎𝑡</m:t>
                        </m:r>
                        <m:r>
                          <a:rPr lang="de-DE" i="1">
                            <a:latin typeface="Cambria Math" charset="0"/>
                          </a:rPr>
                          <m:t>(</m:t>
                        </m:r>
                        <m:r>
                          <a:rPr lang="de-DE" i="1">
                            <a:latin typeface="Cambria Math" charset="0"/>
                          </a:rPr>
                          <m:t>𝑋</m:t>
                        </m:r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i="1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218" y="3850296"/>
                  <a:ext cx="1632781" cy="389513"/>
                </a:xfrm>
                <a:prstGeom prst="ellipse">
                  <a:avLst/>
                </a:prstGeom>
                <a:blipFill>
                  <a:blip r:embed="rId8"/>
                  <a:stretch>
                    <a:fillRect b="-60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B7C3F8-C488-3F37-800A-6F71439C0DA7}"/>
                </a:ext>
              </a:extLst>
            </p:cNvPr>
            <p:cNvCxnSpPr>
              <a:stCxn id="6" idx="6"/>
              <a:endCxn id="32" idx="1"/>
            </p:cNvCxnSpPr>
            <p:nvPr/>
          </p:nvCxnSpPr>
          <p:spPr>
            <a:xfrm>
              <a:off x="6216925" y="2834032"/>
              <a:ext cx="499132" cy="1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5525CE-578A-33A8-6194-29CB66E333C8}"/>
                </a:ext>
              </a:extLst>
            </p:cNvPr>
            <p:cNvCxnSpPr>
              <a:cxnSpLocks/>
              <a:stCxn id="7" idx="2"/>
              <a:endCxn id="32" idx="3"/>
            </p:cNvCxnSpPr>
            <p:nvPr/>
          </p:nvCxnSpPr>
          <p:spPr>
            <a:xfrm flipH="1" flipV="1">
              <a:off x="6860057" y="2835140"/>
              <a:ext cx="511167" cy="1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0365FB0-16F5-240D-2B79-CFFC537BD601}"/>
                </a:ext>
              </a:extLst>
            </p:cNvPr>
            <p:cNvCxnSpPr>
              <a:cxnSpLocks/>
              <a:stCxn id="8" idx="6"/>
              <a:endCxn id="28" idx="1"/>
            </p:cNvCxnSpPr>
            <p:nvPr/>
          </p:nvCxnSpPr>
          <p:spPr>
            <a:xfrm>
              <a:off x="5987333" y="4053628"/>
              <a:ext cx="4394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8DF87E-2074-50D7-5C4A-A3AD05F86578}"/>
                </a:ext>
              </a:extLst>
            </p:cNvPr>
            <p:cNvCxnSpPr>
              <a:cxnSpLocks/>
              <a:stCxn id="28" idx="0"/>
              <a:endCxn id="5" idx="4"/>
            </p:cNvCxnSpPr>
            <p:nvPr/>
          </p:nvCxnSpPr>
          <p:spPr>
            <a:xfrm flipV="1">
              <a:off x="6498736" y="3646378"/>
              <a:ext cx="287089" cy="335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E5619F-4AB0-D685-BFB8-D52D4F60F80B}"/>
                </a:ext>
              </a:extLst>
            </p:cNvPr>
            <p:cNvCxnSpPr>
              <a:cxnSpLocks/>
              <a:stCxn id="5" idx="4"/>
              <a:endCxn id="24" idx="0"/>
            </p:cNvCxnSpPr>
            <p:nvPr/>
          </p:nvCxnSpPr>
          <p:spPr>
            <a:xfrm>
              <a:off x="6785825" y="3646378"/>
              <a:ext cx="308081" cy="3293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C088E0E-8FF7-3595-3F7F-C957A55296E9}"/>
                </a:ext>
              </a:extLst>
            </p:cNvPr>
            <p:cNvCxnSpPr>
              <a:cxnSpLocks/>
              <a:stCxn id="10" idx="2"/>
              <a:endCxn id="24" idx="3"/>
            </p:cNvCxnSpPr>
            <p:nvPr/>
          </p:nvCxnSpPr>
          <p:spPr>
            <a:xfrm flipH="1">
              <a:off x="7165906" y="4045053"/>
              <a:ext cx="345312" cy="2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95D2FA2-D70E-9B86-B700-7FCB612311F8}"/>
                </a:ext>
              </a:extLst>
            </p:cNvPr>
            <p:cNvCxnSpPr>
              <a:cxnSpLocks/>
              <a:stCxn id="28" idx="2"/>
              <a:endCxn id="9" idx="0"/>
            </p:cNvCxnSpPr>
            <p:nvPr/>
          </p:nvCxnSpPr>
          <p:spPr>
            <a:xfrm>
              <a:off x="6498736" y="4125628"/>
              <a:ext cx="315861" cy="332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A23A84-3A4D-60AB-C648-70B4D4714BB9}"/>
                </a:ext>
              </a:extLst>
            </p:cNvPr>
            <p:cNvCxnSpPr>
              <a:cxnSpLocks/>
              <a:stCxn id="24" idx="2"/>
              <a:endCxn id="9" idx="0"/>
            </p:cNvCxnSpPr>
            <p:nvPr/>
          </p:nvCxnSpPr>
          <p:spPr>
            <a:xfrm flipH="1">
              <a:off x="6814597" y="4119775"/>
              <a:ext cx="279309" cy="338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79CBE2-1019-58AF-A7E6-F0F61370A6B5}"/>
                </a:ext>
              </a:extLst>
            </p:cNvPr>
            <p:cNvCxnSpPr>
              <a:cxnSpLocks/>
              <a:stCxn id="5" idx="0"/>
              <a:endCxn id="32" idx="2"/>
            </p:cNvCxnSpPr>
            <p:nvPr/>
          </p:nvCxnSpPr>
          <p:spPr>
            <a:xfrm flipV="1">
              <a:off x="6785825" y="2907140"/>
              <a:ext cx="2232" cy="3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287E763-CF2C-C76A-734F-3608DFB6E61E}"/>
                </a:ext>
              </a:extLst>
            </p:cNvPr>
            <p:cNvGrpSpPr/>
            <p:nvPr/>
          </p:nvGrpSpPr>
          <p:grpSpPr>
            <a:xfrm>
              <a:off x="6669977" y="2717060"/>
              <a:ext cx="521894" cy="393368"/>
              <a:chOff x="6669977" y="2717060"/>
              <a:chExt cx="521894" cy="3933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EF4A649-C87D-2B66-FB19-26FFD32D5340}"/>
                  </a:ext>
                </a:extLst>
              </p:cNvPr>
              <p:cNvSpPr/>
              <p:nvPr/>
            </p:nvSpPr>
            <p:spPr>
              <a:xfrm>
                <a:off x="6669977" y="271706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3F89C40-358B-F560-C4B6-51E6613B9E67}"/>
                  </a:ext>
                </a:extLst>
              </p:cNvPr>
              <p:cNvSpPr/>
              <p:nvPr/>
            </p:nvSpPr>
            <p:spPr>
              <a:xfrm>
                <a:off x="6716057" y="276314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F07F11B-94FE-0087-BBC4-728043E05478}"/>
                  </a:ext>
                </a:extLst>
              </p:cNvPr>
              <p:cNvSpPr/>
              <p:nvPr/>
            </p:nvSpPr>
            <p:spPr>
              <a:xfrm>
                <a:off x="6762137" y="2809220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B45F677-9936-0C7F-C223-8BD3F8C85E55}"/>
                      </a:ext>
                    </a:extLst>
                  </p:cNvPr>
                  <p:cNvSpPr txBox="1"/>
                  <p:nvPr/>
                </p:nvSpPr>
                <p:spPr>
                  <a:xfrm>
                    <a:off x="6903780" y="2833429"/>
                    <a:ext cx="28809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3780" y="2833429"/>
                    <a:ext cx="288091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6667" r="-4167" b="-2608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D06D017-01A1-2A4D-EE33-AFE940F82A0B}"/>
                </a:ext>
              </a:extLst>
            </p:cNvPr>
            <p:cNvGrpSpPr/>
            <p:nvPr/>
          </p:nvGrpSpPr>
          <p:grpSpPr>
            <a:xfrm>
              <a:off x="6191042" y="3935548"/>
              <a:ext cx="425774" cy="392260"/>
              <a:chOff x="6191042" y="3935548"/>
              <a:chExt cx="425774" cy="39226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A261A5-2AB3-F89D-3C41-B2EE73FB86F1}"/>
                  </a:ext>
                </a:extLst>
              </p:cNvPr>
              <p:cNvSpPr/>
              <p:nvPr/>
            </p:nvSpPr>
            <p:spPr>
              <a:xfrm>
                <a:off x="6380656" y="393554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DEFB817-4279-23DD-2D22-B93B6206AFAD}"/>
                  </a:ext>
                </a:extLst>
              </p:cNvPr>
              <p:cNvSpPr/>
              <p:nvPr/>
            </p:nvSpPr>
            <p:spPr>
              <a:xfrm>
                <a:off x="6426736" y="398162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7467D1-18C4-C6EC-FD5A-A5ACA719DB40}"/>
                  </a:ext>
                </a:extLst>
              </p:cNvPr>
              <p:cNvSpPr/>
              <p:nvPr/>
            </p:nvSpPr>
            <p:spPr>
              <a:xfrm>
                <a:off x="6472816" y="4027708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7D1C841-3221-DBB8-C18C-3DDC0D7DF26E}"/>
                      </a:ext>
                    </a:extLst>
                  </p:cNvPr>
                  <p:cNvSpPr txBox="1"/>
                  <p:nvPr/>
                </p:nvSpPr>
                <p:spPr>
                  <a:xfrm>
                    <a:off x="6191042" y="4050809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1042" y="4050809"/>
                    <a:ext cx="293414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8724058-8DC0-04A3-816D-273FB8C635BA}"/>
                </a:ext>
              </a:extLst>
            </p:cNvPr>
            <p:cNvGrpSpPr/>
            <p:nvPr/>
          </p:nvGrpSpPr>
          <p:grpSpPr>
            <a:xfrm>
              <a:off x="6975826" y="3929695"/>
              <a:ext cx="516037" cy="397857"/>
              <a:chOff x="6975826" y="3929695"/>
              <a:chExt cx="516037" cy="39785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053C494-2D91-EF8A-D241-84E370F96F8C}"/>
                  </a:ext>
                </a:extLst>
              </p:cNvPr>
              <p:cNvSpPr/>
              <p:nvPr/>
            </p:nvSpPr>
            <p:spPr>
              <a:xfrm>
                <a:off x="6975826" y="392969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0B99D7-054A-34CA-7F2C-BDF7AA51918D}"/>
                  </a:ext>
                </a:extLst>
              </p:cNvPr>
              <p:cNvSpPr/>
              <p:nvPr/>
            </p:nvSpPr>
            <p:spPr>
              <a:xfrm>
                <a:off x="7021906" y="397577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D4EB4E7-F602-7F70-6084-F60FF983A89E}"/>
                  </a:ext>
                </a:extLst>
              </p:cNvPr>
              <p:cNvSpPr/>
              <p:nvPr/>
            </p:nvSpPr>
            <p:spPr>
              <a:xfrm>
                <a:off x="7067986" y="4021855"/>
                <a:ext cx="144000" cy="14400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7DAB5DF-A17B-B5B0-82DC-E732A1FA866B}"/>
                      </a:ext>
                    </a:extLst>
                  </p:cNvPr>
                  <p:cNvSpPr txBox="1"/>
                  <p:nvPr/>
                </p:nvSpPr>
                <p:spPr>
                  <a:xfrm>
                    <a:off x="7198449" y="4050553"/>
                    <a:ext cx="29341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8449" y="4050553"/>
                    <a:ext cx="293414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667" r="-4167" b="-2173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5E3AE960-AD1B-8A80-11CC-95613748281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833" t="4507" r="3850"/>
          <a:stretch/>
        </p:blipFill>
        <p:spPr>
          <a:xfrm rot="21426051">
            <a:off x="7519348" y="-56601"/>
            <a:ext cx="4634975" cy="3386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1EC1C-8D23-DB3F-6E41-9A4CE104B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328" y="1257978"/>
            <a:ext cx="10515600" cy="4351338"/>
          </a:xfrm>
        </p:spPr>
        <p:txBody>
          <a:bodyPr/>
          <a:lstStyle/>
          <a:p>
            <a:r>
              <a:rPr lang="en-DE" dirty="0">
                <a:solidFill>
                  <a:srgbClr val="0523FF"/>
                </a:solidFill>
                <a:sym typeface="Wingdings" pitchFamily="2" charset="2"/>
              </a:rPr>
              <a:t>Einbettung vs. deklarative Repräsentation</a:t>
            </a:r>
          </a:p>
          <a:p>
            <a:pPr lvl="1"/>
            <a:r>
              <a:rPr lang="en-DE" dirty="0">
                <a:solidFill>
                  <a:srgbClr val="00B050"/>
                </a:solidFill>
                <a:sym typeface="Wingdings" pitchFamily="2" charset="2"/>
              </a:rPr>
              <a:t>Verstehbarkeit der Verarbeitung auf </a:t>
            </a:r>
            <a:br>
              <a:rPr lang="en-DE" dirty="0">
                <a:solidFill>
                  <a:srgbClr val="00B050"/>
                </a:solidFill>
                <a:sym typeface="Wingdings" pitchFamily="2" charset="2"/>
              </a:rPr>
            </a:br>
            <a:r>
              <a:rPr lang="en-DE" dirty="0">
                <a:solidFill>
                  <a:srgbClr val="00B050"/>
                </a:solidFill>
                <a:sym typeface="Wingdings" pitchFamily="2" charset="2"/>
              </a:rPr>
              <a:t>kognitiv hoher Ebene</a:t>
            </a:r>
          </a:p>
          <a:p>
            <a:r>
              <a:rPr lang="en-DE" dirty="0">
                <a:sym typeface="Wingdings" pitchFamily="2" charset="2"/>
              </a:rPr>
              <a:t>Probabilistisches Relationales Modell (PRM)</a:t>
            </a:r>
          </a:p>
          <a:p>
            <a:pPr lvl="1"/>
            <a:r>
              <a:rPr lang="en-DE" dirty="0">
                <a:sym typeface="Wingdings" pitchFamily="2" charset="2"/>
              </a:rPr>
              <a:t>Aus Daten akquirierbar</a:t>
            </a:r>
          </a:p>
          <a:p>
            <a:r>
              <a:rPr lang="en-DE" dirty="0"/>
              <a:t>Dynamisches Probabilistisches Relationales Modell (DPRM)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EECE1E7-3B02-D3E4-6551-A6247007820B}"/>
              </a:ext>
            </a:extLst>
          </p:cNvPr>
          <p:cNvSpPr/>
          <p:nvPr/>
        </p:nvSpPr>
        <p:spPr>
          <a:xfrm>
            <a:off x="6085380" y="3982088"/>
            <a:ext cx="4353322" cy="22393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F13006-29AD-1ED0-CA96-975E9D09D91A}"/>
              </a:ext>
            </a:extLst>
          </p:cNvPr>
          <p:cNvSpPr/>
          <p:nvPr/>
        </p:nvSpPr>
        <p:spPr>
          <a:xfrm>
            <a:off x="1740302" y="3982088"/>
            <a:ext cx="4353322" cy="22393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CEF7276-C201-33C6-E6A4-A7991BE16A20}"/>
              </a:ext>
            </a:extLst>
          </p:cNvPr>
          <p:cNvSpPr/>
          <p:nvPr/>
        </p:nvSpPr>
        <p:spPr>
          <a:xfrm>
            <a:off x="4824928" y="4416391"/>
            <a:ext cx="1787267" cy="5059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932C5C-EDCC-6F28-AD2C-81885E6250CF}"/>
              </a:ext>
            </a:extLst>
          </p:cNvPr>
          <p:cNvSpPr txBox="1"/>
          <p:nvPr/>
        </p:nvSpPr>
        <p:spPr>
          <a:xfrm>
            <a:off x="2036595" y="4460164"/>
            <a:ext cx="1656808" cy="39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GB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4729613-8E3C-C806-6B9F-41140A44B712}"/>
              </a:ext>
            </a:extLst>
          </p:cNvPr>
          <p:cNvCxnSpPr>
            <a:cxnSpLocks/>
            <a:stCxn id="39" idx="6"/>
            <a:endCxn id="43" idx="1"/>
          </p:cNvCxnSpPr>
          <p:nvPr/>
        </p:nvCxnSpPr>
        <p:spPr>
          <a:xfrm flipH="1">
            <a:off x="3509499" y="4658165"/>
            <a:ext cx="183905" cy="460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AC356F-7D08-D0C5-4B62-2C0836D8E933}"/>
              </a:ext>
            </a:extLst>
          </p:cNvPr>
          <p:cNvCxnSpPr>
            <a:cxnSpLocks/>
            <a:stCxn id="43" idx="0"/>
            <a:endCxn id="56" idx="4"/>
          </p:cNvCxnSpPr>
          <p:nvPr/>
        </p:nvCxnSpPr>
        <p:spPr>
          <a:xfrm flipV="1">
            <a:off x="3581499" y="4565237"/>
            <a:ext cx="690207" cy="481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D226A38-23B8-4935-8190-308A77923B64}"/>
              </a:ext>
            </a:extLst>
          </p:cNvPr>
          <p:cNvGrpSpPr/>
          <p:nvPr/>
        </p:nvGrpSpPr>
        <p:grpSpPr>
          <a:xfrm>
            <a:off x="3509499" y="4896259"/>
            <a:ext cx="633553" cy="294346"/>
            <a:chOff x="5631180" y="4587474"/>
            <a:chExt cx="633553" cy="29434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90E1CA-114A-9357-0FDD-F1311B59B4B8}"/>
                </a:ext>
              </a:extLst>
            </p:cNvPr>
            <p:cNvSpPr/>
            <p:nvPr/>
          </p:nvSpPr>
          <p:spPr>
            <a:xfrm>
              <a:off x="5631180" y="473782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F768072-294E-68D1-3797-9B85B505E452}"/>
                    </a:ext>
                  </a:extLst>
                </p:cNvPr>
                <p:cNvSpPr txBox="1"/>
                <p:nvPr/>
              </p:nvSpPr>
              <p:spPr>
                <a:xfrm>
                  <a:off x="5771265" y="4587474"/>
                  <a:ext cx="493468" cy="2816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1A3F8A2-49CD-0E4A-8ACC-38B0576A28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265" y="4587474"/>
                  <a:ext cx="493468" cy="281616"/>
                </a:xfrm>
                <a:prstGeom prst="rect">
                  <a:avLst/>
                </a:prstGeom>
                <a:blipFill>
                  <a:blip r:embed="rId13"/>
                  <a:stretch>
                    <a:fillRect l="-10000" r="-2500" b="-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CDF520D-1F28-5D64-E49E-0359AB9CB865}"/>
              </a:ext>
            </a:extLst>
          </p:cNvPr>
          <p:cNvCxnSpPr>
            <a:cxnSpLocks/>
            <a:stCxn id="57" idx="2"/>
            <a:endCxn id="49" idx="3"/>
          </p:cNvCxnSpPr>
          <p:nvPr/>
        </p:nvCxnSpPr>
        <p:spPr>
          <a:xfrm>
            <a:off x="4245218" y="4554679"/>
            <a:ext cx="831859" cy="57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6F0C78E-A720-4205-1C6C-112836C1E80B}"/>
              </a:ext>
            </a:extLst>
          </p:cNvPr>
          <p:cNvCxnSpPr>
            <a:cxnSpLocks/>
            <a:stCxn id="59" idx="0"/>
            <a:endCxn id="49" idx="2"/>
          </p:cNvCxnSpPr>
          <p:nvPr/>
        </p:nvCxnSpPr>
        <p:spPr>
          <a:xfrm flipV="1">
            <a:off x="4169502" y="5200762"/>
            <a:ext cx="835574" cy="502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FE82C0D-A017-2D3F-DC90-2BE7A73ADAFE}"/>
              </a:ext>
            </a:extLst>
          </p:cNvPr>
          <p:cNvCxnSpPr>
            <a:cxnSpLocks/>
            <a:stCxn id="49" idx="3"/>
            <a:endCxn id="54" idx="1"/>
          </p:cNvCxnSpPr>
          <p:nvPr/>
        </p:nvCxnSpPr>
        <p:spPr>
          <a:xfrm flipH="1" flipV="1">
            <a:off x="4801146" y="4677229"/>
            <a:ext cx="275930" cy="451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8FC83E-196A-7518-D6F0-A9D6243927E0}"/>
              </a:ext>
            </a:extLst>
          </p:cNvPr>
          <p:cNvGrpSpPr/>
          <p:nvPr/>
        </p:nvGrpSpPr>
        <p:grpSpPr>
          <a:xfrm>
            <a:off x="4500920" y="4941193"/>
            <a:ext cx="576156" cy="283026"/>
            <a:chOff x="7462426" y="4610212"/>
            <a:chExt cx="576156" cy="2830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83EB175-F3E7-9F76-489A-14B494835F19}"/>
                </a:ext>
              </a:extLst>
            </p:cNvPr>
            <p:cNvSpPr/>
            <p:nvPr/>
          </p:nvSpPr>
          <p:spPr>
            <a:xfrm>
              <a:off x="7894582" y="472578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7EC37EE-AC9E-BE6D-C58F-7F2273D0F466}"/>
                    </a:ext>
                  </a:extLst>
                </p:cNvPr>
                <p:cNvSpPr txBox="1"/>
                <p:nvPr/>
              </p:nvSpPr>
              <p:spPr>
                <a:xfrm>
                  <a:off x="7462426" y="4610212"/>
                  <a:ext cx="493468" cy="2830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B932BBB-8132-314D-AB12-018A39042F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426" y="4610212"/>
                  <a:ext cx="493468" cy="283026"/>
                </a:xfrm>
                <a:prstGeom prst="rect">
                  <a:avLst/>
                </a:prstGeom>
                <a:blipFill>
                  <a:blip r:embed="rId14"/>
                  <a:stretch>
                    <a:fillRect l="-10000" r="-2500" b="-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0F3A23E-132B-9BCF-C534-83D43CE4EB96}"/>
                  </a:ext>
                </a:extLst>
              </p:cNvPr>
              <p:cNvSpPr/>
              <p:nvPr/>
            </p:nvSpPr>
            <p:spPr>
              <a:xfrm>
                <a:off x="2129041" y="4441533"/>
                <a:ext cx="1537216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)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0F3A23E-132B-9BCF-C534-83D43CE4E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041" y="4441533"/>
                <a:ext cx="1537216" cy="362984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70FB6496-9702-1B1F-E9E3-D35F031925F8}"/>
              </a:ext>
            </a:extLst>
          </p:cNvPr>
          <p:cNvGrpSpPr/>
          <p:nvPr/>
        </p:nvGrpSpPr>
        <p:grpSpPr>
          <a:xfrm>
            <a:off x="4801146" y="4479177"/>
            <a:ext cx="1735066" cy="396000"/>
            <a:chOff x="7148985" y="5554764"/>
            <a:chExt cx="1966156" cy="48854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08244D4-76A0-2DC4-23F1-966EEDBD5B63}"/>
                </a:ext>
              </a:extLst>
            </p:cNvPr>
            <p:cNvSpPr txBox="1"/>
            <p:nvPr/>
          </p:nvSpPr>
          <p:spPr>
            <a:xfrm>
              <a:off x="7153491" y="5554764"/>
              <a:ext cx="1961650" cy="4885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B195FE57-A46E-136A-B2F3-9B810E304D6C}"/>
                    </a:ext>
                  </a:extLst>
                </p:cNvPr>
                <p:cNvSpPr/>
                <p:nvPr/>
              </p:nvSpPr>
              <p:spPr>
                <a:xfrm>
                  <a:off x="7148985" y="5571278"/>
                  <a:ext cx="1915467" cy="4556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𝑇𝑟𝑒𝑎𝑡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)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EBA1AF6-28A5-B34A-B0E2-6D464EA61D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985" y="5571278"/>
                  <a:ext cx="1915467" cy="455647"/>
                </a:xfrm>
                <a:prstGeom prst="rect">
                  <a:avLst/>
                </a:prstGeom>
                <a:blipFill>
                  <a:blip r:embed="rId1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C5A1C50-577A-7183-AE9C-6871C08C5167}"/>
              </a:ext>
            </a:extLst>
          </p:cNvPr>
          <p:cNvGrpSpPr/>
          <p:nvPr/>
        </p:nvGrpSpPr>
        <p:grpSpPr>
          <a:xfrm>
            <a:off x="3733090" y="4169236"/>
            <a:ext cx="1024255" cy="396000"/>
            <a:chOff x="6545891" y="3371343"/>
            <a:chExt cx="1024255" cy="39600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F876AE1-462D-8748-85AD-AFD322C9587F}"/>
                </a:ext>
              </a:extLst>
            </p:cNvPr>
            <p:cNvSpPr txBox="1"/>
            <p:nvPr/>
          </p:nvSpPr>
          <p:spPr>
            <a:xfrm>
              <a:off x="6598868" y="3371343"/>
              <a:ext cx="971277" cy="396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69D6310-5B0D-D5D7-28FD-108B22881561}"/>
                    </a:ext>
                  </a:extLst>
                </p:cNvPr>
                <p:cNvSpPr/>
                <p:nvPr/>
              </p:nvSpPr>
              <p:spPr>
                <a:xfrm>
                  <a:off x="6545891" y="3387454"/>
                  <a:ext cx="10242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A8A2F90-17A9-2243-9CE5-F42795E5D0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891" y="3387454"/>
                  <a:ext cx="1024255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9AE1392-48B6-8B0D-FEDC-8565CF8701A9}"/>
              </a:ext>
            </a:extLst>
          </p:cNvPr>
          <p:cNvGrpSpPr/>
          <p:nvPr/>
        </p:nvGrpSpPr>
        <p:grpSpPr>
          <a:xfrm>
            <a:off x="3484581" y="5702868"/>
            <a:ext cx="1369843" cy="396000"/>
            <a:chOff x="5970830" y="5664879"/>
            <a:chExt cx="1369843" cy="39600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60E7FAD-52FD-8F9C-E007-981F4B2DBDFE}"/>
                </a:ext>
              </a:extLst>
            </p:cNvPr>
            <p:cNvSpPr txBox="1"/>
            <p:nvPr/>
          </p:nvSpPr>
          <p:spPr>
            <a:xfrm>
              <a:off x="5970830" y="5664879"/>
              <a:ext cx="1369843" cy="396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42120A18-0F24-38A9-9B8E-E984D7CA1998}"/>
                    </a:ext>
                  </a:extLst>
                </p:cNvPr>
                <p:cNvSpPr/>
                <p:nvPr/>
              </p:nvSpPr>
              <p:spPr>
                <a:xfrm>
                  <a:off x="5994065" y="5683955"/>
                  <a:ext cx="1346608" cy="3629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𝑆𝑖𝑐𝑘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GB" baseline="-25000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E1F4E0C-47F1-174B-8A10-A7A13F8CFD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4065" y="5683955"/>
                  <a:ext cx="1346608" cy="362984"/>
                </a:xfrm>
                <a:prstGeom prst="rect">
                  <a:avLst/>
                </a:prstGeom>
                <a:blipFill>
                  <a:blip r:embed="rId1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EC07849-96FF-7161-601C-644CDF569023}"/>
              </a:ext>
            </a:extLst>
          </p:cNvPr>
          <p:cNvCxnSpPr>
            <a:cxnSpLocks/>
            <a:stCxn id="43" idx="2"/>
            <a:endCxn id="59" idx="0"/>
          </p:cNvCxnSpPr>
          <p:nvPr/>
        </p:nvCxnSpPr>
        <p:spPr>
          <a:xfrm>
            <a:off x="3581498" y="5190606"/>
            <a:ext cx="588004" cy="512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63DE59E-D02A-37CE-1562-0A9C63E544E8}"/>
              </a:ext>
            </a:extLst>
          </p:cNvPr>
          <p:cNvGrpSpPr/>
          <p:nvPr/>
        </p:nvGrpSpPr>
        <p:grpSpPr>
          <a:xfrm>
            <a:off x="6969689" y="3982088"/>
            <a:ext cx="351122" cy="449050"/>
            <a:chOff x="7868133" y="4420730"/>
            <a:chExt cx="351122" cy="44905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D1E3470-2212-35E3-75A6-0539EB0ADA52}"/>
                </a:ext>
              </a:extLst>
            </p:cNvPr>
            <p:cNvSpPr/>
            <p:nvPr/>
          </p:nvSpPr>
          <p:spPr>
            <a:xfrm>
              <a:off x="7894582" y="472578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2069DAF-04C7-C964-67D0-28AF65137146}"/>
                    </a:ext>
                  </a:extLst>
                </p:cNvPr>
                <p:cNvSpPr txBox="1"/>
                <p:nvPr/>
              </p:nvSpPr>
              <p:spPr>
                <a:xfrm>
                  <a:off x="7868133" y="4420730"/>
                  <a:ext cx="351122" cy="3053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/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EF9EE9A8-7852-7448-95F1-4D289736F1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8133" y="4420730"/>
                  <a:ext cx="351122" cy="305340"/>
                </a:xfrm>
                <a:prstGeom prst="rect">
                  <a:avLst/>
                </a:prstGeom>
                <a:blipFill>
                  <a:blip r:embed="rId19"/>
                  <a:stretch>
                    <a:fillRect l="-14286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30C6A5-C54C-0DFB-066D-AA820C42D26B}"/>
              </a:ext>
            </a:extLst>
          </p:cNvPr>
          <p:cNvCxnSpPr>
            <a:cxnSpLocks/>
            <a:stCxn id="56" idx="6"/>
            <a:endCxn id="63" idx="1"/>
          </p:cNvCxnSpPr>
          <p:nvPr/>
        </p:nvCxnSpPr>
        <p:spPr>
          <a:xfrm flipV="1">
            <a:off x="4757344" y="4359138"/>
            <a:ext cx="2238795" cy="80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711C56-9B4D-9E0B-FC77-3D8C13A90135}"/>
              </a:ext>
            </a:extLst>
          </p:cNvPr>
          <p:cNvCxnSpPr>
            <a:cxnSpLocks/>
            <a:stCxn id="63" idx="3"/>
            <a:endCxn id="84" idx="2"/>
          </p:cNvCxnSpPr>
          <p:nvPr/>
        </p:nvCxnSpPr>
        <p:spPr>
          <a:xfrm>
            <a:off x="7140138" y="4359138"/>
            <a:ext cx="703478" cy="4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F38D2DA-F720-8BFD-BB31-3E806E4C6521}"/>
              </a:ext>
            </a:extLst>
          </p:cNvPr>
          <p:cNvSpPr txBox="1"/>
          <p:nvPr/>
        </p:nvSpPr>
        <p:spPr>
          <a:xfrm>
            <a:off x="6190739" y="5221641"/>
            <a:ext cx="1283761" cy="39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GB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04C3EBA-7F22-D4C4-7E51-88EAB3519165}"/>
              </a:ext>
            </a:extLst>
          </p:cNvPr>
          <p:cNvCxnSpPr>
            <a:cxnSpLocks/>
            <a:endCxn id="71" idx="1"/>
          </p:cNvCxnSpPr>
          <p:nvPr/>
        </p:nvCxnSpPr>
        <p:spPr>
          <a:xfrm flipH="1" flipV="1">
            <a:off x="7460719" y="5114535"/>
            <a:ext cx="13780" cy="326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6E108DE-523B-B211-2636-DA72F0C75824}"/>
              </a:ext>
            </a:extLst>
          </p:cNvPr>
          <p:cNvCxnSpPr>
            <a:cxnSpLocks/>
            <a:stCxn id="71" idx="0"/>
            <a:endCxn id="84" idx="4"/>
          </p:cNvCxnSpPr>
          <p:nvPr/>
        </p:nvCxnSpPr>
        <p:spPr>
          <a:xfrm flipV="1">
            <a:off x="7532719" y="4561167"/>
            <a:ext cx="668324" cy="4813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8E4693C-3A44-19DC-7AE4-375902DE051A}"/>
              </a:ext>
            </a:extLst>
          </p:cNvPr>
          <p:cNvGrpSpPr/>
          <p:nvPr/>
        </p:nvGrpSpPr>
        <p:grpSpPr>
          <a:xfrm>
            <a:off x="7460720" y="4892189"/>
            <a:ext cx="445361" cy="294346"/>
            <a:chOff x="5631180" y="4587474"/>
            <a:chExt cx="445361" cy="29434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E8760EE-7A28-F3DB-B6A7-F13837DDFF60}"/>
                </a:ext>
              </a:extLst>
            </p:cNvPr>
            <p:cNvSpPr/>
            <p:nvPr/>
          </p:nvSpPr>
          <p:spPr>
            <a:xfrm>
              <a:off x="5631180" y="473782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CB777631-70B0-117B-2B23-81F5438EB219}"/>
                    </a:ext>
                  </a:extLst>
                </p:cNvPr>
                <p:cNvSpPr txBox="1"/>
                <p:nvPr/>
              </p:nvSpPr>
              <p:spPr>
                <a:xfrm>
                  <a:off x="5771265" y="4587474"/>
                  <a:ext cx="305276" cy="2787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1261513D-FDB8-644B-AADD-D11CACBF36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265" y="4587474"/>
                  <a:ext cx="305276" cy="278794"/>
                </a:xfrm>
                <a:prstGeom prst="rect">
                  <a:avLst/>
                </a:prstGeom>
                <a:blipFill>
                  <a:blip r:embed="rId20"/>
                  <a:stretch>
                    <a:fillRect l="-16000" t="-4348" r="-8000" b="-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2EA4171-C2A4-F895-BE01-42CB760A5E83}"/>
              </a:ext>
            </a:extLst>
          </p:cNvPr>
          <p:cNvCxnSpPr>
            <a:cxnSpLocks/>
            <a:stCxn id="85" idx="2"/>
            <a:endCxn id="77" idx="3"/>
          </p:cNvCxnSpPr>
          <p:nvPr/>
        </p:nvCxnSpPr>
        <p:spPr>
          <a:xfrm>
            <a:off x="8192961" y="4550609"/>
            <a:ext cx="835337" cy="574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37740F6-CA08-CC31-63E1-EDB4E814FCC7}"/>
              </a:ext>
            </a:extLst>
          </p:cNvPr>
          <p:cNvCxnSpPr>
            <a:cxnSpLocks/>
            <a:stCxn id="87" idx="0"/>
            <a:endCxn id="77" idx="2"/>
          </p:cNvCxnSpPr>
          <p:nvPr/>
        </p:nvCxnSpPr>
        <p:spPr>
          <a:xfrm flipV="1">
            <a:off x="8120723" y="5196692"/>
            <a:ext cx="835574" cy="502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FE3CA7E-031C-869D-63CB-F21E7D53E5EE}"/>
              </a:ext>
            </a:extLst>
          </p:cNvPr>
          <p:cNvCxnSpPr>
            <a:cxnSpLocks/>
            <a:stCxn id="77" idx="3"/>
            <a:endCxn id="82" idx="1"/>
          </p:cNvCxnSpPr>
          <p:nvPr/>
        </p:nvCxnSpPr>
        <p:spPr>
          <a:xfrm flipH="1">
            <a:off x="8911859" y="5124692"/>
            <a:ext cx="116439" cy="420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A1E91F7-5817-A1C5-FF05-BACF1D4D40DE}"/>
              </a:ext>
            </a:extLst>
          </p:cNvPr>
          <p:cNvGrpSpPr/>
          <p:nvPr/>
        </p:nvGrpSpPr>
        <p:grpSpPr>
          <a:xfrm>
            <a:off x="8452141" y="4937124"/>
            <a:ext cx="576156" cy="280205"/>
            <a:chOff x="7462426" y="4610212"/>
            <a:chExt cx="576156" cy="28020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6993A23-DFC8-21A7-E0D9-8D5E8D3B7841}"/>
                </a:ext>
              </a:extLst>
            </p:cNvPr>
            <p:cNvSpPr/>
            <p:nvPr/>
          </p:nvSpPr>
          <p:spPr>
            <a:xfrm>
              <a:off x="7894582" y="4725780"/>
              <a:ext cx="144000" cy="1440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96576699-7238-DDAA-0B68-60027C833C21}"/>
                    </a:ext>
                  </a:extLst>
                </p:cNvPr>
                <p:cNvSpPr txBox="1"/>
                <p:nvPr/>
              </p:nvSpPr>
              <p:spPr>
                <a:xfrm>
                  <a:off x="7462426" y="4610212"/>
                  <a:ext cx="305276" cy="2802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EDA60E42-870D-1444-B255-363D421153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426" y="4610212"/>
                  <a:ext cx="305276" cy="280205"/>
                </a:xfrm>
                <a:prstGeom prst="rect">
                  <a:avLst/>
                </a:prstGeom>
                <a:blipFill>
                  <a:blip r:embed="rId21"/>
                  <a:stretch>
                    <a:fillRect l="-15385" b="-260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628CCC3-74BF-E520-A223-EFFAFC630774}"/>
                  </a:ext>
                </a:extLst>
              </p:cNvPr>
              <p:cNvSpPr/>
              <p:nvPr/>
            </p:nvSpPr>
            <p:spPr>
              <a:xfrm>
                <a:off x="6228076" y="5203010"/>
                <a:ext cx="1020933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charset="0"/>
                            </a:rPr>
                            <m:t>𝑇𝑟𝑎𝑣𝑒𝑙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de-DE">
                              <a:latin typeface="Cambria Math" charset="0"/>
                            </a:rPr>
                            <m:t>)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628CCC3-74BF-E520-A223-EFFAFC630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076" y="5203010"/>
                <a:ext cx="1020933" cy="362984"/>
              </a:xfrm>
              <a:prstGeom prst="rect">
                <a:avLst/>
              </a:prstGeom>
              <a:blipFill>
                <a:blip r:embed="rId22"/>
                <a:stretch>
                  <a:fillRect r="-19753" b="-1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7F852307-9D32-9C5F-CB51-FA3E58360575}"/>
              </a:ext>
            </a:extLst>
          </p:cNvPr>
          <p:cNvGrpSpPr/>
          <p:nvPr/>
        </p:nvGrpSpPr>
        <p:grpSpPr>
          <a:xfrm>
            <a:off x="8911859" y="5346984"/>
            <a:ext cx="1487833" cy="396000"/>
            <a:chOff x="7148985" y="5554764"/>
            <a:chExt cx="1966156" cy="48854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BABB3DF-54B1-4A24-6882-D81DEBEA3752}"/>
                </a:ext>
              </a:extLst>
            </p:cNvPr>
            <p:cNvSpPr txBox="1"/>
            <p:nvPr/>
          </p:nvSpPr>
          <p:spPr>
            <a:xfrm>
              <a:off x="7153491" y="5554764"/>
              <a:ext cx="1961650" cy="4885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E3C2F4BE-7947-A2CE-8CC5-A008C50ADD4B}"/>
                    </a:ext>
                  </a:extLst>
                </p:cNvPr>
                <p:cNvSpPr/>
                <p:nvPr/>
              </p:nvSpPr>
              <p:spPr>
                <a:xfrm>
                  <a:off x="7148985" y="5571278"/>
                  <a:ext cx="1943547" cy="4556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charset="0"/>
                          </a:rPr>
                          <m:t>𝑇𝑟𝑒𝑎𝑡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de-DE">
                                <a:latin typeface="Cambria Math" charset="0"/>
                              </a:rPr>
                              <m:t>)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413AD7C5-AE52-7440-8178-DF942A62A8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985" y="5571278"/>
                  <a:ext cx="1943547" cy="455647"/>
                </a:xfrm>
                <a:prstGeom prst="rect">
                  <a:avLst/>
                </a:prstGeom>
                <a:blipFill>
                  <a:blip r:embed="rId2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436342A-3076-94B8-D1FB-FB5EDA49653D}"/>
              </a:ext>
            </a:extLst>
          </p:cNvPr>
          <p:cNvGrpSpPr/>
          <p:nvPr/>
        </p:nvGrpSpPr>
        <p:grpSpPr>
          <a:xfrm>
            <a:off x="7790638" y="4165166"/>
            <a:ext cx="804644" cy="396000"/>
            <a:chOff x="6545891" y="3371343"/>
            <a:chExt cx="804644" cy="39600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E7A02A9-4C70-ED4A-1E01-E5295DB28992}"/>
                </a:ext>
              </a:extLst>
            </p:cNvPr>
            <p:cNvSpPr txBox="1"/>
            <p:nvPr/>
          </p:nvSpPr>
          <p:spPr>
            <a:xfrm>
              <a:off x="6598869" y="3371343"/>
              <a:ext cx="714854" cy="396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12A0548F-D0C0-811E-5384-E6EAD27D8D10}"/>
                    </a:ext>
                  </a:extLst>
                </p:cNvPr>
                <p:cNvSpPr/>
                <p:nvPr/>
              </p:nvSpPr>
              <p:spPr>
                <a:xfrm>
                  <a:off x="6545891" y="3387454"/>
                  <a:ext cx="8046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𝐸𝑝𝑖𝑑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A4BF80A8-9309-1E44-B878-FC5B5F1DB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891" y="3387454"/>
                  <a:ext cx="804644" cy="369332"/>
                </a:xfrm>
                <a:prstGeom prst="rect">
                  <a:avLst/>
                </a:prstGeom>
                <a:blipFill>
                  <a:blip r:embed="rId2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6D01D2F-6D56-0AE0-02A9-22AA2F653863}"/>
              </a:ext>
            </a:extLst>
          </p:cNvPr>
          <p:cNvGrpSpPr/>
          <p:nvPr/>
        </p:nvGrpSpPr>
        <p:grpSpPr>
          <a:xfrm>
            <a:off x="7435802" y="5698798"/>
            <a:ext cx="1369843" cy="396000"/>
            <a:chOff x="5970830" y="5664879"/>
            <a:chExt cx="1369843" cy="39600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50BB198-EAB7-828B-119F-C86B68226DCE}"/>
                </a:ext>
              </a:extLst>
            </p:cNvPr>
            <p:cNvSpPr txBox="1"/>
            <p:nvPr/>
          </p:nvSpPr>
          <p:spPr>
            <a:xfrm>
              <a:off x="5970830" y="5664879"/>
              <a:ext cx="1369843" cy="396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en-GB" dirty="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83247EC6-98BF-AEA6-C23B-201DC6400EDE}"/>
                    </a:ext>
                  </a:extLst>
                </p:cNvPr>
                <p:cNvSpPr/>
                <p:nvPr/>
              </p:nvSpPr>
              <p:spPr>
                <a:xfrm>
                  <a:off x="5994065" y="5683955"/>
                  <a:ext cx="1346608" cy="3629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𝑆𝑖𝑐𝑘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GB" baseline="-25000" dirty="0"/>
                </a:p>
              </p:txBody>
            </p:sp>
          </mc:Choice>
          <mc:Fallback xmlns=""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F94D6379-9628-204A-BDA6-C6BF9CDBB0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4065" y="5683955"/>
                  <a:ext cx="1346608" cy="362984"/>
                </a:xfrm>
                <a:prstGeom prst="rect">
                  <a:avLst/>
                </a:prstGeom>
                <a:blipFill>
                  <a:blip r:embed="rId25"/>
                  <a:stretch>
                    <a:fillRect b="-172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70DB068-F882-23FE-9DB0-47A0D4E3D154}"/>
              </a:ext>
            </a:extLst>
          </p:cNvPr>
          <p:cNvCxnSpPr>
            <a:cxnSpLocks/>
            <a:stCxn id="71" idx="2"/>
            <a:endCxn id="87" idx="0"/>
          </p:cNvCxnSpPr>
          <p:nvPr/>
        </p:nvCxnSpPr>
        <p:spPr>
          <a:xfrm>
            <a:off x="7532719" y="5186536"/>
            <a:ext cx="588004" cy="512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1A04A00-A595-D9DF-D058-CE3C669A6F5E}"/>
              </a:ext>
            </a:extLst>
          </p:cNvPr>
          <p:cNvCxnSpPr>
            <a:cxnSpLocks/>
            <a:stCxn id="59" idx="6"/>
            <a:endCxn id="63" idx="2"/>
          </p:cNvCxnSpPr>
          <p:nvPr/>
        </p:nvCxnSpPr>
        <p:spPr>
          <a:xfrm flipV="1">
            <a:off x="4854424" y="4431138"/>
            <a:ext cx="2213715" cy="1469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88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51" grpId="0"/>
      <p:bldP spid="67" grpId="0" animBg="1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3CEEE-891C-92D0-8D77-01EF69EB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Zusammenfassung: Declarative models first!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150C1-0BF9-BB4A-B73A-2E37BAB8C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Heutiger Ansatz: </a:t>
            </a:r>
            <a:br>
              <a:rPr lang="en-DE" dirty="0"/>
            </a:br>
            <a:r>
              <a:rPr lang="en-DE" dirty="0"/>
              <a:t>CNNs zur Verwendung generiert (ultraschnell, Blackbox, keine Fehlerabschätzung) </a:t>
            </a:r>
            <a:r>
              <a:rPr lang="en-DE" dirty="0">
                <a:sym typeface="Wingdings" pitchFamily="2" charset="2"/>
              </a:rPr>
              <a:t> Deklarative Modelle, um Verhalten zu erklären</a:t>
            </a:r>
          </a:p>
          <a:p>
            <a:pPr lvl="1"/>
            <a:r>
              <a:rPr lang="en-DE" dirty="0">
                <a:solidFill>
                  <a:srgbClr val="FF0000"/>
                </a:solidFill>
                <a:sym typeface="Wingdings" pitchFamily="2" charset="2"/>
              </a:rPr>
              <a:t>Es ist initial unklar, was eine CNN-Approximation überhaupt ausrechnen soll!</a:t>
            </a:r>
          </a:p>
          <a:p>
            <a:r>
              <a:rPr lang="en-DE" dirty="0">
                <a:sym typeface="Wingdings" pitchFamily="2" charset="2"/>
              </a:rPr>
              <a:t>StarAI:</a:t>
            </a:r>
            <a:br>
              <a:rPr lang="en-DE" dirty="0">
                <a:sym typeface="Wingdings" pitchFamily="2" charset="2"/>
              </a:rPr>
            </a:br>
            <a:r>
              <a:rPr lang="en-DE" dirty="0">
                <a:sym typeface="Wingdings" pitchFamily="2" charset="2"/>
              </a:rPr>
              <a:t>Deklarative Modelle zur Verwendung und Erklärung generiert (schnell, mit Fehlerabschätzung)  CNNs zur (ultraschnellen) Approximation vom Agenten automatisch bei Bedarf erzeugt</a:t>
            </a:r>
          </a:p>
          <a:p>
            <a:pPr lvl="1"/>
            <a:r>
              <a:rPr lang="en-DE" dirty="0">
                <a:solidFill>
                  <a:srgbClr val="00B050"/>
                </a:solidFill>
                <a:sym typeface="Wingdings" pitchFamily="2" charset="2"/>
              </a:rPr>
              <a:t>Es ist initial klar, was eine CNN-Approximation ausrechnen soll!</a:t>
            </a:r>
          </a:p>
        </p:txBody>
      </p:sp>
    </p:spTree>
    <p:extLst>
      <p:ext uri="{BB962C8B-B14F-4D97-AF65-F5344CB8AC3E}">
        <p14:creationId xmlns:p14="http://schemas.microsoft.com/office/powerpoint/2010/main" val="25052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3D53-4989-3FA6-AF78-77455A93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Ausblick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64426-A343-D41E-76C6-BAA831908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>
                <a:solidFill>
                  <a:srgbClr val="FF0000"/>
                </a:solidFill>
              </a:rPr>
              <a:t>Heute:</a:t>
            </a:r>
            <a:r>
              <a:rPr lang="en-DE" dirty="0">
                <a:solidFill>
                  <a:srgbClr val="0523FF"/>
                </a:solidFill>
              </a:rPr>
              <a:t> </a:t>
            </a:r>
            <a:r>
              <a:rPr lang="en-DE" dirty="0"/>
              <a:t>Agenten haben festes Repertoire an Handlungsmöglichkeiten</a:t>
            </a:r>
          </a:p>
          <a:p>
            <a:pPr lvl="1"/>
            <a:r>
              <a:rPr lang="en-DE" dirty="0"/>
              <a:t>Zerbrechlichkeit</a:t>
            </a:r>
          </a:p>
          <a:p>
            <a:r>
              <a:rPr lang="en-DE" dirty="0">
                <a:solidFill>
                  <a:srgbClr val="00B050"/>
                </a:solidFill>
              </a:rPr>
              <a:t>In Zukunft: </a:t>
            </a:r>
            <a:r>
              <a:rPr lang="en-DE" dirty="0"/>
              <a:t>Agent kann neue Handlungen finden/herleiten/”erfinden”</a:t>
            </a:r>
          </a:p>
          <a:p>
            <a:pPr lvl="1"/>
            <a:r>
              <a:rPr lang="en-DE" dirty="0"/>
              <a:t>Flexibilität</a:t>
            </a:r>
          </a:p>
          <a:p>
            <a:r>
              <a:rPr lang="en-DE" dirty="0">
                <a:solidFill>
                  <a:srgbClr val="0523FF"/>
                </a:solidFill>
              </a:rPr>
              <a:t>Dazu nötig: </a:t>
            </a:r>
            <a:br>
              <a:rPr lang="en-DE" dirty="0">
                <a:solidFill>
                  <a:srgbClr val="0523FF"/>
                </a:solidFill>
              </a:rPr>
            </a:br>
            <a:r>
              <a:rPr lang="en-DE" dirty="0"/>
              <a:t>Unterscheidung von </a:t>
            </a:r>
            <a:br>
              <a:rPr lang="en-DE" dirty="0"/>
            </a:br>
            <a:r>
              <a:rPr lang="en-DE" dirty="0"/>
              <a:t>Korrelation vs. Kausalität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9C83A2BC-91F8-AB3A-C3A1-A2EF158F3F55}"/>
              </a:ext>
            </a:extLst>
          </p:cNvPr>
          <p:cNvSpPr/>
          <p:nvPr/>
        </p:nvSpPr>
        <p:spPr>
          <a:xfrm>
            <a:off x="5274128" y="3690257"/>
            <a:ext cx="4686300" cy="2062163"/>
          </a:xfrm>
          <a:prstGeom prst="cloudCallout">
            <a:avLst>
              <a:gd name="adj1" fmla="val -56722"/>
              <a:gd name="adj2" fmla="val -63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2800" dirty="0"/>
              <a:t>Zertifizierbarkeit?</a:t>
            </a:r>
          </a:p>
        </p:txBody>
      </p:sp>
    </p:spTree>
    <p:extLst>
      <p:ext uri="{BB962C8B-B14F-4D97-AF65-F5344CB8AC3E}">
        <p14:creationId xmlns:p14="http://schemas.microsoft.com/office/powerpoint/2010/main" val="40247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4F1A-FE25-C34A-8D25-8A08063E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Märchen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CC49B7-FE97-9B41-9ADE-A9715AB31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611" y="2717800"/>
            <a:ext cx="1422400" cy="14224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132583-2E9D-5C47-8686-3EAEF1C9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365" y="2000250"/>
            <a:ext cx="28575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8AA665-D655-AE4B-AAB8-5F1D36846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796" y="2596185"/>
            <a:ext cx="1984332" cy="1984332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56E1F3B0-E189-D549-B5E7-78F58C806904}"/>
              </a:ext>
            </a:extLst>
          </p:cNvPr>
          <p:cNvSpPr/>
          <p:nvPr/>
        </p:nvSpPr>
        <p:spPr>
          <a:xfrm>
            <a:off x="3588011" y="3153590"/>
            <a:ext cx="997907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8C2606D-2143-9243-ADBD-1088F6735E4F}"/>
              </a:ext>
            </a:extLst>
          </p:cNvPr>
          <p:cNvSpPr/>
          <p:nvPr/>
        </p:nvSpPr>
        <p:spPr>
          <a:xfrm>
            <a:off x="6701601" y="3153590"/>
            <a:ext cx="997907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5122" name="Picture 2" descr="Robot Icon Graphic">
            <a:extLst>
              <a:ext uri="{FF2B5EF4-FFF2-40B4-BE49-F238E27FC236}">
                <a16:creationId xmlns:a16="http://schemas.microsoft.com/office/drawing/2014/main" id="{FA11B23C-B2E5-6DDD-094B-97ABC316D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722" y="2404827"/>
            <a:ext cx="3269172" cy="21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4C0FE-1F65-9041-8479-82760E686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796" y="2418777"/>
            <a:ext cx="2606804" cy="2161740"/>
          </a:xfrm>
          <a:prstGeom prst="rect">
            <a:avLst/>
          </a:prstGeom>
        </p:spPr>
      </p:pic>
      <p:sp>
        <p:nvSpPr>
          <p:cNvPr id="7" name="Multiply 6">
            <a:extLst>
              <a:ext uri="{FF2B5EF4-FFF2-40B4-BE49-F238E27FC236}">
                <a16:creationId xmlns:a16="http://schemas.microsoft.com/office/drawing/2014/main" id="{2E2329C4-62F6-B84A-A610-C4464B755E5D}"/>
              </a:ext>
            </a:extLst>
          </p:cNvPr>
          <p:cNvSpPr/>
          <p:nvPr/>
        </p:nvSpPr>
        <p:spPr>
          <a:xfrm>
            <a:off x="320979" y="2070897"/>
            <a:ext cx="10698271" cy="2857499"/>
          </a:xfrm>
          <a:prstGeom prst="mathMultiply">
            <a:avLst>
              <a:gd name="adj1" fmla="val 121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943188-1BD5-D840-9E51-0FBDB4B29D00}"/>
              </a:ext>
            </a:extLst>
          </p:cNvPr>
          <p:cNvSpPr txBox="1"/>
          <p:nvPr/>
        </p:nvSpPr>
        <p:spPr>
          <a:xfrm>
            <a:off x="5210693" y="4540014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“Die KI”</a:t>
            </a:r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DDDB22C9-5C23-BA4D-8256-1657AB6A44E2}"/>
              </a:ext>
            </a:extLst>
          </p:cNvPr>
          <p:cNvSpPr/>
          <p:nvPr/>
        </p:nvSpPr>
        <p:spPr>
          <a:xfrm>
            <a:off x="4585918" y="4436132"/>
            <a:ext cx="2142639" cy="572297"/>
          </a:xfrm>
          <a:prstGeom prst="mathMultiply">
            <a:avLst>
              <a:gd name="adj1" fmla="val 121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9E9331BE-E93D-5A4B-B366-C1D647783BA9}"/>
              </a:ext>
            </a:extLst>
          </p:cNvPr>
          <p:cNvSpPr/>
          <p:nvPr/>
        </p:nvSpPr>
        <p:spPr>
          <a:xfrm>
            <a:off x="7786255" y="4580517"/>
            <a:ext cx="5233949" cy="2526865"/>
          </a:xfrm>
          <a:prstGeom prst="cloudCallout">
            <a:avLst>
              <a:gd name="adj1" fmla="val -57986"/>
              <a:gd name="adj2" fmla="val -53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Klassifikation / Regression</a:t>
            </a:r>
          </a:p>
          <a:p>
            <a:pPr algn="ctr"/>
            <a:r>
              <a:rPr lang="en-DE" dirty="0"/>
              <a:t>Prädiktion</a:t>
            </a:r>
          </a:p>
          <a:p>
            <a:pPr algn="ctr"/>
            <a:r>
              <a:rPr lang="en-DE" dirty="0"/>
              <a:t>Diagnose …</a:t>
            </a:r>
          </a:p>
        </p:txBody>
      </p:sp>
    </p:spTree>
    <p:extLst>
      <p:ext uri="{BB962C8B-B14F-4D97-AF65-F5344CB8AC3E}">
        <p14:creationId xmlns:p14="http://schemas.microsoft.com/office/powerpoint/2010/main" val="130674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13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4F1A-FE25-C34A-8D25-8A08063E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Mythen:</a:t>
            </a:r>
            <a:br>
              <a:rPr lang="en-DE" dirty="0"/>
            </a:br>
            <a:r>
              <a:rPr lang="en-DE" dirty="0"/>
              <a:t>KI-Methoden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CC49B7-FE97-9B41-9ADE-A9715AB31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611" y="4734490"/>
            <a:ext cx="1422400" cy="14224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132583-2E9D-5C47-8686-3EAEF1C9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365" y="4016940"/>
            <a:ext cx="28575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8AA665-D655-AE4B-AAB8-5F1D36846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796" y="4433256"/>
            <a:ext cx="1984332" cy="1984332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56E1F3B0-E189-D549-B5E7-78F58C806904}"/>
              </a:ext>
            </a:extLst>
          </p:cNvPr>
          <p:cNvSpPr/>
          <p:nvPr/>
        </p:nvSpPr>
        <p:spPr>
          <a:xfrm>
            <a:off x="3588011" y="5170280"/>
            <a:ext cx="997907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8C2606D-2143-9243-ADBD-1088F6735E4F}"/>
              </a:ext>
            </a:extLst>
          </p:cNvPr>
          <p:cNvSpPr/>
          <p:nvPr/>
        </p:nvSpPr>
        <p:spPr>
          <a:xfrm>
            <a:off x="6701601" y="5170280"/>
            <a:ext cx="997907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D4C0FE-1F65-9041-8479-82760E686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796" y="4272177"/>
            <a:ext cx="2606804" cy="2161740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93E716EF-9660-8E46-88D6-CD6A31E86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915" y="98936"/>
            <a:ext cx="1422400" cy="142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84A1BC-1965-394A-B3E1-641DF20CE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918" y="2137592"/>
            <a:ext cx="1189874" cy="1189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6C400C-1389-E34B-AD2A-AA8C2A8874E7}"/>
              </a:ext>
            </a:extLst>
          </p:cNvPr>
          <p:cNvSpPr txBox="1"/>
          <p:nvPr/>
        </p:nvSpPr>
        <p:spPr>
          <a:xfrm>
            <a:off x="6381315" y="254786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Machine Learning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A2084C33-E57B-4D4F-B2A1-120CB53F9516}"/>
              </a:ext>
            </a:extLst>
          </p:cNvPr>
          <p:cNvSpPr/>
          <p:nvPr/>
        </p:nvSpPr>
        <p:spPr>
          <a:xfrm rot="5400000">
            <a:off x="5345032" y="1671470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BE1B527-B09D-2A44-8607-75FB4F514861}"/>
              </a:ext>
            </a:extLst>
          </p:cNvPr>
          <p:cNvSpPr/>
          <p:nvPr/>
        </p:nvSpPr>
        <p:spPr>
          <a:xfrm rot="5400000">
            <a:off x="5345032" y="3262276"/>
            <a:ext cx="648040" cy="55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5FE6F2-D40B-F944-9F09-18BD317DCC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8954" y="3836929"/>
            <a:ext cx="600197" cy="6001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ACFA1A-3885-9B4B-84C8-ACF4150B51F6}"/>
              </a:ext>
            </a:extLst>
          </p:cNvPr>
          <p:cNvSpPr txBox="1"/>
          <p:nvPr/>
        </p:nvSpPr>
        <p:spPr>
          <a:xfrm>
            <a:off x="6381315" y="3850569"/>
            <a:ext cx="3144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“Eine KI” als Programm erzeugt</a:t>
            </a:r>
          </a:p>
        </p:txBody>
      </p:sp>
      <p:sp>
        <p:nvSpPr>
          <p:cNvPr id="17" name="Multiply 16">
            <a:extLst>
              <a:ext uri="{FF2B5EF4-FFF2-40B4-BE49-F238E27FC236}">
                <a16:creationId xmlns:a16="http://schemas.microsoft.com/office/drawing/2014/main" id="{70FB2E55-024D-FB4E-AA50-001665ADBADB}"/>
              </a:ext>
            </a:extLst>
          </p:cNvPr>
          <p:cNvSpPr/>
          <p:nvPr/>
        </p:nvSpPr>
        <p:spPr>
          <a:xfrm>
            <a:off x="461550" y="4041717"/>
            <a:ext cx="10698271" cy="2857499"/>
          </a:xfrm>
          <a:prstGeom prst="mathMultiply">
            <a:avLst>
              <a:gd name="adj1" fmla="val 121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C423ED1A-46A1-1941-8E4A-615B0AB35AAF}"/>
              </a:ext>
            </a:extLst>
          </p:cNvPr>
          <p:cNvSpPr/>
          <p:nvPr/>
        </p:nvSpPr>
        <p:spPr>
          <a:xfrm rot="16200000">
            <a:off x="354558" y="1412310"/>
            <a:ext cx="10698271" cy="2857499"/>
          </a:xfrm>
          <a:prstGeom prst="mathMultiply">
            <a:avLst>
              <a:gd name="adj1" fmla="val 121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Cloud Callout 18">
            <a:extLst>
              <a:ext uri="{FF2B5EF4-FFF2-40B4-BE49-F238E27FC236}">
                <a16:creationId xmlns:a16="http://schemas.microsoft.com/office/drawing/2014/main" id="{D3AC2AEF-75E3-474A-805B-DFD943017706}"/>
              </a:ext>
            </a:extLst>
          </p:cNvPr>
          <p:cNvSpPr/>
          <p:nvPr/>
        </p:nvSpPr>
        <p:spPr>
          <a:xfrm>
            <a:off x="8328862" y="556466"/>
            <a:ext cx="5233949" cy="2526865"/>
          </a:xfrm>
          <a:prstGeom prst="cloudCallout">
            <a:avLst>
              <a:gd name="adj1" fmla="val -41310"/>
              <a:gd name="adj2" fmla="val 72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Klassifikation / Regression</a:t>
            </a:r>
          </a:p>
          <a:p>
            <a:pPr algn="ctr"/>
            <a:r>
              <a:rPr lang="en-DE" dirty="0"/>
              <a:t>Prädiktion</a:t>
            </a:r>
          </a:p>
          <a:p>
            <a:pPr algn="ctr"/>
            <a:r>
              <a:rPr lang="en-DE" dirty="0"/>
              <a:t>Diagnose 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53C5BF-43B9-56BB-33E8-8D09725B2369}"/>
              </a:ext>
            </a:extLst>
          </p:cNvPr>
          <p:cNvSpPr txBox="1"/>
          <p:nvPr/>
        </p:nvSpPr>
        <p:spPr>
          <a:xfrm>
            <a:off x="6364986" y="1682448"/>
            <a:ext cx="1380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Data Science</a:t>
            </a:r>
          </a:p>
        </p:txBody>
      </p:sp>
    </p:spTree>
    <p:extLst>
      <p:ext uri="{BB962C8B-B14F-4D97-AF65-F5344CB8AC3E}">
        <p14:creationId xmlns:p14="http://schemas.microsoft.com/office/powerpoint/2010/main" val="33561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1204 L 0.00039 0.19306 " pathEditMode="relative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  <p:bldP spid="13" grpId="0" animBg="1"/>
      <p:bldP spid="14" grpId="0" animBg="1"/>
      <p:bldP spid="16" grpId="0"/>
      <p:bldP spid="17" grpId="0" animBg="1"/>
      <p:bldP spid="18" grpId="0" animBg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313D-FA1D-4F86-3DFE-E7394FCA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DE" dirty="0"/>
              <a:t>DS, ML, AI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99A59F4-705C-E0E3-D5A3-0EE68B749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464" y="963386"/>
            <a:ext cx="9466552" cy="52465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D2540D-2188-3115-304B-90D29F65F1C5}"/>
              </a:ext>
            </a:extLst>
          </p:cNvPr>
          <p:cNvSpPr txBox="1"/>
          <p:nvPr/>
        </p:nvSpPr>
        <p:spPr>
          <a:xfrm>
            <a:off x="8588829" y="6025243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 Zoubin Gharamani</a:t>
            </a:r>
          </a:p>
        </p:txBody>
      </p:sp>
    </p:spTree>
    <p:extLst>
      <p:ext uri="{BB962C8B-B14F-4D97-AF65-F5344CB8AC3E}">
        <p14:creationId xmlns:p14="http://schemas.microsoft.com/office/powerpoint/2010/main" val="368795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B9B739B-EEF7-2342-BE5E-193F97A7CA88}"/>
              </a:ext>
            </a:extLst>
          </p:cNvPr>
          <p:cNvGrpSpPr/>
          <p:nvPr/>
        </p:nvGrpSpPr>
        <p:grpSpPr>
          <a:xfrm>
            <a:off x="4403421" y="2047043"/>
            <a:ext cx="4221968" cy="4221968"/>
            <a:chOff x="4403421" y="2047043"/>
            <a:chExt cx="4221968" cy="4221968"/>
          </a:xfrm>
        </p:grpSpPr>
        <p:pic>
          <p:nvPicPr>
            <p:cNvPr id="38" name="Content Placeholder 3">
              <a:extLst>
                <a:ext uri="{FF2B5EF4-FFF2-40B4-BE49-F238E27FC236}">
                  <a16:creationId xmlns:a16="http://schemas.microsoft.com/office/drawing/2014/main" id="{9A8A446D-2EAA-1C47-9F9A-0A6B3A919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3421" y="2047043"/>
              <a:ext cx="4221968" cy="4221968"/>
            </a:xfrm>
            <a:prstGeom prst="rect">
              <a:avLst/>
            </a:prstGeom>
            <a:noFill/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E66C8E2-E373-654A-9394-7FEFCF68B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6435" y="2756647"/>
              <a:ext cx="2819350" cy="28193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37134E-AA2B-D641-87D2-CA5AF44F6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05" y="1361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DE" dirty="0"/>
              <a:t>KI-Hypothese: Agent zeigt intelligentes Verhalten</a:t>
            </a:r>
            <a:br>
              <a:rPr lang="en-DE" dirty="0"/>
            </a:br>
            <a:r>
              <a:rPr lang="en-DE" dirty="0"/>
              <a:t>(von agere: handeln)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790A6-6410-E044-9D02-D905B4DDE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111" y="2221739"/>
            <a:ext cx="815168" cy="81516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B7756C-AEA2-CD4B-8552-63D1B5E8B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015" y="3612128"/>
            <a:ext cx="815168" cy="81516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83F3C3-BC3B-2849-825A-7EFA96FE9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094" y="5303142"/>
            <a:ext cx="815168" cy="815168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ACDC3-33B6-2546-A146-84BB6F3ED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137" y="4100643"/>
            <a:ext cx="815168" cy="815168"/>
          </a:xfrm>
          <a:prstGeom prst="rect">
            <a:avLst/>
          </a:prstGeom>
          <a:noFill/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43FFE5F-A39A-2C45-BDA7-42BB2BAC9EC5}"/>
              </a:ext>
            </a:extLst>
          </p:cNvPr>
          <p:cNvGrpSpPr/>
          <p:nvPr/>
        </p:nvGrpSpPr>
        <p:grpSpPr>
          <a:xfrm>
            <a:off x="7719067" y="2221739"/>
            <a:ext cx="1015236" cy="2448609"/>
            <a:chOff x="8883960" y="227833"/>
            <a:chExt cx="2857500" cy="6891896"/>
          </a:xfrm>
          <a:solidFill>
            <a:srgbClr val="FFFF00"/>
          </a:solidFill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5C9833-09CE-5B48-9116-C061EFB6A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3960" y="4262229"/>
              <a:ext cx="2857500" cy="2857500"/>
            </a:xfrm>
            <a:prstGeom prst="rect">
              <a:avLst/>
            </a:prstGeom>
            <a:grpFill/>
          </p:spPr>
        </p:pic>
        <p:pic>
          <p:nvPicPr>
            <p:cNvPr id="8" name="Content Placeholder 3">
              <a:extLst>
                <a:ext uri="{FF2B5EF4-FFF2-40B4-BE49-F238E27FC236}">
                  <a16:creationId xmlns:a16="http://schemas.microsoft.com/office/drawing/2014/main" id="{8A62493B-C46C-CE43-87AE-836422871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13770" y="227833"/>
              <a:ext cx="1422400" cy="1422400"/>
            </a:xfrm>
            <a:prstGeom prst="rect">
              <a:avLst/>
            </a:prstGeom>
            <a:grp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AF0C65-5653-BF4C-A5E6-BD9D4C5EB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7773" y="2266489"/>
              <a:ext cx="1189874" cy="1189874"/>
            </a:xfrm>
            <a:prstGeom prst="rect">
              <a:avLst/>
            </a:prstGeom>
            <a:grpFill/>
          </p:spPr>
        </p:pic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45CEF097-26CC-D549-8480-1D0C0BC4D007}"/>
                </a:ext>
              </a:extLst>
            </p:cNvPr>
            <p:cNvSpPr/>
            <p:nvPr/>
          </p:nvSpPr>
          <p:spPr>
            <a:xfrm rot="5400000">
              <a:off x="9999887" y="1800367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2E0E0641-9DD7-CE49-8EC3-896FD83CBC88}"/>
                </a:ext>
              </a:extLst>
            </p:cNvPr>
            <p:cNvSpPr/>
            <p:nvPr/>
          </p:nvSpPr>
          <p:spPr>
            <a:xfrm rot="5400000">
              <a:off x="9999887" y="3391173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DDA3D8-623D-684B-844E-F681549F9548}"/>
              </a:ext>
            </a:extLst>
          </p:cNvPr>
          <p:cNvGrpSpPr/>
          <p:nvPr/>
        </p:nvGrpSpPr>
        <p:grpSpPr>
          <a:xfrm>
            <a:off x="6591725" y="3787492"/>
            <a:ext cx="1015236" cy="2448609"/>
            <a:chOff x="8883960" y="227833"/>
            <a:chExt cx="2857500" cy="6891896"/>
          </a:xfrm>
          <a:solidFill>
            <a:srgbClr val="6EFF86"/>
          </a:solidFill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099907A-A663-E048-99EC-5A78D28D0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3960" y="4262229"/>
              <a:ext cx="2857500" cy="2857500"/>
            </a:xfrm>
            <a:prstGeom prst="rect">
              <a:avLst/>
            </a:prstGeom>
            <a:grpFill/>
          </p:spPr>
        </p:pic>
        <p:pic>
          <p:nvPicPr>
            <p:cNvPr id="19" name="Content Placeholder 3">
              <a:extLst>
                <a:ext uri="{FF2B5EF4-FFF2-40B4-BE49-F238E27FC236}">
                  <a16:creationId xmlns:a16="http://schemas.microsoft.com/office/drawing/2014/main" id="{7590F3F9-20F5-F743-BDEC-2972942D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13770" y="227833"/>
              <a:ext cx="1422400" cy="1422400"/>
            </a:xfrm>
            <a:prstGeom prst="rect">
              <a:avLst/>
            </a:prstGeom>
            <a:grpFill/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8FB460-DE33-C742-AA79-6DBD8FDA3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7773" y="2266489"/>
              <a:ext cx="1189874" cy="1189874"/>
            </a:xfrm>
            <a:prstGeom prst="rect">
              <a:avLst/>
            </a:prstGeom>
            <a:grpFill/>
          </p:spPr>
        </p:pic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19B91ECA-0B7D-004A-A9B6-4C54116CA157}"/>
                </a:ext>
              </a:extLst>
            </p:cNvPr>
            <p:cNvSpPr/>
            <p:nvPr/>
          </p:nvSpPr>
          <p:spPr>
            <a:xfrm rot="5400000">
              <a:off x="9999887" y="1800367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AD04000D-D448-4947-BF30-57E5E230696E}"/>
                </a:ext>
              </a:extLst>
            </p:cNvPr>
            <p:cNvSpPr/>
            <p:nvPr/>
          </p:nvSpPr>
          <p:spPr>
            <a:xfrm rot="5400000">
              <a:off x="9999887" y="3391173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6C8E58-575C-BB46-89A5-D6524FEFABA6}"/>
              </a:ext>
            </a:extLst>
          </p:cNvPr>
          <p:cNvGrpSpPr/>
          <p:nvPr/>
        </p:nvGrpSpPr>
        <p:grpSpPr>
          <a:xfrm>
            <a:off x="4700295" y="2572467"/>
            <a:ext cx="1015236" cy="2448609"/>
            <a:chOff x="8883960" y="227833"/>
            <a:chExt cx="2857500" cy="6891896"/>
          </a:xfrm>
          <a:solidFill>
            <a:srgbClr val="FFFF00"/>
          </a:solidFill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3C5A3FB-C898-574A-B69B-0A82F760D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3960" y="4262229"/>
              <a:ext cx="2857500" cy="2857500"/>
            </a:xfrm>
            <a:prstGeom prst="rect">
              <a:avLst/>
            </a:prstGeom>
            <a:grpFill/>
          </p:spPr>
        </p:pic>
        <p:pic>
          <p:nvPicPr>
            <p:cNvPr id="26" name="Content Placeholder 3">
              <a:extLst>
                <a:ext uri="{FF2B5EF4-FFF2-40B4-BE49-F238E27FC236}">
                  <a16:creationId xmlns:a16="http://schemas.microsoft.com/office/drawing/2014/main" id="{531D9814-254C-4443-8A2A-10D18301D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13770" y="227833"/>
              <a:ext cx="1422400" cy="1422400"/>
            </a:xfrm>
            <a:prstGeom prst="rect">
              <a:avLst/>
            </a:prstGeom>
            <a:grpFill/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031F674-12D6-9046-AE87-65A81FA4A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7773" y="2266489"/>
              <a:ext cx="1189874" cy="1189874"/>
            </a:xfrm>
            <a:prstGeom prst="rect">
              <a:avLst/>
            </a:prstGeom>
            <a:grpFill/>
          </p:spPr>
        </p:pic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73C9CE6C-946B-E147-A79E-D947DF86CABF}"/>
                </a:ext>
              </a:extLst>
            </p:cNvPr>
            <p:cNvSpPr/>
            <p:nvPr/>
          </p:nvSpPr>
          <p:spPr>
            <a:xfrm rot="5400000">
              <a:off x="9999887" y="1800367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EBADC1C3-519D-DF4D-8515-4AEE5283B07A}"/>
                </a:ext>
              </a:extLst>
            </p:cNvPr>
            <p:cNvSpPr/>
            <p:nvPr/>
          </p:nvSpPr>
          <p:spPr>
            <a:xfrm rot="5400000">
              <a:off x="9999887" y="3391173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02F1BFA-4C8D-884A-A98F-B7DD5D6B477D}"/>
              </a:ext>
            </a:extLst>
          </p:cNvPr>
          <p:cNvGrpSpPr/>
          <p:nvPr/>
        </p:nvGrpSpPr>
        <p:grpSpPr>
          <a:xfrm>
            <a:off x="5915320" y="681037"/>
            <a:ext cx="1015236" cy="2448609"/>
            <a:chOff x="8883960" y="227833"/>
            <a:chExt cx="2857500" cy="6891896"/>
          </a:xfrm>
          <a:solidFill>
            <a:srgbClr val="6EFF86"/>
          </a:solidFill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51EDDC8-7F82-224F-8346-EFBF653DD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3960" y="4262229"/>
              <a:ext cx="2857500" cy="2857500"/>
            </a:xfrm>
            <a:prstGeom prst="rect">
              <a:avLst/>
            </a:prstGeom>
            <a:grpFill/>
          </p:spPr>
        </p:pic>
        <p:pic>
          <p:nvPicPr>
            <p:cNvPr id="33" name="Content Placeholder 3">
              <a:extLst>
                <a:ext uri="{FF2B5EF4-FFF2-40B4-BE49-F238E27FC236}">
                  <a16:creationId xmlns:a16="http://schemas.microsoft.com/office/drawing/2014/main" id="{AF552064-BE52-5A40-97A4-F859A42F0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13770" y="227833"/>
              <a:ext cx="1422400" cy="1422400"/>
            </a:xfrm>
            <a:prstGeom prst="rect">
              <a:avLst/>
            </a:prstGeom>
            <a:grpFill/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8EFC32C-5219-CC45-AC45-F072AB2C3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17773" y="2266489"/>
              <a:ext cx="1189874" cy="1189874"/>
            </a:xfrm>
            <a:prstGeom prst="rect">
              <a:avLst/>
            </a:prstGeom>
            <a:grpFill/>
          </p:spPr>
        </p:pic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1E8E05CB-A57E-C346-B8A1-F8BA0BC8A4D2}"/>
                </a:ext>
              </a:extLst>
            </p:cNvPr>
            <p:cNvSpPr/>
            <p:nvPr/>
          </p:nvSpPr>
          <p:spPr>
            <a:xfrm rot="5400000">
              <a:off x="9999887" y="1800367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6" name="Right Arrow 35">
              <a:extLst>
                <a:ext uri="{FF2B5EF4-FFF2-40B4-BE49-F238E27FC236}">
                  <a16:creationId xmlns:a16="http://schemas.microsoft.com/office/drawing/2014/main" id="{2B1E5040-55CC-2C4F-82E3-4B5A5FEB0747}"/>
                </a:ext>
              </a:extLst>
            </p:cNvPr>
            <p:cNvSpPr/>
            <p:nvPr/>
          </p:nvSpPr>
          <p:spPr>
            <a:xfrm rot="5400000">
              <a:off x="9999887" y="3391173"/>
              <a:ext cx="648040" cy="55082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C103F9-E90E-0049-84E1-320888D36968}"/>
              </a:ext>
            </a:extLst>
          </p:cNvPr>
          <p:cNvGrpSpPr/>
          <p:nvPr/>
        </p:nvGrpSpPr>
        <p:grpSpPr>
          <a:xfrm>
            <a:off x="5126054" y="2534653"/>
            <a:ext cx="3191582" cy="3298076"/>
            <a:chOff x="5126054" y="2534653"/>
            <a:chExt cx="3191582" cy="329807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22C24C9-A56D-324C-ADFB-4E7565061561}"/>
                </a:ext>
              </a:extLst>
            </p:cNvPr>
            <p:cNvSpPr/>
            <p:nvPr/>
          </p:nvSpPr>
          <p:spPr>
            <a:xfrm>
              <a:off x="6329067" y="2534653"/>
              <a:ext cx="183688" cy="1924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209689B-2336-FA48-A397-47B3A72C3F3D}"/>
                </a:ext>
              </a:extLst>
            </p:cNvPr>
            <p:cNvSpPr/>
            <p:nvPr/>
          </p:nvSpPr>
          <p:spPr>
            <a:xfrm>
              <a:off x="5126054" y="4416646"/>
              <a:ext cx="183688" cy="1924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518C91D-569B-2142-B2BB-30C076DD41DD}"/>
                </a:ext>
              </a:extLst>
            </p:cNvPr>
            <p:cNvSpPr/>
            <p:nvPr/>
          </p:nvSpPr>
          <p:spPr>
            <a:xfrm>
              <a:off x="8133948" y="4071740"/>
              <a:ext cx="183688" cy="1924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051F79-83C2-8E4B-A052-398226B1347E}"/>
                </a:ext>
              </a:extLst>
            </p:cNvPr>
            <p:cNvSpPr/>
            <p:nvPr/>
          </p:nvSpPr>
          <p:spPr>
            <a:xfrm>
              <a:off x="7008969" y="5640281"/>
              <a:ext cx="183688" cy="1924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9" name="Content Placeholder 38">
            <a:extLst>
              <a:ext uri="{FF2B5EF4-FFF2-40B4-BE49-F238E27FC236}">
                <a16:creationId xmlns:a16="http://schemas.microsoft.com/office/drawing/2014/main" id="{1934A72F-051D-D24E-BF56-2E4B0513C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306973" y="2041897"/>
            <a:ext cx="229773" cy="230242"/>
          </a:xfrm>
          <a:solidFill>
            <a:schemeClr val="bg1"/>
          </a:solidFill>
        </p:spPr>
      </p:pic>
      <p:pic>
        <p:nvPicPr>
          <p:cNvPr id="40" name="Content Placeholder 38">
            <a:extLst>
              <a:ext uri="{FF2B5EF4-FFF2-40B4-BE49-F238E27FC236}">
                <a16:creationId xmlns:a16="http://schemas.microsoft.com/office/drawing/2014/main" id="{B7A0AE30-D5D2-7B4E-A928-C42F5E541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1798" y="3588628"/>
            <a:ext cx="229773" cy="2302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Content Placeholder 38">
            <a:extLst>
              <a:ext uri="{FF2B5EF4-FFF2-40B4-BE49-F238E27FC236}">
                <a16:creationId xmlns:a16="http://schemas.microsoft.com/office/drawing/2014/main" id="{4DD2B992-CF50-8149-B83C-86AAE47292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4456" y="5154381"/>
            <a:ext cx="229773" cy="2302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Content Placeholder 38">
            <a:extLst>
              <a:ext uri="{FF2B5EF4-FFF2-40B4-BE49-F238E27FC236}">
                <a16:creationId xmlns:a16="http://schemas.microsoft.com/office/drawing/2014/main" id="{F3FC1FA5-C852-F446-95D5-6965F7E644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8083" y="3955501"/>
            <a:ext cx="229773" cy="2302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Right Arrow 53">
            <a:extLst>
              <a:ext uri="{FF2B5EF4-FFF2-40B4-BE49-F238E27FC236}">
                <a16:creationId xmlns:a16="http://schemas.microsoft.com/office/drawing/2014/main" id="{BF864D36-17EB-DA45-86D6-EA0CDAD4373B}"/>
              </a:ext>
            </a:extLst>
          </p:cNvPr>
          <p:cNvSpPr/>
          <p:nvPr/>
        </p:nvSpPr>
        <p:spPr>
          <a:xfrm>
            <a:off x="2767737" y="2766545"/>
            <a:ext cx="1290917" cy="423722"/>
          </a:xfrm>
          <a:prstGeom prst="rightArrow">
            <a:avLst/>
          </a:prstGeom>
          <a:solidFill>
            <a:srgbClr val="01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09336C-43C6-C842-9500-721BD01BDC31}"/>
              </a:ext>
            </a:extLst>
          </p:cNvPr>
          <p:cNvSpPr txBox="1"/>
          <p:nvPr/>
        </p:nvSpPr>
        <p:spPr>
          <a:xfrm>
            <a:off x="1413064" y="2779588"/>
            <a:ext cx="107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Feedback</a:t>
            </a:r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505BD2C7-1CFA-B740-AC85-C003FFDE4C66}"/>
              </a:ext>
            </a:extLst>
          </p:cNvPr>
          <p:cNvSpPr/>
          <p:nvPr/>
        </p:nvSpPr>
        <p:spPr>
          <a:xfrm>
            <a:off x="2767737" y="2322792"/>
            <a:ext cx="1290917" cy="42372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398043-8078-6640-8C45-E48E1B01DD9B}"/>
              </a:ext>
            </a:extLst>
          </p:cNvPr>
          <p:cNvSpPr txBox="1"/>
          <p:nvPr/>
        </p:nvSpPr>
        <p:spPr>
          <a:xfrm>
            <a:off x="1413064" y="2349282"/>
            <a:ext cx="99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Percepts</a:t>
            </a:r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02DAA323-0A08-764B-95E1-2E3216D64350}"/>
              </a:ext>
            </a:extLst>
          </p:cNvPr>
          <p:cNvSpPr/>
          <p:nvPr/>
        </p:nvSpPr>
        <p:spPr>
          <a:xfrm rot="10800000">
            <a:off x="2803680" y="5124360"/>
            <a:ext cx="1290917" cy="42372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4C6AAB9-BD72-6A4A-B792-F85E4AC8F4E3}"/>
              </a:ext>
            </a:extLst>
          </p:cNvPr>
          <p:cNvSpPr txBox="1"/>
          <p:nvPr/>
        </p:nvSpPr>
        <p:spPr>
          <a:xfrm>
            <a:off x="1449007" y="5095431"/>
            <a:ext cx="1285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Action </a:t>
            </a:r>
            <a:br>
              <a:rPr lang="en-DE" dirty="0"/>
            </a:br>
            <a:r>
              <a:rPr lang="en-DE" dirty="0"/>
              <a:t>Explanation</a:t>
            </a:r>
          </a:p>
        </p:txBody>
      </p:sp>
      <p:sp>
        <p:nvSpPr>
          <p:cNvPr id="67" name="Foliennummernplatzhalter 2">
            <a:extLst>
              <a:ext uri="{FF2B5EF4-FFF2-40B4-BE49-F238E27FC236}">
                <a16:creationId xmlns:a16="http://schemas.microsoft.com/office/drawing/2014/main" id="{B9DC76CB-8E46-194F-B67C-74E87EA1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677705"/>
            <a:ext cx="690113" cy="169653"/>
          </a:xfrm>
        </p:spPr>
        <p:txBody>
          <a:bodyPr/>
          <a:lstStyle/>
          <a:p>
            <a:pPr defTabSz="457189"/>
            <a:fld id="{39D465CF-2EA7-4660-A98A-F323A1FFB657}" type="slidenum">
              <a:rPr lang="de-DE">
                <a:solidFill>
                  <a:srgbClr val="0061AC">
                    <a:lumMod val="50000"/>
                  </a:srgbClr>
                </a:solidFill>
                <a:latin typeface="Arial"/>
              </a:rPr>
              <a:pPr defTabSz="457189"/>
              <a:t>5</a:t>
            </a:fld>
            <a:endParaRPr lang="de-DE">
              <a:solidFill>
                <a:srgbClr val="0061AC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ED5BFC-284D-39B2-4A76-C39767DF8C1E}"/>
              </a:ext>
            </a:extLst>
          </p:cNvPr>
          <p:cNvSpPr txBox="1"/>
          <p:nvPr/>
        </p:nvSpPr>
        <p:spPr>
          <a:xfrm>
            <a:off x="6033397" y="3897673"/>
            <a:ext cx="136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200" dirty="0"/>
              <a:t>G: “Goals”</a:t>
            </a:r>
            <a:br>
              <a:rPr lang="en-DE" sz="1200" dirty="0"/>
            </a:br>
            <a:r>
              <a:rPr lang="en-DE" sz="1200" dirty="0"/>
              <a:t>M: Models</a:t>
            </a:r>
          </a:p>
        </p:txBody>
      </p:sp>
      <p:pic>
        <p:nvPicPr>
          <p:cNvPr id="2050" name="Picture 2" descr="A distinctive approach in brain tumor detection and classification using  MRI - ScienceDirect">
            <a:extLst>
              <a:ext uri="{FF2B5EF4-FFF2-40B4-BE49-F238E27FC236}">
                <a16:creationId xmlns:a16="http://schemas.microsoft.com/office/drawing/2014/main" id="{F61F72F8-756E-A854-6BAF-D31BC5EC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237" y="1729123"/>
            <a:ext cx="2072831" cy="108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>
            <a:extLst>
              <a:ext uri="{FF2B5EF4-FFF2-40B4-BE49-F238E27FC236}">
                <a16:creationId xmlns:a16="http://schemas.microsoft.com/office/drawing/2014/main" id="{D277DBDF-0561-9B4D-432E-24631CC50D66}"/>
              </a:ext>
            </a:extLst>
          </p:cNvPr>
          <p:cNvSpPr/>
          <p:nvPr/>
        </p:nvSpPr>
        <p:spPr>
          <a:xfrm>
            <a:off x="8198304" y="4522007"/>
            <a:ext cx="3849534" cy="1828558"/>
          </a:xfrm>
          <a:prstGeom prst="cloudCallout">
            <a:avLst>
              <a:gd name="adj1" fmla="val -61024"/>
              <a:gd name="adj2" fmla="val -524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Sag lieber “Verhaltenspezifikation” statt “Goals”</a:t>
            </a:r>
          </a:p>
        </p:txBody>
      </p:sp>
    </p:spTree>
    <p:extLst>
      <p:ext uri="{BB962C8B-B14F-4D97-AF65-F5344CB8AC3E}">
        <p14:creationId xmlns:p14="http://schemas.microsoft.com/office/powerpoint/2010/main" val="13151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0.00013 0.06783 " pathEditMode="relative" ptsTypes="AA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0.00013 0.067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0.00013 0.067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0.00013 0.067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8225-BFCB-6DCC-E762-AA492E66F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387"/>
            <a:ext cx="10515600" cy="1325563"/>
          </a:xfrm>
        </p:spPr>
        <p:txBody>
          <a:bodyPr>
            <a:normAutofit/>
          </a:bodyPr>
          <a:lstStyle/>
          <a:p>
            <a:r>
              <a:rPr lang="en-DE" sz="4000" dirty="0"/>
              <a:t>Steine auf dem Weg zu Gesundheitsanwendungen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FA082E7-FE27-6F1F-EBFE-B04272EBF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212181"/>
              </p:ext>
            </p:extLst>
          </p:nvPr>
        </p:nvGraphicFramePr>
        <p:xfrm>
          <a:off x="838199" y="2048363"/>
          <a:ext cx="1116623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loud Callout 3">
            <a:extLst>
              <a:ext uri="{FF2B5EF4-FFF2-40B4-BE49-F238E27FC236}">
                <a16:creationId xmlns:a16="http://schemas.microsoft.com/office/drawing/2014/main" id="{854716B2-478E-3E21-E747-603F2322FFE7}"/>
              </a:ext>
            </a:extLst>
          </p:cNvPr>
          <p:cNvSpPr/>
          <p:nvPr/>
        </p:nvSpPr>
        <p:spPr>
          <a:xfrm>
            <a:off x="1934308" y="1078523"/>
            <a:ext cx="7678615" cy="969840"/>
          </a:xfrm>
          <a:prstGeom prst="cloudCallout">
            <a:avLst>
              <a:gd name="adj1" fmla="val -53778"/>
              <a:gd name="adj2" fmla="val -402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Steine, auf denen man bauen muss bzw. </a:t>
            </a:r>
            <a:r>
              <a:rPr lang="en-GB" dirty="0"/>
              <a:t>k</a:t>
            </a:r>
            <a:r>
              <a:rPr lang="en-DE" dirty="0"/>
              <a:t>ann, und Steine, die man vermeiden muss</a:t>
            </a:r>
          </a:p>
        </p:txBody>
      </p:sp>
    </p:spTree>
    <p:extLst>
      <p:ext uri="{BB962C8B-B14F-4D97-AF65-F5344CB8AC3E}">
        <p14:creationId xmlns:p14="http://schemas.microsoft.com/office/powerpoint/2010/main" val="262812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9032A-32DB-8849-D56B-95AE9886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Vektorraum-Einbettungstechniken?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0B594-AB04-7DA6-651F-C760A4D02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dirty="0"/>
              <a:t>Erfolge bei einigen hochdimensionalen Daten</a:t>
            </a:r>
          </a:p>
          <a:p>
            <a:r>
              <a:rPr lang="en-DE" dirty="0"/>
              <a:t>Sehr abstrakte Datenräume: Vektorräume</a:t>
            </a:r>
          </a:p>
          <a:p>
            <a:pPr lvl="1"/>
            <a:r>
              <a:rPr lang="en-DE" dirty="0"/>
              <a:t>Nicht nur für Bild- und Audiodaten (Faltungsnetze und Varianten davon) …</a:t>
            </a:r>
          </a:p>
          <a:p>
            <a:pPr lvl="1"/>
            <a:r>
              <a:rPr lang="en-DE" dirty="0"/>
              <a:t>… sondern auch für relationale Daten: Grapheinbettungsnetze </a:t>
            </a:r>
          </a:p>
          <a:p>
            <a:pPr lvl="1"/>
            <a:r>
              <a:rPr lang="en-DE" dirty="0"/>
              <a:t>These: Optimale Vektorräume und Einbettungen automatisch bestimmbar</a:t>
            </a:r>
          </a:p>
          <a:p>
            <a:pPr lvl="2"/>
            <a:r>
              <a:rPr lang="en-DE" dirty="0"/>
              <a:t>Strukturbildung automatisch bei Vorhandensein von großen Datenmengen für ML-Trainingsmaschinen</a:t>
            </a:r>
          </a:p>
          <a:p>
            <a:pPr lvl="2"/>
            <a:r>
              <a:rPr lang="en-DE" dirty="0"/>
              <a:t>Verlockend, aber zu simpel </a:t>
            </a:r>
            <a:r>
              <a:rPr lang="en-DE"/>
              <a:t>um valide </a:t>
            </a:r>
            <a:r>
              <a:rPr lang="en-DE" dirty="0"/>
              <a:t>zu sein</a:t>
            </a:r>
          </a:p>
          <a:p>
            <a:pPr lvl="1"/>
            <a:r>
              <a:rPr lang="en-DE" dirty="0"/>
              <a:t>Technikgläubigkeit ausgelöst durch KI-Propaganda</a:t>
            </a:r>
          </a:p>
          <a:p>
            <a:r>
              <a:rPr lang="en-DE" dirty="0"/>
              <a:t>Nachvollziehbarkeit der Berechnungen wird immer mehr zum Thema</a:t>
            </a:r>
          </a:p>
        </p:txBody>
      </p:sp>
    </p:spTree>
    <p:extLst>
      <p:ext uri="{BB962C8B-B14F-4D97-AF65-F5344CB8AC3E}">
        <p14:creationId xmlns:p14="http://schemas.microsoft.com/office/powerpoint/2010/main" val="16767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A9EA-F339-FA6A-EC24-1050B473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B606669-224A-C63C-26FF-39DA1C048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432841"/>
          </a:xfrm>
        </p:spPr>
      </p:pic>
    </p:spTree>
    <p:extLst>
      <p:ext uri="{BB962C8B-B14F-4D97-AF65-F5344CB8AC3E}">
        <p14:creationId xmlns:p14="http://schemas.microsoft.com/office/powerpoint/2010/main" val="140689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5A66-E730-1317-A84A-4159D0F5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069DBF1-5AB3-9D79-5CA1-4254DBA4C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893" y="0"/>
            <a:ext cx="9552214" cy="6451025"/>
          </a:xfrm>
        </p:spPr>
      </p:pic>
    </p:spTree>
    <p:extLst>
      <p:ext uri="{BB962C8B-B14F-4D97-AF65-F5344CB8AC3E}">
        <p14:creationId xmlns:p14="http://schemas.microsoft.com/office/powerpoint/2010/main" val="218356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666</Words>
  <Application>Microsoft Macintosh PowerPoint</Application>
  <PresentationFormat>Widescreen</PresentationFormat>
  <Paragraphs>120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Wingdings</vt:lpstr>
      <vt:lpstr>Office Theme</vt:lpstr>
      <vt:lpstr>Data Science,  Maschinelles Lernen, KI:  Der steinige Weg  von Daten zu Gesundheitsanwendungen </vt:lpstr>
      <vt:lpstr>Märchen</vt:lpstr>
      <vt:lpstr>Mythen: KI-Methoden</vt:lpstr>
      <vt:lpstr>DS, ML, AI</vt:lpstr>
      <vt:lpstr>KI-Hypothese: Agent zeigt intelligentes Verhalten (von agere: handeln)</vt:lpstr>
      <vt:lpstr>Steine auf dem Weg zu Gesundheitsanwendungen</vt:lpstr>
      <vt:lpstr>Vektorraum-Einbettungstechniken?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StarAI</vt:lpstr>
      <vt:lpstr>Zusammenfassung: Declarative models first!</vt:lpstr>
      <vt:lpstr>Ausblick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Science, Maschinelles Lernen, KI:  Der steinige Weg  von Daten zu Gesundheitsanwendungen </dc:title>
  <dc:creator>Ralf Möller</dc:creator>
  <cp:lastModifiedBy>Ralf Möller</cp:lastModifiedBy>
  <cp:revision>215</cp:revision>
  <dcterms:created xsi:type="dcterms:W3CDTF">2022-09-15T12:30:19Z</dcterms:created>
  <dcterms:modified xsi:type="dcterms:W3CDTF">2022-09-16T09:52:59Z</dcterms:modified>
</cp:coreProperties>
</file>