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5" r:id="rId4"/>
  </p:sldMasterIdLst>
  <p:notesMasterIdLst>
    <p:notesMasterId r:id="rId37"/>
  </p:notesMasterIdLst>
  <p:handoutMasterIdLst>
    <p:handoutMasterId r:id="rId38"/>
  </p:handoutMasterIdLst>
  <p:sldIdLst>
    <p:sldId id="830" r:id="rId5"/>
    <p:sldId id="1067" r:id="rId6"/>
    <p:sldId id="1058" r:id="rId7"/>
    <p:sldId id="915" r:id="rId8"/>
    <p:sldId id="1077" r:id="rId9"/>
    <p:sldId id="1082" r:id="rId10"/>
    <p:sldId id="886" r:id="rId11"/>
    <p:sldId id="1064" r:id="rId12"/>
    <p:sldId id="1057" r:id="rId13"/>
    <p:sldId id="885" r:id="rId14"/>
    <p:sldId id="360" r:id="rId15"/>
    <p:sldId id="1060" r:id="rId16"/>
    <p:sldId id="1085" r:id="rId17"/>
    <p:sldId id="1071" r:id="rId18"/>
    <p:sldId id="1073" r:id="rId19"/>
    <p:sldId id="1074" r:id="rId20"/>
    <p:sldId id="1072" r:id="rId21"/>
    <p:sldId id="1075" r:id="rId22"/>
    <p:sldId id="1086" r:id="rId23"/>
    <p:sldId id="265" r:id="rId24"/>
    <p:sldId id="266" r:id="rId25"/>
    <p:sldId id="267" r:id="rId26"/>
    <p:sldId id="1076" r:id="rId27"/>
    <p:sldId id="257" r:id="rId28"/>
    <p:sldId id="405" r:id="rId29"/>
    <p:sldId id="406" r:id="rId30"/>
    <p:sldId id="263" r:id="rId31"/>
    <p:sldId id="258" r:id="rId32"/>
    <p:sldId id="394" r:id="rId33"/>
    <p:sldId id="392" r:id="rId34"/>
    <p:sldId id="393" r:id="rId35"/>
    <p:sldId id="1084" r:id="rId36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inz Handels" initials="HH" lastIdx="2" clrIdx="0">
    <p:extLst>
      <p:ext uri="{19B8F6BF-5375-455C-9EA6-DF929625EA0E}">
        <p15:presenceInfo xmlns:p15="http://schemas.microsoft.com/office/powerpoint/2012/main" userId="f39540c5801a0c4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6F7B"/>
    <a:srgbClr val="4C818B"/>
    <a:srgbClr val="66939C"/>
    <a:srgbClr val="DDDDDD"/>
    <a:srgbClr val="004B5A"/>
    <a:srgbClr val="001C22"/>
    <a:srgbClr val="003C4A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16" autoAdjust="0"/>
    <p:restoredTop sz="96327" autoAdjust="0"/>
  </p:normalViewPr>
  <p:slideViewPr>
    <p:cSldViewPr snapToGrid="0">
      <p:cViewPr varScale="1">
        <p:scale>
          <a:sx n="86" d="100"/>
          <a:sy n="86" d="100"/>
        </p:scale>
        <p:origin x="2760" y="200"/>
      </p:cViewPr>
      <p:guideLst>
        <p:guide orient="horz" pos="1824"/>
        <p:guide pos="2880"/>
      </p:guideLst>
    </p:cSldViewPr>
  </p:slideViewPr>
  <p:outlineViewPr>
    <p:cViewPr>
      <p:scale>
        <a:sx n="33" d="100"/>
        <a:sy n="33" d="100"/>
      </p:scale>
      <p:origin x="0" y="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18"/>
    </p:cViewPr>
  </p:sorterViewPr>
  <p:notesViewPr>
    <p:cSldViewPr snapToGrid="0" snapToObjects="1">
      <p:cViewPr varScale="1">
        <p:scale>
          <a:sx n="38" d="100"/>
          <a:sy n="38" d="100"/>
        </p:scale>
        <p:origin x="-2898" y="-126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de-DE" dirty="0">
              <a:latin typeface="Myriad Pro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de-DE" dirty="0">
              <a:latin typeface="Myriad Pro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Times New Roman" charset="0"/>
              </a:defRPr>
            </a:lvl1pPr>
          </a:lstStyle>
          <a:p>
            <a:endParaRPr lang="de-DE" dirty="0">
              <a:latin typeface="Myriad Pro"/>
              <a:ea typeface="Myriad Pro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Times New Roman" charset="0"/>
              </a:defRPr>
            </a:lvl1pPr>
          </a:lstStyle>
          <a:p>
            <a:fld id="{F81A8745-FCBF-4949-A264-E2C58BB1760D}" type="slidenum">
              <a:rPr lang="de-DE">
                <a:latin typeface="Myriad Pro"/>
                <a:ea typeface="Myriad Pro"/>
              </a:rPr>
              <a:pPr/>
              <a:t>‹#›</a:t>
            </a:fld>
            <a:endParaRPr lang="de-DE" dirty="0">
              <a:latin typeface="Myriad Pro"/>
              <a:ea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649770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Myriad Pro"/>
                <a:ea typeface="+mn-ea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Myriad Pro"/>
                <a:ea typeface="+mn-ea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die Formate des Vorlagentextes zu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Times New Roman" charset="0"/>
                <a:ea typeface="Myriad Pro"/>
              </a:defRPr>
            </a:lvl1pPr>
          </a:lstStyle>
          <a:p>
            <a:endParaRPr lang="de-DE" dirty="0">
              <a:latin typeface="Myriad Pro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Myriad Pro"/>
                <a:ea typeface="Myriad Pro"/>
              </a:defRPr>
            </a:lvl1pPr>
          </a:lstStyle>
          <a:p>
            <a:fld id="{9FC3EDD6-0A4A-C540-9197-893F889A87ED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3419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yriad Pro"/>
        <a:ea typeface="Myriad Pro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yriad Pro"/>
        <a:ea typeface="Myriad Pro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yriad Pro"/>
        <a:ea typeface="Myriad Pro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yriad Pro"/>
        <a:ea typeface="Myriad Pro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yriad Pro"/>
        <a:ea typeface="Myriad Pro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Myriad Pro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6039">
              <a:defRPr/>
            </a:pPr>
            <a:fld id="{9BB00F26-BCAE-4AC2-A5D2-1FDAD3C1CE69}" type="slidenum">
              <a:rPr lang="de-DE" smtClean="0">
                <a:latin typeface="Myriad Pro" pitchFamily="34" charset="0"/>
                <a:ea typeface="ＭＳ Ｐゴシック" pitchFamily="34" charset="-128"/>
              </a:rPr>
              <a:pPr defTabSz="946039">
                <a:defRPr/>
              </a:pPr>
              <a:t>1</a:t>
            </a:fld>
            <a:endParaRPr lang="de-DE" dirty="0">
              <a:latin typeface="Myriad Pro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4457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F306B-7690-4B30-9D05-29ECDC267068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1147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2375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7464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1287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2751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6450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5977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7881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1222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Myriad Pro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6039">
              <a:defRPr/>
            </a:pPr>
            <a:fld id="{9BB00F26-BCAE-4AC2-A5D2-1FDAD3C1CE69}" type="slidenum">
              <a:rPr lang="de-DE" smtClean="0">
                <a:latin typeface="Myriad Pro" pitchFamily="34" charset="0"/>
                <a:ea typeface="ＭＳ Ｐゴシック" pitchFamily="34" charset="-128"/>
              </a:rPr>
              <a:pPr defTabSz="946039">
                <a:defRPr/>
              </a:pPr>
              <a:t>2</a:t>
            </a:fld>
            <a:endParaRPr lang="de-DE" dirty="0">
              <a:latin typeface="Myriad Pro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8014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9537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3970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2338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7679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3CEC1-94A5-E344-B216-5DF6D5416762}" type="slidenum">
              <a:rPr lang="en-DE" smtClean="0"/>
              <a:t>24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854957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36652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974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9804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87425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629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21354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47576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7998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2713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1955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7693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5621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1544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829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EDD6-0A4A-C540-9197-893F889A87ED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367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" y="1701800"/>
            <a:ext cx="8628063" cy="71596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2575" y="2963333"/>
            <a:ext cx="8564563" cy="316918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0459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fld id="{1F4B4C0F-8E60-CE41-8186-DD4AB1581340}" type="slidenum">
              <a:rPr lang="en-US" smtClean="0">
                <a:latin typeface="+mn-lt"/>
                <a:ea typeface="Myriad Pro"/>
              </a:rPr>
              <a:pPr/>
              <a:t>‹#›</a:t>
            </a:fld>
            <a:endParaRPr lang="en-US" dirty="0">
              <a:latin typeface="+mn-lt"/>
              <a:ea typeface="Myriad Pro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973666"/>
            <a:ext cx="8229600" cy="560387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0"/>
          </p:nvPr>
        </p:nvSpPr>
        <p:spPr>
          <a:xfrm>
            <a:off x="455613" y="1693333"/>
            <a:ext cx="8232775" cy="5164667"/>
          </a:xfrm>
        </p:spPr>
        <p:txBody>
          <a:bodyPr/>
          <a:lstStyle>
            <a:lvl3pPr>
              <a:buFont typeface="Wingdings" pitchFamily="2" charset="2"/>
              <a:buChar char="Ø"/>
              <a:defRPr/>
            </a:lvl3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7302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/>
          <p:cNvSpPr txBox="1">
            <a:spLocks/>
          </p:cNvSpPr>
          <p:nvPr userDrawn="1"/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fld id="{1F4B4C0F-8E60-CE41-8186-DD4AB1581340}" type="slidenum">
              <a:rPr lang="de-DE" sz="1200" noProof="0" smtClean="0">
                <a:latin typeface="+mn-lt"/>
                <a:ea typeface="Myriad Pro"/>
              </a:rPr>
              <a:pPr/>
              <a:t>‹#›</a:t>
            </a:fld>
            <a:endParaRPr lang="de-DE" sz="1200" noProof="0">
              <a:latin typeface="+mn-lt"/>
              <a:ea typeface="Myriad Pro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973674"/>
            <a:ext cx="8229600" cy="560387"/>
          </a:xfrm>
        </p:spPr>
        <p:txBody>
          <a:bodyPr/>
          <a:lstStyle/>
          <a:p>
            <a:r>
              <a:rPr lang="de-DE" noProof="0"/>
              <a:t>Click to edit Master title style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0"/>
          </p:nvPr>
        </p:nvSpPr>
        <p:spPr>
          <a:xfrm>
            <a:off x="455617" y="1693341"/>
            <a:ext cx="3757799" cy="5164667"/>
          </a:xfrm>
        </p:spPr>
        <p:txBody>
          <a:bodyPr/>
          <a:lstStyle/>
          <a:p>
            <a:pPr lvl="0"/>
            <a:r>
              <a:rPr lang="de-DE" noProof="0"/>
              <a:t>Click to edit Master text styles</a:t>
            </a:r>
          </a:p>
          <a:p>
            <a:pPr lvl="1"/>
            <a:r>
              <a:rPr lang="de-DE" noProof="0"/>
              <a:t>Second level</a:t>
            </a:r>
          </a:p>
          <a:p>
            <a:pPr lvl="2"/>
            <a:r>
              <a:rPr lang="de-DE" noProof="0"/>
              <a:t>Third level</a:t>
            </a:r>
          </a:p>
          <a:p>
            <a:pPr lvl="3"/>
            <a:r>
              <a:rPr lang="de-DE" noProof="0"/>
              <a:t>Fourth level</a:t>
            </a:r>
          </a:p>
          <a:p>
            <a:pPr lvl="4"/>
            <a:r>
              <a:rPr lang="de-DE" noProof="0"/>
              <a:t>Fifth level</a:t>
            </a:r>
          </a:p>
        </p:txBody>
      </p:sp>
      <p:sp>
        <p:nvSpPr>
          <p:cNvPr id="5" name="Content Placeholder 15"/>
          <p:cNvSpPr>
            <a:spLocks noGrp="1"/>
          </p:cNvSpPr>
          <p:nvPr>
            <p:ph sz="quarter" idx="11"/>
          </p:nvPr>
        </p:nvSpPr>
        <p:spPr>
          <a:xfrm>
            <a:off x="4930588" y="1693341"/>
            <a:ext cx="3756212" cy="5164667"/>
          </a:xfrm>
        </p:spPr>
        <p:txBody>
          <a:bodyPr/>
          <a:lstStyle/>
          <a:p>
            <a:pPr lvl="0"/>
            <a:r>
              <a:rPr lang="de-DE" noProof="0"/>
              <a:t>Click to edit Master text styles</a:t>
            </a:r>
          </a:p>
          <a:p>
            <a:pPr lvl="1"/>
            <a:r>
              <a:rPr lang="de-DE" noProof="0"/>
              <a:t>Second level</a:t>
            </a:r>
          </a:p>
          <a:p>
            <a:pPr lvl="2"/>
            <a:r>
              <a:rPr lang="de-DE" noProof="0"/>
              <a:t>Third level</a:t>
            </a:r>
          </a:p>
          <a:p>
            <a:pPr lvl="3"/>
            <a:r>
              <a:rPr lang="de-DE" noProof="0"/>
              <a:t>Fourth level</a:t>
            </a:r>
          </a:p>
          <a:p>
            <a:pPr lvl="4"/>
            <a:r>
              <a:rPr lang="de-D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71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AA47-0E32-F648-8A42-30751395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DD9DD-EB52-F94D-96DA-1F4F464AF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040C8-5E36-8340-AD1A-84D2DA8B5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BEFC-CC00-AE4A-9AC0-98657608B4A6}" type="datetimeFigureOut">
              <a:rPr lang="en-DE" smtClean="0"/>
              <a:t>24.11.20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3A744-852F-7E49-BE24-0F7EAF16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F3F76-1DAD-FA4B-B60A-89C3D552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007A-DAC4-AB4A-99DC-AC7535B90CC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934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560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yriad Pro"/>
                <a:ea typeface="Myriad Pro"/>
              </a:defRPr>
            </a:lvl1pPr>
          </a:lstStyle>
          <a:p>
            <a:fld id="{2A50D37A-6B93-784C-992A-41C102456268}" type="datetimeFigureOut">
              <a:rPr lang="en-US" noProof="0" smtClean="0"/>
              <a:pPr/>
              <a:t>11/24/20</a:t>
            </a:fld>
            <a:endParaRPr lang="en-US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yriad Pro"/>
                <a:ea typeface="Myriad Pro"/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yriad Pro"/>
                <a:ea typeface="Myriad Pro"/>
              </a:defRPr>
            </a:lvl1pPr>
          </a:lstStyle>
          <a:p>
            <a:fld id="{E123C645-B81E-7E49-A86F-221F84272762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028" name="Picture 4" descr="Logo UzL — Deutsch">
            <a:extLst>
              <a:ext uri="{FF2B5EF4-FFF2-40B4-BE49-F238E27FC236}">
                <a16:creationId xmlns:a16="http://schemas.microsoft.com/office/drawing/2014/main" id="{1B4EB018-6B88-45B9-8E1A-BBA530184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60" y="63641"/>
            <a:ext cx="2590800" cy="82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63ACDAE-30FD-44F6-81FA-74E31E6F93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814" y="192280"/>
            <a:ext cx="2672688" cy="53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63" r:id="rId3"/>
    <p:sldLayoutId id="2147483764" r:id="rId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/>
          <a:ea typeface="Myriad Pro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04800" indent="-304800" algn="l" rtl="0" eaLnBrk="1" fontAlgn="base" hangingPunct="1">
        <a:spcBef>
          <a:spcPct val="50000"/>
        </a:spcBef>
        <a:spcAft>
          <a:spcPct val="0"/>
        </a:spcAft>
        <a:buChar char="•"/>
        <a:tabLst>
          <a:tab pos="1974850" algn="l"/>
          <a:tab pos="2873375" algn="l"/>
        </a:tabLst>
        <a:defRPr sz="2200">
          <a:solidFill>
            <a:schemeClr val="tx1"/>
          </a:solidFill>
          <a:latin typeface="+mn-lt"/>
          <a:ea typeface="Myriad Pro"/>
          <a:cs typeface="+mn-cs"/>
        </a:defRPr>
      </a:lvl1pPr>
      <a:lvl2pPr marL="698500" indent="-322263" algn="l" rtl="0" eaLnBrk="1" fontAlgn="base" hangingPunct="1">
        <a:spcBef>
          <a:spcPct val="15000"/>
        </a:spcBef>
        <a:spcAft>
          <a:spcPct val="0"/>
        </a:spcAft>
        <a:buChar char="–"/>
        <a:tabLst>
          <a:tab pos="1974850" algn="l"/>
          <a:tab pos="2873375" algn="l"/>
        </a:tabLst>
        <a:defRPr>
          <a:solidFill>
            <a:schemeClr val="tx1"/>
          </a:solidFill>
          <a:latin typeface="+mn-lt"/>
          <a:ea typeface="Myriad Pro"/>
        </a:defRPr>
      </a:lvl2pPr>
      <a:lvl3pPr marL="1098550" indent="-300038" algn="l" rtl="0" eaLnBrk="1" fontAlgn="base" hangingPunct="1">
        <a:spcBef>
          <a:spcPct val="10000"/>
        </a:spcBef>
        <a:spcAft>
          <a:spcPct val="0"/>
        </a:spcAft>
        <a:buFont typeface="Wingdings" charset="2"/>
        <a:buChar char="§"/>
        <a:tabLst>
          <a:tab pos="1974850" algn="l"/>
          <a:tab pos="2873375" algn="l"/>
        </a:tabLst>
        <a:defRPr sz="1600">
          <a:solidFill>
            <a:schemeClr val="tx1"/>
          </a:solidFill>
          <a:latin typeface="+mn-lt"/>
          <a:ea typeface="Myriad Pro"/>
        </a:defRPr>
      </a:lvl3pPr>
      <a:lvl4pPr marL="1346200" indent="-1762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·"/>
        <a:tabLst>
          <a:tab pos="1974850" algn="l"/>
          <a:tab pos="2873375" algn="l"/>
        </a:tabLst>
        <a:defRPr sz="1400">
          <a:solidFill>
            <a:schemeClr val="tx1"/>
          </a:solidFill>
          <a:latin typeface="+mn-lt"/>
          <a:ea typeface="Myriad Pro"/>
        </a:defRPr>
      </a:lvl4pPr>
      <a:lvl5pPr marL="16462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  <a:ea typeface="Myriad Pro"/>
        </a:defRPr>
      </a:lvl5pPr>
      <a:lvl6pPr marL="21034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6pPr>
      <a:lvl7pPr marL="25606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7pPr>
      <a:lvl8pPr marL="30178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8pPr>
      <a:lvl9pPr marL="34750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ata-science-blog.com/blog/2018/05/14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0970" y="1435768"/>
            <a:ext cx="8922058" cy="1193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dirty="0">
                <a:latin typeface="Myriad Pro" pitchFamily="34" charset="0"/>
              </a:rPr>
              <a:t>Neue Außenstelle des </a:t>
            </a:r>
            <a:br>
              <a:rPr lang="de-DE" dirty="0">
                <a:latin typeface="Myriad Pro" pitchFamily="34" charset="0"/>
              </a:rPr>
            </a:br>
            <a:r>
              <a:rPr lang="de-DE" dirty="0">
                <a:latin typeface="Myriad Pro" pitchFamily="34" charset="0"/>
              </a:rPr>
              <a:t>Deutschen Forschungszentrums für </a:t>
            </a:r>
            <a:br>
              <a:rPr lang="de-DE">
                <a:latin typeface="Myriad Pro" pitchFamily="34" charset="0"/>
              </a:rPr>
            </a:br>
            <a:r>
              <a:rPr lang="de-DE">
                <a:latin typeface="Myriad Pro" pitchFamily="34" charset="0"/>
              </a:rPr>
              <a:t>Künstliche </a:t>
            </a:r>
            <a:r>
              <a:rPr lang="de-DE" dirty="0">
                <a:latin typeface="Myriad Pro" pitchFamily="34" charset="0"/>
              </a:rPr>
              <a:t>Intelligenz (DFKI) an der </a:t>
            </a:r>
            <a:br>
              <a:rPr lang="de-DE" dirty="0">
                <a:latin typeface="Myriad Pro" pitchFamily="34" charset="0"/>
              </a:rPr>
            </a:br>
            <a:r>
              <a:rPr lang="de-DE" dirty="0">
                <a:latin typeface="Myriad Pro" pitchFamily="34" charset="0"/>
              </a:rPr>
              <a:t>Universität zu Lübeck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717" y="3251326"/>
            <a:ext cx="8564563" cy="1954213"/>
          </a:xfrm>
        </p:spPr>
        <p:txBody>
          <a:bodyPr>
            <a:normAutofit/>
          </a:bodyPr>
          <a:lstStyle/>
          <a:p>
            <a:r>
              <a:rPr lang="de-DE" sz="2200" b="1" dirty="0"/>
              <a:t>Heinz Handels, Alfred Mertins und Ralf Möller </a:t>
            </a:r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 </a:t>
            </a:r>
            <a:r>
              <a:rPr lang="de-DE" sz="1800" dirty="0"/>
              <a:t>Institute für Medizinische Informatik, Signalverarbeitung und Informationssysteme </a:t>
            </a:r>
            <a:br>
              <a:rPr lang="de-DE" sz="1800" dirty="0"/>
            </a:br>
            <a:r>
              <a:rPr lang="de-DE" sz="1800" dirty="0"/>
              <a:t>Universität zu Lübeck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92132"/>
            <a:ext cx="9144000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559104-AB66-9E41-9423-9B169FA14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3669"/>
            <a:ext cx="8483600" cy="560387"/>
          </a:xfrm>
        </p:spPr>
        <p:txBody>
          <a:bodyPr>
            <a:normAutofit/>
          </a:bodyPr>
          <a:lstStyle/>
          <a:p>
            <a:r>
              <a:rPr lang="en-US" dirty="0" err="1"/>
              <a:t>Klinisches</a:t>
            </a:r>
            <a:r>
              <a:rPr lang="en-US" noProof="0" dirty="0"/>
              <a:t> OCT versus Homecare OCT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B88871-42C7-1740-A2D0-90734802023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-58995" y="1693333"/>
            <a:ext cx="8766979" cy="5164667"/>
          </a:xfrm>
        </p:spPr>
        <p:txBody>
          <a:bodyPr/>
          <a:lstStyle/>
          <a:p>
            <a:pPr lvl="1"/>
            <a:r>
              <a:rPr lang="en-US" noProof="0" dirty="0" err="1"/>
              <a:t>Neues</a:t>
            </a:r>
            <a:r>
              <a:rPr lang="en-US" noProof="0" dirty="0"/>
              <a:t> </a:t>
            </a:r>
            <a:r>
              <a:rPr lang="en-US" noProof="0" dirty="0" err="1"/>
              <a:t>kostengünstiges</a:t>
            </a:r>
            <a:r>
              <a:rPr lang="en-US" noProof="0" dirty="0"/>
              <a:t> OCT-</a:t>
            </a:r>
            <a:r>
              <a:rPr lang="en-US" noProof="0" dirty="0" err="1"/>
              <a:t>Gerät</a:t>
            </a:r>
            <a:r>
              <a:rPr lang="en-US" noProof="0" dirty="0"/>
              <a:t> </a:t>
            </a:r>
            <a:r>
              <a:rPr lang="en-US" noProof="0" dirty="0" err="1"/>
              <a:t>für</a:t>
            </a:r>
            <a:r>
              <a:rPr lang="en-US" noProof="0" dirty="0"/>
              <a:t> die Homecare </a:t>
            </a:r>
            <a:r>
              <a:rPr lang="en-US" noProof="0" dirty="0" err="1"/>
              <a:t>Anwendung</a:t>
            </a:r>
            <a:endParaRPr lang="en-US" noProof="0" dirty="0"/>
          </a:p>
          <a:p>
            <a:pPr lvl="2"/>
            <a:r>
              <a:rPr lang="en-US" dirty="0" err="1"/>
              <a:t>Entwickelt</a:t>
            </a:r>
            <a:r>
              <a:rPr lang="en-US" dirty="0"/>
              <a:t> am </a:t>
            </a:r>
            <a:r>
              <a:rPr lang="en-US" noProof="0" dirty="0" err="1"/>
              <a:t>Institut</a:t>
            </a:r>
            <a:r>
              <a:rPr lang="en-US" noProof="0" dirty="0"/>
              <a:t>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Biomedizinische</a:t>
            </a:r>
            <a:r>
              <a:rPr lang="en-US" noProof="0" dirty="0"/>
              <a:t> </a:t>
            </a:r>
            <a:r>
              <a:rPr lang="en-US" dirty="0"/>
              <a:t>O</a:t>
            </a:r>
            <a:r>
              <a:rPr lang="en-US" noProof="0" dirty="0" err="1"/>
              <a:t>ptik</a:t>
            </a:r>
            <a:r>
              <a:rPr lang="en-US" noProof="0" dirty="0"/>
              <a:t> der Universität </a:t>
            </a:r>
            <a:r>
              <a:rPr lang="en-US" noProof="0" dirty="0" err="1"/>
              <a:t>zu</a:t>
            </a:r>
            <a:r>
              <a:rPr lang="en-US" noProof="0" dirty="0"/>
              <a:t> Lübeck und der</a:t>
            </a:r>
          </a:p>
          <a:p>
            <a:pPr marL="798512" lvl="2" indent="0">
              <a:buNone/>
            </a:pPr>
            <a:r>
              <a:rPr lang="en-US" dirty="0"/>
              <a:t>      </a:t>
            </a:r>
            <a:r>
              <a:rPr lang="en-US" noProof="0" dirty="0"/>
              <a:t> </a:t>
            </a:r>
            <a:r>
              <a:rPr lang="en-US" noProof="0" dirty="0" err="1"/>
              <a:t>Visotec</a:t>
            </a:r>
            <a:r>
              <a:rPr lang="en-US" noProof="0" dirty="0"/>
              <a:t> </a:t>
            </a:r>
            <a:r>
              <a:rPr lang="en-US" noProof="0" dirty="0" err="1"/>
              <a:t>Gmbh</a:t>
            </a:r>
            <a:r>
              <a:rPr lang="en-US" noProof="0" dirty="0"/>
              <a:t>, Lübeck </a:t>
            </a:r>
          </a:p>
          <a:p>
            <a:pPr lvl="1"/>
            <a:r>
              <a:rPr lang="en-US" dirty="0" err="1"/>
              <a:t>Automatische</a:t>
            </a:r>
            <a:r>
              <a:rPr lang="en-US" dirty="0"/>
              <a:t> </a:t>
            </a:r>
            <a:r>
              <a:rPr lang="en-US" dirty="0" err="1"/>
              <a:t>Auswertung</a:t>
            </a:r>
            <a:r>
              <a:rPr lang="en-US" dirty="0"/>
              <a:t> der Homecare OCT-</a:t>
            </a:r>
            <a:r>
              <a:rPr lang="en-US" dirty="0" err="1"/>
              <a:t>Bilder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notwendig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Problem: </a:t>
            </a:r>
            <a:r>
              <a:rPr lang="en-US" dirty="0" err="1"/>
              <a:t>Reduzierte</a:t>
            </a:r>
            <a:r>
              <a:rPr lang="en-US" dirty="0"/>
              <a:t> </a:t>
            </a:r>
            <a:r>
              <a:rPr lang="en-US" dirty="0" err="1"/>
              <a:t>Bildqualität</a:t>
            </a:r>
            <a:endParaRPr lang="en-US" noProof="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AADB772-722D-794D-8C5E-E50BE0D0FBF4}"/>
              </a:ext>
            </a:extLst>
          </p:cNvPr>
          <p:cNvGrpSpPr/>
          <p:nvPr/>
        </p:nvGrpSpPr>
        <p:grpSpPr>
          <a:xfrm>
            <a:off x="1274334" y="4779195"/>
            <a:ext cx="6563954" cy="1850088"/>
            <a:chOff x="1202362" y="3212976"/>
            <a:chExt cx="9736849" cy="2207433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841901CD-10A9-5F40-9641-6C9F688AAE88}"/>
                </a:ext>
              </a:extLst>
            </p:cNvPr>
            <p:cNvGrpSpPr/>
            <p:nvPr/>
          </p:nvGrpSpPr>
          <p:grpSpPr>
            <a:xfrm>
              <a:off x="1202362" y="3217440"/>
              <a:ext cx="4638551" cy="2126713"/>
              <a:chOff x="867209" y="-2547664"/>
              <a:chExt cx="4638551" cy="2126713"/>
            </a:xfrm>
          </p:grpSpPr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686F5F97-E432-D446-A21D-60E86C8A1B0C}"/>
                  </a:ext>
                </a:extLst>
              </p:cNvPr>
              <p:cNvSpPr txBox="1"/>
              <p:nvPr/>
            </p:nvSpPr>
            <p:spPr>
              <a:xfrm>
                <a:off x="867209" y="-693971"/>
                <a:ext cx="4097606" cy="2730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/>
                  <a:t>Clinical OCT (Heidelberg </a:t>
                </a:r>
                <a:r>
                  <a:rPr lang="de-DE" sz="1400" b="1" dirty="0" err="1"/>
                  <a:t>Spectralis</a:t>
                </a:r>
                <a:r>
                  <a:rPr lang="de-DE" sz="1400" b="1" dirty="0"/>
                  <a:t>)</a:t>
                </a:r>
              </a:p>
            </p:txBody>
          </p:sp>
          <p:pic>
            <p:nvPicPr>
              <p:cNvPr id="20" name="Picture 1" descr="page2image43639744">
                <a:extLst>
                  <a:ext uri="{FF2B5EF4-FFF2-40B4-BE49-F238E27FC236}">
                    <a16:creationId xmlns:a16="http://schemas.microsoft.com/office/drawing/2014/main" id="{BED5CCEC-36A5-8D40-8887-902F2B508F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1"/>
              <a:stretch/>
            </p:blipFill>
            <p:spPr bwMode="auto">
              <a:xfrm>
                <a:off x="867209" y="-2547664"/>
                <a:ext cx="4638551" cy="18344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78564B26-960E-C640-B1A7-81AA47EFF175}"/>
                </a:ext>
              </a:extLst>
            </p:cNvPr>
            <p:cNvGrpSpPr/>
            <p:nvPr/>
          </p:nvGrpSpPr>
          <p:grpSpPr>
            <a:xfrm>
              <a:off x="6470681" y="3212976"/>
              <a:ext cx="4468530" cy="2207433"/>
              <a:chOff x="5393466" y="7237134"/>
              <a:chExt cx="4468530" cy="2207433"/>
            </a:xfrm>
          </p:grpSpPr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016D0DB4-9DCB-B341-BBCF-BC28A1BD881A}"/>
                  </a:ext>
                </a:extLst>
              </p:cNvPr>
              <p:cNvSpPr txBox="1"/>
              <p:nvPr/>
            </p:nvSpPr>
            <p:spPr>
              <a:xfrm>
                <a:off x="5498004" y="9077343"/>
                <a:ext cx="4097606" cy="367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/>
                  <a:t>        Homecare-OCT (</a:t>
                </a:r>
                <a:r>
                  <a:rPr lang="de-DE" sz="1400" b="1" dirty="0" err="1"/>
                  <a:t>Visotec</a:t>
                </a:r>
                <a:r>
                  <a:rPr lang="de-DE" sz="1400" b="1" dirty="0"/>
                  <a:t>)</a:t>
                </a:r>
              </a:p>
            </p:txBody>
          </p:sp>
          <p:pic>
            <p:nvPicPr>
              <p:cNvPr id="18" name="Picture 4" descr="page2image43638496">
                <a:extLst>
                  <a:ext uri="{FF2B5EF4-FFF2-40B4-BE49-F238E27FC236}">
                    <a16:creationId xmlns:a16="http://schemas.microsoft.com/office/drawing/2014/main" id="{6FABC42E-2FD4-BE43-A4FF-AA10EBC9FE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16"/>
              <a:stretch/>
            </p:blipFill>
            <p:spPr bwMode="auto">
              <a:xfrm>
                <a:off x="5393466" y="7237134"/>
                <a:ext cx="4468530" cy="1833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2" name="Grafik 21" descr="Zeiss_Cirrus_HD_O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63975" y="3361458"/>
            <a:ext cx="1547408" cy="1262200"/>
          </a:xfrm>
          <a:prstGeom prst="rect">
            <a:avLst/>
          </a:prstGeom>
        </p:spPr>
      </p:pic>
      <p:pic>
        <p:nvPicPr>
          <p:cNvPr id="23" name="Inhaltsplatzhalter 6">
            <a:extLst>
              <a:ext uri="{FF2B5EF4-FFF2-40B4-BE49-F238E27FC236}">
                <a16:creationId xmlns:a16="http://schemas.microsoft.com/office/drawing/2014/main" id="{44E8C77A-FBB3-4F31-8F17-F5E8070580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3" t="699" r="18873" b="8804"/>
          <a:stretch/>
        </p:blipFill>
        <p:spPr bwMode="auto">
          <a:xfrm>
            <a:off x="5536690" y="3190636"/>
            <a:ext cx="1475389" cy="142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2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AE288DD-8DD9-4690-A249-C265E99E3528}"/>
              </a:ext>
            </a:extLst>
          </p:cNvPr>
          <p:cNvGrpSpPr/>
          <p:nvPr/>
        </p:nvGrpSpPr>
        <p:grpSpPr>
          <a:xfrm>
            <a:off x="1291724" y="1996392"/>
            <a:ext cx="6560551" cy="1843872"/>
            <a:chOff x="1017589" y="2895687"/>
            <a:chExt cx="7277450" cy="192405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611F85D-F52D-C04D-8426-108F65EB9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589" y="3061711"/>
              <a:ext cx="7105650" cy="1552575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FE9D61A5-0D40-A34C-A926-46A4A4CA7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4814" y="2895687"/>
              <a:ext cx="1800225" cy="1924050"/>
            </a:xfrm>
            <a:prstGeom prst="rect">
              <a:avLst/>
            </a:prstGeom>
          </p:spPr>
        </p:pic>
      </p:grpSp>
      <p:sp>
        <p:nvSpPr>
          <p:cNvPr id="22" name="Inhaltsplatzhalter 21">
            <a:extLst>
              <a:ext uri="{FF2B5EF4-FFF2-40B4-BE49-F238E27FC236}">
                <a16:creationId xmlns:a16="http://schemas.microsoft.com/office/drawing/2014/main" id="{70958D5D-A5D5-8243-985D-D6610456E0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43000" y="2415082"/>
            <a:ext cx="5269230" cy="184387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FD48AEA-47EF-264F-A34E-E39995B40B61}"/>
              </a:ext>
            </a:extLst>
          </p:cNvPr>
          <p:cNvSpPr txBox="1"/>
          <p:nvPr/>
        </p:nvSpPr>
        <p:spPr>
          <a:xfrm>
            <a:off x="1446600" y="3643375"/>
            <a:ext cx="106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Eingabebild</a:t>
            </a:r>
          </a:p>
          <a:p>
            <a:endParaRPr lang="de-DE" sz="1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D856F9B-7171-0046-9C99-425431F400DF}"/>
              </a:ext>
            </a:extLst>
          </p:cNvPr>
          <p:cNvSpPr txBox="1"/>
          <p:nvPr/>
        </p:nvSpPr>
        <p:spPr>
          <a:xfrm>
            <a:off x="6400803" y="3674165"/>
            <a:ext cx="160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Segmentierung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0F29BE2-FC0D-4EBB-ACBA-F02899788C3B}"/>
              </a:ext>
            </a:extLst>
          </p:cNvPr>
          <p:cNvSpPr txBox="1">
            <a:spLocks/>
          </p:cNvSpPr>
          <p:nvPr/>
        </p:nvSpPr>
        <p:spPr>
          <a:xfrm>
            <a:off x="457200" y="1131153"/>
            <a:ext cx="8229600" cy="560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Myriad Pro"/>
                <a:ea typeface="Myriad Pro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/>
            <a:r>
              <a:rPr lang="de-DE" sz="2800" kern="0" dirty="0"/>
              <a:t>Automatische Segmentierung von Homecare-OCT-Bildern mit Deep Learning Netzen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9EF00C0-6F04-4208-A9DF-36D8643BE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67" y="4099848"/>
            <a:ext cx="8315665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4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1C0B0-CB1D-4829-9C0D-2B0666374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DFKI AG </a:t>
            </a:r>
            <a:r>
              <a:rPr lang="de-DE" dirty="0" err="1"/>
              <a:t>Artificial</a:t>
            </a:r>
            <a:r>
              <a:rPr lang="de-DE" dirty="0"/>
              <a:t> </a:t>
            </a:r>
            <a:r>
              <a:rPr lang="de-DE" dirty="0" err="1"/>
              <a:t>Intelligence</a:t>
            </a:r>
            <a:r>
              <a:rPr lang="de-DE" dirty="0"/>
              <a:t> in Medical Imaging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55A503-5E61-461F-845B-10E9B14D30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9120" y="1536803"/>
            <a:ext cx="7927629" cy="5549653"/>
          </a:xfrm>
        </p:spPr>
        <p:txBody>
          <a:bodyPr>
            <a:normAutofit/>
          </a:bodyPr>
          <a:lstStyle/>
          <a:p>
            <a:r>
              <a:rPr lang="de-DE" b="1" dirty="0"/>
              <a:t>Entwicklung KI-basierter medizinischer Bildverarbeitungssysteme </a:t>
            </a:r>
            <a:r>
              <a:rPr lang="de-DE" sz="2300" dirty="0"/>
              <a:t>für die Unterstützung der medizinischen Diagnostik und Therapie  </a:t>
            </a:r>
          </a:p>
          <a:p>
            <a:r>
              <a:rPr lang="de-DE" sz="2300" dirty="0"/>
              <a:t>Weiterentwicklung und problemorientierte Optimierung </a:t>
            </a:r>
            <a:r>
              <a:rPr lang="de-DE" sz="2300" b="1" dirty="0"/>
              <a:t>maschineller Lernverfahren und Deep Learning Netzen</a:t>
            </a:r>
            <a:r>
              <a:rPr lang="de-DE" sz="2300" dirty="0"/>
              <a:t> </a:t>
            </a:r>
          </a:p>
          <a:p>
            <a:r>
              <a:rPr lang="de-DE" sz="2400" dirty="0"/>
              <a:t>Integration von </a:t>
            </a:r>
            <a:r>
              <a:rPr lang="de-DE" sz="2400" b="1" dirty="0" err="1"/>
              <a:t>Explainable</a:t>
            </a:r>
            <a:r>
              <a:rPr lang="de-DE" sz="2400" b="1" dirty="0"/>
              <a:t> AI Komponenten und E</a:t>
            </a:r>
            <a:r>
              <a:rPr lang="de-DE" b="1" dirty="0"/>
              <a:t>rweiterung der Anwendungsmöglichkeiten </a:t>
            </a:r>
            <a:r>
              <a:rPr lang="de-DE" dirty="0"/>
              <a:t>von Deep Learning Netzen durch Generierung realer und synthetischer annotierter Trainingsbilddaten </a:t>
            </a:r>
            <a:endParaRPr lang="de-DE" sz="2400" dirty="0"/>
          </a:p>
          <a:p>
            <a:r>
              <a:rPr lang="de-DE" sz="2300" b="1" dirty="0"/>
              <a:t>Kombination</a:t>
            </a:r>
            <a:r>
              <a:rPr lang="de-DE" sz="2300" dirty="0"/>
              <a:t> von KI-basierten Bildanalyseverfahren </a:t>
            </a:r>
            <a:r>
              <a:rPr lang="de-DE" sz="2300" b="1" dirty="0"/>
              <a:t>mit medizinischen  Bildverarbeitungs- und Visualisierungsmethoden</a:t>
            </a:r>
            <a:endParaRPr lang="de-DE" dirty="0"/>
          </a:p>
          <a:p>
            <a:pPr lvl="2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FC15F30-308C-4CAB-BC21-BAED6B0A5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587" y="2810137"/>
            <a:ext cx="1176623" cy="98047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04D38CA-2911-4B8A-A521-E0F5CFD57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54" y="1564319"/>
            <a:ext cx="1098870" cy="109887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6A0EFEE-283B-4AC1-B8A8-E346EC44B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54" y="3847833"/>
            <a:ext cx="1098000" cy="1098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6238787-5E37-4C64-9460-CC7FEC2FC9D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34" y="5223256"/>
            <a:ext cx="1253576" cy="125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A89A46B0-384E-4EA5-B4A9-9F1556D679C7}"/>
              </a:ext>
            </a:extLst>
          </p:cNvPr>
          <p:cNvSpPr/>
          <p:nvPr/>
        </p:nvSpPr>
        <p:spPr>
          <a:xfrm>
            <a:off x="329086" y="3801691"/>
            <a:ext cx="8647878" cy="116139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CA2620F8-F300-4C51-A4FA-DBE10BBA4302}"/>
              </a:ext>
            </a:extLst>
          </p:cNvPr>
          <p:cNvSpPr/>
          <p:nvPr/>
        </p:nvSpPr>
        <p:spPr>
          <a:xfrm>
            <a:off x="335662" y="5112101"/>
            <a:ext cx="8705469" cy="1161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5B2B4DB6-D91F-4461-AF24-B13CFA7513E8}"/>
              </a:ext>
            </a:extLst>
          </p:cNvPr>
          <p:cNvSpPr/>
          <p:nvPr/>
        </p:nvSpPr>
        <p:spPr>
          <a:xfrm>
            <a:off x="335662" y="2528021"/>
            <a:ext cx="8647878" cy="1161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36F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19188-83D4-400C-AB36-0DB6378CF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DFKI Außenstelle an der Universität zu Lübeck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712C82-6485-48A1-AF1A-1B609208C2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745899"/>
            <a:ext cx="8526341" cy="5164667"/>
          </a:xfrm>
          <a:noFill/>
        </p:spPr>
        <p:txBody>
          <a:bodyPr/>
          <a:lstStyle/>
          <a:p>
            <a:pPr marL="0" indent="0">
              <a:buNone/>
            </a:pPr>
            <a:r>
              <a:rPr lang="de-DE" dirty="0"/>
              <a:t>In der Außenstelle arbeiten drei Arbeitsgruppen:</a:t>
            </a:r>
          </a:p>
          <a:p>
            <a:endParaRPr lang="de-DE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b="1" dirty="0"/>
              <a:t>AG </a:t>
            </a:r>
            <a:r>
              <a:rPr lang="de-DE" b="1" dirty="0" err="1"/>
              <a:t>Artificial</a:t>
            </a:r>
            <a:r>
              <a:rPr lang="de-DE" b="1" dirty="0"/>
              <a:t> </a:t>
            </a:r>
            <a:r>
              <a:rPr lang="de-DE" b="1" dirty="0" err="1"/>
              <a:t>Intelligence</a:t>
            </a:r>
            <a:r>
              <a:rPr lang="de-DE" b="1" dirty="0"/>
              <a:t> in Medical Imaging                             </a:t>
            </a:r>
            <a:r>
              <a:rPr lang="de-DE" dirty="0"/>
              <a:t>Leitung: Prof. Dr. rer. nat. habil. Heinz Handels</a:t>
            </a:r>
          </a:p>
          <a:p>
            <a:endParaRPr lang="de-DE" b="1" dirty="0"/>
          </a:p>
          <a:p>
            <a:r>
              <a:rPr lang="de-DE" b="1" dirty="0"/>
              <a:t>AG </a:t>
            </a:r>
            <a:r>
              <a:rPr lang="de-DE" b="1" dirty="0" err="1"/>
              <a:t>Artificial</a:t>
            </a:r>
            <a:r>
              <a:rPr lang="de-DE" b="1" dirty="0"/>
              <a:t> </a:t>
            </a:r>
            <a:r>
              <a:rPr lang="de-DE" b="1" dirty="0" err="1"/>
              <a:t>Intelligence</a:t>
            </a:r>
            <a:r>
              <a:rPr lang="de-DE" b="1" dirty="0"/>
              <a:t> in Biomedical Signal Processing  </a:t>
            </a:r>
            <a:r>
              <a:rPr lang="de-DE" dirty="0"/>
              <a:t>Leitung: Prof. Dr.-Ing. habil. Alfred Mertins</a:t>
            </a:r>
          </a:p>
          <a:p>
            <a:endParaRPr lang="de-DE" b="1" dirty="0"/>
          </a:p>
          <a:p>
            <a:r>
              <a:rPr lang="de-DE" b="1" dirty="0"/>
              <a:t>AG </a:t>
            </a:r>
            <a:r>
              <a:rPr lang="de-DE" b="1" dirty="0" err="1"/>
              <a:t>Stochastic</a:t>
            </a:r>
            <a:r>
              <a:rPr lang="de-DE" b="1" dirty="0"/>
              <a:t> Relational AI in </a:t>
            </a:r>
            <a:r>
              <a:rPr lang="de-DE" b="1" dirty="0" err="1"/>
              <a:t>Healthcare</a:t>
            </a:r>
            <a:r>
              <a:rPr lang="de-DE" b="1" dirty="0"/>
              <a:t> 			   </a:t>
            </a:r>
            <a:r>
              <a:rPr lang="de-DE" dirty="0"/>
              <a:t>Leitung: Prof. Dr. rer. nat. habil. Ralf Möller 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7E918D8-8EB5-4EA4-AD8B-F40312414A6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208" y="2515893"/>
            <a:ext cx="751107" cy="10458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8E2BF67-A934-48CC-B777-65343D30512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642" y="3839408"/>
            <a:ext cx="735715" cy="1045823"/>
          </a:xfrm>
          <a:prstGeom prst="rect">
            <a:avLst/>
          </a:prstGeom>
          <a:noFill/>
        </p:spPr>
      </p:pic>
      <p:pic>
        <p:nvPicPr>
          <p:cNvPr id="11" name="Bild 1">
            <a:extLst>
              <a:ext uri="{FF2B5EF4-FFF2-40B4-BE49-F238E27FC236}">
                <a16:creationId xmlns:a16="http://schemas.microsoft.com/office/drawing/2014/main" id="{64FD47CF-AD1E-4F2F-A4A0-B9DA146E475E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383" y="5214817"/>
            <a:ext cx="735932" cy="955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494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19188-83D4-400C-AB36-0DB6378CF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73667"/>
            <a:ext cx="8526341" cy="545417"/>
          </a:xfrm>
        </p:spPr>
        <p:txBody>
          <a:bodyPr>
            <a:normAutofit fontScale="90000"/>
          </a:bodyPr>
          <a:lstStyle/>
          <a:p>
            <a:r>
              <a:rPr lang="de-DE" dirty="0"/>
              <a:t>AG </a:t>
            </a:r>
            <a:r>
              <a:rPr lang="de-DE" dirty="0" err="1"/>
              <a:t>Artificial</a:t>
            </a:r>
            <a:r>
              <a:rPr lang="de-DE" dirty="0"/>
              <a:t> </a:t>
            </a:r>
            <a:r>
              <a:rPr lang="de-DE" dirty="0" err="1"/>
              <a:t>Intelligence</a:t>
            </a:r>
            <a:r>
              <a:rPr lang="de-DE" dirty="0"/>
              <a:t> in Biomedical Signal Processing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712C82-6485-48A1-AF1A-1B609208C2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666568"/>
            <a:ext cx="8526341" cy="4763729"/>
          </a:xfrm>
        </p:spPr>
        <p:txBody>
          <a:bodyPr>
            <a:normAutofit/>
          </a:bodyPr>
          <a:lstStyle/>
          <a:p>
            <a:r>
              <a:rPr lang="de-DE" b="1" dirty="0"/>
              <a:t>Medizinische Bildgebung</a:t>
            </a:r>
          </a:p>
          <a:p>
            <a:pPr lvl="1"/>
            <a:r>
              <a:rPr lang="de-DE" dirty="0"/>
              <a:t>KI-Methoden für die Bewegungskompensation in der </a:t>
            </a:r>
            <a:r>
              <a:rPr lang="de-DE" dirty="0" err="1"/>
              <a:t>Magnetresonanzbildgebung</a:t>
            </a:r>
            <a:r>
              <a:rPr lang="de-DE" dirty="0"/>
              <a:t> (Einsatz generativer Netze, GANs)</a:t>
            </a:r>
          </a:p>
          <a:p>
            <a:pPr lvl="1"/>
            <a:r>
              <a:rPr lang="de-DE" dirty="0"/>
              <a:t>KI-Ansätze für die beschleunigte Kalibrierung und Rekonstruktion in der </a:t>
            </a:r>
            <a:r>
              <a:rPr lang="de-DE" dirty="0" err="1"/>
              <a:t>Magnetpartikelbildgebung</a:t>
            </a:r>
            <a:endParaRPr lang="de-DE" b="1" dirty="0"/>
          </a:p>
          <a:p>
            <a:r>
              <a:rPr lang="de-DE" b="1" dirty="0"/>
              <a:t>Tiefe neuronale Netze für die Analyse und Interpretation ein- und mehrkanaliger Zeitsignale </a:t>
            </a:r>
            <a:br>
              <a:rPr lang="de-DE" b="1" dirty="0"/>
            </a:br>
            <a:r>
              <a:rPr lang="de-DE" i="1" dirty="0"/>
              <a:t>Oberflächen-EMG, IMU-Daten, EEG, akustische Signale</a:t>
            </a:r>
          </a:p>
          <a:p>
            <a:pPr lvl="1"/>
            <a:r>
              <a:rPr lang="de-DE" dirty="0"/>
              <a:t>Prothesensteuerung</a:t>
            </a:r>
          </a:p>
          <a:p>
            <a:pPr lvl="1"/>
            <a:r>
              <a:rPr lang="de-DE" dirty="0"/>
              <a:t>Steuerung von Exoskeletten in der Rehabilitation</a:t>
            </a:r>
          </a:p>
          <a:p>
            <a:pPr lvl="1"/>
            <a:r>
              <a:rPr lang="de-DE" dirty="0"/>
              <a:t>Akustische Ereigniserkennung und –</a:t>
            </a:r>
            <a:r>
              <a:rPr lang="de-DE" dirty="0" err="1"/>
              <a:t>lokalisation</a:t>
            </a:r>
            <a:endParaRPr lang="de-DE" dirty="0"/>
          </a:p>
          <a:p>
            <a:pPr lvl="1"/>
            <a:r>
              <a:rPr lang="de-DE" dirty="0" err="1"/>
              <a:t>Gesundheitsmonitoring</a:t>
            </a:r>
            <a:r>
              <a:rPr lang="de-DE" dirty="0"/>
              <a:t> (Dräger: </a:t>
            </a:r>
            <a:r>
              <a:rPr lang="de-DE" dirty="0" err="1"/>
              <a:t>Dreamguard</a:t>
            </a:r>
            <a:r>
              <a:rPr lang="de-DE" dirty="0"/>
              <a:t> Apnoe-Detektion)</a:t>
            </a:r>
          </a:p>
          <a:p>
            <a:pPr lvl="1"/>
            <a:r>
              <a:rPr lang="de-DE" dirty="0"/>
              <a:t>EEG-Analyse zur Hörsystem-Steuerung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919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19188-83D4-400C-AB36-0DB6378CF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73666"/>
            <a:ext cx="8526341" cy="427431"/>
          </a:xfrm>
        </p:spPr>
        <p:txBody>
          <a:bodyPr>
            <a:normAutofit fontScale="90000"/>
          </a:bodyPr>
          <a:lstStyle/>
          <a:p>
            <a:r>
              <a:rPr lang="de-DE" dirty="0"/>
              <a:t>Beispiel „Prothesensteuerung“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712C82-6485-48A1-AF1A-1B609208C2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961535"/>
            <a:ext cx="8526341" cy="49490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Stand der Technik</a:t>
            </a:r>
          </a:p>
          <a:p>
            <a:r>
              <a:rPr lang="de-DE" dirty="0"/>
              <a:t>Sieben Griffarten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Entwicklungsstand der AG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endParaRPr lang="de-DE" dirty="0"/>
          </a:p>
          <a:p>
            <a:r>
              <a:rPr lang="de-DE" dirty="0"/>
              <a:t>40 Griffarten mit &gt; 90% Genauigkeit</a:t>
            </a:r>
          </a:p>
          <a:p>
            <a:r>
              <a:rPr lang="de-DE" dirty="0"/>
              <a:t>Latenzfrei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E6DF05-DFDA-D641-8D0A-EECF04E77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223" y="1365344"/>
            <a:ext cx="3936188" cy="24200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E1F02F8-6017-C145-A61A-0F932F943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961" y="3884288"/>
            <a:ext cx="6057490" cy="160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62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19188-83D4-400C-AB36-0DB6378CF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3" y="1047408"/>
            <a:ext cx="8745794" cy="427431"/>
          </a:xfrm>
        </p:spPr>
        <p:txBody>
          <a:bodyPr>
            <a:normAutofit fontScale="90000"/>
          </a:bodyPr>
          <a:lstStyle/>
          <a:p>
            <a:r>
              <a:rPr lang="de-DE" dirty="0"/>
              <a:t>Beispiel „Akustische Ereigniserkennung“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712C82-6485-48A1-AF1A-1B609208C2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7474" y="4778477"/>
            <a:ext cx="7306940" cy="16518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/>
              <a:t>Gesundheits- und </a:t>
            </a:r>
            <a:r>
              <a:rPr lang="de-DE" b="1" dirty="0" err="1"/>
              <a:t>Patientenmonitoring</a:t>
            </a:r>
            <a:endParaRPr lang="de-DE" b="1" dirty="0"/>
          </a:p>
          <a:p>
            <a:r>
              <a:rPr lang="de-DE" dirty="0" err="1"/>
              <a:t>Cough</a:t>
            </a:r>
            <a:r>
              <a:rPr lang="de-DE" dirty="0"/>
              <a:t> </a:t>
            </a:r>
            <a:r>
              <a:rPr lang="de-DE" dirty="0" err="1"/>
              <a:t>counting</a:t>
            </a:r>
            <a:endParaRPr lang="de-DE" dirty="0"/>
          </a:p>
          <a:p>
            <a:r>
              <a:rPr lang="de-DE" dirty="0"/>
              <a:t>Baby </a:t>
            </a:r>
            <a:r>
              <a:rPr lang="de-DE" dirty="0" err="1"/>
              <a:t>crying</a:t>
            </a:r>
            <a:endParaRPr lang="de-DE" dirty="0"/>
          </a:p>
          <a:p>
            <a:r>
              <a:rPr lang="de-DE" dirty="0"/>
              <a:t>Detektion ungewöhnlicher Ereignisse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2C532E-DCB2-2C42-ABFB-79CFAA391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50" y="1613719"/>
            <a:ext cx="8223652" cy="286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32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19188-83D4-400C-AB36-0DB6378CF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3" y="1047408"/>
            <a:ext cx="8745794" cy="427431"/>
          </a:xfrm>
        </p:spPr>
        <p:txBody>
          <a:bodyPr>
            <a:normAutofit fontScale="90000"/>
          </a:bodyPr>
          <a:lstStyle/>
          <a:p>
            <a:r>
              <a:rPr lang="de-DE" dirty="0"/>
              <a:t>„Akustische Ereigniserkennung und Lokalisation“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712C82-6485-48A1-AF1A-1B609208C2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7473" y="1637071"/>
            <a:ext cx="8526341" cy="5043948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Welches Ereignis?</a:t>
            </a:r>
          </a:p>
          <a:p>
            <a:r>
              <a:rPr lang="de-DE" dirty="0"/>
              <a:t>Aus welcher Richtung?</a:t>
            </a:r>
          </a:p>
          <a:p>
            <a:pPr marL="0" indent="0">
              <a:buNone/>
            </a:pPr>
            <a:r>
              <a:rPr lang="de-DE" b="1" dirty="0"/>
              <a:t>Tiefes Netz bestehend aus Faltungsnetzen, </a:t>
            </a:r>
            <a:r>
              <a:rPr lang="de-DE" b="1" dirty="0" err="1"/>
              <a:t>rekurrentem</a:t>
            </a:r>
            <a:r>
              <a:rPr lang="de-DE" b="1" dirty="0"/>
              <a:t> Netz, Attention Layer und Ausgabeschicht: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6. Platz (von 22) im Team-Ranking bei der DCASE 2020 Challenge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F4465B-1573-DC4B-B79D-7AAAF14C9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051" y="2607418"/>
            <a:ext cx="5326626" cy="320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83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19188-83D4-400C-AB36-0DB6378CF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3" y="1047408"/>
            <a:ext cx="8745794" cy="574915"/>
          </a:xfrm>
        </p:spPr>
        <p:txBody>
          <a:bodyPr>
            <a:normAutofit fontScale="90000"/>
          </a:bodyPr>
          <a:lstStyle/>
          <a:p>
            <a:r>
              <a:rPr lang="de-DE" dirty="0"/>
              <a:t>AG </a:t>
            </a:r>
            <a:r>
              <a:rPr lang="de-DE" dirty="0" err="1"/>
              <a:t>Artificial</a:t>
            </a:r>
            <a:r>
              <a:rPr lang="de-DE" dirty="0"/>
              <a:t> </a:t>
            </a:r>
            <a:r>
              <a:rPr lang="de-DE" dirty="0" err="1"/>
              <a:t>Intelligence</a:t>
            </a:r>
            <a:r>
              <a:rPr lang="de-DE" dirty="0"/>
              <a:t> in Biomedical Signal Processing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712C82-6485-48A1-AF1A-1B609208C2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7473" y="2050026"/>
            <a:ext cx="8526341" cy="3760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Entwicklung und Verbesserung von </a:t>
            </a:r>
            <a:r>
              <a:rPr lang="de-DE" dirty="0" err="1"/>
              <a:t>Deep</a:t>
            </a:r>
            <a:r>
              <a:rPr lang="de-DE" dirty="0"/>
              <a:t>-Learning-Methoden für die</a:t>
            </a:r>
            <a:br>
              <a:rPr lang="de-DE" dirty="0"/>
            </a:br>
            <a:br>
              <a:rPr lang="de-DE" dirty="0"/>
            </a:br>
            <a:endParaRPr lang="de-DE" dirty="0"/>
          </a:p>
          <a:p>
            <a:r>
              <a:rPr lang="de-DE" dirty="0"/>
              <a:t>Medizinische Bildgebung</a:t>
            </a:r>
          </a:p>
          <a:p>
            <a:r>
              <a:rPr lang="de-DE" dirty="0"/>
              <a:t>Biosignalanalyse</a:t>
            </a:r>
          </a:p>
          <a:p>
            <a:r>
              <a:rPr lang="de-DE" dirty="0"/>
              <a:t>Verbesserung von Hörhilfen</a:t>
            </a:r>
          </a:p>
          <a:p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C694A8-4D72-6645-8107-2D4CF9F25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130" y="2808749"/>
            <a:ext cx="3141278" cy="2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43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A89A46B0-384E-4EA5-B4A9-9F1556D679C7}"/>
              </a:ext>
            </a:extLst>
          </p:cNvPr>
          <p:cNvSpPr/>
          <p:nvPr/>
        </p:nvSpPr>
        <p:spPr>
          <a:xfrm>
            <a:off x="318301" y="5097077"/>
            <a:ext cx="8647878" cy="116139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CA2620F8-F300-4C51-A4FA-DBE10BBA4302}"/>
              </a:ext>
            </a:extLst>
          </p:cNvPr>
          <p:cNvSpPr/>
          <p:nvPr/>
        </p:nvSpPr>
        <p:spPr>
          <a:xfrm>
            <a:off x="289505" y="2458107"/>
            <a:ext cx="8705469" cy="1161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5B2B4DB6-D91F-4461-AF24-B13CFA7513E8}"/>
              </a:ext>
            </a:extLst>
          </p:cNvPr>
          <p:cNvSpPr/>
          <p:nvPr/>
        </p:nvSpPr>
        <p:spPr>
          <a:xfrm>
            <a:off x="335664" y="3776512"/>
            <a:ext cx="8647878" cy="1161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36F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19188-83D4-400C-AB36-0DB6378CF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DFKI Außenstelle an der Universität zu Lübeck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712C82-6485-48A1-AF1A-1B609208C2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745899"/>
            <a:ext cx="8526341" cy="5164667"/>
          </a:xfrm>
          <a:noFill/>
        </p:spPr>
        <p:txBody>
          <a:bodyPr/>
          <a:lstStyle/>
          <a:p>
            <a:pPr marL="0" indent="0">
              <a:buNone/>
            </a:pPr>
            <a:r>
              <a:rPr lang="de-DE" dirty="0"/>
              <a:t>In der Außenstelle arbeiten drei Arbeitsgruppen:</a:t>
            </a:r>
          </a:p>
          <a:p>
            <a:endParaRPr lang="de-DE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b="1" dirty="0"/>
              <a:t>AG </a:t>
            </a:r>
            <a:r>
              <a:rPr lang="de-DE" b="1" dirty="0" err="1"/>
              <a:t>Artificial</a:t>
            </a:r>
            <a:r>
              <a:rPr lang="de-DE" b="1" dirty="0"/>
              <a:t> </a:t>
            </a:r>
            <a:r>
              <a:rPr lang="de-DE" b="1" dirty="0" err="1"/>
              <a:t>Intelligence</a:t>
            </a:r>
            <a:r>
              <a:rPr lang="de-DE" b="1" dirty="0"/>
              <a:t> in Medical Imaging                             </a:t>
            </a:r>
            <a:r>
              <a:rPr lang="de-DE" dirty="0"/>
              <a:t>Leitung: Prof. Dr. rer. nat. habil. Heinz Handels</a:t>
            </a:r>
          </a:p>
          <a:p>
            <a:endParaRPr lang="de-DE" b="1" dirty="0"/>
          </a:p>
          <a:p>
            <a:r>
              <a:rPr lang="de-DE" b="1" dirty="0"/>
              <a:t>AG </a:t>
            </a:r>
            <a:r>
              <a:rPr lang="de-DE" b="1" dirty="0" err="1"/>
              <a:t>Artificial</a:t>
            </a:r>
            <a:r>
              <a:rPr lang="de-DE" b="1" dirty="0"/>
              <a:t> </a:t>
            </a:r>
            <a:r>
              <a:rPr lang="de-DE" b="1" dirty="0" err="1"/>
              <a:t>Intelligence</a:t>
            </a:r>
            <a:r>
              <a:rPr lang="de-DE" b="1" dirty="0"/>
              <a:t> in Biomedical Signal Processing  </a:t>
            </a:r>
            <a:r>
              <a:rPr lang="de-DE" dirty="0"/>
              <a:t>Leitung: Prof. Dr.-Ing. habil. Alfred Mertins</a:t>
            </a:r>
          </a:p>
          <a:p>
            <a:endParaRPr lang="de-DE" b="1" dirty="0"/>
          </a:p>
          <a:p>
            <a:r>
              <a:rPr lang="de-DE" b="1" dirty="0"/>
              <a:t>AG </a:t>
            </a:r>
            <a:r>
              <a:rPr lang="de-DE" b="1" dirty="0" err="1"/>
              <a:t>Stochastic</a:t>
            </a:r>
            <a:r>
              <a:rPr lang="de-DE" b="1" dirty="0"/>
              <a:t> Relational AI in </a:t>
            </a:r>
            <a:r>
              <a:rPr lang="de-DE" b="1" dirty="0" err="1"/>
              <a:t>Healthcare</a:t>
            </a:r>
            <a:r>
              <a:rPr lang="de-DE" b="1" dirty="0"/>
              <a:t> 			   </a:t>
            </a:r>
            <a:r>
              <a:rPr lang="de-DE" dirty="0"/>
              <a:t>Leitung: Prof. Dr. rer. nat. habil. Ralf Möller 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7E918D8-8EB5-4EA4-AD8B-F40312414A6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208" y="2515893"/>
            <a:ext cx="751107" cy="10458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8E2BF67-A934-48CC-B777-65343D30512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642" y="3839408"/>
            <a:ext cx="735715" cy="1045823"/>
          </a:xfrm>
          <a:prstGeom prst="rect">
            <a:avLst/>
          </a:prstGeom>
          <a:noFill/>
        </p:spPr>
      </p:pic>
      <p:pic>
        <p:nvPicPr>
          <p:cNvPr id="11" name="Bild 1">
            <a:extLst>
              <a:ext uri="{FF2B5EF4-FFF2-40B4-BE49-F238E27FC236}">
                <a16:creationId xmlns:a16="http://schemas.microsoft.com/office/drawing/2014/main" id="{64FD47CF-AD1E-4F2F-A4A0-B9DA146E475E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383" y="5214817"/>
            <a:ext cx="735932" cy="955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079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1942" y="2566670"/>
            <a:ext cx="8922058" cy="1193800"/>
          </a:xfrm>
        </p:spPr>
        <p:txBody>
          <a:bodyPr>
            <a:normAutofit/>
          </a:bodyPr>
          <a:lstStyle/>
          <a:p>
            <a:pPr eaLnBrk="1" hangingPunct="1"/>
            <a:r>
              <a:rPr lang="de-DE" dirty="0"/>
              <a:t>Künstliche Intelligenz in der Medizin, Medizintechnik und Gesundheitssystemen</a:t>
            </a:r>
            <a:endParaRPr lang="de-DE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878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642B8-3E19-3E4B-8754-13D088991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A close up of a monitor&#10;&#10;Description automatically generated">
            <a:extLst>
              <a:ext uri="{FF2B5EF4-FFF2-40B4-BE49-F238E27FC236}">
                <a16:creationId xmlns:a16="http://schemas.microsoft.com/office/drawing/2014/main" id="{8913FF9F-AF00-D44B-AA74-19ACCD2B0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28667" y="0"/>
            <a:ext cx="10151938" cy="6857999"/>
          </a:xfr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D16E23CD-FCDA-5F47-A245-F17AF63D9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659" y="621926"/>
            <a:ext cx="1875173" cy="305174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20AC226-D43A-E84E-8E05-1240027D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6122" y="5647413"/>
            <a:ext cx="2057400" cy="273844"/>
          </a:xfrm>
        </p:spPr>
        <p:txBody>
          <a:bodyPr/>
          <a:lstStyle/>
          <a:p>
            <a:fld id="{DB7C4649-800D-CB47-881A-AA04BFFFB18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89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09980-155C-9C46-94FE-E0368152A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A picture containing monitor, sitting, screen, dark&#10;&#10;Description automatically generated">
            <a:extLst>
              <a:ext uri="{FF2B5EF4-FFF2-40B4-BE49-F238E27FC236}">
                <a16:creationId xmlns:a16="http://schemas.microsoft.com/office/drawing/2014/main" id="{055A1219-ABBB-504F-A13D-26C6EFFB8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06697" cy="68579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1EB9D-4CA6-CA41-A302-BF869B3D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6122" y="5647413"/>
            <a:ext cx="2057400" cy="273844"/>
          </a:xfrm>
        </p:spPr>
        <p:txBody>
          <a:bodyPr/>
          <a:lstStyle/>
          <a:p>
            <a:fld id="{DB7C4649-800D-CB47-881A-AA04BFFFB18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70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98BAE-91CD-D544-B22B-E465798F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DA7A4D5-97D5-EF41-8952-DDDBB46AF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421398" cy="69937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B16F1-CD91-134A-819B-F1FB665E6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6122" y="5647413"/>
            <a:ext cx="2057400" cy="273844"/>
          </a:xfrm>
        </p:spPr>
        <p:txBody>
          <a:bodyPr/>
          <a:lstStyle/>
          <a:p>
            <a:fld id="{DB7C4649-800D-CB47-881A-AA04BFFFB18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77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1C0B0-CB1D-4829-9C0D-2B0666374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9513"/>
            <a:ext cx="8229600" cy="560387"/>
          </a:xfrm>
        </p:spPr>
        <p:txBody>
          <a:bodyPr>
            <a:normAutofit/>
          </a:bodyPr>
          <a:lstStyle/>
          <a:p>
            <a:r>
              <a:rPr lang="de-DE" sz="2400" dirty="0"/>
              <a:t>DFKI AG </a:t>
            </a:r>
            <a:r>
              <a:rPr lang="de-DE" sz="2400" dirty="0" err="1"/>
              <a:t>Stochastic</a:t>
            </a:r>
            <a:r>
              <a:rPr lang="de-DE" sz="2400" dirty="0"/>
              <a:t> Relational AI (</a:t>
            </a:r>
            <a:r>
              <a:rPr lang="de-DE" sz="2400" dirty="0" err="1"/>
              <a:t>StaR</a:t>
            </a:r>
            <a:r>
              <a:rPr lang="de-DE" sz="2400" dirty="0"/>
              <a:t>-AI) in </a:t>
            </a:r>
            <a:r>
              <a:rPr lang="de-DE" sz="2400" dirty="0" err="1"/>
              <a:t>Healthcare</a:t>
            </a:r>
            <a:r>
              <a:rPr lang="de-DE" sz="2400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55A503-5E61-461F-845B-10E9B14D30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905000"/>
            <a:ext cx="8382000" cy="4533900"/>
          </a:xfrm>
        </p:spPr>
        <p:txBody>
          <a:bodyPr>
            <a:normAutofit fontScale="92500" lnSpcReduction="10000"/>
          </a:bodyPr>
          <a:lstStyle/>
          <a:p>
            <a:r>
              <a:rPr lang="de-DE" b="1" dirty="0"/>
              <a:t>Online-Auswertung relationaler Daten mit Messreihen</a:t>
            </a:r>
          </a:p>
          <a:p>
            <a:pPr lvl="1"/>
            <a:r>
              <a:rPr lang="de-DE" sz="1900" b="1" dirty="0"/>
              <a:t>Problemoptimierte KI-Lösungen </a:t>
            </a:r>
            <a:r>
              <a:rPr lang="de-DE" sz="1900" dirty="0"/>
              <a:t>für medizinische Fragestellungen </a:t>
            </a:r>
          </a:p>
          <a:p>
            <a:pPr lvl="2"/>
            <a:r>
              <a:rPr lang="de-DE" sz="1700" dirty="0"/>
              <a:t>in der Diagnostik, Therapie und Langzeitbetreuung</a:t>
            </a:r>
            <a:br>
              <a:rPr lang="de-DE" sz="1700" dirty="0"/>
            </a:br>
            <a:r>
              <a:rPr lang="de-DE" sz="1700" dirty="0"/>
              <a:t>unter Verwendung von optimierten Verfahren </a:t>
            </a:r>
          </a:p>
          <a:p>
            <a:pPr lvl="2">
              <a:lnSpc>
                <a:spcPct val="110000"/>
              </a:lnSpc>
            </a:pPr>
            <a:r>
              <a:rPr lang="de-DE" sz="1700" dirty="0"/>
              <a:t>zur Beantwortung von Anfragen an stochastisch-relationale Modelle</a:t>
            </a:r>
          </a:p>
          <a:p>
            <a:pPr lvl="2">
              <a:lnSpc>
                <a:spcPct val="110000"/>
              </a:lnSpc>
            </a:pPr>
            <a:r>
              <a:rPr lang="de-DE" sz="1700" dirty="0"/>
              <a:t>Transparenz der Anfragebeantwortungsergebnisse durch </a:t>
            </a:r>
            <a:br>
              <a:rPr lang="de-DE" sz="1700" dirty="0"/>
            </a:br>
            <a:r>
              <a:rPr lang="de-DE" sz="1700" dirty="0"/>
              <a:t>Berücksichtigung kausaler Zusammenhänge</a:t>
            </a:r>
          </a:p>
          <a:p>
            <a:pPr lvl="1">
              <a:spcBef>
                <a:spcPts val="1200"/>
              </a:spcBef>
            </a:pPr>
            <a:r>
              <a:rPr lang="de-DE" sz="1900" b="1" dirty="0"/>
              <a:t>Weiterentwicklung und Optimierung maschineller Lernverfahren</a:t>
            </a:r>
            <a:br>
              <a:rPr lang="de-DE" sz="1900" b="1" dirty="0"/>
            </a:br>
            <a:r>
              <a:rPr lang="de-DE" sz="1900" b="1" dirty="0"/>
              <a:t>zur Gewinnung/Anpassung stochastisch-relationaler Modelle</a:t>
            </a:r>
          </a:p>
          <a:p>
            <a:pPr lvl="2">
              <a:spcBef>
                <a:spcPts val="1200"/>
              </a:spcBef>
            </a:pPr>
            <a:r>
              <a:rPr lang="de-DE" sz="1700" dirty="0"/>
              <a:t>Anwendung von modellbasierten probabilistisch-differentiellen Lernverfahren </a:t>
            </a:r>
            <a:r>
              <a:rPr lang="de-DE" sz="1700"/>
              <a:t>(Weiterentwicklungen von </a:t>
            </a:r>
            <a:r>
              <a:rPr lang="de-DE" sz="1700" dirty="0" err="1"/>
              <a:t>Deep</a:t>
            </a:r>
            <a:r>
              <a:rPr lang="de-DE" sz="1700" dirty="0"/>
              <a:t>-Learning-Verfahren)</a:t>
            </a:r>
          </a:p>
          <a:p>
            <a:pPr lvl="2">
              <a:spcBef>
                <a:spcPts val="1200"/>
              </a:spcBef>
            </a:pPr>
            <a:r>
              <a:rPr lang="de-DE" sz="1700" dirty="0"/>
              <a:t>Reduktion der notwendigen Trainingsdaten auf realistische Größenordnungen</a:t>
            </a:r>
          </a:p>
          <a:p>
            <a:pPr>
              <a:spcBef>
                <a:spcPts val="1200"/>
              </a:spcBef>
            </a:pPr>
            <a:r>
              <a:rPr lang="de-DE" sz="2300" dirty="0"/>
              <a:t>KI für die </a:t>
            </a:r>
            <a:r>
              <a:rPr lang="de-DE" sz="2300" b="1" dirty="0"/>
              <a:t>Gestaltung von mensch-zentrierten interaktiven Anwendungen</a:t>
            </a:r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295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5CFE4-C1A1-FE46-AAD9-43D77BD14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56FE0-2DC9-044C-884B-8922D6C09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4860" y="0"/>
            <a:ext cx="10303100" cy="685800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FECE446-8568-224D-AF68-BDAE75AFE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6122" y="5647413"/>
            <a:ext cx="2057400" cy="273844"/>
          </a:xfrm>
        </p:spPr>
        <p:txBody>
          <a:bodyPr/>
          <a:lstStyle/>
          <a:p>
            <a:fld id="{DB7C4649-800D-CB47-881A-AA04BFFFB18C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968DF1-2A11-C743-AB09-CC035BF34FF5}"/>
              </a:ext>
            </a:extLst>
          </p:cNvPr>
          <p:cNvSpPr txBox="1">
            <a:spLocks/>
          </p:cNvSpPr>
          <p:nvPr/>
        </p:nvSpPr>
        <p:spPr>
          <a:xfrm>
            <a:off x="611427" y="2434828"/>
            <a:ext cx="7886700" cy="99417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3300" dirty="0"/>
              <a:t>Warum StaR-AI?</a:t>
            </a:r>
          </a:p>
        </p:txBody>
      </p:sp>
    </p:spTree>
    <p:extLst>
      <p:ext uri="{BB962C8B-B14F-4D97-AF65-F5344CB8AC3E}">
        <p14:creationId xmlns:p14="http://schemas.microsoft.com/office/powerpoint/2010/main" val="60914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129C-EEEB-CB40-8F15-E75271D6B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3E5F39-DA3C-EC46-8EDE-263C7057D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19714" y="0"/>
            <a:ext cx="11156948" cy="698425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EFEB5-6E6D-574E-B435-014A2AE19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7184" y="-63125"/>
            <a:ext cx="10397984" cy="7782734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264A739-B3D0-A446-8632-14124954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6122" y="5647413"/>
            <a:ext cx="2057400" cy="273844"/>
          </a:xfrm>
        </p:spPr>
        <p:txBody>
          <a:bodyPr/>
          <a:lstStyle/>
          <a:p>
            <a:fld id="{DB7C4649-800D-CB47-881A-AA04BFFFB18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93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5CFE4-C1A1-FE46-AAD9-43D77BD14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56FE0-2DC9-044C-884B-8922D6C09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4860" y="0"/>
            <a:ext cx="103031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D22320F-000C-A34B-B0E2-F8A4A815163C}"/>
              </a:ext>
            </a:extLst>
          </p:cNvPr>
          <p:cNvSpPr txBox="1">
            <a:spLocks/>
          </p:cNvSpPr>
          <p:nvPr/>
        </p:nvSpPr>
        <p:spPr>
          <a:xfrm>
            <a:off x="611427" y="2434828"/>
            <a:ext cx="7886700" cy="99417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3300" dirty="0"/>
              <a:t>Stochastic Relational Information</a:t>
            </a:r>
            <a:br>
              <a:rPr lang="en-DE" sz="3300" dirty="0"/>
            </a:br>
            <a:r>
              <a:rPr lang="en-DE" sz="3300" dirty="0"/>
              <a:t>About Known Objects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3E01315-E2AA-984E-8CC6-720F2F79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6122" y="5647413"/>
            <a:ext cx="2057400" cy="273844"/>
          </a:xfrm>
        </p:spPr>
        <p:txBody>
          <a:bodyPr/>
          <a:lstStyle/>
          <a:p>
            <a:fld id="{DB7C4649-800D-CB47-881A-AA04BFFFB18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4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1FBB4-984A-0846-B041-EE133E288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C8941A-EED6-B04B-9F91-3BF71C47A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988929" y="0"/>
            <a:ext cx="12350042" cy="6946899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E0CCDE9-5B50-AB46-8744-D6E2B395B825}"/>
              </a:ext>
            </a:extLst>
          </p:cNvPr>
          <p:cNvSpPr txBox="1">
            <a:spLocks/>
          </p:cNvSpPr>
          <p:nvPr/>
        </p:nvSpPr>
        <p:spPr>
          <a:xfrm>
            <a:off x="611427" y="2434828"/>
            <a:ext cx="7886700" cy="175517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3300" dirty="0"/>
              <a:t>Medical Twin (Intelligent Agent):</a:t>
            </a:r>
          </a:p>
          <a:p>
            <a:pPr algn="ctr"/>
            <a:r>
              <a:rPr lang="en-DE" sz="3300" dirty="0"/>
              <a:t>Perceive Data</a:t>
            </a:r>
            <a:br>
              <a:rPr lang="en-DE" sz="3300" dirty="0"/>
            </a:br>
            <a:r>
              <a:rPr lang="en-DE" sz="3300" dirty="0"/>
              <a:t>Find Best Recommendation/Action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7670B0D-C15D-124C-AA52-F3AB0004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6122" y="5647413"/>
            <a:ext cx="2057400" cy="273844"/>
          </a:xfrm>
        </p:spPr>
        <p:txBody>
          <a:bodyPr/>
          <a:lstStyle/>
          <a:p>
            <a:fld id="{DB7C4649-800D-CB47-881A-AA04BFFFB18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5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8B67-076C-2542-A61E-AB6E4303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843F16-4C6B-434C-A352-5B23CB711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524000" y="1"/>
            <a:ext cx="12192000" cy="6857999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73397E-A358-3244-969D-8EE72C8A8370}"/>
              </a:ext>
            </a:extLst>
          </p:cNvPr>
          <p:cNvSpPr txBox="1">
            <a:spLocks/>
          </p:cNvSpPr>
          <p:nvPr/>
        </p:nvSpPr>
        <p:spPr>
          <a:xfrm>
            <a:off x="611427" y="2434828"/>
            <a:ext cx="7886700" cy="99417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3300" dirty="0"/>
              <a:t>Stochastic Relational Information</a:t>
            </a:r>
            <a:br>
              <a:rPr lang="en-DE" sz="3300" dirty="0"/>
            </a:br>
            <a:r>
              <a:rPr lang="en-DE" sz="3300" dirty="0"/>
              <a:t>About an Unknown Number of Objects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0447DC1-32A0-C04C-B997-24B61F35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6122" y="5647413"/>
            <a:ext cx="2057400" cy="273844"/>
          </a:xfrm>
        </p:spPr>
        <p:txBody>
          <a:bodyPr/>
          <a:lstStyle/>
          <a:p>
            <a:fld id="{DB7C4649-800D-CB47-881A-AA04BFFFB18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4D753-0856-7B4B-9101-EE4E11E66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76D84C-556B-8D4E-A866-34E712B65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817666" y="-831454"/>
            <a:ext cx="12460266" cy="8266908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14DDA5D-B45A-244D-AD03-4708153FA0EC}"/>
              </a:ext>
            </a:extLst>
          </p:cNvPr>
          <p:cNvSpPr txBox="1">
            <a:spLocks/>
          </p:cNvSpPr>
          <p:nvPr/>
        </p:nvSpPr>
        <p:spPr>
          <a:xfrm>
            <a:off x="544752" y="2434828"/>
            <a:ext cx="7886700" cy="99417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3300" dirty="0"/>
              <a:t>Stochastic Relational AI in Remote Healthcare: Planning of Actions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A899E5E-FBC8-C445-BF75-E57388A3C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6122" y="5647413"/>
            <a:ext cx="2057400" cy="273844"/>
          </a:xfrm>
        </p:spPr>
        <p:txBody>
          <a:bodyPr/>
          <a:lstStyle/>
          <a:p>
            <a:fld id="{DB7C4649-800D-CB47-881A-AA04BFFFB18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7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CA2620F8-F300-4C51-A4FA-DBE10BBA4302}"/>
              </a:ext>
            </a:extLst>
          </p:cNvPr>
          <p:cNvSpPr/>
          <p:nvPr/>
        </p:nvSpPr>
        <p:spPr>
          <a:xfrm>
            <a:off x="335662" y="5112101"/>
            <a:ext cx="8705469" cy="116139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1D3CA7B-2B29-4978-A5D2-4BB063F925B8}"/>
              </a:ext>
            </a:extLst>
          </p:cNvPr>
          <p:cNvSpPr/>
          <p:nvPr/>
        </p:nvSpPr>
        <p:spPr>
          <a:xfrm>
            <a:off x="335663" y="2462719"/>
            <a:ext cx="8647878" cy="116139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5B2B4DB6-D91F-4461-AF24-B13CFA7513E8}"/>
              </a:ext>
            </a:extLst>
          </p:cNvPr>
          <p:cNvSpPr/>
          <p:nvPr/>
        </p:nvSpPr>
        <p:spPr>
          <a:xfrm>
            <a:off x="335664" y="3764937"/>
            <a:ext cx="8647878" cy="116139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19188-83D4-400C-AB36-0DB6378CF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DFKI Außenstelle an der Universität zu Lübeck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712C82-6485-48A1-AF1A-1B609208C2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745899"/>
            <a:ext cx="8526341" cy="516466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In der Außenstelle arbeiten drei Arbeitsgruppen:</a:t>
            </a:r>
          </a:p>
          <a:p>
            <a:endParaRPr lang="de-DE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b="1" dirty="0"/>
              <a:t>AG </a:t>
            </a:r>
            <a:r>
              <a:rPr lang="de-DE" b="1" dirty="0" err="1"/>
              <a:t>Artificial</a:t>
            </a:r>
            <a:r>
              <a:rPr lang="de-DE" b="1" dirty="0"/>
              <a:t> </a:t>
            </a:r>
            <a:r>
              <a:rPr lang="de-DE" b="1" dirty="0" err="1"/>
              <a:t>Intelligence</a:t>
            </a:r>
            <a:r>
              <a:rPr lang="de-DE" b="1" dirty="0"/>
              <a:t> in Medical Imaging                             </a:t>
            </a:r>
            <a:r>
              <a:rPr lang="de-DE" dirty="0"/>
              <a:t>Leitung: Prof. Dr. rer. nat. habil. Heinz Handels</a:t>
            </a:r>
          </a:p>
          <a:p>
            <a:endParaRPr lang="de-DE" b="1" dirty="0"/>
          </a:p>
          <a:p>
            <a:r>
              <a:rPr lang="de-DE" b="1" dirty="0"/>
              <a:t>AG </a:t>
            </a:r>
            <a:r>
              <a:rPr lang="de-DE" b="1" dirty="0" err="1"/>
              <a:t>Artificial</a:t>
            </a:r>
            <a:r>
              <a:rPr lang="de-DE" b="1" dirty="0"/>
              <a:t> </a:t>
            </a:r>
            <a:r>
              <a:rPr lang="de-DE" b="1" dirty="0" err="1"/>
              <a:t>Intelligence</a:t>
            </a:r>
            <a:r>
              <a:rPr lang="de-DE" b="1" dirty="0"/>
              <a:t> in Biomedical Signal Processing  </a:t>
            </a:r>
            <a:r>
              <a:rPr lang="de-DE" dirty="0"/>
              <a:t>Leitung: Prof. Dr.-Ing. habil. Alfred Mertins</a:t>
            </a:r>
          </a:p>
          <a:p>
            <a:endParaRPr lang="de-DE" b="1" dirty="0"/>
          </a:p>
          <a:p>
            <a:r>
              <a:rPr lang="de-DE" b="1" dirty="0"/>
              <a:t>AG </a:t>
            </a:r>
            <a:r>
              <a:rPr lang="de-DE" b="1" dirty="0" err="1"/>
              <a:t>Stochastic</a:t>
            </a:r>
            <a:r>
              <a:rPr lang="de-DE" b="1" dirty="0"/>
              <a:t> Relational AI in </a:t>
            </a:r>
            <a:r>
              <a:rPr lang="de-DE" b="1" dirty="0" err="1"/>
              <a:t>Healthcare</a:t>
            </a:r>
            <a:r>
              <a:rPr lang="de-DE" b="1" dirty="0"/>
              <a:t> 			   </a:t>
            </a:r>
            <a:r>
              <a:rPr lang="de-DE" dirty="0"/>
              <a:t>Leitung: Prof. Dr. rer. nat. habil. Ralf Möller 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7E918D8-8EB5-4EA4-AD8B-F40312414A6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208" y="2515893"/>
            <a:ext cx="751107" cy="10458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8E2BF67-A934-48CC-B777-65343D30512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642" y="3839408"/>
            <a:ext cx="735715" cy="1045823"/>
          </a:xfrm>
          <a:prstGeom prst="rect">
            <a:avLst/>
          </a:prstGeom>
          <a:noFill/>
        </p:spPr>
      </p:pic>
      <p:pic>
        <p:nvPicPr>
          <p:cNvPr id="11" name="Bild 1">
            <a:extLst>
              <a:ext uri="{FF2B5EF4-FFF2-40B4-BE49-F238E27FC236}">
                <a16:creationId xmlns:a16="http://schemas.microsoft.com/office/drawing/2014/main" id="{64FD47CF-AD1E-4F2F-A4A0-B9DA146E475E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383" y="5214817"/>
            <a:ext cx="735932" cy="955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184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463" y="0"/>
            <a:ext cx="10452905" cy="6968602"/>
          </a:xfrm>
        </p:spPr>
      </p:pic>
      <p:sp>
        <p:nvSpPr>
          <p:cNvPr id="5" name="TextBox 4"/>
          <p:cNvSpPr txBox="1"/>
          <p:nvPr/>
        </p:nvSpPr>
        <p:spPr>
          <a:xfrm>
            <a:off x="5058055" y="-344575"/>
            <a:ext cx="184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100" dirty="0"/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0B57B020-8B55-EB46-9AAF-362F375C9054}"/>
              </a:ext>
            </a:extLst>
          </p:cNvPr>
          <p:cNvSpPr/>
          <p:nvPr/>
        </p:nvSpPr>
        <p:spPr>
          <a:xfrm>
            <a:off x="1058647" y="1828604"/>
            <a:ext cx="424811" cy="424811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0C84128-9E6B-5747-86B5-F9C24C52F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6122" y="5647413"/>
            <a:ext cx="2057400" cy="273844"/>
          </a:xfrm>
        </p:spPr>
        <p:txBody>
          <a:bodyPr/>
          <a:lstStyle/>
          <a:p>
            <a:fld id="{DB7C4649-800D-CB47-881A-AA04BFFFB18C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C270AD-C477-3343-9DB5-F7174E579336}"/>
              </a:ext>
            </a:extLst>
          </p:cNvPr>
          <p:cNvSpPr txBox="1">
            <a:spLocks/>
          </p:cNvSpPr>
          <p:nvPr/>
        </p:nvSpPr>
        <p:spPr>
          <a:xfrm>
            <a:off x="671747" y="344863"/>
            <a:ext cx="7886700" cy="118376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3300" dirty="0"/>
              <a:t>Im Hintergrund</a:t>
            </a:r>
            <a:br>
              <a:rPr lang="en-DE" sz="3300" dirty="0"/>
            </a:br>
            <a:r>
              <a:rPr lang="en-DE" sz="3300" dirty="0"/>
              <a:t>Medical Twin (Intelligent Agent):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5047DBB-045A-7641-99A9-C66F3C7EB552}"/>
              </a:ext>
            </a:extLst>
          </p:cNvPr>
          <p:cNvSpPr txBox="1">
            <a:spLocks/>
          </p:cNvSpPr>
          <p:nvPr/>
        </p:nvSpPr>
        <p:spPr>
          <a:xfrm>
            <a:off x="671747" y="5456419"/>
            <a:ext cx="7886700" cy="91979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Siehe</a:t>
            </a:r>
            <a:r>
              <a:rPr lang="en-US" sz="2400" dirty="0"/>
              <a:t> </a:t>
            </a:r>
            <a:r>
              <a:rPr lang="en-US" sz="2400" dirty="0" err="1"/>
              <a:t>auch</a:t>
            </a:r>
            <a:r>
              <a:rPr lang="en-US" sz="2400" dirty="0"/>
              <a:t> </a:t>
            </a:r>
            <a:r>
              <a:rPr lang="en-US" sz="2400" dirty="0" err="1"/>
              <a:t>Arbeiten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Center for Open Innovation in Connected Health</a:t>
            </a:r>
          </a:p>
        </p:txBody>
      </p:sp>
    </p:spTree>
    <p:extLst>
      <p:ext uri="{BB962C8B-B14F-4D97-AF65-F5344CB8AC3E}">
        <p14:creationId xmlns:p14="http://schemas.microsoft.com/office/powerpoint/2010/main" val="377415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EC687-9385-C84E-B257-91E7EFB09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0EEF85-9A43-1F48-98BF-8DB314DCE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10581" y="0"/>
            <a:ext cx="10543864" cy="699544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C9423-6886-DC48-A908-DCA1DDEB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6122" y="5647413"/>
            <a:ext cx="2057400" cy="273844"/>
          </a:xfrm>
        </p:spPr>
        <p:txBody>
          <a:bodyPr/>
          <a:lstStyle/>
          <a:p>
            <a:fld id="{DB7C4649-800D-CB47-881A-AA04BFFFB18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413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CE0056BB-6184-4469-9294-E37BC269A45F}"/>
              </a:ext>
            </a:extLst>
          </p:cNvPr>
          <p:cNvSpPr/>
          <p:nvPr/>
        </p:nvSpPr>
        <p:spPr>
          <a:xfrm>
            <a:off x="364457" y="3788586"/>
            <a:ext cx="8647878" cy="116139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CA2620F8-F300-4C51-A4FA-DBE10BBA4302}"/>
              </a:ext>
            </a:extLst>
          </p:cNvPr>
          <p:cNvSpPr/>
          <p:nvPr/>
        </p:nvSpPr>
        <p:spPr>
          <a:xfrm>
            <a:off x="335662" y="5112101"/>
            <a:ext cx="8705469" cy="116139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1D3CA7B-2B29-4978-A5D2-4BB063F925B8}"/>
              </a:ext>
            </a:extLst>
          </p:cNvPr>
          <p:cNvSpPr/>
          <p:nvPr/>
        </p:nvSpPr>
        <p:spPr>
          <a:xfrm>
            <a:off x="335663" y="2451144"/>
            <a:ext cx="8647878" cy="116139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19188-83D4-400C-AB36-0DB6378CF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DFKI Außenstelle an der Universität zu Lübeck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712C82-6485-48A1-AF1A-1B609208C2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745899"/>
            <a:ext cx="8526341" cy="516466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Wir freuen uns auf zukünftige Kooperationen mit Ihnen!</a:t>
            </a:r>
          </a:p>
          <a:p>
            <a:endParaRPr lang="de-DE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b="1" dirty="0"/>
              <a:t>AG </a:t>
            </a:r>
            <a:r>
              <a:rPr lang="de-DE" b="1" dirty="0" err="1"/>
              <a:t>Artificial</a:t>
            </a:r>
            <a:r>
              <a:rPr lang="de-DE" b="1" dirty="0"/>
              <a:t> </a:t>
            </a:r>
            <a:r>
              <a:rPr lang="de-DE" b="1" dirty="0" err="1"/>
              <a:t>Intelligence</a:t>
            </a:r>
            <a:r>
              <a:rPr lang="de-DE" b="1" dirty="0"/>
              <a:t> in Medical Imaging                             </a:t>
            </a:r>
            <a:r>
              <a:rPr lang="de-DE" dirty="0"/>
              <a:t>Leitung: Prof. Dr. rer. nat. habil. Heinz Handels</a:t>
            </a:r>
          </a:p>
          <a:p>
            <a:endParaRPr lang="de-DE" b="1" dirty="0"/>
          </a:p>
          <a:p>
            <a:r>
              <a:rPr lang="de-DE" b="1" dirty="0"/>
              <a:t>AG </a:t>
            </a:r>
            <a:r>
              <a:rPr lang="de-DE" b="1" dirty="0" err="1"/>
              <a:t>Artificial</a:t>
            </a:r>
            <a:r>
              <a:rPr lang="de-DE" b="1" dirty="0"/>
              <a:t> </a:t>
            </a:r>
            <a:r>
              <a:rPr lang="de-DE" b="1" dirty="0" err="1"/>
              <a:t>Intelligence</a:t>
            </a:r>
            <a:r>
              <a:rPr lang="de-DE" b="1" dirty="0"/>
              <a:t> in Biomedical Signal Processing  </a:t>
            </a:r>
            <a:r>
              <a:rPr lang="de-DE" dirty="0"/>
              <a:t>Leitung: Prof. Dr.-Ing. habil. Alfred Mertins</a:t>
            </a:r>
          </a:p>
          <a:p>
            <a:endParaRPr lang="de-DE" b="1" dirty="0"/>
          </a:p>
          <a:p>
            <a:r>
              <a:rPr lang="de-DE" b="1" dirty="0"/>
              <a:t>AG </a:t>
            </a:r>
            <a:r>
              <a:rPr lang="de-DE" b="1" dirty="0" err="1"/>
              <a:t>Stochastic</a:t>
            </a:r>
            <a:r>
              <a:rPr lang="de-DE" b="1" dirty="0"/>
              <a:t> Relational AI in </a:t>
            </a:r>
            <a:r>
              <a:rPr lang="de-DE" b="1" dirty="0" err="1"/>
              <a:t>Healthcare</a:t>
            </a:r>
            <a:r>
              <a:rPr lang="de-DE" b="1" dirty="0"/>
              <a:t> 			   </a:t>
            </a:r>
            <a:r>
              <a:rPr lang="de-DE" dirty="0"/>
              <a:t>Leitung: Prof. Dr. rer. nat. habil. Ralf Möller 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7E918D8-8EB5-4EA4-AD8B-F40312414A6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208" y="2515893"/>
            <a:ext cx="751107" cy="10458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8E2BF67-A934-48CC-B777-65343D30512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642" y="3839408"/>
            <a:ext cx="735715" cy="1045823"/>
          </a:xfrm>
          <a:prstGeom prst="rect">
            <a:avLst/>
          </a:prstGeom>
          <a:noFill/>
        </p:spPr>
      </p:pic>
      <p:pic>
        <p:nvPicPr>
          <p:cNvPr id="11" name="Bild 1">
            <a:extLst>
              <a:ext uri="{FF2B5EF4-FFF2-40B4-BE49-F238E27FC236}">
                <a16:creationId xmlns:a16="http://schemas.microsoft.com/office/drawing/2014/main" id="{64FD47CF-AD1E-4F2F-A4A0-B9DA146E475E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383" y="5214817"/>
            <a:ext cx="735932" cy="955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060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DE2AB-BF25-48A1-8464-BC753FAB2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Einbindung und Vernetzung der DFKI Außenstelle 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5F54A38-FDEB-4A09-AEA1-F78521705C40}"/>
              </a:ext>
            </a:extLst>
          </p:cNvPr>
          <p:cNvGrpSpPr/>
          <p:nvPr/>
        </p:nvGrpSpPr>
        <p:grpSpPr>
          <a:xfrm>
            <a:off x="1971675" y="1760220"/>
            <a:ext cx="5046345" cy="4743450"/>
            <a:chOff x="3914779" y="2508067"/>
            <a:chExt cx="3927012" cy="3927012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C6E0C71E-0EB8-4D25-BFB4-EF01D0990D7B}"/>
                </a:ext>
              </a:extLst>
            </p:cNvPr>
            <p:cNvSpPr/>
            <p:nvPr/>
          </p:nvSpPr>
          <p:spPr>
            <a:xfrm>
              <a:off x="4896532" y="2508067"/>
              <a:ext cx="1963506" cy="1963506"/>
            </a:xfrm>
            <a:custGeom>
              <a:avLst/>
              <a:gdLst>
                <a:gd name="connsiteX0" fmla="*/ 0 w 1963506"/>
                <a:gd name="connsiteY0" fmla="*/ 1963506 h 1963506"/>
                <a:gd name="connsiteX1" fmla="*/ 981753 w 1963506"/>
                <a:gd name="connsiteY1" fmla="*/ 0 h 1963506"/>
                <a:gd name="connsiteX2" fmla="*/ 1963506 w 1963506"/>
                <a:gd name="connsiteY2" fmla="*/ 1963506 h 1963506"/>
                <a:gd name="connsiteX3" fmla="*/ 0 w 1963506"/>
                <a:gd name="connsiteY3" fmla="*/ 1963506 h 196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3506" h="1963506">
                  <a:moveTo>
                    <a:pt x="0" y="1963506"/>
                  </a:moveTo>
                  <a:lnTo>
                    <a:pt x="981753" y="0"/>
                  </a:lnTo>
                  <a:lnTo>
                    <a:pt x="1963506" y="1963506"/>
                  </a:lnTo>
                  <a:lnTo>
                    <a:pt x="0" y="196350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8027" tIns="1038903" rIns="548026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kern="1200" dirty="0"/>
                <a:t>Firmen</a:t>
              </a:r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B956CC65-406B-4A94-9C6D-141C532D57E1}"/>
                </a:ext>
              </a:extLst>
            </p:cNvPr>
            <p:cNvSpPr/>
            <p:nvPr/>
          </p:nvSpPr>
          <p:spPr>
            <a:xfrm>
              <a:off x="3914779" y="4471573"/>
              <a:ext cx="1963506" cy="1963506"/>
            </a:xfrm>
            <a:custGeom>
              <a:avLst/>
              <a:gdLst>
                <a:gd name="connsiteX0" fmla="*/ 0 w 1963506"/>
                <a:gd name="connsiteY0" fmla="*/ 1963506 h 1963506"/>
                <a:gd name="connsiteX1" fmla="*/ 981753 w 1963506"/>
                <a:gd name="connsiteY1" fmla="*/ 0 h 1963506"/>
                <a:gd name="connsiteX2" fmla="*/ 1963506 w 1963506"/>
                <a:gd name="connsiteY2" fmla="*/ 1963506 h 1963506"/>
                <a:gd name="connsiteX3" fmla="*/ 0 w 1963506"/>
                <a:gd name="connsiteY3" fmla="*/ 1963506 h 196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3506" h="1963506">
                  <a:moveTo>
                    <a:pt x="0" y="1963506"/>
                  </a:moveTo>
                  <a:lnTo>
                    <a:pt x="981753" y="0"/>
                  </a:lnTo>
                  <a:lnTo>
                    <a:pt x="1963506" y="1963506"/>
                  </a:lnTo>
                  <a:lnTo>
                    <a:pt x="0" y="196350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8027" tIns="1038903" rIns="548026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kern="1200" dirty="0"/>
                <a:t>Informatik</a:t>
              </a: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0F71AFBB-F7D1-46D0-8644-967B9C84E3FA}"/>
                </a:ext>
              </a:extLst>
            </p:cNvPr>
            <p:cNvSpPr/>
            <p:nvPr/>
          </p:nvSpPr>
          <p:spPr>
            <a:xfrm rot="21600000">
              <a:off x="4896532" y="4471572"/>
              <a:ext cx="1963507" cy="1963507"/>
            </a:xfrm>
            <a:custGeom>
              <a:avLst/>
              <a:gdLst>
                <a:gd name="connsiteX0" fmla="*/ 0 w 1963506"/>
                <a:gd name="connsiteY0" fmla="*/ 1963506 h 1963506"/>
                <a:gd name="connsiteX1" fmla="*/ 981753 w 1963506"/>
                <a:gd name="connsiteY1" fmla="*/ 0 h 1963506"/>
                <a:gd name="connsiteX2" fmla="*/ 1963506 w 1963506"/>
                <a:gd name="connsiteY2" fmla="*/ 1963506 h 1963506"/>
                <a:gd name="connsiteX3" fmla="*/ 0 w 1963506"/>
                <a:gd name="connsiteY3" fmla="*/ 1963506 h 196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3506" h="1963506">
                  <a:moveTo>
                    <a:pt x="1963506" y="0"/>
                  </a:moveTo>
                  <a:lnTo>
                    <a:pt x="981753" y="1963506"/>
                  </a:lnTo>
                  <a:lnTo>
                    <a:pt x="0" y="0"/>
                  </a:lnTo>
                  <a:lnTo>
                    <a:pt x="1963506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406" tIns="49531" rIns="540407" bIns="1031283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de-DE" sz="1300" kern="1200" baseline="0" dirty="0"/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300" kern="1200" baseline="0" dirty="0"/>
                <a:t>DFKI Außenstelle Universität zu Lübeck </a:t>
              </a: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E34E8E91-D1DB-4B92-A21C-BA855D2FF24F}"/>
                </a:ext>
              </a:extLst>
            </p:cNvPr>
            <p:cNvSpPr/>
            <p:nvPr/>
          </p:nvSpPr>
          <p:spPr>
            <a:xfrm>
              <a:off x="5878285" y="4471573"/>
              <a:ext cx="1963506" cy="1963506"/>
            </a:xfrm>
            <a:custGeom>
              <a:avLst/>
              <a:gdLst>
                <a:gd name="connsiteX0" fmla="*/ 0 w 1963506"/>
                <a:gd name="connsiteY0" fmla="*/ 1963506 h 1963506"/>
                <a:gd name="connsiteX1" fmla="*/ 981753 w 1963506"/>
                <a:gd name="connsiteY1" fmla="*/ 0 h 1963506"/>
                <a:gd name="connsiteX2" fmla="*/ 1963506 w 1963506"/>
                <a:gd name="connsiteY2" fmla="*/ 1963506 h 1963506"/>
                <a:gd name="connsiteX3" fmla="*/ 0 w 1963506"/>
                <a:gd name="connsiteY3" fmla="*/ 1963506 h 196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3506" h="1963506">
                  <a:moveTo>
                    <a:pt x="0" y="1963506"/>
                  </a:moveTo>
                  <a:lnTo>
                    <a:pt x="981753" y="0"/>
                  </a:lnTo>
                  <a:lnTo>
                    <a:pt x="1963506" y="1963506"/>
                  </a:lnTo>
                  <a:lnTo>
                    <a:pt x="0" y="196350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8027" tIns="1038903" rIns="548026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kern="1200" dirty="0"/>
                <a:t>Medizin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486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DE2AB-BF25-48A1-8464-BC753FAB2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Einbindung und Vernetzung der DFKI Außenstelle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681269-51ED-45D9-B5F3-F4D3077A693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774083"/>
            <a:ext cx="8561070" cy="5621867"/>
          </a:xfrm>
        </p:spPr>
        <p:txBody>
          <a:bodyPr>
            <a:normAutofit/>
          </a:bodyPr>
          <a:lstStyle/>
          <a:p>
            <a:r>
              <a:rPr lang="de-DE" sz="2400" dirty="0"/>
              <a:t>Die Universität zu Lübeck ist eine  </a:t>
            </a:r>
            <a:r>
              <a:rPr lang="de-DE" sz="2400" b="1" dirty="0"/>
              <a:t>Life-Science Universität </a:t>
            </a:r>
            <a:r>
              <a:rPr lang="de-DE" sz="2400" dirty="0"/>
              <a:t>mit </a:t>
            </a:r>
          </a:p>
          <a:p>
            <a:pPr lvl="1"/>
            <a:r>
              <a:rPr lang="de-DE" sz="2200" b="1" dirty="0"/>
              <a:t>Forschungsschwerpunkt</a:t>
            </a:r>
          </a:p>
          <a:p>
            <a:pPr lvl="2"/>
            <a:r>
              <a:rPr lang="de-DE" sz="2200" b="1" dirty="0"/>
              <a:t>KI und Medizin</a:t>
            </a:r>
          </a:p>
          <a:p>
            <a:pPr lvl="1"/>
            <a:r>
              <a:rPr lang="de-DE" sz="2200" b="1" dirty="0"/>
              <a:t>Studiengänge/Weiterbildung </a:t>
            </a:r>
          </a:p>
          <a:p>
            <a:pPr lvl="2"/>
            <a:r>
              <a:rPr lang="de-DE" sz="2200" dirty="0"/>
              <a:t>Studiengänge </a:t>
            </a:r>
            <a:r>
              <a:rPr lang="de-DE" sz="2200" i="1" dirty="0"/>
              <a:t>Informatik</a:t>
            </a:r>
            <a:r>
              <a:rPr lang="de-DE" sz="2200" dirty="0"/>
              <a:t> und </a:t>
            </a:r>
            <a:r>
              <a:rPr lang="de-DE" sz="2200" i="1" dirty="0"/>
              <a:t>Medizinische Informatik </a:t>
            </a:r>
            <a:r>
              <a:rPr lang="de-DE" sz="2200" dirty="0"/>
              <a:t>haben eine </a:t>
            </a:r>
            <a:r>
              <a:rPr lang="de-DE" sz="2200" b="1" dirty="0"/>
              <a:t>Vertiefungsrichtung im Bereich Künstliche Intelligenz </a:t>
            </a:r>
            <a:r>
              <a:rPr lang="de-DE" sz="2200" dirty="0"/>
              <a:t>und Data Science</a:t>
            </a:r>
          </a:p>
          <a:p>
            <a:pPr lvl="2"/>
            <a:r>
              <a:rPr lang="de-DE" sz="2200" b="1" dirty="0"/>
              <a:t>Weiterbildung/Master </a:t>
            </a:r>
            <a:r>
              <a:rPr lang="de-DE" sz="2200" b="1" dirty="0" err="1"/>
              <a:t>Artificial</a:t>
            </a:r>
            <a:r>
              <a:rPr lang="de-DE" sz="2200" b="1" dirty="0"/>
              <a:t> </a:t>
            </a:r>
            <a:r>
              <a:rPr lang="de-DE" sz="2200" b="1" dirty="0" err="1"/>
              <a:t>Intelligence</a:t>
            </a:r>
            <a:endParaRPr lang="de-DE" sz="2200" b="1" dirty="0"/>
          </a:p>
          <a:p>
            <a:pPr marL="376237" lvl="1" indent="0">
              <a:buNone/>
            </a:pPr>
            <a:endParaRPr lang="de-DE" sz="2200" b="1" dirty="0"/>
          </a:p>
          <a:p>
            <a:r>
              <a:rPr lang="de-DE" sz="2400" b="1" dirty="0"/>
              <a:t>Firmen</a:t>
            </a:r>
            <a:r>
              <a:rPr lang="de-DE" sz="2400" dirty="0"/>
              <a:t> im Bereich Medizin, Medizintechnik, Medizininformatik und Gesundheit</a:t>
            </a:r>
          </a:p>
        </p:txBody>
      </p:sp>
    </p:spTree>
    <p:extLst>
      <p:ext uri="{BB962C8B-B14F-4D97-AF65-F5344CB8AC3E}">
        <p14:creationId xmlns:p14="http://schemas.microsoft.com/office/powerpoint/2010/main" val="322676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A89A46B0-384E-4EA5-B4A9-9F1556D679C7}"/>
              </a:ext>
            </a:extLst>
          </p:cNvPr>
          <p:cNvSpPr/>
          <p:nvPr/>
        </p:nvSpPr>
        <p:spPr>
          <a:xfrm>
            <a:off x="335663" y="2451144"/>
            <a:ext cx="8647878" cy="116139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CA2620F8-F300-4C51-A4FA-DBE10BBA4302}"/>
              </a:ext>
            </a:extLst>
          </p:cNvPr>
          <p:cNvSpPr/>
          <p:nvPr/>
        </p:nvSpPr>
        <p:spPr>
          <a:xfrm>
            <a:off x="335662" y="5112101"/>
            <a:ext cx="8705469" cy="1161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5B2B4DB6-D91F-4461-AF24-B13CFA7513E8}"/>
              </a:ext>
            </a:extLst>
          </p:cNvPr>
          <p:cNvSpPr/>
          <p:nvPr/>
        </p:nvSpPr>
        <p:spPr>
          <a:xfrm>
            <a:off x="335664" y="3776512"/>
            <a:ext cx="8647878" cy="1161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36F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19188-83D4-400C-AB36-0DB6378CF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DFKI Außenstelle an der Universität zu Lübeck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712C82-6485-48A1-AF1A-1B609208C2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745899"/>
            <a:ext cx="8526341" cy="5164667"/>
          </a:xfrm>
          <a:noFill/>
        </p:spPr>
        <p:txBody>
          <a:bodyPr/>
          <a:lstStyle/>
          <a:p>
            <a:pPr marL="0" indent="0">
              <a:buNone/>
            </a:pPr>
            <a:r>
              <a:rPr lang="de-DE" dirty="0"/>
              <a:t>In der Außenstelle arbeiten drei Arbeitsgruppen:</a:t>
            </a:r>
          </a:p>
          <a:p>
            <a:endParaRPr lang="de-DE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b="1" dirty="0"/>
              <a:t>AG </a:t>
            </a:r>
            <a:r>
              <a:rPr lang="de-DE" b="1" dirty="0" err="1"/>
              <a:t>Artificial</a:t>
            </a:r>
            <a:r>
              <a:rPr lang="de-DE" b="1" dirty="0"/>
              <a:t> </a:t>
            </a:r>
            <a:r>
              <a:rPr lang="de-DE" b="1" dirty="0" err="1"/>
              <a:t>Intelligence</a:t>
            </a:r>
            <a:r>
              <a:rPr lang="de-DE" b="1" dirty="0"/>
              <a:t> in Medical Imaging                             </a:t>
            </a:r>
            <a:r>
              <a:rPr lang="de-DE" dirty="0"/>
              <a:t>Leitung: Prof. Dr. rer. nat. habil. Heinz Handels</a:t>
            </a:r>
          </a:p>
          <a:p>
            <a:endParaRPr lang="de-DE" b="1" dirty="0"/>
          </a:p>
          <a:p>
            <a:r>
              <a:rPr lang="de-DE" b="1" dirty="0"/>
              <a:t>AG </a:t>
            </a:r>
            <a:r>
              <a:rPr lang="de-DE" b="1" dirty="0" err="1"/>
              <a:t>Artificial</a:t>
            </a:r>
            <a:r>
              <a:rPr lang="de-DE" b="1" dirty="0"/>
              <a:t> </a:t>
            </a:r>
            <a:r>
              <a:rPr lang="de-DE" b="1" dirty="0" err="1"/>
              <a:t>Intelligence</a:t>
            </a:r>
            <a:r>
              <a:rPr lang="de-DE" b="1" dirty="0"/>
              <a:t> in Biomedical Signal Processing  </a:t>
            </a:r>
            <a:r>
              <a:rPr lang="de-DE" dirty="0"/>
              <a:t>Leitung: Prof. Dr.-Ing. habil. Alfred Mertins</a:t>
            </a:r>
          </a:p>
          <a:p>
            <a:endParaRPr lang="de-DE" b="1" dirty="0"/>
          </a:p>
          <a:p>
            <a:r>
              <a:rPr lang="de-DE" b="1" dirty="0"/>
              <a:t>AG </a:t>
            </a:r>
            <a:r>
              <a:rPr lang="de-DE" b="1" dirty="0" err="1"/>
              <a:t>Stochastic</a:t>
            </a:r>
            <a:r>
              <a:rPr lang="de-DE" b="1" dirty="0"/>
              <a:t> Relational AI in </a:t>
            </a:r>
            <a:r>
              <a:rPr lang="de-DE" b="1" dirty="0" err="1"/>
              <a:t>Healthcare</a:t>
            </a:r>
            <a:r>
              <a:rPr lang="de-DE" b="1" dirty="0"/>
              <a:t> 			   </a:t>
            </a:r>
            <a:r>
              <a:rPr lang="de-DE" dirty="0"/>
              <a:t>Leitung: Prof. Dr. rer. nat. habil. Ralf Möller 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7E918D8-8EB5-4EA4-AD8B-F40312414A6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208" y="2515893"/>
            <a:ext cx="751107" cy="10458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8E2BF67-A934-48CC-B777-65343D30512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642" y="3839408"/>
            <a:ext cx="735715" cy="1045823"/>
          </a:xfrm>
          <a:prstGeom prst="rect">
            <a:avLst/>
          </a:prstGeom>
          <a:noFill/>
        </p:spPr>
      </p:pic>
      <p:pic>
        <p:nvPicPr>
          <p:cNvPr id="11" name="Bild 1">
            <a:extLst>
              <a:ext uri="{FF2B5EF4-FFF2-40B4-BE49-F238E27FC236}">
                <a16:creationId xmlns:a16="http://schemas.microsoft.com/office/drawing/2014/main" id="{64FD47CF-AD1E-4F2F-A4A0-B9DA146E475E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383" y="5214817"/>
            <a:ext cx="735932" cy="955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408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B2B49F-1C97-4C4B-A74F-C2611D4EE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KI – Maschinelles Lernen – Deep Learning in der medizinischen Bildverarbeitung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FD767B-1D51-4EC3-BB4B-6302617C46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1212" y="1982523"/>
            <a:ext cx="5554661" cy="4875477"/>
          </a:xfrm>
        </p:spPr>
        <p:txBody>
          <a:bodyPr>
            <a:normAutofit/>
          </a:bodyPr>
          <a:lstStyle/>
          <a:p>
            <a:r>
              <a:rPr lang="de-DE" dirty="0"/>
              <a:t>Als Methoden der künstlichen Intelligenz werden in der Medizinischen Bildverarbeitung hauptsächlich </a:t>
            </a:r>
            <a:r>
              <a:rPr lang="de-DE" b="1" dirty="0"/>
              <a:t>Maschinelle Lernverfahren und Deep Learning Verfahren</a:t>
            </a:r>
            <a:r>
              <a:rPr lang="de-DE" dirty="0"/>
              <a:t> eingesetzt.</a:t>
            </a:r>
          </a:p>
          <a:p>
            <a:endParaRPr lang="de-DE" dirty="0"/>
          </a:p>
          <a:p>
            <a:r>
              <a:rPr lang="de-DE" dirty="0"/>
              <a:t>In der Medizinischen Bildverarbeitung konnten in den letzten Jahren </a:t>
            </a:r>
            <a:r>
              <a:rPr lang="de-DE" b="1" dirty="0"/>
              <a:t>Deep </a:t>
            </a:r>
            <a:r>
              <a:rPr lang="de-DE" b="1" dirty="0" err="1"/>
              <a:t>Convolutional</a:t>
            </a:r>
            <a:r>
              <a:rPr lang="de-DE" b="1" dirty="0"/>
              <a:t> </a:t>
            </a:r>
            <a:r>
              <a:rPr lang="de-DE" b="1" dirty="0" err="1"/>
              <a:t>Neural</a:t>
            </a:r>
            <a:r>
              <a:rPr lang="de-DE" b="1" dirty="0"/>
              <a:t> Networks </a:t>
            </a:r>
            <a:r>
              <a:rPr lang="de-DE" dirty="0"/>
              <a:t>die größten Erfolge erzielen.</a:t>
            </a:r>
          </a:p>
        </p:txBody>
      </p:sp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5054BED6-1ED7-4EE6-BB2B-EF14FC9D3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5" y="1592668"/>
            <a:ext cx="2628900" cy="242865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307B498-0E83-4BFD-8CA2-1B05531E903E}"/>
              </a:ext>
            </a:extLst>
          </p:cNvPr>
          <p:cNvSpPr txBox="1"/>
          <p:nvPr/>
        </p:nvSpPr>
        <p:spPr>
          <a:xfrm>
            <a:off x="6893484" y="3890880"/>
            <a:ext cx="7494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hlinkClick r:id="rId4"/>
              </a:rPr>
              <a:t>https://data-science-blog.com/blog/2018/05/14/</a:t>
            </a:r>
            <a:endParaRPr lang="de-DE" sz="600" dirty="0"/>
          </a:p>
          <a:p>
            <a:r>
              <a:rPr lang="de-DE" sz="600" dirty="0" err="1"/>
              <a:t>machine</a:t>
            </a:r>
            <a:r>
              <a:rPr lang="de-DE" sz="600" dirty="0"/>
              <a:t>-</a:t>
            </a:r>
            <a:r>
              <a:rPr lang="de-DE" sz="600" dirty="0" err="1"/>
              <a:t>learning</a:t>
            </a:r>
            <a:r>
              <a:rPr lang="de-DE" sz="600" dirty="0"/>
              <a:t>-</a:t>
            </a:r>
            <a:r>
              <a:rPr lang="de-DE" sz="600" dirty="0" err="1"/>
              <a:t>vs</a:t>
            </a:r>
            <a:r>
              <a:rPr lang="de-DE" sz="600" dirty="0"/>
              <a:t>-</a:t>
            </a:r>
            <a:r>
              <a:rPr lang="de-DE" sz="600" dirty="0" err="1"/>
              <a:t>deep</a:t>
            </a:r>
            <a:r>
              <a:rPr lang="de-DE" sz="600" dirty="0"/>
              <a:t>-</a:t>
            </a:r>
            <a:r>
              <a:rPr lang="de-DE" sz="600" dirty="0" err="1"/>
              <a:t>learning</a:t>
            </a:r>
            <a:r>
              <a:rPr lang="de-DE" sz="600" dirty="0"/>
              <a:t>-wo-liegt-der-unterschied/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2DFDE05-A858-4C7A-B2C8-2E345DC3A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178" y="4415778"/>
            <a:ext cx="2521194" cy="176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78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779" y="1221397"/>
            <a:ext cx="9018036" cy="560387"/>
          </a:xfrm>
        </p:spPr>
        <p:txBody>
          <a:bodyPr>
            <a:noAutofit/>
          </a:bodyPr>
          <a:lstStyle/>
          <a:p>
            <a:pPr algn="ctr"/>
            <a:r>
              <a:rPr lang="de-DE" sz="3200" dirty="0"/>
              <a:t>Künstliche Intelligenz und Deep Learning  </a:t>
            </a:r>
            <a:br>
              <a:rPr lang="de-DE" sz="3200" dirty="0"/>
            </a:br>
            <a:r>
              <a:rPr lang="de-DE" sz="3200" dirty="0"/>
              <a:t>in der Medizinischen Bildverarbeitung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AD889CD-9C8D-4DC1-83AC-F2CE7523F53E}"/>
              </a:ext>
            </a:extLst>
          </p:cNvPr>
          <p:cNvSpPr txBox="1"/>
          <p:nvPr/>
        </p:nvSpPr>
        <p:spPr>
          <a:xfrm>
            <a:off x="11766" y="3578977"/>
            <a:ext cx="922606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0"/>
              </a:spcBef>
            </a:pPr>
            <a:r>
              <a:rPr lang="de-DE" sz="2400" b="1" dirty="0"/>
              <a:t>Anwendungsmöglichkeiten </a:t>
            </a:r>
          </a:p>
          <a:p>
            <a:pPr marL="742950" lvl="1" indent="-285750">
              <a:spcBef>
                <a:spcPts val="0"/>
              </a:spcBef>
              <a:buFontTx/>
              <a:buChar char="-"/>
            </a:pPr>
            <a:r>
              <a:rPr lang="de-DE" sz="2000" dirty="0"/>
              <a:t>Automatische</a:t>
            </a:r>
            <a:r>
              <a:rPr lang="de-DE" sz="2000" b="1" dirty="0"/>
              <a:t> Segmentierung</a:t>
            </a:r>
            <a:r>
              <a:rPr lang="de-DE" sz="2000" dirty="0"/>
              <a:t> (Abgrenzung) und quantitative Analyse von Bildstrukturen (Organe, Tumoren, Läsionen, Biomarker etc.) für die Diagnostik und Therapieplanung </a:t>
            </a:r>
          </a:p>
          <a:p>
            <a:pPr marL="742950" lvl="1" indent="-285750">
              <a:spcBef>
                <a:spcPts val="0"/>
              </a:spcBef>
              <a:buFontTx/>
              <a:buChar char="-"/>
            </a:pPr>
            <a:r>
              <a:rPr lang="de-DE" sz="2000" dirty="0"/>
              <a:t>Automatische </a:t>
            </a:r>
            <a:r>
              <a:rPr lang="de-DE" sz="2000" b="1" dirty="0"/>
              <a:t>Erkennung von Krankheitsmustern </a:t>
            </a:r>
            <a:r>
              <a:rPr lang="de-DE" sz="2000" dirty="0"/>
              <a:t>in Bildern für die Unterstützung der Diagnostik </a:t>
            </a:r>
          </a:p>
          <a:p>
            <a:pPr marL="742950" lvl="1" indent="-285750">
              <a:buFontTx/>
              <a:buChar char="-"/>
            </a:pPr>
            <a:r>
              <a:rPr lang="de-DE" sz="2000" dirty="0"/>
              <a:t>Bildbasierte </a:t>
            </a:r>
            <a:r>
              <a:rPr lang="de-DE" sz="2000" b="1" dirty="0"/>
              <a:t>Analyse des Krankheitsverlaufs </a:t>
            </a:r>
            <a:r>
              <a:rPr lang="de-DE" sz="2000" dirty="0"/>
              <a:t>und zeitlicher Veränderungen sowie </a:t>
            </a:r>
            <a:r>
              <a:rPr lang="de-DE" sz="2000" b="1" dirty="0"/>
              <a:t>Prognose</a:t>
            </a:r>
            <a:r>
              <a:rPr lang="de-DE" sz="2000" dirty="0"/>
              <a:t> des zukünftigen Krankheitsverlaufs zur Unterstützung von Therapieentscheidungen </a:t>
            </a:r>
          </a:p>
          <a:p>
            <a:pPr marL="742950" lvl="1" indent="-285750">
              <a:spcBef>
                <a:spcPts val="0"/>
              </a:spcBef>
              <a:buFontTx/>
              <a:buChar char="-"/>
            </a:pPr>
            <a:r>
              <a:rPr lang="de-DE" sz="2000" dirty="0"/>
              <a:t>…</a:t>
            </a:r>
          </a:p>
          <a:p>
            <a:pPr marL="742950" lvl="1" indent="-285750">
              <a:spcBef>
                <a:spcPts val="0"/>
              </a:spcBef>
              <a:buFontTx/>
              <a:buChar char="-"/>
            </a:pPr>
            <a:endParaRPr lang="de-DE" sz="2000" b="1" dirty="0"/>
          </a:p>
          <a:p>
            <a:pPr lvl="1"/>
            <a:r>
              <a:rPr lang="de-DE" sz="2000" dirty="0"/>
              <a:t>…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81A8C5B-AAD4-4469-9D36-36086AA77692}"/>
              </a:ext>
            </a:extLst>
          </p:cNvPr>
          <p:cNvSpPr txBox="1"/>
          <p:nvPr/>
        </p:nvSpPr>
        <p:spPr>
          <a:xfrm>
            <a:off x="467337" y="6662337"/>
            <a:ext cx="78025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Egmont-Petersen M., de Ridder D., </a:t>
            </a:r>
            <a:r>
              <a:rPr lang="en-US" sz="900" b="1" dirty="0"/>
              <a:t>Handels H.</a:t>
            </a:r>
            <a:r>
              <a:rPr lang="en-US" sz="900" dirty="0"/>
              <a:t>, Image Processing with Neural Networks – A Review, </a:t>
            </a:r>
            <a:r>
              <a:rPr lang="en-US" sz="900" i="1" dirty="0"/>
              <a:t>Pattern Recognition</a:t>
            </a:r>
            <a:r>
              <a:rPr lang="en-US" sz="900" dirty="0"/>
              <a:t>, 35, 10, 2279-2301, 2002</a:t>
            </a:r>
            <a:endParaRPr lang="de-DE" sz="9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07B4BF1-2304-46B0-8E41-D7CFD80E8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919" y="2259808"/>
            <a:ext cx="1833980" cy="119830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4FD5058-64DE-4081-8ADE-6AE313067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971" y="2245703"/>
            <a:ext cx="894436" cy="11305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3F527A2-6284-4FC9-8BC2-45DFEFCE04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8" y="2238034"/>
            <a:ext cx="1507202" cy="11304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33C8F4E-7F42-4BE7-8999-73B41F4E22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39" y="2259808"/>
            <a:ext cx="1130400" cy="11304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776C5B0-A496-477D-8A2E-445B01D4CC3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24" y="2268563"/>
            <a:ext cx="1436051" cy="112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6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2584" y="1153597"/>
            <a:ext cx="8721090" cy="560387"/>
          </a:xfrm>
        </p:spPr>
        <p:txBody>
          <a:bodyPr>
            <a:noAutofit/>
          </a:bodyPr>
          <a:lstStyle/>
          <a:p>
            <a:r>
              <a:rPr lang="de-DE" sz="2400" dirty="0"/>
              <a:t>Beispiel aus dem KI-SIGS-Teilprojekt </a:t>
            </a:r>
            <a:r>
              <a:rPr lang="de-DE" sz="2400" dirty="0" err="1"/>
              <a:t>iAuge</a:t>
            </a:r>
            <a:r>
              <a:rPr lang="de-DE" sz="2400" dirty="0"/>
              <a:t>: </a:t>
            </a:r>
            <a:br>
              <a:rPr lang="de-DE" sz="2400" dirty="0"/>
            </a:br>
            <a:r>
              <a:rPr lang="de-DE" sz="2400" dirty="0"/>
              <a:t>Segmentierung von OCT-Bildern bei Patienten mit Altersbedingter Makula Degeneration (AMD)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D963A9A-FFE0-BE47-8E9B-C80B29410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789" y="3481354"/>
            <a:ext cx="4977765" cy="12924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756EB70-E0A6-4F65-8A77-1FACA1C58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" y="2020718"/>
            <a:ext cx="2891790" cy="463930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33F507C-D0B1-4162-AD52-66D0A6648900}"/>
              </a:ext>
            </a:extLst>
          </p:cNvPr>
          <p:cNvSpPr txBox="1"/>
          <p:nvPr/>
        </p:nvSpPr>
        <p:spPr>
          <a:xfrm>
            <a:off x="3908413" y="2721114"/>
            <a:ext cx="5104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Optisches Kohärenztomographiebild (OCT-Bild) mit markierten Biomarkern</a:t>
            </a:r>
          </a:p>
        </p:txBody>
      </p:sp>
    </p:spTree>
    <p:extLst>
      <p:ext uri="{BB962C8B-B14F-4D97-AF65-F5344CB8AC3E}">
        <p14:creationId xmlns:p14="http://schemas.microsoft.com/office/powerpoint/2010/main" val="998821182"/>
      </p:ext>
    </p:extLst>
  </p:cSld>
  <p:clrMapOvr>
    <a:masterClrMapping/>
  </p:clrMapOvr>
</p:sld>
</file>

<file path=ppt/theme/theme1.xml><?xml version="1.0" encoding="utf-8"?>
<a:theme xmlns:a="http://schemas.openxmlformats.org/drawingml/2006/main" name="IMI-Slidemaster_eng">
  <a:themeElements>
    <a:clrScheme name="Custom 3">
      <a:dk1>
        <a:srgbClr val="000000"/>
      </a:dk1>
      <a:lt1>
        <a:srgbClr val="FFFFFF"/>
      </a:lt1>
      <a:dk2>
        <a:srgbClr val="004B5A"/>
      </a:dk2>
      <a:lt2>
        <a:srgbClr val="FFFFFF"/>
      </a:lt2>
      <a:accent1>
        <a:srgbClr val="0090A5"/>
      </a:accent1>
      <a:accent2>
        <a:srgbClr val="C31A35"/>
      </a:accent2>
      <a:accent3>
        <a:srgbClr val="D2731D"/>
      </a:accent3>
      <a:accent4>
        <a:srgbClr val="EAB808"/>
      </a:accent4>
      <a:accent5>
        <a:srgbClr val="A0BB2F"/>
      </a:accent5>
      <a:accent6>
        <a:srgbClr val="0090A5"/>
      </a:accent6>
      <a:hlink>
        <a:srgbClr val="1D5A5B"/>
      </a:hlink>
      <a:folHlink>
        <a:srgbClr val="1D5A5B"/>
      </a:folHlink>
    </a:clrScheme>
    <a:fontScheme name="2_Benutzerdefiniertes Design">
      <a:majorFont>
        <a:latin typeface=""/>
        <a:ea typeface=""/>
        <a:cs typeface=""/>
      </a:majorFont>
      <a:minorFont>
        <a:latin typeface="Myriad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01E189A4E44DB4D8CE815D633FFD2F1" ma:contentTypeVersion="0" ma:contentTypeDescription="Ein neues Dokument erstellen." ma:contentTypeScope="" ma:versionID="9ec4490c60b9815a7c756a6b35b9cf55">
  <xsd:schema xmlns:xsd="http://www.w3.org/2001/XMLSchema" xmlns:p="http://schemas.microsoft.com/office/2006/metadata/properties" targetNamespace="http://schemas.microsoft.com/office/2006/metadata/properties" ma:root="true" ma:fieldsID="246f02dd96380beb4f7cdcce14d77fd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0F23C7-EE94-484D-AA2A-79E442EF3EA8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86829B0-2F74-4FCA-95E8-CFEE9FFE86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F7042A18-1274-4E29-AA39-AA7411EB08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1170</Words>
  <Application>Microsoft Macintosh PowerPoint</Application>
  <PresentationFormat>On-screen Show (4:3)</PresentationFormat>
  <Paragraphs>205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Myriad Pro</vt:lpstr>
      <vt:lpstr>Times New Roman</vt:lpstr>
      <vt:lpstr>Wingdings</vt:lpstr>
      <vt:lpstr>IMI-Slidemaster_eng</vt:lpstr>
      <vt:lpstr>Neue Außenstelle des  Deutschen Forschungszentrums für  Künstliche Intelligenz (DFKI) an der  Universität zu Lübeck</vt:lpstr>
      <vt:lpstr>Künstliche Intelligenz in der Medizin, Medizintechnik und Gesundheitssystemen</vt:lpstr>
      <vt:lpstr>DFKI Außenstelle an der Universität zu Lübeck </vt:lpstr>
      <vt:lpstr>Einbindung und Vernetzung der DFKI Außenstelle </vt:lpstr>
      <vt:lpstr>Einbindung und Vernetzung der DFKI Außenstelle </vt:lpstr>
      <vt:lpstr>DFKI Außenstelle an der Universität zu Lübeck </vt:lpstr>
      <vt:lpstr>KI – Maschinelles Lernen – Deep Learning in der medizinischen Bildverarbeitung </vt:lpstr>
      <vt:lpstr>Künstliche Intelligenz und Deep Learning   in der Medizinischen Bildverarbeitung </vt:lpstr>
      <vt:lpstr>Beispiel aus dem KI-SIGS-Teilprojekt iAuge:  Segmentierung von OCT-Bildern bei Patienten mit Altersbedingter Makula Degeneration (AMD)</vt:lpstr>
      <vt:lpstr>Klinisches OCT versus Homecare OCT </vt:lpstr>
      <vt:lpstr>PowerPoint Presentation</vt:lpstr>
      <vt:lpstr>DFKI AG Artificial Intelligence in Medical Imaging</vt:lpstr>
      <vt:lpstr>DFKI Außenstelle an der Universität zu Lübeck </vt:lpstr>
      <vt:lpstr>AG Artificial Intelligence in Biomedical Signal Processing</vt:lpstr>
      <vt:lpstr>Beispiel „Prothesensteuerung“</vt:lpstr>
      <vt:lpstr>Beispiel „Akustische Ereigniserkennung“</vt:lpstr>
      <vt:lpstr>„Akustische Ereigniserkennung und Lokalisation“</vt:lpstr>
      <vt:lpstr>AG Artificial Intelligence in Biomedical Signal Processing</vt:lpstr>
      <vt:lpstr>DFKI Außenstelle an der Universität zu Lübeck </vt:lpstr>
      <vt:lpstr>PowerPoint Presentation</vt:lpstr>
      <vt:lpstr>PowerPoint Presentation</vt:lpstr>
      <vt:lpstr>PowerPoint Presentation</vt:lpstr>
      <vt:lpstr>DFKI AG Stochastic Relational AI (StaR-AI) in Healthcare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DFKI Außenstelle an der Universität zu Lübeck 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werner</dc:creator>
  <cp:lastModifiedBy>Ralf Möller</cp:lastModifiedBy>
  <cp:revision>690</cp:revision>
  <cp:lastPrinted>2020-11-23T15:45:40Z</cp:lastPrinted>
  <dcterms:created xsi:type="dcterms:W3CDTF">2011-03-30T13:31:12Z</dcterms:created>
  <dcterms:modified xsi:type="dcterms:W3CDTF">2020-11-24T15:34:20Z</dcterms:modified>
</cp:coreProperties>
</file>