
<file path=[Content_Types].xml><?xml version="1.0" encoding="utf-8"?>
<Types xmlns="http://schemas.openxmlformats.org/package/2006/content-types">
  <Default Extension="jpg" ContentType="image/jpeg"/>
  <Default Extension="emf" ContentType="image/x-emf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elfoli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Untertitel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07FAA4C-48E9-0D4E-9A28-A0AAB4BF8165}" type="datetime1">
              <a:rPr lang="de-DE"/>
              <a:t/>
            </a:fld>
            <a:endParaRPr lang="en-US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969387F-FCF4-C44A-A0AE-66A6198FAE25}" type="datetime1">
              <a:rPr lang="de-DE"/>
              <a:t/>
            </a:fld>
            <a:endParaRPr lang="en-US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kaler Textplatzhalt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45B5F1-1D84-9E4A-9EFC-73309B06942E}" type="datetime1">
              <a:rPr lang="de-DE"/>
              <a:t/>
            </a:fld>
            <a:endParaRPr lang="en-US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F49B8F4-41A6-2042-AB79-3B1BBF56C7C2}" type="datetime1">
              <a:rPr lang="de-DE"/>
              <a:t/>
            </a:fld>
            <a:endParaRPr lang="en-US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Abschnitts-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BC63797-9550-6F43-8696-93B3949D893B}" type="datetime1">
              <a:rPr lang="de-DE"/>
              <a:t/>
            </a:fld>
            <a:endParaRPr lang="en-US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C063CC5-3739-1543-85E4-24CE4609C2E3}" type="datetime1">
              <a:rPr lang="de-DE"/>
              <a:t/>
            </a:fld>
            <a:endParaRPr lang="en-US"/>
          </a:p>
        </p:txBody>
      </p:sp>
      <p:sp>
        <p:nvSpPr>
          <p:cNvPr id="8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7" name="Textplatzhalt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8" name="Inhaltsplatzhalt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9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5586FFE-D311-874E-9574-1D0B25BC60A8}" type="datetime1">
              <a:rPr lang="de-DE"/>
              <a:t/>
            </a:fld>
            <a:endParaRPr lang="en-US"/>
          </a:p>
        </p:txBody>
      </p:sp>
      <p:sp>
        <p:nvSpPr>
          <p:cNvPr id="10" name="Fußzeilenplatzhalt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liennummernplatzhalt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DB9E958-8189-8140-A935-675CC573EA07}" type="datetime1">
              <a:rPr lang="de-DE"/>
              <a:t/>
            </a:fld>
            <a:endParaRPr lang="en-US"/>
          </a:p>
        </p:txBody>
      </p:sp>
      <p:sp>
        <p:nvSpPr>
          <p:cNvPr id="6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E81EC88-EBB9-A745-A882-6A17F5B04A73}" type="datetime1">
              <a:rPr lang="de-DE"/>
              <a:t/>
            </a:fld>
            <a:endParaRPr lang="en-US"/>
          </a:p>
        </p:txBody>
      </p:sp>
      <p:sp>
        <p:nvSpPr>
          <p:cNvPr id="5" name="Fußzeilenplatzhalt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halt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Inhaltsplatzhalt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B140E3B-3294-C947-8E25-9D949E6AAE84}" type="datetime1">
              <a:rPr lang="de-DE"/>
              <a:t/>
            </a:fld>
            <a:endParaRPr lang="en-US"/>
          </a:p>
        </p:txBody>
      </p:sp>
      <p:sp>
        <p:nvSpPr>
          <p:cNvPr id="8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Überschrif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Bildplatzhalt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9E31615-9EA7-2C48-8E4C-728DED548B36}" type="datetime1">
              <a:rPr lang="de-DE"/>
              <a:t/>
            </a:fld>
            <a:endParaRPr lang="en-US"/>
          </a:p>
        </p:txBody>
      </p:sp>
      <p:sp>
        <p:nvSpPr>
          <p:cNvPr id="8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>
            <a:alpha val="10000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 lang="en-US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57F345-F29F-0D4C-8EA5-D434AD3D6CCD}" type="datetime1">
              <a:rPr lang="de-DE"/>
              <a:t/>
            </a:fld>
            <a:endParaRPr lang="en-US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B00D5-B48E-584A-9E5E-CF63F1782F90}" type="slidenum">
              <a:rPr lang="en-US"/>
              <a:t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hyperlink" Target="http://ai-master.uni-luebeck.de/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.emf"/><Relationship Id="rId4" Type="http://schemas.openxmlformats.org/officeDocument/2006/relationships/image" Target="../media/image20.jpg"/><Relationship Id="rId5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ki-lab.digital-hub-luebeck.de/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hyperlink" Target="https://dkan.digital-hub-luebeck.de/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dkan.digital-hub-luebeck.de/" TargetMode="External"/><Relationship Id="rId7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014684" y="0"/>
            <a:ext cx="3177316" cy="1268681"/>
          </a:xfrm>
          <a:prstGeom prst="rect">
            <a:avLst/>
          </a:prstGeom>
        </p:spPr>
      </p:pic>
      <p:sp>
        <p:nvSpPr>
          <p:cNvPr id="5" name="Textfeld 6" hidden="0"/>
          <p:cNvSpPr>
            <a:spLocks noAdjustHandles="0" noChangeArrowheads="0"/>
          </p:cNvSpPr>
          <p:nvPr isPhoto="0" userDrawn="0"/>
        </p:nvSpPr>
        <p:spPr bwMode="auto">
          <a:xfrm>
            <a:off x="3933371" y="3128266"/>
            <a:ext cx="4203951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400" spc="100">
                <a:solidFill>
                  <a:schemeClr val="bg1"/>
                </a:solidFill>
                <a:latin typeface="Helvetica"/>
              </a:rPr>
              <a:t>KI-LAB Lübeck</a:t>
            </a:r>
            <a:endParaRPr/>
          </a:p>
        </p:txBody>
      </p:sp>
      <p:pic>
        <p:nvPicPr>
          <p:cNvPr id="6" name="Grafik 7" hidden="0"/>
          <p:cNvPicPr>
            <a:picLocks noChangeAspect="1"/>
          </p:cNvPicPr>
          <p:nvPr isPhoto="0" userDrawn="0"/>
        </p:nvPicPr>
        <p:blipFill>
          <a:blip r:embed="rId3"/>
          <a:srcRect l="0" t="0" r="68463" b="0"/>
          <a:stretch/>
        </p:blipFill>
        <p:spPr bwMode="auto">
          <a:xfrm>
            <a:off x="8369550" y="3128266"/>
            <a:ext cx="644845" cy="532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5" name="Grafik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sp>
        <p:nvSpPr>
          <p:cNvPr id="6" name="Rechteck 10" hidden="0"/>
          <p:cNvSpPr/>
          <p:nvPr isPhoto="0" userDrawn="0"/>
        </p:nvSpPr>
        <p:spPr bwMode="auto">
          <a:xfrm>
            <a:off x="283416" y="1956992"/>
            <a:ext cx="11596253" cy="4686622"/>
          </a:xfrm>
          <a:prstGeom prst="rect">
            <a:avLst/>
          </a:prstGeom>
          <a:solidFill>
            <a:srgbClr val="E5E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11" hidden="0"/>
          <p:cNvSpPr>
            <a:spLocks noAdjustHandles="0" noChangeArrowheads="0"/>
          </p:cNvSpPr>
          <p:nvPr isPhoto="0" userDrawn="0"/>
        </p:nvSpPr>
        <p:spPr bwMode="auto">
          <a:xfrm>
            <a:off x="917628" y="2703208"/>
            <a:ext cx="2315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Studienbeginn</a:t>
            </a:r>
            <a:endParaRPr/>
          </a:p>
        </p:txBody>
      </p:sp>
      <p:sp>
        <p:nvSpPr>
          <p:cNvPr id="8" name="Textfeld 12" hidden="0"/>
          <p:cNvSpPr>
            <a:spLocks noAdjustHandles="0" noChangeArrowheads="0"/>
          </p:cNvSpPr>
          <p:nvPr isPhoto="0" userDrawn="0"/>
        </p:nvSpPr>
        <p:spPr bwMode="auto">
          <a:xfrm>
            <a:off x="909388" y="3349080"/>
            <a:ext cx="2315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Regelstudienzeit</a:t>
            </a:r>
            <a:endParaRPr/>
          </a:p>
        </p:txBody>
      </p:sp>
      <p:sp>
        <p:nvSpPr>
          <p:cNvPr id="9" name="Textfeld 13" hidden="0"/>
          <p:cNvSpPr>
            <a:spLocks noAdjustHandles="0" noChangeArrowheads="0"/>
          </p:cNvSpPr>
          <p:nvPr isPhoto="0" userDrawn="0"/>
        </p:nvSpPr>
        <p:spPr bwMode="auto">
          <a:xfrm>
            <a:off x="917628" y="3992139"/>
            <a:ext cx="2315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Abschluss</a:t>
            </a:r>
            <a:endParaRPr/>
          </a:p>
        </p:txBody>
      </p:sp>
      <p:sp>
        <p:nvSpPr>
          <p:cNvPr id="10" name="Textfeld 14" hidden="0"/>
          <p:cNvSpPr>
            <a:spLocks noAdjustHandles="0" noChangeArrowheads="0"/>
          </p:cNvSpPr>
          <p:nvPr isPhoto="0" userDrawn="0"/>
        </p:nvSpPr>
        <p:spPr bwMode="auto">
          <a:xfrm>
            <a:off x="909388" y="4635198"/>
            <a:ext cx="2315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Studienform</a:t>
            </a:r>
            <a:endParaRPr/>
          </a:p>
        </p:txBody>
      </p:sp>
      <p:sp>
        <p:nvSpPr>
          <p:cNvPr id="11" name="Textfeld 15" hidden="0"/>
          <p:cNvSpPr>
            <a:spLocks noAdjustHandles="0" noChangeArrowheads="0"/>
          </p:cNvSpPr>
          <p:nvPr isPhoto="0" userDrawn="0"/>
        </p:nvSpPr>
        <p:spPr bwMode="auto">
          <a:xfrm>
            <a:off x="917628" y="5278257"/>
            <a:ext cx="2315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Sprache</a:t>
            </a:r>
            <a:endParaRPr/>
          </a:p>
        </p:txBody>
      </p:sp>
      <p:sp>
        <p:nvSpPr>
          <p:cNvPr id="12" name="Textfeld 16" hidden="0"/>
          <p:cNvSpPr>
            <a:spLocks noAdjustHandles="0" noChangeArrowheads="0"/>
          </p:cNvSpPr>
          <p:nvPr isPhoto="0" userDrawn="0"/>
        </p:nvSpPr>
        <p:spPr bwMode="auto">
          <a:xfrm>
            <a:off x="917628" y="5921316"/>
            <a:ext cx="2315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Gebühr</a:t>
            </a:r>
            <a:endParaRPr/>
          </a:p>
        </p:txBody>
      </p:sp>
      <p:sp>
        <p:nvSpPr>
          <p:cNvPr id="13" name="Textfeld 17" hidden="0"/>
          <p:cNvSpPr>
            <a:spLocks noAdjustHandles="0" noChangeArrowheads="0"/>
          </p:cNvSpPr>
          <p:nvPr isPhoto="0" userDrawn="0"/>
        </p:nvSpPr>
        <p:spPr bwMode="auto">
          <a:xfrm>
            <a:off x="4082747" y="2703208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WS 2020/21, danach jedes Wintersemester</a:t>
            </a:r>
            <a:endParaRPr/>
          </a:p>
        </p:txBody>
      </p:sp>
      <p:sp>
        <p:nvSpPr>
          <p:cNvPr id="14" name="Textfeld 18" hidden="0"/>
          <p:cNvSpPr>
            <a:spLocks noAdjustHandles="0" noChangeArrowheads="0"/>
          </p:cNvSpPr>
          <p:nvPr isPhoto="0" userDrawn="0"/>
        </p:nvSpPr>
        <p:spPr bwMode="auto">
          <a:xfrm>
            <a:off x="4082747" y="3349080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4 Semester in Teilzeit / 2 Semester in Vollzeit (60 ECTS)</a:t>
            </a:r>
            <a:endParaRPr/>
          </a:p>
        </p:txBody>
      </p:sp>
      <p:sp>
        <p:nvSpPr>
          <p:cNvPr id="15" name="Textfeld 19" hidden="0"/>
          <p:cNvSpPr>
            <a:spLocks noAdjustHandles="0" noChangeArrowheads="0"/>
          </p:cNvSpPr>
          <p:nvPr isPhoto="0" userDrawn="0"/>
        </p:nvSpPr>
        <p:spPr bwMode="auto">
          <a:xfrm>
            <a:off x="4082747" y="3992139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Zertifikat der Universität zu Lübeck (aktuell)</a:t>
            </a:r>
            <a:endParaRPr/>
          </a:p>
        </p:txBody>
      </p:sp>
      <p:sp>
        <p:nvSpPr>
          <p:cNvPr id="16" name="Textfeld 20" hidden="0"/>
          <p:cNvSpPr>
            <a:spLocks noAdjustHandles="0" noChangeArrowheads="0"/>
          </p:cNvSpPr>
          <p:nvPr isPhoto="0" userDrawn="0"/>
        </p:nvSpPr>
        <p:spPr bwMode="auto">
          <a:xfrm>
            <a:off x="4082747" y="4635198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Blended Learning / </a:t>
            </a:r>
            <a:r>
              <a:rPr lang="de-DE" sz="2000">
                <a:latin typeface="Helvetica Light"/>
              </a:rPr>
              <a:t>Fully</a:t>
            </a:r>
            <a:r>
              <a:rPr lang="de-DE" sz="2000">
                <a:latin typeface="Helvetica Light"/>
              </a:rPr>
              <a:t> Online Studium</a:t>
            </a:r>
            <a:endParaRPr/>
          </a:p>
        </p:txBody>
      </p:sp>
      <p:sp>
        <p:nvSpPr>
          <p:cNvPr id="17" name="Textfeld 21" hidden="0"/>
          <p:cNvSpPr>
            <a:spLocks noAdjustHandles="0" noChangeArrowheads="0"/>
          </p:cNvSpPr>
          <p:nvPr isPhoto="0" userDrawn="0"/>
        </p:nvSpPr>
        <p:spPr bwMode="auto">
          <a:xfrm>
            <a:off x="4082747" y="5278257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Englisch</a:t>
            </a:r>
            <a:endParaRPr/>
          </a:p>
        </p:txBody>
      </p:sp>
      <p:sp>
        <p:nvSpPr>
          <p:cNvPr id="18" name="Textfeld 22" hidden="0"/>
          <p:cNvSpPr>
            <a:spLocks noAdjustHandles="0" noChangeArrowheads="0"/>
          </p:cNvSpPr>
          <p:nvPr isPhoto="0" userDrawn="0"/>
        </p:nvSpPr>
        <p:spPr bwMode="auto">
          <a:xfrm>
            <a:off x="4082747" y="5921316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Erster Durchlauf gebührenfrei</a:t>
            </a:r>
            <a:endParaRPr/>
          </a:p>
        </p:txBody>
      </p:sp>
      <p:sp>
        <p:nvSpPr>
          <p:cNvPr id="19" name="Textfeld 23" hidden="0"/>
          <p:cNvSpPr>
            <a:spLocks noAdjustHandles="0" noChangeArrowheads="0"/>
          </p:cNvSpPr>
          <p:nvPr isPhoto="0" userDrawn="0"/>
        </p:nvSpPr>
        <p:spPr bwMode="auto">
          <a:xfrm>
            <a:off x="590493" y="816089"/>
            <a:ext cx="6866947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Weiterbildungsmaster</a:t>
            </a:r>
            <a:r>
              <a:rPr lang="en-GB" sz="4000" spc="100">
                <a:solidFill>
                  <a:schemeClr val="bg1"/>
                </a:solidFill>
                <a:latin typeface="Helvetica"/>
              </a:rPr>
              <a:t> in AI</a:t>
            </a:r>
            <a:endParaRPr/>
          </a:p>
        </p:txBody>
      </p:sp>
      <p:sp>
        <p:nvSpPr>
          <p:cNvPr id="20" name="Textfeld 24" hidden="0"/>
          <p:cNvSpPr>
            <a:spLocks noAdjustHandles="0" noChangeArrowheads="0"/>
          </p:cNvSpPr>
          <p:nvPr isPhoto="0" userDrawn="0"/>
        </p:nvSpPr>
        <p:spPr bwMode="auto">
          <a:xfrm>
            <a:off x="793693" y="7546548"/>
            <a:ext cx="6866947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Weiterbildungsmaster</a:t>
            </a:r>
            <a:r>
              <a:rPr lang="en-GB" sz="4000" spc="100">
                <a:solidFill>
                  <a:schemeClr val="bg1"/>
                </a:solidFill>
                <a:latin typeface="Helvetica"/>
              </a:rPr>
              <a:t> in AI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5" name="Grafik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sp>
        <p:nvSpPr>
          <p:cNvPr id="6" name="Textfeld 9" hidden="0"/>
          <p:cNvSpPr>
            <a:spLocks noAdjustHandles="0" noChangeArrowheads="0"/>
          </p:cNvSpPr>
          <p:nvPr isPhoto="0" userDrawn="0"/>
        </p:nvSpPr>
        <p:spPr bwMode="auto">
          <a:xfrm>
            <a:off x="571248" y="770009"/>
            <a:ext cx="610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400" spc="100">
                <a:latin typeface="Myriad Pro Light"/>
              </a:rPr>
              <a:t>Weiterbildungsmaster KI</a:t>
            </a:r>
            <a:endParaRPr lang="de-DE" sz="4400" spc="100">
              <a:solidFill>
                <a:schemeClr val="bg1">
                  <a:lumMod val="75000"/>
                </a:schemeClr>
              </a:solidFill>
              <a:latin typeface="Myriad Pro Light"/>
            </a:endParaRPr>
          </a:p>
        </p:txBody>
      </p:sp>
      <p:sp>
        <p:nvSpPr>
          <p:cNvPr id="7" name="Rechteck 10" hidden="0"/>
          <p:cNvSpPr/>
          <p:nvPr isPhoto="0" userDrawn="0"/>
        </p:nvSpPr>
        <p:spPr bwMode="auto">
          <a:xfrm>
            <a:off x="283416" y="1950461"/>
            <a:ext cx="11596253" cy="4686622"/>
          </a:xfrm>
          <a:prstGeom prst="rect">
            <a:avLst/>
          </a:prstGeom>
          <a:solidFill>
            <a:srgbClr val="E5E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23" hidden="0"/>
          <p:cNvSpPr>
            <a:spLocks noAdjustHandles="0" noChangeArrowheads="0"/>
          </p:cNvSpPr>
          <p:nvPr isPhoto="0" userDrawn="0"/>
        </p:nvSpPr>
        <p:spPr bwMode="auto">
          <a:xfrm>
            <a:off x="388518" y="2110932"/>
            <a:ext cx="2297748" cy="338554"/>
          </a:xfrm>
          <a:prstGeom prst="rect">
            <a:avLst/>
          </a:prstGeom>
          <a:solidFill>
            <a:srgbClr val="F04E4C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spc="14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1. SEMESTER</a:t>
            </a:r>
            <a:endParaRPr lang="de-DE" sz="1600" spc="13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9" name="Textfeld 24" hidden="0"/>
          <p:cNvSpPr>
            <a:spLocks noAdjustHandles="0" noChangeArrowheads="0"/>
          </p:cNvSpPr>
          <p:nvPr isPhoto="0" userDrawn="0"/>
        </p:nvSpPr>
        <p:spPr bwMode="auto">
          <a:xfrm>
            <a:off x="3268085" y="2109238"/>
            <a:ext cx="2699199" cy="338554"/>
          </a:xfrm>
          <a:prstGeom prst="rect">
            <a:avLst/>
          </a:prstGeom>
          <a:solidFill>
            <a:srgbClr val="F04E4C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spc="14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2. SEMESTER</a:t>
            </a:r>
            <a:endParaRPr lang="de-DE" sz="1600" spc="13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" name="Textfeld 25" hidden="0"/>
          <p:cNvSpPr>
            <a:spLocks noAdjustHandles="0" noChangeArrowheads="0"/>
          </p:cNvSpPr>
          <p:nvPr isPhoto="0" userDrawn="0"/>
        </p:nvSpPr>
        <p:spPr bwMode="auto">
          <a:xfrm>
            <a:off x="6549103" y="2109238"/>
            <a:ext cx="2297747" cy="338554"/>
          </a:xfrm>
          <a:prstGeom prst="rect">
            <a:avLst/>
          </a:prstGeom>
          <a:solidFill>
            <a:srgbClr val="F04E4C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spc="14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3. SEMESTER</a:t>
            </a:r>
            <a:endParaRPr lang="de-DE" sz="1600" spc="13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1" name="Textfeld 28" hidden="0"/>
          <p:cNvSpPr>
            <a:spLocks noAdjustHandles="0" noChangeArrowheads="0"/>
          </p:cNvSpPr>
          <p:nvPr isPhoto="0" userDrawn="0"/>
        </p:nvSpPr>
        <p:spPr bwMode="auto">
          <a:xfrm>
            <a:off x="383615" y="2599776"/>
            <a:ext cx="23026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Network 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Architectures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 </a:t>
            </a: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and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Deep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 Learning</a:t>
            </a: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sz="1400" spc="13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12 KP</a:t>
            </a:r>
            <a:endParaRPr lang="de-DE" sz="1600" spc="13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" name="Textfeld 29" hidden="0"/>
          <p:cNvSpPr>
            <a:spLocks noAdjustHandles="0" noChangeArrowheads="0"/>
          </p:cNvSpPr>
          <p:nvPr isPhoto="0" userDrawn="0"/>
        </p:nvSpPr>
        <p:spPr bwMode="auto">
          <a:xfrm>
            <a:off x="383614" y="3486781"/>
            <a:ext cx="23026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Parallel Computing Systems</a:t>
            </a: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sz="1400" spc="13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6 KP</a:t>
            </a:r>
            <a:endParaRPr lang="de-DE" sz="1600" spc="13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3" name="Textfeld 30" hidden="0"/>
          <p:cNvSpPr>
            <a:spLocks noAdjustHandles="0" noChangeArrowheads="0"/>
          </p:cNvSpPr>
          <p:nvPr isPhoto="0" userDrawn="0"/>
        </p:nvSpPr>
        <p:spPr bwMode="auto">
          <a:xfrm>
            <a:off x="3266685" y="2599776"/>
            <a:ext cx="270059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Automated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 Planning 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and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 Reinforcement Learning</a:t>
            </a: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sz="1400" spc="13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8 KP</a:t>
            </a:r>
            <a:endParaRPr lang="de-DE" sz="1600" spc="13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4" name="Textfeld 31" hidden="0"/>
          <p:cNvSpPr>
            <a:spLocks noAdjustHandles="0" noChangeArrowheads="0"/>
          </p:cNvSpPr>
          <p:nvPr isPhoto="0" userDrawn="0"/>
        </p:nvSpPr>
        <p:spPr bwMode="auto">
          <a:xfrm>
            <a:off x="3266685" y="3486781"/>
            <a:ext cx="270059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Trustworthy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 AI</a:t>
            </a: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sz="1400" spc="13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6 KP</a:t>
            </a:r>
            <a:endParaRPr lang="de-DE" sz="1600" spc="13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5" name="Textfeld 32" hidden="0"/>
          <p:cNvSpPr>
            <a:spLocks noAdjustHandles="0" noChangeArrowheads="0"/>
          </p:cNvSpPr>
          <p:nvPr isPhoto="0" userDrawn="0"/>
        </p:nvSpPr>
        <p:spPr bwMode="auto">
          <a:xfrm>
            <a:off x="383614" y="4435782"/>
            <a:ext cx="23026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Intelligent </a:t>
            </a: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Agents</a:t>
            </a: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sz="1400" spc="13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12 KP</a:t>
            </a:r>
            <a:endParaRPr lang="de-DE" sz="1600" spc="13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6" name="Textfeld 34" hidden="0"/>
          <p:cNvSpPr>
            <a:spLocks noAdjustHandles="0" noChangeArrowheads="0"/>
          </p:cNvSpPr>
          <p:nvPr isPhoto="0" userDrawn="0"/>
        </p:nvSpPr>
        <p:spPr bwMode="auto">
          <a:xfrm>
            <a:off x="3278588" y="4435782"/>
            <a:ext cx="268869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  <a:t>Master Thesis</a:t>
            </a: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br>
              <a:rPr lang="de-DE" sz="1400" spc="13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de-DE" sz="1400" spc="13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Helvetica Neue"/>
                <a:cs typeface="Helvetica Neue"/>
              </a:rPr>
              <a:t>16 KP</a:t>
            </a:r>
            <a:endParaRPr lang="de-DE" sz="1600" spc="13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" name="Textfeld 35" hidden="0"/>
          <p:cNvSpPr>
            <a:spLocks noAdjustHandles="0" noChangeArrowheads="0"/>
          </p:cNvSpPr>
          <p:nvPr isPhoto="0" userDrawn="0"/>
        </p:nvSpPr>
        <p:spPr bwMode="auto">
          <a:xfrm>
            <a:off x="383011" y="5345818"/>
            <a:ext cx="5618705" cy="338554"/>
          </a:xfrm>
          <a:prstGeom prst="rect">
            <a:avLst/>
          </a:prstGeom>
          <a:solidFill>
            <a:srgbClr val="F04E4C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spc="14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32 KP</a:t>
            </a:r>
            <a:endParaRPr lang="de-DE" sz="1600" spc="13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8" name="Textfeld 36" hidden="0"/>
          <p:cNvSpPr>
            <a:spLocks noAdjustHandles="0" noChangeArrowheads="0"/>
          </p:cNvSpPr>
          <p:nvPr isPhoto="0" userDrawn="0"/>
        </p:nvSpPr>
        <p:spPr bwMode="auto">
          <a:xfrm>
            <a:off x="6512674" y="5345818"/>
            <a:ext cx="5213742" cy="338554"/>
          </a:xfrm>
          <a:prstGeom prst="rect">
            <a:avLst/>
          </a:prstGeom>
          <a:solidFill>
            <a:srgbClr val="F04E4C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spc="14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28 KP</a:t>
            </a:r>
            <a:endParaRPr lang="de-DE" sz="1600" spc="13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9" name="Rechteck 1" hidden="0"/>
          <p:cNvSpPr/>
          <p:nvPr isPhoto="0" userDrawn="0"/>
        </p:nvSpPr>
        <p:spPr bwMode="auto">
          <a:xfrm>
            <a:off x="9094932" y="1272812"/>
            <a:ext cx="2755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>
                <a:latin typeface="Helvetica Light"/>
                <a:hlinkClick r:id="rId4" tooltip="http://ai-master.uni-luebeck.de/"/>
              </a:rPr>
              <a:t>http://ai-master.uni-luebeck.de/</a:t>
            </a:r>
            <a:endParaRPr lang="de-DE" sz="1400">
              <a:latin typeface="Helvetica Light"/>
            </a:endParaRPr>
          </a:p>
        </p:txBody>
      </p:sp>
      <p:sp>
        <p:nvSpPr>
          <p:cNvPr id="20" name="Textfeld 19" hidden="0"/>
          <p:cNvSpPr>
            <a:spLocks noAdjustHandles="0" noChangeArrowheads="0"/>
          </p:cNvSpPr>
          <p:nvPr isPhoto="0" userDrawn="0"/>
        </p:nvSpPr>
        <p:spPr bwMode="auto">
          <a:xfrm>
            <a:off x="9428669" y="2109238"/>
            <a:ext cx="2297747" cy="338554"/>
          </a:xfrm>
          <a:prstGeom prst="rect">
            <a:avLst/>
          </a:prstGeom>
          <a:solidFill>
            <a:srgbClr val="F04E4C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spc="14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4. SEMESTER</a:t>
            </a:r>
            <a:endParaRPr lang="de-DE" sz="1600" spc="13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1" name="Textfeld 20" hidden="0"/>
          <p:cNvSpPr>
            <a:spLocks noAdjustHandles="0" noChangeArrowheads="0"/>
          </p:cNvSpPr>
          <p:nvPr isPhoto="0" userDrawn="0"/>
        </p:nvSpPr>
        <p:spPr bwMode="auto">
          <a:xfrm>
            <a:off x="383614" y="5344124"/>
            <a:ext cx="5618705" cy="338554"/>
          </a:xfrm>
          <a:prstGeom prst="rect">
            <a:avLst/>
          </a:prstGeom>
          <a:solidFill>
            <a:srgbClr val="F04E4C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spc="140">
                <a:solidFill>
                  <a:schemeClr val="bg1"/>
                </a:solidFill>
                <a:latin typeface="Helvetica Neue"/>
                <a:ea typeface="Helvetica Neue"/>
                <a:cs typeface="Helvetica Neue"/>
              </a:rPr>
              <a:t>60 KP</a:t>
            </a:r>
            <a:endParaRPr lang="de-DE" sz="1600" spc="130">
              <a:solidFill>
                <a:schemeClr val="bg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2" name="Textfeld 21" hidden="0"/>
          <p:cNvSpPr>
            <a:spLocks noAdjustHandles="0" noChangeArrowheads="0"/>
          </p:cNvSpPr>
          <p:nvPr isPhoto="0" userDrawn="0"/>
        </p:nvSpPr>
        <p:spPr bwMode="auto">
          <a:xfrm>
            <a:off x="590493" y="816089"/>
            <a:ext cx="6866947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Weiterbildungsmaster</a:t>
            </a:r>
            <a:r>
              <a:rPr lang="en-GB" sz="4000" spc="100">
                <a:solidFill>
                  <a:schemeClr val="bg1"/>
                </a:solidFill>
                <a:latin typeface="Helvetica"/>
              </a:rPr>
              <a:t> in AI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6" hidden="0"/>
          <p:cNvSpPr>
            <a:spLocks noAdjustHandles="0" noChangeArrowheads="0"/>
          </p:cNvSpPr>
          <p:nvPr isPhoto="0" userDrawn="0"/>
        </p:nvSpPr>
        <p:spPr bwMode="auto">
          <a:xfrm>
            <a:off x="1335313" y="3157752"/>
            <a:ext cx="9535886" cy="769441"/>
          </a:xfrm>
          <a:prstGeom prst="rect">
            <a:avLst/>
          </a:prstGeom>
          <a:solidFill>
            <a:srgbClr val="BC36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400" spc="100">
                <a:solidFill>
                  <a:schemeClr val="bg1"/>
                </a:solidFill>
                <a:latin typeface="Helvetica"/>
              </a:rPr>
              <a:t>KI-Transfer-Hub Schleswig-Holstein</a:t>
            </a:r>
            <a:endParaRPr/>
          </a:p>
        </p:txBody>
      </p:sp>
      <p:pic>
        <p:nvPicPr>
          <p:cNvPr id="5" name="Grafik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33358" y="0"/>
            <a:ext cx="5558642" cy="1814089"/>
          </a:xfrm>
          <a:prstGeom prst="rect">
            <a:avLst/>
          </a:prstGeom>
        </p:spPr>
      </p:pic>
      <p:sp>
        <p:nvSpPr>
          <p:cNvPr id="6" name="Textfeld 8" hidden="0"/>
          <p:cNvSpPr>
            <a:spLocks noAdjustHandles="0" noChangeArrowheads="0"/>
          </p:cNvSpPr>
          <p:nvPr isPhoto="0" userDrawn="0"/>
        </p:nvSpPr>
        <p:spPr bwMode="auto">
          <a:xfrm>
            <a:off x="2082798" y="4126135"/>
            <a:ext cx="804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ea typeface="Helvetica Neue Light"/>
              </a:rPr>
              <a:t>KI-Know-How für KMU durch Hochschulkompetenz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5" hidden="0"/>
          <p:cNvSpPr>
            <a:spLocks noAdjustHandles="0" noChangeArrowheads="0"/>
          </p:cNvSpPr>
          <p:nvPr isPhoto="0" userDrawn="0"/>
        </p:nvSpPr>
        <p:spPr bwMode="auto">
          <a:xfrm>
            <a:off x="578938" y="1090119"/>
            <a:ext cx="3260523" cy="707886"/>
          </a:xfrm>
          <a:prstGeom prst="rect">
            <a:avLst/>
          </a:prstGeom>
          <a:solidFill>
            <a:srgbClr val="BC36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Fact Sheet</a:t>
            </a:r>
            <a:endParaRPr/>
          </a:p>
        </p:txBody>
      </p:sp>
      <p:sp>
        <p:nvSpPr>
          <p:cNvPr id="5" name="Textfeld 17" hidden="0"/>
          <p:cNvSpPr>
            <a:spLocks noAdjustHandles="0" noChangeArrowheads="0"/>
          </p:cNvSpPr>
          <p:nvPr isPhoto="0" userDrawn="0"/>
        </p:nvSpPr>
        <p:spPr bwMode="auto">
          <a:xfrm>
            <a:off x="497345" y="2881864"/>
            <a:ext cx="210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Neue Light"/>
                <a:ea typeface="Helvetica Neue Light"/>
              </a:rPr>
              <a:t>Projektlaufzeit</a:t>
            </a:r>
            <a:endParaRPr/>
          </a:p>
        </p:txBody>
      </p:sp>
      <p:sp>
        <p:nvSpPr>
          <p:cNvPr id="6" name="Textfeld 18" hidden="0"/>
          <p:cNvSpPr>
            <a:spLocks noAdjustHandles="0" noChangeArrowheads="0"/>
          </p:cNvSpPr>
          <p:nvPr isPhoto="0" userDrawn="0"/>
        </p:nvSpPr>
        <p:spPr bwMode="auto">
          <a:xfrm>
            <a:off x="3674567" y="2896666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Neue Light"/>
                <a:ea typeface="Helvetica Neue Light"/>
              </a:rPr>
              <a:t>01.07.2020 – 30.06.2023</a:t>
            </a:r>
            <a:endParaRPr/>
          </a:p>
        </p:txBody>
      </p:sp>
      <p:sp>
        <p:nvSpPr>
          <p:cNvPr id="7" name="Textfeld 19" hidden="0"/>
          <p:cNvSpPr>
            <a:spLocks noAdjustHandles="0" noChangeArrowheads="0"/>
          </p:cNvSpPr>
          <p:nvPr isPhoto="0" userDrawn="0"/>
        </p:nvSpPr>
        <p:spPr bwMode="auto">
          <a:xfrm>
            <a:off x="497344" y="3535747"/>
            <a:ext cx="21042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Neue Light"/>
                <a:ea typeface="Helvetica Neue Light"/>
              </a:rPr>
              <a:t>Gesamtförderung</a:t>
            </a:r>
            <a:endParaRPr/>
          </a:p>
        </p:txBody>
      </p:sp>
      <p:sp>
        <p:nvSpPr>
          <p:cNvPr id="8" name="Textfeld 20" hidden="0"/>
          <p:cNvSpPr>
            <a:spLocks noAdjustHandles="0" noChangeArrowheads="0"/>
          </p:cNvSpPr>
          <p:nvPr isPhoto="0" userDrawn="0"/>
        </p:nvSpPr>
        <p:spPr bwMode="auto">
          <a:xfrm>
            <a:off x="3660398" y="3535747"/>
            <a:ext cx="6969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Neue Light"/>
                <a:ea typeface="Helvetica Neue Light"/>
              </a:rPr>
              <a:t>1.919 562 EUR</a:t>
            </a:r>
            <a:endParaRPr/>
          </a:p>
        </p:txBody>
      </p:sp>
      <p:pic>
        <p:nvPicPr>
          <p:cNvPr id="9" name="Grafik 2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738319" y="5550731"/>
            <a:ext cx="2502430" cy="999204"/>
          </a:xfrm>
          <a:prstGeom prst="rect">
            <a:avLst/>
          </a:prstGeom>
        </p:spPr>
      </p:pic>
      <p:pic>
        <p:nvPicPr>
          <p:cNvPr id="10" name="Grafik 2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858469" y="4803442"/>
            <a:ext cx="1429431" cy="493939"/>
          </a:xfrm>
          <a:prstGeom prst="rect">
            <a:avLst/>
          </a:prstGeom>
        </p:spPr>
      </p:pic>
      <p:pic>
        <p:nvPicPr>
          <p:cNvPr id="11" name="Grafik 30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081749" y="4637495"/>
            <a:ext cx="2159000" cy="711200"/>
          </a:xfrm>
          <a:prstGeom prst="rect">
            <a:avLst/>
          </a:prstGeom>
        </p:spPr>
      </p:pic>
      <p:pic>
        <p:nvPicPr>
          <p:cNvPr id="12" name="Grafik 31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9744910" y="5442523"/>
            <a:ext cx="1542990" cy="1091962"/>
          </a:xfrm>
          <a:prstGeom prst="rect">
            <a:avLst/>
          </a:prstGeom>
        </p:spPr>
      </p:pic>
      <p:pic>
        <p:nvPicPr>
          <p:cNvPr id="13" name="Grafik 32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3660398" y="4539267"/>
            <a:ext cx="2565400" cy="787400"/>
          </a:xfrm>
          <a:prstGeom prst="rect">
            <a:avLst/>
          </a:prstGeom>
        </p:spPr>
      </p:pic>
      <p:pic>
        <p:nvPicPr>
          <p:cNvPr id="14" name="Grafik 33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3839461" y="5700576"/>
            <a:ext cx="1862721" cy="700510"/>
          </a:xfrm>
          <a:prstGeom prst="rect">
            <a:avLst/>
          </a:prstGeom>
        </p:spPr>
      </p:pic>
      <p:sp>
        <p:nvSpPr>
          <p:cNvPr id="15" name="Textfeld 21" hidden="0"/>
          <p:cNvSpPr>
            <a:spLocks noAdjustHandles="0" noChangeArrowheads="0"/>
          </p:cNvSpPr>
          <p:nvPr isPhoto="0" userDrawn="0"/>
        </p:nvSpPr>
        <p:spPr bwMode="auto">
          <a:xfrm>
            <a:off x="497343" y="4850357"/>
            <a:ext cx="21042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Neue Light"/>
                <a:ea typeface="Helvetica Neue Light"/>
              </a:rPr>
              <a:t>Projektpartner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3" hidden="0"/>
          <p:cNvSpPr/>
          <p:nvPr isPhoto="0" userDrawn="0"/>
        </p:nvSpPr>
        <p:spPr bwMode="auto">
          <a:xfrm>
            <a:off x="283416" y="2293256"/>
            <a:ext cx="11596253" cy="4064000"/>
          </a:xfrm>
          <a:prstGeom prst="rect">
            <a:avLst/>
          </a:prstGeom>
          <a:solidFill>
            <a:srgbClr val="E5E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feld 14" hidden="0"/>
          <p:cNvSpPr>
            <a:spLocks noAdjustHandles="0" noChangeArrowheads="0"/>
          </p:cNvSpPr>
          <p:nvPr isPhoto="0" userDrawn="0"/>
        </p:nvSpPr>
        <p:spPr bwMode="auto">
          <a:xfrm>
            <a:off x="917629" y="2703208"/>
            <a:ext cx="53525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>
                <a:latin typeface="Helvetica Light"/>
              </a:rPr>
              <a:t>- Knowledge  and Technology Transfer in AI</a:t>
            </a:r>
            <a:endParaRPr/>
          </a:p>
        </p:txBody>
      </p:sp>
      <p:sp>
        <p:nvSpPr>
          <p:cNvPr id="6" name="Textfeld 12" hidden="0"/>
          <p:cNvSpPr>
            <a:spLocks noAdjustHandles="0" noChangeArrowheads="0"/>
          </p:cNvSpPr>
          <p:nvPr isPhoto="0" userDrawn="0"/>
        </p:nvSpPr>
        <p:spPr bwMode="auto">
          <a:xfrm>
            <a:off x="917621" y="3434766"/>
            <a:ext cx="8458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>
                <a:latin typeface="Helvetica Light"/>
              </a:rPr>
              <a:t>- Information, Demonstration and Qualification Activities (s. M4KK in AI)</a:t>
            </a:r>
            <a:endParaRPr/>
          </a:p>
        </p:txBody>
      </p:sp>
      <p:sp>
        <p:nvSpPr>
          <p:cNvPr id="7" name="Textfeld 19" hidden="0"/>
          <p:cNvSpPr>
            <a:spLocks noAdjustHandles="0" noChangeArrowheads="0"/>
          </p:cNvSpPr>
          <p:nvPr isPhoto="0" userDrawn="0"/>
        </p:nvSpPr>
        <p:spPr bwMode="auto">
          <a:xfrm>
            <a:off x="917621" y="4844752"/>
            <a:ext cx="47574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>
                <a:latin typeface="Helvetica Light"/>
              </a:rPr>
              <a:t>- Establishing a Co-KI-LAB at FH Kiel</a:t>
            </a:r>
            <a:endParaRPr/>
          </a:p>
        </p:txBody>
      </p:sp>
      <p:sp>
        <p:nvSpPr>
          <p:cNvPr id="8" name="Textfeld 11" hidden="0"/>
          <p:cNvSpPr>
            <a:spLocks noAdjustHandles="0" noChangeArrowheads="0"/>
          </p:cNvSpPr>
          <p:nvPr isPhoto="0" userDrawn="0"/>
        </p:nvSpPr>
        <p:spPr bwMode="auto">
          <a:xfrm>
            <a:off x="617245" y="1065703"/>
            <a:ext cx="3998298" cy="707886"/>
          </a:xfrm>
          <a:prstGeom prst="rect">
            <a:avLst/>
          </a:prstGeom>
          <a:solidFill>
            <a:srgbClr val="BC36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Project Goals</a:t>
            </a:r>
            <a:endParaRPr/>
          </a:p>
        </p:txBody>
      </p:sp>
      <p:sp>
        <p:nvSpPr>
          <p:cNvPr id="9" name="Textfeld 15" hidden="0"/>
          <p:cNvSpPr>
            <a:spLocks noAdjustHandles="0" noChangeArrowheads="0"/>
          </p:cNvSpPr>
          <p:nvPr isPhoto="0" userDrawn="0"/>
        </p:nvSpPr>
        <p:spPr bwMode="auto">
          <a:xfrm>
            <a:off x="917620" y="5528090"/>
            <a:ext cx="57299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>
                <a:latin typeface="Helvetica Light"/>
              </a:rPr>
              <a:t>- Further Development of Study Programs in AI</a:t>
            </a:r>
            <a:endParaRPr/>
          </a:p>
        </p:txBody>
      </p:sp>
      <p:sp>
        <p:nvSpPr>
          <p:cNvPr id="10" name="Textfeld 18" hidden="0"/>
          <p:cNvSpPr>
            <a:spLocks noAdjustHandles="0" noChangeArrowheads="0"/>
          </p:cNvSpPr>
          <p:nvPr isPhoto="0" userDrawn="0"/>
        </p:nvSpPr>
        <p:spPr bwMode="auto">
          <a:xfrm>
            <a:off x="917621" y="4161413"/>
            <a:ext cx="60782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>
                <a:latin typeface="Helvetica Light"/>
              </a:rPr>
              <a:t>- Building an AI ecosystem for Schleswig-Holstein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6" hidden="0"/>
          <p:cNvSpPr>
            <a:spLocks noAdjustHandles="0" noChangeArrowheads="0"/>
          </p:cNvSpPr>
          <p:nvPr isPhoto="0" userDrawn="0"/>
        </p:nvSpPr>
        <p:spPr bwMode="auto">
          <a:xfrm>
            <a:off x="903708" y="1136545"/>
            <a:ext cx="3475784" cy="707886"/>
          </a:xfrm>
          <a:prstGeom prst="rect">
            <a:avLst/>
          </a:prstGeom>
          <a:solidFill>
            <a:srgbClr val="BC36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Cooperation</a:t>
            </a:r>
            <a:endParaRPr/>
          </a:p>
        </p:txBody>
      </p:sp>
      <p:pic>
        <p:nvPicPr>
          <p:cNvPr id="5" name="Grafik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257300" y="3328308"/>
            <a:ext cx="2768600" cy="723900"/>
          </a:xfrm>
          <a:prstGeom prst="rect">
            <a:avLst/>
          </a:prstGeom>
        </p:spPr>
      </p:pic>
      <p:pic>
        <p:nvPicPr>
          <p:cNvPr id="6" name="Grafik 1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537175" y="3328308"/>
            <a:ext cx="1987593" cy="517978"/>
          </a:xfrm>
          <a:prstGeom prst="rect">
            <a:avLst/>
          </a:prstGeom>
        </p:spPr>
      </p:pic>
      <p:pic>
        <p:nvPicPr>
          <p:cNvPr id="7" name="Grafik 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181850" y="2985408"/>
            <a:ext cx="1892300" cy="1066800"/>
          </a:xfrm>
          <a:prstGeom prst="rect">
            <a:avLst/>
          </a:prstGeom>
        </p:spPr>
      </p:pic>
      <p:pic>
        <p:nvPicPr>
          <p:cNvPr id="8" name="Grafik 4" hidden="0"/>
          <p:cNvPicPr>
            <a:picLocks noChangeAspect="1"/>
          </p:cNvPicPr>
          <p:nvPr isPhoto="0" userDrawn="0"/>
        </p:nvPicPr>
        <p:blipFill>
          <a:blip r:embed="rId5"/>
          <a:srcRect l="0" t="0" r="62978" b="0"/>
          <a:stretch/>
        </p:blipFill>
        <p:spPr bwMode="auto">
          <a:xfrm>
            <a:off x="1409821" y="4223657"/>
            <a:ext cx="2726750" cy="1746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6" hidden="0"/>
          <p:cNvSpPr>
            <a:spLocks noAdjustHandles="0" noChangeArrowheads="0"/>
          </p:cNvSpPr>
          <p:nvPr isPhoto="0" userDrawn="0"/>
        </p:nvSpPr>
        <p:spPr bwMode="auto">
          <a:xfrm>
            <a:off x="4347416" y="3008889"/>
            <a:ext cx="3229041" cy="707886"/>
          </a:xfrm>
          <a:prstGeom prst="rect">
            <a:avLst/>
          </a:prstGeom>
          <a:solidFill>
            <a:srgbClr val="BC36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4000" spc="100">
                <a:solidFill>
                  <a:schemeClr val="bg1"/>
                </a:solidFill>
                <a:latin typeface="Helvetica"/>
              </a:rPr>
              <a:t>Danke!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5" hidden="0"/>
          <p:cNvSpPr>
            <a:spLocks noAdjustHandles="0" noChangeArrowheads="0"/>
          </p:cNvSpPr>
          <p:nvPr isPhoto="0" userDrawn="0"/>
        </p:nvSpPr>
        <p:spPr bwMode="auto">
          <a:xfrm>
            <a:off x="571248" y="3161682"/>
            <a:ext cx="351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Helvetica Neue Light"/>
                <a:ea typeface="Helvetica Neue Light"/>
              </a:rPr>
              <a:t>Projektlaufzeit</a:t>
            </a:r>
            <a:endParaRPr/>
          </a:p>
        </p:txBody>
      </p:sp>
      <p:pic>
        <p:nvPicPr>
          <p:cNvPr id="5" name="Grafik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6" name="Grafik 2" hidden="0"/>
          <p:cNvPicPr>
            <a:picLocks noChangeAspect="1"/>
          </p:cNvPicPr>
          <p:nvPr isPhoto="0" userDrawn="0"/>
        </p:nvPicPr>
        <p:blipFill>
          <a:blip r:embed="rId3"/>
          <a:srcRect l="7420" t="20412" r="56705" b="26241"/>
          <a:stretch/>
        </p:blipFill>
        <p:spPr bwMode="auto">
          <a:xfrm>
            <a:off x="4243615" y="4507746"/>
            <a:ext cx="3510421" cy="1678897"/>
          </a:xfrm>
          <a:prstGeom prst="rect">
            <a:avLst/>
          </a:prstGeom>
        </p:spPr>
      </p:pic>
      <p:sp>
        <p:nvSpPr>
          <p:cNvPr id="7" name="Textfeld 9" hidden="0"/>
          <p:cNvSpPr>
            <a:spLocks noAdjustHandles="0" noChangeArrowheads="0"/>
          </p:cNvSpPr>
          <p:nvPr isPhoto="0" userDrawn="0"/>
        </p:nvSpPr>
        <p:spPr bwMode="auto">
          <a:xfrm>
            <a:off x="571248" y="4655397"/>
            <a:ext cx="278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Helvetica Neue Light"/>
                <a:ea typeface="Helvetica Neue Light"/>
              </a:rPr>
              <a:t>Projektpartner</a:t>
            </a:r>
            <a:endParaRPr/>
          </a:p>
        </p:txBody>
      </p:sp>
      <p:pic>
        <p:nvPicPr>
          <p:cNvPr id="8" name="Grafik 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512300" y="1082937"/>
            <a:ext cx="2679700" cy="1711133"/>
          </a:xfrm>
          <a:prstGeom prst="rect">
            <a:avLst/>
          </a:prstGeom>
        </p:spPr>
      </p:pic>
      <p:sp>
        <p:nvSpPr>
          <p:cNvPr id="9" name="Rechteck 11" hidden="0"/>
          <p:cNvSpPr/>
          <p:nvPr isPhoto="0" userDrawn="0"/>
        </p:nvSpPr>
        <p:spPr bwMode="auto">
          <a:xfrm>
            <a:off x="4243615" y="3870582"/>
            <a:ext cx="5016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u="sng">
                <a:latin typeface="Helvetica Neue Light"/>
                <a:ea typeface="Helvetica Neue Light"/>
                <a:hlinkClick r:id="rId5" tooltip="https://ki-lab.digital-hub-luebeck.de/"/>
              </a:rPr>
              <a:t>https://ki-lab.digital-hub-luebeck.de/</a:t>
            </a:r>
            <a:endParaRPr lang="de-DE" sz="2400">
              <a:latin typeface="Helvetica Neue Light"/>
              <a:ea typeface="Helvetica Neue Light"/>
            </a:endParaRPr>
          </a:p>
        </p:txBody>
      </p:sp>
      <p:sp>
        <p:nvSpPr>
          <p:cNvPr id="10" name="Textfeld 13" hidden="0"/>
          <p:cNvSpPr>
            <a:spLocks noAdjustHandles="0" noChangeArrowheads="0"/>
          </p:cNvSpPr>
          <p:nvPr isPhoto="0" userDrawn="0"/>
        </p:nvSpPr>
        <p:spPr bwMode="auto">
          <a:xfrm>
            <a:off x="571248" y="3870582"/>
            <a:ext cx="351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Helvetica Neue Light"/>
                <a:ea typeface="Helvetica Neue Light"/>
              </a:rPr>
              <a:t>Webpräsenz </a:t>
            </a:r>
            <a:endParaRPr/>
          </a:p>
        </p:txBody>
      </p:sp>
      <p:sp>
        <p:nvSpPr>
          <p:cNvPr id="11" name="Textfeld 14" hidden="0"/>
          <p:cNvSpPr>
            <a:spLocks noAdjustHandles="0" noChangeArrowheads="0"/>
          </p:cNvSpPr>
          <p:nvPr isPhoto="0" userDrawn="0"/>
        </p:nvSpPr>
        <p:spPr bwMode="auto">
          <a:xfrm>
            <a:off x="4243615" y="3156060"/>
            <a:ext cx="486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Helvetica Neue Light"/>
                <a:ea typeface="Helvetica Neue Light"/>
              </a:rPr>
              <a:t>01.09.2019 – 31.08.2021</a:t>
            </a:r>
            <a:endParaRPr/>
          </a:p>
        </p:txBody>
      </p:sp>
      <p:sp>
        <p:nvSpPr>
          <p:cNvPr id="12" name="Textfeld 15" hidden="0"/>
          <p:cNvSpPr>
            <a:spLocks noAdjustHandles="0" noChangeArrowheads="0"/>
          </p:cNvSpPr>
          <p:nvPr isPhoto="0" userDrawn="0"/>
        </p:nvSpPr>
        <p:spPr bwMode="auto">
          <a:xfrm>
            <a:off x="571248" y="1069987"/>
            <a:ext cx="3260523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Fact Sheet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5" name="Grafik 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sp>
        <p:nvSpPr>
          <p:cNvPr id="6" name="Rechteck 13" hidden="0"/>
          <p:cNvSpPr/>
          <p:nvPr isPhoto="0" userDrawn="0"/>
        </p:nvSpPr>
        <p:spPr bwMode="auto">
          <a:xfrm>
            <a:off x="268066" y="1988770"/>
            <a:ext cx="11596253" cy="4064000"/>
          </a:xfrm>
          <a:prstGeom prst="rect">
            <a:avLst/>
          </a:prstGeom>
          <a:solidFill>
            <a:srgbClr val="E5E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14" hidden="0"/>
          <p:cNvSpPr>
            <a:spLocks noAdjustHandles="0" noChangeArrowheads="0"/>
          </p:cNvSpPr>
          <p:nvPr isPhoto="0" userDrawn="0"/>
        </p:nvSpPr>
        <p:spPr bwMode="auto">
          <a:xfrm>
            <a:off x="917629" y="2703208"/>
            <a:ext cx="100116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Wir schaffen eine </a:t>
            </a:r>
            <a:r>
              <a:rPr lang="de-DE" sz="2000" b="1">
                <a:solidFill>
                  <a:srgbClr val="BC3650"/>
                </a:solidFill>
                <a:latin typeface="Helvetica Light"/>
              </a:rPr>
              <a:t>Infrastruktur</a:t>
            </a:r>
            <a:r>
              <a:rPr lang="de-DE" sz="2000">
                <a:latin typeface="Helvetica Light"/>
              </a:rPr>
              <a:t>, mit der sichere KI-basierte Systeme durchgängig</a:t>
            </a:r>
            <a:endParaRPr lang="de-DE" sz="2400">
              <a:latin typeface="Helvetica Light"/>
            </a:endParaRPr>
          </a:p>
        </p:txBody>
      </p:sp>
      <p:sp>
        <p:nvSpPr>
          <p:cNvPr id="8" name="Textfeld 16" hidden="0"/>
          <p:cNvSpPr>
            <a:spLocks noAdjustHandles="0" noChangeArrowheads="0"/>
          </p:cNvSpPr>
          <p:nvPr isPhoto="0" userDrawn="0"/>
        </p:nvSpPr>
        <p:spPr bwMode="auto">
          <a:xfrm>
            <a:off x="917622" y="3964444"/>
            <a:ext cx="100116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Wir arbeiten an </a:t>
            </a:r>
            <a:r>
              <a:rPr lang="de-DE" sz="2000" b="1">
                <a:solidFill>
                  <a:srgbClr val="BC3650"/>
                </a:solidFill>
                <a:latin typeface="Helvetica Light"/>
              </a:rPr>
              <a:t>Software-Engineering-Lösungen</a:t>
            </a:r>
            <a:r>
              <a:rPr lang="de-DE" sz="2000">
                <a:latin typeface="Helvetica Light"/>
              </a:rPr>
              <a:t>, um einen einfachen durchgängigen</a:t>
            </a:r>
            <a:endParaRPr lang="de-DE" sz="2400">
              <a:latin typeface="Helvetica Light"/>
            </a:endParaRPr>
          </a:p>
        </p:txBody>
      </p:sp>
      <p:sp>
        <p:nvSpPr>
          <p:cNvPr id="9" name="Textfeld 17" hidden="0"/>
          <p:cNvSpPr>
            <a:spLocks noAdjustHandles="0" noChangeArrowheads="0"/>
          </p:cNvSpPr>
          <p:nvPr isPhoto="0" userDrawn="0"/>
        </p:nvSpPr>
        <p:spPr bwMode="auto">
          <a:xfrm>
            <a:off x="917625" y="5169763"/>
            <a:ext cx="10011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Wir entwickeln </a:t>
            </a:r>
            <a:r>
              <a:rPr lang="de-DE" sz="2000" b="1">
                <a:solidFill>
                  <a:srgbClr val="BC3650"/>
                </a:solidFill>
                <a:latin typeface="Helvetica Light"/>
              </a:rPr>
              <a:t>Qualifizierungskonzepte</a:t>
            </a:r>
            <a:r>
              <a:rPr lang="de-DE" sz="2000">
                <a:latin typeface="Helvetica Light"/>
              </a:rPr>
              <a:t> für Industrie, Bildung und Forschung.</a:t>
            </a:r>
            <a:endParaRPr lang="de-DE" sz="2400">
              <a:latin typeface="Helvetica Light"/>
            </a:endParaRPr>
          </a:p>
        </p:txBody>
      </p:sp>
      <p:sp>
        <p:nvSpPr>
          <p:cNvPr id="10" name="Textfeld 10" hidden="0"/>
          <p:cNvSpPr>
            <a:spLocks noAdjustHandles="0" noChangeArrowheads="0"/>
          </p:cNvSpPr>
          <p:nvPr isPhoto="0" userDrawn="0"/>
        </p:nvSpPr>
        <p:spPr bwMode="auto">
          <a:xfrm>
            <a:off x="283416" y="968757"/>
            <a:ext cx="3214527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000" spc="100">
                <a:solidFill>
                  <a:schemeClr val="bg1"/>
                </a:solidFill>
                <a:latin typeface="Helvetica"/>
              </a:rPr>
              <a:t>Projektziele</a:t>
            </a:r>
            <a:endParaRPr/>
          </a:p>
        </p:txBody>
      </p:sp>
      <p:sp>
        <p:nvSpPr>
          <p:cNvPr id="11" name="Textfeld 12" hidden="0"/>
          <p:cNvSpPr>
            <a:spLocks noAdjustHandles="0" noChangeArrowheads="0"/>
          </p:cNvSpPr>
          <p:nvPr isPhoto="0" userDrawn="0"/>
        </p:nvSpPr>
        <p:spPr bwMode="auto">
          <a:xfrm>
            <a:off x="917623" y="4451243"/>
            <a:ext cx="94165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Entwicklungsprozess von sicheren KI-basierten Lösungen realisieren zu können.</a:t>
            </a:r>
            <a:endParaRPr lang="en-GB" sz="2400">
              <a:latin typeface="Helvetica Light"/>
            </a:endParaRPr>
          </a:p>
        </p:txBody>
      </p:sp>
      <p:sp>
        <p:nvSpPr>
          <p:cNvPr id="12" name="Textfeld 18" hidden="0"/>
          <p:cNvSpPr>
            <a:spLocks noAdjustHandles="0" noChangeArrowheads="0"/>
          </p:cNvSpPr>
          <p:nvPr isPhoto="0" userDrawn="0"/>
        </p:nvSpPr>
        <p:spPr bwMode="auto">
          <a:xfrm>
            <a:off x="917622" y="3186871"/>
            <a:ext cx="40027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 Light"/>
              </a:rPr>
              <a:t>entwickelt werden können.</a:t>
            </a:r>
            <a:endParaRPr/>
          </a:p>
        </p:txBody>
      </p:sp>
      <p:sp>
        <p:nvSpPr>
          <p:cNvPr id="13" name="Rechteck 11" hidden="0"/>
          <p:cNvSpPr/>
          <p:nvPr isPhoto="0" userDrawn="0"/>
        </p:nvSpPr>
        <p:spPr bwMode="auto">
          <a:xfrm>
            <a:off x="283416" y="1956992"/>
            <a:ext cx="11596253" cy="4686622"/>
          </a:xfrm>
          <a:prstGeom prst="rect">
            <a:avLst/>
          </a:prstGeom>
          <a:solidFill>
            <a:srgbClr val="E5E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5" hidden="0"/>
          <p:cNvSpPr>
            <a:spLocks noAdjustHandles="0" noChangeArrowheads="0"/>
          </p:cNvSpPr>
          <p:nvPr isPhoto="0" userDrawn="0"/>
        </p:nvSpPr>
        <p:spPr bwMode="auto">
          <a:xfrm>
            <a:off x="917628" y="3046108"/>
            <a:ext cx="99345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Infrastruktur </a:t>
            </a:r>
            <a:r>
              <a:rPr lang="de-DE" sz="2000">
                <a:latin typeface="Helvetica Light"/>
              </a:rPr>
              <a:t>– zur Entwicklung sicherer KI-basierter Systeme</a:t>
            </a:r>
            <a:endParaRPr/>
          </a:p>
        </p:txBody>
      </p:sp>
      <p:sp>
        <p:nvSpPr>
          <p:cNvPr id="15" name="Textfeld 19" hidden="0"/>
          <p:cNvSpPr>
            <a:spLocks noAdjustHandles="0" noChangeArrowheads="0"/>
          </p:cNvSpPr>
          <p:nvPr isPhoto="0" userDrawn="0"/>
        </p:nvSpPr>
        <p:spPr bwMode="auto">
          <a:xfrm>
            <a:off x="917624" y="5016311"/>
            <a:ext cx="99345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latin typeface="Helvetica"/>
              </a:rPr>
              <a:t>Qualifizierungskonzepte</a:t>
            </a:r>
            <a:r>
              <a:rPr lang="de-DE" sz="2000">
                <a:latin typeface="Helvetica Light"/>
              </a:rPr>
              <a:t> – für Industrie, Bildung und Forschung</a:t>
            </a:r>
            <a:endParaRPr/>
          </a:p>
        </p:txBody>
      </p:sp>
      <p:sp>
        <p:nvSpPr>
          <p:cNvPr id="16" name="Textfeld 20" hidden="0"/>
          <p:cNvSpPr>
            <a:spLocks noAdjustHandles="0" noChangeArrowheads="0"/>
          </p:cNvSpPr>
          <p:nvPr isPhoto="0" userDrawn="0"/>
        </p:nvSpPr>
        <p:spPr bwMode="auto">
          <a:xfrm>
            <a:off x="917625" y="4031210"/>
            <a:ext cx="99345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b="1">
                <a:latin typeface="Helvetica Light"/>
              </a:rPr>
              <a:t>Software-Engineering-Lösungen </a:t>
            </a:r>
            <a:r>
              <a:rPr lang="de-DE" sz="2000">
                <a:latin typeface="Helvetica Light"/>
              </a:rPr>
              <a:t>– zur Entwicklung sicherer KI-basierter Systeme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 hidden="0"/>
          <p:cNvSpPr/>
          <p:nvPr isPhoto="0" userDrawn="0"/>
        </p:nvSpPr>
        <p:spPr bwMode="auto">
          <a:xfrm>
            <a:off x="283416" y="1956992"/>
            <a:ext cx="11596253" cy="4686622"/>
          </a:xfrm>
          <a:prstGeom prst="rect">
            <a:avLst/>
          </a:prstGeom>
          <a:solidFill>
            <a:srgbClr val="E5E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1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6" name="Grafik 1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grpSp>
        <p:nvGrpSpPr>
          <p:cNvPr id="7" name="Gruppieren 1" hidden="0"/>
          <p:cNvGrpSpPr/>
          <p:nvPr isPhoto="0" userDrawn="0"/>
        </p:nvGrpSpPr>
        <p:grpSpPr bwMode="auto">
          <a:xfrm>
            <a:off x="849778" y="2775810"/>
            <a:ext cx="10278917" cy="2595991"/>
            <a:chOff x="863030" y="2219218"/>
            <a:chExt cx="10278917" cy="2595991"/>
          </a:xfrm>
        </p:grpSpPr>
        <p:sp>
          <p:nvSpPr>
            <p:cNvPr id="8" name="Abgerundetes Rechteck 19" hidden="0"/>
            <p:cNvSpPr/>
            <p:nvPr isPhoto="0" userDrawn="0"/>
          </p:nvSpPr>
          <p:spPr bwMode="auto">
            <a:xfrm>
              <a:off x="863030" y="2219218"/>
              <a:ext cx="2311685" cy="1366464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Textfeld 20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863030" y="2548507"/>
              <a:ext cx="2311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>
                  <a:latin typeface="Helvetica Light"/>
                </a:rPr>
                <a:t>Open Data </a:t>
              </a:r>
              <a:br>
                <a:rPr lang="de-DE" sz="2000">
                  <a:latin typeface="Helvetica Light"/>
                </a:rPr>
              </a:br>
              <a:r>
                <a:rPr lang="de-DE" sz="2000">
                  <a:latin typeface="Helvetica Light"/>
                </a:rPr>
                <a:t>Platform</a:t>
              </a:r>
              <a:endParaRPr/>
            </a:p>
          </p:txBody>
        </p:sp>
        <p:sp>
          <p:nvSpPr>
            <p:cNvPr id="10" name="Abgerundetes Rechteck 21" hidden="0"/>
            <p:cNvSpPr/>
            <p:nvPr isPhoto="0" userDrawn="0"/>
          </p:nvSpPr>
          <p:spPr bwMode="auto">
            <a:xfrm>
              <a:off x="3518774" y="2219218"/>
              <a:ext cx="2311685" cy="1366464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Textfeld 22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3518774" y="2548507"/>
              <a:ext cx="2311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>
                  <a:latin typeface="Helvetica Light"/>
                </a:rPr>
                <a:t>AI LAB</a:t>
              </a:r>
              <a:br>
                <a:rPr lang="de-DE" sz="2000">
                  <a:latin typeface="Helvetica Light"/>
                </a:rPr>
              </a:br>
              <a:r>
                <a:rPr lang="de-DE" sz="2000">
                  <a:latin typeface="Helvetica Light"/>
                </a:rPr>
                <a:t>Platform</a:t>
              </a:r>
              <a:endParaRPr/>
            </a:p>
          </p:txBody>
        </p:sp>
        <p:sp>
          <p:nvSpPr>
            <p:cNvPr id="12" name="Abgerundetes Rechteck 23" hidden="0"/>
            <p:cNvSpPr/>
            <p:nvPr isPhoto="0" userDrawn="0"/>
          </p:nvSpPr>
          <p:spPr bwMode="auto">
            <a:xfrm>
              <a:off x="6174518" y="2219218"/>
              <a:ext cx="2311685" cy="1366464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Textfeld 24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6174518" y="2548507"/>
              <a:ext cx="2311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>
                  <a:latin typeface="Helvetica Light"/>
                </a:rPr>
                <a:t>Hardware</a:t>
              </a:r>
              <a:br>
                <a:rPr lang="de-DE" sz="2000">
                  <a:latin typeface="Helvetica Light"/>
                </a:rPr>
              </a:br>
              <a:r>
                <a:rPr lang="de-DE" sz="2000">
                  <a:latin typeface="Helvetica Light"/>
                </a:rPr>
                <a:t>Platform</a:t>
              </a:r>
              <a:endParaRPr/>
            </a:p>
          </p:txBody>
        </p:sp>
        <p:sp>
          <p:nvSpPr>
            <p:cNvPr id="14" name="Abgerundetes Rechteck 25" hidden="0"/>
            <p:cNvSpPr/>
            <p:nvPr isPhoto="0" userDrawn="0"/>
          </p:nvSpPr>
          <p:spPr bwMode="auto">
            <a:xfrm>
              <a:off x="8830262" y="2219218"/>
              <a:ext cx="2311685" cy="1366464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Textfeld 26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8830262" y="2548507"/>
              <a:ext cx="2311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>
                  <a:latin typeface="Helvetica Light"/>
                </a:rPr>
                <a:t>Robot</a:t>
              </a:r>
              <a:br>
                <a:rPr lang="de-DE" sz="2000">
                  <a:latin typeface="Helvetica Light"/>
                </a:rPr>
              </a:br>
              <a:r>
                <a:rPr lang="de-DE" sz="2000">
                  <a:latin typeface="Helvetica Light"/>
                </a:rPr>
                <a:t>Platform</a:t>
              </a:r>
              <a:endParaRPr/>
            </a:p>
          </p:txBody>
        </p:sp>
        <p:sp>
          <p:nvSpPr>
            <p:cNvPr id="16" name="Abgerundetes Rechteck 27" hidden="0"/>
            <p:cNvSpPr/>
            <p:nvPr isPhoto="0" userDrawn="0"/>
          </p:nvSpPr>
          <p:spPr bwMode="auto">
            <a:xfrm>
              <a:off x="863030" y="4415098"/>
              <a:ext cx="10278917" cy="400111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Textfeld 28" hidden="0"/>
            <p:cNvSpPr>
              <a:spLocks noAdjustHandles="0" noChangeArrowheads="0"/>
            </p:cNvSpPr>
            <p:nvPr isPhoto="0" userDrawn="0"/>
          </p:nvSpPr>
          <p:spPr bwMode="auto">
            <a:xfrm>
              <a:off x="1296924" y="4415099"/>
              <a:ext cx="94111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Light"/>
                </a:rPr>
                <a:t>Qualifizierung und Umsetzungsunterstützung</a:t>
              </a:r>
              <a:endParaRPr/>
            </a:p>
          </p:txBody>
        </p:sp>
      </p:grpSp>
      <p:sp>
        <p:nvSpPr>
          <p:cNvPr id="18" name="Textfeld 15" hidden="0"/>
          <p:cNvSpPr>
            <a:spLocks noAdjustHandles="0" noChangeArrowheads="0"/>
          </p:cNvSpPr>
          <p:nvPr isPhoto="0" userDrawn="0"/>
        </p:nvSpPr>
        <p:spPr bwMode="auto">
          <a:xfrm>
            <a:off x="283416" y="1127576"/>
            <a:ext cx="3328363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000" spc="100">
                <a:solidFill>
                  <a:schemeClr val="bg1"/>
                </a:solidFill>
                <a:latin typeface="Helvetica"/>
              </a:rPr>
              <a:t>Infrastruktur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63066" y="2143075"/>
            <a:ext cx="9485418" cy="4286754"/>
          </a:xfrm>
          <a:prstGeom prst="rect">
            <a:avLst/>
          </a:prstGeom>
        </p:spPr>
      </p:pic>
      <p:pic>
        <p:nvPicPr>
          <p:cNvPr id="5" name="Grafik 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6" name="Grafik 10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sp>
        <p:nvSpPr>
          <p:cNvPr id="7" name="Textfeld 11" hidden="0"/>
          <p:cNvSpPr>
            <a:spLocks noAdjustHandles="0" noChangeArrowheads="0"/>
          </p:cNvSpPr>
          <p:nvPr isPhoto="0" userDrawn="0"/>
        </p:nvSpPr>
        <p:spPr bwMode="auto">
          <a:xfrm>
            <a:off x="663066" y="1168833"/>
            <a:ext cx="5070077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Open Data Platform</a:t>
            </a:r>
            <a:endParaRPr/>
          </a:p>
        </p:txBody>
      </p:sp>
      <p:sp>
        <p:nvSpPr>
          <p:cNvPr id="8" name="Rechteck 1" hidden="0"/>
          <p:cNvSpPr/>
          <p:nvPr isPhoto="0" userDrawn="0"/>
        </p:nvSpPr>
        <p:spPr bwMode="auto">
          <a:xfrm>
            <a:off x="6488308" y="1368887"/>
            <a:ext cx="454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u="sng">
                <a:latin typeface="Helvetica Light"/>
                <a:hlinkClick r:id="rId5" tooltip="https://dkan.digital-hub-luebeck.de/"/>
              </a:rPr>
              <a:t>https://opendata.digital-hub-luebeck.de/</a:t>
            </a:r>
            <a:endParaRPr lang="de-DE">
              <a:latin typeface="Helvetica Light"/>
            </a:endParaRPr>
          </a:p>
        </p:txBody>
      </p:sp>
      <p:grpSp>
        <p:nvGrpSpPr>
          <p:cNvPr id="9" name="Gruppieren 4" hidden="0"/>
          <p:cNvGrpSpPr/>
          <p:nvPr isPhoto="0" userDrawn="0"/>
        </p:nvGrpSpPr>
        <p:grpSpPr bwMode="auto">
          <a:xfrm>
            <a:off x="6488308" y="1876719"/>
            <a:ext cx="5391362" cy="4739193"/>
            <a:chOff x="6488308" y="1876719"/>
            <a:chExt cx="5391362" cy="4739193"/>
          </a:xfrm>
        </p:grpSpPr>
        <p:sp>
          <p:nvSpPr>
            <p:cNvPr id="10" name="Rechteck 12" hidden="0"/>
            <p:cNvSpPr/>
            <p:nvPr isPhoto="0" userDrawn="0"/>
          </p:nvSpPr>
          <p:spPr bwMode="auto">
            <a:xfrm>
              <a:off x="6488308" y="1876719"/>
              <a:ext cx="5391362" cy="4739193"/>
            </a:xfrm>
            <a:prstGeom prst="rect">
              <a:avLst/>
            </a:prstGeom>
            <a:solidFill>
              <a:srgbClr val="E5E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1" name="Gruppieren 3" hidden="0"/>
            <p:cNvGrpSpPr/>
            <p:nvPr isPhoto="0" userDrawn="0"/>
          </p:nvGrpSpPr>
          <p:grpSpPr bwMode="auto">
            <a:xfrm>
              <a:off x="6732200" y="2905586"/>
              <a:ext cx="4903578" cy="2681458"/>
              <a:chOff x="6937323" y="3181518"/>
              <a:chExt cx="4903578" cy="2681458"/>
            </a:xfrm>
          </p:grpSpPr>
          <p:sp>
            <p:nvSpPr>
              <p:cNvPr id="12" name="Textfeld 6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6937323" y="3181518"/>
                <a:ext cx="490357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 Light"/>
                  </a:rPr>
                  <a:t>Kategorisierte Datensätze für Forschung und Testen</a:t>
                </a:r>
                <a:endParaRPr/>
              </a:p>
            </p:txBody>
          </p:sp>
          <p:sp>
            <p:nvSpPr>
              <p:cNvPr id="13" name="Textfeld 7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6937323" y="4322192"/>
                <a:ext cx="490357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 Light"/>
                  </a:rPr>
                  <a:t>Öffentlicher und privater Bereich, differenzierte Nutzungsrechte</a:t>
                </a:r>
                <a:endParaRPr/>
              </a:p>
            </p:txBody>
          </p:sp>
          <p:sp>
            <p:nvSpPr>
              <p:cNvPr id="14" name="Textfeld 8" hidden="0"/>
              <p:cNvSpPr>
                <a:spLocks noAdjustHandles="0" noChangeArrowheads="0"/>
              </p:cNvSpPr>
              <p:nvPr isPhoto="0" userDrawn="0"/>
            </p:nvSpPr>
            <p:spPr bwMode="auto">
              <a:xfrm>
                <a:off x="6937323" y="5462866"/>
                <a:ext cx="490357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 Light"/>
                  </a:rPr>
                  <a:t>Zuverlässiges Data Backup</a:t>
                </a: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5" name="Grafik 1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sp>
        <p:nvSpPr>
          <p:cNvPr id="6" name="Textfeld 10" hidden="0"/>
          <p:cNvSpPr>
            <a:spLocks noAdjustHandles="0" noChangeArrowheads="0"/>
          </p:cNvSpPr>
          <p:nvPr isPhoto="0" userDrawn="0"/>
        </p:nvSpPr>
        <p:spPr bwMode="auto">
          <a:xfrm>
            <a:off x="663066" y="1168833"/>
            <a:ext cx="6705922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Hardware/</a:t>
            </a:r>
            <a:r>
              <a:rPr lang="en-GB" sz="4000" spc="100">
                <a:solidFill>
                  <a:schemeClr val="bg1"/>
                </a:solidFill>
                <a:latin typeface="Helvetica"/>
              </a:rPr>
              <a:t>Roboter</a:t>
            </a:r>
            <a:r>
              <a:rPr lang="en-GB" sz="4000" spc="100">
                <a:solidFill>
                  <a:schemeClr val="bg1"/>
                </a:solidFill>
                <a:latin typeface="Helvetica"/>
              </a:rPr>
              <a:t> Platform</a:t>
            </a:r>
            <a:endParaRPr/>
          </a:p>
        </p:txBody>
      </p:sp>
      <p:sp>
        <p:nvSpPr>
          <p:cNvPr id="7" name="Abgerundetes Rechteck 17" hidden="0"/>
          <p:cNvSpPr/>
          <p:nvPr isPhoto="0" userDrawn="0"/>
        </p:nvSpPr>
        <p:spPr bwMode="auto">
          <a:xfrm>
            <a:off x="2099980" y="3346101"/>
            <a:ext cx="2311685" cy="136646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8" hidden="0"/>
          <p:cNvSpPr>
            <a:spLocks noAdjustHandles="0" noChangeArrowheads="0"/>
          </p:cNvSpPr>
          <p:nvPr isPhoto="0" userDrawn="0"/>
        </p:nvSpPr>
        <p:spPr bwMode="auto">
          <a:xfrm>
            <a:off x="2099979" y="3823125"/>
            <a:ext cx="231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latin typeface="Helvetica Light"/>
              </a:rPr>
              <a:t>Server</a:t>
            </a:r>
            <a:endParaRPr/>
          </a:p>
        </p:txBody>
      </p:sp>
      <p:sp>
        <p:nvSpPr>
          <p:cNvPr id="9" name="Abgerundetes Rechteck 19" hidden="0"/>
          <p:cNvSpPr/>
          <p:nvPr isPhoto="0" userDrawn="0"/>
        </p:nvSpPr>
        <p:spPr bwMode="auto">
          <a:xfrm>
            <a:off x="4812784" y="3346101"/>
            <a:ext cx="2311685" cy="136646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20" hidden="0"/>
          <p:cNvSpPr>
            <a:spLocks noAdjustHandles="0" noChangeArrowheads="0"/>
          </p:cNvSpPr>
          <p:nvPr isPhoto="0" userDrawn="0"/>
        </p:nvSpPr>
        <p:spPr bwMode="auto">
          <a:xfrm>
            <a:off x="4812784" y="3823125"/>
            <a:ext cx="231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latin typeface="Helvetica Light"/>
              </a:rPr>
              <a:t>Storage</a:t>
            </a:r>
            <a:endParaRPr/>
          </a:p>
        </p:txBody>
      </p:sp>
      <p:sp>
        <p:nvSpPr>
          <p:cNvPr id="11" name="Abgerundetes Rechteck 21" hidden="0"/>
          <p:cNvSpPr/>
          <p:nvPr isPhoto="0" userDrawn="0"/>
        </p:nvSpPr>
        <p:spPr bwMode="auto">
          <a:xfrm>
            <a:off x="7525588" y="3346101"/>
            <a:ext cx="2311685" cy="136646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feld 22" hidden="0"/>
          <p:cNvSpPr>
            <a:spLocks noAdjustHandles="0" noChangeArrowheads="0"/>
          </p:cNvSpPr>
          <p:nvPr isPhoto="0" userDrawn="0"/>
        </p:nvSpPr>
        <p:spPr bwMode="auto">
          <a:xfrm>
            <a:off x="7525588" y="3829279"/>
            <a:ext cx="2311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latin typeface="Helvetica Light"/>
              </a:rPr>
              <a:t>Edge Devices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5" name="Grafik 1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grpSp>
        <p:nvGrpSpPr>
          <p:cNvPr id="6" name="Gruppieren 8" hidden="0"/>
          <p:cNvGrpSpPr/>
          <p:nvPr isPhoto="0" userDrawn="0"/>
        </p:nvGrpSpPr>
        <p:grpSpPr bwMode="auto">
          <a:xfrm>
            <a:off x="663066" y="2200011"/>
            <a:ext cx="8900143" cy="4374330"/>
            <a:chOff x="-1" y="2079479"/>
            <a:chExt cx="8900143" cy="4374330"/>
          </a:xfrm>
        </p:grpSpPr>
        <p:pic>
          <p:nvPicPr>
            <p:cNvPr id="7" name="Grafik 3" hidden="0"/>
            <p:cNvPicPr>
              <a:picLocks noChangeAspect="1"/>
            </p:cNvPicPr>
            <p:nvPr isPhoto="0" userDrawn="0"/>
          </p:nvPicPr>
          <p:blipFill>
            <a:blip r:embed="rId4"/>
            <a:stretch/>
          </p:blipFill>
          <p:spPr bwMode="auto">
            <a:xfrm>
              <a:off x="-1" y="2404599"/>
              <a:ext cx="8900143" cy="4049210"/>
            </a:xfrm>
            <a:prstGeom prst="rect">
              <a:avLst/>
            </a:prstGeom>
          </p:spPr>
        </p:pic>
        <p:pic>
          <p:nvPicPr>
            <p:cNvPr id="8" name="Grafik 5" hidden="0"/>
            <p:cNvPicPr>
              <a:picLocks noChangeAspect="1"/>
            </p:cNvPicPr>
            <p:nvPr isPhoto="0" userDrawn="0"/>
          </p:nvPicPr>
          <p:blipFill>
            <a:blip r:embed="rId5"/>
            <a:srcRect l="-1" t="0" r="27001" b="0"/>
            <a:stretch/>
          </p:blipFill>
          <p:spPr bwMode="auto">
            <a:xfrm>
              <a:off x="0" y="2079479"/>
              <a:ext cx="8900142" cy="325120"/>
            </a:xfrm>
            <a:prstGeom prst="rect">
              <a:avLst/>
            </a:prstGeom>
          </p:spPr>
        </p:pic>
      </p:grpSp>
      <p:sp>
        <p:nvSpPr>
          <p:cNvPr id="9" name="Textfeld 7" hidden="0"/>
          <p:cNvSpPr>
            <a:spLocks noAdjustHandles="0" noChangeArrowheads="0"/>
          </p:cNvSpPr>
          <p:nvPr isPhoto="0" userDrawn="0"/>
        </p:nvSpPr>
        <p:spPr bwMode="auto">
          <a:xfrm>
            <a:off x="663066" y="1168833"/>
            <a:ext cx="4141163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AI LAB Platform</a:t>
            </a:r>
            <a:endParaRPr/>
          </a:p>
        </p:txBody>
      </p:sp>
      <p:sp>
        <p:nvSpPr>
          <p:cNvPr id="10" name="Rechteck 28" hidden="0"/>
          <p:cNvSpPr/>
          <p:nvPr isPhoto="0" userDrawn="0"/>
        </p:nvSpPr>
        <p:spPr bwMode="auto">
          <a:xfrm>
            <a:off x="6488308" y="1368887"/>
            <a:ext cx="454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u="sng">
                <a:latin typeface="Helvetica Light"/>
                <a:hlinkClick r:id="rId6" tooltip="https://dkan.digital-hub-luebeck.de/"/>
              </a:rPr>
              <a:t>https://ai-lab.digital-hub-luebeck.de/</a:t>
            </a:r>
            <a:endParaRPr lang="de-DE">
              <a:latin typeface="Helvetica Light"/>
            </a:endParaRPr>
          </a:p>
        </p:txBody>
      </p:sp>
      <p:pic>
        <p:nvPicPr>
          <p:cNvPr id="11" name="Grafik 1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4917268" y="2443221"/>
            <a:ext cx="6134100" cy="584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1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512300" y="1"/>
            <a:ext cx="2679699" cy="1069986"/>
          </a:xfrm>
          <a:prstGeom prst="rect">
            <a:avLst/>
          </a:prstGeom>
        </p:spPr>
      </p:pic>
      <p:pic>
        <p:nvPicPr>
          <p:cNvPr id="5" name="Grafik 1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984318" y="369872"/>
            <a:ext cx="1267213" cy="330243"/>
          </a:xfrm>
          <a:prstGeom prst="rect">
            <a:avLst/>
          </a:prstGeom>
        </p:spPr>
      </p:pic>
      <p:sp>
        <p:nvSpPr>
          <p:cNvPr id="6" name="Textfeld 10" hidden="0"/>
          <p:cNvSpPr>
            <a:spLocks noAdjustHandles="0" noChangeArrowheads="0"/>
          </p:cNvSpPr>
          <p:nvPr isPhoto="0" userDrawn="0"/>
        </p:nvSpPr>
        <p:spPr bwMode="auto">
          <a:xfrm>
            <a:off x="299997" y="751976"/>
            <a:ext cx="4765277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spc="100">
                <a:solidFill>
                  <a:schemeClr val="bg1"/>
                </a:solidFill>
                <a:latin typeface="Helvetica"/>
              </a:rPr>
              <a:t>Hardware Platform</a:t>
            </a:r>
            <a:endParaRPr/>
          </a:p>
        </p:txBody>
      </p:sp>
      <p:pic>
        <p:nvPicPr>
          <p:cNvPr id="7" name="Grafik 2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746055" y="1708424"/>
            <a:ext cx="5461552" cy="3641035"/>
          </a:xfrm>
          <a:prstGeom prst="rect">
            <a:avLst/>
          </a:prstGeom>
        </p:spPr>
      </p:pic>
      <p:sp>
        <p:nvSpPr>
          <p:cNvPr id="8" name="Textfeld 27" hidden="0"/>
          <p:cNvSpPr>
            <a:spLocks noAdjustHandles="0" noChangeArrowheads="0"/>
          </p:cNvSpPr>
          <p:nvPr isPhoto="0" userDrawn="0"/>
        </p:nvSpPr>
        <p:spPr bwMode="auto">
          <a:xfrm>
            <a:off x="316121" y="1708424"/>
            <a:ext cx="4903578" cy="707886"/>
          </a:xfrm>
          <a:prstGeom prst="rect">
            <a:avLst/>
          </a:prstGeom>
          <a:solidFill>
            <a:srgbClr val="E5E2E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Nvidia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 DGX 2 Server</a:t>
            </a:r>
            <a:endParaRPr/>
          </a:p>
          <a:p>
            <a:pPr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Nvidia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 DGX A100 Server</a:t>
            </a:r>
            <a:endParaRPr/>
          </a:p>
        </p:txBody>
      </p:sp>
      <p:sp>
        <p:nvSpPr>
          <p:cNvPr id="9" name="Textfeld 28" hidden="0"/>
          <p:cNvSpPr>
            <a:spLocks noAdjustHandles="0" noChangeArrowheads="0"/>
          </p:cNvSpPr>
          <p:nvPr isPhoto="0" userDrawn="0"/>
        </p:nvSpPr>
        <p:spPr bwMode="auto">
          <a:xfrm>
            <a:off x="316121" y="5741213"/>
            <a:ext cx="4903578" cy="400110"/>
          </a:xfrm>
          <a:prstGeom prst="rect">
            <a:avLst/>
          </a:prstGeom>
          <a:solidFill>
            <a:srgbClr val="E5E2E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Jackals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 J100 Roboter</a:t>
            </a:r>
            <a:endParaRPr/>
          </a:p>
        </p:txBody>
      </p:sp>
      <p:sp>
        <p:nvSpPr>
          <p:cNvPr id="10" name="Textfeld 29" hidden="0"/>
          <p:cNvSpPr>
            <a:spLocks noAdjustHandles="0" noChangeArrowheads="0"/>
          </p:cNvSpPr>
          <p:nvPr isPhoto="0" userDrawn="0"/>
        </p:nvSpPr>
        <p:spPr bwMode="auto">
          <a:xfrm>
            <a:off x="316121" y="2556909"/>
            <a:ext cx="4903578" cy="707886"/>
          </a:xfrm>
          <a:prstGeom prst="rect">
            <a:avLst/>
          </a:prstGeom>
          <a:solidFill>
            <a:srgbClr val="E5E2E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Dell C4140 Servers</a:t>
            </a:r>
            <a:b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</a:b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Dell R740 Server</a:t>
            </a:r>
            <a:endParaRPr/>
          </a:p>
        </p:txBody>
      </p:sp>
      <p:sp>
        <p:nvSpPr>
          <p:cNvPr id="11" name="Textfeld 30" hidden="0"/>
          <p:cNvSpPr>
            <a:spLocks noAdjustHandles="0" noChangeArrowheads="0"/>
          </p:cNvSpPr>
          <p:nvPr isPhoto="0" userDrawn="0"/>
        </p:nvSpPr>
        <p:spPr bwMode="auto">
          <a:xfrm>
            <a:off x="316121" y="3427005"/>
            <a:ext cx="4903578" cy="400110"/>
          </a:xfrm>
          <a:prstGeom prst="rect">
            <a:avLst/>
          </a:prstGeom>
          <a:solidFill>
            <a:srgbClr val="E5E2E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Synology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 Storage</a:t>
            </a:r>
            <a:endParaRPr/>
          </a:p>
        </p:txBody>
      </p:sp>
      <p:sp>
        <p:nvSpPr>
          <p:cNvPr id="12" name="Textfeld 31" hidden="0"/>
          <p:cNvSpPr>
            <a:spLocks noAdjustHandles="0" noChangeArrowheads="0"/>
          </p:cNvSpPr>
          <p:nvPr isPhoto="0" userDrawn="0"/>
        </p:nvSpPr>
        <p:spPr bwMode="auto">
          <a:xfrm>
            <a:off x="316121" y="4274760"/>
            <a:ext cx="4903578" cy="1015663"/>
          </a:xfrm>
          <a:prstGeom prst="rect">
            <a:avLst/>
          </a:prstGeom>
          <a:solidFill>
            <a:srgbClr val="E5E2E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Edge Engineering</a:t>
            </a:r>
            <a:endParaRPr/>
          </a:p>
          <a:p>
            <a:pPr marL="342900" indent="-342900">
              <a:buFontTx/>
              <a:buChar char="-"/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Xilinx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 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Alvio</a:t>
            </a:r>
            <a:endParaRPr lang="de-DE" sz="200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</a:endParaRPr>
          </a:p>
          <a:p>
            <a:pPr marL="342900" indent="-342900">
              <a:buFontTx/>
              <a:buChar char="-"/>
              <a:defRPr/>
            </a:pP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Nvidia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 </a:t>
            </a:r>
            <a:r>
              <a:rPr lang="de-DE"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 Light"/>
              </a:rPr>
              <a:t>Jetson</a:t>
            </a:r>
            <a:endParaRPr lang="de-DE" sz="2000">
              <a:solidFill>
                <a:schemeClr val="tx1">
                  <a:lumMod val="85000"/>
                  <a:lumOff val="15000"/>
                </a:schemeClr>
              </a:solidFill>
              <a:latin typeface="Helvetica Light"/>
            </a:endParaRPr>
          </a:p>
        </p:txBody>
      </p:sp>
      <p:pic>
        <p:nvPicPr>
          <p:cNvPr id="13" name="Grafik 32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5219699" y="2177887"/>
            <a:ext cx="7067131" cy="4193164"/>
          </a:xfrm>
          <a:prstGeom prst="rect">
            <a:avLst/>
          </a:prstGeom>
        </p:spPr>
      </p:pic>
      <p:pic>
        <p:nvPicPr>
          <p:cNvPr id="14" name="Grafik 33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527336" y="3837398"/>
            <a:ext cx="4370538" cy="2910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16" hidden="0"/>
          <p:cNvSpPr>
            <a:spLocks noAdjustHandles="0" noChangeArrowheads="0"/>
          </p:cNvSpPr>
          <p:nvPr isPhoto="0" userDrawn="0"/>
        </p:nvSpPr>
        <p:spPr bwMode="auto">
          <a:xfrm>
            <a:off x="4347416" y="3008889"/>
            <a:ext cx="3229041" cy="707886"/>
          </a:xfrm>
          <a:prstGeom prst="rect">
            <a:avLst/>
          </a:prstGeom>
          <a:solidFill>
            <a:srgbClr val="BC36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4000" spc="100">
                <a:solidFill>
                  <a:schemeClr val="bg1"/>
                </a:solidFill>
                <a:latin typeface="Helvetica"/>
              </a:rPr>
              <a:t>Danke!</a:t>
            </a:r>
            <a:endParaRPr/>
          </a:p>
        </p:txBody>
      </p:sp>
      <p:pic>
        <p:nvPicPr>
          <p:cNvPr id="5" name="Grafik 10" hidden="0"/>
          <p:cNvPicPr>
            <a:picLocks noChangeAspect="1"/>
          </p:cNvPicPr>
          <p:nvPr isPhoto="0" userDrawn="0"/>
        </p:nvPicPr>
        <p:blipFill>
          <a:blip r:embed="rId2">
            <a:lum bright="-20000" contrast="40000"/>
          </a:blip>
          <a:srcRect l="0" t="35132" r="0" b="17460"/>
          <a:stretch/>
        </p:blipFill>
        <p:spPr bwMode="auto">
          <a:xfrm>
            <a:off x="2532936" y="2743198"/>
            <a:ext cx="6858000" cy="3251201"/>
          </a:xfrm>
          <a:prstGeom prst="rect">
            <a:avLst/>
          </a:prstGeom>
        </p:spPr>
      </p:pic>
      <p:sp>
        <p:nvSpPr>
          <p:cNvPr id="6" name="Textfeld 3" hidden="0"/>
          <p:cNvSpPr>
            <a:spLocks noAdjustHandles="0" noChangeArrowheads="0"/>
          </p:cNvSpPr>
          <p:nvPr isPhoto="0" userDrawn="0"/>
        </p:nvSpPr>
        <p:spPr bwMode="auto">
          <a:xfrm>
            <a:off x="8197666" y="3931155"/>
            <a:ext cx="3736913" cy="369332"/>
          </a:xfrm>
          <a:prstGeom prst="rect">
            <a:avLst/>
          </a:prstGeom>
          <a:solidFill>
            <a:srgbClr val="3C6C7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solidFill>
                  <a:schemeClr val="bg1"/>
                </a:solidFill>
                <a:latin typeface="Helvetica Light"/>
              </a:rPr>
              <a:t>Advanced Study Programme in AI</a:t>
            </a:r>
            <a:endParaRPr/>
          </a:p>
        </p:txBody>
      </p:sp>
      <p:sp>
        <p:nvSpPr>
          <p:cNvPr id="7" name="Textfeld 4" hidden="0"/>
          <p:cNvSpPr>
            <a:spLocks noAdjustHandles="0" noChangeArrowheads="0"/>
          </p:cNvSpPr>
          <p:nvPr isPhoto="0" userDrawn="0"/>
        </p:nvSpPr>
        <p:spPr bwMode="auto">
          <a:xfrm>
            <a:off x="6644315" y="3882720"/>
            <a:ext cx="1178885" cy="369332"/>
          </a:xfrm>
          <a:prstGeom prst="rect">
            <a:avLst/>
          </a:prstGeom>
          <a:solidFill>
            <a:srgbClr val="F8FBFA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Industrie</a:t>
            </a:r>
            <a:endParaRPr/>
          </a:p>
        </p:txBody>
      </p:sp>
      <p:sp>
        <p:nvSpPr>
          <p:cNvPr id="8" name="Textfeld 5" hidden="0"/>
          <p:cNvSpPr>
            <a:spLocks noAdjustHandles="0" noChangeArrowheads="0"/>
          </p:cNvSpPr>
          <p:nvPr isPhoto="0" userDrawn="0"/>
        </p:nvSpPr>
        <p:spPr bwMode="auto">
          <a:xfrm>
            <a:off x="7053452" y="2888632"/>
            <a:ext cx="1887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de-DE" sz="2000" b="1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</p:txBody>
      </p:sp>
      <p:sp>
        <p:nvSpPr>
          <p:cNvPr id="9" name="Textfeld 6" hidden="0"/>
          <p:cNvSpPr>
            <a:spLocks noAdjustHandles="0" noChangeArrowheads="0"/>
          </p:cNvSpPr>
          <p:nvPr isPhoto="0" userDrawn="0"/>
        </p:nvSpPr>
        <p:spPr bwMode="auto">
          <a:xfrm>
            <a:off x="2772228" y="2743198"/>
            <a:ext cx="2213428" cy="5805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de-DE" sz="2000" b="1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</p:txBody>
      </p:sp>
      <p:sp>
        <p:nvSpPr>
          <p:cNvPr id="10" name="Textfeld 7" hidden="0"/>
          <p:cNvSpPr>
            <a:spLocks noAdjustHandles="0" noChangeArrowheads="0"/>
          </p:cNvSpPr>
          <p:nvPr isPhoto="0" userDrawn="0"/>
        </p:nvSpPr>
        <p:spPr bwMode="auto">
          <a:xfrm>
            <a:off x="195811" y="4184132"/>
            <a:ext cx="3616139" cy="369332"/>
          </a:xfrm>
          <a:prstGeom prst="rect">
            <a:avLst/>
          </a:prstGeom>
          <a:solidFill>
            <a:srgbClr val="E5E2E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>
                <a:latin typeface="Helvetica Light"/>
              </a:rPr>
              <a:t>AI and Autonomous Systems Lab </a:t>
            </a:r>
            <a:endParaRPr/>
          </a:p>
        </p:txBody>
      </p:sp>
      <p:sp>
        <p:nvSpPr>
          <p:cNvPr id="11" name="Textfeld 8" hidden="0"/>
          <p:cNvSpPr>
            <a:spLocks noAdjustHandles="0" noChangeArrowheads="0"/>
          </p:cNvSpPr>
          <p:nvPr isPhoto="0" userDrawn="0"/>
        </p:nvSpPr>
        <p:spPr bwMode="auto">
          <a:xfrm>
            <a:off x="4035403" y="3760770"/>
            <a:ext cx="1178885" cy="584775"/>
          </a:xfrm>
          <a:prstGeom prst="rect">
            <a:avLst/>
          </a:prstGeom>
          <a:solidFill>
            <a:srgbClr val="F8FBFA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Praktische Erprobung</a:t>
            </a:r>
            <a:endParaRPr/>
          </a:p>
        </p:txBody>
      </p:sp>
      <p:sp>
        <p:nvSpPr>
          <p:cNvPr id="12" name="Textfeld 9" hidden="0"/>
          <p:cNvSpPr>
            <a:spLocks noAdjustHandles="0" noChangeArrowheads="0"/>
          </p:cNvSpPr>
          <p:nvPr isPhoto="0" userDrawn="0"/>
        </p:nvSpPr>
        <p:spPr bwMode="auto">
          <a:xfrm>
            <a:off x="6670439" y="2919732"/>
            <a:ext cx="3877634" cy="369332"/>
          </a:xfrm>
          <a:prstGeom prst="rect">
            <a:avLst/>
          </a:prstGeom>
          <a:solidFill>
            <a:srgbClr val="42979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Helvetica Light"/>
              </a:rPr>
              <a:t>Master Informatik Data Science / KI</a:t>
            </a:r>
            <a:endParaRPr/>
          </a:p>
        </p:txBody>
      </p:sp>
      <p:sp>
        <p:nvSpPr>
          <p:cNvPr id="13" name="Textfeld 12" hidden="0"/>
          <p:cNvSpPr>
            <a:spLocks noAdjustHandles="0" noChangeArrowheads="0"/>
          </p:cNvSpPr>
          <p:nvPr isPhoto="0" userDrawn="0"/>
        </p:nvSpPr>
        <p:spPr bwMode="auto">
          <a:xfrm>
            <a:off x="5375935" y="3234419"/>
            <a:ext cx="1178885" cy="369332"/>
          </a:xfrm>
          <a:prstGeom prst="rect">
            <a:avLst/>
          </a:prstGeom>
          <a:solidFill>
            <a:srgbClr val="F8FBFA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Studium</a:t>
            </a:r>
            <a:endParaRPr/>
          </a:p>
        </p:txBody>
      </p:sp>
      <p:sp>
        <p:nvSpPr>
          <p:cNvPr id="14" name="Textfeld 13" hidden="0"/>
          <p:cNvSpPr>
            <a:spLocks noAdjustHandles="0" noChangeArrowheads="0"/>
          </p:cNvSpPr>
          <p:nvPr isPhoto="0" userDrawn="0"/>
        </p:nvSpPr>
        <p:spPr bwMode="auto">
          <a:xfrm>
            <a:off x="590493" y="816089"/>
            <a:ext cx="3804837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4000" spc="100">
                <a:solidFill>
                  <a:schemeClr val="bg1"/>
                </a:solidFill>
                <a:latin typeface="Helvetica"/>
              </a:rPr>
              <a:t>Qualifizierung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ONLYOFFICE/5.5.3.39</Application>
  <DocSecurity>0</DocSecurity>
  <PresentationFormat>Breitbild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Office-Benutzer</dc:creator>
  <cp:keywords/>
  <dc:description/>
  <dc:identifier/>
  <dc:language/>
  <cp:lastModifiedBy>Ralf Möller (Ralf Moeller)</cp:lastModifiedBy>
  <cp:revision>153</cp:revision>
  <dcterms:created xsi:type="dcterms:W3CDTF">2019-11-25T12:30:49Z</dcterms:created>
  <dcterms:modified xsi:type="dcterms:W3CDTF">2020-11-24T13:18:19Z</dcterms:modified>
  <cp:category/>
  <cp:contentStatus/>
  <cp:version/>
</cp:coreProperties>
</file>