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94" r:id="rId4"/>
    <p:sldId id="296" r:id="rId5"/>
    <p:sldId id="295" r:id="rId6"/>
    <p:sldId id="298" r:id="rId7"/>
    <p:sldId id="297" r:id="rId8"/>
    <p:sldId id="595" r:id="rId9"/>
    <p:sldId id="599" r:id="rId10"/>
    <p:sldId id="260" r:id="rId11"/>
    <p:sldId id="590" r:id="rId12"/>
    <p:sldId id="588" r:id="rId13"/>
    <p:sldId id="598" r:id="rId14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48"/>
    <p:restoredTop sz="96327"/>
  </p:normalViewPr>
  <p:slideViewPr>
    <p:cSldViewPr snapToGrid="0" snapToObjects="1">
      <p:cViewPr varScale="1">
        <p:scale>
          <a:sx n="93" d="100"/>
          <a:sy n="93" d="100"/>
        </p:scale>
        <p:origin x="232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1575F0-486C-6644-BB43-B09A1F31536F}" type="datetimeFigureOut">
              <a:rPr lang="en-DE" smtClean="0"/>
              <a:t>03.12.20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8AB998-F4A2-C948-84CB-932C9CCC5EB0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74142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6E618-799F-BF48-8F91-D2BC99FDA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F62B7-5E48-D547-9F58-60A3B85F3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763BA-D883-F44F-9787-FAB6D0E1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03.12.20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5B9EA-E525-8D4E-9652-D177B55F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6772F-FAEC-8249-81D0-61AA960F2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4967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C3812-E9C0-DD44-B3B8-9B9DEFDF1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D3FC65-AD87-C04A-8A20-DF6A47E52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819C6-D44F-294F-9033-0194955A5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03.12.20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D44A8-1A31-CA49-841E-B904F5ECD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8E8A8-54B5-0B43-B189-A60E4ED88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24657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B07306-0461-9040-8989-37E8E2E4A7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D87FBE-614D-554A-954F-802CA4A02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97207-6C2E-0642-BED5-3C040CBFC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03.12.20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77EE1-0EF1-8948-87E2-994FB3BA6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9C22F4-60D4-A746-8EDF-D7A4E2A3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1691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14E3-966B-6F4B-9F0F-6DCB6ED0C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C984D7-E7CE-F740-9AB4-56C8B1C5BC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520665-9300-8640-BF45-FF3AE43E4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03.12.20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2F7AB-69FF-0042-BDBF-443044B0F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658D2-B970-0F4A-87B7-C1CFDB634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0989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4971C-2651-FC4E-9DA8-15DD68733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8B593-2D8F-5747-BD54-B2B6B9485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356FF3-2329-254F-B81A-04E8D8FF0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03.12.20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2B4A1-9DB9-A04F-9584-3282F6063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40EF9-A9F2-564E-B1C3-6F8804EB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43720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082B-2F40-2643-8F7C-F39A600E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D0454-2188-4F4C-A8C8-4AA4391FD0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43FCF-A1E1-3D46-A9BC-021160AB0F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4FEC8-F602-1149-850A-08F3E176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03.12.20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B88BDA-A43F-F64D-8191-628E1AA4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FCD09-8726-C44D-B71C-45E056E0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4943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D357E-2E5E-9B44-AB4E-20E87452F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046857-442D-3D4C-9E7B-D99B7E8F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8D72BE-F18A-CB48-B23E-8B26E132F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36811E-6336-3348-8607-2FA504051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389EEB-93A2-E54F-94F6-785036FB04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29DB2-25E2-2243-9EFC-7FA686BBB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03.12.20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064AC1-4FD0-A643-B766-850ED762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B8869C-8C28-E148-9724-111F6839E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7559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A5D39-05B6-9049-83C5-7DB5821DD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48C1DE-E2A7-6449-8701-82899C699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03.12.20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4E28FD-C882-964D-A9DF-611E467D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166D1-FDFC-5547-AE56-D6996180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20746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10EE1C-F85F-644C-93D4-90D0E808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03.12.20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FA4DE-C915-F04F-BB33-39D162B04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B2D683-B015-834F-B494-25FFA3FB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26335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5F03-7BDA-9846-9C2C-BB3DB860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B01D3-A59C-A844-99FF-D18373B64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187A6-F36B-F946-9720-35719DE04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59AB60-0AEC-F44F-AE88-41D33CFE6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03.12.20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4C15D-4AF8-E34A-B3EB-93142DD40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13191B-F2B4-7241-9A4D-A748691CC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36249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29179-BAF3-5F4F-A2BD-134DE91EB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3C1A76-DB49-344E-9BCD-2513D5D744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2646AC-A501-5D44-B442-941DB688C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80EDF-536B-544A-BF38-EEFB5CAE4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9CDAA-90F5-6649-9BC9-66C0D5C80B85}" type="datetimeFigureOut">
              <a:rPr lang="en-DE" smtClean="0"/>
              <a:t>03.12.20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EFA79F-CEA7-D44F-B399-6E4837DC6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B39F3-24C2-F548-97FD-316B519B1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32912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C86957-1541-5347-B6E5-BF0EA5BA0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0DEAB-E617-1A45-9B9E-49D6FF2A3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7A0B5-3053-734D-8831-A71EADE23D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9CDAA-90F5-6649-9BC9-66C0D5C80B85}" type="datetimeFigureOut">
              <a:rPr lang="en-DE" smtClean="0"/>
              <a:t>03.12.20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45B51-DE4A-7D40-A72B-13DAE4BDEE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A84EC-D133-5349-937A-E9286B2DC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A7923-A285-7341-BB76-E2902199D3B1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5293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002E-213D-2244-A3A8-3841FE12E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6092"/>
            <a:ext cx="9144000" cy="1949610"/>
          </a:xfrm>
        </p:spPr>
        <p:txBody>
          <a:bodyPr>
            <a:normAutofit/>
          </a:bodyPr>
          <a:lstStyle/>
          <a:p>
            <a:r>
              <a:rPr lang="en-DE" dirty="0"/>
              <a:t>Knowledge-based AI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1D9DA-F2D3-0D46-BF15-A754447FC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740" y="3647112"/>
            <a:ext cx="9144000" cy="1459278"/>
          </a:xfrm>
        </p:spPr>
        <p:txBody>
          <a:bodyPr>
            <a:normAutofit/>
          </a:bodyPr>
          <a:lstStyle/>
          <a:p>
            <a:r>
              <a:rPr lang="en-DE" dirty="0"/>
              <a:t>Ralf Möller</a:t>
            </a:r>
          </a:p>
          <a:p>
            <a:r>
              <a:rPr lang="en-DE" dirty="0"/>
              <a:t>Institute of Information Systems</a:t>
            </a:r>
          </a:p>
          <a:p>
            <a:r>
              <a:rPr lang="en-DE" dirty="0"/>
              <a:t>DFKI Lübeck</a:t>
            </a:r>
          </a:p>
        </p:txBody>
      </p:sp>
      <p:pic>
        <p:nvPicPr>
          <p:cNvPr id="5" name="Bild 5" descr="warum-landen-asteroiden.jpg">
            <a:extLst>
              <a:ext uri="{FF2B5EF4-FFF2-40B4-BE49-F238E27FC236}">
                <a16:creationId xmlns:a16="http://schemas.microsoft.com/office/drawing/2014/main" id="{576D5ABA-47C6-9540-819A-B3460A9A7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55">
            <a:off x="8482238" y="2465974"/>
            <a:ext cx="2750316" cy="422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0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002E-213D-2244-A3A8-3841FE12E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9" y="523649"/>
            <a:ext cx="11148961" cy="954422"/>
          </a:xfrm>
        </p:spPr>
        <p:txBody>
          <a:bodyPr>
            <a:normAutofit/>
          </a:bodyPr>
          <a:lstStyle/>
          <a:p>
            <a:r>
              <a:rPr lang="en-DE" dirty="0"/>
              <a:t>New AI: </a:t>
            </a:r>
            <a:r>
              <a:rPr lang="en-DE" dirty="0">
                <a:solidFill>
                  <a:srgbClr val="00B050"/>
                </a:solidFill>
              </a:rPr>
              <a:t>Think Beyond Formalisms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91D9DA-F2D3-0D46-BF15-A754447FC3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349" y="1478071"/>
            <a:ext cx="10893286" cy="5222274"/>
          </a:xfrm>
        </p:spPr>
        <p:txBody>
          <a:bodyPr>
            <a:normAutofit/>
          </a:bodyPr>
          <a:lstStyle/>
          <a:p>
            <a:r>
              <a:rPr lang="en-DE" sz="6000" dirty="0">
                <a:solidFill>
                  <a:srgbClr val="00B050"/>
                </a:solidFill>
                <a:latin typeface="+mj-lt"/>
              </a:rPr>
              <a:t>Think about Agents</a:t>
            </a:r>
            <a:endParaRPr lang="en-DE" sz="4000" dirty="0">
              <a:solidFill>
                <a:srgbClr val="00B050"/>
              </a:solidFill>
              <a:latin typeface="+mj-lt"/>
            </a:endParaRPr>
          </a:p>
          <a:p>
            <a:r>
              <a:rPr lang="en-DE" dirty="0"/>
              <a:t>An agent is </a:t>
            </a:r>
            <a:r>
              <a:rPr lang="en-DE" dirty="0">
                <a:solidFill>
                  <a:srgbClr val="0914FF"/>
                </a:solidFill>
              </a:rPr>
              <a:t>considered as intelligent from the outside </a:t>
            </a:r>
            <a:r>
              <a:rPr lang="en-DE" dirty="0"/>
              <a:t>(by humans)</a:t>
            </a:r>
            <a:br>
              <a:rPr lang="en-DE" dirty="0"/>
            </a:br>
            <a:r>
              <a:rPr lang="en-DE" dirty="0"/>
              <a:t>if it can </a:t>
            </a:r>
            <a:r>
              <a:rPr lang="en-DE" dirty="0">
                <a:solidFill>
                  <a:srgbClr val="0914FF"/>
                </a:solidFill>
              </a:rPr>
              <a:t>act</a:t>
            </a:r>
            <a:r>
              <a:rPr lang="en-DE" dirty="0"/>
              <a:t> </a:t>
            </a:r>
            <a:r>
              <a:rPr lang="en-DE" dirty="0">
                <a:solidFill>
                  <a:srgbClr val="0914FF"/>
                </a:solidFill>
              </a:rPr>
              <a:t>autonomously</a:t>
            </a:r>
            <a:r>
              <a:rPr lang="en-DE" dirty="0"/>
              <a:t> in a locally optimal (rational) way</a:t>
            </a:r>
            <a:br>
              <a:rPr lang="en-DE" dirty="0"/>
            </a:br>
            <a:r>
              <a:rPr lang="en-DE" dirty="0"/>
              <a:t>(well aware of bounded rationality)</a:t>
            </a:r>
            <a:br>
              <a:rPr lang="en-DE" dirty="0"/>
            </a:br>
            <a:r>
              <a:rPr lang="en-DE" dirty="0"/>
              <a:t>to fulfil a set of </a:t>
            </a:r>
            <a:r>
              <a:rPr lang="en-DE" dirty="0">
                <a:solidFill>
                  <a:srgbClr val="0914FF"/>
                </a:solidFill>
              </a:rPr>
              <a:t>human-specified goals </a:t>
            </a:r>
            <a:r>
              <a:rPr lang="en-DE" dirty="0"/>
              <a:t>unexpectedly fast, </a:t>
            </a:r>
            <a:br>
              <a:rPr lang="en-DE" dirty="0"/>
            </a:br>
            <a:r>
              <a:rPr lang="en-DE" dirty="0"/>
              <a:t>while being </a:t>
            </a:r>
            <a:r>
              <a:rPr lang="en-DE" dirty="0">
                <a:solidFill>
                  <a:srgbClr val="0914FF"/>
                </a:solidFill>
              </a:rPr>
              <a:t>human-compatible </a:t>
            </a:r>
            <a:r>
              <a:rPr lang="en-DE" dirty="0"/>
              <a:t>and </a:t>
            </a:r>
            <a:r>
              <a:rPr lang="en-DE" dirty="0">
                <a:solidFill>
                  <a:srgbClr val="0914FF"/>
                </a:solidFill>
              </a:rPr>
              <a:t>human-aware</a:t>
            </a:r>
          </a:p>
          <a:p>
            <a:r>
              <a:rPr lang="en-DE" dirty="0">
                <a:solidFill>
                  <a:srgbClr val="00B050"/>
                </a:solidFill>
              </a:rPr>
              <a:t>Users should not care about how the agent achieves its performance, </a:t>
            </a:r>
            <a:br>
              <a:rPr lang="en-DE" dirty="0">
                <a:solidFill>
                  <a:srgbClr val="00B050"/>
                </a:solidFill>
              </a:rPr>
            </a:br>
            <a:r>
              <a:rPr lang="en-DE" dirty="0">
                <a:solidFill>
                  <a:srgbClr val="0914FF"/>
                </a:solidFill>
              </a:rPr>
              <a:t>but just specify goals</a:t>
            </a:r>
          </a:p>
          <a:p>
            <a:r>
              <a:rPr lang="en-DE" dirty="0">
                <a:solidFill>
                  <a:srgbClr val="00B050"/>
                </a:solidFill>
              </a:rPr>
              <a:t>Users should not have to study formalisms</a:t>
            </a:r>
            <a:br>
              <a:rPr lang="en-DE" dirty="0">
                <a:solidFill>
                  <a:srgbClr val="00B050"/>
                </a:solidFill>
              </a:rPr>
            </a:br>
            <a:r>
              <a:rPr lang="en-DE" dirty="0">
                <a:solidFill>
                  <a:srgbClr val="00B050"/>
                </a:solidFill>
              </a:rPr>
              <a:t>to benefit from AI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C2A6F626-1B87-624C-A8D5-DD7DFFF9EF6C}"/>
              </a:ext>
            </a:extLst>
          </p:cNvPr>
          <p:cNvSpPr/>
          <p:nvPr/>
        </p:nvSpPr>
        <p:spPr>
          <a:xfrm>
            <a:off x="9392694" y="1145230"/>
            <a:ext cx="3484703" cy="1287263"/>
          </a:xfrm>
          <a:prstGeom prst="cloudCallout">
            <a:avLst>
              <a:gd name="adj1" fmla="val -56187"/>
              <a:gd name="adj2" fmla="val 192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Nano </a:t>
            </a:r>
            <a:r>
              <a:rPr lang="de-DE" dirty="0" err="1">
                <a:solidFill>
                  <a:schemeClr val="bg1"/>
                </a:solidFill>
              </a:rPr>
              <a:t>robots</a:t>
            </a:r>
            <a:r>
              <a:rPr lang="de-DE" dirty="0">
                <a:solidFill>
                  <a:schemeClr val="bg1"/>
                </a:solidFill>
              </a:rPr>
              <a:t>, 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 err="1">
                <a:solidFill>
                  <a:schemeClr val="bg1"/>
                </a:solidFill>
              </a:rPr>
              <a:t>Cyber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attackers</a:t>
            </a:r>
            <a:br>
              <a:rPr lang="de-DE" dirty="0">
                <a:solidFill>
                  <a:schemeClr val="bg1"/>
                </a:solidFill>
              </a:rPr>
            </a:br>
            <a:r>
              <a:rPr lang="de-DE" dirty="0">
                <a:solidFill>
                  <a:schemeClr val="bg1"/>
                </a:solidFill>
              </a:rPr>
              <a:t>/</a:t>
            </a:r>
            <a:r>
              <a:rPr lang="de-DE" dirty="0" err="1">
                <a:solidFill>
                  <a:schemeClr val="bg1"/>
                </a:solidFill>
              </a:rPr>
              <a:t>defenders</a:t>
            </a:r>
            <a:r>
              <a:rPr lang="de-DE" dirty="0">
                <a:solidFill>
                  <a:schemeClr val="bg1"/>
                </a:solidFill>
              </a:rPr>
              <a:t>, …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2184704E-FD1E-C545-93EC-0F1AD23FB1D6}"/>
              </a:ext>
            </a:extLst>
          </p:cNvPr>
          <p:cNvSpPr/>
          <p:nvPr/>
        </p:nvSpPr>
        <p:spPr>
          <a:xfrm>
            <a:off x="9821785" y="4296509"/>
            <a:ext cx="2626523" cy="2935563"/>
          </a:xfrm>
          <a:prstGeom prst="cloudCallout">
            <a:avLst>
              <a:gd name="adj1" fmla="val -95133"/>
              <a:gd name="adj2" fmla="val -11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Like in DBs: </a:t>
            </a:r>
            <a:r>
              <a:rPr lang="de-DE" dirty="0" err="1">
                <a:solidFill>
                  <a:schemeClr val="bg1"/>
                </a:solidFill>
              </a:rPr>
              <a:t>Specify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queries</a:t>
            </a:r>
            <a:r>
              <a:rPr lang="de-DE">
                <a:solidFill>
                  <a:schemeClr val="bg1"/>
                </a:solidFill>
              </a:rPr>
              <a:t>, </a:t>
            </a:r>
            <a:r>
              <a:rPr lang="de-DE" dirty="0">
                <a:solidFill>
                  <a:schemeClr val="bg1"/>
                </a:solidFill>
              </a:rPr>
              <a:t>not </a:t>
            </a:r>
            <a:r>
              <a:rPr lang="de-DE" dirty="0" err="1">
                <a:solidFill>
                  <a:schemeClr val="bg1"/>
                </a:solidFill>
              </a:rPr>
              <a:t>storage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layout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and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access</a:t>
            </a:r>
            <a:r>
              <a:rPr lang="de-DE" dirty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algorithms</a:t>
            </a:r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F3D7588B-3D87-3449-AE48-8A0B29577651}"/>
              </a:ext>
            </a:extLst>
          </p:cNvPr>
          <p:cNvSpPr txBox="1">
            <a:spLocks/>
          </p:cNvSpPr>
          <p:nvPr/>
        </p:nvSpPr>
        <p:spPr bwMode="auto">
          <a:xfrm>
            <a:off x="10907569" y="6499225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6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002E-213D-2244-A3A8-3841FE12E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6420" y="629762"/>
            <a:ext cx="9559159" cy="95442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DE" dirty="0"/>
              <a:t>Old AI: </a:t>
            </a:r>
            <a:r>
              <a:rPr lang="en-DE" dirty="0">
                <a:solidFill>
                  <a:srgbClr val="FF0000"/>
                </a:solidFill>
              </a:rPr>
              <a:t>Simulating People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B4D2B90-15C8-F744-B4DD-09DD85ABD16F}"/>
              </a:ext>
            </a:extLst>
          </p:cNvPr>
          <p:cNvSpPr txBox="1">
            <a:spLocks/>
          </p:cNvSpPr>
          <p:nvPr/>
        </p:nvSpPr>
        <p:spPr>
          <a:xfrm>
            <a:off x="331076" y="1907628"/>
            <a:ext cx="11571890" cy="38433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sz="4400" dirty="0"/>
              <a:t>Emancipation of AI from</a:t>
            </a:r>
          </a:p>
          <a:p>
            <a:br>
              <a:rPr lang="en-DE" sz="4400" dirty="0"/>
            </a:br>
            <a:r>
              <a:rPr lang="en-DE" sz="4400" dirty="0"/>
              <a:t>simulation of human problem-solving behavior</a:t>
            </a:r>
            <a:br>
              <a:rPr lang="en-DE" sz="4400" dirty="0"/>
            </a:br>
            <a:r>
              <a:rPr lang="en-DE" sz="4400" dirty="0"/>
              <a:t>or human physiology</a:t>
            </a:r>
          </a:p>
          <a:p>
            <a:endParaRPr lang="en-DE" sz="4400" dirty="0">
              <a:solidFill>
                <a:srgbClr val="00B050"/>
              </a:solidFill>
            </a:endParaRPr>
          </a:p>
          <a:p>
            <a:r>
              <a:rPr lang="en-US" sz="4400" dirty="0">
                <a:solidFill>
                  <a:srgbClr val="0914FF"/>
                </a:solidFill>
              </a:rPr>
              <a:t>f</a:t>
            </a:r>
            <a:r>
              <a:rPr lang="en-DE" sz="4400" dirty="0">
                <a:solidFill>
                  <a:srgbClr val="0914FF"/>
                </a:solidFill>
              </a:rPr>
              <a:t>or internal modeling and computation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B6EAD07-B5F5-6C46-89E7-6B90F85B5194}"/>
              </a:ext>
            </a:extLst>
          </p:cNvPr>
          <p:cNvSpPr txBox="1">
            <a:spLocks/>
          </p:cNvSpPr>
          <p:nvPr/>
        </p:nvSpPr>
        <p:spPr>
          <a:xfrm>
            <a:off x="1266495" y="629762"/>
            <a:ext cx="9559159" cy="95442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DE" dirty="0"/>
              <a:t>New AI: </a:t>
            </a:r>
            <a:r>
              <a:rPr lang="en-DE" dirty="0">
                <a:solidFill>
                  <a:srgbClr val="00B050"/>
                </a:solidFill>
              </a:rPr>
              <a:t>Agents Working for People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50D2E0-DCB1-A541-9FFC-E6222460E700}"/>
              </a:ext>
            </a:extLst>
          </p:cNvPr>
          <p:cNvSpPr/>
          <p:nvPr/>
        </p:nvSpPr>
        <p:spPr>
          <a:xfrm>
            <a:off x="2963917" y="1907628"/>
            <a:ext cx="6164317" cy="83557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31F94F7B-B5E6-3B4C-BD38-F937C3BA956C}"/>
              </a:ext>
            </a:extLst>
          </p:cNvPr>
          <p:cNvSpPr txBox="1">
            <a:spLocks/>
          </p:cNvSpPr>
          <p:nvPr/>
        </p:nvSpPr>
        <p:spPr bwMode="auto">
          <a:xfrm>
            <a:off x="10907569" y="6499225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44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0FCCC-4B7F-EC4C-93EB-AF8E3EC00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7" y="328313"/>
            <a:ext cx="3171525" cy="421397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dirty="0"/>
              <a:t>My motto:</a:t>
            </a:r>
            <a:br>
              <a:rPr lang="en-US" sz="4000" dirty="0"/>
            </a:br>
            <a:br>
              <a:rPr lang="en-US" sz="4000" dirty="0"/>
            </a:br>
            <a:r>
              <a:rPr lang="en-US" sz="4000" dirty="0"/>
              <a:t>Do not confuse people with brain pictures when talking about AI</a:t>
            </a:r>
          </a:p>
        </p:txBody>
      </p:sp>
      <p:sp>
        <p:nvSpPr>
          <p:cNvPr id="34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DC8133-299E-0B49-AD4F-B1932347E4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26" r="2736" b="1"/>
          <a:stretch/>
        </p:blipFill>
        <p:spPr>
          <a:xfrm>
            <a:off x="921910" y="465243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0541C98-2181-A749-8861-CD38D36664A9}"/>
              </a:ext>
            </a:extLst>
          </p:cNvPr>
          <p:cNvGrpSpPr/>
          <p:nvPr/>
        </p:nvGrpSpPr>
        <p:grpSpPr>
          <a:xfrm>
            <a:off x="1489553" y="523195"/>
            <a:ext cx="5963433" cy="5451720"/>
            <a:chOff x="1489553" y="523195"/>
            <a:chExt cx="5963433" cy="545172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0185CBE-2B1C-A746-8538-3D16BE934B6D}"/>
                </a:ext>
              </a:extLst>
            </p:cNvPr>
            <p:cNvCxnSpPr/>
            <p:nvPr/>
          </p:nvCxnSpPr>
          <p:spPr>
            <a:xfrm flipV="1">
              <a:off x="1565753" y="542347"/>
              <a:ext cx="5432568" cy="5432568"/>
            </a:xfrm>
            <a:prstGeom prst="line">
              <a:avLst/>
            </a:prstGeom>
            <a:ln w="152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57D79FC-E72F-AB4B-9D9D-4A3BD1045966}"/>
                </a:ext>
              </a:extLst>
            </p:cNvPr>
            <p:cNvCxnSpPr>
              <a:cxnSpLocks/>
            </p:cNvCxnSpPr>
            <p:nvPr/>
          </p:nvCxnSpPr>
          <p:spPr>
            <a:xfrm>
              <a:off x="1489553" y="523195"/>
              <a:ext cx="5963433" cy="5335474"/>
            </a:xfrm>
            <a:prstGeom prst="line">
              <a:avLst/>
            </a:prstGeom>
            <a:ln w="1524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F91CE54-814C-E64F-963E-0822BAB6B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3363" y="-132323"/>
            <a:ext cx="13531593" cy="7613777"/>
          </a:xfrm>
          <a:prstGeom prst="rect">
            <a:avLst/>
          </a:prstGeom>
        </p:spPr>
      </p:pic>
      <p:pic>
        <p:nvPicPr>
          <p:cNvPr id="4" name="Picture 3" descr="A person standing in front of a flat screen television&#10;&#10;Description automatically generated">
            <a:extLst>
              <a:ext uri="{FF2B5EF4-FFF2-40B4-BE49-F238E27FC236}">
                <a16:creationId xmlns:a16="http://schemas.microsoft.com/office/drawing/2014/main" id="{A24BE0E3-5F2D-7F4A-A13C-A146D7548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695" y="-21068"/>
            <a:ext cx="12411006" cy="7918963"/>
          </a:xfrm>
          <a:prstGeom prst="rect">
            <a:avLst/>
          </a:prstGeom>
        </p:spPr>
      </p:pic>
      <p:pic>
        <p:nvPicPr>
          <p:cNvPr id="6" name="Picture 5" descr="A picture containing person, indoor, person, holding&#10;&#10;Description automatically generated">
            <a:extLst>
              <a:ext uri="{FF2B5EF4-FFF2-40B4-BE49-F238E27FC236}">
                <a16:creationId xmlns:a16="http://schemas.microsoft.com/office/drawing/2014/main" id="{C9CCCAB5-02DF-CE46-8245-FCF09F40B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" y="-1134141"/>
            <a:ext cx="12276488" cy="9198312"/>
          </a:xfrm>
          <a:prstGeom prst="rect">
            <a:avLst/>
          </a:prstGeom>
        </p:spPr>
      </p:pic>
      <p:sp>
        <p:nvSpPr>
          <p:cNvPr id="27" name="Foliennummernplatzhalter 3">
            <a:extLst>
              <a:ext uri="{FF2B5EF4-FFF2-40B4-BE49-F238E27FC236}">
                <a16:creationId xmlns:a16="http://schemas.microsoft.com/office/drawing/2014/main" id="{52E27B68-2B87-974C-9B5D-9D410151FAB6}"/>
              </a:ext>
            </a:extLst>
          </p:cNvPr>
          <p:cNvSpPr txBox="1">
            <a:spLocks/>
          </p:cNvSpPr>
          <p:nvPr/>
        </p:nvSpPr>
        <p:spPr bwMode="auto">
          <a:xfrm>
            <a:off x="10907569" y="6499225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064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7002E-213D-2244-A3A8-3841FE12E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9995"/>
            <a:ext cx="9144000" cy="1949610"/>
          </a:xfrm>
        </p:spPr>
        <p:txBody>
          <a:bodyPr>
            <a:normAutofit/>
          </a:bodyPr>
          <a:lstStyle/>
          <a:p>
            <a:r>
              <a:rPr lang="en-DE" dirty="0"/>
              <a:t>The Future of AI is </a:t>
            </a:r>
            <a:r>
              <a:rPr lang="en-DE" dirty="0">
                <a:solidFill>
                  <a:srgbClr val="0914FF"/>
                </a:solidFill>
              </a:rPr>
              <a:t>Knowle</a:t>
            </a:r>
            <a:r>
              <a:rPr lang="en-US" dirty="0">
                <a:solidFill>
                  <a:srgbClr val="0914FF"/>
                </a:solidFill>
              </a:rPr>
              <a:t>d</a:t>
            </a:r>
            <a:r>
              <a:rPr lang="en-DE" dirty="0">
                <a:solidFill>
                  <a:srgbClr val="0914FF"/>
                </a:solidFill>
              </a:rPr>
              <a:t>ge-based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65FAD9-929E-514A-A0B0-13BC842032D0}"/>
              </a:ext>
            </a:extLst>
          </p:cNvPr>
          <p:cNvSpPr txBox="1">
            <a:spLocks/>
          </p:cNvSpPr>
          <p:nvPr/>
        </p:nvSpPr>
        <p:spPr>
          <a:xfrm>
            <a:off x="284922" y="2619736"/>
            <a:ext cx="11622155" cy="254712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en-DE" dirty="0">
                <a:solidFill>
                  <a:srgbClr val="00B050"/>
                </a:solidFill>
              </a:rPr>
              <a:t>Anticipation of Human Knowledge</a:t>
            </a:r>
          </a:p>
          <a:p>
            <a:pPr>
              <a:lnSpc>
                <a:spcPct val="120000"/>
              </a:lnSpc>
            </a:pPr>
            <a:r>
              <a:rPr lang="en-DE" dirty="0">
                <a:solidFill>
                  <a:srgbClr val="0914FF"/>
                </a:solidFill>
              </a:rPr>
              <a:t>for Human-aware Interaction</a:t>
            </a:r>
            <a:br>
              <a:rPr lang="en-DE" dirty="0"/>
            </a:br>
            <a:r>
              <a:rPr lang="en-DE" dirty="0"/>
              <a:t>rather than </a:t>
            </a:r>
            <a:br>
              <a:rPr lang="en-DE" dirty="0"/>
            </a:br>
            <a:r>
              <a:rPr lang="en-DE" dirty="0"/>
              <a:t>Representation of Human Knowledge</a:t>
            </a:r>
            <a:br>
              <a:rPr lang="en-DE" dirty="0"/>
            </a:br>
            <a:r>
              <a:rPr lang="en-DE" dirty="0"/>
              <a:t>for Machine Problem Solving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6BEBC0-26BB-2D42-BB5A-6E530FAE83ED}"/>
              </a:ext>
            </a:extLst>
          </p:cNvPr>
          <p:cNvSpPr/>
          <p:nvPr/>
        </p:nvSpPr>
        <p:spPr>
          <a:xfrm>
            <a:off x="3471786" y="5436987"/>
            <a:ext cx="55006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6000" dirty="0">
                <a:solidFill>
                  <a:srgbClr val="0914FF"/>
                </a:solidFill>
                <a:latin typeface="+mj-lt"/>
              </a:rPr>
              <a:t>Human-Aware AI</a:t>
            </a:r>
            <a:endParaRPr lang="en-DE" sz="6000" dirty="0">
              <a:solidFill>
                <a:srgbClr val="0914FF"/>
              </a:solidFill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A9589F-50D5-5341-B5EC-D4C021A049FB}"/>
              </a:ext>
            </a:extLst>
          </p:cNvPr>
          <p:cNvGrpSpPr/>
          <p:nvPr/>
        </p:nvGrpSpPr>
        <p:grpSpPr>
          <a:xfrm flipH="1">
            <a:off x="209136" y="399995"/>
            <a:ext cx="3115955" cy="3557406"/>
            <a:chOff x="9821786" y="4296510"/>
            <a:chExt cx="2236864" cy="2180490"/>
          </a:xfrm>
        </p:grpSpPr>
        <p:sp>
          <p:nvSpPr>
            <p:cNvPr id="7" name="Cloud Callout 6">
              <a:extLst>
                <a:ext uri="{FF2B5EF4-FFF2-40B4-BE49-F238E27FC236}">
                  <a16:creationId xmlns:a16="http://schemas.microsoft.com/office/drawing/2014/main" id="{3B432A50-AC78-CD46-A62F-A6BA9AF63420}"/>
                </a:ext>
              </a:extLst>
            </p:cNvPr>
            <p:cNvSpPr/>
            <p:nvPr/>
          </p:nvSpPr>
          <p:spPr>
            <a:xfrm>
              <a:off x="9821786" y="4296510"/>
              <a:ext cx="2236864" cy="2180490"/>
            </a:xfrm>
            <a:prstGeom prst="cloudCallout">
              <a:avLst>
                <a:gd name="adj1" fmla="val -8593"/>
                <a:gd name="adj2" fmla="val 7470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38B7E55-EAED-384D-B5D2-44B9C61BE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121068" y="4685972"/>
              <a:ext cx="1638300" cy="1231900"/>
            </a:xfrm>
            <a:prstGeom prst="rect">
              <a:avLst/>
            </a:prstGeom>
          </p:spPr>
        </p:pic>
      </p:grpSp>
      <p:sp>
        <p:nvSpPr>
          <p:cNvPr id="8" name="Cloud Callout 7">
            <a:extLst>
              <a:ext uri="{FF2B5EF4-FFF2-40B4-BE49-F238E27FC236}">
                <a16:creationId xmlns:a16="http://schemas.microsoft.com/office/drawing/2014/main" id="{763EE0C1-1964-8746-B458-CD5A30F00E2A}"/>
              </a:ext>
            </a:extLst>
          </p:cNvPr>
          <p:cNvSpPr/>
          <p:nvPr/>
        </p:nvSpPr>
        <p:spPr>
          <a:xfrm>
            <a:off x="9588952" y="482170"/>
            <a:ext cx="2393911" cy="2256897"/>
          </a:xfrm>
          <a:prstGeom prst="cloudCallout">
            <a:avLst>
              <a:gd name="adj1" fmla="val -60215"/>
              <a:gd name="adj2" fmla="val -229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… and the future is now</a:t>
            </a:r>
          </a:p>
        </p:txBody>
      </p:sp>
      <p:pic>
        <p:nvPicPr>
          <p:cNvPr id="11" name="Picture 10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DAE2A2FA-5D16-C444-AFBE-4511EFBAB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57277">
            <a:off x="817472" y="4622473"/>
            <a:ext cx="1625600" cy="13589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8F2FF3-33CE-3546-AC49-301BA9BFBC99}"/>
              </a:ext>
            </a:extLst>
          </p:cNvPr>
          <p:cNvSpPr txBox="1"/>
          <p:nvPr/>
        </p:nvSpPr>
        <p:spPr>
          <a:xfrm>
            <a:off x="1188786" y="2985001"/>
            <a:ext cx="18188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DE" sz="1600" dirty="0"/>
              <a:t>Provide black boxes</a:t>
            </a:r>
            <a:br>
              <a:rPr lang="en-DE" sz="1600" dirty="0"/>
            </a:br>
            <a:r>
              <a:rPr lang="en-DE" sz="1600" dirty="0"/>
              <a:t>not white boxes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6E9DEBCE-8867-474E-8347-6035AA0C5E9B}"/>
              </a:ext>
            </a:extLst>
          </p:cNvPr>
          <p:cNvSpPr txBox="1">
            <a:spLocks/>
          </p:cNvSpPr>
          <p:nvPr/>
        </p:nvSpPr>
        <p:spPr bwMode="auto">
          <a:xfrm>
            <a:off x="10907569" y="6499225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784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 animBg="1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1337" y="303347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n-US" dirty="0"/>
              <a:t>Simpson’s Paradox </a:t>
            </a:r>
            <a:r>
              <a:rPr lang="en-US" dirty="0">
                <a:solidFill>
                  <a:srgbClr val="FF6600"/>
                </a:solidFill>
              </a:rPr>
              <a:t>(Example)</a:t>
            </a:r>
            <a:r>
              <a:rPr lang="en-US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63552" y="1628910"/>
            <a:ext cx="9288483" cy="1295921"/>
          </a:xfrm>
        </p:spPr>
        <p:txBody>
          <a:bodyPr/>
          <a:lstStyle/>
          <a:p>
            <a:pPr>
              <a:defRPr/>
            </a:pPr>
            <a:r>
              <a:rPr lang="en-US" dirty="0"/>
              <a:t>Record recovery rates of 700 patients given access to a drug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2063552" y="4581129"/>
            <a:ext cx="8229600" cy="129592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/>
              <a:t>Paradox: </a:t>
            </a:r>
          </a:p>
          <a:p>
            <a:pPr lvl="1">
              <a:defRPr/>
            </a:pPr>
            <a:r>
              <a:rPr lang="en-US" dirty="0"/>
              <a:t>For men, taking drugs has benefit</a:t>
            </a:r>
          </a:p>
          <a:p>
            <a:pPr lvl="1">
              <a:defRPr/>
            </a:pPr>
            <a:r>
              <a:rPr lang="en-US" dirty="0"/>
              <a:t>For women, taking drugs has benefit, too</a:t>
            </a:r>
          </a:p>
          <a:p>
            <a:pPr lvl="1">
              <a:defRPr/>
            </a:pPr>
            <a:r>
              <a:rPr lang="en-US" dirty="0"/>
              <a:t>But: for all persons taking drugs has no benefit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2279576" y="2492896"/>
          <a:ext cx="7560840" cy="1737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Recovery</a:t>
                      </a:r>
                      <a:r>
                        <a:rPr lang="de-DE" baseline="0" dirty="0"/>
                        <a:t> rate </a:t>
                      </a:r>
                    </a:p>
                    <a:p>
                      <a:r>
                        <a:rPr lang="de-DE" baseline="0" dirty="0" err="1">
                          <a:solidFill>
                            <a:srgbClr val="FF0000"/>
                          </a:solidFill>
                        </a:rPr>
                        <a:t>with</a:t>
                      </a:r>
                      <a:r>
                        <a:rPr lang="de-DE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baseline="0" dirty="0" err="1"/>
                        <a:t>d</a:t>
                      </a:r>
                      <a:r>
                        <a:rPr lang="de-DE" dirty="0" err="1"/>
                        <a:t>rug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 </a:t>
                      </a:r>
                      <a:r>
                        <a:rPr lang="de-DE" dirty="0" err="1"/>
                        <a:t>Recovery</a:t>
                      </a:r>
                      <a:r>
                        <a:rPr lang="de-DE" baseline="0" dirty="0"/>
                        <a:t> rate</a:t>
                      </a:r>
                    </a:p>
                    <a:p>
                      <a:r>
                        <a:rPr lang="de-DE" baseline="0" dirty="0"/>
                        <a:t> </a:t>
                      </a:r>
                      <a:r>
                        <a:rPr lang="de-DE" baseline="0" dirty="0" err="1">
                          <a:solidFill>
                            <a:srgbClr val="FF0000"/>
                          </a:solidFill>
                        </a:rPr>
                        <a:t>without</a:t>
                      </a:r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dirty="0" err="1"/>
                        <a:t>drug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err="1"/>
                        <a:t>Men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81/87 (93%)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234/270</a:t>
                      </a:r>
                      <a:r>
                        <a:rPr lang="de-DE" baseline="0" dirty="0"/>
                        <a:t> (87%)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/>
                        <a:t>Women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192/263 (73%)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55/80</a:t>
                      </a:r>
                      <a:r>
                        <a:rPr lang="de-DE" baseline="0" dirty="0"/>
                        <a:t> (69%)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err="1"/>
                        <a:t>Combined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273/350 (78%)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289/350 (83%)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63850466-7080-C94D-B858-5514D52AA2BD}"/>
              </a:ext>
            </a:extLst>
          </p:cNvPr>
          <p:cNvSpPr txBox="1">
            <a:spLocks/>
          </p:cNvSpPr>
          <p:nvPr/>
        </p:nvSpPr>
        <p:spPr bwMode="auto">
          <a:xfrm>
            <a:off x="10907569" y="6499225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9372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404663"/>
            <a:ext cx="8229600" cy="503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Resolving the Paradox (Informally)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5256361"/>
          </a:xfrm>
        </p:spPr>
        <p:txBody>
          <a:bodyPr/>
          <a:lstStyle/>
          <a:p>
            <a:pPr>
              <a:defRPr/>
            </a:pPr>
            <a:r>
              <a:rPr lang="en-US" dirty="0"/>
              <a:t>We have to </a:t>
            </a:r>
            <a:r>
              <a:rPr lang="en-US" dirty="0">
                <a:solidFill>
                  <a:srgbClr val="FF0000"/>
                </a:solidFill>
              </a:rPr>
              <a:t>understand the causal mechanisms </a:t>
            </a:r>
            <a:r>
              <a:rPr lang="en-US" dirty="0"/>
              <a:t>that lead to the data in order to resolve the paradox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</a:t>
            </a:r>
            <a:r>
              <a:rPr lang="en-US" dirty="0">
                <a:solidFill>
                  <a:srgbClr val="FF6600"/>
                </a:solidFill>
              </a:rPr>
              <a:t>drug example</a:t>
            </a:r>
          </a:p>
          <a:p>
            <a:pPr lvl="1">
              <a:defRPr/>
            </a:pPr>
            <a:r>
              <a:rPr lang="en-US" dirty="0"/>
              <a:t>Why has taking drug less benefit for women? </a:t>
            </a:r>
          </a:p>
          <a:p>
            <a:pPr marL="457200" lvl="1" indent="0">
              <a:buNone/>
              <a:defRPr/>
            </a:pPr>
            <a:r>
              <a:rPr lang="en-US" dirty="0"/>
              <a:t>    Answer: </a:t>
            </a:r>
            <a:r>
              <a:rPr lang="en-US" dirty="0">
                <a:solidFill>
                  <a:srgbClr val="0914FF"/>
                </a:solidFill>
              </a:rPr>
              <a:t>Estrogen has negative effect </a:t>
            </a:r>
            <a:r>
              <a:rPr lang="en-US" dirty="0"/>
              <a:t>on recovery</a:t>
            </a:r>
          </a:p>
          <a:p>
            <a:pPr lvl="1">
              <a:defRPr/>
            </a:pPr>
            <a:r>
              <a:rPr lang="en-US" dirty="0"/>
              <a:t>Data: </a:t>
            </a:r>
            <a:r>
              <a:rPr lang="en-US" dirty="0">
                <a:solidFill>
                  <a:srgbClr val="0914FF"/>
                </a:solidFill>
              </a:rPr>
              <a:t>Women more likely to take drug </a:t>
            </a:r>
            <a:r>
              <a:rPr lang="en-US" dirty="0"/>
              <a:t>than men</a:t>
            </a:r>
          </a:p>
          <a:p>
            <a:pPr lvl="1">
              <a:defRPr/>
            </a:pPr>
            <a:r>
              <a:rPr lang="en-US" dirty="0">
                <a:solidFill>
                  <a:srgbClr val="0914FF"/>
                </a:solidFill>
              </a:rPr>
              <a:t>Choosing randomly any person taking drugs will rather give a woman </a:t>
            </a:r>
            <a:r>
              <a:rPr lang="en-US" dirty="0"/>
              <a:t>– and for these recovery is less beneficial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this case: Have to consider segregated data </a:t>
            </a:r>
          </a:p>
          <a:p>
            <a:pPr marL="457200" lvl="1" indent="0">
              <a:buNone/>
              <a:defRPr/>
            </a:pPr>
            <a:r>
              <a:rPr lang="en-US" dirty="0"/>
              <a:t>                    (not aggregated data)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C4D131E5-C2DE-2E4C-88A1-6A7C1F547AD8}"/>
              </a:ext>
            </a:extLst>
          </p:cNvPr>
          <p:cNvSpPr txBox="1">
            <a:spLocks/>
          </p:cNvSpPr>
          <p:nvPr/>
        </p:nvSpPr>
        <p:spPr bwMode="auto">
          <a:xfrm>
            <a:off x="10907569" y="6499225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09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367225"/>
            <a:ext cx="8363272" cy="503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Resolving the Paradox Formally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1367929"/>
          </a:xfrm>
        </p:spPr>
        <p:txBody>
          <a:bodyPr/>
          <a:lstStyle/>
          <a:p>
            <a:pPr>
              <a:defRPr/>
            </a:pPr>
            <a:r>
              <a:rPr lang="en-US" dirty="0"/>
              <a:t>We have to </a:t>
            </a:r>
            <a:r>
              <a:rPr lang="en-US" dirty="0">
                <a:solidFill>
                  <a:srgbClr val="FF0000"/>
                </a:solidFill>
              </a:rPr>
              <a:t>understand the causal mechanisms </a:t>
            </a:r>
            <a:r>
              <a:rPr lang="en-US" dirty="0"/>
              <a:t>that lead to the data in order to resolve the paradox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cxnSp>
        <p:nvCxnSpPr>
          <p:cNvPr id="9" name="Gerade Verbindung mit Pfeil 8"/>
          <p:cNvCxnSpPr>
            <a:stCxn id="13" idx="3"/>
            <a:endCxn id="11" idx="6"/>
          </p:cNvCxnSpPr>
          <p:nvPr/>
        </p:nvCxnSpPr>
        <p:spPr>
          <a:xfrm flipH="1">
            <a:off x="4432328" y="3263880"/>
            <a:ext cx="1317235" cy="11825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13" idx="5"/>
            <a:endCxn id="12" idx="0"/>
          </p:cNvCxnSpPr>
          <p:nvPr/>
        </p:nvCxnSpPr>
        <p:spPr>
          <a:xfrm>
            <a:off x="5851397" y="3263880"/>
            <a:ext cx="1317235" cy="11105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288311" y="437441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7096623" y="437439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5728471" y="314096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5296424" y="2708920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Gender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3784255" y="4509120"/>
            <a:ext cx="123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Drug </a:t>
            </a:r>
            <a:r>
              <a:rPr lang="de-DE" dirty="0" err="1"/>
              <a:t>usage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6808591" y="4581128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Recovery</a:t>
            </a:r>
            <a:endParaRPr lang="de-DE" dirty="0"/>
          </a:p>
        </p:txBody>
      </p:sp>
      <p:cxnSp>
        <p:nvCxnSpPr>
          <p:cNvPr id="23" name="Gerade Verbindung mit Pfeil 22"/>
          <p:cNvCxnSpPr>
            <a:stCxn id="11" idx="5"/>
            <a:endCxn id="12" idx="3"/>
          </p:cNvCxnSpPr>
          <p:nvPr/>
        </p:nvCxnSpPr>
        <p:spPr>
          <a:xfrm flipV="1">
            <a:off x="4411236" y="4497308"/>
            <a:ext cx="2706478" cy="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feld 3"/>
          <p:cNvSpPr txBox="1"/>
          <p:nvPr/>
        </p:nvSpPr>
        <p:spPr>
          <a:xfrm>
            <a:off x="2207568" y="5301208"/>
            <a:ext cx="75608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de-DE" sz="2600" dirty="0"/>
              <a:t>Drug </a:t>
            </a:r>
            <a:r>
              <a:rPr lang="de-DE" sz="2600" dirty="0" err="1"/>
              <a:t>usage</a:t>
            </a:r>
            <a:r>
              <a:rPr lang="de-DE" sz="2600" dirty="0"/>
              <a:t> </a:t>
            </a:r>
            <a:r>
              <a:rPr lang="de-DE" sz="2600" dirty="0" err="1"/>
              <a:t>and</a:t>
            </a:r>
            <a:r>
              <a:rPr lang="de-DE" sz="2600" dirty="0"/>
              <a:t> </a:t>
            </a:r>
            <a:r>
              <a:rPr lang="de-DE" sz="2600" dirty="0" err="1"/>
              <a:t>recovery</a:t>
            </a:r>
            <a:r>
              <a:rPr lang="de-DE" sz="2600" dirty="0"/>
              <a:t> </a:t>
            </a:r>
            <a:r>
              <a:rPr lang="de-DE" sz="2600" dirty="0" err="1"/>
              <a:t>have</a:t>
            </a:r>
            <a:r>
              <a:rPr lang="de-DE" sz="2600" dirty="0"/>
              <a:t> </a:t>
            </a:r>
            <a:r>
              <a:rPr lang="de-DE" sz="2600" dirty="0" err="1"/>
              <a:t>common</a:t>
            </a:r>
            <a:r>
              <a:rPr lang="de-DE" sz="2600" dirty="0"/>
              <a:t> </a:t>
            </a:r>
            <a:r>
              <a:rPr lang="de-DE" sz="2600" dirty="0" err="1"/>
              <a:t>cause</a:t>
            </a:r>
            <a:endParaRPr lang="de-DE" sz="2600" dirty="0"/>
          </a:p>
          <a:p>
            <a:pPr marL="285750" indent="-285750">
              <a:buFont typeface="Arial"/>
              <a:buChar char="•"/>
            </a:pPr>
            <a:r>
              <a:rPr lang="de-DE" sz="2600" dirty="0"/>
              <a:t>Gender </a:t>
            </a:r>
            <a:r>
              <a:rPr lang="de-DE" sz="2600" dirty="0" err="1"/>
              <a:t>is</a:t>
            </a:r>
            <a:r>
              <a:rPr lang="de-DE" sz="2600" dirty="0"/>
              <a:t> a </a:t>
            </a:r>
            <a:r>
              <a:rPr lang="de-DE" sz="2600" dirty="0" err="1"/>
              <a:t>confounder</a:t>
            </a:r>
            <a:endParaRPr lang="de-DE" sz="2600" dirty="0"/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6E94295E-EA1C-CA4D-8B46-BC9DFEF9F4AA}"/>
              </a:ext>
            </a:extLst>
          </p:cNvPr>
          <p:cNvSpPr/>
          <p:nvPr/>
        </p:nvSpPr>
        <p:spPr>
          <a:xfrm>
            <a:off x="-726639" y="2147455"/>
            <a:ext cx="4158342" cy="2936059"/>
          </a:xfrm>
          <a:prstGeom prst="cloudCallout">
            <a:avLst>
              <a:gd name="adj1" fmla="val 89730"/>
              <a:gd name="adj2" fmla="val -105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Due to confounder structure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Use segregated approach</a:t>
            </a:r>
          </a:p>
        </p:txBody>
      </p: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5ED9ABEE-710D-2D42-ADD4-FE6BD72F5542}"/>
              </a:ext>
            </a:extLst>
          </p:cNvPr>
          <p:cNvSpPr txBox="1">
            <a:spLocks/>
          </p:cNvSpPr>
          <p:nvPr/>
        </p:nvSpPr>
        <p:spPr bwMode="auto">
          <a:xfrm>
            <a:off x="10907569" y="6499225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571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68361" y="0"/>
            <a:ext cx="9883558" cy="1325563"/>
          </a:xfrm>
        </p:spPr>
        <p:txBody>
          <a:bodyPr/>
          <a:lstStyle/>
          <a:p>
            <a:pPr>
              <a:defRPr/>
            </a:pPr>
            <a:r>
              <a:rPr lang="en-US" dirty="0"/>
              <a:t>Simpson’s Paradox (Again)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1295921"/>
          </a:xfrm>
        </p:spPr>
        <p:txBody>
          <a:bodyPr/>
          <a:lstStyle/>
          <a:p>
            <a:pPr>
              <a:defRPr/>
            </a:pPr>
            <a:r>
              <a:rPr lang="en-US" dirty="0"/>
              <a:t>Record recovery rates of 700 patients given access to a drug </a:t>
            </a:r>
            <a:r>
              <a:rPr lang="en-US" dirty="0" err="1"/>
              <a:t>w.r.t</a:t>
            </a:r>
            <a:r>
              <a:rPr lang="en-US" dirty="0"/>
              <a:t>. blood pressure (BP) segregation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2063552" y="4581129"/>
            <a:ext cx="8229600" cy="1295921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dirty="0"/>
              <a:t>BP recorded at end of experiment</a:t>
            </a:r>
          </a:p>
          <a:p>
            <a:pPr>
              <a:defRPr/>
            </a:pPr>
            <a:r>
              <a:rPr lang="en-US" dirty="0"/>
              <a:t>This time segregated data recommend </a:t>
            </a:r>
            <a:r>
              <a:rPr lang="en-US" dirty="0">
                <a:solidFill>
                  <a:srgbClr val="FF0000"/>
                </a:solidFill>
              </a:rPr>
              <a:t>not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using drug whereas aggregated data does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022670"/>
              </p:ext>
            </p:extLst>
          </p:nvPr>
        </p:nvGraphicFramePr>
        <p:xfrm>
          <a:off x="2279577" y="2492896"/>
          <a:ext cx="7417551" cy="17373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24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Recovery</a:t>
                      </a:r>
                      <a:r>
                        <a:rPr lang="de-DE" baseline="0" dirty="0"/>
                        <a:t> rate </a:t>
                      </a:r>
                    </a:p>
                    <a:p>
                      <a:r>
                        <a:rPr lang="de-DE" baseline="0" dirty="0" err="1">
                          <a:solidFill>
                            <a:srgbClr val="FF0000"/>
                          </a:solidFill>
                        </a:rPr>
                        <a:t>with</a:t>
                      </a:r>
                      <a:r>
                        <a:rPr lang="de-DE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baseline="0" dirty="0" err="1"/>
                        <a:t>d</a:t>
                      </a:r>
                      <a:r>
                        <a:rPr lang="de-DE" dirty="0" err="1"/>
                        <a:t>rug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 </a:t>
                      </a:r>
                      <a:r>
                        <a:rPr lang="de-DE" dirty="0" err="1"/>
                        <a:t>Recovery</a:t>
                      </a:r>
                      <a:r>
                        <a:rPr lang="de-DE" baseline="0" dirty="0"/>
                        <a:t> rate</a:t>
                      </a:r>
                    </a:p>
                    <a:p>
                      <a:r>
                        <a:rPr lang="de-DE" baseline="0" dirty="0"/>
                        <a:t> </a:t>
                      </a:r>
                      <a:r>
                        <a:rPr lang="de-DE" baseline="0" dirty="0" err="1">
                          <a:solidFill>
                            <a:srgbClr val="FF0000"/>
                          </a:solidFill>
                        </a:rPr>
                        <a:t>without</a:t>
                      </a:r>
                      <a:r>
                        <a:rPr lang="de-DE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dirty="0" err="1"/>
                        <a:t>drug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/>
                        <a:t>Low 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234/270</a:t>
                      </a:r>
                      <a:r>
                        <a:rPr lang="de-DE" baseline="0" dirty="0"/>
                        <a:t> (87%)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81/87 (93%)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/>
                        <a:t>High BP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55/80</a:t>
                      </a:r>
                      <a:r>
                        <a:rPr lang="de-DE" baseline="0" dirty="0"/>
                        <a:t> (69%)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192/263 (73%)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de-DE" dirty="0" err="1"/>
                        <a:t>Combined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289/350 (83%)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273/350 (78%)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Foliennummernplatzhalter 3">
            <a:extLst>
              <a:ext uri="{FF2B5EF4-FFF2-40B4-BE49-F238E27FC236}">
                <a16:creationId xmlns:a16="http://schemas.microsoft.com/office/drawing/2014/main" id="{916D839E-D761-354B-AD4C-7294E149F677}"/>
              </a:ext>
            </a:extLst>
          </p:cNvPr>
          <p:cNvSpPr txBox="1">
            <a:spLocks/>
          </p:cNvSpPr>
          <p:nvPr/>
        </p:nvSpPr>
        <p:spPr bwMode="auto">
          <a:xfrm>
            <a:off x="10907569" y="6499225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8968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9368" y="0"/>
            <a:ext cx="9752546" cy="1325563"/>
          </a:xfrm>
        </p:spPr>
        <p:txBody>
          <a:bodyPr/>
          <a:lstStyle/>
          <a:p>
            <a:pPr>
              <a:defRPr/>
            </a:pPr>
            <a:r>
              <a:rPr lang="en-US" dirty="0"/>
              <a:t>Resolving the Paradox (Informally)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196976"/>
            <a:ext cx="8229600" cy="5112345"/>
          </a:xfrm>
        </p:spPr>
        <p:txBody>
          <a:bodyPr/>
          <a:lstStyle/>
          <a:p>
            <a:pPr>
              <a:defRPr/>
            </a:pPr>
            <a:r>
              <a:rPr lang="en-US" dirty="0"/>
              <a:t>We have to </a:t>
            </a:r>
            <a:r>
              <a:rPr lang="en-US" dirty="0">
                <a:solidFill>
                  <a:srgbClr val="FF0000"/>
                </a:solidFill>
              </a:rPr>
              <a:t>understand the causal mechanisms </a:t>
            </a:r>
            <a:r>
              <a:rPr lang="en-US" dirty="0"/>
              <a:t>that lead to the data in order to resolve the paradox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</a:t>
            </a:r>
            <a:r>
              <a:rPr lang="en-US" dirty="0">
                <a:solidFill>
                  <a:srgbClr val="FF6600"/>
                </a:solidFill>
              </a:rPr>
              <a:t>this example</a:t>
            </a:r>
          </a:p>
          <a:p>
            <a:pPr lvl="1">
              <a:defRPr/>
            </a:pPr>
            <a:r>
              <a:rPr lang="en-US" dirty="0"/>
              <a:t>Drug effect: lowering blood pressure </a:t>
            </a:r>
            <a:br>
              <a:rPr lang="en-US" dirty="0"/>
            </a:br>
            <a:r>
              <a:rPr lang="en-US" dirty="0"/>
              <a:t>(but may have toxic effects)</a:t>
            </a:r>
          </a:p>
          <a:p>
            <a:pPr lvl="1">
              <a:defRPr/>
            </a:pPr>
            <a:r>
              <a:rPr lang="en-US" dirty="0"/>
              <a:t>Hence: In aggregated population drug usage recommended</a:t>
            </a:r>
          </a:p>
          <a:p>
            <a:pPr lvl="1">
              <a:defRPr/>
            </a:pPr>
            <a:r>
              <a:rPr lang="en-US" dirty="0"/>
              <a:t>In segregated data one sees only toxic effects</a:t>
            </a:r>
          </a:p>
          <a:p>
            <a:pPr lvl="1"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6" name="Foliennummernplatzhalter 3">
            <a:extLst>
              <a:ext uri="{FF2B5EF4-FFF2-40B4-BE49-F238E27FC236}">
                <a16:creationId xmlns:a16="http://schemas.microsoft.com/office/drawing/2014/main" id="{02AC4B4D-5BDF-A44E-B188-221B27122206}"/>
              </a:ext>
            </a:extLst>
          </p:cNvPr>
          <p:cNvSpPr txBox="1">
            <a:spLocks/>
          </p:cNvSpPr>
          <p:nvPr/>
        </p:nvSpPr>
        <p:spPr bwMode="auto">
          <a:xfrm>
            <a:off x="10907569" y="6499225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960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22323" y="518032"/>
            <a:ext cx="8610941" cy="50323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Resolving the Paradox Formally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1607476"/>
            <a:ext cx="8229600" cy="1367929"/>
          </a:xfrm>
        </p:spPr>
        <p:txBody>
          <a:bodyPr/>
          <a:lstStyle/>
          <a:p>
            <a:pPr>
              <a:defRPr/>
            </a:pPr>
            <a:r>
              <a:rPr lang="en-US" dirty="0"/>
              <a:t>We have to </a:t>
            </a:r>
            <a:r>
              <a:rPr lang="en-US" dirty="0">
                <a:solidFill>
                  <a:srgbClr val="FF0000"/>
                </a:solidFill>
              </a:rPr>
              <a:t>understand the causal mechanisms </a:t>
            </a:r>
            <a:r>
              <a:rPr lang="en-US" dirty="0"/>
              <a:t>that lead to the data in order to resolve the paradox</a:t>
            </a:r>
          </a:p>
          <a:p>
            <a:pPr marL="0" indent="0">
              <a:buNone/>
              <a:defRPr/>
            </a:pPr>
            <a:endParaRPr lang="en-US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10907569" y="6499225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/>
              <a:pPr>
                <a:defRPr/>
              </a:pPr>
              <a:t>7</a:t>
            </a:fld>
            <a:endParaRPr lang="de-DE"/>
          </a:p>
        </p:txBody>
      </p:sp>
      <p:cxnSp>
        <p:nvCxnSpPr>
          <p:cNvPr id="9" name="Gerade Verbindung mit Pfeil 8"/>
          <p:cNvCxnSpPr>
            <a:endCxn id="13" idx="3"/>
          </p:cNvCxnSpPr>
          <p:nvPr/>
        </p:nvCxnSpPr>
        <p:spPr>
          <a:xfrm flipV="1">
            <a:off x="4871865" y="3902660"/>
            <a:ext cx="1317235" cy="1110532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13" idx="5"/>
            <a:endCxn id="12" idx="0"/>
          </p:cNvCxnSpPr>
          <p:nvPr/>
        </p:nvCxnSpPr>
        <p:spPr>
          <a:xfrm>
            <a:off x="6290934" y="3902660"/>
            <a:ext cx="1317235" cy="11105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4727848" y="5013192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Oval 11"/>
          <p:cNvSpPr/>
          <p:nvPr/>
        </p:nvSpPr>
        <p:spPr>
          <a:xfrm>
            <a:off x="7536160" y="5013176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Oval 12"/>
          <p:cNvSpPr/>
          <p:nvPr/>
        </p:nvSpPr>
        <p:spPr>
          <a:xfrm>
            <a:off x="6168008" y="3779748"/>
            <a:ext cx="144016" cy="144000"/>
          </a:xfrm>
          <a:prstGeom prst="ellipse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5375921" y="3356992"/>
            <a:ext cx="158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Blood </a:t>
            </a:r>
            <a:r>
              <a:rPr lang="de-DE" dirty="0" err="1"/>
              <a:t>pressure</a:t>
            </a:r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4223792" y="5147900"/>
            <a:ext cx="123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Drug </a:t>
            </a:r>
            <a:r>
              <a:rPr lang="de-DE" dirty="0" err="1"/>
              <a:t>usage</a:t>
            </a:r>
            <a:endParaRPr lang="de-DE" dirty="0"/>
          </a:p>
        </p:txBody>
      </p:sp>
      <p:sp>
        <p:nvSpPr>
          <p:cNvPr id="22" name="Textfeld 21"/>
          <p:cNvSpPr txBox="1"/>
          <p:nvPr/>
        </p:nvSpPr>
        <p:spPr>
          <a:xfrm>
            <a:off x="7248128" y="5219908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Recovery</a:t>
            </a:r>
            <a:endParaRPr lang="de-DE" dirty="0"/>
          </a:p>
        </p:txBody>
      </p:sp>
      <p:cxnSp>
        <p:nvCxnSpPr>
          <p:cNvPr id="23" name="Gerade Verbindung mit Pfeil 22"/>
          <p:cNvCxnSpPr>
            <a:stCxn id="11" idx="5"/>
            <a:endCxn id="12" idx="3"/>
          </p:cNvCxnSpPr>
          <p:nvPr/>
        </p:nvCxnSpPr>
        <p:spPr>
          <a:xfrm flipV="1">
            <a:off x="4850773" y="5136088"/>
            <a:ext cx="2706478" cy="16"/>
          </a:xfrm>
          <a:prstGeom prst="straightConnector1">
            <a:avLst/>
          </a:prstGeom>
          <a:ln>
            <a:solidFill>
              <a:schemeClr val="tx1"/>
            </a:solidFill>
            <a:tailEnd type="arrow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9BA71DA9-B5AD-F041-9639-C2E62973F046}"/>
              </a:ext>
            </a:extLst>
          </p:cNvPr>
          <p:cNvSpPr/>
          <p:nvPr/>
        </p:nvSpPr>
        <p:spPr>
          <a:xfrm>
            <a:off x="8716754" y="2826617"/>
            <a:ext cx="4158342" cy="3771033"/>
          </a:xfrm>
          <a:prstGeom prst="cloudCallout">
            <a:avLst>
              <a:gd name="adj1" fmla="val -34210"/>
              <a:gd name="adj2" fmla="val -647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MCEA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rgbClr val="FFFF00"/>
                </a:solidFill>
              </a:rPr>
              <a:t>Medical Cause and Effect Analysis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Very nice project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about to start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A15BE67F-03D0-9B43-B4E0-0FE1FB65CAC2}"/>
              </a:ext>
            </a:extLst>
          </p:cNvPr>
          <p:cNvSpPr/>
          <p:nvPr/>
        </p:nvSpPr>
        <p:spPr>
          <a:xfrm>
            <a:off x="-456848" y="2499138"/>
            <a:ext cx="4158342" cy="2762623"/>
          </a:xfrm>
          <a:prstGeom prst="cloudCallout">
            <a:avLst>
              <a:gd name="adj1" fmla="val 82400"/>
              <a:gd name="adj2" fmla="val 22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Graph structure is different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Use combined approach</a:t>
            </a:r>
          </a:p>
        </p:txBody>
      </p:sp>
    </p:spTree>
    <p:extLst>
      <p:ext uri="{BB962C8B-B14F-4D97-AF65-F5344CB8AC3E}">
        <p14:creationId xmlns:p14="http://schemas.microsoft.com/office/powerpoint/2010/main" val="230474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1C055-15F4-FE48-90DA-0430D9884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DE" dirty="0"/>
              <a:t>GofAI: Example Formalisms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1A7B2-C571-5548-AD6E-05E141109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30829"/>
          </a:xfrm>
        </p:spPr>
        <p:txBody>
          <a:bodyPr>
            <a:normAutofit fontScale="85000" lnSpcReduction="20000"/>
          </a:bodyPr>
          <a:lstStyle/>
          <a:p>
            <a:r>
              <a:rPr lang="en-DE" sz="2400">
                <a:solidFill>
                  <a:srgbClr val="0914FF"/>
                </a:solidFill>
              </a:rPr>
              <a:t>(Probabilistic) Functional </a:t>
            </a:r>
            <a:r>
              <a:rPr lang="en-DE" sz="2400" dirty="0">
                <a:solidFill>
                  <a:srgbClr val="0914FF"/>
                </a:solidFill>
              </a:rPr>
              <a:t>modeling  / programming</a:t>
            </a:r>
          </a:p>
          <a:p>
            <a:pPr lvl="1"/>
            <a:r>
              <a:rPr lang="en-DE" sz="2000" dirty="0">
                <a:solidFill>
                  <a:srgbClr val="00B050"/>
                </a:solidFill>
              </a:rPr>
              <a:t>f</a:t>
            </a:r>
            <a:r>
              <a:rPr lang="en-DE" sz="2000" baseline="-25000" dirty="0">
                <a:solidFill>
                  <a:srgbClr val="00B050"/>
                </a:solidFill>
              </a:rPr>
              <a:t> </a:t>
            </a:r>
            <a:r>
              <a:rPr lang="en-DE" sz="2000" dirty="0">
                <a:solidFill>
                  <a:srgbClr val="00B050"/>
                </a:solidFill>
              </a:rPr>
              <a:t>(</a:t>
            </a:r>
            <a:r>
              <a:rPr lang="en-DE" sz="2000" b="1" dirty="0">
                <a:solidFill>
                  <a:srgbClr val="00B050"/>
                </a:solidFill>
              </a:rPr>
              <a:t>h</a:t>
            </a:r>
            <a:r>
              <a:rPr lang="en-DE" sz="2000" dirty="0">
                <a:solidFill>
                  <a:srgbClr val="00B050"/>
                </a:solidFill>
              </a:rPr>
              <a:t>) = M</a:t>
            </a:r>
            <a:r>
              <a:rPr lang="en-DE" sz="2000" baseline="-25000" dirty="0">
                <a:solidFill>
                  <a:srgbClr val="00B050"/>
                </a:solidFill>
              </a:rPr>
              <a:t>1</a:t>
            </a:r>
            <a:r>
              <a:rPr lang="en-DE" sz="2000" dirty="0">
                <a:solidFill>
                  <a:srgbClr val="00B050"/>
                </a:solidFill>
              </a:rPr>
              <a:t> </a:t>
            </a:r>
            <a:r>
              <a:rPr lang="en-DE" sz="2000" b="1" dirty="0">
                <a:solidFill>
                  <a:srgbClr val="00B050"/>
                </a:solidFill>
              </a:rPr>
              <a:t>h</a:t>
            </a:r>
            <a:r>
              <a:rPr lang="en-DE" sz="2000" dirty="0">
                <a:solidFill>
                  <a:srgbClr val="00B050"/>
                </a:solidFill>
              </a:rPr>
              <a:t> ,    g</a:t>
            </a:r>
            <a:r>
              <a:rPr lang="en-DE" baseline="-25000" dirty="0">
                <a:solidFill>
                  <a:srgbClr val="00B050"/>
                </a:solidFill>
              </a:rPr>
              <a:t> </a:t>
            </a:r>
            <a:r>
              <a:rPr lang="en-DE" sz="2000" dirty="0">
                <a:solidFill>
                  <a:srgbClr val="00B050"/>
                </a:solidFill>
              </a:rPr>
              <a:t>(</a:t>
            </a:r>
            <a:r>
              <a:rPr lang="en-DE" sz="2000" b="1" dirty="0">
                <a:solidFill>
                  <a:srgbClr val="00B050"/>
                </a:solidFill>
              </a:rPr>
              <a:t>x</a:t>
            </a:r>
            <a:r>
              <a:rPr lang="en-DE" sz="2000" dirty="0">
                <a:solidFill>
                  <a:srgbClr val="00B050"/>
                </a:solidFill>
              </a:rPr>
              <a:t>) = M</a:t>
            </a:r>
            <a:r>
              <a:rPr lang="en-DE" sz="2000" baseline="-25000" dirty="0">
                <a:solidFill>
                  <a:srgbClr val="00B050"/>
                </a:solidFill>
              </a:rPr>
              <a:t>2</a:t>
            </a:r>
            <a:r>
              <a:rPr lang="en-DE" sz="2000" dirty="0">
                <a:solidFill>
                  <a:srgbClr val="00B050"/>
                </a:solidFill>
              </a:rPr>
              <a:t> </a:t>
            </a:r>
            <a:r>
              <a:rPr lang="en-DE" sz="2000" b="1" dirty="0">
                <a:solidFill>
                  <a:srgbClr val="00B050"/>
                </a:solidFill>
              </a:rPr>
              <a:t>x ,    </a:t>
            </a:r>
            <a:r>
              <a:rPr lang="en-DE" sz="2000" dirty="0">
                <a:solidFill>
                  <a:srgbClr val="00B050"/>
                </a:solidFill>
              </a:rPr>
              <a:t>softmax(f</a:t>
            </a:r>
            <a:r>
              <a:rPr lang="en-DE" sz="2000" baseline="-25000" dirty="0">
                <a:solidFill>
                  <a:srgbClr val="00B050"/>
                </a:solidFill>
              </a:rPr>
              <a:t> </a:t>
            </a:r>
            <a:r>
              <a:rPr lang="en-DE" sz="2000" dirty="0">
                <a:solidFill>
                  <a:srgbClr val="00B050"/>
                </a:solidFill>
              </a:rPr>
              <a:t>(g</a:t>
            </a:r>
            <a:r>
              <a:rPr lang="en-DE" sz="2000" baseline="-25000" dirty="0">
                <a:solidFill>
                  <a:srgbClr val="00B050"/>
                </a:solidFill>
              </a:rPr>
              <a:t> </a:t>
            </a:r>
            <a:r>
              <a:rPr lang="en-DE" sz="2000" dirty="0">
                <a:solidFill>
                  <a:srgbClr val="00B050"/>
                </a:solidFill>
              </a:rPr>
              <a:t>(</a:t>
            </a:r>
            <a:r>
              <a:rPr lang="en-DE" sz="2000" b="1" dirty="0">
                <a:solidFill>
                  <a:srgbClr val="00B050"/>
                </a:solidFill>
              </a:rPr>
              <a:t>x</a:t>
            </a:r>
            <a:r>
              <a:rPr lang="en-DE" sz="2000" dirty="0">
                <a:solidFill>
                  <a:srgbClr val="00B050"/>
                </a:solidFill>
              </a:rPr>
              <a:t>)))     </a:t>
            </a:r>
          </a:p>
          <a:p>
            <a:pPr lvl="1"/>
            <a:r>
              <a:rPr lang="en-DE" sz="2000" dirty="0"/>
              <a:t>Dimensions of M</a:t>
            </a:r>
            <a:r>
              <a:rPr lang="en-DE" sz="2000" baseline="-25000" dirty="0"/>
              <a:t>1</a:t>
            </a:r>
            <a:r>
              <a:rPr lang="en-DE" sz="2000" dirty="0"/>
              <a:t> and M</a:t>
            </a:r>
            <a:r>
              <a:rPr lang="en-DE" sz="2000" baseline="-25000" dirty="0"/>
              <a:t>2</a:t>
            </a:r>
            <a:r>
              <a:rPr lang="en-DE" sz="2000" dirty="0"/>
              <a:t>: Hyperparameters</a:t>
            </a:r>
          </a:p>
          <a:p>
            <a:pPr lvl="1"/>
            <a:r>
              <a:rPr lang="en-DE" sz="2000" dirty="0">
                <a:solidFill>
                  <a:srgbClr val="00B050"/>
                </a:solidFill>
              </a:rPr>
              <a:t>Learning</a:t>
            </a:r>
            <a:r>
              <a:rPr lang="en-DE" sz="2000" dirty="0">
                <a:solidFill>
                  <a:srgbClr val="0914FF"/>
                </a:solidFill>
              </a:rPr>
              <a:t> </a:t>
            </a:r>
            <a:r>
              <a:rPr lang="en-DE" sz="2000" dirty="0"/>
              <a:t>of the matrices M</a:t>
            </a:r>
            <a:r>
              <a:rPr lang="en-DE" sz="2000" baseline="-25000" dirty="0"/>
              <a:t>1</a:t>
            </a:r>
            <a:r>
              <a:rPr lang="en-DE" sz="2000" dirty="0"/>
              <a:t> and M</a:t>
            </a:r>
            <a:r>
              <a:rPr lang="en-DE" sz="2000" baseline="-25000" dirty="0"/>
              <a:t>2</a:t>
            </a:r>
            <a:r>
              <a:rPr lang="en-DE" sz="2000" dirty="0"/>
              <a:t> by backpropagation, built-in gradient descent</a:t>
            </a:r>
          </a:p>
          <a:p>
            <a:pPr lvl="1"/>
            <a:r>
              <a:rPr lang="en-DE" sz="2000" dirty="0"/>
              <a:t>Possibly functions are deeply nested (</a:t>
            </a:r>
            <a:r>
              <a:rPr lang="en-DE" sz="2000" dirty="0">
                <a:solidFill>
                  <a:srgbClr val="00B050"/>
                </a:solidFill>
              </a:rPr>
              <a:t>deep learning</a:t>
            </a:r>
            <a:r>
              <a:rPr lang="en-DE" sz="2000" dirty="0"/>
              <a:t>)</a:t>
            </a:r>
          </a:p>
          <a:p>
            <a:pPr lvl="1"/>
            <a:r>
              <a:rPr lang="en-DE" sz="2000" dirty="0"/>
              <a:t>Since the early 50s expressivity ever increased </a:t>
            </a:r>
            <a:br>
              <a:rPr lang="en-DE" sz="2000" dirty="0"/>
            </a:br>
            <a:r>
              <a:rPr lang="en-DE" sz="2000" dirty="0"/>
              <a:t>(</a:t>
            </a:r>
            <a:r>
              <a:rPr lang="en-DE" sz="2000" dirty="0">
                <a:solidFill>
                  <a:srgbClr val="00B050"/>
                </a:solidFill>
              </a:rPr>
              <a:t>not only linear transformations</a:t>
            </a:r>
            <a:r>
              <a:rPr lang="en-DE" sz="2000" dirty="0"/>
              <a:t>)</a:t>
            </a:r>
          </a:p>
          <a:p>
            <a:pPr lvl="2"/>
            <a:r>
              <a:rPr lang="en-DE" sz="1800" dirty="0"/>
              <a:t>Cascades of filters (convolutional networks)</a:t>
            </a:r>
          </a:p>
          <a:p>
            <a:pPr lvl="2"/>
            <a:r>
              <a:rPr lang="en-DE" sz="1800" dirty="0"/>
              <a:t>Recursion, windows, attention/focus elements</a:t>
            </a:r>
          </a:p>
          <a:p>
            <a:pPr lvl="2"/>
            <a:r>
              <a:rPr lang="en-DE" sz="1800" dirty="0"/>
              <a:t>Variational autoencoders (generative networks)</a:t>
            </a:r>
          </a:p>
          <a:p>
            <a:pPr lvl="2"/>
            <a:r>
              <a:rPr lang="en-DE" sz="1800" dirty="0"/>
              <a:t>Fixed points / Nash equilibria (GAN architectures)</a:t>
            </a:r>
          </a:p>
          <a:p>
            <a:pPr lvl="2"/>
            <a:r>
              <a:rPr lang="en-DE" sz="1800" dirty="0"/>
              <a:t>…</a:t>
            </a:r>
          </a:p>
          <a:p>
            <a:pPr lvl="1"/>
            <a:r>
              <a:rPr lang="en-DE" sz="2200" dirty="0">
                <a:solidFill>
                  <a:srgbClr val="0914FF"/>
                </a:solidFill>
              </a:rPr>
              <a:t>Domain knowledge </a:t>
            </a:r>
            <a:r>
              <a:rPr lang="en-DE" sz="2200" dirty="0"/>
              <a:t>“reflected” in function composition</a:t>
            </a:r>
            <a:br>
              <a:rPr lang="en-DE" sz="2200" dirty="0"/>
            </a:br>
            <a:r>
              <a:rPr lang="en-DE" sz="2200" dirty="0"/>
              <a:t>(network architecture) and in training data selection</a:t>
            </a:r>
          </a:p>
          <a:p>
            <a:r>
              <a:rPr lang="en-DE" sz="2400" dirty="0">
                <a:solidFill>
                  <a:srgbClr val="0914FF"/>
                </a:solidFill>
              </a:rPr>
              <a:t>Probabilistic dynamic modeling</a:t>
            </a:r>
          </a:p>
          <a:p>
            <a:pPr lvl="1"/>
            <a:r>
              <a:rPr lang="en-DE" sz="2000" dirty="0">
                <a:solidFill>
                  <a:srgbClr val="00B050"/>
                </a:solidFill>
              </a:rPr>
              <a:t>StaR-AI / Hybrid Factor Graphs / Causal Graphs</a:t>
            </a:r>
          </a:p>
          <a:p>
            <a:pPr lvl="1"/>
            <a:r>
              <a:rPr lang="en-DE" sz="2000" dirty="0"/>
              <a:t>Various learning procedures (ML, EM)</a:t>
            </a:r>
          </a:p>
          <a:p>
            <a:pPr lvl="1"/>
            <a:r>
              <a:rPr lang="en-DE" sz="2000" dirty="0">
                <a:solidFill>
                  <a:srgbClr val="0914FF"/>
                </a:solidFill>
              </a:rPr>
              <a:t>Domain knowledge </a:t>
            </a:r>
            <a:r>
              <a:rPr lang="en-DE" sz="2000" dirty="0"/>
              <a:t>made explicit in models</a:t>
            </a:r>
            <a:br>
              <a:rPr lang="en-DE" sz="2000" dirty="0"/>
            </a:br>
            <a:r>
              <a:rPr lang="en-DE" sz="2000" dirty="0"/>
              <a:t>and in training data selection</a:t>
            </a:r>
            <a:endParaRPr lang="en-DE" sz="2000" dirty="0">
              <a:solidFill>
                <a:srgbClr val="0914FF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1755B52-11DC-D34B-9B78-DFEDA3FF8A66}"/>
              </a:ext>
            </a:extLst>
          </p:cNvPr>
          <p:cNvGrpSpPr/>
          <p:nvPr/>
        </p:nvGrpSpPr>
        <p:grpSpPr>
          <a:xfrm>
            <a:off x="7356670" y="3302183"/>
            <a:ext cx="4720880" cy="3216013"/>
            <a:chOff x="1919536" y="1205048"/>
            <a:chExt cx="5565863" cy="3791642"/>
          </a:xfrm>
        </p:grpSpPr>
        <p:cxnSp>
          <p:nvCxnSpPr>
            <p:cNvPr id="6" name="Gerade Verbindung mit Pfeil 22">
              <a:extLst>
                <a:ext uri="{FF2B5EF4-FFF2-40B4-BE49-F238E27FC236}">
                  <a16:creationId xmlns:a16="http://schemas.microsoft.com/office/drawing/2014/main" id="{9AF3598B-790C-0642-861F-848C4309D5D5}"/>
                </a:ext>
              </a:extLst>
            </p:cNvPr>
            <p:cNvCxnSpPr>
              <a:cxnSpLocks/>
              <a:stCxn id="79" idx="6"/>
              <a:endCxn id="65" idx="2"/>
            </p:cNvCxnSpPr>
            <p:nvPr/>
          </p:nvCxnSpPr>
          <p:spPr>
            <a:xfrm>
              <a:off x="2848504" y="2448095"/>
              <a:ext cx="1588016" cy="9367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mit Pfeil 23">
              <a:extLst>
                <a:ext uri="{FF2B5EF4-FFF2-40B4-BE49-F238E27FC236}">
                  <a16:creationId xmlns:a16="http://schemas.microsoft.com/office/drawing/2014/main" id="{83FA6920-DBE9-C54A-9B3E-556FB27CFF33}"/>
                </a:ext>
              </a:extLst>
            </p:cNvPr>
            <p:cNvCxnSpPr>
              <a:cxnSpLocks/>
              <a:stCxn id="79" idx="6"/>
              <a:endCxn id="63" idx="2"/>
            </p:cNvCxnSpPr>
            <p:nvPr/>
          </p:nvCxnSpPr>
          <p:spPr>
            <a:xfrm>
              <a:off x="2848504" y="2448095"/>
              <a:ext cx="1588016" cy="648895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mit Pfeil 26">
              <a:extLst>
                <a:ext uri="{FF2B5EF4-FFF2-40B4-BE49-F238E27FC236}">
                  <a16:creationId xmlns:a16="http://schemas.microsoft.com/office/drawing/2014/main" id="{EEB623C1-412C-E043-92C2-3E7497643ED4}"/>
                </a:ext>
              </a:extLst>
            </p:cNvPr>
            <p:cNvCxnSpPr>
              <a:cxnSpLocks/>
              <a:stCxn id="79" idx="6"/>
              <a:endCxn id="61" idx="2"/>
            </p:cNvCxnSpPr>
            <p:nvPr/>
          </p:nvCxnSpPr>
          <p:spPr>
            <a:xfrm>
              <a:off x="2848504" y="2448095"/>
              <a:ext cx="1590756" cy="122299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mit Pfeil 29">
              <a:extLst>
                <a:ext uri="{FF2B5EF4-FFF2-40B4-BE49-F238E27FC236}">
                  <a16:creationId xmlns:a16="http://schemas.microsoft.com/office/drawing/2014/main" id="{14525413-A2B6-CC4D-BB7C-486FE1DAB11F}"/>
                </a:ext>
              </a:extLst>
            </p:cNvPr>
            <p:cNvCxnSpPr>
              <a:cxnSpLocks/>
              <a:stCxn id="79" idx="6"/>
              <a:endCxn id="59" idx="2"/>
            </p:cNvCxnSpPr>
            <p:nvPr/>
          </p:nvCxnSpPr>
          <p:spPr>
            <a:xfrm>
              <a:off x="2848504" y="2448094"/>
              <a:ext cx="1616652" cy="182080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mit Pfeil 42">
              <a:extLst>
                <a:ext uri="{FF2B5EF4-FFF2-40B4-BE49-F238E27FC236}">
                  <a16:creationId xmlns:a16="http://schemas.microsoft.com/office/drawing/2014/main" id="{6B606F1A-5C6B-AF4D-98E0-7725F5688C78}"/>
                </a:ext>
              </a:extLst>
            </p:cNvPr>
            <p:cNvCxnSpPr>
              <a:cxnSpLocks/>
              <a:stCxn id="77" idx="6"/>
              <a:endCxn id="65" idx="2"/>
            </p:cNvCxnSpPr>
            <p:nvPr/>
          </p:nvCxnSpPr>
          <p:spPr>
            <a:xfrm flipV="1">
              <a:off x="2835388" y="2541774"/>
              <a:ext cx="1601133" cy="432871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 Verbindung mit Pfeil 43">
              <a:extLst>
                <a:ext uri="{FF2B5EF4-FFF2-40B4-BE49-F238E27FC236}">
                  <a16:creationId xmlns:a16="http://schemas.microsoft.com/office/drawing/2014/main" id="{BF991368-5A47-C545-9D1F-964C72D3BCC8}"/>
                </a:ext>
              </a:extLst>
            </p:cNvPr>
            <p:cNvCxnSpPr>
              <a:cxnSpLocks/>
              <a:stCxn id="77" idx="6"/>
              <a:endCxn id="63" idx="2"/>
            </p:cNvCxnSpPr>
            <p:nvPr/>
          </p:nvCxnSpPr>
          <p:spPr>
            <a:xfrm>
              <a:off x="2835388" y="2974645"/>
              <a:ext cx="1601133" cy="122345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mit Pfeil 44">
              <a:extLst>
                <a:ext uri="{FF2B5EF4-FFF2-40B4-BE49-F238E27FC236}">
                  <a16:creationId xmlns:a16="http://schemas.microsoft.com/office/drawing/2014/main" id="{60111794-58BF-1D4D-8D53-75D632124020}"/>
                </a:ext>
              </a:extLst>
            </p:cNvPr>
            <p:cNvCxnSpPr>
              <a:cxnSpLocks/>
              <a:stCxn id="77" idx="6"/>
              <a:endCxn id="61" idx="2"/>
            </p:cNvCxnSpPr>
            <p:nvPr/>
          </p:nvCxnSpPr>
          <p:spPr>
            <a:xfrm>
              <a:off x="2835388" y="2974645"/>
              <a:ext cx="1603873" cy="696449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mit Pfeil 45">
              <a:extLst>
                <a:ext uri="{FF2B5EF4-FFF2-40B4-BE49-F238E27FC236}">
                  <a16:creationId xmlns:a16="http://schemas.microsoft.com/office/drawing/2014/main" id="{FDC5AED4-7BCB-DF4F-9724-580EAF9FD678}"/>
                </a:ext>
              </a:extLst>
            </p:cNvPr>
            <p:cNvCxnSpPr>
              <a:cxnSpLocks/>
              <a:stCxn id="77" idx="6"/>
              <a:endCxn id="59" idx="2"/>
            </p:cNvCxnSpPr>
            <p:nvPr/>
          </p:nvCxnSpPr>
          <p:spPr>
            <a:xfrm>
              <a:off x="2835388" y="2974644"/>
              <a:ext cx="1629769" cy="129425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mit Pfeil 60">
              <a:extLst>
                <a:ext uri="{FF2B5EF4-FFF2-40B4-BE49-F238E27FC236}">
                  <a16:creationId xmlns:a16="http://schemas.microsoft.com/office/drawing/2014/main" id="{54DCA139-6B81-DA48-B3B3-CBFF357C4FEE}"/>
                </a:ext>
              </a:extLst>
            </p:cNvPr>
            <p:cNvCxnSpPr>
              <a:cxnSpLocks/>
              <a:stCxn id="76" idx="3"/>
              <a:endCxn id="65" idx="2"/>
            </p:cNvCxnSpPr>
            <p:nvPr/>
          </p:nvCxnSpPr>
          <p:spPr>
            <a:xfrm flipV="1">
              <a:off x="2832648" y="2541774"/>
              <a:ext cx="1603872" cy="1197113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mit Pfeil 62">
              <a:extLst>
                <a:ext uri="{FF2B5EF4-FFF2-40B4-BE49-F238E27FC236}">
                  <a16:creationId xmlns:a16="http://schemas.microsoft.com/office/drawing/2014/main" id="{D770553E-9932-604F-8B94-C8F686127326}"/>
                </a:ext>
              </a:extLst>
            </p:cNvPr>
            <p:cNvCxnSpPr>
              <a:cxnSpLocks/>
              <a:stCxn id="75" idx="6"/>
              <a:endCxn id="63" idx="2"/>
            </p:cNvCxnSpPr>
            <p:nvPr/>
          </p:nvCxnSpPr>
          <p:spPr>
            <a:xfrm flipV="1">
              <a:off x="2835388" y="3096989"/>
              <a:ext cx="1601133" cy="5133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65">
              <a:extLst>
                <a:ext uri="{FF2B5EF4-FFF2-40B4-BE49-F238E27FC236}">
                  <a16:creationId xmlns:a16="http://schemas.microsoft.com/office/drawing/2014/main" id="{9D35146A-C0A6-3649-A176-3A22AD2FADD1}"/>
                </a:ext>
              </a:extLst>
            </p:cNvPr>
            <p:cNvCxnSpPr>
              <a:cxnSpLocks/>
              <a:stCxn id="75" idx="6"/>
              <a:endCxn id="61" idx="2"/>
            </p:cNvCxnSpPr>
            <p:nvPr/>
          </p:nvCxnSpPr>
          <p:spPr>
            <a:xfrm>
              <a:off x="2835388" y="3610337"/>
              <a:ext cx="1603873" cy="60756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68">
              <a:extLst>
                <a:ext uri="{FF2B5EF4-FFF2-40B4-BE49-F238E27FC236}">
                  <a16:creationId xmlns:a16="http://schemas.microsoft.com/office/drawing/2014/main" id="{D477874D-CA4F-4540-BF3B-41EAC7AD5E92}"/>
                </a:ext>
              </a:extLst>
            </p:cNvPr>
            <p:cNvCxnSpPr>
              <a:cxnSpLocks/>
              <a:stCxn id="75" idx="6"/>
              <a:endCxn id="59" idx="2"/>
            </p:cNvCxnSpPr>
            <p:nvPr/>
          </p:nvCxnSpPr>
          <p:spPr>
            <a:xfrm>
              <a:off x="2835388" y="3610338"/>
              <a:ext cx="1629769" cy="658565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mit Pfeil 72">
              <a:extLst>
                <a:ext uri="{FF2B5EF4-FFF2-40B4-BE49-F238E27FC236}">
                  <a16:creationId xmlns:a16="http://schemas.microsoft.com/office/drawing/2014/main" id="{21F14D9D-41DC-1F42-A5AB-53CF396E4344}"/>
                </a:ext>
              </a:extLst>
            </p:cNvPr>
            <p:cNvCxnSpPr>
              <a:cxnSpLocks/>
              <a:stCxn id="74" idx="3"/>
              <a:endCxn id="65" idx="2"/>
            </p:cNvCxnSpPr>
            <p:nvPr/>
          </p:nvCxnSpPr>
          <p:spPr>
            <a:xfrm flipV="1">
              <a:off x="2840164" y="2541774"/>
              <a:ext cx="1596356" cy="1698482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mit Pfeil 75">
              <a:extLst>
                <a:ext uri="{FF2B5EF4-FFF2-40B4-BE49-F238E27FC236}">
                  <a16:creationId xmlns:a16="http://schemas.microsoft.com/office/drawing/2014/main" id="{28B8A2F4-5F8C-8847-8C44-4FB3F0EF59DD}"/>
                </a:ext>
              </a:extLst>
            </p:cNvPr>
            <p:cNvCxnSpPr>
              <a:cxnSpLocks/>
              <a:stCxn id="73" idx="6"/>
              <a:endCxn id="63" idx="2"/>
            </p:cNvCxnSpPr>
            <p:nvPr/>
          </p:nvCxnSpPr>
          <p:spPr>
            <a:xfrm flipV="1">
              <a:off x="2848504" y="3096989"/>
              <a:ext cx="1588016" cy="1008112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mit Pfeil 78">
              <a:extLst>
                <a:ext uri="{FF2B5EF4-FFF2-40B4-BE49-F238E27FC236}">
                  <a16:creationId xmlns:a16="http://schemas.microsoft.com/office/drawing/2014/main" id="{95F90956-F25D-5F48-BD4C-B92702D6AB61}"/>
                </a:ext>
              </a:extLst>
            </p:cNvPr>
            <p:cNvCxnSpPr>
              <a:cxnSpLocks/>
              <a:stCxn id="73" idx="6"/>
              <a:endCxn id="61" idx="2"/>
            </p:cNvCxnSpPr>
            <p:nvPr/>
          </p:nvCxnSpPr>
          <p:spPr>
            <a:xfrm flipV="1">
              <a:off x="2848504" y="3671093"/>
              <a:ext cx="1590756" cy="43400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mit Pfeil 82">
              <a:extLst>
                <a:ext uri="{FF2B5EF4-FFF2-40B4-BE49-F238E27FC236}">
                  <a16:creationId xmlns:a16="http://schemas.microsoft.com/office/drawing/2014/main" id="{C23D467E-B505-E94B-B213-09FCABDF977F}"/>
                </a:ext>
              </a:extLst>
            </p:cNvPr>
            <p:cNvCxnSpPr>
              <a:cxnSpLocks/>
              <a:stCxn id="73" idx="6"/>
              <a:endCxn id="59" idx="2"/>
            </p:cNvCxnSpPr>
            <p:nvPr/>
          </p:nvCxnSpPr>
          <p:spPr>
            <a:xfrm>
              <a:off x="2848504" y="4105102"/>
              <a:ext cx="1616652" cy="163801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mit Pfeil 85">
              <a:extLst>
                <a:ext uri="{FF2B5EF4-FFF2-40B4-BE49-F238E27FC236}">
                  <a16:creationId xmlns:a16="http://schemas.microsoft.com/office/drawing/2014/main" id="{41694A9D-16BF-7448-8DD4-C27BDBE4E098}"/>
                </a:ext>
              </a:extLst>
            </p:cNvPr>
            <p:cNvCxnSpPr>
              <a:cxnSpLocks/>
              <a:stCxn id="65" idx="6"/>
              <a:endCxn id="71" idx="2"/>
            </p:cNvCxnSpPr>
            <p:nvPr/>
          </p:nvCxnSpPr>
          <p:spPr>
            <a:xfrm>
              <a:off x="4868568" y="2541773"/>
              <a:ext cx="1364312" cy="195176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88">
              <a:extLst>
                <a:ext uri="{FF2B5EF4-FFF2-40B4-BE49-F238E27FC236}">
                  <a16:creationId xmlns:a16="http://schemas.microsoft.com/office/drawing/2014/main" id="{EEAE8B14-ED07-BD43-9038-0586BC7953E3}"/>
                </a:ext>
              </a:extLst>
            </p:cNvPr>
            <p:cNvCxnSpPr>
              <a:cxnSpLocks/>
              <a:stCxn id="65" idx="6"/>
              <a:endCxn id="69" idx="2"/>
            </p:cNvCxnSpPr>
            <p:nvPr/>
          </p:nvCxnSpPr>
          <p:spPr>
            <a:xfrm>
              <a:off x="4868568" y="2541773"/>
              <a:ext cx="1391486" cy="987264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mit Pfeil 91">
              <a:extLst>
                <a:ext uri="{FF2B5EF4-FFF2-40B4-BE49-F238E27FC236}">
                  <a16:creationId xmlns:a16="http://schemas.microsoft.com/office/drawing/2014/main" id="{690C35B4-4169-044A-8A5E-EDD7B06A3E3E}"/>
                </a:ext>
              </a:extLst>
            </p:cNvPr>
            <p:cNvCxnSpPr>
              <a:cxnSpLocks/>
              <a:stCxn id="63" idx="6"/>
              <a:endCxn id="71" idx="2"/>
            </p:cNvCxnSpPr>
            <p:nvPr/>
          </p:nvCxnSpPr>
          <p:spPr>
            <a:xfrm flipV="1">
              <a:off x="4868568" y="2736949"/>
              <a:ext cx="1364312" cy="36004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mit Pfeil 94">
              <a:extLst>
                <a:ext uri="{FF2B5EF4-FFF2-40B4-BE49-F238E27FC236}">
                  <a16:creationId xmlns:a16="http://schemas.microsoft.com/office/drawing/2014/main" id="{0B11CE4E-0202-6D43-9EC1-CDB07C1E5CDD}"/>
                </a:ext>
              </a:extLst>
            </p:cNvPr>
            <p:cNvCxnSpPr>
              <a:cxnSpLocks/>
              <a:stCxn id="63" idx="6"/>
              <a:endCxn id="69" idx="2"/>
            </p:cNvCxnSpPr>
            <p:nvPr/>
          </p:nvCxnSpPr>
          <p:spPr>
            <a:xfrm>
              <a:off x="4868568" y="3096989"/>
              <a:ext cx="1391486" cy="43204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mit Pfeil 97">
              <a:extLst>
                <a:ext uri="{FF2B5EF4-FFF2-40B4-BE49-F238E27FC236}">
                  <a16:creationId xmlns:a16="http://schemas.microsoft.com/office/drawing/2014/main" id="{5BE27FBC-1592-FF44-8D94-9B53A5E24CC0}"/>
                </a:ext>
              </a:extLst>
            </p:cNvPr>
            <p:cNvCxnSpPr>
              <a:cxnSpLocks/>
              <a:stCxn id="61" idx="6"/>
              <a:endCxn id="71" idx="2"/>
            </p:cNvCxnSpPr>
            <p:nvPr/>
          </p:nvCxnSpPr>
          <p:spPr>
            <a:xfrm flipV="1">
              <a:off x="4871308" y="2736949"/>
              <a:ext cx="1361572" cy="934144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mit Pfeil 100">
              <a:extLst>
                <a:ext uri="{FF2B5EF4-FFF2-40B4-BE49-F238E27FC236}">
                  <a16:creationId xmlns:a16="http://schemas.microsoft.com/office/drawing/2014/main" id="{EBBF26EF-352C-954B-A0DC-0B02D80C7BD7}"/>
                </a:ext>
              </a:extLst>
            </p:cNvPr>
            <p:cNvCxnSpPr>
              <a:cxnSpLocks/>
              <a:stCxn id="61" idx="6"/>
              <a:endCxn id="69" idx="2"/>
            </p:cNvCxnSpPr>
            <p:nvPr/>
          </p:nvCxnSpPr>
          <p:spPr>
            <a:xfrm flipV="1">
              <a:off x="4871308" y="3529037"/>
              <a:ext cx="1388746" cy="142056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mit Pfeil 103">
              <a:extLst>
                <a:ext uri="{FF2B5EF4-FFF2-40B4-BE49-F238E27FC236}">
                  <a16:creationId xmlns:a16="http://schemas.microsoft.com/office/drawing/2014/main" id="{293F94FA-519B-F240-A8A8-84767A6AD987}"/>
                </a:ext>
              </a:extLst>
            </p:cNvPr>
            <p:cNvCxnSpPr>
              <a:cxnSpLocks/>
              <a:stCxn id="59" idx="6"/>
              <a:endCxn id="69" idx="2"/>
            </p:cNvCxnSpPr>
            <p:nvPr/>
          </p:nvCxnSpPr>
          <p:spPr>
            <a:xfrm flipV="1">
              <a:off x="4897204" y="3529038"/>
              <a:ext cx="1362850" cy="739865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106">
              <a:extLst>
                <a:ext uri="{FF2B5EF4-FFF2-40B4-BE49-F238E27FC236}">
                  <a16:creationId xmlns:a16="http://schemas.microsoft.com/office/drawing/2014/main" id="{C8D00F24-2BC8-5547-B383-3989D8F753B0}"/>
                </a:ext>
              </a:extLst>
            </p:cNvPr>
            <p:cNvCxnSpPr>
              <a:cxnSpLocks/>
              <a:stCxn id="59" idx="6"/>
              <a:endCxn id="71" idx="2"/>
            </p:cNvCxnSpPr>
            <p:nvPr/>
          </p:nvCxnSpPr>
          <p:spPr>
            <a:xfrm flipV="1">
              <a:off x="4897204" y="2736950"/>
              <a:ext cx="1335676" cy="1531953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feld 109">
              <a:extLst>
                <a:ext uri="{FF2B5EF4-FFF2-40B4-BE49-F238E27FC236}">
                  <a16:creationId xmlns:a16="http://schemas.microsoft.com/office/drawing/2014/main" id="{364087F9-840D-2D4F-A2A0-804EA5922E5E}"/>
                </a:ext>
              </a:extLst>
            </p:cNvPr>
            <p:cNvSpPr txBox="1"/>
            <p:nvPr/>
          </p:nvSpPr>
          <p:spPr>
            <a:xfrm>
              <a:off x="2488465" y="4541387"/>
              <a:ext cx="296877" cy="45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/>
                <a:t>x</a:t>
              </a:r>
            </a:p>
          </p:txBody>
        </p:sp>
        <p:sp>
          <p:nvSpPr>
            <p:cNvPr id="31" name="Textfeld 110">
              <a:extLst>
                <a:ext uri="{FF2B5EF4-FFF2-40B4-BE49-F238E27FC236}">
                  <a16:creationId xmlns:a16="http://schemas.microsoft.com/office/drawing/2014/main" id="{CA0317B6-0A9D-C249-851C-D5321777942B}"/>
                </a:ext>
              </a:extLst>
            </p:cNvPr>
            <p:cNvSpPr txBox="1"/>
            <p:nvPr/>
          </p:nvSpPr>
          <p:spPr>
            <a:xfrm>
              <a:off x="4498109" y="4571837"/>
              <a:ext cx="587249" cy="362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err="1"/>
                <a:t>g</a:t>
              </a:r>
              <a:r>
                <a:rPr lang="de-DE" sz="1400" b="1" dirty="0"/>
                <a:t>(x)</a:t>
              </a:r>
            </a:p>
          </p:txBody>
        </p:sp>
        <p:sp>
          <p:nvSpPr>
            <p:cNvPr id="32" name="Textfeld 111">
              <a:extLst>
                <a:ext uri="{FF2B5EF4-FFF2-40B4-BE49-F238E27FC236}">
                  <a16:creationId xmlns:a16="http://schemas.microsoft.com/office/drawing/2014/main" id="{AAD32401-DA0D-C545-A5FF-67E4D11FE234}"/>
                </a:ext>
              </a:extLst>
            </p:cNvPr>
            <p:cNvSpPr txBox="1"/>
            <p:nvPr/>
          </p:nvSpPr>
          <p:spPr>
            <a:xfrm>
              <a:off x="6065284" y="4121802"/>
              <a:ext cx="1133646" cy="45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/>
                <a:t>f(</a:t>
              </a:r>
              <a:r>
                <a:rPr lang="de-DE" sz="1400" b="1" dirty="0" err="1"/>
                <a:t>g</a:t>
              </a:r>
              <a:r>
                <a:rPr lang="de-DE" sz="1400" b="1" dirty="0"/>
                <a:t>(x))</a:t>
              </a:r>
            </a:p>
          </p:txBody>
        </p:sp>
        <p:cxnSp>
          <p:nvCxnSpPr>
            <p:cNvPr id="33" name="Gerade Verbindung mit Pfeil 113">
              <a:extLst>
                <a:ext uri="{FF2B5EF4-FFF2-40B4-BE49-F238E27FC236}">
                  <a16:creationId xmlns:a16="http://schemas.microsoft.com/office/drawing/2014/main" id="{CC3A81EC-4AA2-C445-97A5-3671934BA488}"/>
                </a:ext>
              </a:extLst>
            </p:cNvPr>
            <p:cNvCxnSpPr>
              <a:cxnSpLocks/>
              <a:stCxn id="79" idx="6"/>
              <a:endCxn id="67" idx="2"/>
            </p:cNvCxnSpPr>
            <p:nvPr/>
          </p:nvCxnSpPr>
          <p:spPr>
            <a:xfrm flipV="1">
              <a:off x="2848504" y="1980660"/>
              <a:ext cx="1584176" cy="467435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 Verbindung mit Pfeil 116">
              <a:extLst>
                <a:ext uri="{FF2B5EF4-FFF2-40B4-BE49-F238E27FC236}">
                  <a16:creationId xmlns:a16="http://schemas.microsoft.com/office/drawing/2014/main" id="{DB312331-1DF6-E448-B6BD-36CF1F378CE7}"/>
                </a:ext>
              </a:extLst>
            </p:cNvPr>
            <p:cNvCxnSpPr>
              <a:cxnSpLocks/>
              <a:stCxn id="77" idx="6"/>
              <a:endCxn id="67" idx="2"/>
            </p:cNvCxnSpPr>
            <p:nvPr/>
          </p:nvCxnSpPr>
          <p:spPr>
            <a:xfrm flipV="1">
              <a:off x="2835388" y="1980660"/>
              <a:ext cx="1597293" cy="993985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 Verbindung mit Pfeil 119">
              <a:extLst>
                <a:ext uri="{FF2B5EF4-FFF2-40B4-BE49-F238E27FC236}">
                  <a16:creationId xmlns:a16="http://schemas.microsoft.com/office/drawing/2014/main" id="{D4ED7951-93CC-D040-9B59-12C9FB0B40B4}"/>
                </a:ext>
              </a:extLst>
            </p:cNvPr>
            <p:cNvCxnSpPr>
              <a:cxnSpLocks/>
              <a:stCxn id="75" idx="6"/>
              <a:endCxn id="67" idx="2"/>
            </p:cNvCxnSpPr>
            <p:nvPr/>
          </p:nvCxnSpPr>
          <p:spPr>
            <a:xfrm flipV="1">
              <a:off x="2835388" y="1980659"/>
              <a:ext cx="1597293" cy="162967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 Verbindung mit Pfeil 122">
              <a:extLst>
                <a:ext uri="{FF2B5EF4-FFF2-40B4-BE49-F238E27FC236}">
                  <a16:creationId xmlns:a16="http://schemas.microsoft.com/office/drawing/2014/main" id="{EB6D71BE-2681-CD4C-96F8-0D6A14DEFF5F}"/>
                </a:ext>
              </a:extLst>
            </p:cNvPr>
            <p:cNvCxnSpPr>
              <a:cxnSpLocks/>
              <a:stCxn id="73" idx="6"/>
              <a:endCxn id="67" idx="2"/>
            </p:cNvCxnSpPr>
            <p:nvPr/>
          </p:nvCxnSpPr>
          <p:spPr>
            <a:xfrm flipV="1">
              <a:off x="2848504" y="1980659"/>
              <a:ext cx="1584176" cy="2124442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 Verbindung mit Pfeil 126">
              <a:extLst>
                <a:ext uri="{FF2B5EF4-FFF2-40B4-BE49-F238E27FC236}">
                  <a16:creationId xmlns:a16="http://schemas.microsoft.com/office/drawing/2014/main" id="{11B365A6-646D-B04A-A5B6-EEFA8A24EFD1}"/>
                </a:ext>
              </a:extLst>
            </p:cNvPr>
            <p:cNvCxnSpPr>
              <a:cxnSpLocks/>
              <a:stCxn id="67" idx="6"/>
              <a:endCxn id="71" idx="2"/>
            </p:cNvCxnSpPr>
            <p:nvPr/>
          </p:nvCxnSpPr>
          <p:spPr>
            <a:xfrm>
              <a:off x="4864728" y="1980659"/>
              <a:ext cx="1368152" cy="756290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 Verbindung mit Pfeil 130">
              <a:extLst>
                <a:ext uri="{FF2B5EF4-FFF2-40B4-BE49-F238E27FC236}">
                  <a16:creationId xmlns:a16="http://schemas.microsoft.com/office/drawing/2014/main" id="{ECCA6FDA-3FB2-8D49-96F2-7FFD72CB0816}"/>
                </a:ext>
              </a:extLst>
            </p:cNvPr>
            <p:cNvCxnSpPr>
              <a:cxnSpLocks/>
              <a:stCxn id="67" idx="6"/>
              <a:endCxn id="69" idx="2"/>
            </p:cNvCxnSpPr>
            <p:nvPr/>
          </p:nvCxnSpPr>
          <p:spPr>
            <a:xfrm>
              <a:off x="4864728" y="1980659"/>
              <a:ext cx="1395326" cy="1548378"/>
            </a:xfrm>
            <a:prstGeom prst="straightConnector1">
              <a:avLst/>
            </a:prstGeom>
            <a:ln>
              <a:solidFill>
                <a:schemeClr val="tx1">
                  <a:alpha val="30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feld 133">
              <a:extLst>
                <a:ext uri="{FF2B5EF4-FFF2-40B4-BE49-F238E27FC236}">
                  <a16:creationId xmlns:a16="http://schemas.microsoft.com/office/drawing/2014/main" id="{C820DB81-B865-964F-A4C1-328ABCDC6D75}"/>
                </a:ext>
              </a:extLst>
            </p:cNvPr>
            <p:cNvSpPr txBox="1"/>
            <p:nvPr/>
          </p:nvSpPr>
          <p:spPr>
            <a:xfrm>
              <a:off x="5488030" y="1728907"/>
              <a:ext cx="591829" cy="45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M</a:t>
              </a:r>
              <a:r>
                <a:rPr lang="de-DE" sz="1400" baseline="-25000" dirty="0"/>
                <a:t>1</a:t>
              </a:r>
            </a:p>
          </p:txBody>
        </p:sp>
        <p:grpSp>
          <p:nvGrpSpPr>
            <p:cNvPr id="40" name="Gruppieren 9">
              <a:extLst>
                <a:ext uri="{FF2B5EF4-FFF2-40B4-BE49-F238E27FC236}">
                  <a16:creationId xmlns:a16="http://schemas.microsoft.com/office/drawing/2014/main" id="{E027586C-EF80-704B-A2F6-7AD1F4A7378B}"/>
                </a:ext>
              </a:extLst>
            </p:cNvPr>
            <p:cNvGrpSpPr/>
            <p:nvPr/>
          </p:nvGrpSpPr>
          <p:grpSpPr>
            <a:xfrm>
              <a:off x="2416456" y="2229362"/>
              <a:ext cx="432048" cy="667778"/>
              <a:chOff x="1259632" y="2346172"/>
              <a:chExt cx="432048" cy="667778"/>
            </a:xfrm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E2CDA672-1A0B-FC42-A764-90F7CE44C916}"/>
                  </a:ext>
                </a:extLst>
              </p:cNvPr>
              <p:cNvSpPr/>
              <p:nvPr/>
            </p:nvSpPr>
            <p:spPr>
              <a:xfrm>
                <a:off x="1259632" y="2348880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100" dirty="0"/>
              </a:p>
            </p:txBody>
          </p:sp>
          <p:sp>
            <p:nvSpPr>
              <p:cNvPr id="80" name="Textfeld 147">
                <a:extLst>
                  <a:ext uri="{FF2B5EF4-FFF2-40B4-BE49-F238E27FC236}">
                    <a16:creationId xmlns:a16="http://schemas.microsoft.com/office/drawing/2014/main" id="{D8AB2151-D361-E243-B59B-F584F1F0F7D1}"/>
                  </a:ext>
                </a:extLst>
              </p:cNvPr>
              <p:cNvSpPr txBox="1"/>
              <p:nvPr/>
            </p:nvSpPr>
            <p:spPr>
              <a:xfrm>
                <a:off x="1309164" y="2346172"/>
                <a:ext cx="370614" cy="66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x</a:t>
                </a:r>
                <a:r>
                  <a:rPr lang="de-DE" sz="1400" baseline="-25000" dirty="0"/>
                  <a:t>1</a:t>
                </a:r>
              </a:p>
            </p:txBody>
          </p:sp>
        </p:grpSp>
        <p:grpSp>
          <p:nvGrpSpPr>
            <p:cNvPr id="41" name="Gruppieren 6">
              <a:extLst>
                <a:ext uri="{FF2B5EF4-FFF2-40B4-BE49-F238E27FC236}">
                  <a16:creationId xmlns:a16="http://schemas.microsoft.com/office/drawing/2014/main" id="{64334194-BAD1-E14B-A8FB-C56C9B596171}"/>
                </a:ext>
              </a:extLst>
            </p:cNvPr>
            <p:cNvGrpSpPr/>
            <p:nvPr/>
          </p:nvGrpSpPr>
          <p:grpSpPr>
            <a:xfrm>
              <a:off x="2403339" y="2758620"/>
              <a:ext cx="432048" cy="667776"/>
              <a:chOff x="1259632" y="3140968"/>
              <a:chExt cx="432048" cy="667776"/>
            </a:xfrm>
          </p:grpSpPr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E3EA0B56-EBFC-7E4B-BE6A-0B8354355AE4}"/>
                  </a:ext>
                </a:extLst>
              </p:cNvPr>
              <p:cNvSpPr/>
              <p:nvPr/>
            </p:nvSpPr>
            <p:spPr>
              <a:xfrm>
                <a:off x="1259632" y="3140968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78" name="Textfeld 150">
                <a:extLst>
                  <a:ext uri="{FF2B5EF4-FFF2-40B4-BE49-F238E27FC236}">
                    <a16:creationId xmlns:a16="http://schemas.microsoft.com/office/drawing/2014/main" id="{E3F8E414-1405-994D-AA9A-E23A3D20A8F2}"/>
                  </a:ext>
                </a:extLst>
              </p:cNvPr>
              <p:cNvSpPr txBox="1"/>
              <p:nvPr/>
            </p:nvSpPr>
            <p:spPr>
              <a:xfrm>
                <a:off x="1309164" y="3140968"/>
                <a:ext cx="370614" cy="66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x</a:t>
                </a:r>
                <a:r>
                  <a:rPr lang="de-DE" sz="1400" baseline="-25000" dirty="0"/>
                  <a:t>2</a:t>
                </a:r>
              </a:p>
            </p:txBody>
          </p:sp>
        </p:grpSp>
        <p:grpSp>
          <p:nvGrpSpPr>
            <p:cNvPr id="42" name="Gruppieren 5">
              <a:extLst>
                <a:ext uri="{FF2B5EF4-FFF2-40B4-BE49-F238E27FC236}">
                  <a16:creationId xmlns:a16="http://schemas.microsoft.com/office/drawing/2014/main" id="{C88CD4EB-D3C1-9F4D-A997-AE7D4AEF79EC}"/>
                </a:ext>
              </a:extLst>
            </p:cNvPr>
            <p:cNvGrpSpPr/>
            <p:nvPr/>
          </p:nvGrpSpPr>
          <p:grpSpPr>
            <a:xfrm>
              <a:off x="2403339" y="3394313"/>
              <a:ext cx="432048" cy="678462"/>
              <a:chOff x="1259632" y="3933056"/>
              <a:chExt cx="432048" cy="678462"/>
            </a:xfrm>
          </p:grpSpPr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42CA9E3-4E8A-E44D-A4C1-A7CC0550B6A0}"/>
                  </a:ext>
                </a:extLst>
              </p:cNvPr>
              <p:cNvSpPr/>
              <p:nvPr/>
            </p:nvSpPr>
            <p:spPr>
              <a:xfrm>
                <a:off x="1259632" y="3933056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76" name="Textfeld 151">
                <a:extLst>
                  <a:ext uri="{FF2B5EF4-FFF2-40B4-BE49-F238E27FC236}">
                    <a16:creationId xmlns:a16="http://schemas.microsoft.com/office/drawing/2014/main" id="{8861FF62-9B09-D24B-85A6-5918C56D750D}"/>
                  </a:ext>
                </a:extLst>
              </p:cNvPr>
              <p:cNvSpPr txBox="1"/>
              <p:nvPr/>
            </p:nvSpPr>
            <p:spPr>
              <a:xfrm>
                <a:off x="1318326" y="3943740"/>
                <a:ext cx="370614" cy="66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x</a:t>
                </a:r>
                <a:r>
                  <a:rPr lang="de-DE" sz="1400" baseline="-25000" dirty="0"/>
                  <a:t>3</a:t>
                </a:r>
              </a:p>
            </p:txBody>
          </p:sp>
        </p:grpSp>
        <p:grpSp>
          <p:nvGrpSpPr>
            <p:cNvPr id="43" name="Gruppieren 4">
              <a:extLst>
                <a:ext uri="{FF2B5EF4-FFF2-40B4-BE49-F238E27FC236}">
                  <a16:creationId xmlns:a16="http://schemas.microsoft.com/office/drawing/2014/main" id="{B64F1014-C619-E14D-B671-F262A91BF5AE}"/>
                </a:ext>
              </a:extLst>
            </p:cNvPr>
            <p:cNvGrpSpPr/>
            <p:nvPr/>
          </p:nvGrpSpPr>
          <p:grpSpPr>
            <a:xfrm>
              <a:off x="2416456" y="3889077"/>
              <a:ext cx="432048" cy="685067"/>
              <a:chOff x="1259632" y="4725144"/>
              <a:chExt cx="432048" cy="685067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EFFBB538-0884-3640-8826-8C0EC5002A0C}"/>
                  </a:ext>
                </a:extLst>
              </p:cNvPr>
              <p:cNvSpPr/>
              <p:nvPr/>
            </p:nvSpPr>
            <p:spPr>
              <a:xfrm>
                <a:off x="1259632" y="4725144"/>
                <a:ext cx="432048" cy="432048"/>
              </a:xfrm>
              <a:prstGeom prst="ellipse">
                <a:avLst/>
              </a:prstGeom>
              <a:solidFill>
                <a:srgbClr val="92D05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74" name="Textfeld 152">
                <a:extLst>
                  <a:ext uri="{FF2B5EF4-FFF2-40B4-BE49-F238E27FC236}">
                    <a16:creationId xmlns:a16="http://schemas.microsoft.com/office/drawing/2014/main" id="{6B05B16E-ED82-0843-AA2D-9C8B5385F5F2}"/>
                  </a:ext>
                </a:extLst>
              </p:cNvPr>
              <p:cNvSpPr txBox="1"/>
              <p:nvPr/>
            </p:nvSpPr>
            <p:spPr>
              <a:xfrm>
                <a:off x="1312727" y="4742434"/>
                <a:ext cx="370614" cy="66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x</a:t>
                </a:r>
                <a:r>
                  <a:rPr lang="de-DE" sz="1400" baseline="-25000" dirty="0"/>
                  <a:t>4</a:t>
                </a:r>
              </a:p>
            </p:txBody>
          </p:sp>
        </p:grpSp>
        <p:sp>
          <p:nvSpPr>
            <p:cNvPr id="44" name="Textfeld 153">
              <a:extLst>
                <a:ext uri="{FF2B5EF4-FFF2-40B4-BE49-F238E27FC236}">
                  <a16:creationId xmlns:a16="http://schemas.microsoft.com/office/drawing/2014/main" id="{9A7F2768-C47B-894C-9880-F33AF37FEFD3}"/>
                </a:ext>
              </a:extLst>
            </p:cNvPr>
            <p:cNvSpPr txBox="1"/>
            <p:nvPr/>
          </p:nvSpPr>
          <p:spPr>
            <a:xfrm>
              <a:off x="3163323" y="1791552"/>
              <a:ext cx="591829" cy="4553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M</a:t>
              </a:r>
              <a:r>
                <a:rPr lang="de-DE" sz="1400" baseline="-25000" dirty="0"/>
                <a:t>2</a:t>
              </a:r>
            </a:p>
          </p:txBody>
        </p:sp>
        <p:sp>
          <p:nvSpPr>
            <p:cNvPr id="45" name="Textfeld 154">
              <a:extLst>
                <a:ext uri="{FF2B5EF4-FFF2-40B4-BE49-F238E27FC236}">
                  <a16:creationId xmlns:a16="http://schemas.microsoft.com/office/drawing/2014/main" id="{2BD208BC-7A10-294A-8C9B-74003AEB69E7}"/>
                </a:ext>
              </a:extLst>
            </p:cNvPr>
            <p:cNvSpPr txBox="1"/>
            <p:nvPr/>
          </p:nvSpPr>
          <p:spPr>
            <a:xfrm>
              <a:off x="1919536" y="1205048"/>
              <a:ext cx="1217000" cy="77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Input </a:t>
              </a:r>
              <a:r>
                <a:rPr lang="de-DE" sz="1400" dirty="0" err="1"/>
                <a:t>layer</a:t>
              </a:r>
              <a:endParaRPr lang="de-DE" sz="1400" dirty="0"/>
            </a:p>
          </p:txBody>
        </p:sp>
        <p:sp>
          <p:nvSpPr>
            <p:cNvPr id="46" name="Textfeld 155">
              <a:extLst>
                <a:ext uri="{FF2B5EF4-FFF2-40B4-BE49-F238E27FC236}">
                  <a16:creationId xmlns:a16="http://schemas.microsoft.com/office/drawing/2014/main" id="{51D4FADE-C390-4642-A521-C114F4EF7C03}"/>
                </a:ext>
              </a:extLst>
            </p:cNvPr>
            <p:cNvSpPr txBox="1"/>
            <p:nvPr/>
          </p:nvSpPr>
          <p:spPr>
            <a:xfrm>
              <a:off x="3983988" y="1205048"/>
              <a:ext cx="1630575" cy="77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Hidden </a:t>
              </a:r>
              <a:r>
                <a:rPr lang="de-DE" sz="1400" dirty="0" err="1"/>
                <a:t>layer</a:t>
              </a:r>
              <a:r>
                <a:rPr lang="de-DE" sz="1400" dirty="0"/>
                <a:t>(s)</a:t>
              </a:r>
            </a:p>
          </p:txBody>
        </p:sp>
        <p:sp>
          <p:nvSpPr>
            <p:cNvPr id="47" name="Textfeld 156">
              <a:extLst>
                <a:ext uri="{FF2B5EF4-FFF2-40B4-BE49-F238E27FC236}">
                  <a16:creationId xmlns:a16="http://schemas.microsoft.com/office/drawing/2014/main" id="{CCBEB51A-BF98-944D-B498-0318C705D452}"/>
                </a:ext>
              </a:extLst>
            </p:cNvPr>
            <p:cNvSpPr txBox="1"/>
            <p:nvPr/>
          </p:nvSpPr>
          <p:spPr>
            <a:xfrm>
              <a:off x="6088864" y="1224782"/>
              <a:ext cx="1396535" cy="774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dirty="0"/>
                <a:t>Output </a:t>
              </a:r>
              <a:r>
                <a:rPr lang="de-DE" sz="1400" dirty="0" err="1"/>
                <a:t>layer</a:t>
              </a:r>
              <a:endParaRPr lang="de-DE" sz="1400" dirty="0"/>
            </a:p>
          </p:txBody>
        </p:sp>
        <p:grpSp>
          <p:nvGrpSpPr>
            <p:cNvPr id="52" name="Gruppieren 21">
              <a:extLst>
                <a:ext uri="{FF2B5EF4-FFF2-40B4-BE49-F238E27FC236}">
                  <a16:creationId xmlns:a16="http://schemas.microsoft.com/office/drawing/2014/main" id="{AACD4EBE-8894-C147-85D6-FB3E1C48746C}"/>
                </a:ext>
              </a:extLst>
            </p:cNvPr>
            <p:cNvGrpSpPr/>
            <p:nvPr/>
          </p:nvGrpSpPr>
          <p:grpSpPr>
            <a:xfrm>
              <a:off x="6232880" y="2520925"/>
              <a:ext cx="438970" cy="674404"/>
              <a:chOff x="6561050" y="3140968"/>
              <a:chExt cx="438970" cy="674404"/>
            </a:xfrm>
          </p:grpSpPr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E2B9988A-0B58-5441-935A-5EE2D5C2CE7F}"/>
                  </a:ext>
                </a:extLst>
              </p:cNvPr>
              <p:cNvSpPr/>
              <p:nvPr/>
            </p:nvSpPr>
            <p:spPr>
              <a:xfrm>
                <a:off x="6561050" y="3140968"/>
                <a:ext cx="432048" cy="432048"/>
              </a:xfrm>
              <a:prstGeom prst="ellipse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72" name="Textfeld 171">
                <a:extLst>
                  <a:ext uri="{FF2B5EF4-FFF2-40B4-BE49-F238E27FC236}">
                    <a16:creationId xmlns:a16="http://schemas.microsoft.com/office/drawing/2014/main" id="{46A32CB1-2946-F04F-9BD8-DB3F7226245D}"/>
                  </a:ext>
                </a:extLst>
              </p:cNvPr>
              <p:cNvSpPr txBox="1"/>
              <p:nvPr/>
            </p:nvSpPr>
            <p:spPr>
              <a:xfrm>
                <a:off x="6610170" y="3147595"/>
                <a:ext cx="389850" cy="66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o</a:t>
                </a:r>
                <a:r>
                  <a:rPr lang="de-DE" sz="1400" baseline="-25000" dirty="0"/>
                  <a:t>1</a:t>
                </a:r>
              </a:p>
            </p:txBody>
          </p:sp>
        </p:grpSp>
        <p:grpSp>
          <p:nvGrpSpPr>
            <p:cNvPr id="53" name="Gruppieren 24">
              <a:extLst>
                <a:ext uri="{FF2B5EF4-FFF2-40B4-BE49-F238E27FC236}">
                  <a16:creationId xmlns:a16="http://schemas.microsoft.com/office/drawing/2014/main" id="{F2039D5C-A34D-D444-9AFA-F7DB715BB1B6}"/>
                </a:ext>
              </a:extLst>
            </p:cNvPr>
            <p:cNvGrpSpPr/>
            <p:nvPr/>
          </p:nvGrpSpPr>
          <p:grpSpPr>
            <a:xfrm>
              <a:off x="6260054" y="3313013"/>
              <a:ext cx="432048" cy="667776"/>
              <a:chOff x="6588224" y="3933056"/>
              <a:chExt cx="432048" cy="667776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ED2B1EE-9DCB-554C-8405-4A2513E407F6}"/>
                  </a:ext>
                </a:extLst>
              </p:cNvPr>
              <p:cNvSpPr/>
              <p:nvPr/>
            </p:nvSpPr>
            <p:spPr>
              <a:xfrm>
                <a:off x="6588224" y="3933056"/>
                <a:ext cx="432048" cy="432048"/>
              </a:xfrm>
              <a:prstGeom prst="ellipse">
                <a:avLst/>
              </a:prstGeom>
              <a:solidFill>
                <a:srgbClr val="FF0000">
                  <a:alpha val="3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70" name="Textfeld 172">
                <a:extLst>
                  <a:ext uri="{FF2B5EF4-FFF2-40B4-BE49-F238E27FC236}">
                    <a16:creationId xmlns:a16="http://schemas.microsoft.com/office/drawing/2014/main" id="{1C3035D5-A3B2-2842-B433-096083812A3A}"/>
                  </a:ext>
                </a:extLst>
              </p:cNvPr>
              <p:cNvSpPr txBox="1"/>
              <p:nvPr/>
            </p:nvSpPr>
            <p:spPr>
              <a:xfrm>
                <a:off x="6630422" y="3933056"/>
                <a:ext cx="389850" cy="66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o</a:t>
                </a:r>
                <a:r>
                  <a:rPr lang="de-DE" sz="1400" baseline="-25000" dirty="0"/>
                  <a:t>2</a:t>
                </a:r>
              </a:p>
            </p:txBody>
          </p:sp>
        </p:grpSp>
        <p:grpSp>
          <p:nvGrpSpPr>
            <p:cNvPr id="54" name="Gruppieren 17">
              <a:extLst>
                <a:ext uri="{FF2B5EF4-FFF2-40B4-BE49-F238E27FC236}">
                  <a16:creationId xmlns:a16="http://schemas.microsoft.com/office/drawing/2014/main" id="{DE4F92C7-1BA3-DE40-B2D4-57A28A4DD972}"/>
                </a:ext>
              </a:extLst>
            </p:cNvPr>
            <p:cNvGrpSpPr/>
            <p:nvPr/>
          </p:nvGrpSpPr>
          <p:grpSpPr>
            <a:xfrm>
              <a:off x="4432680" y="1764635"/>
              <a:ext cx="439728" cy="688420"/>
              <a:chOff x="3995936" y="1896189"/>
              <a:chExt cx="439728" cy="688420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7FC2D6A7-EEE8-C24C-9134-A6CC9F15AA11}"/>
                  </a:ext>
                </a:extLst>
              </p:cNvPr>
              <p:cNvSpPr/>
              <p:nvPr/>
            </p:nvSpPr>
            <p:spPr>
              <a:xfrm>
                <a:off x="3995936" y="1896189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68" name="Textfeld 173">
                <a:extLst>
                  <a:ext uri="{FF2B5EF4-FFF2-40B4-BE49-F238E27FC236}">
                    <a16:creationId xmlns:a16="http://schemas.microsoft.com/office/drawing/2014/main" id="{F1A99CEF-2CCB-A94A-8D40-4DFC8D09AC3B}"/>
                  </a:ext>
                </a:extLst>
              </p:cNvPr>
              <p:cNvSpPr txBox="1"/>
              <p:nvPr/>
            </p:nvSpPr>
            <p:spPr>
              <a:xfrm>
                <a:off x="4044209" y="1916832"/>
                <a:ext cx="391455" cy="66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h</a:t>
                </a:r>
                <a:r>
                  <a:rPr lang="de-DE" sz="1400" baseline="-25000" dirty="0"/>
                  <a:t>1</a:t>
                </a:r>
              </a:p>
            </p:txBody>
          </p:sp>
        </p:grpSp>
        <p:grpSp>
          <p:nvGrpSpPr>
            <p:cNvPr id="55" name="Gruppieren 20">
              <a:extLst>
                <a:ext uri="{FF2B5EF4-FFF2-40B4-BE49-F238E27FC236}">
                  <a16:creationId xmlns:a16="http://schemas.microsoft.com/office/drawing/2014/main" id="{3407DD50-E53F-5648-A95E-D62ED975F5F4}"/>
                </a:ext>
              </a:extLst>
            </p:cNvPr>
            <p:cNvGrpSpPr/>
            <p:nvPr/>
          </p:nvGrpSpPr>
          <p:grpSpPr>
            <a:xfrm>
              <a:off x="4436520" y="2325749"/>
              <a:ext cx="432048" cy="695535"/>
              <a:chOff x="3995936" y="2708920"/>
              <a:chExt cx="432048" cy="695535"/>
            </a:xfrm>
          </p:grpSpPr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BBE6013-BAF2-1F42-964C-2F6AA05D0A4F}"/>
                  </a:ext>
                </a:extLst>
              </p:cNvPr>
              <p:cNvSpPr/>
              <p:nvPr/>
            </p:nvSpPr>
            <p:spPr>
              <a:xfrm>
                <a:off x="3995936" y="2708920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66" name="Textfeld 174">
                <a:extLst>
                  <a:ext uri="{FF2B5EF4-FFF2-40B4-BE49-F238E27FC236}">
                    <a16:creationId xmlns:a16="http://schemas.microsoft.com/office/drawing/2014/main" id="{1BE34448-7D9C-6344-800F-B0E4CBB5E90D}"/>
                  </a:ext>
                </a:extLst>
              </p:cNvPr>
              <p:cNvSpPr txBox="1"/>
              <p:nvPr/>
            </p:nvSpPr>
            <p:spPr>
              <a:xfrm>
                <a:off x="4036529" y="2736678"/>
                <a:ext cx="391455" cy="66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h</a:t>
                </a:r>
                <a:r>
                  <a:rPr lang="de-DE" sz="1400" baseline="-25000" dirty="0"/>
                  <a:t>2</a:t>
                </a:r>
              </a:p>
            </p:txBody>
          </p:sp>
        </p:grpSp>
        <p:grpSp>
          <p:nvGrpSpPr>
            <p:cNvPr id="56" name="Gruppieren 12">
              <a:extLst>
                <a:ext uri="{FF2B5EF4-FFF2-40B4-BE49-F238E27FC236}">
                  <a16:creationId xmlns:a16="http://schemas.microsoft.com/office/drawing/2014/main" id="{8D518974-1D49-F244-9DE7-A06D3A9B78C1}"/>
                </a:ext>
              </a:extLst>
            </p:cNvPr>
            <p:cNvGrpSpPr/>
            <p:nvPr/>
          </p:nvGrpSpPr>
          <p:grpSpPr>
            <a:xfrm>
              <a:off x="4436520" y="2880965"/>
              <a:ext cx="432048" cy="683695"/>
              <a:chOff x="3995936" y="3501008"/>
              <a:chExt cx="432048" cy="683695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4999E5F6-42C7-A748-8801-7D19BCB2AD0D}"/>
                  </a:ext>
                </a:extLst>
              </p:cNvPr>
              <p:cNvSpPr/>
              <p:nvPr/>
            </p:nvSpPr>
            <p:spPr>
              <a:xfrm>
                <a:off x="3995936" y="3501008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64" name="Textfeld 175">
                <a:extLst>
                  <a:ext uri="{FF2B5EF4-FFF2-40B4-BE49-F238E27FC236}">
                    <a16:creationId xmlns:a16="http://schemas.microsoft.com/office/drawing/2014/main" id="{56BC7D5B-6C26-1E4F-9583-84B30516BB36}"/>
                  </a:ext>
                </a:extLst>
              </p:cNvPr>
              <p:cNvSpPr txBox="1"/>
              <p:nvPr/>
            </p:nvSpPr>
            <p:spPr>
              <a:xfrm>
                <a:off x="4036529" y="3516927"/>
                <a:ext cx="391455" cy="66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h</a:t>
                </a:r>
                <a:r>
                  <a:rPr lang="de-DE" sz="1400" baseline="-25000" dirty="0"/>
                  <a:t>3</a:t>
                </a:r>
              </a:p>
            </p:txBody>
          </p:sp>
        </p:grpSp>
        <p:grpSp>
          <p:nvGrpSpPr>
            <p:cNvPr id="57" name="Gruppieren 11">
              <a:extLst>
                <a:ext uri="{FF2B5EF4-FFF2-40B4-BE49-F238E27FC236}">
                  <a16:creationId xmlns:a16="http://schemas.microsoft.com/office/drawing/2014/main" id="{71D0FCF2-E3B4-034E-8877-48BDFE3F27BB}"/>
                </a:ext>
              </a:extLst>
            </p:cNvPr>
            <p:cNvGrpSpPr/>
            <p:nvPr/>
          </p:nvGrpSpPr>
          <p:grpSpPr>
            <a:xfrm>
              <a:off x="4439260" y="3455069"/>
              <a:ext cx="439728" cy="683695"/>
              <a:chOff x="3995936" y="4293096"/>
              <a:chExt cx="439728" cy="683695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F1FDC12-3F4D-D34F-9830-C812CDCBCEFD}"/>
                  </a:ext>
                </a:extLst>
              </p:cNvPr>
              <p:cNvSpPr/>
              <p:nvPr/>
            </p:nvSpPr>
            <p:spPr>
              <a:xfrm>
                <a:off x="3995936" y="4293096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62" name="Textfeld 176">
                <a:extLst>
                  <a:ext uri="{FF2B5EF4-FFF2-40B4-BE49-F238E27FC236}">
                    <a16:creationId xmlns:a16="http://schemas.microsoft.com/office/drawing/2014/main" id="{1CFDCC4A-5BE1-6C4B-AC6E-63BC52912F1C}"/>
                  </a:ext>
                </a:extLst>
              </p:cNvPr>
              <p:cNvSpPr txBox="1"/>
              <p:nvPr/>
            </p:nvSpPr>
            <p:spPr>
              <a:xfrm>
                <a:off x="4044209" y="4309015"/>
                <a:ext cx="391455" cy="66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h</a:t>
                </a:r>
                <a:r>
                  <a:rPr lang="de-DE" sz="1400" baseline="-25000" dirty="0"/>
                  <a:t>4</a:t>
                </a:r>
              </a:p>
            </p:txBody>
          </p:sp>
        </p:grpSp>
        <p:grpSp>
          <p:nvGrpSpPr>
            <p:cNvPr id="58" name="Gruppieren 10">
              <a:extLst>
                <a:ext uri="{FF2B5EF4-FFF2-40B4-BE49-F238E27FC236}">
                  <a16:creationId xmlns:a16="http://schemas.microsoft.com/office/drawing/2014/main" id="{E6D9DF76-6722-1B41-9B47-2BAD0C5B0C90}"/>
                </a:ext>
              </a:extLst>
            </p:cNvPr>
            <p:cNvGrpSpPr/>
            <p:nvPr/>
          </p:nvGrpSpPr>
          <p:grpSpPr>
            <a:xfrm>
              <a:off x="4465156" y="4052878"/>
              <a:ext cx="436210" cy="697047"/>
              <a:chOff x="3995936" y="5085184"/>
              <a:chExt cx="436210" cy="697047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DE04F2F0-F017-3646-934D-545D8413152D}"/>
                  </a:ext>
                </a:extLst>
              </p:cNvPr>
              <p:cNvSpPr/>
              <p:nvPr/>
            </p:nvSpPr>
            <p:spPr>
              <a:xfrm>
                <a:off x="3995936" y="5085184"/>
                <a:ext cx="432048" cy="43204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  <a:alpha val="3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400" dirty="0"/>
              </a:p>
            </p:txBody>
          </p:sp>
          <p:sp>
            <p:nvSpPr>
              <p:cNvPr id="60" name="Textfeld 177">
                <a:extLst>
                  <a:ext uri="{FF2B5EF4-FFF2-40B4-BE49-F238E27FC236}">
                    <a16:creationId xmlns:a16="http://schemas.microsoft.com/office/drawing/2014/main" id="{EEECBE6F-BE24-154B-906C-10400EDB1019}"/>
                  </a:ext>
                </a:extLst>
              </p:cNvPr>
              <p:cNvSpPr txBox="1"/>
              <p:nvPr/>
            </p:nvSpPr>
            <p:spPr>
              <a:xfrm>
                <a:off x="4040692" y="5114453"/>
                <a:ext cx="391454" cy="6677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400" dirty="0"/>
                  <a:t>h</a:t>
                </a:r>
                <a:r>
                  <a:rPr lang="de-DE" sz="1400" baseline="-25000" dirty="0"/>
                  <a:t>5</a:t>
                </a:r>
              </a:p>
            </p:txBody>
          </p:sp>
        </p:grpSp>
      </p:grpSp>
      <p:sp>
        <p:nvSpPr>
          <p:cNvPr id="81" name="Cloud Callout 80">
            <a:extLst>
              <a:ext uri="{FF2B5EF4-FFF2-40B4-BE49-F238E27FC236}">
                <a16:creationId xmlns:a16="http://schemas.microsoft.com/office/drawing/2014/main" id="{D371A693-5ECF-F042-99E2-4565467E0FB1}"/>
              </a:ext>
            </a:extLst>
          </p:cNvPr>
          <p:cNvSpPr/>
          <p:nvPr/>
        </p:nvSpPr>
        <p:spPr>
          <a:xfrm>
            <a:off x="8724648" y="0"/>
            <a:ext cx="4158342" cy="2256897"/>
          </a:xfrm>
          <a:prstGeom prst="cloudCallout">
            <a:avLst>
              <a:gd name="adj1" fmla="val -74243"/>
              <a:gd name="adj2" fmla="val 5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There is nothing wrong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with </a:t>
            </a:r>
            <a:r>
              <a:rPr lang="en-US" dirty="0" err="1">
                <a:solidFill>
                  <a:schemeClr val="bg1"/>
                </a:solidFill>
              </a:rPr>
              <a:t>GofAI</a:t>
            </a:r>
            <a:r>
              <a:rPr lang="en-US" dirty="0">
                <a:solidFill>
                  <a:schemeClr val="bg1"/>
                </a:solidFill>
              </a:rPr>
              <a:t>,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except that you need to understand the formalisms</a:t>
            </a:r>
          </a:p>
        </p:txBody>
      </p:sp>
      <p:pic>
        <p:nvPicPr>
          <p:cNvPr id="82" name="Picture 81" descr="A close up of a logo&#10;&#10;Description automatically generated">
            <a:extLst>
              <a:ext uri="{FF2B5EF4-FFF2-40B4-BE49-F238E27FC236}">
                <a16:creationId xmlns:a16="http://schemas.microsoft.com/office/drawing/2014/main" id="{D199EE4F-D761-7245-B145-85FB9260B5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" t="4507" r="3850"/>
          <a:stretch/>
        </p:blipFill>
        <p:spPr>
          <a:xfrm rot="21426051">
            <a:off x="7564794" y="3209655"/>
            <a:ext cx="4634975" cy="33868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7922BA03-7ADE-8842-924E-34CADD233DCF}"/>
              </a:ext>
            </a:extLst>
          </p:cNvPr>
          <p:cNvGrpSpPr/>
          <p:nvPr/>
        </p:nvGrpSpPr>
        <p:grpSpPr>
          <a:xfrm>
            <a:off x="7653085" y="3210494"/>
            <a:ext cx="4539802" cy="3399643"/>
            <a:chOff x="7653085" y="3279769"/>
            <a:chExt cx="4539802" cy="3399643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00BB437-749F-8D42-807A-F7ADA5CBB626}"/>
                </a:ext>
              </a:extLst>
            </p:cNvPr>
            <p:cNvSpPr/>
            <p:nvPr/>
          </p:nvSpPr>
          <p:spPr>
            <a:xfrm rot="21073808">
              <a:off x="7653085" y="3279769"/>
              <a:ext cx="4539802" cy="3399643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pic>
          <p:nvPicPr>
            <p:cNvPr id="48" name="Picture 47" descr="Diagram&#10;&#10;Description automatically generated">
              <a:extLst>
                <a:ext uri="{FF2B5EF4-FFF2-40B4-BE49-F238E27FC236}">
                  <a16:creationId xmlns:a16="http://schemas.microsoft.com/office/drawing/2014/main" id="{D9CB972D-B500-EA40-A684-9BA7CA00C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086738">
              <a:off x="7816084" y="3780155"/>
              <a:ext cx="4270248" cy="2372394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B7CCA292-2785-244B-AF94-9EB5A407B443}"/>
              </a:ext>
            </a:extLst>
          </p:cNvPr>
          <p:cNvSpPr txBox="1"/>
          <p:nvPr/>
        </p:nvSpPr>
        <p:spPr>
          <a:xfrm rot="21093559">
            <a:off x="7641213" y="3201465"/>
            <a:ext cx="4136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3600" dirty="0"/>
              <a:t>Hybrid Factor Graphs</a:t>
            </a:r>
          </a:p>
        </p:txBody>
      </p:sp>
      <p:sp>
        <p:nvSpPr>
          <p:cNvPr id="83" name="Foliennummernplatzhalter 3">
            <a:extLst>
              <a:ext uri="{FF2B5EF4-FFF2-40B4-BE49-F238E27FC236}">
                <a16:creationId xmlns:a16="http://schemas.microsoft.com/office/drawing/2014/main" id="{6B81FD3F-FA84-F444-9B3C-9733987A99AC}"/>
              </a:ext>
            </a:extLst>
          </p:cNvPr>
          <p:cNvSpPr txBox="1">
            <a:spLocks/>
          </p:cNvSpPr>
          <p:nvPr/>
        </p:nvSpPr>
        <p:spPr bwMode="auto">
          <a:xfrm>
            <a:off x="10907569" y="642995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22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10706-275E-4D4A-9507-DCFA75C6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2C975-AB35-E24A-BE34-F26273119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DE"/>
          </a:p>
        </p:txBody>
      </p:sp>
      <p:pic>
        <p:nvPicPr>
          <p:cNvPr id="5" name="Picture 4" descr="A picture containing photo, table, room, water&#10;&#10;Description automatically generated">
            <a:extLst>
              <a:ext uri="{FF2B5EF4-FFF2-40B4-BE49-F238E27FC236}">
                <a16:creationId xmlns:a16="http://schemas.microsoft.com/office/drawing/2014/main" id="{1EBBF695-747E-6E41-93F1-AD4F5C103B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3360" y="-1303020"/>
            <a:ext cx="12679680" cy="950976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E276863-D457-2043-BCDE-55DE6A2DB8BC}"/>
              </a:ext>
            </a:extLst>
          </p:cNvPr>
          <p:cNvSpPr txBox="1">
            <a:spLocks/>
          </p:cNvSpPr>
          <p:nvPr/>
        </p:nvSpPr>
        <p:spPr>
          <a:xfrm>
            <a:off x="-213360" y="1027906"/>
            <a:ext cx="12649200" cy="994172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DE" sz="7200" dirty="0"/>
              <a:t>GofAI = </a:t>
            </a:r>
            <a:r>
              <a:rPr lang="en-DE" sz="7200" dirty="0">
                <a:solidFill>
                  <a:srgbClr val="FF0000"/>
                </a:solidFill>
              </a:rPr>
              <a:t>Whitebox</a:t>
            </a:r>
            <a:r>
              <a:rPr lang="en-DE" sz="7200" dirty="0"/>
              <a:t> AI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96D7018-E143-F148-BD4F-45C562E2090A}"/>
              </a:ext>
            </a:extLst>
          </p:cNvPr>
          <p:cNvSpPr txBox="1">
            <a:spLocks/>
          </p:cNvSpPr>
          <p:nvPr/>
        </p:nvSpPr>
        <p:spPr>
          <a:xfrm>
            <a:off x="-213360" y="4835922"/>
            <a:ext cx="12649200" cy="994172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DE" sz="7200" dirty="0"/>
              <a:t>Need Abstractions!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3EA2FB-84EE-834A-804E-8C5864C3BE95}"/>
              </a:ext>
            </a:extLst>
          </p:cNvPr>
          <p:cNvGrpSpPr/>
          <p:nvPr/>
        </p:nvGrpSpPr>
        <p:grpSpPr>
          <a:xfrm>
            <a:off x="6983345" y="2195741"/>
            <a:ext cx="4673303" cy="1558715"/>
            <a:chOff x="6983345" y="2195741"/>
            <a:chExt cx="4673303" cy="1558715"/>
          </a:xfrm>
        </p:grpSpPr>
        <p:pic>
          <p:nvPicPr>
            <p:cNvPr id="8" name="Picture 7" descr="A close up of a logo&#10;&#10;Description automatically generated">
              <a:extLst>
                <a:ext uri="{FF2B5EF4-FFF2-40B4-BE49-F238E27FC236}">
                  <a16:creationId xmlns:a16="http://schemas.microsoft.com/office/drawing/2014/main" id="{DA0F8281-E348-0844-B7A2-8ADF65498F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833" t="4507" r="3850"/>
            <a:stretch/>
          </p:blipFill>
          <p:spPr>
            <a:xfrm rot="21426051">
              <a:off x="7019820" y="2195741"/>
              <a:ext cx="4600353" cy="15587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0C8D569-A0D9-9447-A64E-88B5F5F6BD46}"/>
                </a:ext>
              </a:extLst>
            </p:cNvPr>
            <p:cNvSpPr/>
            <p:nvPr/>
          </p:nvSpPr>
          <p:spPr>
            <a:xfrm rot="21081309">
              <a:off x="6983345" y="2202963"/>
              <a:ext cx="4673303" cy="152130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7660C-52DF-2644-87D1-811C69D29BAD}"/>
                </a:ext>
              </a:extLst>
            </p:cNvPr>
            <p:cNvSpPr txBox="1"/>
            <p:nvPr/>
          </p:nvSpPr>
          <p:spPr>
            <a:xfrm rot="21067379">
              <a:off x="7102787" y="2398572"/>
              <a:ext cx="4434419" cy="101566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DE" sz="6000" dirty="0"/>
                <a:t>“AI-Methods”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49E82F63-E9BC-F841-BC03-BB5E4EC41D55}"/>
              </a:ext>
            </a:extLst>
          </p:cNvPr>
          <p:cNvSpPr txBox="1">
            <a:spLocks/>
          </p:cNvSpPr>
          <p:nvPr/>
        </p:nvSpPr>
        <p:spPr>
          <a:xfrm>
            <a:off x="-167640" y="1021650"/>
            <a:ext cx="12649200" cy="994172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DE" sz="7200" dirty="0"/>
              <a:t>GofAI = </a:t>
            </a:r>
            <a:r>
              <a:rPr lang="en-DE" sz="7200" dirty="0">
                <a:solidFill>
                  <a:srgbClr val="FF0000"/>
                </a:solidFill>
              </a:rPr>
              <a:t>Glassbox</a:t>
            </a:r>
            <a:r>
              <a:rPr lang="en-DE" sz="7200" dirty="0"/>
              <a:t> AI</a:t>
            </a:r>
          </a:p>
        </p:txBody>
      </p: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A0D41CB6-A100-7248-8183-30C221EB6BC9}"/>
              </a:ext>
            </a:extLst>
          </p:cNvPr>
          <p:cNvSpPr txBox="1">
            <a:spLocks/>
          </p:cNvSpPr>
          <p:nvPr/>
        </p:nvSpPr>
        <p:spPr bwMode="auto">
          <a:xfrm>
            <a:off x="10907569" y="6499225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9E982B53-B880-FC45-8AFF-3B429214E12C}" type="slidenum">
              <a:rPr lang="de-DE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43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2073</TotalTime>
  <Words>856</Words>
  <Application>Microsoft Macintosh PowerPoint</Application>
  <PresentationFormat>Widescreen</PresentationFormat>
  <Paragraphs>156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Myriad Pro</vt:lpstr>
      <vt:lpstr>Rockwell</vt:lpstr>
      <vt:lpstr>Office Theme</vt:lpstr>
      <vt:lpstr>Knowledge-based AI</vt:lpstr>
      <vt:lpstr>Simpson’s Paradox (Example) </vt:lpstr>
      <vt:lpstr>Resolving the Paradox (Informally)</vt:lpstr>
      <vt:lpstr>Resolving the Paradox Formally</vt:lpstr>
      <vt:lpstr>Simpson’s Paradox (Again)</vt:lpstr>
      <vt:lpstr>Resolving the Paradox (Informally)</vt:lpstr>
      <vt:lpstr>Resolving the Paradox Formally</vt:lpstr>
      <vt:lpstr>GofAI: Example Formalisms</vt:lpstr>
      <vt:lpstr>PowerPoint Presentation</vt:lpstr>
      <vt:lpstr>New AI: Think Beyond Formalisms</vt:lpstr>
      <vt:lpstr>Old AI: Simulating People</vt:lpstr>
      <vt:lpstr>My motto:  Do not confuse people with brain pictures when talking about AI</vt:lpstr>
      <vt:lpstr>The Future of AI is Knowledge-based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AI: The Old Days</dc:title>
  <dc:creator>Ralf Möller</dc:creator>
  <cp:lastModifiedBy>Ralf Möller</cp:lastModifiedBy>
  <cp:revision>498</cp:revision>
  <dcterms:created xsi:type="dcterms:W3CDTF">2020-10-24T17:25:57Z</dcterms:created>
  <dcterms:modified xsi:type="dcterms:W3CDTF">2020-12-03T16:39:41Z</dcterms:modified>
</cp:coreProperties>
</file>