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988" r:id="rId2"/>
    <p:sldId id="4028" r:id="rId3"/>
    <p:sldId id="4029" r:id="rId4"/>
    <p:sldId id="4031" r:id="rId5"/>
    <p:sldId id="4030" r:id="rId6"/>
    <p:sldId id="3963" r:id="rId7"/>
    <p:sldId id="4036" r:id="rId8"/>
    <p:sldId id="4037" r:id="rId9"/>
    <p:sldId id="4032" r:id="rId10"/>
    <p:sldId id="4033" r:id="rId11"/>
    <p:sldId id="4060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2A4A1A-EC16-4C07-BD6A-B03C614902BE}" v="1" dt="2023-11-07T16:11:00.6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64" autoAdjust="0"/>
    <p:restoredTop sz="97013"/>
  </p:normalViewPr>
  <p:slideViewPr>
    <p:cSldViewPr snapToGrid="0" showGuides="1">
      <p:cViewPr varScale="1">
        <p:scale>
          <a:sx n="128" d="100"/>
          <a:sy n="128" d="100"/>
        </p:scale>
        <p:origin x="192" y="760"/>
      </p:cViewPr>
      <p:guideLst>
        <p:guide orient="horz" pos="104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0D44-23C3-4012-BA47-56ADA7869485}" type="datetimeFigureOut">
              <a:rPr lang="de-DE" smtClean="0"/>
              <a:t>08.11.23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DE99A-155E-4707-8CE1-A29CA819990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469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0298F-194B-4539-93CD-A67A1061738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33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0298F-194B-4539-93CD-A67A1061738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85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AC6AF-EAB9-3D49-8EC7-90A1777F6F34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08282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DE99A-155E-4707-8CE1-A29CA819990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5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C3F98-C9F7-552F-9BB4-5A85510EF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253E1E6-833F-9FED-CEBD-6B3B49034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644CA6-F46B-A306-7BCA-6EC83FA29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256C-CE6C-4DBB-911C-921E75B0104E}" type="datetimeFigureOut">
              <a:rPr lang="de-DE" smtClean="0"/>
              <a:t>08.11.23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D338D4-D706-7245-6542-FBA111626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46868B-E2FF-4978-2E8D-73B82F03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569B-491A-4B9D-95A8-E8F2939AE6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04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4F6D0-3E6C-F1A9-AD2E-6884DAA2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5478086-6732-62E6-4BD4-17024A5A6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47D3A2-EFA1-E60A-74CD-143BDC30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256C-CE6C-4DBB-911C-921E75B0104E}" type="datetimeFigureOut">
              <a:rPr lang="de-DE" smtClean="0"/>
              <a:t>08.11.23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9E61A6-6E35-64BC-BF43-B93FE173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DE7274-A474-5AFE-4F6A-DC40F6082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569B-491A-4B9D-95A8-E8F2939AE6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155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4798E3A-E9BF-E85A-6069-E11485D61B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B8F46CD-1120-90BE-4900-5E943B170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A2A808-5F55-8128-D82B-F3BDF2248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256C-CE6C-4DBB-911C-921E75B0104E}" type="datetimeFigureOut">
              <a:rPr lang="de-DE" smtClean="0"/>
              <a:t>08.11.23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519DCF-34ED-8262-85BD-F6116FD0E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A81596-18C4-F548-EB62-87AAEEEC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569B-491A-4B9D-95A8-E8F2939AE6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15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23DDF-5496-03E5-26EB-17C6F35B3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7DDDA0-684B-0B9D-FE7C-542E93481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E92220-CFA5-627C-81A4-F578E04AA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256C-CE6C-4DBB-911C-921E75B0104E}" type="datetimeFigureOut">
              <a:rPr lang="de-DE" smtClean="0"/>
              <a:t>08.11.23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EFC349-B212-44D3-DD34-55FC0DA14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8005FB-7997-726B-24A3-26D201509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569B-491A-4B9D-95A8-E8F2939AE6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9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BD68B1-6FD0-8C0A-DFD0-2825910C1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F4959F-78EF-BD00-C271-9D7FB4D18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613470-F5C0-147B-4989-2318F7B93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256C-CE6C-4DBB-911C-921E75B0104E}" type="datetimeFigureOut">
              <a:rPr lang="de-DE" smtClean="0"/>
              <a:t>08.11.23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F8973C-FEEE-41EB-BB94-1DFCC0857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FAC963-A890-3B51-640E-7AC5BD9F7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569B-491A-4B9D-95A8-E8F2939AE6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30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19816-C9E8-2250-F312-F73251F9D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FAA2E2-D90F-7EF6-BEB3-7EE661A64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1399B7-33C7-AC1C-937A-D5A05D581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62DC438-CC67-A910-8FD3-5D4220A8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256C-CE6C-4DBB-911C-921E75B0104E}" type="datetimeFigureOut">
              <a:rPr lang="de-DE" smtClean="0"/>
              <a:t>08.11.23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CEB097-94C8-BC60-9D23-7DADD204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430B5A-B129-4037-38A3-F17B21372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569B-491A-4B9D-95A8-E8F2939AE6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39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9AFC4-4652-43A2-968F-54A395A1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7915A8-8B67-E7CF-BEDC-2D620F2D4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E104A7-6251-0902-D2C0-52C5E5BF3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5C77C5-E188-0B13-D435-BABCC99D2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46680AB-EC2C-424A-93B7-D98C490F87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39405F-99D7-798F-A311-F89C19E24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256C-CE6C-4DBB-911C-921E75B0104E}" type="datetimeFigureOut">
              <a:rPr lang="de-DE" smtClean="0"/>
              <a:t>08.11.23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176DD9D-E055-4C4C-293A-65C685D14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FB54B92-49B8-08D5-8D0D-72211B4BC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569B-491A-4B9D-95A8-E8F2939AE6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357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150E3-A8CB-15EE-5AAB-C94CAD950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320DA59-A82F-8E46-F42C-E23844C18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256C-CE6C-4DBB-911C-921E75B0104E}" type="datetimeFigureOut">
              <a:rPr lang="de-DE" smtClean="0"/>
              <a:t>08.11.23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5B20F5-1291-DB92-F9A6-4DD8C905A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35BA48-F527-D9CE-EC57-2BB060E85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569B-491A-4B9D-95A8-E8F2939AE6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54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5485E6-724C-377D-EEB2-B05B1684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256C-CE6C-4DBB-911C-921E75B0104E}" type="datetimeFigureOut">
              <a:rPr lang="de-DE" smtClean="0"/>
              <a:t>08.11.23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E3ABAE-6E06-85BE-0C89-B9C6E858F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DE639A-D50F-D72E-F04F-E613FD33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569B-491A-4B9D-95A8-E8F2939AE6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12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1A0C80-6734-9AE1-5302-33ABFEB81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A53BFF-1E63-12DA-A063-00E8BEE87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1A3DBD-9656-8BA9-6CB0-8877FAA85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674E01-681A-1468-B714-A27E8288E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256C-CE6C-4DBB-911C-921E75B0104E}" type="datetimeFigureOut">
              <a:rPr lang="de-DE" smtClean="0"/>
              <a:t>08.11.23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7EE3F7-650B-198E-EAA9-C30DC566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8FE1A8-159A-932E-19C3-D49718158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569B-491A-4B9D-95A8-E8F2939AE6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92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1DC764-02B1-68B9-15A4-BC4665E01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0413ADD-65C6-A24E-CC3C-B55399F691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732FBC-BFB7-3EA8-34DB-E5DE0232C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FAFD1C-9041-9053-98DF-DC9AE6E88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256C-CE6C-4DBB-911C-921E75B0104E}" type="datetimeFigureOut">
              <a:rPr lang="de-DE" smtClean="0"/>
              <a:t>08.11.23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2DC6C0-8997-63C1-8A5D-541147008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6B00B6-D8F4-35CD-BA94-0A4C21FEC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A569B-491A-4B9D-95A8-E8F2939AE6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841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91009A1-D7AC-AB91-6727-FF8EC34B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1617EA-9DD2-3884-2CB9-76D87D82D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2E8B1F-AB63-033D-B3D0-4A985660C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5256C-CE6C-4DBB-911C-921E75B0104E}" type="datetimeFigureOut">
              <a:rPr lang="de-DE" smtClean="0"/>
              <a:t>08.11.23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E64C39-B333-B1C7-D4D4-BA9BDC4AF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F60F04-98C0-81AB-6209-DEFF809F7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A569B-491A-4B9D-95A8-E8F2939AE6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49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3EF79-63FB-874E-FD18-17968315F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139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/>
              <a:t>Generative </a:t>
            </a:r>
            <a:r>
              <a:rPr lang="en-GB" dirty="0" err="1"/>
              <a:t>Modelle</a:t>
            </a:r>
            <a:r>
              <a:rPr lang="en-GB" dirty="0"/>
              <a:t> formal </a:t>
            </a:r>
            <a:r>
              <a:rPr lang="en-GB" dirty="0" err="1"/>
              <a:t>unterstützt</a:t>
            </a:r>
            <a:endParaRPr lang="en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FB084-0D89-8DFC-26BA-2137103C8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68129"/>
            <a:ext cx="9144000" cy="1655762"/>
          </a:xfrm>
        </p:spPr>
        <p:txBody>
          <a:bodyPr/>
          <a:lstStyle/>
          <a:p>
            <a:r>
              <a:rPr lang="en-DE" dirty="0"/>
              <a:t>Prof. Dr. Ralf Möller, DFKI, Universität zu Lübeck</a:t>
            </a:r>
          </a:p>
          <a:p>
            <a:r>
              <a:rPr lang="en-DE" dirty="0"/>
              <a:t>Prof. Dr. Philipp Rostalski, Fraunhofer IMTE, Universität zu Lübeck</a:t>
            </a:r>
          </a:p>
        </p:txBody>
      </p:sp>
      <p:pic>
        <p:nvPicPr>
          <p:cNvPr id="1026" name="Picture 2" descr="DFKI Logo">
            <a:extLst>
              <a:ext uri="{FF2B5EF4-FFF2-40B4-BE49-F238E27FC236}">
                <a16:creationId xmlns:a16="http://schemas.microsoft.com/office/drawing/2014/main" id="{9F68E7BC-4CE1-C861-1DC9-F1A24A10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3" y="5661521"/>
            <a:ext cx="2203835" cy="91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1A7263F-2B77-8104-BDB0-476CEDC45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228" y="5615012"/>
            <a:ext cx="3592286" cy="1002595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3B30C43-F38A-ACA4-4614-7F6FC6CC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8" y="5366720"/>
            <a:ext cx="3592287" cy="143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400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5E50-D282-1F92-E160-5B65D412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48" y="385674"/>
            <a:ext cx="2911258" cy="1325563"/>
          </a:xfrm>
        </p:spPr>
        <p:txBody>
          <a:bodyPr/>
          <a:lstStyle/>
          <a:p>
            <a:r>
              <a:rPr lang="en-DE" dirty="0"/>
              <a:t>Demo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CAC11CBD-E828-89E2-6C25-AD0F04F9F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2" y="2069841"/>
            <a:ext cx="12248778" cy="4788159"/>
          </a:xfrm>
        </p:spPr>
      </p:pic>
      <p:pic>
        <p:nvPicPr>
          <p:cNvPr id="9" name="Picture 2" descr="DFKI Logo">
            <a:extLst>
              <a:ext uri="{FF2B5EF4-FFF2-40B4-BE49-F238E27FC236}">
                <a16:creationId xmlns:a16="http://schemas.microsoft.com/office/drawing/2014/main" id="{F02DF094-A284-D999-5F65-8450C7C7D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31" y="1184087"/>
            <a:ext cx="1535044" cy="63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2A1B4C9-6951-3758-1310-7C8BA9EAE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637" y="1184087"/>
            <a:ext cx="2951519" cy="8237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C0F4E7-6B56-1006-0EF0-10E56A205870}"/>
              </a:ext>
            </a:extLst>
          </p:cNvPr>
          <p:cNvSpPr txBox="1"/>
          <p:nvPr/>
        </p:nvSpPr>
        <p:spPr>
          <a:xfrm>
            <a:off x="6233102" y="94348"/>
            <a:ext cx="55096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/>
              <a:t>MCEA+GAIA Med</a:t>
            </a:r>
            <a:br>
              <a:rPr lang="en-DE" sz="2800" dirty="0"/>
            </a:br>
            <a:r>
              <a:rPr lang="en-DE" sz="2800" dirty="0"/>
              <a:t>Weiterentwicklung </a:t>
            </a:r>
            <a:r>
              <a:rPr lang="de-DE" sz="2800" dirty="0"/>
              <a:t>und Anwendung</a:t>
            </a:r>
            <a:r>
              <a:rPr lang="en-DE" sz="2800" dirty="0"/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B9EBDE-702D-215F-8B3F-AF54575440A8}"/>
              </a:ext>
            </a:extLst>
          </p:cNvPr>
          <p:cNvSpPr txBox="1"/>
          <p:nvPr/>
        </p:nvSpPr>
        <p:spPr>
          <a:xfrm>
            <a:off x="0" y="6429712"/>
            <a:ext cx="71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RM</a:t>
            </a: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72545E3F-354C-731B-130B-B4E69845041C}"/>
              </a:ext>
            </a:extLst>
          </p:cNvPr>
          <p:cNvSpPr/>
          <p:nvPr/>
        </p:nvSpPr>
        <p:spPr>
          <a:xfrm>
            <a:off x="2345134" y="481362"/>
            <a:ext cx="3482236" cy="1290181"/>
          </a:xfrm>
          <a:prstGeom prst="cloudCallout">
            <a:avLst>
              <a:gd name="adj1" fmla="val 28491"/>
              <a:gd name="adj2" fmla="val 92282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Einige</a:t>
            </a:r>
            <a:r>
              <a:rPr lang="en-GB" dirty="0"/>
              <a:t> LLM-</a:t>
            </a:r>
            <a:r>
              <a:rPr lang="en-GB" dirty="0" err="1"/>
              <a:t>Herausforderungen</a:t>
            </a:r>
            <a:r>
              <a:rPr lang="en-GB" dirty="0"/>
              <a:t> </a:t>
            </a:r>
            <a:r>
              <a:rPr lang="en-GB" dirty="0" err="1"/>
              <a:t>abgemildert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69458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People In A Meeting">
            <a:extLst>
              <a:ext uri="{FF2B5EF4-FFF2-40B4-BE49-F238E27FC236}">
                <a16:creationId xmlns:a16="http://schemas.microsoft.com/office/drawing/2014/main" id="{F73B6AE7-3E2D-B1F9-3487-D3C075E80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4A86E-D283-448E-2931-77A77B651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1025" y="5333249"/>
            <a:ext cx="3757039" cy="1263873"/>
          </a:xfrm>
          <a:solidFill>
            <a:srgbClr val="FFFF00">
              <a:alpha val="44000"/>
            </a:srgbClr>
          </a:solidFill>
        </p:spPr>
        <p:txBody>
          <a:bodyPr anchor="t">
            <a:normAutofit fontScale="90000"/>
          </a:bodyPr>
          <a:lstStyle/>
          <a:p>
            <a:pPr algn="l"/>
            <a:r>
              <a:rPr lang="de-DE" sz="4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Danke </a:t>
            </a:r>
            <a:r>
              <a:rPr lang="de-DE" sz="44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für Ihre </a:t>
            </a:r>
            <a:r>
              <a:rPr lang="de-DE" sz="4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Aufmerksamkeit</a:t>
            </a:r>
            <a:endParaRPr lang="en-DE" sz="4400" dirty="0"/>
          </a:p>
        </p:txBody>
      </p:sp>
      <p:pic>
        <p:nvPicPr>
          <p:cNvPr id="4" name="Picture 2" descr="DFKI Logo">
            <a:extLst>
              <a:ext uri="{FF2B5EF4-FFF2-40B4-BE49-F238E27FC236}">
                <a16:creationId xmlns:a16="http://schemas.microsoft.com/office/drawing/2014/main" id="{9DAE196B-BE7A-BE03-0851-2FE18627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765" y="6129091"/>
            <a:ext cx="1130569" cy="46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DCC31A2-322A-413D-54E8-52F981B18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7528" y="6129091"/>
            <a:ext cx="1819099" cy="5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C388-055D-52B0-7380-38D76EFF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40" y="365125"/>
            <a:ext cx="10515600" cy="1488727"/>
          </a:xfrm>
        </p:spPr>
        <p:txBody>
          <a:bodyPr>
            <a:noAutofit/>
          </a:bodyPr>
          <a:lstStyle/>
          <a:p>
            <a:r>
              <a:rPr lang="en-DE" dirty="0"/>
              <a:t>In aller Munde:</a:t>
            </a:r>
            <a:br>
              <a:rPr lang="en-DE" dirty="0"/>
            </a:br>
            <a:r>
              <a:rPr lang="en-DE" dirty="0"/>
              <a:t>GenAI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8EF00-4EF1-98C4-5ACF-B673BB6B3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940" y="2891393"/>
            <a:ext cx="10515600" cy="3285569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Medizinische</a:t>
            </a:r>
            <a:br>
              <a:rPr lang="en-GB" dirty="0"/>
            </a:br>
            <a:r>
              <a:rPr lang="en-GB" dirty="0" err="1"/>
              <a:t>Sprachmodelle</a:t>
            </a:r>
            <a:r>
              <a:rPr lang="en-GB" dirty="0"/>
              <a:t> (LMs)</a:t>
            </a:r>
          </a:p>
          <a:p>
            <a:r>
              <a:rPr lang="en-GB" dirty="0"/>
              <a:t>Almanac</a:t>
            </a:r>
          </a:p>
          <a:p>
            <a:r>
              <a:rPr lang="en-GB" dirty="0"/>
              <a:t>PubMed GPT</a:t>
            </a:r>
          </a:p>
          <a:p>
            <a:r>
              <a:rPr lang="en-GB" dirty="0"/>
              <a:t>Med-</a:t>
            </a:r>
            <a:r>
              <a:rPr lang="en-GB" dirty="0" err="1"/>
              <a:t>PaLM</a:t>
            </a:r>
            <a:r>
              <a:rPr lang="en-GB" dirty="0"/>
              <a:t> 2</a:t>
            </a:r>
          </a:p>
          <a:p>
            <a:r>
              <a:rPr lang="en-GB" dirty="0"/>
              <a:t>…</a:t>
            </a:r>
            <a:endParaRPr lang="en-DE" dirty="0"/>
          </a:p>
        </p:txBody>
      </p:sp>
      <p:pic>
        <p:nvPicPr>
          <p:cNvPr id="9" name="Picture 8" descr="A screenshot of a chat&#10;&#10;Description automatically generated">
            <a:extLst>
              <a:ext uri="{FF2B5EF4-FFF2-40B4-BE49-F238E27FC236}">
                <a16:creationId xmlns:a16="http://schemas.microsoft.com/office/drawing/2014/main" id="{99E80297-2108-12F2-3E11-8EDA22B4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-4686"/>
            <a:ext cx="7772400" cy="3285569"/>
          </a:xfrm>
          <a:prstGeom prst="rect">
            <a:avLst/>
          </a:prstGeom>
        </p:spPr>
      </p:pic>
      <p:pic>
        <p:nvPicPr>
          <p:cNvPr id="5" name="Picture 4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83AD946E-6983-B25A-3E9F-A3EF7C67E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625" y="3214055"/>
            <a:ext cx="7270007" cy="3561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33FD8-6BAA-2E9E-A17D-1EEFAD4D2D91}"/>
              </a:ext>
            </a:extLst>
          </p:cNvPr>
          <p:cNvSpPr txBox="1"/>
          <p:nvPr/>
        </p:nvSpPr>
        <p:spPr>
          <a:xfrm>
            <a:off x="8675914" y="3280883"/>
            <a:ext cx="136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Med PaLM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8460B-58F9-06F5-BAC9-96D2E8365994}"/>
              </a:ext>
            </a:extLst>
          </p:cNvPr>
          <p:cNvSpPr txBox="1"/>
          <p:nvPr/>
        </p:nvSpPr>
        <p:spPr>
          <a:xfrm>
            <a:off x="0" y="6429712"/>
            <a:ext cx="71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022C58-9A1A-904B-06D4-F33D874AA0C3}"/>
              </a:ext>
            </a:extLst>
          </p:cNvPr>
          <p:cNvSpPr txBox="1"/>
          <p:nvPr/>
        </p:nvSpPr>
        <p:spPr>
          <a:xfrm>
            <a:off x="5347087" y="3598735"/>
            <a:ext cx="33288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5F6368"/>
                </a:solidFill>
                <a:effectLst/>
                <a:latin typeface="Google Sans"/>
              </a:rPr>
              <a:t>US Medical License Exam (USMLE)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736713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7EA7E-5F9F-09E5-3311-D923B3CDD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Aktuelle Herausforderungen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48158F-56FB-DB4E-6585-A0F1B1E43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>
            <a:normAutofit/>
          </a:bodyPr>
          <a:lstStyle/>
          <a:p>
            <a:r>
              <a:rPr lang="de-DE" dirty="0">
                <a:effectLst/>
              </a:rPr>
              <a:t>Genauigkeit und Zuverlässigkeit -&gt; „</a:t>
            </a:r>
            <a:r>
              <a:rPr lang="de-DE" dirty="0"/>
              <a:t>Halluzinieren“</a:t>
            </a:r>
          </a:p>
          <a:p>
            <a:r>
              <a:rPr lang="de-DE" dirty="0"/>
              <a:t>Datenschutz
Mangelndes kontextuelles Verständnis</a:t>
            </a:r>
          </a:p>
          <a:p>
            <a:r>
              <a:rPr lang="de-DE" dirty="0"/>
              <a:t>Regulatorische Hürden
Haftung und Rechenschaftspflicht</a:t>
            </a:r>
          </a:p>
          <a:p>
            <a:endParaRPr lang="de-DE" dirty="0"/>
          </a:p>
          <a:p>
            <a:r>
              <a:rPr lang="de-DE" dirty="0">
                <a:sym typeface="Wingdings" pitchFamily="2" charset="2"/>
              </a:rPr>
              <a:t> Formale Modelle</a:t>
            </a:r>
            <a:endParaRPr lang="de-DE" dirty="0"/>
          </a:p>
          <a:p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FFCCF-FDE2-73D7-88A5-5497CC1D1BF0}"/>
              </a:ext>
            </a:extLst>
          </p:cNvPr>
          <p:cNvSpPr txBox="1"/>
          <p:nvPr/>
        </p:nvSpPr>
        <p:spPr>
          <a:xfrm>
            <a:off x="0" y="6429712"/>
            <a:ext cx="71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PR</a:t>
            </a:r>
          </a:p>
        </p:txBody>
      </p:sp>
    </p:spTree>
    <p:extLst>
      <p:ext uri="{BB962C8B-B14F-4D97-AF65-F5344CB8AC3E}">
        <p14:creationId xmlns:p14="http://schemas.microsoft.com/office/powerpoint/2010/main" val="1322450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5908-332E-43B4-84CC-E14595EA9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FMEA – Failure Mode and Effect Analysis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AEE601-818E-49FB-928B-43276191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563" y="6400800"/>
            <a:ext cx="2844800" cy="196850"/>
          </a:xfrm>
        </p:spPr>
        <p:txBody>
          <a:bodyPr/>
          <a:lstStyle/>
          <a:p>
            <a:fld id="{63F6475A-4637-488C-A8BB-AAD68E9B85F4}" type="slidenum">
              <a:rPr lang="de-DE" altLang="de-DE" smtClean="0">
                <a:latin typeface="+mn-lt"/>
              </a:rPr>
              <a:pPr/>
              <a:t>4</a:t>
            </a:fld>
            <a:endParaRPr lang="de-DE" altLang="de-DE">
              <a:latin typeface="+mn-lt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7FAFAB7-5B84-4321-9F5E-DF681C4B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665288"/>
            <a:ext cx="4673698" cy="4572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de-DE" sz="2600" dirty="0">
                <a:effectLst/>
                <a:latin typeface="Segoe UI Web (West European)"/>
              </a:rPr>
              <a:t>Systematische, proaktive Methode zur Analyse und Behandlung möglicher Fehler </a:t>
            </a:r>
          </a:p>
          <a:p>
            <a:pPr marL="285750" indent="-285750">
              <a:lnSpc>
                <a:spcPct val="120000"/>
              </a:lnSpc>
            </a:pPr>
            <a:r>
              <a:rPr lang="de-DE" dirty="0">
                <a:latin typeface="Segoe UI Web (West European)"/>
              </a:rPr>
              <a:t>System als Graph mit</a:t>
            </a:r>
          </a:p>
          <a:p>
            <a:pPr marL="742950" lvl="1" indent="-285750">
              <a:lnSpc>
                <a:spcPct val="120000"/>
              </a:lnSpc>
            </a:pPr>
            <a:r>
              <a:rPr lang="en-US" sz="2300" dirty="0" err="1">
                <a:latin typeface="Segoe UI Web (West European)"/>
              </a:rPr>
              <a:t>Komponenten</a:t>
            </a:r>
            <a:r>
              <a:rPr lang="en-US" sz="2300" dirty="0">
                <a:latin typeface="Segoe UI Web (West European)"/>
              </a:rPr>
              <a:t>
</a:t>
            </a:r>
            <a:r>
              <a:rPr lang="en-US" sz="2300" dirty="0" err="1">
                <a:latin typeface="Segoe UI Web (West European)"/>
              </a:rPr>
              <a:t>Funktionen</a:t>
            </a:r>
            <a:r>
              <a:rPr lang="en-US" sz="2300" dirty="0">
                <a:latin typeface="Segoe UI Web (West European)"/>
              </a:rPr>
              <a:t> 
Failures</a:t>
            </a:r>
          </a:p>
          <a:p>
            <a:pPr marL="285750" indent="-285750">
              <a:lnSpc>
                <a:spcPct val="120000"/>
              </a:lnSpc>
            </a:pPr>
            <a:r>
              <a:rPr lang="en-US" sz="2600" dirty="0" err="1">
                <a:latin typeface="Segoe UI Web (West European)"/>
              </a:rPr>
              <a:t>Berücksichtigung</a:t>
            </a:r>
            <a:r>
              <a:rPr lang="en-US" sz="2600" dirty="0">
                <a:latin typeface="Segoe UI Web (West European)"/>
              </a:rPr>
              <a:t> von </a:t>
            </a:r>
            <a:r>
              <a:rPr lang="en-US" sz="2600" dirty="0" err="1">
                <a:latin typeface="Segoe UI Web (West European)"/>
              </a:rPr>
              <a:t>Schweregrad</a:t>
            </a:r>
            <a:r>
              <a:rPr lang="en-US" sz="2600" dirty="0">
                <a:latin typeface="Segoe UI Web (West European)"/>
              </a:rPr>
              <a:t>, </a:t>
            </a:r>
            <a:r>
              <a:rPr lang="en-US" sz="2600" dirty="0" err="1">
                <a:latin typeface="Segoe UI Web (West European)"/>
              </a:rPr>
              <a:t>Auftretens</a:t>
            </a:r>
            <a:r>
              <a:rPr lang="en-US" sz="2600" dirty="0">
                <a:latin typeface="Segoe UI Web (West European)"/>
              </a:rPr>
              <a:t>- und </a:t>
            </a:r>
            <a:r>
              <a:rPr lang="en-US" sz="2600" dirty="0" err="1">
                <a:latin typeface="Segoe UI Web (West European)"/>
              </a:rPr>
              <a:t>Entdeckungswahrscheinlichkeit</a:t>
            </a:r>
            <a:r>
              <a:rPr lang="en-US" sz="2600" dirty="0">
                <a:latin typeface="Segoe UI Web (West European)"/>
              </a:rPr>
              <a:t> </a:t>
            </a:r>
          </a:p>
          <a:p>
            <a:pPr marL="285750" indent="-285750">
              <a:lnSpc>
                <a:spcPct val="120000"/>
              </a:lnSpc>
            </a:pPr>
            <a:r>
              <a:rPr lang="de-DE" sz="2600" dirty="0">
                <a:latin typeface="Segoe UI Web (West European)"/>
              </a:rPr>
              <a:t>Weit verbreitet in Automobilindustrie, Luft- und Raumfahrt, Rüstungsindustrie,…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de-DE" dirty="0">
              <a:latin typeface="Segoe UI Web (West European)"/>
            </a:endParaRP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1C0093B8-3A1C-4FF4-9465-85623FB2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90725" y="6400800"/>
            <a:ext cx="2133600" cy="196850"/>
          </a:xfrm>
        </p:spPr>
        <p:txBody>
          <a:bodyPr/>
          <a:lstStyle/>
          <a:p>
            <a:pPr>
              <a:defRPr/>
            </a:pPr>
            <a:fld id="{E2E82192-8594-4FBF-8DF2-65194F0FCC18}" type="datetime1">
              <a:rPr lang="de-DE" altLang="de-DE" smtClean="0">
                <a:latin typeface="+mn-lt"/>
              </a:rPr>
              <a:t>08.11.23</a:t>
            </a:fld>
            <a:endParaRPr lang="de-DE" altLang="de-DE">
              <a:latin typeface="+mn-lt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5B5BBF1-9B88-4EF4-A4B9-710DA56387D2}"/>
              </a:ext>
            </a:extLst>
          </p:cNvPr>
          <p:cNvCxnSpPr>
            <a:cxnSpLocks/>
            <a:endCxn id="76" idx="0"/>
          </p:cNvCxnSpPr>
          <p:nvPr/>
        </p:nvCxnSpPr>
        <p:spPr>
          <a:xfrm flipV="1">
            <a:off x="7718172" y="5701744"/>
            <a:ext cx="10234" cy="40779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A73B723-105F-4013-943F-A1EF06227EFF}"/>
              </a:ext>
            </a:extLst>
          </p:cNvPr>
          <p:cNvCxnSpPr>
            <a:cxnSpLocks/>
          </p:cNvCxnSpPr>
          <p:nvPr/>
        </p:nvCxnSpPr>
        <p:spPr>
          <a:xfrm flipV="1">
            <a:off x="6623175" y="5701743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0D945EEA-D449-4764-9CBB-3118CAB919E6}"/>
              </a:ext>
            </a:extLst>
          </p:cNvPr>
          <p:cNvCxnSpPr>
            <a:cxnSpLocks/>
          </p:cNvCxnSpPr>
          <p:nvPr/>
        </p:nvCxnSpPr>
        <p:spPr>
          <a:xfrm flipV="1">
            <a:off x="5629256" y="5669299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13">
            <a:extLst>
              <a:ext uri="{FF2B5EF4-FFF2-40B4-BE49-F238E27FC236}">
                <a16:creationId xmlns:a16="http://schemas.microsoft.com/office/drawing/2014/main" id="{19671410-4343-42E6-A983-771C9BD1556D}"/>
              </a:ext>
            </a:extLst>
          </p:cNvPr>
          <p:cNvSpPr/>
          <p:nvPr/>
        </p:nvSpPr>
        <p:spPr>
          <a:xfrm>
            <a:off x="5251559" y="4770697"/>
            <a:ext cx="720000" cy="720000"/>
          </a:xfrm>
          <a:prstGeom prst="ellipse">
            <a:avLst/>
          </a:prstGeom>
          <a:solidFill>
            <a:srgbClr val="F7E4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0AE4DD6-C7C2-4F67-8B07-31689CBBAF7B}"/>
              </a:ext>
            </a:extLst>
          </p:cNvPr>
          <p:cNvCxnSpPr>
            <a:cxnSpLocks/>
            <a:stCxn id="81" idx="0"/>
          </p:cNvCxnSpPr>
          <p:nvPr/>
        </p:nvCxnSpPr>
        <p:spPr>
          <a:xfrm flipH="1" flipV="1">
            <a:off x="5627637" y="5490698"/>
            <a:ext cx="9942" cy="18443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FEBB762F-264E-4C6D-A14D-BDAF1089C0BC}"/>
              </a:ext>
            </a:extLst>
          </p:cNvPr>
          <p:cNvCxnSpPr>
            <a:cxnSpLocks/>
            <a:stCxn id="81" idx="6"/>
            <a:endCxn id="77" idx="1"/>
          </p:cNvCxnSpPr>
          <p:nvPr/>
        </p:nvCxnSpPr>
        <p:spPr>
          <a:xfrm>
            <a:off x="5757880" y="5804328"/>
            <a:ext cx="754322" cy="347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DF80E474-1B81-480C-BEEA-358A02B9FC4B}"/>
              </a:ext>
            </a:extLst>
          </p:cNvPr>
          <p:cNvCxnSpPr>
            <a:cxnSpLocks/>
            <a:stCxn id="77" idx="3"/>
            <a:endCxn id="76" idx="1"/>
          </p:cNvCxnSpPr>
          <p:nvPr/>
        </p:nvCxnSpPr>
        <p:spPr>
          <a:xfrm>
            <a:off x="6730581" y="5807804"/>
            <a:ext cx="939946" cy="386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62DCA8A8-43F4-4470-B694-68C2351129FF}"/>
              </a:ext>
            </a:extLst>
          </p:cNvPr>
          <p:cNvSpPr txBox="1"/>
          <p:nvPr/>
        </p:nvSpPr>
        <p:spPr>
          <a:xfrm>
            <a:off x="5143836" y="4999544"/>
            <a:ext cx="9321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+mn-lt"/>
              </a:rPr>
              <a:t>Ventilator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00D7042-F653-46E4-B797-5392E271C9DD}"/>
              </a:ext>
            </a:extLst>
          </p:cNvPr>
          <p:cNvSpPr txBox="1"/>
          <p:nvPr/>
        </p:nvSpPr>
        <p:spPr>
          <a:xfrm>
            <a:off x="5711067" y="5410200"/>
            <a:ext cx="993101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rgbClr val="FFC000"/>
                </a:solidFill>
                <a:latin typeface="+mn-lt"/>
              </a:rPr>
              <a:t>Ventilation unit
</a:t>
            </a:r>
            <a:endParaRPr lang="en-US" dirty="0">
              <a:latin typeface="+mn-lt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9A0E9D7-E9F2-4C83-A013-3E34A14A1F98}"/>
              </a:ext>
            </a:extLst>
          </p:cNvPr>
          <p:cNvSpPr txBox="1"/>
          <p:nvPr/>
        </p:nvSpPr>
        <p:spPr>
          <a:xfrm>
            <a:off x="6742834" y="5418509"/>
            <a:ext cx="966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90000"/>
                  </a:schemeClr>
                </a:solidFill>
                <a:latin typeface="+mn-lt"/>
              </a:rPr>
              <a:t>Provide pressure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E83C9F01-24C1-4AEE-BDBE-283283CFCB55}"/>
              </a:ext>
            </a:extLst>
          </p:cNvPr>
          <p:cNvSpPr txBox="1"/>
          <p:nvPr/>
        </p:nvSpPr>
        <p:spPr>
          <a:xfrm>
            <a:off x="7728406" y="5452954"/>
            <a:ext cx="732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7928D"/>
                </a:solidFill>
                <a:latin typeface="+mn-lt"/>
              </a:rPr>
              <a:t>PEEP to small</a:t>
            </a:r>
          </a:p>
        </p:txBody>
      </p:sp>
      <p:sp>
        <p:nvSpPr>
          <p:cNvPr id="76" name="Isosceles Triangle 19">
            <a:extLst>
              <a:ext uri="{FF2B5EF4-FFF2-40B4-BE49-F238E27FC236}">
                <a16:creationId xmlns:a16="http://schemas.microsoft.com/office/drawing/2014/main" id="{84D85507-1B39-4A17-BC6A-8727C784955B}"/>
              </a:ext>
            </a:extLst>
          </p:cNvPr>
          <p:cNvSpPr/>
          <p:nvPr/>
        </p:nvSpPr>
        <p:spPr>
          <a:xfrm>
            <a:off x="7612648" y="5701743"/>
            <a:ext cx="231516" cy="219842"/>
          </a:xfrm>
          <a:prstGeom prst="triangle">
            <a:avLst/>
          </a:prstGeom>
          <a:solidFill>
            <a:srgbClr val="F7928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15">
            <a:extLst>
              <a:ext uri="{FF2B5EF4-FFF2-40B4-BE49-F238E27FC236}">
                <a16:creationId xmlns:a16="http://schemas.microsoft.com/office/drawing/2014/main" id="{0043AEEC-1DFA-4DCF-8000-4762D818CD2C}"/>
              </a:ext>
            </a:extLst>
          </p:cNvPr>
          <p:cNvSpPr/>
          <p:nvPr/>
        </p:nvSpPr>
        <p:spPr>
          <a:xfrm>
            <a:off x="6512203" y="5694023"/>
            <a:ext cx="218379" cy="227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10">
            <a:extLst>
              <a:ext uri="{FF2B5EF4-FFF2-40B4-BE49-F238E27FC236}">
                <a16:creationId xmlns:a16="http://schemas.microsoft.com/office/drawing/2014/main" id="{2E6800DD-EF61-44BA-9BF2-0ECAFEEE1A4F}"/>
              </a:ext>
            </a:extLst>
          </p:cNvPr>
          <p:cNvSpPr/>
          <p:nvPr/>
        </p:nvSpPr>
        <p:spPr>
          <a:xfrm>
            <a:off x="5517278" y="5675130"/>
            <a:ext cx="240603" cy="258396"/>
          </a:xfrm>
          <a:prstGeom prst="ellipse">
            <a:avLst/>
          </a:prstGeom>
          <a:solidFill>
            <a:srgbClr val="F7E4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F5CACAFA-EA28-435D-8983-4923C5A07433}"/>
              </a:ext>
            </a:extLst>
          </p:cNvPr>
          <p:cNvSpPr txBox="1"/>
          <p:nvPr/>
        </p:nvSpPr>
        <p:spPr>
          <a:xfrm>
            <a:off x="5483854" y="5988250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…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900BBEDE-A8DA-447B-9C0D-D75864D22787}"/>
              </a:ext>
            </a:extLst>
          </p:cNvPr>
          <p:cNvSpPr txBox="1"/>
          <p:nvPr/>
        </p:nvSpPr>
        <p:spPr>
          <a:xfrm>
            <a:off x="6470285" y="5994306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41EA4266-CA46-4024-B6E3-5EC72F3E15E7}"/>
              </a:ext>
            </a:extLst>
          </p:cNvPr>
          <p:cNvSpPr txBox="1"/>
          <p:nvPr/>
        </p:nvSpPr>
        <p:spPr>
          <a:xfrm>
            <a:off x="7560895" y="5988250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F4E8A09B-442A-4CC8-B965-0F05D4897FAE}"/>
              </a:ext>
            </a:extLst>
          </p:cNvPr>
          <p:cNvSpPr/>
          <p:nvPr/>
        </p:nvSpPr>
        <p:spPr>
          <a:xfrm>
            <a:off x="9920551" y="2420305"/>
            <a:ext cx="1636998" cy="150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96" name="TextBox 52">
            <a:extLst>
              <a:ext uri="{FF2B5EF4-FFF2-40B4-BE49-F238E27FC236}">
                <a16:creationId xmlns:a16="http://schemas.microsoft.com/office/drawing/2014/main" id="{759F4715-19CC-4274-87A2-FEE18D400300}"/>
              </a:ext>
            </a:extLst>
          </p:cNvPr>
          <p:cNvSpPr txBox="1"/>
          <p:nvPr/>
        </p:nvSpPr>
        <p:spPr>
          <a:xfrm>
            <a:off x="10286011" y="3090762"/>
            <a:ext cx="1404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7928D"/>
              </a:solidFill>
              <a:latin typeface="+mn-lt"/>
            </a:endParaRPr>
          </a:p>
        </p:txBody>
      </p:sp>
      <p:sp>
        <p:nvSpPr>
          <p:cNvPr id="97" name="TextBox 53">
            <a:extLst>
              <a:ext uri="{FF2B5EF4-FFF2-40B4-BE49-F238E27FC236}">
                <a16:creationId xmlns:a16="http://schemas.microsoft.com/office/drawing/2014/main" id="{BCD52EF3-5D76-49A6-A1C0-26CBE0F4DDEC}"/>
              </a:ext>
            </a:extLst>
          </p:cNvPr>
          <p:cNvSpPr txBox="1"/>
          <p:nvPr/>
        </p:nvSpPr>
        <p:spPr>
          <a:xfrm>
            <a:off x="10286012" y="2462364"/>
            <a:ext cx="1244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C000"/>
                </a:solidFill>
                <a:latin typeface="+mn-lt"/>
              </a:rPr>
              <a:t>Komponente</a:t>
            </a:r>
            <a:endParaRPr lang="en-US" sz="1200" dirty="0">
              <a:solidFill>
                <a:srgbClr val="FFC000"/>
              </a:solidFill>
              <a:latin typeface="+mn-lt"/>
            </a:endParaRPr>
          </a:p>
          <a:p>
            <a:endParaRPr lang="en-US" sz="1200" dirty="0">
              <a:solidFill>
                <a:srgbClr val="FFC000"/>
              </a:solidFill>
              <a:latin typeface="+mn-lt"/>
            </a:endParaRPr>
          </a:p>
          <a:p>
            <a:r>
              <a:rPr lang="en-US" sz="1200" dirty="0" err="1">
                <a:solidFill>
                  <a:schemeClr val="accent1">
                    <a:lumMod val="90000"/>
                  </a:schemeClr>
                </a:solidFill>
                <a:latin typeface="+mn-lt"/>
              </a:rPr>
              <a:t>Funktion</a:t>
            </a:r>
            <a:endParaRPr lang="en-US" sz="1200" dirty="0">
              <a:solidFill>
                <a:schemeClr val="accent1">
                  <a:lumMod val="90000"/>
                </a:schemeClr>
              </a:solidFill>
              <a:latin typeface="+mn-lt"/>
            </a:endParaRPr>
          </a:p>
          <a:p>
            <a:endParaRPr lang="en-US" sz="1200" dirty="0">
              <a:solidFill>
                <a:schemeClr val="accent1">
                  <a:lumMod val="90000"/>
                </a:schemeClr>
              </a:solidFill>
              <a:latin typeface="+mn-lt"/>
            </a:endParaRPr>
          </a:p>
          <a:p>
            <a:r>
              <a:rPr lang="en-US" sz="1200" dirty="0">
                <a:solidFill>
                  <a:srgbClr val="F7928D"/>
                </a:solidFill>
                <a:latin typeface="+mn-lt"/>
              </a:rPr>
              <a:t>Failure</a:t>
            </a:r>
          </a:p>
          <a:p>
            <a:endParaRPr lang="de-DE" sz="1200" dirty="0">
              <a:solidFill>
                <a:srgbClr val="F7928D"/>
              </a:solidFill>
              <a:latin typeface="+mn-lt"/>
            </a:endParaRPr>
          </a:p>
          <a:p>
            <a:r>
              <a:rPr lang="en-US" sz="1200" dirty="0" err="1">
                <a:solidFill>
                  <a:srgbClr val="0070C0"/>
                </a:solidFill>
                <a:latin typeface="+mn-lt"/>
              </a:rPr>
              <a:t>Maßnahme</a:t>
            </a:r>
            <a:endParaRPr lang="en-DE" sz="12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98" name="Oval 10">
            <a:extLst>
              <a:ext uri="{FF2B5EF4-FFF2-40B4-BE49-F238E27FC236}">
                <a16:creationId xmlns:a16="http://schemas.microsoft.com/office/drawing/2014/main" id="{F3565986-BDD8-4721-8F25-4015FED09727}"/>
              </a:ext>
            </a:extLst>
          </p:cNvPr>
          <p:cNvSpPr/>
          <p:nvPr/>
        </p:nvSpPr>
        <p:spPr>
          <a:xfrm>
            <a:off x="10068771" y="2479008"/>
            <a:ext cx="252000" cy="252000"/>
          </a:xfrm>
          <a:prstGeom prst="ellipse">
            <a:avLst/>
          </a:prstGeom>
          <a:solidFill>
            <a:srgbClr val="F7E4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15">
            <a:extLst>
              <a:ext uri="{FF2B5EF4-FFF2-40B4-BE49-F238E27FC236}">
                <a16:creationId xmlns:a16="http://schemas.microsoft.com/office/drawing/2014/main" id="{55144310-CCA8-4BAC-81B4-D8867E8324CE}"/>
              </a:ext>
            </a:extLst>
          </p:cNvPr>
          <p:cNvSpPr/>
          <p:nvPr/>
        </p:nvSpPr>
        <p:spPr>
          <a:xfrm>
            <a:off x="10066584" y="2838118"/>
            <a:ext cx="252000" cy="25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ünfeck 169">
            <a:extLst>
              <a:ext uri="{FF2B5EF4-FFF2-40B4-BE49-F238E27FC236}">
                <a16:creationId xmlns:a16="http://schemas.microsoft.com/office/drawing/2014/main" id="{9362E850-19D7-4810-8255-8ADCAB033F1C}"/>
              </a:ext>
            </a:extLst>
          </p:cNvPr>
          <p:cNvSpPr/>
          <p:nvPr/>
        </p:nvSpPr>
        <p:spPr>
          <a:xfrm>
            <a:off x="10066257" y="3549885"/>
            <a:ext cx="252000" cy="252000"/>
          </a:xfrm>
          <a:prstGeom prst="pent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Isosceles Triangle 19">
            <a:extLst>
              <a:ext uri="{FF2B5EF4-FFF2-40B4-BE49-F238E27FC236}">
                <a16:creationId xmlns:a16="http://schemas.microsoft.com/office/drawing/2014/main" id="{F0749FB9-0B3D-4478-8B7B-979710FA0CEC}"/>
              </a:ext>
            </a:extLst>
          </p:cNvPr>
          <p:cNvSpPr/>
          <p:nvPr/>
        </p:nvSpPr>
        <p:spPr>
          <a:xfrm>
            <a:off x="10066257" y="3191767"/>
            <a:ext cx="247322" cy="252000"/>
          </a:xfrm>
          <a:prstGeom prst="triangle">
            <a:avLst/>
          </a:prstGeom>
          <a:solidFill>
            <a:srgbClr val="F7928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6F2D1A-816F-15E8-44B3-DC761A0231CA}"/>
              </a:ext>
            </a:extLst>
          </p:cNvPr>
          <p:cNvSpPr txBox="1"/>
          <p:nvPr/>
        </p:nvSpPr>
        <p:spPr>
          <a:xfrm>
            <a:off x="0" y="6429712"/>
            <a:ext cx="71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PR</a:t>
            </a:r>
          </a:p>
        </p:txBody>
      </p:sp>
    </p:spTree>
    <p:extLst>
      <p:ext uri="{BB962C8B-B14F-4D97-AF65-F5344CB8AC3E}">
        <p14:creationId xmlns:p14="http://schemas.microsoft.com/office/powerpoint/2010/main" val="1381905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5908-332E-43B4-84CC-E14595EA9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FMEA in der </a:t>
            </a:r>
            <a:r>
              <a:rPr lang="en-GB" dirty="0" err="1">
                <a:latin typeface="+mn-lt"/>
              </a:rPr>
              <a:t>Medizin</a:t>
            </a:r>
            <a:endParaRPr lang="en-GB" dirty="0">
              <a:latin typeface="+mn-lt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AEE601-818E-49FB-928B-43276191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563" y="6400800"/>
            <a:ext cx="2844800" cy="196850"/>
          </a:xfrm>
        </p:spPr>
        <p:txBody>
          <a:bodyPr/>
          <a:lstStyle/>
          <a:p>
            <a:fld id="{63F6475A-4637-488C-A8BB-AAD68E9B85F4}" type="slidenum">
              <a:rPr lang="de-DE" altLang="de-DE" smtClean="0">
                <a:latin typeface="+mn-lt"/>
              </a:rPr>
              <a:pPr/>
              <a:t>5</a:t>
            </a:fld>
            <a:endParaRPr lang="de-DE" altLang="de-DE">
              <a:latin typeface="+mn-lt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7FAFAB7-5B84-4321-9F5E-DF681C4B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665288"/>
            <a:ext cx="4673698" cy="457200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</a:pPr>
            <a:r>
              <a:rPr lang="de-DE" sz="2000" dirty="0">
                <a:latin typeface="Segoe UI Web (West European)"/>
              </a:rPr>
              <a:t>Basierend auf dem Aufbau der Fehlermöglichkeits- und Einflussanalyse (FMEA)</a:t>
            </a:r>
          </a:p>
          <a:p>
            <a:pPr marL="285750" indent="-285750">
              <a:lnSpc>
                <a:spcPct val="120000"/>
              </a:lnSpc>
            </a:pPr>
            <a:r>
              <a:rPr lang="de-DE" sz="2000" dirty="0">
                <a:latin typeface="Segoe UI Web (West European)"/>
              </a:rPr>
              <a:t>System "Mensch" als Graph mit</a:t>
            </a:r>
          </a:p>
          <a:p>
            <a:pPr marL="742950" lvl="1" indent="-285750">
              <a:lnSpc>
                <a:spcPct val="120000"/>
              </a:lnSpc>
            </a:pPr>
            <a:r>
              <a:rPr lang="en-US" sz="1800" dirty="0" err="1">
                <a:latin typeface="Segoe UI Web (West European)"/>
              </a:rPr>
              <a:t>Komponenten</a:t>
            </a:r>
            <a:r>
              <a:rPr lang="en-US" sz="1800" dirty="0">
                <a:latin typeface="Segoe UI Web (West European)"/>
              </a:rPr>
              <a:t> / ”</a:t>
            </a:r>
            <a:r>
              <a:rPr lang="en-US" sz="1800" dirty="0" err="1">
                <a:latin typeface="Segoe UI Web (West European)"/>
              </a:rPr>
              <a:t>Anatomie</a:t>
            </a:r>
            <a:r>
              <a:rPr lang="en-US" sz="1800" dirty="0">
                <a:latin typeface="Segoe UI Web (West European)"/>
              </a:rPr>
              <a:t>”
</a:t>
            </a:r>
            <a:r>
              <a:rPr lang="en-US" sz="1800" dirty="0" err="1">
                <a:latin typeface="Segoe UI Web (West European)"/>
              </a:rPr>
              <a:t>Funktionen</a:t>
            </a:r>
            <a:r>
              <a:rPr lang="en-US" sz="1800" dirty="0">
                <a:latin typeface="Segoe UI Web (West European)"/>
              </a:rPr>
              <a:t> / “</a:t>
            </a:r>
            <a:r>
              <a:rPr lang="en-US" sz="1800" dirty="0" err="1">
                <a:latin typeface="Segoe UI Web (West European)"/>
              </a:rPr>
              <a:t>Physiologie</a:t>
            </a:r>
            <a:r>
              <a:rPr lang="en-US" sz="1800" dirty="0">
                <a:latin typeface="Segoe UI Web (West European)"/>
              </a:rPr>
              <a:t>” 
Failures / “</a:t>
            </a:r>
            <a:r>
              <a:rPr lang="en-US" sz="1800" dirty="0" err="1">
                <a:latin typeface="Segoe UI Web (West European)"/>
              </a:rPr>
              <a:t>Pathologie</a:t>
            </a:r>
            <a:r>
              <a:rPr lang="en-US" sz="1800" dirty="0">
                <a:latin typeface="Segoe UI Web (West European)"/>
              </a:rPr>
              <a:t>”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de-DE" b="1" dirty="0">
                <a:solidFill>
                  <a:srgbClr val="00B050"/>
                </a:solidFill>
                <a:latin typeface="Segoe UI Web (West European)"/>
                <a:sym typeface="Wingdings" panose="05000000000000000000" pitchFamily="2" charset="2"/>
              </a:rPr>
              <a:t>+</a:t>
            </a:r>
            <a:r>
              <a:rPr lang="de-DE" sz="2200" dirty="0">
                <a:latin typeface="Segoe UI Web (West European)"/>
                <a:sym typeface="Wingdings" panose="05000000000000000000" pitchFamily="2" charset="2"/>
              </a:rPr>
              <a:t> </a:t>
            </a:r>
            <a:r>
              <a:rPr lang="de-DE" sz="2000" dirty="0">
                <a:latin typeface="Segoe UI Web (West European)"/>
              </a:rPr>
              <a:t>Universelle, patientenunabhängige</a:t>
            </a:r>
            <a:br>
              <a:rPr lang="de-DE" sz="2000" dirty="0">
                <a:latin typeface="Segoe UI Web (West European)"/>
              </a:rPr>
            </a:br>
            <a:r>
              <a:rPr lang="de-DE" sz="2000" dirty="0">
                <a:latin typeface="Segoe UI Web (West European)"/>
              </a:rPr>
              <a:t>     Wissensbasis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de-DE" sz="2000" b="1" dirty="0">
                <a:solidFill>
                  <a:srgbClr val="C00000"/>
                </a:solidFill>
                <a:latin typeface="Segoe UI Web (West European)"/>
                <a:sym typeface="Wingdings" panose="05000000000000000000" pitchFamily="2" charset="2"/>
              </a:rPr>
              <a:t>-</a:t>
            </a:r>
            <a:r>
              <a:rPr lang="de-DE" sz="2000" dirty="0">
                <a:latin typeface="Segoe UI Web (West European)"/>
                <a:sym typeface="Wingdings" panose="05000000000000000000" pitchFamily="2" charset="2"/>
              </a:rPr>
              <a:t>   Manuelle Erstellung (derzeit)</a:t>
            </a:r>
            <a:endParaRPr lang="de-DE" sz="2000" dirty="0">
              <a:latin typeface="Segoe UI Web (West European)"/>
            </a:endParaRP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1C0093B8-3A1C-4FF4-9465-85623FB2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90725" y="6400800"/>
            <a:ext cx="2133600" cy="196850"/>
          </a:xfrm>
        </p:spPr>
        <p:txBody>
          <a:bodyPr/>
          <a:lstStyle/>
          <a:p>
            <a:pPr>
              <a:defRPr/>
            </a:pPr>
            <a:fld id="{E2E82192-8594-4FBF-8DF2-65194F0FCC18}" type="datetime1">
              <a:rPr lang="de-DE" altLang="de-DE" smtClean="0">
                <a:latin typeface="+mn-lt"/>
              </a:rPr>
              <a:t>08.11.23</a:t>
            </a:fld>
            <a:endParaRPr lang="de-DE" altLang="de-DE" dirty="0">
              <a:latin typeface="+mn-lt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5B5BBF1-9B88-4EF4-A4B9-710DA56387D2}"/>
              </a:ext>
            </a:extLst>
          </p:cNvPr>
          <p:cNvCxnSpPr>
            <a:cxnSpLocks/>
            <a:endCxn id="76" idx="0"/>
          </p:cNvCxnSpPr>
          <p:nvPr/>
        </p:nvCxnSpPr>
        <p:spPr>
          <a:xfrm flipV="1">
            <a:off x="7718172" y="5701744"/>
            <a:ext cx="10234" cy="40779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A73B723-105F-4013-943F-A1EF06227EFF}"/>
              </a:ext>
            </a:extLst>
          </p:cNvPr>
          <p:cNvCxnSpPr>
            <a:cxnSpLocks/>
          </p:cNvCxnSpPr>
          <p:nvPr/>
        </p:nvCxnSpPr>
        <p:spPr>
          <a:xfrm flipV="1">
            <a:off x="6623175" y="5701743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0D945EEA-D449-4764-9CBB-3118CAB919E6}"/>
              </a:ext>
            </a:extLst>
          </p:cNvPr>
          <p:cNvCxnSpPr>
            <a:cxnSpLocks/>
          </p:cNvCxnSpPr>
          <p:nvPr/>
        </p:nvCxnSpPr>
        <p:spPr>
          <a:xfrm flipV="1">
            <a:off x="5629256" y="5669299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D7A8F181-9D98-4455-AF49-90F1FD616124}"/>
              </a:ext>
            </a:extLst>
          </p:cNvPr>
          <p:cNvCxnSpPr>
            <a:cxnSpLocks/>
          </p:cNvCxnSpPr>
          <p:nvPr/>
        </p:nvCxnSpPr>
        <p:spPr>
          <a:xfrm flipV="1">
            <a:off x="7740637" y="4118755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636AC6C6-ECA0-4E60-853A-0FF7E2B50B1F}"/>
              </a:ext>
            </a:extLst>
          </p:cNvPr>
          <p:cNvSpPr txBox="1"/>
          <p:nvPr/>
        </p:nvSpPr>
        <p:spPr>
          <a:xfrm>
            <a:off x="6482437" y="4427830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DDE38C8-575F-4C36-BB55-C2E3755DAD06}"/>
              </a:ext>
            </a:extLst>
          </p:cNvPr>
          <p:cNvCxnSpPr>
            <a:cxnSpLocks/>
          </p:cNvCxnSpPr>
          <p:nvPr/>
        </p:nvCxnSpPr>
        <p:spPr>
          <a:xfrm flipV="1">
            <a:off x="6647739" y="4108354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B7314FCB-B265-4257-B815-B3DCC0A1A4D0}"/>
              </a:ext>
            </a:extLst>
          </p:cNvPr>
          <p:cNvSpPr txBox="1"/>
          <p:nvPr/>
        </p:nvSpPr>
        <p:spPr>
          <a:xfrm>
            <a:off x="5483854" y="4423284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7FBBC892-A112-4CBB-A6E9-004C66623CF9}"/>
              </a:ext>
            </a:extLst>
          </p:cNvPr>
          <p:cNvCxnSpPr>
            <a:cxnSpLocks/>
          </p:cNvCxnSpPr>
          <p:nvPr/>
        </p:nvCxnSpPr>
        <p:spPr>
          <a:xfrm flipV="1">
            <a:off x="5643645" y="4129895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9DFAEF68-78B8-4B45-AF64-3AC6C2221BBF}"/>
              </a:ext>
            </a:extLst>
          </p:cNvPr>
          <p:cNvCxnSpPr>
            <a:cxnSpLocks/>
            <a:stCxn id="54" idx="1"/>
            <a:endCxn id="75" idx="5"/>
          </p:cNvCxnSpPr>
          <p:nvPr/>
        </p:nvCxnSpPr>
        <p:spPr>
          <a:xfrm flipH="1" flipV="1">
            <a:off x="7800760" y="4231858"/>
            <a:ext cx="1090243" cy="315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5">
            <a:extLst>
              <a:ext uri="{FF2B5EF4-FFF2-40B4-BE49-F238E27FC236}">
                <a16:creationId xmlns:a16="http://schemas.microsoft.com/office/drawing/2014/main" id="{0CCDF716-2E7E-4A46-9BE7-E2A91AED129D}"/>
              </a:ext>
            </a:extLst>
          </p:cNvPr>
          <p:cNvSpPr/>
          <p:nvPr/>
        </p:nvSpPr>
        <p:spPr>
          <a:xfrm>
            <a:off x="5283674" y="1754241"/>
            <a:ext cx="720000" cy="720000"/>
          </a:xfrm>
          <a:prstGeom prst="ellipse">
            <a:avLst/>
          </a:prstGeom>
          <a:solidFill>
            <a:srgbClr val="F7E48D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13">
            <a:extLst>
              <a:ext uri="{FF2B5EF4-FFF2-40B4-BE49-F238E27FC236}">
                <a16:creationId xmlns:a16="http://schemas.microsoft.com/office/drawing/2014/main" id="{19671410-4343-42E6-A983-771C9BD1556D}"/>
              </a:ext>
            </a:extLst>
          </p:cNvPr>
          <p:cNvSpPr/>
          <p:nvPr/>
        </p:nvSpPr>
        <p:spPr>
          <a:xfrm>
            <a:off x="5251559" y="4770697"/>
            <a:ext cx="720000" cy="720000"/>
          </a:xfrm>
          <a:prstGeom prst="ellipse">
            <a:avLst/>
          </a:prstGeom>
          <a:solidFill>
            <a:srgbClr val="F7E4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24679A82-5297-4C90-90F2-8C81C23B7EC7}"/>
              </a:ext>
            </a:extLst>
          </p:cNvPr>
          <p:cNvCxnSpPr>
            <a:cxnSpLocks/>
            <a:stCxn id="25" idx="4"/>
            <a:endCxn id="78" idx="0"/>
          </p:cNvCxnSpPr>
          <p:nvPr/>
        </p:nvCxnSpPr>
        <p:spPr>
          <a:xfrm>
            <a:off x="5643675" y="2474242"/>
            <a:ext cx="3385" cy="2810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FB5FC11-EBFA-40ED-86AF-046392DE3042}"/>
              </a:ext>
            </a:extLst>
          </p:cNvPr>
          <p:cNvCxnSpPr>
            <a:cxnSpLocks/>
            <a:stCxn id="78" idx="6"/>
            <a:endCxn id="70" idx="1"/>
          </p:cNvCxnSpPr>
          <p:nvPr/>
        </p:nvCxnSpPr>
        <p:spPr>
          <a:xfrm flipV="1">
            <a:off x="5767360" y="2883360"/>
            <a:ext cx="765740" cy="115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EA9E971C-2538-4693-9BD0-3F5616FCCAF5}"/>
              </a:ext>
            </a:extLst>
          </p:cNvPr>
          <p:cNvCxnSpPr>
            <a:cxnSpLocks/>
            <a:stCxn id="79" idx="6"/>
            <a:endCxn id="71" idx="1"/>
          </p:cNvCxnSpPr>
          <p:nvPr/>
        </p:nvCxnSpPr>
        <p:spPr>
          <a:xfrm>
            <a:off x="5770032" y="3565829"/>
            <a:ext cx="766124" cy="841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E6566E8A-2EE0-4D86-BA40-869EF05B52E0}"/>
              </a:ext>
            </a:extLst>
          </p:cNvPr>
          <p:cNvCxnSpPr>
            <a:cxnSpLocks/>
            <a:stCxn id="80" idx="6"/>
            <a:endCxn id="72" idx="1"/>
          </p:cNvCxnSpPr>
          <p:nvPr/>
        </p:nvCxnSpPr>
        <p:spPr>
          <a:xfrm flipV="1">
            <a:off x="5766990" y="4232984"/>
            <a:ext cx="768445" cy="686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59944ECF-F8E8-4F65-B4FD-4B18BB81E183}"/>
              </a:ext>
            </a:extLst>
          </p:cNvPr>
          <p:cNvCxnSpPr>
            <a:cxnSpLocks/>
            <a:stCxn id="70" idx="3"/>
            <a:endCxn id="73" idx="1"/>
          </p:cNvCxnSpPr>
          <p:nvPr/>
        </p:nvCxnSpPr>
        <p:spPr>
          <a:xfrm>
            <a:off x="6751479" y="2883360"/>
            <a:ext cx="933600" cy="465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5BBEAACA-9C12-49A1-AEF7-934DCC8352EA}"/>
              </a:ext>
            </a:extLst>
          </p:cNvPr>
          <p:cNvCxnSpPr>
            <a:cxnSpLocks/>
            <a:stCxn id="71" idx="3"/>
            <a:endCxn id="74" idx="1"/>
          </p:cNvCxnSpPr>
          <p:nvPr/>
        </p:nvCxnSpPr>
        <p:spPr>
          <a:xfrm flipV="1">
            <a:off x="6754535" y="3560939"/>
            <a:ext cx="932472" cy="1330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A0AA6A1D-FCB0-483A-9473-024C91A62E9A}"/>
              </a:ext>
            </a:extLst>
          </p:cNvPr>
          <p:cNvCxnSpPr>
            <a:cxnSpLocks/>
            <a:stCxn id="75" idx="1"/>
            <a:endCxn id="72" idx="3"/>
          </p:cNvCxnSpPr>
          <p:nvPr/>
        </p:nvCxnSpPr>
        <p:spPr>
          <a:xfrm flipH="1">
            <a:off x="6753813" y="4231859"/>
            <a:ext cx="931188" cy="11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0AE4DD6-C7C2-4F67-8B07-31689CBBAF7B}"/>
              </a:ext>
            </a:extLst>
          </p:cNvPr>
          <p:cNvCxnSpPr>
            <a:cxnSpLocks/>
            <a:stCxn id="81" idx="0"/>
          </p:cNvCxnSpPr>
          <p:nvPr/>
        </p:nvCxnSpPr>
        <p:spPr>
          <a:xfrm flipH="1" flipV="1">
            <a:off x="5627637" y="5490698"/>
            <a:ext cx="9942" cy="18443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FEBB762F-264E-4C6D-A14D-BDAF1089C0BC}"/>
              </a:ext>
            </a:extLst>
          </p:cNvPr>
          <p:cNvCxnSpPr>
            <a:cxnSpLocks/>
            <a:stCxn id="81" idx="6"/>
            <a:endCxn id="77" idx="1"/>
          </p:cNvCxnSpPr>
          <p:nvPr/>
        </p:nvCxnSpPr>
        <p:spPr>
          <a:xfrm>
            <a:off x="5757880" y="5804328"/>
            <a:ext cx="754322" cy="347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DF80E474-1B81-480C-BEEA-358A02B9FC4B}"/>
              </a:ext>
            </a:extLst>
          </p:cNvPr>
          <p:cNvCxnSpPr>
            <a:cxnSpLocks/>
            <a:stCxn id="77" idx="3"/>
            <a:endCxn id="76" idx="1"/>
          </p:cNvCxnSpPr>
          <p:nvPr/>
        </p:nvCxnSpPr>
        <p:spPr>
          <a:xfrm>
            <a:off x="6730581" y="5807804"/>
            <a:ext cx="939946" cy="386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FCF9EF59-A404-494A-B450-DA44D641C2D3}"/>
              </a:ext>
            </a:extLst>
          </p:cNvPr>
          <p:cNvSpPr txBox="1"/>
          <p:nvPr/>
        </p:nvSpPr>
        <p:spPr>
          <a:xfrm>
            <a:off x="5292652" y="1983757"/>
            <a:ext cx="725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+mn-lt"/>
              </a:rPr>
              <a:t>Human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7CEA437C-83ED-4F97-85B4-97BF48895E76}"/>
              </a:ext>
            </a:extLst>
          </p:cNvPr>
          <p:cNvSpPr txBox="1"/>
          <p:nvPr/>
        </p:nvSpPr>
        <p:spPr>
          <a:xfrm>
            <a:off x="5274591" y="6192258"/>
            <a:ext cx="1195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Therapy
</a:t>
            </a:r>
            <a:endParaRPr lang="en-US" dirty="0">
              <a:latin typeface="+mn-lt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2DCA8A8-43F4-4470-B694-68C2351129FF}"/>
              </a:ext>
            </a:extLst>
          </p:cNvPr>
          <p:cNvSpPr txBox="1"/>
          <p:nvPr/>
        </p:nvSpPr>
        <p:spPr>
          <a:xfrm>
            <a:off x="5143836" y="4999544"/>
            <a:ext cx="9321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+mn-lt"/>
              </a:rPr>
              <a:t>Ventilator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6A6CC727-F9A2-4056-A668-470109E0082C}"/>
              </a:ext>
            </a:extLst>
          </p:cNvPr>
          <p:cNvSpPr txBox="1"/>
          <p:nvPr/>
        </p:nvSpPr>
        <p:spPr>
          <a:xfrm>
            <a:off x="5732785" y="2523035"/>
            <a:ext cx="877295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rgbClr val="FFC000"/>
                </a:solidFill>
                <a:latin typeface="+mn-lt"/>
              </a:rPr>
              <a:t>Pulmonary System
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0AC3FF0-765E-4B32-A2AF-8DEAE1536E9B}"/>
              </a:ext>
            </a:extLst>
          </p:cNvPr>
          <p:cNvSpPr txBox="1"/>
          <p:nvPr/>
        </p:nvSpPr>
        <p:spPr>
          <a:xfrm>
            <a:off x="5738203" y="3203464"/>
            <a:ext cx="1037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C000"/>
                </a:solidFill>
                <a:latin typeface="+mn-lt"/>
              </a:rPr>
              <a:t>Alveolar space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5E68A07-CC11-4D7D-A252-801E46233016}"/>
              </a:ext>
            </a:extLst>
          </p:cNvPr>
          <p:cNvSpPr txBox="1"/>
          <p:nvPr/>
        </p:nvSpPr>
        <p:spPr>
          <a:xfrm>
            <a:off x="5739918" y="3875693"/>
            <a:ext cx="722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C000"/>
                </a:solidFill>
                <a:latin typeface="+mn-lt"/>
              </a:rPr>
              <a:t>Alveoli
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DDF19B46-1229-4A9E-92E3-1E84727825B4}"/>
              </a:ext>
            </a:extLst>
          </p:cNvPr>
          <p:cNvSpPr txBox="1"/>
          <p:nvPr/>
        </p:nvSpPr>
        <p:spPr>
          <a:xfrm>
            <a:off x="6714088" y="2525827"/>
            <a:ext cx="955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90000"/>
                  </a:schemeClr>
                </a:solidFill>
                <a:latin typeface="+mn-lt"/>
              </a:rPr>
              <a:t>Oxygen supply
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E06CD76-C906-4C35-A139-9381CDB266E6}"/>
              </a:ext>
            </a:extLst>
          </p:cNvPr>
          <p:cNvSpPr txBox="1"/>
          <p:nvPr/>
        </p:nvSpPr>
        <p:spPr>
          <a:xfrm>
            <a:off x="6718999" y="3199561"/>
            <a:ext cx="1282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90000"/>
                  </a:schemeClr>
                </a:solidFill>
                <a:latin typeface="+mn-lt"/>
              </a:rPr>
              <a:t>Provide</a:t>
            </a:r>
            <a:br>
              <a:rPr lang="en-US" sz="1000" dirty="0">
                <a:solidFill>
                  <a:schemeClr val="accent1">
                    <a:lumMod val="90000"/>
                  </a:schemeClr>
                </a:solidFill>
                <a:latin typeface="+mn-lt"/>
              </a:rPr>
            </a:br>
            <a:r>
              <a:rPr lang="en-US" sz="1000" dirty="0">
                <a:solidFill>
                  <a:schemeClr val="accent1">
                    <a:lumMod val="90000"/>
                  </a:schemeClr>
                </a:solidFill>
                <a:latin typeface="+mn-lt"/>
              </a:rPr>
              <a:t>volume
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BC28BA2-A016-439E-938E-8FF67094950B}"/>
              </a:ext>
            </a:extLst>
          </p:cNvPr>
          <p:cNvSpPr txBox="1"/>
          <p:nvPr/>
        </p:nvSpPr>
        <p:spPr>
          <a:xfrm>
            <a:off x="6710684" y="3878360"/>
            <a:ext cx="1052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90000"/>
                  </a:schemeClr>
                </a:solidFill>
                <a:latin typeface="+mn-lt"/>
              </a:rPr>
              <a:t>Gas exchange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00D7042-F653-46E4-B797-5392E271C9DD}"/>
              </a:ext>
            </a:extLst>
          </p:cNvPr>
          <p:cNvSpPr txBox="1"/>
          <p:nvPr/>
        </p:nvSpPr>
        <p:spPr>
          <a:xfrm>
            <a:off x="5711067" y="5410200"/>
            <a:ext cx="993101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rgbClr val="FFC000"/>
                </a:solidFill>
                <a:latin typeface="+mn-lt"/>
              </a:rPr>
              <a:t>Ventilation unit
</a:t>
            </a:r>
            <a:endParaRPr lang="en-US" dirty="0">
              <a:latin typeface="+mn-lt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9A0E9D7-E9F2-4C83-A013-3E34A14A1F98}"/>
              </a:ext>
            </a:extLst>
          </p:cNvPr>
          <p:cNvSpPr txBox="1"/>
          <p:nvPr/>
        </p:nvSpPr>
        <p:spPr>
          <a:xfrm>
            <a:off x="6742834" y="5418509"/>
            <a:ext cx="966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90000"/>
                  </a:schemeClr>
                </a:solidFill>
                <a:latin typeface="+mn-lt"/>
              </a:rPr>
              <a:t>Provide pressure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E83C9F01-24C1-4AEE-BDBE-283283CFCB55}"/>
              </a:ext>
            </a:extLst>
          </p:cNvPr>
          <p:cNvSpPr txBox="1"/>
          <p:nvPr/>
        </p:nvSpPr>
        <p:spPr>
          <a:xfrm>
            <a:off x="7728406" y="5452954"/>
            <a:ext cx="732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7928D"/>
                </a:solidFill>
                <a:latin typeface="+mn-lt"/>
              </a:rPr>
              <a:t>PEEP to small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FF356E9D-EBBF-4153-9DE6-EF9505E48C56}"/>
              </a:ext>
            </a:extLst>
          </p:cNvPr>
          <p:cNvSpPr txBox="1"/>
          <p:nvPr/>
        </p:nvSpPr>
        <p:spPr>
          <a:xfrm>
            <a:off x="7738377" y="3860531"/>
            <a:ext cx="84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7928D"/>
                </a:solidFill>
                <a:latin typeface="+mn-lt"/>
              </a:rPr>
              <a:t>Atelectasis
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48C44E6D-EC2B-4DB6-AA2D-7017DCB5A77C}"/>
              </a:ext>
            </a:extLst>
          </p:cNvPr>
          <p:cNvSpPr txBox="1"/>
          <p:nvPr/>
        </p:nvSpPr>
        <p:spPr>
          <a:xfrm>
            <a:off x="7762317" y="2523585"/>
            <a:ext cx="79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7928D"/>
                </a:solidFill>
                <a:latin typeface="+mn-lt"/>
              </a:rPr>
              <a:t>Supply too low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1E666F3B-2413-402F-8B2F-16582F060404}"/>
              </a:ext>
            </a:extLst>
          </p:cNvPr>
          <p:cNvSpPr txBox="1"/>
          <p:nvPr/>
        </p:nvSpPr>
        <p:spPr>
          <a:xfrm>
            <a:off x="7756538" y="3203040"/>
            <a:ext cx="957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7928D"/>
                </a:solidFill>
                <a:latin typeface="+mn-lt"/>
              </a:rPr>
              <a:t>Volume 
too low
</a:t>
            </a:r>
          </a:p>
        </p:txBody>
      </p:sp>
      <p:sp>
        <p:nvSpPr>
          <p:cNvPr id="54" name="Fünfeck 169">
            <a:extLst>
              <a:ext uri="{FF2B5EF4-FFF2-40B4-BE49-F238E27FC236}">
                <a16:creationId xmlns:a16="http://schemas.microsoft.com/office/drawing/2014/main" id="{659EB3CC-8C64-4803-BBEF-837CD1242449}"/>
              </a:ext>
            </a:extLst>
          </p:cNvPr>
          <p:cNvSpPr/>
          <p:nvPr/>
        </p:nvSpPr>
        <p:spPr>
          <a:xfrm>
            <a:off x="8891002" y="4119132"/>
            <a:ext cx="298990" cy="303371"/>
          </a:xfrm>
          <a:prstGeom prst="pent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7" name="Verbinder: gewinkelt 173">
            <a:extLst>
              <a:ext uri="{FF2B5EF4-FFF2-40B4-BE49-F238E27FC236}">
                <a16:creationId xmlns:a16="http://schemas.microsoft.com/office/drawing/2014/main" id="{B5437675-9463-44F2-8F28-F68A2142FC45}"/>
              </a:ext>
            </a:extLst>
          </p:cNvPr>
          <p:cNvCxnSpPr>
            <a:cxnSpLocks/>
            <a:stCxn id="76" idx="5"/>
            <a:endCxn id="54" idx="1"/>
          </p:cNvCxnSpPr>
          <p:nvPr/>
        </p:nvCxnSpPr>
        <p:spPr>
          <a:xfrm flipV="1">
            <a:off x="7786286" y="4235008"/>
            <a:ext cx="1104717" cy="1576656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8D8D1395-1758-42E8-B45C-C9836F257238}"/>
              </a:ext>
            </a:extLst>
          </p:cNvPr>
          <p:cNvSpPr txBox="1"/>
          <p:nvPr/>
        </p:nvSpPr>
        <p:spPr>
          <a:xfrm>
            <a:off x="9040498" y="3882094"/>
            <a:ext cx="984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latin typeface="+mn-lt"/>
              </a:rPr>
              <a:t>Increase PEEP</a:t>
            </a:r>
          </a:p>
        </p:txBody>
      </p:sp>
      <p:sp>
        <p:nvSpPr>
          <p:cNvPr id="70" name="Rectangle 15">
            <a:extLst>
              <a:ext uri="{FF2B5EF4-FFF2-40B4-BE49-F238E27FC236}">
                <a16:creationId xmlns:a16="http://schemas.microsoft.com/office/drawing/2014/main" id="{31BA60C7-9EE4-45F9-BA8D-328003969E02}"/>
              </a:ext>
            </a:extLst>
          </p:cNvPr>
          <p:cNvSpPr/>
          <p:nvPr/>
        </p:nvSpPr>
        <p:spPr>
          <a:xfrm>
            <a:off x="6533101" y="2769579"/>
            <a:ext cx="218379" cy="227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15">
            <a:extLst>
              <a:ext uri="{FF2B5EF4-FFF2-40B4-BE49-F238E27FC236}">
                <a16:creationId xmlns:a16="http://schemas.microsoft.com/office/drawing/2014/main" id="{09015FEF-878D-4787-84F9-BB424E90396D}"/>
              </a:ext>
            </a:extLst>
          </p:cNvPr>
          <p:cNvSpPr/>
          <p:nvPr/>
        </p:nvSpPr>
        <p:spPr>
          <a:xfrm>
            <a:off x="6536157" y="3460462"/>
            <a:ext cx="218379" cy="227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15">
            <a:extLst>
              <a:ext uri="{FF2B5EF4-FFF2-40B4-BE49-F238E27FC236}">
                <a16:creationId xmlns:a16="http://schemas.microsoft.com/office/drawing/2014/main" id="{AACB3D6D-664D-4892-9324-144BECD8A374}"/>
              </a:ext>
            </a:extLst>
          </p:cNvPr>
          <p:cNvSpPr/>
          <p:nvPr/>
        </p:nvSpPr>
        <p:spPr>
          <a:xfrm>
            <a:off x="6535435" y="4119202"/>
            <a:ext cx="218379" cy="227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Isosceles Triangle 19">
            <a:extLst>
              <a:ext uri="{FF2B5EF4-FFF2-40B4-BE49-F238E27FC236}">
                <a16:creationId xmlns:a16="http://schemas.microsoft.com/office/drawing/2014/main" id="{C456D3A3-0257-4AD6-B30D-1CDEA3B1D065}"/>
              </a:ext>
            </a:extLst>
          </p:cNvPr>
          <p:cNvSpPr/>
          <p:nvPr/>
        </p:nvSpPr>
        <p:spPr>
          <a:xfrm>
            <a:off x="7627200" y="2778095"/>
            <a:ext cx="231516" cy="219842"/>
          </a:xfrm>
          <a:prstGeom prst="triangle">
            <a:avLst/>
          </a:prstGeom>
          <a:solidFill>
            <a:srgbClr val="F7928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Isosceles Triangle 19">
            <a:extLst>
              <a:ext uri="{FF2B5EF4-FFF2-40B4-BE49-F238E27FC236}">
                <a16:creationId xmlns:a16="http://schemas.microsoft.com/office/drawing/2014/main" id="{1DD32B7D-754F-4DA2-AE7A-5CDBEEF08996}"/>
              </a:ext>
            </a:extLst>
          </p:cNvPr>
          <p:cNvSpPr/>
          <p:nvPr/>
        </p:nvSpPr>
        <p:spPr>
          <a:xfrm>
            <a:off x="7629128" y="3451018"/>
            <a:ext cx="231516" cy="219842"/>
          </a:xfrm>
          <a:prstGeom prst="triangle">
            <a:avLst/>
          </a:prstGeom>
          <a:solidFill>
            <a:srgbClr val="F7928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B370C230-640D-4942-982B-C0437BCEC3D7}"/>
              </a:ext>
            </a:extLst>
          </p:cNvPr>
          <p:cNvSpPr/>
          <p:nvPr/>
        </p:nvSpPr>
        <p:spPr>
          <a:xfrm>
            <a:off x="7627122" y="4121937"/>
            <a:ext cx="231516" cy="219842"/>
          </a:xfrm>
          <a:prstGeom prst="triangle">
            <a:avLst/>
          </a:prstGeom>
          <a:solidFill>
            <a:srgbClr val="F7928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Isosceles Triangle 19">
            <a:extLst>
              <a:ext uri="{FF2B5EF4-FFF2-40B4-BE49-F238E27FC236}">
                <a16:creationId xmlns:a16="http://schemas.microsoft.com/office/drawing/2014/main" id="{84D85507-1B39-4A17-BC6A-8727C784955B}"/>
              </a:ext>
            </a:extLst>
          </p:cNvPr>
          <p:cNvSpPr/>
          <p:nvPr/>
        </p:nvSpPr>
        <p:spPr>
          <a:xfrm>
            <a:off x="7612648" y="5701743"/>
            <a:ext cx="231516" cy="219842"/>
          </a:xfrm>
          <a:prstGeom prst="triangle">
            <a:avLst/>
          </a:prstGeom>
          <a:solidFill>
            <a:srgbClr val="F7928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15">
            <a:extLst>
              <a:ext uri="{FF2B5EF4-FFF2-40B4-BE49-F238E27FC236}">
                <a16:creationId xmlns:a16="http://schemas.microsoft.com/office/drawing/2014/main" id="{0043AEEC-1DFA-4DCF-8000-4762D818CD2C}"/>
              </a:ext>
            </a:extLst>
          </p:cNvPr>
          <p:cNvSpPr/>
          <p:nvPr/>
        </p:nvSpPr>
        <p:spPr>
          <a:xfrm>
            <a:off x="6512203" y="5694023"/>
            <a:ext cx="218379" cy="227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10">
            <a:extLst>
              <a:ext uri="{FF2B5EF4-FFF2-40B4-BE49-F238E27FC236}">
                <a16:creationId xmlns:a16="http://schemas.microsoft.com/office/drawing/2014/main" id="{ABB04D39-FE5A-42EC-8D5E-627C30F2598F}"/>
              </a:ext>
            </a:extLst>
          </p:cNvPr>
          <p:cNvSpPr/>
          <p:nvPr/>
        </p:nvSpPr>
        <p:spPr>
          <a:xfrm>
            <a:off x="5526758" y="2755316"/>
            <a:ext cx="240603" cy="258396"/>
          </a:xfrm>
          <a:prstGeom prst="ellipse">
            <a:avLst/>
          </a:prstGeom>
          <a:solidFill>
            <a:srgbClr val="F7E4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10">
            <a:extLst>
              <a:ext uri="{FF2B5EF4-FFF2-40B4-BE49-F238E27FC236}">
                <a16:creationId xmlns:a16="http://schemas.microsoft.com/office/drawing/2014/main" id="{C9C32583-9840-476D-BCA2-0F92180AA5DD}"/>
              </a:ext>
            </a:extLst>
          </p:cNvPr>
          <p:cNvSpPr/>
          <p:nvPr/>
        </p:nvSpPr>
        <p:spPr>
          <a:xfrm>
            <a:off x="5529430" y="3436630"/>
            <a:ext cx="240603" cy="258396"/>
          </a:xfrm>
          <a:prstGeom prst="ellipse">
            <a:avLst/>
          </a:prstGeom>
          <a:solidFill>
            <a:srgbClr val="F7E4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10">
            <a:extLst>
              <a:ext uri="{FF2B5EF4-FFF2-40B4-BE49-F238E27FC236}">
                <a16:creationId xmlns:a16="http://schemas.microsoft.com/office/drawing/2014/main" id="{06FB39E4-8F2C-4B90-A94D-EE3FE5CF3D5C}"/>
              </a:ext>
            </a:extLst>
          </p:cNvPr>
          <p:cNvSpPr/>
          <p:nvPr/>
        </p:nvSpPr>
        <p:spPr>
          <a:xfrm>
            <a:off x="5526387" y="4110654"/>
            <a:ext cx="240603" cy="258396"/>
          </a:xfrm>
          <a:prstGeom prst="ellipse">
            <a:avLst/>
          </a:prstGeom>
          <a:solidFill>
            <a:srgbClr val="F7E4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10">
            <a:extLst>
              <a:ext uri="{FF2B5EF4-FFF2-40B4-BE49-F238E27FC236}">
                <a16:creationId xmlns:a16="http://schemas.microsoft.com/office/drawing/2014/main" id="{2E6800DD-EF61-44BA-9BF2-0ECAFEEE1A4F}"/>
              </a:ext>
            </a:extLst>
          </p:cNvPr>
          <p:cNvSpPr/>
          <p:nvPr/>
        </p:nvSpPr>
        <p:spPr>
          <a:xfrm>
            <a:off x="5517278" y="5675130"/>
            <a:ext cx="240603" cy="258396"/>
          </a:xfrm>
          <a:prstGeom prst="ellipse">
            <a:avLst/>
          </a:prstGeom>
          <a:solidFill>
            <a:srgbClr val="F7E4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A5D6F6B9-FC32-40AB-A4EA-9C7568F17256}"/>
              </a:ext>
            </a:extLst>
          </p:cNvPr>
          <p:cNvSpPr txBox="1"/>
          <p:nvPr/>
        </p:nvSpPr>
        <p:spPr>
          <a:xfrm>
            <a:off x="7575901" y="4423283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F5CACAFA-EA28-435D-8983-4923C5A07433}"/>
              </a:ext>
            </a:extLst>
          </p:cNvPr>
          <p:cNvSpPr txBox="1"/>
          <p:nvPr/>
        </p:nvSpPr>
        <p:spPr>
          <a:xfrm>
            <a:off x="5483854" y="5988250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…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900BBEDE-A8DA-447B-9C0D-D75864D22787}"/>
              </a:ext>
            </a:extLst>
          </p:cNvPr>
          <p:cNvSpPr txBox="1"/>
          <p:nvPr/>
        </p:nvSpPr>
        <p:spPr>
          <a:xfrm>
            <a:off x="6470285" y="5994306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41EA4266-CA46-4024-B6E3-5EC72F3E15E7}"/>
              </a:ext>
            </a:extLst>
          </p:cNvPr>
          <p:cNvSpPr txBox="1"/>
          <p:nvPr/>
        </p:nvSpPr>
        <p:spPr>
          <a:xfrm>
            <a:off x="7560895" y="5988250"/>
            <a:ext cx="6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+mn-lt"/>
              </a:rPr>
              <a:t>…</a:t>
            </a:r>
          </a:p>
        </p:txBody>
      </p: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2C14F816-C9A8-4F5A-8DEC-D392A3705085}"/>
              </a:ext>
            </a:extLst>
          </p:cNvPr>
          <p:cNvCxnSpPr>
            <a:cxnSpLocks/>
            <a:stCxn id="72" idx="0"/>
            <a:endCxn id="71" idx="2"/>
          </p:cNvCxnSpPr>
          <p:nvPr/>
        </p:nvCxnSpPr>
        <p:spPr>
          <a:xfrm flipV="1">
            <a:off x="6644624" y="3688025"/>
            <a:ext cx="722" cy="43117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3CCC5243-181D-4BDC-948D-947660908BBA}"/>
              </a:ext>
            </a:extLst>
          </p:cNvPr>
          <p:cNvCxnSpPr>
            <a:cxnSpLocks/>
            <a:stCxn id="71" idx="0"/>
            <a:endCxn id="70" idx="2"/>
          </p:cNvCxnSpPr>
          <p:nvPr/>
        </p:nvCxnSpPr>
        <p:spPr>
          <a:xfrm flipH="1" flipV="1">
            <a:off x="6642290" y="2997141"/>
            <a:ext cx="3056" cy="46332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511AEE4F-E986-4480-BF64-CE2478374207}"/>
              </a:ext>
            </a:extLst>
          </p:cNvPr>
          <p:cNvCxnSpPr>
            <a:cxnSpLocks/>
            <a:stCxn id="79" idx="0"/>
            <a:endCxn id="78" idx="4"/>
          </p:cNvCxnSpPr>
          <p:nvPr/>
        </p:nvCxnSpPr>
        <p:spPr>
          <a:xfrm flipH="1" flipV="1">
            <a:off x="5647059" y="3013712"/>
            <a:ext cx="2672" cy="42291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r Verbinder 89">
            <a:extLst>
              <a:ext uri="{FF2B5EF4-FFF2-40B4-BE49-F238E27FC236}">
                <a16:creationId xmlns:a16="http://schemas.microsoft.com/office/drawing/2014/main" id="{916F7B08-02FC-4B6E-959E-785CB90C6633}"/>
              </a:ext>
            </a:extLst>
          </p:cNvPr>
          <p:cNvCxnSpPr>
            <a:cxnSpLocks/>
            <a:stCxn id="80" idx="0"/>
            <a:endCxn id="79" idx="4"/>
          </p:cNvCxnSpPr>
          <p:nvPr/>
        </p:nvCxnSpPr>
        <p:spPr>
          <a:xfrm flipV="1">
            <a:off x="5646689" y="3695026"/>
            <a:ext cx="3043" cy="4156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r Verbinder 90">
            <a:extLst>
              <a:ext uri="{FF2B5EF4-FFF2-40B4-BE49-F238E27FC236}">
                <a16:creationId xmlns:a16="http://schemas.microsoft.com/office/drawing/2014/main" id="{5FB089CD-68E5-4FF8-9209-3E6911A1A8B6}"/>
              </a:ext>
            </a:extLst>
          </p:cNvPr>
          <p:cNvCxnSpPr>
            <a:cxnSpLocks/>
            <a:stCxn id="75" idx="0"/>
            <a:endCxn id="74" idx="3"/>
          </p:cNvCxnSpPr>
          <p:nvPr/>
        </p:nvCxnSpPr>
        <p:spPr>
          <a:xfrm flipV="1">
            <a:off x="7742880" y="3670861"/>
            <a:ext cx="2006" cy="45107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CCDD2A4C-9058-4BE7-B0AD-3C5547A1FC14}"/>
              </a:ext>
            </a:extLst>
          </p:cNvPr>
          <p:cNvCxnSpPr>
            <a:cxnSpLocks/>
            <a:stCxn id="74" idx="0"/>
            <a:endCxn id="73" idx="3"/>
          </p:cNvCxnSpPr>
          <p:nvPr/>
        </p:nvCxnSpPr>
        <p:spPr>
          <a:xfrm flipH="1" flipV="1">
            <a:off x="7742958" y="2997938"/>
            <a:ext cx="1928" cy="45308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hteck 94">
            <a:extLst>
              <a:ext uri="{FF2B5EF4-FFF2-40B4-BE49-F238E27FC236}">
                <a16:creationId xmlns:a16="http://schemas.microsoft.com/office/drawing/2014/main" id="{F4E8A09B-442A-4CC8-B965-0F05D4897FAE}"/>
              </a:ext>
            </a:extLst>
          </p:cNvPr>
          <p:cNvSpPr/>
          <p:nvPr/>
        </p:nvSpPr>
        <p:spPr>
          <a:xfrm>
            <a:off x="9920551" y="2420305"/>
            <a:ext cx="1636998" cy="15058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96" name="TextBox 52">
            <a:extLst>
              <a:ext uri="{FF2B5EF4-FFF2-40B4-BE49-F238E27FC236}">
                <a16:creationId xmlns:a16="http://schemas.microsoft.com/office/drawing/2014/main" id="{759F4715-19CC-4274-87A2-FEE18D400300}"/>
              </a:ext>
            </a:extLst>
          </p:cNvPr>
          <p:cNvSpPr txBox="1"/>
          <p:nvPr/>
        </p:nvSpPr>
        <p:spPr>
          <a:xfrm>
            <a:off x="10286011" y="3090762"/>
            <a:ext cx="1404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7928D"/>
              </a:solidFill>
              <a:latin typeface="+mn-lt"/>
            </a:endParaRPr>
          </a:p>
        </p:txBody>
      </p:sp>
      <p:sp>
        <p:nvSpPr>
          <p:cNvPr id="97" name="TextBox 53">
            <a:extLst>
              <a:ext uri="{FF2B5EF4-FFF2-40B4-BE49-F238E27FC236}">
                <a16:creationId xmlns:a16="http://schemas.microsoft.com/office/drawing/2014/main" id="{BCD52EF3-5D76-49A6-A1C0-26CBE0F4DDEC}"/>
              </a:ext>
            </a:extLst>
          </p:cNvPr>
          <p:cNvSpPr txBox="1"/>
          <p:nvPr/>
        </p:nvSpPr>
        <p:spPr>
          <a:xfrm>
            <a:off x="10286012" y="2462364"/>
            <a:ext cx="12447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+mn-lt"/>
              </a:rPr>
              <a:t>Component</a:t>
            </a:r>
          </a:p>
          <a:p>
            <a:endParaRPr lang="en-US" sz="1200" dirty="0">
              <a:solidFill>
                <a:srgbClr val="FFC000"/>
              </a:solidFill>
              <a:latin typeface="+mn-lt"/>
            </a:endParaRPr>
          </a:p>
          <a:p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+mn-lt"/>
              </a:rPr>
              <a:t>Function</a:t>
            </a:r>
          </a:p>
          <a:p>
            <a:endParaRPr lang="en-US" sz="1200" dirty="0">
              <a:solidFill>
                <a:schemeClr val="accent1">
                  <a:lumMod val="90000"/>
                </a:schemeClr>
              </a:solidFill>
              <a:latin typeface="+mn-lt"/>
            </a:endParaRPr>
          </a:p>
          <a:p>
            <a:r>
              <a:rPr lang="en-US" sz="1200" dirty="0">
                <a:solidFill>
                  <a:srgbClr val="F7928D"/>
                </a:solidFill>
                <a:latin typeface="+mn-lt"/>
              </a:rPr>
              <a:t>Error / Failure</a:t>
            </a:r>
          </a:p>
          <a:p>
            <a:endParaRPr lang="de-DE" sz="1200" dirty="0">
              <a:solidFill>
                <a:srgbClr val="F7928D"/>
              </a:solidFill>
              <a:latin typeface="+mn-lt"/>
            </a:endParaRPr>
          </a:p>
          <a:p>
            <a:r>
              <a:rPr lang="en-US" sz="1200" dirty="0">
                <a:solidFill>
                  <a:srgbClr val="0070C0"/>
                </a:solidFill>
                <a:latin typeface="+mn-lt"/>
              </a:rPr>
              <a:t>Measure</a:t>
            </a:r>
            <a:r>
              <a:rPr lang="de-DE" sz="1200" dirty="0">
                <a:solidFill>
                  <a:srgbClr val="0070C0"/>
                </a:solidFill>
                <a:latin typeface="+mn-lt"/>
              </a:rPr>
              <a:t>
</a:t>
            </a:r>
            <a:endParaRPr lang="en-DE" sz="1200" dirty="0">
              <a:solidFill>
                <a:srgbClr val="0070C0"/>
              </a:solidFill>
              <a:latin typeface="+mn-lt"/>
            </a:endParaRPr>
          </a:p>
          <a:p>
            <a:r>
              <a:rPr lang="de-DE" sz="1200" dirty="0">
                <a:solidFill>
                  <a:srgbClr val="F7928D"/>
                </a:solidFill>
                <a:latin typeface="+mn-lt"/>
              </a:rPr>
              <a:t>
</a:t>
            </a:r>
          </a:p>
          <a:p>
            <a:endParaRPr lang="en-DE" sz="12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98" name="Oval 10">
            <a:extLst>
              <a:ext uri="{FF2B5EF4-FFF2-40B4-BE49-F238E27FC236}">
                <a16:creationId xmlns:a16="http://schemas.microsoft.com/office/drawing/2014/main" id="{F3565986-BDD8-4721-8F25-4015FED09727}"/>
              </a:ext>
            </a:extLst>
          </p:cNvPr>
          <p:cNvSpPr/>
          <p:nvPr/>
        </p:nvSpPr>
        <p:spPr>
          <a:xfrm>
            <a:off x="10068771" y="2479008"/>
            <a:ext cx="252000" cy="252000"/>
          </a:xfrm>
          <a:prstGeom prst="ellipse">
            <a:avLst/>
          </a:prstGeom>
          <a:solidFill>
            <a:srgbClr val="F7E4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15">
            <a:extLst>
              <a:ext uri="{FF2B5EF4-FFF2-40B4-BE49-F238E27FC236}">
                <a16:creationId xmlns:a16="http://schemas.microsoft.com/office/drawing/2014/main" id="{55144310-CCA8-4BAC-81B4-D8867E8324CE}"/>
              </a:ext>
            </a:extLst>
          </p:cNvPr>
          <p:cNvSpPr/>
          <p:nvPr/>
        </p:nvSpPr>
        <p:spPr>
          <a:xfrm>
            <a:off x="10066584" y="2838118"/>
            <a:ext cx="252000" cy="25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ünfeck 169">
            <a:extLst>
              <a:ext uri="{FF2B5EF4-FFF2-40B4-BE49-F238E27FC236}">
                <a16:creationId xmlns:a16="http://schemas.microsoft.com/office/drawing/2014/main" id="{9362E850-19D7-4810-8255-8ADCAB033F1C}"/>
              </a:ext>
            </a:extLst>
          </p:cNvPr>
          <p:cNvSpPr/>
          <p:nvPr/>
        </p:nvSpPr>
        <p:spPr>
          <a:xfrm>
            <a:off x="10066257" y="3549885"/>
            <a:ext cx="252000" cy="252000"/>
          </a:xfrm>
          <a:prstGeom prst="pentag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Isosceles Triangle 19">
            <a:extLst>
              <a:ext uri="{FF2B5EF4-FFF2-40B4-BE49-F238E27FC236}">
                <a16:creationId xmlns:a16="http://schemas.microsoft.com/office/drawing/2014/main" id="{F0749FB9-0B3D-4478-8B7B-979710FA0CEC}"/>
              </a:ext>
            </a:extLst>
          </p:cNvPr>
          <p:cNvSpPr/>
          <p:nvPr/>
        </p:nvSpPr>
        <p:spPr>
          <a:xfrm>
            <a:off x="10066257" y="3191767"/>
            <a:ext cx="247322" cy="252000"/>
          </a:xfrm>
          <a:prstGeom prst="triangle">
            <a:avLst/>
          </a:prstGeom>
          <a:solidFill>
            <a:srgbClr val="F7928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71CE91-5E32-6BA9-F2E5-AC5E01253DD2}"/>
              </a:ext>
            </a:extLst>
          </p:cNvPr>
          <p:cNvSpPr txBox="1"/>
          <p:nvPr/>
        </p:nvSpPr>
        <p:spPr>
          <a:xfrm>
            <a:off x="0" y="6429712"/>
            <a:ext cx="71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PR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ABF1B45F-509E-9741-1B0F-E843ED7B7774}"/>
              </a:ext>
            </a:extLst>
          </p:cNvPr>
          <p:cNvSpPr/>
          <p:nvPr/>
        </p:nvSpPr>
        <p:spPr>
          <a:xfrm>
            <a:off x="9100624" y="5117520"/>
            <a:ext cx="2893935" cy="1290181"/>
          </a:xfrm>
          <a:prstGeom prst="cloudCallout">
            <a:avLst>
              <a:gd name="adj1" fmla="val -62371"/>
              <a:gd name="adj2" fmla="val -777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Kausale</a:t>
            </a:r>
            <a:r>
              <a:rPr lang="en-GB" dirty="0"/>
              <a:t> </a:t>
            </a:r>
            <a:r>
              <a:rPr lang="en-GB" dirty="0" err="1"/>
              <a:t>Zusammenhänge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44181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842DF-80B0-C33E-07A1-A8D898AB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D8F4-202D-C143-9646-6CEB7B7938DC}" type="slidenum">
              <a:rPr lang="en-DE" smtClean="0"/>
              <a:t>6</a:t>
            </a:fld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15097-8431-45FB-64F0-FFC0C84348BE}"/>
              </a:ext>
            </a:extLst>
          </p:cNvPr>
          <p:cNvSpPr/>
          <p:nvPr/>
        </p:nvSpPr>
        <p:spPr>
          <a:xfrm>
            <a:off x="2150947" y="3216925"/>
            <a:ext cx="824727" cy="2120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DE" dirty="0">
                <a:solidFill>
                  <a:srgbClr val="C00000"/>
                </a:solidFill>
              </a:rPr>
              <a:t>-O+2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F7B6C9-050E-1273-6E1D-3ACAB20D475F}"/>
              </a:ext>
            </a:extLst>
          </p:cNvPr>
          <p:cNvSpPr/>
          <p:nvPr/>
        </p:nvSpPr>
        <p:spPr>
          <a:xfrm>
            <a:off x="2181770" y="3174461"/>
            <a:ext cx="643624" cy="295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BDFCB3-620E-E140-BEEE-9E5826A745C2}"/>
              </a:ext>
            </a:extLst>
          </p:cNvPr>
          <p:cNvSpPr txBox="1"/>
          <p:nvPr/>
        </p:nvSpPr>
        <p:spPr>
          <a:xfrm>
            <a:off x="2101941" y="3011027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-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C37665D4-9734-027F-0821-D7C2D265A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94" y="5758217"/>
            <a:ext cx="2752146" cy="10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UKSH - Universitätsklinikum Schleswig-Holstein">
            <a:extLst>
              <a:ext uri="{FF2B5EF4-FFF2-40B4-BE49-F238E27FC236}">
                <a16:creationId xmlns:a16="http://schemas.microsoft.com/office/drawing/2014/main" id="{45F2B0C0-A203-8CB4-7E37-5C8A7004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50" y="5983204"/>
            <a:ext cx="2983148" cy="74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6E5E34-4AB9-3C3E-A34C-87CE9061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879" y="-76193"/>
            <a:ext cx="7517837" cy="1325563"/>
          </a:xfrm>
        </p:spPr>
        <p:txBody>
          <a:bodyPr/>
          <a:lstStyle/>
          <a:p>
            <a:r>
              <a:rPr lang="en-DE" dirty="0"/>
              <a:t>Projekt MCEA</a:t>
            </a:r>
          </a:p>
        </p:txBody>
      </p:sp>
      <p:pic>
        <p:nvPicPr>
          <p:cNvPr id="3074" name="Picture 2" descr="WTSH Logo">
            <a:extLst>
              <a:ext uri="{FF2B5EF4-FFF2-40B4-BE49-F238E27FC236}">
                <a16:creationId xmlns:a16="http://schemas.microsoft.com/office/drawing/2014/main" id="{6DE7E299-10EE-4F5E-960A-21AF70CE0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2" y="5970868"/>
            <a:ext cx="2042089" cy="78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938AF-785E-463C-4D01-339E52F853B5}"/>
              </a:ext>
            </a:extLst>
          </p:cNvPr>
          <p:cNvSpPr/>
          <p:nvPr/>
        </p:nvSpPr>
        <p:spPr>
          <a:xfrm>
            <a:off x="10741888" y="5952688"/>
            <a:ext cx="1367649" cy="505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800" dirty="0">
                <a:solidFill>
                  <a:schemeClr val="tx1"/>
                </a:solidFill>
              </a:rPr>
              <a:t>e1ns</a:t>
            </a:r>
          </a:p>
        </p:txBody>
      </p:sp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3DD93BF2-BEA3-84F2-1885-841E1497C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0940" y="5952688"/>
            <a:ext cx="1560486" cy="796297"/>
          </a:xfrm>
          <a:prstGeom prst="rect">
            <a:avLst/>
          </a:prstGeom>
        </p:spPr>
      </p:pic>
      <p:pic>
        <p:nvPicPr>
          <p:cNvPr id="37" name="Content Placeholder 36" descr="A diagram of a diagram&#10;&#10;Description automatically generated">
            <a:extLst>
              <a:ext uri="{FF2B5EF4-FFF2-40B4-BE49-F238E27FC236}">
                <a16:creationId xmlns:a16="http://schemas.microsoft.com/office/drawing/2014/main" id="{B62B3C51-F8D3-3384-CC16-216E5D6B5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726510" y="1130327"/>
            <a:ext cx="10975754" cy="4687015"/>
          </a:xfrm>
        </p:spPr>
      </p:pic>
      <p:sp>
        <p:nvSpPr>
          <p:cNvPr id="31" name="Cloud Callout 30">
            <a:extLst>
              <a:ext uri="{FF2B5EF4-FFF2-40B4-BE49-F238E27FC236}">
                <a16:creationId xmlns:a16="http://schemas.microsoft.com/office/drawing/2014/main" id="{67105E15-57C1-BA5A-4E00-52905F3F5F23}"/>
              </a:ext>
            </a:extLst>
          </p:cNvPr>
          <p:cNvSpPr/>
          <p:nvPr/>
        </p:nvSpPr>
        <p:spPr>
          <a:xfrm>
            <a:off x="8160408" y="591319"/>
            <a:ext cx="4519684" cy="2347721"/>
          </a:xfrm>
          <a:prstGeom prst="cloudCallout">
            <a:avLst>
              <a:gd name="adj1" fmla="val -65897"/>
              <a:gd name="adj2" fmla="val -239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Semantik: Entscheidungsprozess</a:t>
            </a:r>
            <a:br>
              <a:rPr lang="en-DE" dirty="0"/>
            </a:br>
            <a:r>
              <a:rPr lang="en-DE" dirty="0"/>
              <a:t>Modell ermöglicht Beantwortung der Frage: “Welche Aktion bei welchem Informationszustand?”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9BF4F-BDCC-262A-818C-B7FEE585AEC1}"/>
              </a:ext>
            </a:extLst>
          </p:cNvPr>
          <p:cNvSpPr txBox="1"/>
          <p:nvPr/>
        </p:nvSpPr>
        <p:spPr>
          <a:xfrm>
            <a:off x="0" y="6429712"/>
            <a:ext cx="71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RM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3BB61C4C-7EEF-7E0E-3797-3A7A4D69FEEC}"/>
              </a:ext>
            </a:extLst>
          </p:cNvPr>
          <p:cNvSpPr/>
          <p:nvPr/>
        </p:nvSpPr>
        <p:spPr>
          <a:xfrm>
            <a:off x="812092" y="257890"/>
            <a:ext cx="3383959" cy="1290181"/>
          </a:xfrm>
          <a:prstGeom prst="cloudCallout">
            <a:avLst>
              <a:gd name="adj1" fmla="val 75470"/>
              <a:gd name="adj2" fmla="val -1482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Schlussfolgerungen</a:t>
            </a:r>
            <a:r>
              <a:rPr lang="en-GB" dirty="0"/>
              <a:t> </a:t>
            </a:r>
            <a:r>
              <a:rPr lang="en-GB" dirty="0" err="1"/>
              <a:t>über</a:t>
            </a:r>
            <a:r>
              <a:rPr lang="en-GB" dirty="0"/>
              <a:t> </a:t>
            </a:r>
            <a:r>
              <a:rPr lang="en-GB" dirty="0" err="1"/>
              <a:t>einen</a:t>
            </a:r>
            <a:r>
              <a:rPr lang="en-GB" dirty="0"/>
              <a:t> </a:t>
            </a:r>
            <a:r>
              <a:rPr lang="en-GB" dirty="0" err="1"/>
              <a:t>speziellen</a:t>
            </a:r>
            <a:r>
              <a:rPr lang="en-GB" dirty="0"/>
              <a:t> </a:t>
            </a:r>
            <a:r>
              <a:rPr lang="en-GB" dirty="0" err="1"/>
              <a:t>Patienten</a:t>
            </a:r>
            <a:endParaRPr lang="en-DE" dirty="0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3DAA3B28-6B56-CE4A-53AF-EF78F5586BDB}"/>
              </a:ext>
            </a:extLst>
          </p:cNvPr>
          <p:cNvSpPr/>
          <p:nvPr/>
        </p:nvSpPr>
        <p:spPr>
          <a:xfrm>
            <a:off x="364759" y="-76193"/>
            <a:ext cx="4277645" cy="1803441"/>
          </a:xfrm>
          <a:prstGeom prst="cloudCallout">
            <a:avLst>
              <a:gd name="adj1" fmla="val -11139"/>
              <a:gd name="adj2" fmla="val 847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Qualitative </a:t>
            </a:r>
            <a:r>
              <a:rPr lang="en-GB" sz="1600" dirty="0" err="1"/>
              <a:t>Unsicherheit</a:t>
            </a:r>
            <a:r>
              <a:rPr lang="en-GB" sz="1600" dirty="0"/>
              <a:t>: </a:t>
            </a:r>
          </a:p>
          <a:p>
            <a:pPr algn="ctr"/>
            <a:r>
              <a:rPr lang="en-GB" sz="1600" dirty="0"/>
              <a:t>„𝐼𝑛𝑓𝑜𝑟𝑚𝑎𝑡𝑖𝑜𝑛𝑠𝑧𝑢𝑠𝑡𝑎𝑛𝑑“ für alle </a:t>
            </a:r>
            <a:r>
              <a:rPr lang="en-GB" sz="1600" dirty="0" err="1"/>
              <a:t>Variablen</a:t>
            </a:r>
            <a:r>
              <a:rPr lang="en-GB" sz="1600" dirty="0"/>
              <a:t>: </a:t>
            </a:r>
            <a:r>
              <a:rPr lang="en-GB" sz="1600" dirty="0" err="1"/>
              <a:t>Teilmenge</a:t>
            </a:r>
            <a:r>
              <a:rPr lang="en-GB" sz="1600" dirty="0"/>
              <a:t> von {𝑡𝑜𝑜𝐿𝑜𝑤,𝑛𝑜𝑟𝑚𝑎𝑙,𝑡𝑜𝑜𝐻𝑖𝑔</a:t>
            </a:r>
            <a:r>
              <a:rPr lang="en-GB" sz="1600" dirty="0" err="1"/>
              <a:t>ℎ</a:t>
            </a:r>
            <a:r>
              <a:rPr lang="en-GB" sz="16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14000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557C9C4-6182-DF94-AF96-B9A1D5F51B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63829"/>
            <a:ext cx="10018160" cy="563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12A826-4F49-5E0C-85A9-C92D96C1D387}"/>
              </a:ext>
            </a:extLst>
          </p:cNvPr>
          <p:cNvSpPr txBox="1"/>
          <p:nvPr/>
        </p:nvSpPr>
        <p:spPr>
          <a:xfrm>
            <a:off x="0" y="6429712"/>
            <a:ext cx="71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PR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FA951DE9-8478-658C-BAF2-7172F7E5F0EA}"/>
              </a:ext>
            </a:extLst>
          </p:cNvPr>
          <p:cNvSpPr/>
          <p:nvPr/>
        </p:nvSpPr>
        <p:spPr>
          <a:xfrm>
            <a:off x="6096000" y="3576520"/>
            <a:ext cx="2893935" cy="1290181"/>
          </a:xfrm>
          <a:prstGeom prst="cloudCallout">
            <a:avLst>
              <a:gd name="adj1" fmla="val -64146"/>
              <a:gd name="adj2" fmla="val 4012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Flache</a:t>
            </a:r>
            <a:r>
              <a:rPr lang="en-GB" dirty="0"/>
              <a:t> Integration</a:t>
            </a:r>
            <a:endParaRPr lang="en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35C0C5-48CB-004C-B55D-6758131E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40" y="70912"/>
            <a:ext cx="10515600" cy="1325563"/>
          </a:xfrm>
        </p:spPr>
        <p:txBody>
          <a:bodyPr/>
          <a:lstStyle/>
          <a:p>
            <a:r>
              <a:rPr lang="en-DE" dirty="0"/>
              <a:t>SOTA: Retrieval-Augmented Generation (RAG)</a:t>
            </a:r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EFEC92-9E57-A00F-1847-AE4FB740D1F7}"/>
              </a:ext>
            </a:extLst>
          </p:cNvPr>
          <p:cNvSpPr/>
          <p:nvPr/>
        </p:nvSpPr>
        <p:spPr>
          <a:xfrm>
            <a:off x="7489861" y="1910993"/>
            <a:ext cx="1880170" cy="421241"/>
          </a:xfrm>
          <a:prstGeom prst="rect">
            <a:avLst/>
          </a:prstGeom>
          <a:solidFill>
            <a:srgbClr val="E7F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8133C3-C4EF-8D68-FB4B-293E5D7C4E2E}"/>
              </a:ext>
            </a:extLst>
          </p:cNvPr>
          <p:cNvSpPr/>
          <p:nvPr/>
        </p:nvSpPr>
        <p:spPr>
          <a:xfrm>
            <a:off x="7181635" y="6318607"/>
            <a:ext cx="3195263" cy="215757"/>
          </a:xfrm>
          <a:prstGeom prst="rect">
            <a:avLst/>
          </a:prstGeom>
          <a:solidFill>
            <a:srgbClr val="E7F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E41C3F-5F40-4D83-FDBB-4750579E86F2}"/>
              </a:ext>
            </a:extLst>
          </p:cNvPr>
          <p:cNvSpPr/>
          <p:nvPr/>
        </p:nvSpPr>
        <p:spPr>
          <a:xfrm>
            <a:off x="3965824" y="5527497"/>
            <a:ext cx="1428110" cy="328773"/>
          </a:xfrm>
          <a:prstGeom prst="rect">
            <a:avLst/>
          </a:prstGeom>
          <a:solidFill>
            <a:srgbClr val="E7F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A2FEB4-2D8D-8A23-1F1B-F893CB7BA61E}"/>
              </a:ext>
            </a:extLst>
          </p:cNvPr>
          <p:cNvSpPr/>
          <p:nvPr/>
        </p:nvSpPr>
        <p:spPr>
          <a:xfrm>
            <a:off x="1089059" y="5527497"/>
            <a:ext cx="1428110" cy="246579"/>
          </a:xfrm>
          <a:prstGeom prst="rect">
            <a:avLst/>
          </a:prstGeom>
          <a:solidFill>
            <a:srgbClr val="E7F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A63A55-BA7B-D4B5-0558-38BF4B7FB186}"/>
              </a:ext>
            </a:extLst>
          </p:cNvPr>
          <p:cNvSpPr/>
          <p:nvPr/>
        </p:nvSpPr>
        <p:spPr>
          <a:xfrm>
            <a:off x="3965824" y="4458985"/>
            <a:ext cx="1428109" cy="250847"/>
          </a:xfrm>
          <a:prstGeom prst="rect">
            <a:avLst/>
          </a:prstGeom>
          <a:solidFill>
            <a:srgbClr val="E7F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81915B8F-B097-581C-6ABC-BA9A218D1CD4}"/>
              </a:ext>
            </a:extLst>
          </p:cNvPr>
          <p:cNvSpPr/>
          <p:nvPr/>
        </p:nvSpPr>
        <p:spPr>
          <a:xfrm>
            <a:off x="8253573" y="-174660"/>
            <a:ext cx="4095964" cy="2143486"/>
          </a:xfrm>
          <a:prstGeom prst="cloudCallout">
            <a:avLst>
              <a:gd name="adj1" fmla="val -19785"/>
              <a:gd name="adj2" fmla="val 762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Kann</a:t>
            </a:r>
            <a:r>
              <a:rPr lang="en-GB" dirty="0"/>
              <a:t> </a:t>
            </a:r>
            <a:r>
              <a:rPr lang="en-GB" dirty="0" err="1"/>
              <a:t>alles</a:t>
            </a:r>
            <a:r>
              <a:rPr lang="en-GB" dirty="0"/>
              <a:t> sein, was man </a:t>
            </a:r>
            <a:r>
              <a:rPr lang="en-GB" dirty="0" err="1"/>
              <a:t>einbetten</a:t>
            </a:r>
            <a:r>
              <a:rPr lang="en-GB" dirty="0"/>
              <a:t> </a:t>
            </a:r>
            <a:r>
              <a:rPr lang="en-GB" dirty="0" err="1"/>
              <a:t>kann</a:t>
            </a:r>
            <a:endParaRPr lang="en-GB" dirty="0"/>
          </a:p>
          <a:p>
            <a:pPr algn="ctr"/>
            <a:r>
              <a:rPr lang="en-GB" dirty="0"/>
              <a:t>(in MCEA </a:t>
            </a:r>
            <a:r>
              <a:rPr lang="en-GB" dirty="0" err="1"/>
              <a:t>auch</a:t>
            </a:r>
            <a:r>
              <a:rPr lang="en-GB" dirty="0"/>
              <a:t> </a:t>
            </a:r>
            <a:r>
              <a:rPr lang="en-GB" dirty="0" err="1"/>
              <a:t>untersucht</a:t>
            </a:r>
            <a:r>
              <a:rPr lang="en-GB" dirty="0"/>
              <a:t>: </a:t>
            </a:r>
            <a:r>
              <a:rPr lang="en-GB" dirty="0" err="1"/>
              <a:t>aus</a:t>
            </a:r>
            <a:r>
              <a:rPr lang="en-GB" dirty="0"/>
              <a:t> Modell </a:t>
            </a:r>
            <a:r>
              <a:rPr lang="en-GB" dirty="0" err="1"/>
              <a:t>gewonnene</a:t>
            </a:r>
            <a:r>
              <a:rPr lang="en-GB" dirty="0"/>
              <a:t> </a:t>
            </a:r>
            <a:r>
              <a:rPr lang="en-GB" dirty="0" err="1"/>
              <a:t>Texte</a:t>
            </a:r>
            <a:r>
              <a:rPr lang="en-GB" dirty="0"/>
              <a:t>)</a:t>
            </a:r>
            <a:endParaRPr lang="en-DE" dirty="0"/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A3953E2C-18BC-7747-E07C-C9D8C0BC9043}"/>
              </a:ext>
            </a:extLst>
          </p:cNvPr>
          <p:cNvSpPr/>
          <p:nvPr/>
        </p:nvSpPr>
        <p:spPr>
          <a:xfrm>
            <a:off x="9592962" y="2773331"/>
            <a:ext cx="2893935" cy="1290181"/>
          </a:xfrm>
          <a:prstGeom prst="cloudCallout">
            <a:avLst>
              <a:gd name="adj1" fmla="val -65427"/>
              <a:gd name="adj2" fmla="val -23086"/>
            </a:avLst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Vorgefertigte</a:t>
            </a:r>
            <a:r>
              <a:rPr lang="en-GB" dirty="0"/>
              <a:t> </a:t>
            </a:r>
            <a:r>
              <a:rPr lang="en-GB" dirty="0" err="1"/>
              <a:t>Ausschnitte</a:t>
            </a:r>
            <a:endParaRPr lang="en-DE" dirty="0"/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5FE2CA21-369D-E6AD-835C-3DD32FC147CB}"/>
              </a:ext>
            </a:extLst>
          </p:cNvPr>
          <p:cNvSpPr/>
          <p:nvPr/>
        </p:nvSpPr>
        <p:spPr>
          <a:xfrm>
            <a:off x="712940" y="2282639"/>
            <a:ext cx="2893935" cy="2001685"/>
          </a:xfrm>
          <a:prstGeom prst="cloudCallout">
            <a:avLst>
              <a:gd name="adj1" fmla="val 39704"/>
              <a:gd name="adj2" fmla="val -6068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RAG:</a:t>
            </a:r>
            <a:br>
              <a:rPr lang="en-GB" dirty="0"/>
            </a:br>
            <a:r>
              <a:rPr lang="en-GB" dirty="0"/>
              <a:t>Associative AI </a:t>
            </a:r>
            <a:br>
              <a:rPr lang="en-GB" dirty="0"/>
            </a:br>
            <a:r>
              <a:rPr lang="en-GB" dirty="0"/>
              <a:t>not </a:t>
            </a:r>
            <a:r>
              <a:rPr lang="en-GB" dirty="0" err="1"/>
              <a:t>GenAI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32493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D6AEA-118C-0715-B476-8B0E18EB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A0EE-F3C6-5F02-7F56-D3C141630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69D8B8-B0E6-EE58-50B2-2B3A32763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1085" y="0"/>
            <a:ext cx="21149056" cy="7179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7DC5A-7A0F-BC07-DF0E-2C5B8B4B5150}"/>
              </a:ext>
            </a:extLst>
          </p:cNvPr>
          <p:cNvSpPr txBox="1"/>
          <p:nvPr/>
        </p:nvSpPr>
        <p:spPr>
          <a:xfrm>
            <a:off x="0" y="6429712"/>
            <a:ext cx="71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RM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EA7BF8BC-0EC0-F70B-5FB7-273FB05F89D3}"/>
              </a:ext>
            </a:extLst>
          </p:cNvPr>
          <p:cNvSpPr/>
          <p:nvPr/>
        </p:nvSpPr>
        <p:spPr>
          <a:xfrm>
            <a:off x="6712402" y="4708851"/>
            <a:ext cx="5360149" cy="1290181"/>
          </a:xfrm>
          <a:prstGeom prst="cloudCallout">
            <a:avLst>
              <a:gd name="adj1" fmla="val -20833"/>
              <a:gd name="adj2" fmla="val -8410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Very Large Knowledge Graph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31562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diagram of a diagram&#10;&#10;Description automatically generated">
            <a:extLst>
              <a:ext uri="{FF2B5EF4-FFF2-40B4-BE49-F238E27FC236}">
                <a16:creationId xmlns:a16="http://schemas.microsoft.com/office/drawing/2014/main" id="{4BAD2C5B-E772-8324-39FB-F366F8115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99" y="1524886"/>
            <a:ext cx="11888001" cy="3808228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2E3D8FE5-2169-641D-16DB-34A722D263CD}"/>
              </a:ext>
            </a:extLst>
          </p:cNvPr>
          <p:cNvSpPr/>
          <p:nvPr/>
        </p:nvSpPr>
        <p:spPr>
          <a:xfrm>
            <a:off x="3248623" y="4962173"/>
            <a:ext cx="3482236" cy="1672145"/>
          </a:xfrm>
          <a:prstGeom prst="cloudCallout">
            <a:avLst>
              <a:gd name="adj1" fmla="val 21358"/>
              <a:gd name="adj2" fmla="val -103214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Ausschnittsbildung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Teil der </a:t>
            </a:r>
            <a:r>
              <a:rPr lang="en-GB" dirty="0" err="1"/>
              <a:t>generierten</a:t>
            </a:r>
            <a:r>
              <a:rPr lang="en-GB" dirty="0"/>
              <a:t> </a:t>
            </a:r>
            <a:r>
              <a:rPr lang="en-GB" dirty="0" err="1"/>
              <a:t>Ausgabe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Tiefe</a:t>
            </a:r>
            <a:r>
              <a:rPr lang="en-GB" dirty="0"/>
              <a:t> Integration</a:t>
            </a:r>
            <a:endParaRPr lang="en-DE" dirty="0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8C6F6F15-84D7-A3AF-CB61-AA7508FCF25A}"/>
              </a:ext>
            </a:extLst>
          </p:cNvPr>
          <p:cNvSpPr/>
          <p:nvPr/>
        </p:nvSpPr>
        <p:spPr>
          <a:xfrm>
            <a:off x="7051449" y="5520883"/>
            <a:ext cx="5421377" cy="1290181"/>
          </a:xfrm>
          <a:prstGeom prst="cloudCallout">
            <a:avLst>
              <a:gd name="adj1" fmla="val -20833"/>
              <a:gd name="adj2" fmla="val -84102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Semantik</a:t>
            </a:r>
            <a:r>
              <a:rPr lang="en-GB" dirty="0"/>
              <a:t> (</a:t>
            </a:r>
            <a:r>
              <a:rPr lang="en-GB" dirty="0" err="1"/>
              <a:t>Entscheidungsprozess</a:t>
            </a:r>
            <a:r>
              <a:rPr lang="en-GB" dirty="0"/>
              <a:t>) </a:t>
            </a:r>
            <a:r>
              <a:rPr lang="en-GB" dirty="0" err="1"/>
              <a:t>geht</a:t>
            </a:r>
            <a:r>
              <a:rPr lang="en-GB" dirty="0"/>
              <a:t> </a:t>
            </a:r>
            <a:r>
              <a:rPr lang="en-GB" dirty="0" err="1"/>
              <a:t>bei</a:t>
            </a:r>
            <a:r>
              <a:rPr lang="en-GB" dirty="0"/>
              <a:t> MCEA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!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D1D22-889D-9BFD-BA19-28CFBA195A6D}"/>
              </a:ext>
            </a:extLst>
          </p:cNvPr>
          <p:cNvSpPr txBox="1"/>
          <p:nvPr/>
        </p:nvSpPr>
        <p:spPr>
          <a:xfrm>
            <a:off x="0" y="6429712"/>
            <a:ext cx="71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RM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53EB52A5-68B7-F4E4-6718-6B9CAFA95293}"/>
              </a:ext>
            </a:extLst>
          </p:cNvPr>
          <p:cNvSpPr/>
          <p:nvPr/>
        </p:nvSpPr>
        <p:spPr>
          <a:xfrm>
            <a:off x="151999" y="4209268"/>
            <a:ext cx="3345951" cy="1672145"/>
          </a:xfrm>
          <a:prstGeom prst="cloudCallout">
            <a:avLst>
              <a:gd name="adj1" fmla="val 63782"/>
              <a:gd name="adj2" fmla="val -7147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Trainieren</a:t>
            </a:r>
            <a:r>
              <a:rPr lang="en-GB" dirty="0"/>
              <a:t> </a:t>
            </a:r>
            <a:r>
              <a:rPr lang="en-GB" dirty="0" err="1"/>
              <a:t>eines</a:t>
            </a:r>
            <a:r>
              <a:rPr lang="en-GB" dirty="0"/>
              <a:t> </a:t>
            </a:r>
            <a:r>
              <a:rPr lang="en-GB" dirty="0" err="1"/>
              <a:t>kombinierten</a:t>
            </a:r>
            <a:r>
              <a:rPr lang="en-GB" dirty="0"/>
              <a:t> </a:t>
            </a:r>
            <a:r>
              <a:rPr lang="en-GB" dirty="0" err="1"/>
              <a:t>Sprachmodells</a:t>
            </a:r>
            <a:endParaRPr lang="en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73541-0C30-F2F0-B7C8-FF5904B4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63" y="365125"/>
            <a:ext cx="11486367" cy="1325563"/>
          </a:xfrm>
        </p:spPr>
        <p:txBody>
          <a:bodyPr/>
          <a:lstStyle/>
          <a:p>
            <a:r>
              <a:rPr lang="en-DE" dirty="0"/>
              <a:t>GenAI (LMs) und Formale Modelle (FMs)</a:t>
            </a:r>
            <a:br>
              <a:rPr lang="en-DE" dirty="0"/>
            </a:br>
            <a:r>
              <a:rPr lang="en-DE" dirty="0"/>
              <a:t>(Projekte MCEA + GAIA-Med)</a:t>
            </a:r>
          </a:p>
        </p:txBody>
      </p:sp>
    </p:spTree>
    <p:extLst>
      <p:ext uri="{BB962C8B-B14F-4D97-AF65-F5344CB8AC3E}">
        <p14:creationId xmlns:p14="http://schemas.microsoft.com/office/powerpoint/2010/main" val="28276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415</Words>
  <Application>Microsoft Macintosh PowerPoint</Application>
  <PresentationFormat>Widescreen</PresentationFormat>
  <Paragraphs>115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Google Sans</vt:lpstr>
      <vt:lpstr>Segoe UI Web (West European)</vt:lpstr>
      <vt:lpstr>Office</vt:lpstr>
      <vt:lpstr>Generative Modelle formal unterstützt</vt:lpstr>
      <vt:lpstr>In aller Munde: GenAI</vt:lpstr>
      <vt:lpstr>Aktuelle Herausforderungen</vt:lpstr>
      <vt:lpstr>FMEA – Failure Mode and Effect Analysis </vt:lpstr>
      <vt:lpstr>FMEA in der Medizin</vt:lpstr>
      <vt:lpstr>Projekt MCEA</vt:lpstr>
      <vt:lpstr>SOTA: Retrieval-Augmented Generation (RAG)</vt:lpstr>
      <vt:lpstr>PowerPoint Presentation</vt:lpstr>
      <vt:lpstr>GenAI (LMs) und Formale Modelle (FMs) (Projekte MCEA + GAIA-Med)</vt:lpstr>
      <vt:lpstr>Demo</vt:lpstr>
      <vt:lpstr>Danke für Ihre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Modelle formal unterstützt</dc:title>
  <dc:creator>Rostalski, Philipp</dc:creator>
  <cp:lastModifiedBy>Ralf Möller</cp:lastModifiedBy>
  <cp:revision>92</cp:revision>
  <dcterms:created xsi:type="dcterms:W3CDTF">2023-11-07T15:03:14Z</dcterms:created>
  <dcterms:modified xsi:type="dcterms:W3CDTF">2023-11-08T09:59:25Z</dcterms:modified>
</cp:coreProperties>
</file>