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55"/>
  </p:notesMasterIdLst>
  <p:handoutMasterIdLst>
    <p:handoutMasterId r:id="rId56"/>
  </p:handoutMasterIdLst>
  <p:sldIdLst>
    <p:sldId id="273" r:id="rId2"/>
    <p:sldId id="274" r:id="rId3"/>
    <p:sldId id="276" r:id="rId4"/>
    <p:sldId id="296" r:id="rId5"/>
    <p:sldId id="295" r:id="rId6"/>
    <p:sldId id="297" r:id="rId7"/>
    <p:sldId id="277" r:id="rId8"/>
    <p:sldId id="278" r:id="rId9"/>
    <p:sldId id="289" r:id="rId10"/>
    <p:sldId id="279" r:id="rId11"/>
    <p:sldId id="307" r:id="rId12"/>
    <p:sldId id="310" r:id="rId13"/>
    <p:sldId id="280" r:id="rId14"/>
    <p:sldId id="281" r:id="rId15"/>
    <p:sldId id="292" r:id="rId16"/>
    <p:sldId id="316" r:id="rId17"/>
    <p:sldId id="317" r:id="rId18"/>
    <p:sldId id="319" r:id="rId19"/>
    <p:sldId id="320" r:id="rId20"/>
    <p:sldId id="321" r:id="rId21"/>
    <p:sldId id="322" r:id="rId22"/>
    <p:sldId id="324" r:id="rId23"/>
    <p:sldId id="325" r:id="rId24"/>
    <p:sldId id="327" r:id="rId25"/>
    <p:sldId id="343" r:id="rId26"/>
    <p:sldId id="332" r:id="rId27"/>
    <p:sldId id="348" r:id="rId28"/>
    <p:sldId id="346" r:id="rId29"/>
    <p:sldId id="345" r:id="rId30"/>
    <p:sldId id="329" r:id="rId31"/>
    <p:sldId id="337" r:id="rId32"/>
    <p:sldId id="331" r:id="rId33"/>
    <p:sldId id="338" r:id="rId34"/>
    <p:sldId id="333" r:id="rId35"/>
    <p:sldId id="335" r:id="rId36"/>
    <p:sldId id="349" r:id="rId37"/>
    <p:sldId id="350" r:id="rId38"/>
    <p:sldId id="326" r:id="rId39"/>
    <p:sldId id="330" r:id="rId40"/>
    <p:sldId id="351" r:id="rId41"/>
    <p:sldId id="352" r:id="rId42"/>
    <p:sldId id="336" r:id="rId43"/>
    <p:sldId id="398" r:id="rId44"/>
    <p:sldId id="406" r:id="rId45"/>
    <p:sldId id="407" r:id="rId46"/>
    <p:sldId id="409" r:id="rId47"/>
    <p:sldId id="408" r:id="rId48"/>
    <p:sldId id="340" r:id="rId49"/>
    <p:sldId id="341" r:id="rId50"/>
    <p:sldId id="410" r:id="rId51"/>
    <p:sldId id="411" r:id="rId52"/>
    <p:sldId id="413" r:id="rId53"/>
    <p:sldId id="414" r:id="rId5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F11FF"/>
    <a:srgbClr val="008380"/>
    <a:srgbClr val="FFFF99"/>
    <a:srgbClr val="404040"/>
    <a:srgbClr val="24B485"/>
    <a:srgbClr val="24AA85"/>
    <a:srgbClr val="005A5B"/>
    <a:srgbClr val="248F85"/>
    <a:srgbClr val="3BB2A0"/>
    <a:srgbClr val="3CA9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336" autoAdjust="0"/>
    <p:restoredTop sz="96327" autoAdjust="0"/>
  </p:normalViewPr>
  <p:slideViewPr>
    <p:cSldViewPr>
      <p:cViewPr varScale="1">
        <p:scale>
          <a:sx n="124" d="100"/>
          <a:sy n="124" d="100"/>
        </p:scale>
        <p:origin x="44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16.03.21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16.03.21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16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SAT = </a:t>
            </a:r>
            <a:r>
              <a:rPr lang="de-DE" dirty="0" err="1"/>
              <a:t>Scholastic</a:t>
            </a:r>
            <a:r>
              <a:rPr lang="de-DE" dirty="0"/>
              <a:t> </a:t>
            </a:r>
            <a:r>
              <a:rPr lang="de-DE" dirty="0" err="1"/>
              <a:t>Aptitude</a:t>
            </a:r>
            <a:r>
              <a:rPr lang="de-DE" dirty="0"/>
              <a:t> Test bzw. vorher </a:t>
            </a:r>
            <a:r>
              <a:rPr lang="de-DE" dirty="0" err="1"/>
              <a:t>Scholastic</a:t>
            </a:r>
            <a:r>
              <a:rPr lang="de-DE" dirty="0"/>
              <a:t> </a:t>
            </a:r>
            <a:r>
              <a:rPr lang="de-DE" dirty="0" err="1"/>
              <a:t>Achievement</a:t>
            </a:r>
            <a:r>
              <a:rPr lang="de-DE" dirty="0"/>
              <a:t> Test.</a:t>
            </a:r>
          </a:p>
          <a:p>
            <a:r>
              <a:rPr lang="de-DE" dirty="0" err="1"/>
              <a:t>Us</a:t>
            </a:r>
            <a:r>
              <a:rPr lang="de-DE" dirty="0"/>
              <a:t> = </a:t>
            </a:r>
            <a:r>
              <a:rPr lang="de-DE" dirty="0" err="1"/>
              <a:t>exogenous</a:t>
            </a:r>
            <a:r>
              <a:rPr lang="de-DE" dirty="0"/>
              <a:t>; </a:t>
            </a:r>
            <a:r>
              <a:rPr lang="de-DE" dirty="0" err="1"/>
              <a:t>simulate</a:t>
            </a:r>
            <a:r>
              <a:rPr lang="de-DE" dirty="0"/>
              <a:t> </a:t>
            </a:r>
            <a:r>
              <a:rPr lang="de-DE" b="1" dirty="0" err="1">
                <a:solidFill>
                  <a:schemeClr val="tx1"/>
                </a:solidFill>
              </a:rPr>
              <a:t>u</a:t>
            </a:r>
            <a:r>
              <a:rPr lang="de-DE" dirty="0" err="1"/>
              <a:t>nkown</a:t>
            </a:r>
            <a:r>
              <a:rPr lang="de-DE" dirty="0"/>
              <a:t> </a:t>
            </a:r>
            <a:r>
              <a:rPr lang="de-DE" dirty="0" err="1"/>
              <a:t>effect</a:t>
            </a:r>
            <a:r>
              <a:rPr lang="de-DE" dirty="0"/>
              <a:t> on </a:t>
            </a:r>
            <a:r>
              <a:rPr lang="de-DE" dirty="0" err="1"/>
              <a:t>edogenous</a:t>
            </a:r>
            <a:r>
              <a:rPr lang="de-DE" baseline="0" dirty="0"/>
              <a:t> variables </a:t>
            </a:r>
          </a:p>
          <a:p>
            <a:r>
              <a:rPr lang="de-DE" baseline="0" dirty="0" err="1"/>
              <a:t>Uy</a:t>
            </a:r>
            <a:r>
              <a:rPr lang="de-DE" baseline="0" dirty="0"/>
              <a:t> </a:t>
            </a:r>
            <a:r>
              <a:rPr lang="de-DE" baseline="0" dirty="0" err="1"/>
              <a:t>and</a:t>
            </a:r>
            <a:r>
              <a:rPr lang="de-DE" baseline="0" dirty="0"/>
              <a:t> ZU </a:t>
            </a:r>
            <a:r>
              <a:rPr lang="de-DE" baseline="0" dirty="0" err="1"/>
              <a:t>are</a:t>
            </a:r>
            <a:r>
              <a:rPr lang="de-DE" baseline="0" dirty="0"/>
              <a:t> additive </a:t>
            </a:r>
            <a:r>
              <a:rPr lang="de-DE" baseline="0" dirty="0" err="1"/>
              <a:t>factors</a:t>
            </a:r>
            <a:r>
              <a:rPr lang="de-DE" baseline="0" dirty="0"/>
              <a:t> </a:t>
            </a:r>
            <a:r>
              <a:rPr lang="de-DE" baseline="0" dirty="0" err="1"/>
              <a:t>accounting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variations</a:t>
            </a:r>
            <a:r>
              <a:rPr lang="de-DE" baseline="0" dirty="0"/>
              <a:t> </a:t>
            </a:r>
            <a:r>
              <a:rPr lang="de-DE" baseline="0" dirty="0" err="1"/>
              <a:t>among</a:t>
            </a:r>
            <a:r>
              <a:rPr lang="de-DE" baseline="0" dirty="0"/>
              <a:t> </a:t>
            </a:r>
            <a:r>
              <a:rPr lang="de-DE" baseline="0" dirty="0" err="1"/>
              <a:t>indiviuals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7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Case Z = {}</a:t>
            </a:r>
          </a:p>
          <a:p>
            <a:pPr lvl="1">
              <a:defRPr/>
            </a:pPr>
            <a:r>
              <a:rPr lang="en-US" dirty="0"/>
              <a:t>Only collider can block. </a:t>
            </a:r>
            <a:endParaRPr lang="en-US" b="1" dirty="0"/>
          </a:p>
          <a:p>
            <a:pPr lvl="1">
              <a:defRPr/>
            </a:pPr>
            <a:r>
              <a:rPr lang="en-US" b="1" dirty="0"/>
              <a:t>Example :</a:t>
            </a:r>
            <a:r>
              <a:rPr lang="en-US" dirty="0"/>
              <a:t> X -  …  - A -&gt; W &lt;- B -  … - Y </a:t>
            </a:r>
          </a:p>
          <a:p>
            <a:pPr lvl="1">
              <a:defRPr/>
            </a:pPr>
            <a:r>
              <a:rPr lang="en-US" dirty="0"/>
              <a:t>W blocks path between X and Y</a:t>
            </a:r>
          </a:p>
          <a:p>
            <a:pPr>
              <a:defRPr/>
            </a:pPr>
            <a:r>
              <a:rPr lang="en-US" b="1" dirty="0"/>
              <a:t>Case ≠ Z</a:t>
            </a:r>
            <a:r>
              <a:rPr lang="en-US" dirty="0"/>
              <a:t> </a:t>
            </a:r>
          </a:p>
          <a:p>
            <a:pPr lvl="1">
              <a:defRPr/>
            </a:pPr>
            <a:r>
              <a:rPr lang="en-US" dirty="0"/>
              <a:t>Collider variable if not in Z</a:t>
            </a:r>
          </a:p>
          <a:p>
            <a:pPr lvl="1">
              <a:defRPr/>
            </a:pPr>
            <a:r>
              <a:rPr lang="en-US" dirty="0"/>
              <a:t>Middle node of chain or fork in Z</a:t>
            </a:r>
          </a:p>
          <a:p>
            <a:pPr lvl="1">
              <a:defRPr/>
            </a:pPr>
            <a:endParaRPr lang="en-US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04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36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56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79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86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/>
              <a:t>Textmasterformate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4"/>
            <a:r>
              <a:rPr lang="en-US" noProof="0" dirty="0" err="1"/>
              <a:t>Fünfte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gitty.net/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17848" y="244708"/>
            <a:ext cx="7772400" cy="935037"/>
          </a:xfrm>
        </p:spPr>
        <p:txBody>
          <a:bodyPr/>
          <a:lstStyle/>
          <a:p>
            <a:r>
              <a:rPr lang="en-US" sz="3600" b="1" dirty="0">
                <a:solidFill>
                  <a:srgbClr val="212529"/>
                </a:solidFill>
              </a:rPr>
              <a:t>Causal Modeling and Reasoning</a:t>
            </a:r>
            <a:endParaRPr lang="en-US" sz="36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99592" y="1412776"/>
            <a:ext cx="7590656" cy="5040560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PD Dr. Özgür </a:t>
            </a:r>
            <a:r>
              <a:rPr lang="de-DE" sz="2400" dirty="0" err="1">
                <a:cs typeface="+mn-cs"/>
              </a:rPr>
              <a:t>Özçep</a:t>
            </a: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en-US" sz="2400" dirty="0">
                <a:cs typeface="+mn-cs"/>
              </a:rPr>
              <a:t>Brought to you by RM</a:t>
            </a:r>
            <a:br>
              <a:rPr lang="en-US" sz="2400" dirty="0">
                <a:cs typeface="+mn-cs"/>
              </a:rPr>
            </a:br>
            <a:r>
              <a:rPr lang="en-US" sz="1600" dirty="0">
                <a:cs typeface="+mn-cs"/>
              </a:rPr>
              <a:t>All shortcomings due to squeezing: </a:t>
            </a:r>
            <a:r>
              <a:rPr lang="en-US" sz="1600" dirty="0" err="1">
                <a:cs typeface="+mn-cs"/>
              </a:rPr>
              <a:t>mea</a:t>
            </a:r>
            <a:r>
              <a:rPr lang="en-US" sz="1600" dirty="0">
                <a:cs typeface="+mn-cs"/>
              </a:rPr>
              <a:t> culpa</a:t>
            </a:r>
            <a:br>
              <a:rPr lang="en-US" sz="1600" dirty="0">
                <a:cs typeface="+mn-cs"/>
              </a:rPr>
            </a:br>
            <a:r>
              <a:rPr lang="en-US" sz="1600" dirty="0">
                <a:cs typeface="+mn-cs"/>
              </a:rPr>
              <a:t>Ditto other shortcomings</a:t>
            </a:r>
            <a:endParaRPr lang="en-US" sz="2400" dirty="0"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5CE16D2-47CA-9948-A3A5-8E59D590E72F}"/>
              </a:ext>
            </a:extLst>
          </p:cNvPr>
          <p:cNvSpPr/>
          <p:nvPr/>
        </p:nvSpPr>
        <p:spPr>
          <a:xfrm>
            <a:off x="1403648" y="2801590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400" dirty="0">
              <a:latin typeface="+mn-lt"/>
            </a:endParaRPr>
          </a:p>
        </p:txBody>
      </p:sp>
      <p:sp>
        <p:nvSpPr>
          <p:cNvPr id="8" name="Cloud Callout 7">
            <a:extLst>
              <a:ext uri="{FF2B5EF4-FFF2-40B4-BE49-F238E27FC236}">
                <a16:creationId xmlns:a16="http://schemas.microsoft.com/office/drawing/2014/main" id="{A53EF967-3545-AD45-8357-79570A846F19}"/>
              </a:ext>
            </a:extLst>
          </p:cNvPr>
          <p:cNvSpPr/>
          <p:nvPr/>
        </p:nvSpPr>
        <p:spPr>
          <a:xfrm>
            <a:off x="4601816" y="3068960"/>
            <a:ext cx="4392488" cy="1758826"/>
          </a:xfrm>
          <a:prstGeom prst="cloudCallout">
            <a:avLst>
              <a:gd name="adj1" fmla="val -24108"/>
              <a:gd name="adj2" fmla="val 67925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bg1"/>
                </a:solidFill>
              </a:rPr>
              <a:t>Ziel des Vortrags: </a:t>
            </a:r>
            <a:br>
              <a:rPr lang="en-DE" dirty="0">
                <a:solidFill>
                  <a:schemeClr val="bg1"/>
                </a:solidFill>
              </a:rPr>
            </a:br>
            <a:r>
              <a:rPr lang="en-DE" dirty="0">
                <a:solidFill>
                  <a:schemeClr val="bg1"/>
                </a:solidFill>
              </a:rPr>
              <a:t>Potential einer</a:t>
            </a:r>
            <a:br>
              <a:rPr lang="en-DE" dirty="0">
                <a:solidFill>
                  <a:schemeClr val="bg1"/>
                </a:solidFill>
              </a:rPr>
            </a:br>
            <a:r>
              <a:rPr lang="en-DE" dirty="0">
                <a:solidFill>
                  <a:schemeClr val="bg1"/>
                </a:solidFill>
              </a:rPr>
              <a:t>ausdrucksstärkeren Modellierung erkennen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Structural Causal Model: Definition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484785"/>
            <a:ext cx="8640960" cy="2736303"/>
          </a:xfrm>
          <a:ln>
            <a:solidFill>
              <a:srgbClr val="3CA9D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</a:t>
            </a:r>
            <a:r>
              <a:rPr lang="en-US" b="1" dirty="0">
                <a:solidFill>
                  <a:srgbClr val="3CA9D5"/>
                </a:solidFill>
              </a:rPr>
              <a:t> </a:t>
            </a:r>
          </a:p>
          <a:p>
            <a:pPr marL="0" indent="0">
              <a:buNone/>
              <a:defRPr/>
            </a:pPr>
            <a:r>
              <a:rPr lang="en-US" dirty="0"/>
              <a:t>A </a:t>
            </a:r>
            <a:r>
              <a:rPr lang="en-US" dirty="0">
                <a:solidFill>
                  <a:srgbClr val="0000FF"/>
                </a:solidFill>
              </a:rPr>
              <a:t>structural causal model (SCM) </a:t>
            </a:r>
            <a:r>
              <a:rPr lang="en-US" dirty="0"/>
              <a:t>consists of </a:t>
            </a:r>
          </a:p>
          <a:p>
            <a:pPr lvl="1">
              <a:defRPr/>
            </a:pPr>
            <a:r>
              <a:rPr lang="en-US" dirty="0"/>
              <a:t>A set </a:t>
            </a:r>
            <a:r>
              <a:rPr lang="en-US" dirty="0">
                <a:solidFill>
                  <a:srgbClr val="008380"/>
                </a:solidFill>
              </a:rPr>
              <a:t>U</a:t>
            </a:r>
            <a:r>
              <a:rPr lang="en-US" dirty="0"/>
              <a:t> of </a:t>
            </a:r>
            <a:r>
              <a:rPr lang="en-US" dirty="0">
                <a:solidFill>
                  <a:schemeClr val="tx1"/>
                </a:solidFill>
              </a:rPr>
              <a:t>exogenous </a:t>
            </a:r>
            <a:r>
              <a:rPr lang="en-US" dirty="0"/>
              <a:t>variables </a:t>
            </a:r>
          </a:p>
          <a:p>
            <a:pPr lvl="1">
              <a:defRPr/>
            </a:pPr>
            <a:r>
              <a:rPr lang="en-US" dirty="0"/>
              <a:t>A set </a:t>
            </a:r>
            <a:r>
              <a:rPr lang="en-US" dirty="0">
                <a:solidFill>
                  <a:srgbClr val="008380"/>
                </a:solidFill>
              </a:rPr>
              <a:t>V</a:t>
            </a:r>
            <a:r>
              <a:rPr lang="en-US" dirty="0"/>
              <a:t> of endogenous variables</a:t>
            </a:r>
          </a:p>
          <a:p>
            <a:pPr lvl="1">
              <a:defRPr/>
            </a:pPr>
            <a:r>
              <a:rPr lang="en-US" dirty="0"/>
              <a:t>A set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en-US" dirty="0"/>
              <a:t> of functions assigning each variable in </a:t>
            </a:r>
            <a:r>
              <a:rPr lang="en-US" dirty="0">
                <a:solidFill>
                  <a:srgbClr val="008380"/>
                </a:solidFill>
              </a:rPr>
              <a:t>V</a:t>
            </a:r>
            <a:r>
              <a:rPr lang="en-US" dirty="0"/>
              <a:t> a value based on values of other variables from </a:t>
            </a:r>
            <a:r>
              <a:rPr lang="en-US" dirty="0">
                <a:solidFill>
                  <a:srgbClr val="008380"/>
                </a:solidFill>
              </a:rPr>
              <a:t>V ∪ U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323528" y="4370328"/>
            <a:ext cx="8568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/>
              <a:t>Only </a:t>
            </a:r>
            <a:r>
              <a:rPr lang="en-US" sz="2400" dirty="0">
                <a:solidFill>
                  <a:srgbClr val="0000FF"/>
                </a:solidFill>
              </a:rPr>
              <a:t>endogenous </a:t>
            </a:r>
            <a:r>
              <a:rPr lang="en-US" sz="2400" dirty="0"/>
              <a:t>variables </a:t>
            </a:r>
            <a:r>
              <a:rPr lang="en-US" sz="2400" dirty="0">
                <a:solidFill>
                  <a:srgbClr val="008380"/>
                </a:solidFill>
              </a:rPr>
              <a:t>V</a:t>
            </a:r>
            <a:r>
              <a:rPr lang="en-US" sz="2400" dirty="0"/>
              <a:t> are those that are descendants of other variables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0000FF"/>
                </a:solidFill>
              </a:rPr>
              <a:t>Exogenous </a:t>
            </a:r>
            <a:r>
              <a:rPr lang="en-US" sz="2400" dirty="0"/>
              <a:t>variables </a:t>
            </a:r>
            <a:r>
              <a:rPr lang="en-US" sz="2400" dirty="0">
                <a:solidFill>
                  <a:srgbClr val="008380"/>
                </a:solidFill>
              </a:rPr>
              <a:t>U</a:t>
            </a:r>
            <a:r>
              <a:rPr lang="en-US" sz="2400" dirty="0"/>
              <a:t> are roots of model.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Value instantiations of exogenous variables completely determine values of all variables in SCM</a:t>
            </a:r>
          </a:p>
        </p:txBody>
      </p:sp>
    </p:spTree>
    <p:extLst>
      <p:ext uri="{BB962C8B-B14F-4D97-AF65-F5344CB8AC3E}">
        <p14:creationId xmlns:p14="http://schemas.microsoft.com/office/powerpoint/2010/main" val="11393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Forks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320480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 </a:t>
            </a:r>
            <a:r>
              <a:rPr lang="en-US" dirty="0">
                <a:solidFill>
                  <a:srgbClr val="FF6600"/>
                </a:solidFill>
              </a:rPr>
              <a:t>(SCM) </a:t>
            </a: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Temperature,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Ice cream sale,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= Crime)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V = {X,Y,Z}		U = {U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  		F = {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X = 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: Y = 4x + </a:t>
            </a:r>
            <a:r>
              <a:rPr lang="en-US" sz="2000" dirty="0" err="1">
                <a:solidFill>
                  <a:srgbClr val="008380"/>
                </a:solidFill>
              </a:rPr>
              <a:t>U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endParaRPr lang="en-US" sz="2000" baseline="-25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: Z= x/10 + 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</a:p>
          <a:p>
            <a:pPr marL="457200" lvl="1" indent="0">
              <a:buNone/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marL="457200" lvl="1" indent="0">
              <a:buNone/>
              <a:defRPr/>
            </a:pPr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499992" y="3244334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7" name="Oval 6"/>
          <p:cNvSpPr/>
          <p:nvPr/>
        </p:nvSpPr>
        <p:spPr>
          <a:xfrm>
            <a:off x="4665968" y="367638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4665968" y="425244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3945888" y="482851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4"/>
            <a:endCxn id="8" idx="0"/>
          </p:cNvCxnSpPr>
          <p:nvPr/>
        </p:nvCxnSpPr>
        <p:spPr>
          <a:xfrm>
            <a:off x="4737976" y="3820382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3"/>
            <a:endCxn id="9" idx="7"/>
          </p:cNvCxnSpPr>
          <p:nvPr/>
        </p:nvCxnSpPr>
        <p:spPr>
          <a:xfrm flipH="1">
            <a:off x="4068813" y="4375358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386048" y="482851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5386048" y="418043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3945888" y="418045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4"/>
            <a:endCxn id="17" idx="0"/>
          </p:cNvCxnSpPr>
          <p:nvPr/>
        </p:nvCxnSpPr>
        <p:spPr>
          <a:xfrm>
            <a:off x="5458056" y="4324438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8" idx="5"/>
            <a:endCxn id="17" idx="1"/>
          </p:cNvCxnSpPr>
          <p:nvPr/>
        </p:nvCxnSpPr>
        <p:spPr>
          <a:xfrm>
            <a:off x="4788893" y="4375358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9" idx="4"/>
            <a:endCxn id="9" idx="0"/>
          </p:cNvCxnSpPr>
          <p:nvPr/>
        </p:nvCxnSpPr>
        <p:spPr>
          <a:xfrm>
            <a:off x="4017896" y="4324454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5228713" y="3748390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3782692" y="3820398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4809984" y="410843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5492428" y="482851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49" name="Textfeld 48"/>
          <p:cNvSpPr txBox="1"/>
          <p:nvPr/>
        </p:nvSpPr>
        <p:spPr>
          <a:xfrm>
            <a:off x="3585848" y="482851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2704110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Colliders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96544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 </a:t>
            </a:r>
            <a:r>
              <a:rPr lang="en-US" dirty="0">
                <a:solidFill>
                  <a:srgbClr val="FF6600"/>
                </a:solidFill>
              </a:rPr>
              <a:t>(SCM) </a:t>
            </a: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musical talent,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grade point,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= scholarship)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V = {X,Y,Z}		U = {U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		F = {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X = 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: Y = 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</a:p>
          <a:p>
            <a:pPr marL="457200" lvl="1" indent="0">
              <a:buNone/>
              <a:defRPr/>
            </a:pPr>
            <a:endParaRPr lang="en-US" sz="2000" baseline="-25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: Z =</a:t>
            </a:r>
            <a:endParaRPr lang="en-US" sz="2000" baseline="-25000" dirty="0">
              <a:solidFill>
                <a:srgbClr val="008380"/>
              </a:solidFill>
            </a:endParaRPr>
          </a:p>
          <a:p>
            <a:pPr marL="457200" lvl="1" indent="0">
              <a:buNone/>
              <a:defRPr/>
            </a:pPr>
            <a:r>
              <a:rPr lang="en-US" sz="2000" dirty="0"/>
              <a:t>          </a:t>
            </a:r>
          </a:p>
          <a:p>
            <a:pPr marL="457200" lvl="1" indent="0">
              <a:buNone/>
              <a:defRPr/>
            </a:pPr>
            <a:r>
              <a:rPr lang="en-US" sz="2000" dirty="0"/>
              <a:t>    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  <p:sp>
        <p:nvSpPr>
          <p:cNvPr id="39" name="Geschweifte Klammer links 38"/>
          <p:cNvSpPr/>
          <p:nvPr/>
        </p:nvSpPr>
        <p:spPr>
          <a:xfrm>
            <a:off x="2339752" y="3356992"/>
            <a:ext cx="288032" cy="64807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/>
          <p:cNvSpPr txBox="1"/>
          <p:nvPr/>
        </p:nvSpPr>
        <p:spPr>
          <a:xfrm>
            <a:off x="2267744" y="3284984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yes     	</a:t>
            </a:r>
            <a:r>
              <a:rPr lang="en-US" sz="2000" dirty="0"/>
              <a:t>if</a:t>
            </a:r>
            <a:r>
              <a:rPr lang="en-US" sz="2000" dirty="0">
                <a:solidFill>
                  <a:srgbClr val="008380"/>
                </a:solidFill>
              </a:rPr>
              <a:t>  X = yes  </a:t>
            </a:r>
            <a:r>
              <a:rPr lang="en-US" sz="2000" dirty="0">
                <a:solidFill>
                  <a:srgbClr val="000000"/>
                </a:solidFill>
              </a:rPr>
              <a:t>or</a:t>
            </a:r>
            <a:r>
              <a:rPr lang="en-US" sz="2000" dirty="0">
                <a:solidFill>
                  <a:srgbClr val="008380"/>
                </a:solidFill>
              </a:rPr>
              <a:t> Y &gt; 80%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no      	 </a:t>
            </a:r>
            <a:r>
              <a:rPr lang="en-US" sz="2000" dirty="0">
                <a:solidFill>
                  <a:srgbClr val="000000"/>
                </a:solidFill>
              </a:rPr>
              <a:t>otherwise</a:t>
            </a:r>
            <a:endParaRPr lang="en-US" sz="2000" baseline="-25000" dirty="0">
              <a:solidFill>
                <a:srgbClr val="000000"/>
              </a:solidFill>
            </a:endParaRPr>
          </a:p>
        </p:txBody>
      </p:sp>
      <p:sp>
        <p:nvSpPr>
          <p:cNvPr id="92" name="Textfeld 91"/>
          <p:cNvSpPr txBox="1"/>
          <p:nvPr/>
        </p:nvSpPr>
        <p:spPr>
          <a:xfrm>
            <a:off x="6389083" y="4855788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93" name="Oval 92"/>
          <p:cNvSpPr/>
          <p:nvPr/>
        </p:nvSpPr>
        <p:spPr>
          <a:xfrm>
            <a:off x="6555059" y="529714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Oval 93"/>
          <p:cNvSpPr/>
          <p:nvPr/>
        </p:nvSpPr>
        <p:spPr>
          <a:xfrm>
            <a:off x="6555059" y="58012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5" name="Oval 94"/>
          <p:cNvSpPr/>
          <p:nvPr/>
        </p:nvSpPr>
        <p:spPr>
          <a:xfrm>
            <a:off x="5834979" y="50718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6" name="Gerade Verbindung mit Pfeil 95"/>
          <p:cNvCxnSpPr>
            <a:stCxn id="93" idx="4"/>
          </p:cNvCxnSpPr>
          <p:nvPr/>
        </p:nvCxnSpPr>
        <p:spPr>
          <a:xfrm>
            <a:off x="6627067" y="5441144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Gerade Verbindung mit Pfeil 96"/>
          <p:cNvCxnSpPr>
            <a:stCxn id="95" idx="5"/>
            <a:endCxn id="94" idx="1"/>
          </p:cNvCxnSpPr>
          <p:nvPr/>
        </p:nvCxnSpPr>
        <p:spPr>
          <a:xfrm>
            <a:off x="5957904" y="5194740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7275139" y="50811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Oval 98"/>
          <p:cNvSpPr/>
          <p:nvPr/>
        </p:nvSpPr>
        <p:spPr>
          <a:xfrm>
            <a:off x="7275139" y="44237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Oval 99"/>
          <p:cNvSpPr/>
          <p:nvPr/>
        </p:nvSpPr>
        <p:spPr>
          <a:xfrm>
            <a:off x="5834979" y="44237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1" name="Gerade Verbindung mit Pfeil 100"/>
          <p:cNvCxnSpPr>
            <a:stCxn id="99" idx="4"/>
            <a:endCxn id="98" idx="0"/>
          </p:cNvCxnSpPr>
          <p:nvPr/>
        </p:nvCxnSpPr>
        <p:spPr>
          <a:xfrm>
            <a:off x="7347147" y="4567788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mit Pfeil 101"/>
          <p:cNvCxnSpPr>
            <a:stCxn id="98" idx="4"/>
            <a:endCxn id="94" idx="7"/>
          </p:cNvCxnSpPr>
          <p:nvPr/>
        </p:nvCxnSpPr>
        <p:spPr>
          <a:xfrm flipH="1">
            <a:off x="6677984" y="5225104"/>
            <a:ext cx="669163" cy="59720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mit Pfeil 102"/>
          <p:cNvCxnSpPr>
            <a:stCxn id="100" idx="4"/>
            <a:endCxn id="95" idx="0"/>
          </p:cNvCxnSpPr>
          <p:nvPr/>
        </p:nvCxnSpPr>
        <p:spPr>
          <a:xfrm>
            <a:off x="5906987" y="4567772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extfeld 103"/>
          <p:cNvSpPr txBox="1"/>
          <p:nvPr/>
        </p:nvSpPr>
        <p:spPr>
          <a:xfrm>
            <a:off x="7117804" y="4000984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105" name="Textfeld 104"/>
          <p:cNvSpPr txBox="1"/>
          <p:nvPr/>
        </p:nvSpPr>
        <p:spPr>
          <a:xfrm>
            <a:off x="5690963" y="3991724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106" name="Textfeld 105"/>
          <p:cNvSpPr txBox="1"/>
          <p:nvPr/>
        </p:nvSpPr>
        <p:spPr>
          <a:xfrm>
            <a:off x="7381519" y="508110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107" name="Textfeld 106"/>
          <p:cNvSpPr txBox="1"/>
          <p:nvPr/>
        </p:nvSpPr>
        <p:spPr>
          <a:xfrm>
            <a:off x="5474939" y="50718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108" name="Textfeld 107"/>
          <p:cNvSpPr txBox="1"/>
          <p:nvPr/>
        </p:nvSpPr>
        <p:spPr>
          <a:xfrm>
            <a:off x="6843091" y="5657184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1582293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Causality in SCMs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251520" y="2780928"/>
            <a:ext cx="8640960" cy="1872208"/>
          </a:xfrm>
          <a:prstGeom prst="rect">
            <a:avLst/>
          </a:prstGeom>
          <a:ln>
            <a:solidFill>
              <a:srgbClr val="0000FF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</a:t>
            </a:r>
            <a:endParaRPr lang="en-US" dirty="0">
              <a:solidFill>
                <a:srgbClr val="0000FF"/>
              </a:solidFill>
            </a:endParaRP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X </a:t>
            </a:r>
            <a:r>
              <a:rPr lang="en-US" dirty="0"/>
              <a:t>is a </a:t>
            </a:r>
            <a:r>
              <a:rPr lang="en-US" dirty="0">
                <a:solidFill>
                  <a:srgbClr val="0000FF"/>
                </a:solidFill>
              </a:rPr>
              <a:t>direct cause </a:t>
            </a:r>
            <a:r>
              <a:rPr lang="en-US" dirty="0"/>
              <a:t>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 </a:t>
            </a:r>
            <a:r>
              <a:rPr lang="en-US" dirty="0" err="1"/>
              <a:t>iff</a:t>
            </a:r>
            <a:r>
              <a:rPr lang="en-US" dirty="0"/>
              <a:t>   </a:t>
            </a:r>
            <a:r>
              <a:rPr lang="en-US" dirty="0">
                <a:solidFill>
                  <a:srgbClr val="008380"/>
                </a:solidFill>
              </a:rPr>
              <a:t>Y = f( …,X ,…)</a:t>
            </a:r>
            <a:r>
              <a:rPr lang="en-US" dirty="0"/>
              <a:t> for some </a:t>
            </a:r>
            <a:r>
              <a:rPr lang="en-US" dirty="0">
                <a:solidFill>
                  <a:srgbClr val="008380"/>
                </a:solidFill>
              </a:rPr>
              <a:t>f</a:t>
            </a:r>
            <a:r>
              <a:rPr lang="en-US" dirty="0"/>
              <a:t>.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a </a:t>
            </a:r>
            <a:r>
              <a:rPr lang="en-US" dirty="0">
                <a:solidFill>
                  <a:srgbClr val="0000FF"/>
                </a:solidFill>
              </a:rPr>
              <a:t>cause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dirty="0"/>
              <a:t>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 </a:t>
            </a:r>
            <a:r>
              <a:rPr lang="en-US" dirty="0" err="1"/>
              <a:t>iff</a:t>
            </a:r>
            <a:r>
              <a:rPr lang="en-US" dirty="0"/>
              <a:t>  it is a direct cause 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or there is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s.t.</a:t>
            </a:r>
            <a:r>
              <a:rPr lang="en-US" dirty="0"/>
              <a:t>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a direct cause of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is a cause 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10951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Graphical Causal Model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943993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FF"/>
                </a:solidFill>
              </a:rPr>
              <a:t>Graphical causal model </a:t>
            </a:r>
            <a:r>
              <a:rPr lang="en-US" dirty="0"/>
              <a:t>associated with SCM</a:t>
            </a:r>
          </a:p>
          <a:p>
            <a:pPr lvl="1">
              <a:defRPr/>
            </a:pPr>
            <a:r>
              <a:rPr lang="en-US" dirty="0"/>
              <a:t>Nodes = variables</a:t>
            </a:r>
          </a:p>
          <a:p>
            <a:pPr lvl="1">
              <a:defRPr/>
            </a:pPr>
            <a:r>
              <a:rPr lang="en-US" dirty="0"/>
              <a:t>Edges = from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</a:rPr>
              <a:t> </a:t>
            </a:r>
            <a:r>
              <a:rPr lang="en-US" dirty="0"/>
              <a:t>to </a:t>
            </a:r>
            <a:r>
              <a:rPr lang="en-US" dirty="0">
                <a:solidFill>
                  <a:srgbClr val="008380"/>
                </a:solidFill>
              </a:rPr>
              <a:t>B </a:t>
            </a:r>
            <a:r>
              <a:rPr lang="en-US" dirty="0"/>
              <a:t>if </a:t>
            </a:r>
            <a:r>
              <a:rPr lang="en-US" dirty="0">
                <a:solidFill>
                  <a:srgbClr val="008380"/>
                </a:solidFill>
              </a:rPr>
              <a:t>B = f(…,A , ….) </a:t>
            </a:r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611560" y="3212976"/>
            <a:ext cx="3312368" cy="252028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/>
              <a:t>Example SCM 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U = {X,Y}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V = {Z}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F = {</a:t>
            </a: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 : Z = 2X + 3Y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5004048" y="3212976"/>
            <a:ext cx="3635896" cy="64807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/>
              <a:t>Associated graph</a:t>
            </a:r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843546" y="373651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248F85"/>
                </a:solidFill>
              </a:rPr>
              <a:t>X</a:t>
            </a:r>
            <a:endParaRPr lang="de-DE" dirty="0">
              <a:solidFill>
                <a:srgbClr val="00838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7939890" y="373651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8380"/>
                </a:solidFill>
              </a:rPr>
              <a:t>Y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545181" y="5455418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8380"/>
                </a:solidFill>
              </a:rPr>
              <a:t>Z</a:t>
            </a:r>
          </a:p>
        </p:txBody>
      </p:sp>
      <p:sp>
        <p:nvSpPr>
          <p:cNvPr id="17" name="Oval 16"/>
          <p:cNvSpPr/>
          <p:nvPr/>
        </p:nvSpPr>
        <p:spPr>
          <a:xfrm>
            <a:off x="5347602" y="402455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7723866" y="409655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Oval 21"/>
          <p:cNvSpPr/>
          <p:nvPr/>
        </p:nvSpPr>
        <p:spPr>
          <a:xfrm>
            <a:off x="6571738" y="532071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feld 29"/>
          <p:cNvSpPr txBox="1"/>
          <p:nvPr/>
        </p:nvSpPr>
        <p:spPr>
          <a:xfrm>
            <a:off x="683568" y="5661248"/>
            <a:ext cx="35894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Z </a:t>
            </a:r>
            <a:r>
              <a:rPr lang="en-US" dirty="0"/>
              <a:t>= salary, </a:t>
            </a:r>
            <a:r>
              <a:rPr lang="en-US" dirty="0">
                <a:solidFill>
                  <a:srgbClr val="008380"/>
                </a:solidFill>
              </a:rPr>
              <a:t>X </a:t>
            </a:r>
            <a:r>
              <a:rPr lang="en-US" dirty="0"/>
              <a:t>= years of experience,</a:t>
            </a:r>
          </a:p>
          <a:p>
            <a:pPr marL="0" lvl="1"/>
            <a:r>
              <a:rPr lang="en-US" dirty="0"/>
              <a:t>  </a:t>
            </a:r>
            <a:r>
              <a:rPr lang="en-US" dirty="0">
                <a:solidFill>
                  <a:srgbClr val="008380"/>
                </a:solidFill>
              </a:rPr>
              <a:t>Y </a:t>
            </a:r>
            <a:r>
              <a:rPr lang="en-US" dirty="0"/>
              <a:t>=  time of affiliation)</a:t>
            </a:r>
          </a:p>
          <a:p>
            <a:endParaRPr lang="de-DE" dirty="0"/>
          </a:p>
        </p:txBody>
      </p:sp>
      <p:cxnSp>
        <p:nvCxnSpPr>
          <p:cNvPr id="16" name="Gerade Verbindung mit Pfeil 15"/>
          <p:cNvCxnSpPr>
            <a:stCxn id="17" idx="5"/>
            <a:endCxn id="22" idx="1"/>
          </p:cNvCxnSpPr>
          <p:nvPr/>
        </p:nvCxnSpPr>
        <p:spPr>
          <a:xfrm>
            <a:off x="5470527" y="4147462"/>
            <a:ext cx="1122302" cy="11943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20" idx="3"/>
            <a:endCxn id="22" idx="6"/>
          </p:cNvCxnSpPr>
          <p:nvPr/>
        </p:nvCxnSpPr>
        <p:spPr>
          <a:xfrm flipH="1">
            <a:off x="6715754" y="4219470"/>
            <a:ext cx="1029203" cy="1173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feld 8">
            <a:extLst>
              <a:ext uri="{FF2B5EF4-FFF2-40B4-BE49-F238E27FC236}">
                <a16:creationId xmlns:a16="http://schemas.microsoft.com/office/drawing/2014/main" id="{EBEBA5C6-90C9-E042-959D-3BA120AF2B50}"/>
              </a:ext>
            </a:extLst>
          </p:cNvPr>
          <p:cNvSpPr txBox="1"/>
          <p:nvPr/>
        </p:nvSpPr>
        <p:spPr>
          <a:xfrm>
            <a:off x="8094003" y="4322145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8380"/>
                </a:solidFill>
              </a:rPr>
              <a:t>Y=</a:t>
            </a:r>
            <a:r>
              <a:rPr lang="de-DE" dirty="0" err="1">
                <a:solidFill>
                  <a:srgbClr val="008380"/>
                </a:solidFill>
              </a:rPr>
              <a:t>short</a:t>
            </a:r>
            <a:endParaRPr lang="de-DE" dirty="0">
              <a:solidFill>
                <a:srgbClr val="008380"/>
              </a:solidFill>
            </a:endParaRPr>
          </a:p>
        </p:txBody>
      </p:sp>
      <p:sp>
        <p:nvSpPr>
          <p:cNvPr id="19" name="Textfeld 9">
            <a:extLst>
              <a:ext uri="{FF2B5EF4-FFF2-40B4-BE49-F238E27FC236}">
                <a16:creationId xmlns:a16="http://schemas.microsoft.com/office/drawing/2014/main" id="{84E5CEEC-2B38-7443-AFFC-82DC37C308A7}"/>
              </a:ext>
            </a:extLst>
          </p:cNvPr>
          <p:cNvSpPr txBox="1"/>
          <p:nvPr/>
        </p:nvSpPr>
        <p:spPr>
          <a:xfrm>
            <a:off x="6956147" y="5630079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8380"/>
                </a:solidFill>
              </a:rPr>
              <a:t>Z=high</a:t>
            </a: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E37E3795-C622-654F-AAC2-821C2A211D2C}"/>
              </a:ext>
            </a:extLst>
          </p:cNvPr>
          <p:cNvSpPr/>
          <p:nvPr/>
        </p:nvSpPr>
        <p:spPr>
          <a:xfrm>
            <a:off x="4870990" y="4640106"/>
            <a:ext cx="3656561" cy="1568632"/>
          </a:xfrm>
          <a:custGeom>
            <a:avLst/>
            <a:gdLst>
              <a:gd name="connsiteX0" fmla="*/ 3143893 w 3143893"/>
              <a:gd name="connsiteY0" fmla="*/ 400692 h 1780576"/>
              <a:gd name="connsiteX1" fmla="*/ 2938409 w 3143893"/>
              <a:gd name="connsiteY1" fmla="*/ 996593 h 1780576"/>
              <a:gd name="connsiteX2" fmla="*/ 2404153 w 3143893"/>
              <a:gd name="connsiteY2" fmla="*/ 1664413 h 1780576"/>
              <a:gd name="connsiteX3" fmla="*/ 1243173 w 3143893"/>
              <a:gd name="connsiteY3" fmla="*/ 1767155 h 1780576"/>
              <a:gd name="connsiteX4" fmla="*/ 523982 w 3143893"/>
              <a:gd name="connsiteY4" fmla="*/ 1510301 h 1780576"/>
              <a:gd name="connsiteX5" fmla="*/ 113016 w 3143893"/>
              <a:gd name="connsiteY5" fmla="*/ 852755 h 1780576"/>
              <a:gd name="connsiteX6" fmla="*/ 0 w 3143893"/>
              <a:gd name="connsiteY6" fmla="*/ 0 h 178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43893" h="1780576">
                <a:moveTo>
                  <a:pt x="3143893" y="400692"/>
                </a:moveTo>
                <a:cubicBezTo>
                  <a:pt x="3102796" y="593332"/>
                  <a:pt x="3061699" y="785973"/>
                  <a:pt x="2938409" y="996593"/>
                </a:cubicBezTo>
                <a:cubicBezTo>
                  <a:pt x="2815119" y="1207213"/>
                  <a:pt x="2686692" y="1535986"/>
                  <a:pt x="2404153" y="1664413"/>
                </a:cubicBezTo>
                <a:cubicBezTo>
                  <a:pt x="2121614" y="1792840"/>
                  <a:pt x="1556535" y="1792840"/>
                  <a:pt x="1243173" y="1767155"/>
                </a:cubicBezTo>
                <a:cubicBezTo>
                  <a:pt x="929811" y="1741470"/>
                  <a:pt x="712341" y="1662701"/>
                  <a:pt x="523982" y="1510301"/>
                </a:cubicBezTo>
                <a:cubicBezTo>
                  <a:pt x="335623" y="1357901"/>
                  <a:pt x="200346" y="1104472"/>
                  <a:pt x="113016" y="852755"/>
                </a:cubicBezTo>
                <a:cubicBezTo>
                  <a:pt x="25686" y="601038"/>
                  <a:pt x="12843" y="300519"/>
                  <a:pt x="0" y="0"/>
                </a:cubicBez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arrow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3" name="Textfeld 7">
            <a:extLst>
              <a:ext uri="{FF2B5EF4-FFF2-40B4-BE49-F238E27FC236}">
                <a16:creationId xmlns:a16="http://schemas.microsoft.com/office/drawing/2014/main" id="{C4E35775-1633-0648-A236-F95165BB8FF5}"/>
              </a:ext>
            </a:extLst>
          </p:cNvPr>
          <p:cNvSpPr txBox="1"/>
          <p:nvPr/>
        </p:nvSpPr>
        <p:spPr>
          <a:xfrm>
            <a:off x="4525047" y="4270774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248F85"/>
                </a:solidFill>
              </a:rPr>
              <a:t>X=?</a:t>
            </a:r>
            <a:endParaRPr lang="de-DE" dirty="0">
              <a:solidFill>
                <a:srgbClr val="008380"/>
              </a:solidFill>
            </a:endParaRPr>
          </a:p>
        </p:txBody>
      </p:sp>
      <p:sp>
        <p:nvSpPr>
          <p:cNvPr id="24" name="Cloud Callout 23">
            <a:extLst>
              <a:ext uri="{FF2B5EF4-FFF2-40B4-BE49-F238E27FC236}">
                <a16:creationId xmlns:a16="http://schemas.microsoft.com/office/drawing/2014/main" id="{AC6AA6DE-E6AC-074A-BADE-156F63BA7AC5}"/>
              </a:ext>
            </a:extLst>
          </p:cNvPr>
          <p:cNvSpPr/>
          <p:nvPr/>
        </p:nvSpPr>
        <p:spPr>
          <a:xfrm>
            <a:off x="6148011" y="1812270"/>
            <a:ext cx="3922312" cy="1142620"/>
          </a:xfrm>
          <a:prstGeom prst="cloudCallout">
            <a:avLst>
              <a:gd name="adj1" fmla="val 1038"/>
              <a:gd name="adj2" fmla="val 116481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bg1"/>
                </a:solidFill>
              </a:rPr>
              <a:t>Y independent of X</a:t>
            </a:r>
            <a:br>
              <a:rPr lang="en-DE" dirty="0">
                <a:solidFill>
                  <a:schemeClr val="bg1"/>
                </a:solidFill>
              </a:rPr>
            </a:br>
            <a:r>
              <a:rPr lang="en-DE" dirty="0">
                <a:solidFill>
                  <a:schemeClr val="bg1"/>
                </a:solidFill>
              </a:rPr>
              <a:t>if Z is known?</a:t>
            </a:r>
          </a:p>
        </p:txBody>
      </p:sp>
    </p:spTree>
    <p:extLst>
      <p:ext uri="{BB962C8B-B14F-4D97-AF65-F5344CB8AC3E}">
        <p14:creationId xmlns:p14="http://schemas.microsoft.com/office/powerpoint/2010/main" val="116548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7" grpId="0" animBg="1"/>
      <p:bldP spid="20" grpId="0" animBg="1"/>
      <p:bldP spid="22" grpId="0" animBg="1"/>
      <p:bldP spid="30" grpId="0"/>
      <p:bldP spid="18" grpId="1"/>
      <p:bldP spid="19" grpId="1"/>
      <p:bldP spid="5" grpId="0" animBg="1"/>
      <p:bldP spid="23" grpId="0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D-Separation and (Conditional) Independence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4221088"/>
            <a:ext cx="8229600" cy="1368698"/>
          </a:xfrm>
        </p:spPr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Z </a:t>
            </a:r>
            <a:r>
              <a:rPr lang="en-US" dirty="0"/>
              <a:t>(possibly a </a:t>
            </a:r>
            <a:r>
              <a:rPr lang="en-US" dirty="0">
                <a:solidFill>
                  <a:srgbClr val="FF0000"/>
                </a:solidFill>
              </a:rPr>
              <a:t>set</a:t>
            </a:r>
            <a:r>
              <a:rPr lang="en-US" dirty="0"/>
              <a:t> of variables) prohibits the ``flow’’ of statistical effects/dependence between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</a:p>
          <a:p>
            <a:pPr lvl="1">
              <a:defRPr/>
            </a:pPr>
            <a:r>
              <a:rPr lang="en-US" dirty="0"/>
              <a:t>Must block every path</a:t>
            </a:r>
          </a:p>
          <a:p>
            <a:pPr lvl="1">
              <a:defRPr/>
            </a:pPr>
            <a:r>
              <a:rPr lang="en-US" dirty="0"/>
              <a:t>Need only one blocking variable for each path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67544" y="1268760"/>
            <a:ext cx="8208912" cy="1692771"/>
          </a:xfrm>
          <a:prstGeom prst="rect">
            <a:avLst/>
          </a:prstGeom>
          <a:ln>
            <a:solidFill>
              <a:srgbClr val="E4203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buNone/>
              <a:defRPr/>
            </a:pPr>
            <a:r>
              <a:rPr lang="en-US" sz="2600" b="1" dirty="0">
                <a:solidFill>
                  <a:srgbClr val="FF0000"/>
                </a:solidFill>
              </a:rPr>
              <a:t>Property</a:t>
            </a:r>
            <a:r>
              <a:rPr lang="en-US" sz="2600" b="1" dirty="0"/>
              <a:t>  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1F11FF"/>
                </a:solidFill>
              </a:rPr>
              <a:t>independent</a:t>
            </a:r>
            <a:r>
              <a:rPr lang="en-US" sz="2600" dirty="0"/>
              <a:t> of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(conditional on </a:t>
            </a:r>
            <a:r>
              <a:rPr lang="en-US" sz="2600" dirty="0">
                <a:solidFill>
                  <a:srgbClr val="008380"/>
                </a:solidFill>
              </a:rPr>
              <a:t>Z</a:t>
            </a:r>
            <a:r>
              <a:rPr lang="en-US" sz="2600" dirty="0"/>
              <a:t>) </a:t>
            </a:r>
            <a:r>
              <a:rPr lang="en-US" sz="2600" dirty="0" err="1"/>
              <a:t>w.r.t</a:t>
            </a:r>
            <a:r>
              <a:rPr lang="en-US" sz="2600" dirty="0"/>
              <a:t>. a probability distribution   	</a:t>
            </a:r>
            <a:r>
              <a:rPr lang="en-US" sz="2600" dirty="0" err="1"/>
              <a:t>iff</a:t>
            </a:r>
            <a:r>
              <a:rPr lang="en-US" sz="2600" dirty="0"/>
              <a:t> 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1F11FF"/>
                </a:solidFill>
              </a:rPr>
              <a:t>d-separated</a:t>
            </a:r>
            <a:r>
              <a:rPr lang="en-US" sz="2600" dirty="0"/>
              <a:t> from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(by </a:t>
            </a:r>
            <a:r>
              <a:rPr lang="en-US" sz="2600" dirty="0">
                <a:solidFill>
                  <a:srgbClr val="008380"/>
                </a:solidFill>
              </a:rPr>
              <a:t>Z)</a:t>
            </a:r>
            <a:r>
              <a:rPr lang="en-US" sz="2600" dirty="0"/>
              <a:t> in graph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467544" y="3184520"/>
            <a:ext cx="8208912" cy="1292662"/>
          </a:xfrm>
          <a:prstGeom prst="rect">
            <a:avLst/>
          </a:prstGeom>
          <a:ln>
            <a:solidFill>
              <a:srgbClr val="6D7C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buNone/>
              <a:defRPr/>
            </a:pPr>
            <a:r>
              <a:rPr lang="en-US" sz="2600" b="1" dirty="0">
                <a:solidFill>
                  <a:srgbClr val="0000FF"/>
                </a:solidFill>
              </a:rPr>
              <a:t>Definition (informal)</a:t>
            </a:r>
            <a:r>
              <a:rPr lang="en-US" sz="2600" dirty="0">
                <a:solidFill>
                  <a:srgbClr val="0000FF"/>
                </a:solidFill>
              </a:rPr>
              <a:t>   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is </a:t>
            </a:r>
            <a:r>
              <a:rPr lang="en-US" sz="2600" dirty="0">
                <a:solidFill>
                  <a:srgbClr val="0000FF"/>
                </a:solidFill>
              </a:rPr>
              <a:t>d-separated from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>
                <a:solidFill>
                  <a:srgbClr val="0000FF"/>
                </a:solidFill>
              </a:rPr>
              <a:t> by </a:t>
            </a:r>
            <a:r>
              <a:rPr lang="en-US" sz="2600" dirty="0">
                <a:solidFill>
                  <a:srgbClr val="008380"/>
                </a:solidFill>
              </a:rPr>
              <a:t>Z</a:t>
            </a:r>
            <a:r>
              <a:rPr lang="en-US" sz="2600" dirty="0">
                <a:solidFill>
                  <a:srgbClr val="0000FF"/>
                </a:solidFill>
              </a:rPr>
              <a:t>       </a:t>
            </a:r>
            <a:r>
              <a:rPr lang="en-US" sz="2600" dirty="0" err="1"/>
              <a:t>iff</a:t>
            </a:r>
            <a:r>
              <a:rPr lang="en-US" sz="2600" dirty="0"/>
              <a:t> </a:t>
            </a:r>
          </a:p>
          <a:p>
            <a:pPr marL="0" indent="0">
              <a:buNone/>
              <a:defRPr/>
            </a:pPr>
            <a:r>
              <a:rPr lang="en-US" sz="2600" dirty="0">
                <a:solidFill>
                  <a:srgbClr val="008380"/>
                </a:solidFill>
              </a:rPr>
              <a:t>Z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0000FF"/>
                </a:solidFill>
              </a:rPr>
              <a:t>blocks </a:t>
            </a:r>
            <a:r>
              <a:rPr lang="en-US" sz="2600" dirty="0"/>
              <a:t>every possible path between </a:t>
            </a: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and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67790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Blocking Conditions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  <p:sp>
        <p:nvSpPr>
          <p:cNvPr id="22" name="Inhaltsplatzhalter 2"/>
          <p:cNvSpPr txBox="1">
            <a:spLocks/>
          </p:cNvSpPr>
          <p:nvPr/>
        </p:nvSpPr>
        <p:spPr bwMode="auto">
          <a:xfrm>
            <a:off x="323528" y="1268760"/>
            <a:ext cx="8229600" cy="4176464"/>
          </a:xfrm>
          <a:prstGeom prst="rect">
            <a:avLst/>
          </a:prstGeom>
          <a:ln w="25400" cap="flat" cmpd="sng" algn="ctr">
            <a:solidFill>
              <a:srgbClr val="6D7CFF"/>
            </a:solidFill>
            <a:prstDash val="solid"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 (formal)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A path </a:t>
            </a:r>
            <a:r>
              <a:rPr lang="en-US" dirty="0">
                <a:solidFill>
                  <a:srgbClr val="008380"/>
                </a:solidFill>
              </a:rPr>
              <a:t>p</a:t>
            </a:r>
            <a:r>
              <a:rPr lang="en-US" dirty="0"/>
              <a:t> in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(between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) is </a:t>
            </a:r>
            <a:r>
              <a:rPr lang="en-US" dirty="0">
                <a:solidFill>
                  <a:srgbClr val="0000FF"/>
                </a:solidFill>
              </a:rPr>
              <a:t>blocked by 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 </a:t>
            </a:r>
            <a:r>
              <a:rPr lang="en-US" dirty="0" err="1"/>
              <a:t>iff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p </a:t>
            </a:r>
            <a:r>
              <a:rPr lang="en-US" dirty="0"/>
              <a:t>contains chain </a:t>
            </a:r>
            <a:r>
              <a:rPr lang="en-US" dirty="0">
                <a:solidFill>
                  <a:srgbClr val="008380"/>
                </a:solidFill>
              </a:rPr>
              <a:t>A → B →  C </a:t>
            </a:r>
            <a:r>
              <a:rPr lang="en-US" dirty="0"/>
              <a:t>or fork </a:t>
            </a:r>
            <a:r>
              <a:rPr lang="en-US" dirty="0">
                <a:solidFill>
                  <a:srgbClr val="008380"/>
                </a:solidFill>
              </a:rPr>
              <a:t>A ← B →  C </a:t>
            </a:r>
            <a:r>
              <a:rPr lang="en-US" dirty="0" err="1"/>
              <a:t>s.t.</a:t>
            </a:r>
            <a:r>
              <a:rPr lang="en-US" dirty="0"/>
              <a:t>        </a:t>
            </a:r>
            <a:r>
              <a:rPr lang="en-US" dirty="0">
                <a:solidFill>
                  <a:srgbClr val="008380"/>
                </a:solidFill>
              </a:rPr>
              <a:t>B ∈ 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 </a:t>
            </a:r>
            <a:r>
              <a:rPr lang="en-US" dirty="0"/>
              <a:t>or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p</a:t>
            </a:r>
            <a:r>
              <a:rPr lang="en-US" dirty="0"/>
              <a:t> contains collider </a:t>
            </a:r>
            <a:r>
              <a:rPr lang="en-US" dirty="0">
                <a:solidFill>
                  <a:srgbClr val="008380"/>
                </a:solidFill>
              </a:rPr>
              <a:t>A →  B ← C </a:t>
            </a:r>
            <a:r>
              <a:rPr lang="en-US" dirty="0" err="1"/>
              <a:t>s.t.</a:t>
            </a:r>
            <a:r>
              <a:rPr lang="en-US" dirty="0"/>
              <a:t> </a:t>
            </a:r>
            <a:r>
              <a:rPr lang="en-US" dirty="0">
                <a:solidFill>
                  <a:srgbClr val="008380"/>
                </a:solidFill>
              </a:rPr>
              <a:t>B ∉ 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 </a:t>
            </a:r>
            <a:r>
              <a:rPr lang="en-US" dirty="0"/>
              <a:t>and all  descendants of </a:t>
            </a:r>
            <a:r>
              <a:rPr lang="en-US" dirty="0">
                <a:solidFill>
                  <a:srgbClr val="008380"/>
                </a:solidFill>
              </a:rPr>
              <a:t>B  </a:t>
            </a:r>
            <a:r>
              <a:rPr lang="en-US" dirty="0">
                <a:solidFill>
                  <a:schemeClr val="tx1"/>
                </a:solidFill>
              </a:rPr>
              <a:t>are </a:t>
            </a:r>
            <a:r>
              <a:rPr lang="en-US" dirty="0">
                <a:solidFill>
                  <a:srgbClr val="008380"/>
                </a:solidFill>
              </a:rPr>
              <a:t>∉ </a:t>
            </a:r>
            <a:r>
              <a:rPr lang="en-US" b="1" dirty="0">
                <a:solidFill>
                  <a:srgbClr val="008380"/>
                </a:solidFill>
              </a:rPr>
              <a:t>Z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If 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/>
              <a:t> blocks </a:t>
            </a:r>
            <a:r>
              <a:rPr lang="en-US" dirty="0">
                <a:solidFill>
                  <a:srgbClr val="1F11FF"/>
                </a:solidFill>
              </a:rPr>
              <a:t>every</a:t>
            </a:r>
            <a:r>
              <a:rPr lang="en-US" dirty="0"/>
              <a:t> path between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, then</a:t>
            </a:r>
            <a:r>
              <a:rPr lang="en-US" b="1" dirty="0"/>
              <a:t>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and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are</a:t>
            </a:r>
            <a:r>
              <a:rPr lang="en-US" dirty="0">
                <a:solidFill>
                  <a:srgbClr val="0000FF"/>
                </a:solidFill>
              </a:rPr>
              <a:t>  d-separated conditional on 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for short:</a:t>
            </a:r>
            <a:r>
              <a:rPr lang="en-US" dirty="0">
                <a:solidFill>
                  <a:srgbClr val="008380"/>
                </a:solidFill>
              </a:rPr>
              <a:t> (X ⫫ Y | 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)</a:t>
            </a:r>
            <a:r>
              <a:rPr lang="en-US" baseline="-25000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8380"/>
                </a:solidFill>
              </a:rPr>
              <a:t> 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323528" y="5632792"/>
            <a:ext cx="773961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In particular: </a:t>
            </a: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and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are unconditionally independent </a:t>
            </a:r>
          </a:p>
          <a:p>
            <a:r>
              <a:rPr lang="en-US" sz="2600" dirty="0"/>
              <a:t>                         </a:t>
            </a:r>
            <a:r>
              <a:rPr lang="en-US" sz="2600" dirty="0" err="1"/>
              <a:t>iff</a:t>
            </a:r>
            <a:r>
              <a:rPr lang="en-US" sz="2600" dirty="0"/>
              <a:t> all  </a:t>
            </a: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>
                <a:solidFill>
                  <a:srgbClr val="3BB2A0"/>
                </a:solidFill>
              </a:rPr>
              <a:t>-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 paths contain colliders.  </a:t>
            </a:r>
          </a:p>
        </p:txBody>
      </p:sp>
    </p:spTree>
    <p:extLst>
      <p:ext uri="{BB962C8B-B14F-4D97-AF65-F5344CB8AC3E}">
        <p14:creationId xmlns:p14="http://schemas.microsoft.com/office/powerpoint/2010/main" val="277868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1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724108" y="156605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797152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/>
              <a:t>Unconditional relation between </a:t>
            </a:r>
            <a:r>
              <a:rPr lang="en-US" dirty="0">
                <a:solidFill>
                  <a:srgbClr val="008380"/>
                </a:solidFill>
              </a:rPr>
              <a:t>Z </a:t>
            </a:r>
            <a:r>
              <a:rPr lang="en-US" dirty="0"/>
              <a:t>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?</a:t>
            </a:r>
          </a:p>
          <a:p>
            <a:pPr lvl="1">
              <a:defRPr/>
            </a:pPr>
            <a:r>
              <a:rPr lang="en-US" dirty="0"/>
              <a:t>D-separated because of </a:t>
            </a:r>
            <a:r>
              <a:rPr lang="en-US" dirty="0">
                <a:solidFill>
                  <a:srgbClr val="E42032"/>
                </a:solidFill>
              </a:rPr>
              <a:t>collider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on single </a:t>
            </a:r>
            <a:r>
              <a:rPr lang="en-US" dirty="0">
                <a:solidFill>
                  <a:srgbClr val="008380"/>
                </a:solidFill>
              </a:rPr>
              <a:t>Z-Y </a:t>
            </a:r>
            <a:r>
              <a:rPr lang="en-US" dirty="0">
                <a:solidFill>
                  <a:srgbClr val="000000"/>
                </a:solidFill>
              </a:rPr>
              <a:t>path</a:t>
            </a:r>
            <a:r>
              <a:rPr lang="en-US" dirty="0"/>
              <a:t>.</a:t>
            </a:r>
          </a:p>
          <a:p>
            <a:pPr lvl="1">
              <a:defRPr/>
            </a:pPr>
            <a:r>
              <a:rPr lang="en-US" dirty="0"/>
              <a:t>Hence unconditionally independent	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224319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1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724108" y="156605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/>
              <a:t>Relation between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conditional on </a:t>
            </a:r>
            <a:r>
              <a:rPr lang="en-US" dirty="0">
                <a:solidFill>
                  <a:srgbClr val="008380"/>
                </a:solidFill>
              </a:rPr>
              <a:t>{W}</a:t>
            </a: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Not d-separated </a:t>
            </a:r>
          </a:p>
          <a:p>
            <a:pPr lvl="2">
              <a:defRPr/>
            </a:pPr>
            <a:r>
              <a:rPr lang="en-US" dirty="0">
                <a:solidFill>
                  <a:srgbClr val="00B0F0"/>
                </a:solidFill>
              </a:rPr>
              <a:t>because fork X ∉ {W} </a:t>
            </a:r>
          </a:p>
          <a:p>
            <a:pPr lvl="2">
              <a:defRPr/>
            </a:pPr>
            <a:r>
              <a:rPr lang="en-US" dirty="0">
                <a:solidFill>
                  <a:srgbClr val="E42032"/>
                </a:solidFill>
              </a:rPr>
              <a:t>and collider ∈ {W}</a:t>
            </a:r>
          </a:p>
          <a:p>
            <a:pPr lvl="1">
              <a:defRPr/>
            </a:pPr>
            <a:r>
              <a:rPr lang="en-US" dirty="0"/>
              <a:t>Hence conditionally dependent on </a:t>
            </a:r>
            <a:r>
              <a:rPr lang="en-US" dirty="0">
                <a:solidFill>
                  <a:srgbClr val="008380"/>
                </a:solidFill>
              </a:rPr>
              <a:t>{W}</a:t>
            </a:r>
            <a:r>
              <a:rPr lang="en-US" dirty="0"/>
              <a:t> (and </a:t>
            </a:r>
            <a:r>
              <a:rPr lang="en-US" dirty="0">
                <a:solidFill>
                  <a:srgbClr val="008380"/>
                </a:solidFill>
              </a:rPr>
              <a:t>{T}</a:t>
            </a:r>
            <a:r>
              <a:rPr lang="en-US" dirty="0"/>
              <a:t>)	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285378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1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724108" y="156605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/>
              <a:t>Relation between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conditional on </a:t>
            </a:r>
            <a:r>
              <a:rPr lang="en-US" dirty="0">
                <a:solidFill>
                  <a:srgbClr val="008380"/>
                </a:solidFill>
              </a:rPr>
              <a:t>{W,X}</a:t>
            </a: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d-separated </a:t>
            </a:r>
          </a:p>
          <a:p>
            <a:pPr lvl="2">
              <a:defRPr/>
            </a:pPr>
            <a:r>
              <a:rPr lang="en-US" dirty="0">
                <a:solidFill>
                  <a:srgbClr val="00B0F0"/>
                </a:solidFill>
              </a:rPr>
              <a:t>Because fork X blocks </a:t>
            </a:r>
          </a:p>
          <a:p>
            <a:pPr lvl="1">
              <a:defRPr/>
            </a:pPr>
            <a:r>
              <a:rPr lang="en-US" dirty="0"/>
              <a:t>Hence conditionally independent on </a:t>
            </a:r>
            <a:r>
              <a:rPr lang="en-US" dirty="0">
                <a:solidFill>
                  <a:srgbClr val="008380"/>
                </a:solidFill>
              </a:rPr>
              <a:t>{W,X}</a:t>
            </a:r>
            <a:r>
              <a:rPr lang="en-US" dirty="0"/>
              <a:t> 	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202060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Recommended Literature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J. Pearl, M. </a:t>
            </a:r>
            <a:r>
              <a:rPr lang="en-US" sz="2400" dirty="0" err="1"/>
              <a:t>Glymour</a:t>
            </a:r>
            <a:r>
              <a:rPr lang="en-US" sz="2400" dirty="0"/>
              <a:t>, N. P. Jewell </a:t>
            </a:r>
            <a:br>
              <a:rPr lang="en-US" sz="2400" dirty="0"/>
            </a:br>
            <a:r>
              <a:rPr lang="en-US" sz="2400" dirty="0">
                <a:solidFill>
                  <a:srgbClr val="1F11FF"/>
                </a:solidFill>
              </a:rPr>
              <a:t>Causal inference in statistics – A primer</a:t>
            </a:r>
            <a:r>
              <a:rPr lang="en-US" sz="2400" dirty="0"/>
              <a:t>, Wiley, 2016. </a:t>
            </a:r>
            <a:br>
              <a:rPr lang="en-US" sz="2400" dirty="0"/>
            </a:br>
            <a:r>
              <a:rPr lang="en-US" sz="1600" dirty="0"/>
              <a:t>(Main Reference)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J. Pearl, D. Mackenzie </a:t>
            </a:r>
            <a:br>
              <a:rPr lang="en-US" sz="2400" dirty="0"/>
            </a:br>
            <a:r>
              <a:rPr lang="en-US" sz="2400" dirty="0">
                <a:solidFill>
                  <a:srgbClr val="1F11FF"/>
                </a:solidFill>
              </a:rPr>
              <a:t>The Book of Why</a:t>
            </a:r>
            <a:r>
              <a:rPr lang="en-US" sz="2400" dirty="0"/>
              <a:t>, Basic Books, 2018.</a:t>
            </a:r>
            <a:br>
              <a:rPr lang="en-US" sz="2400" dirty="0"/>
            </a:br>
            <a:r>
              <a:rPr lang="en-US" sz="1600" dirty="0"/>
              <a:t>(Popular science level, but worth reading)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J. Pearl </a:t>
            </a:r>
            <a:br>
              <a:rPr lang="en-US" sz="2400" dirty="0"/>
            </a:br>
            <a:r>
              <a:rPr lang="en-US" sz="2400" dirty="0">
                <a:solidFill>
                  <a:srgbClr val="1F11FF"/>
                </a:solidFill>
              </a:rPr>
              <a:t>Causality</a:t>
            </a:r>
            <a:r>
              <a:rPr lang="en-US" sz="2400" dirty="0"/>
              <a:t>, CUP, 2000. </a:t>
            </a:r>
            <a:br>
              <a:rPr lang="en-US" sz="2400" dirty="0"/>
            </a:br>
            <a:r>
              <a:rPr lang="en-US" sz="1600" dirty="0"/>
              <a:t>(The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/>
              <a:t>book on causality from the perspective of probabilistic graphical models)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J. Peters, D. </a:t>
            </a:r>
            <a:r>
              <a:rPr lang="en-US" sz="2400" dirty="0" err="1"/>
              <a:t>Janzing</a:t>
            </a:r>
            <a:r>
              <a:rPr lang="en-US" sz="2400" dirty="0"/>
              <a:t>, B. </a:t>
            </a:r>
            <a:r>
              <a:rPr lang="en-US" sz="2400" dirty="0" err="1"/>
              <a:t>Schölkopf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>
                <a:solidFill>
                  <a:srgbClr val="1F11FF"/>
                </a:solidFill>
              </a:rPr>
              <a:t>Elements of Causal Inference</a:t>
            </a:r>
            <a:r>
              <a:rPr lang="en-US" sz="2400" dirty="0"/>
              <a:t>, MIT Press 2017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2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499992" y="1763524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/>
              <a:t>Relation between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Not d-separated because </a:t>
            </a:r>
            <a:r>
              <a:rPr lang="en-US" dirty="0">
                <a:solidFill>
                  <a:srgbClr val="FF8000"/>
                </a:solidFill>
              </a:rPr>
              <a:t>second path </a:t>
            </a:r>
            <a:r>
              <a:rPr lang="en-US" dirty="0"/>
              <a:t>not blocked </a:t>
            </a:r>
            <a:br>
              <a:rPr lang="en-US" dirty="0"/>
            </a:br>
            <a:r>
              <a:rPr lang="en-US" dirty="0"/>
              <a:t>(no collider)</a:t>
            </a:r>
          </a:p>
          <a:p>
            <a:pPr lvl="1">
              <a:defRPr/>
            </a:pPr>
            <a:r>
              <a:rPr lang="en-US" dirty="0"/>
              <a:t>Hence not unconditionally independent 	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  <p:sp>
        <p:nvSpPr>
          <p:cNvPr id="35" name="Oval 34"/>
          <p:cNvSpPr/>
          <p:nvPr/>
        </p:nvSpPr>
        <p:spPr>
          <a:xfrm>
            <a:off x="4716016" y="14848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>
            <a:stCxn id="35" idx="3"/>
            <a:endCxn id="42" idx="0"/>
          </p:cNvCxnSpPr>
          <p:nvPr/>
        </p:nvCxnSpPr>
        <p:spPr>
          <a:xfrm flipH="1">
            <a:off x="3513291" y="1607712"/>
            <a:ext cx="1223816" cy="102918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>
            <a:stCxn id="35" idx="5"/>
            <a:endCxn id="28" idx="1"/>
          </p:cNvCxnSpPr>
          <p:nvPr/>
        </p:nvCxnSpPr>
        <p:spPr>
          <a:xfrm>
            <a:off x="4838941" y="1607712"/>
            <a:ext cx="855681" cy="10503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endCxn id="35" idx="0"/>
          </p:cNvCxnSpPr>
          <p:nvPr/>
        </p:nvCxnSpPr>
        <p:spPr>
          <a:xfrm>
            <a:off x="4788024" y="1196752"/>
            <a:ext cx="0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364638" y="1259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4868694" y="9807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10343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2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499992" y="1763524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2258334"/>
          </a:xfrm>
        </p:spPr>
        <p:txBody>
          <a:bodyPr/>
          <a:lstStyle/>
          <a:p>
            <a:pPr>
              <a:defRPr/>
            </a:pPr>
            <a:r>
              <a:rPr lang="en-US" dirty="0"/>
              <a:t>Relation between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conditional on </a:t>
            </a:r>
            <a:r>
              <a:rPr lang="en-US" dirty="0">
                <a:solidFill>
                  <a:srgbClr val="008380"/>
                </a:solidFill>
              </a:rPr>
              <a:t>{R}</a:t>
            </a: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d-separated by </a:t>
            </a:r>
            <a:r>
              <a:rPr lang="en-US" dirty="0">
                <a:solidFill>
                  <a:srgbClr val="008380"/>
                </a:solidFill>
              </a:rPr>
              <a:t>{R} </a:t>
            </a:r>
            <a:r>
              <a:rPr lang="en-US" dirty="0"/>
              <a:t>because</a:t>
            </a:r>
          </a:p>
          <a:p>
            <a:pPr lvl="2">
              <a:defRPr/>
            </a:pPr>
            <a:r>
              <a:rPr lang="en-US" dirty="0"/>
              <a:t>First path blocked by fork </a:t>
            </a:r>
            <a:r>
              <a:rPr lang="en-US" dirty="0">
                <a:solidFill>
                  <a:srgbClr val="008380"/>
                </a:solidFill>
              </a:rPr>
              <a:t>R</a:t>
            </a:r>
          </a:p>
          <a:p>
            <a:pPr lvl="2">
              <a:defRPr/>
            </a:pPr>
            <a:r>
              <a:rPr lang="en-US" dirty="0"/>
              <a:t>Second path blocked by collider </a:t>
            </a:r>
            <a:r>
              <a:rPr lang="en-US" dirty="0">
                <a:solidFill>
                  <a:srgbClr val="008380"/>
                </a:solidFill>
              </a:rPr>
              <a:t>W ∉ {R} </a:t>
            </a:r>
            <a:r>
              <a:rPr lang="en-US" dirty="0"/>
              <a:t>)	</a:t>
            </a:r>
          </a:p>
          <a:p>
            <a:pPr lvl="1">
              <a:defRPr/>
            </a:pPr>
            <a:r>
              <a:rPr lang="en-US" dirty="0"/>
              <a:t>Hence independent conditional on </a:t>
            </a:r>
            <a:r>
              <a:rPr lang="en-US" dirty="0">
                <a:solidFill>
                  <a:srgbClr val="008380"/>
                </a:solidFill>
              </a:rPr>
              <a:t>{R}</a:t>
            </a: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  <p:sp>
        <p:nvSpPr>
          <p:cNvPr id="35" name="Oval 34"/>
          <p:cNvSpPr/>
          <p:nvPr/>
        </p:nvSpPr>
        <p:spPr>
          <a:xfrm>
            <a:off x="4716016" y="14848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>
            <a:stCxn id="35" idx="3"/>
            <a:endCxn id="42" idx="0"/>
          </p:cNvCxnSpPr>
          <p:nvPr/>
        </p:nvCxnSpPr>
        <p:spPr>
          <a:xfrm flipH="1">
            <a:off x="3513291" y="1607712"/>
            <a:ext cx="1223816" cy="102918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>
            <a:stCxn id="35" idx="5"/>
            <a:endCxn id="28" idx="1"/>
          </p:cNvCxnSpPr>
          <p:nvPr/>
        </p:nvCxnSpPr>
        <p:spPr>
          <a:xfrm>
            <a:off x="4838941" y="1607712"/>
            <a:ext cx="855681" cy="10503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endCxn id="35" idx="0"/>
          </p:cNvCxnSpPr>
          <p:nvPr/>
        </p:nvCxnSpPr>
        <p:spPr>
          <a:xfrm>
            <a:off x="4788024" y="1196752"/>
            <a:ext cx="0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364638" y="1259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4868694" y="9807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308887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2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499992" y="177281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/>
              <a:t>Relation between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conditional on </a:t>
            </a:r>
            <a:r>
              <a:rPr lang="en-US" dirty="0">
                <a:solidFill>
                  <a:srgbClr val="008380"/>
                </a:solidFill>
              </a:rPr>
              <a:t>{R,W}</a:t>
            </a: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Not d-separated by </a:t>
            </a:r>
            <a:r>
              <a:rPr lang="en-US" dirty="0">
                <a:solidFill>
                  <a:srgbClr val="008380"/>
                </a:solidFill>
              </a:rPr>
              <a:t>{R,W}</a:t>
            </a:r>
            <a:r>
              <a:rPr lang="en-US" dirty="0"/>
              <a:t> because </a:t>
            </a:r>
            <a:r>
              <a:rPr lang="en-US" dirty="0">
                <a:solidFill>
                  <a:srgbClr val="008380"/>
                </a:solidFill>
              </a:rPr>
              <a:t>W</a:t>
            </a:r>
            <a:r>
              <a:rPr lang="en-US" dirty="0"/>
              <a:t> unblocks second path</a:t>
            </a:r>
          </a:p>
          <a:p>
            <a:pPr lvl="1">
              <a:defRPr/>
            </a:pPr>
            <a:r>
              <a:rPr lang="en-US" dirty="0"/>
              <a:t>Hence not independent conditional on </a:t>
            </a:r>
            <a:r>
              <a:rPr lang="en-US" dirty="0">
                <a:solidFill>
                  <a:srgbClr val="008380"/>
                </a:solidFill>
              </a:rPr>
              <a:t>{R,W}</a:t>
            </a:r>
            <a:r>
              <a:rPr lang="en-US" dirty="0"/>
              <a:t>	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  <p:sp>
        <p:nvSpPr>
          <p:cNvPr id="35" name="Oval 34"/>
          <p:cNvSpPr/>
          <p:nvPr/>
        </p:nvSpPr>
        <p:spPr>
          <a:xfrm>
            <a:off x="4716016" y="14848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>
            <a:stCxn id="35" idx="3"/>
            <a:endCxn id="42" idx="0"/>
          </p:cNvCxnSpPr>
          <p:nvPr/>
        </p:nvCxnSpPr>
        <p:spPr>
          <a:xfrm flipH="1">
            <a:off x="3513291" y="1607712"/>
            <a:ext cx="1223816" cy="102918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>
            <a:stCxn id="35" idx="5"/>
            <a:endCxn id="28" idx="1"/>
          </p:cNvCxnSpPr>
          <p:nvPr/>
        </p:nvCxnSpPr>
        <p:spPr>
          <a:xfrm>
            <a:off x="4838941" y="1607712"/>
            <a:ext cx="855681" cy="10503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endCxn id="35" idx="0"/>
          </p:cNvCxnSpPr>
          <p:nvPr/>
        </p:nvCxnSpPr>
        <p:spPr>
          <a:xfrm>
            <a:off x="4788024" y="1196752"/>
            <a:ext cx="0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364638" y="1259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4868694" y="9807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86273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2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499992" y="1763524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/>
              <a:t>Relation between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conditional on </a:t>
            </a:r>
            <a:r>
              <a:rPr lang="en-US" dirty="0">
                <a:solidFill>
                  <a:srgbClr val="008380"/>
                </a:solidFill>
              </a:rPr>
              <a:t>{R,W,X}</a:t>
            </a: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 d-separated by </a:t>
            </a:r>
            <a:r>
              <a:rPr lang="en-US" dirty="0">
                <a:solidFill>
                  <a:srgbClr val="008380"/>
                </a:solidFill>
              </a:rPr>
              <a:t>{R,W,X}</a:t>
            </a:r>
            <a:r>
              <a:rPr lang="en-US" dirty="0"/>
              <a:t> because </a:t>
            </a:r>
          </a:p>
          <a:p>
            <a:pPr lvl="2">
              <a:defRPr/>
            </a:pPr>
            <a:r>
              <a:rPr lang="en-US" dirty="0"/>
              <a:t>Now second path blocked by fork </a:t>
            </a:r>
            <a:r>
              <a:rPr lang="en-US" dirty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dirty="0"/>
              <a:t>Hence independent conditional on </a:t>
            </a:r>
            <a:r>
              <a:rPr lang="en-US" dirty="0">
                <a:solidFill>
                  <a:srgbClr val="008380"/>
                </a:solidFill>
              </a:rPr>
              <a:t>{R,W,X}</a:t>
            </a:r>
            <a:r>
              <a:rPr lang="en-US" dirty="0"/>
              <a:t>	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30160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  <p:sp>
        <p:nvSpPr>
          <p:cNvPr id="35" name="Oval 34"/>
          <p:cNvSpPr/>
          <p:nvPr/>
        </p:nvSpPr>
        <p:spPr>
          <a:xfrm>
            <a:off x="4716016" y="14848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>
            <a:stCxn id="35" idx="3"/>
            <a:endCxn id="42" idx="0"/>
          </p:cNvCxnSpPr>
          <p:nvPr/>
        </p:nvCxnSpPr>
        <p:spPr>
          <a:xfrm flipH="1">
            <a:off x="3513291" y="1607712"/>
            <a:ext cx="1223816" cy="102918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>
            <a:stCxn id="35" idx="5"/>
            <a:endCxn id="28" idx="1"/>
          </p:cNvCxnSpPr>
          <p:nvPr/>
        </p:nvCxnSpPr>
        <p:spPr>
          <a:xfrm>
            <a:off x="4838941" y="1607712"/>
            <a:ext cx="855681" cy="10503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endCxn id="35" idx="0"/>
          </p:cNvCxnSpPr>
          <p:nvPr/>
        </p:nvCxnSpPr>
        <p:spPr>
          <a:xfrm>
            <a:off x="4788024" y="1196752"/>
            <a:ext cx="0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364638" y="1259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4868694" y="9807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45679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Using D-separation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4608512"/>
          </a:xfrm>
        </p:spPr>
        <p:txBody>
          <a:bodyPr/>
          <a:lstStyle/>
          <a:p>
            <a:pPr>
              <a:defRPr/>
            </a:pPr>
            <a:r>
              <a:rPr lang="en-US" dirty="0"/>
              <a:t>Verifying/falsifying causal models on observational data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= SCM to test for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Calculate independencies </a:t>
            </a:r>
            <a:r>
              <a:rPr lang="en-US" dirty="0">
                <a:solidFill>
                  <a:srgbClr val="008380"/>
                </a:solidFill>
              </a:rPr>
              <a:t>I</a:t>
            </a:r>
            <a:r>
              <a:rPr lang="en-US" baseline="-25000" dirty="0">
                <a:solidFill>
                  <a:srgbClr val="008380"/>
                </a:solidFill>
              </a:rPr>
              <a:t>G</a:t>
            </a:r>
            <a:r>
              <a:rPr lang="en-US" dirty="0"/>
              <a:t> entailed by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using d-separation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Calculate independencies </a:t>
            </a:r>
            <a:r>
              <a:rPr lang="en-US" dirty="0">
                <a:solidFill>
                  <a:srgbClr val="008380"/>
                </a:solidFill>
              </a:rPr>
              <a:t>I</a:t>
            </a:r>
            <a:r>
              <a:rPr lang="en-US" baseline="-25000" dirty="0">
                <a:solidFill>
                  <a:srgbClr val="008380"/>
                </a:solidFill>
              </a:rPr>
              <a:t>D</a:t>
            </a:r>
            <a:r>
              <a:rPr lang="en-US" dirty="0"/>
              <a:t> from data </a:t>
            </a:r>
            <a:br>
              <a:rPr lang="en-US" dirty="0"/>
            </a:br>
            <a:r>
              <a:rPr lang="en-US" dirty="0"/>
              <a:t>(by counting and estimating probabilities)      </a:t>
            </a:r>
            <a:br>
              <a:rPr lang="en-US" dirty="0"/>
            </a:br>
            <a:r>
              <a:rPr lang="en-US" dirty="0"/>
              <a:t>and compare with </a:t>
            </a:r>
            <a:r>
              <a:rPr lang="en-US" dirty="0">
                <a:solidFill>
                  <a:srgbClr val="008380"/>
                </a:solidFill>
              </a:rPr>
              <a:t>I</a:t>
            </a:r>
            <a:r>
              <a:rPr lang="en-US" baseline="-25000" dirty="0">
                <a:solidFill>
                  <a:srgbClr val="008380"/>
                </a:solidFill>
              </a:rPr>
              <a:t>G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If </a:t>
            </a:r>
            <a:r>
              <a:rPr lang="en-US" dirty="0">
                <a:solidFill>
                  <a:srgbClr val="008380"/>
                </a:solidFill>
              </a:rPr>
              <a:t>I</a:t>
            </a:r>
            <a:r>
              <a:rPr lang="en-US" baseline="-25000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8380"/>
                </a:solidFill>
              </a:rPr>
              <a:t> = I</a:t>
            </a:r>
            <a:r>
              <a:rPr lang="en-US" baseline="-25000" dirty="0">
                <a:solidFill>
                  <a:srgbClr val="008380"/>
                </a:solidFill>
              </a:rPr>
              <a:t>D</a:t>
            </a:r>
            <a:r>
              <a:rPr lang="en-US" baseline="-25000" dirty="0"/>
              <a:t>, </a:t>
            </a:r>
            <a:r>
              <a:rPr lang="en-US" dirty="0"/>
              <a:t>SCM</a:t>
            </a:r>
            <a:r>
              <a:rPr lang="en-US" baseline="-25000" dirty="0"/>
              <a:t> </a:t>
            </a:r>
            <a:r>
              <a:rPr lang="en-US" dirty="0"/>
              <a:t>is a good solution. Otherwise identify problematic </a:t>
            </a:r>
            <a:r>
              <a:rPr lang="en-US" dirty="0">
                <a:solidFill>
                  <a:srgbClr val="008380"/>
                </a:solidFill>
              </a:rPr>
              <a:t>I ∈ I</a:t>
            </a:r>
            <a:r>
              <a:rPr lang="en-US" baseline="-25000" dirty="0">
                <a:solidFill>
                  <a:srgbClr val="008380"/>
                </a:solidFill>
              </a:rPr>
              <a:t>G</a:t>
            </a:r>
            <a:r>
              <a:rPr lang="en-US" dirty="0"/>
              <a:t> and change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locally to fit corresponding </a:t>
            </a:r>
            <a:r>
              <a:rPr lang="en-US" dirty="0">
                <a:solidFill>
                  <a:srgbClr val="008380"/>
                </a:solidFill>
              </a:rPr>
              <a:t>I’  ∈ I</a:t>
            </a:r>
            <a:r>
              <a:rPr lang="en-US" baseline="-25000" dirty="0">
                <a:solidFill>
                  <a:srgbClr val="008380"/>
                </a:solidFill>
              </a:rPr>
              <a:t>D</a:t>
            </a:r>
          </a:p>
          <a:p>
            <a:pPr marL="914400" lvl="1" indent="-457200">
              <a:buFont typeface="+mj-lt"/>
              <a:buAutoNum type="arabicPeriod"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40524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Using D-separation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4896544"/>
          </a:xfrm>
        </p:spPr>
        <p:txBody>
          <a:bodyPr/>
          <a:lstStyle/>
          <a:p>
            <a:pPr>
              <a:defRPr/>
            </a:pPr>
            <a:r>
              <a:rPr lang="en-US" dirty="0"/>
              <a:t>This approach is </a:t>
            </a:r>
            <a:r>
              <a:rPr lang="en-US" dirty="0">
                <a:solidFill>
                  <a:srgbClr val="FF0000"/>
                </a:solidFill>
              </a:rPr>
              <a:t>local </a:t>
            </a:r>
          </a:p>
          <a:p>
            <a:pPr lvl="1">
              <a:defRPr/>
            </a:pPr>
            <a:r>
              <a:rPr lang="en-US" dirty="0"/>
              <a:t>If </a:t>
            </a:r>
            <a:r>
              <a:rPr lang="en-US" dirty="0">
                <a:solidFill>
                  <a:srgbClr val="008380"/>
                </a:solidFill>
              </a:rPr>
              <a:t>I</a:t>
            </a:r>
            <a:r>
              <a:rPr lang="en-US" baseline="-25000" dirty="0">
                <a:solidFill>
                  <a:srgbClr val="008380"/>
                </a:solidFill>
              </a:rPr>
              <a:t>G</a:t>
            </a:r>
            <a:r>
              <a:rPr lang="en-US" baseline="-25000" dirty="0"/>
              <a:t> </a:t>
            </a:r>
            <a:r>
              <a:rPr lang="en-US" dirty="0"/>
              <a:t>not equal </a:t>
            </a:r>
            <a:r>
              <a:rPr lang="en-US" dirty="0">
                <a:solidFill>
                  <a:srgbClr val="008380"/>
                </a:solidFill>
              </a:rPr>
              <a:t>I</a:t>
            </a:r>
            <a:r>
              <a:rPr lang="en-US" baseline="-25000" dirty="0">
                <a:solidFill>
                  <a:srgbClr val="008380"/>
                </a:solidFill>
              </a:rPr>
              <a:t>D</a:t>
            </a:r>
            <a:r>
              <a:rPr lang="en-US" dirty="0"/>
              <a:t>, then can manipulate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</a:t>
            </a:r>
            <a:r>
              <a:rPr lang="en-US" dirty="0" err="1"/>
              <a:t>w.r.t</a:t>
            </a:r>
            <a:r>
              <a:rPr lang="en-US" dirty="0"/>
              <a:t>. RVs only involved in incompatibility </a:t>
            </a:r>
          </a:p>
          <a:p>
            <a:pPr lvl="1">
              <a:defRPr/>
            </a:pPr>
            <a:r>
              <a:rPr lang="en-US" dirty="0"/>
              <a:t>Usually seen as benefit </a:t>
            </a:r>
            <a:r>
              <a:rPr lang="en-US" dirty="0" err="1"/>
              <a:t>w.r.t</a:t>
            </a:r>
            <a:r>
              <a:rPr lang="en-US" dirty="0"/>
              <a:t>. global approaches via likelihood with scores, say</a:t>
            </a:r>
          </a:p>
          <a:p>
            <a:pPr>
              <a:defRPr/>
            </a:pPr>
            <a:r>
              <a:rPr lang="en-US" dirty="0"/>
              <a:t>Approach is qualitative and constraint-based </a:t>
            </a:r>
          </a:p>
          <a:p>
            <a:pPr>
              <a:defRPr/>
            </a:pPr>
            <a:r>
              <a:rPr lang="en-US" dirty="0"/>
              <a:t>Known algorithms: </a:t>
            </a:r>
          </a:p>
          <a:p>
            <a:pPr lvl="1">
              <a:defRPr/>
            </a:pPr>
            <a:r>
              <a:rPr lang="en-US" dirty="0"/>
              <a:t>PC (</a:t>
            </a:r>
            <a:r>
              <a:rPr lang="en-US" u="sng" dirty="0"/>
              <a:t>P</a:t>
            </a:r>
            <a:r>
              <a:rPr lang="en-US" dirty="0"/>
              <a:t>eter </a:t>
            </a:r>
            <a:r>
              <a:rPr lang="en-US" dirty="0" err="1"/>
              <a:t>Spirtes</a:t>
            </a:r>
            <a:r>
              <a:rPr lang="en-US" dirty="0"/>
              <a:t> &amp; </a:t>
            </a:r>
            <a:r>
              <a:rPr lang="en-US" u="sng" dirty="0"/>
              <a:t>C</a:t>
            </a:r>
            <a:r>
              <a:rPr lang="en-US" dirty="0"/>
              <a:t>lark </a:t>
            </a:r>
            <a:r>
              <a:rPr lang="en-US" dirty="0" err="1"/>
              <a:t>Glymour</a:t>
            </a:r>
            <a:r>
              <a:rPr lang="en-US" dirty="0"/>
              <a:t>)</a:t>
            </a:r>
          </a:p>
          <a:p>
            <a:pPr lvl="1">
              <a:defRPr/>
            </a:pPr>
            <a:r>
              <a:rPr lang="en-US" dirty="0"/>
              <a:t>IC (Verma &amp; Pearl)</a:t>
            </a:r>
          </a:p>
          <a:p>
            <a:pPr>
              <a:defRPr/>
            </a:pPr>
            <a:endParaRPr lang="en-US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656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Equivalent Graphs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271082"/>
            <a:ext cx="8229600" cy="3024336"/>
          </a:xfrm>
        </p:spPr>
        <p:txBody>
          <a:bodyPr/>
          <a:lstStyle/>
          <a:p>
            <a:pPr>
              <a:defRPr/>
            </a:pPr>
            <a:r>
              <a:rPr lang="en-US" dirty="0"/>
              <a:t>One learns graphs that are (</a:t>
            </a:r>
            <a:r>
              <a:rPr lang="en-US" dirty="0">
                <a:solidFill>
                  <a:srgbClr val="1F11FF"/>
                </a:solidFill>
              </a:rPr>
              <a:t>observationally</a:t>
            </a:r>
            <a:r>
              <a:rPr lang="en-US" dirty="0"/>
              <a:t>) </a:t>
            </a:r>
            <a:r>
              <a:rPr lang="en-US" dirty="0">
                <a:solidFill>
                  <a:srgbClr val="0000FF"/>
                </a:solidFill>
              </a:rPr>
              <a:t>equivalent</a:t>
            </a:r>
            <a:r>
              <a:rPr lang="en-US" dirty="0"/>
              <a:t> </a:t>
            </a:r>
            <a:r>
              <a:rPr lang="en-US" dirty="0" err="1"/>
              <a:t>w.r.t</a:t>
            </a:r>
            <a:r>
              <a:rPr lang="en-US" dirty="0"/>
              <a:t>. entailed independence assumptions</a:t>
            </a:r>
          </a:p>
          <a:p>
            <a:pPr>
              <a:defRPr/>
            </a:pPr>
            <a:r>
              <a:rPr lang="en-US" dirty="0"/>
              <a:t>Formalization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v(G)</a:t>
            </a:r>
            <a:r>
              <a:rPr lang="en-US" dirty="0">
                <a:solidFill>
                  <a:srgbClr val="0000FF"/>
                </a:solidFill>
              </a:rPr>
              <a:t> = v-structure of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set of colliders in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of form  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</a:t>
            </a:r>
            <a:r>
              <a:rPr lang="en-US" dirty="0">
                <a:solidFill>
                  <a:srgbClr val="008380"/>
                </a:solidFill>
              </a:rPr>
              <a:t>B←C</a:t>
            </a:r>
            <a:r>
              <a:rPr lang="en-US" dirty="0"/>
              <a:t> where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C</a:t>
            </a:r>
            <a:r>
              <a:rPr lang="en-US" dirty="0"/>
              <a:t> not adjacent</a:t>
            </a:r>
          </a:p>
          <a:p>
            <a:pPr lvl="1">
              <a:defRPr/>
            </a:pPr>
            <a:r>
              <a:rPr lang="en-US" dirty="0" err="1">
                <a:solidFill>
                  <a:srgbClr val="008380"/>
                </a:solidFill>
              </a:rPr>
              <a:t>sk</a:t>
            </a:r>
            <a:r>
              <a:rPr lang="en-US" dirty="0">
                <a:solidFill>
                  <a:srgbClr val="008380"/>
                </a:solidFill>
              </a:rPr>
              <a:t>(G)</a:t>
            </a:r>
            <a:r>
              <a:rPr lang="en-US" dirty="0">
                <a:solidFill>
                  <a:srgbClr val="0000FF"/>
                </a:solidFill>
              </a:rPr>
              <a:t> = skeleton of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undirected graph resulting from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  <p:sp>
        <p:nvSpPr>
          <p:cNvPr id="70" name="Textfeld 69"/>
          <p:cNvSpPr txBox="1"/>
          <p:nvPr/>
        </p:nvSpPr>
        <p:spPr>
          <a:xfrm>
            <a:off x="467544" y="4367426"/>
            <a:ext cx="8064077" cy="86177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600" b="1" dirty="0">
                <a:solidFill>
                  <a:srgbClr val="0000FF"/>
                </a:solidFill>
              </a:rPr>
              <a:t>Definition </a:t>
            </a:r>
          </a:p>
          <a:p>
            <a:pPr marL="0" lvl="1"/>
            <a:r>
              <a:rPr lang="en-US" sz="2400" dirty="0">
                <a:solidFill>
                  <a:srgbClr val="008380"/>
                </a:solidFill>
              </a:rPr>
              <a:t>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/>
              <a:t> is </a:t>
            </a:r>
            <a:r>
              <a:rPr lang="en-US" sz="2400" dirty="0">
                <a:solidFill>
                  <a:srgbClr val="0000FF"/>
                </a:solidFill>
              </a:rPr>
              <a:t>equivalent</a:t>
            </a:r>
            <a:r>
              <a:rPr lang="en-US" sz="2400" dirty="0"/>
              <a:t> to </a:t>
            </a:r>
            <a:r>
              <a:rPr lang="en-US" sz="2400" dirty="0">
                <a:solidFill>
                  <a:srgbClr val="008380"/>
                </a:solidFill>
              </a:rPr>
              <a:t>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/>
              <a:t> </a:t>
            </a:r>
            <a:r>
              <a:rPr lang="en-US" sz="2400" dirty="0" err="1"/>
              <a:t>iff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8380"/>
                </a:solidFill>
              </a:rPr>
              <a:t>v(G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v(G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404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Equivalent Graphs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449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Proof sketch:</a:t>
            </a:r>
          </a:p>
          <a:p>
            <a:r>
              <a:rPr lang="en-US" dirty="0"/>
              <a:t>Forks and chains have similar role </a:t>
            </a:r>
            <a:r>
              <a:rPr lang="en-US" dirty="0" err="1"/>
              <a:t>w.r.t.</a:t>
            </a:r>
            <a:r>
              <a:rPr lang="en-US" dirty="0"/>
              <a:t> independence</a:t>
            </a:r>
          </a:p>
          <a:p>
            <a:pPr marL="0" indent="0">
              <a:buNone/>
            </a:pPr>
            <a:r>
              <a:rPr lang="en-US" dirty="0"/>
              <a:t>     (Hence forgetting about the direction in skeleton does </a:t>
            </a:r>
          </a:p>
          <a:p>
            <a:pPr marL="0" indent="0">
              <a:buNone/>
            </a:pPr>
            <a:r>
              <a:rPr lang="en-US" dirty="0"/>
              <a:t>     not lead to loss of information)</a:t>
            </a:r>
          </a:p>
          <a:p>
            <a:r>
              <a:rPr lang="en-US" dirty="0"/>
              <a:t>Collider has different role (hence need v-structure)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67544" y="1268760"/>
            <a:ext cx="8064896" cy="86177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600" b="1" dirty="0">
                <a:solidFill>
                  <a:srgbClr val="FF0000"/>
                </a:solidFill>
              </a:rPr>
              <a:t>Theorem</a:t>
            </a:r>
          </a:p>
          <a:p>
            <a:pPr marL="0" lvl="1"/>
            <a:r>
              <a:rPr lang="en-US" sz="2400" dirty="0"/>
              <a:t> Equivalent graphs entail same set of d-separations</a:t>
            </a:r>
          </a:p>
        </p:txBody>
      </p:sp>
    </p:spTree>
    <p:extLst>
      <p:ext uri="{BB962C8B-B14F-4D97-AF65-F5344CB8AC3E}">
        <p14:creationId xmlns:p14="http://schemas.microsoft.com/office/powerpoint/2010/main" val="41231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Equivalent Graphs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1872208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v(G)</a:t>
            </a:r>
            <a:r>
              <a:rPr lang="en-US" dirty="0">
                <a:solidFill>
                  <a:srgbClr val="0000FF"/>
                </a:solidFill>
              </a:rPr>
              <a:t> = v-structure of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set of colliders in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of form  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</a:t>
            </a:r>
            <a:r>
              <a:rPr lang="en-US" dirty="0">
                <a:solidFill>
                  <a:srgbClr val="008380"/>
                </a:solidFill>
              </a:rPr>
              <a:t>B←C</a:t>
            </a:r>
            <a:r>
              <a:rPr lang="en-US" dirty="0"/>
              <a:t> where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C</a:t>
            </a:r>
            <a:r>
              <a:rPr lang="en-US" dirty="0"/>
              <a:t> not adjacent</a:t>
            </a:r>
          </a:p>
          <a:p>
            <a:pPr>
              <a:defRPr/>
            </a:pPr>
            <a:r>
              <a:rPr lang="en-US" dirty="0" err="1">
                <a:solidFill>
                  <a:srgbClr val="008380"/>
                </a:solidFill>
              </a:rPr>
              <a:t>sk</a:t>
            </a:r>
            <a:r>
              <a:rPr lang="en-US" dirty="0">
                <a:solidFill>
                  <a:srgbClr val="008380"/>
                </a:solidFill>
              </a:rPr>
              <a:t>(G)</a:t>
            </a:r>
            <a:r>
              <a:rPr lang="en-US" dirty="0">
                <a:solidFill>
                  <a:srgbClr val="0000FF"/>
                </a:solidFill>
              </a:rPr>
              <a:t> = skeleton of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undirected graph resulting from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1691680" y="4365104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X1  Season</a:t>
            </a:r>
            <a:endParaRPr lang="en-US" sz="1400" baseline="-25000">
              <a:solidFill>
                <a:srgbClr val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051720" y="46624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051720" y="61653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Gerade Verbindung mit Pfeil 11"/>
          <p:cNvCxnSpPr>
            <a:stCxn id="23" idx="4"/>
            <a:endCxn id="10" idx="0"/>
          </p:cNvCxnSpPr>
          <p:nvPr/>
        </p:nvCxnSpPr>
        <p:spPr>
          <a:xfrm>
            <a:off x="2123728" y="5733240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678381" y="51571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feld 17"/>
          <p:cNvSpPr txBox="1"/>
          <p:nvPr/>
        </p:nvSpPr>
        <p:spPr>
          <a:xfrm>
            <a:off x="2843808" y="5013176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X2</a:t>
            </a:r>
          </a:p>
          <a:p>
            <a:r>
              <a:rPr lang="en-US" sz="1400"/>
              <a:t>rain</a:t>
            </a:r>
          </a:p>
        </p:txBody>
      </p:sp>
      <p:sp>
        <p:nvSpPr>
          <p:cNvPr id="23" name="Oval 22"/>
          <p:cNvSpPr/>
          <p:nvPr/>
        </p:nvSpPr>
        <p:spPr>
          <a:xfrm>
            <a:off x="2051720" y="55892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Gerade Verbindung mit Pfeil 23"/>
          <p:cNvCxnSpPr>
            <a:stCxn id="14" idx="3"/>
            <a:endCxn id="23" idx="6"/>
          </p:cNvCxnSpPr>
          <p:nvPr/>
        </p:nvCxnSpPr>
        <p:spPr>
          <a:xfrm flipH="1">
            <a:off x="2195736" y="5280104"/>
            <a:ext cx="503736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331640" y="51572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Gerade Verbindung mit Pfeil 25"/>
          <p:cNvCxnSpPr>
            <a:stCxn id="25" idx="5"/>
            <a:endCxn id="23" idx="2"/>
          </p:cNvCxnSpPr>
          <p:nvPr/>
        </p:nvCxnSpPr>
        <p:spPr>
          <a:xfrm>
            <a:off x="1454565" y="5280120"/>
            <a:ext cx="597155" cy="381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539552" y="5013192"/>
            <a:ext cx="851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X3</a:t>
            </a:r>
          </a:p>
          <a:p>
            <a:r>
              <a:rPr lang="en-US" sz="1400"/>
              <a:t>Sprinkler</a:t>
            </a:r>
          </a:p>
        </p:txBody>
      </p:sp>
      <p:cxnSp>
        <p:nvCxnSpPr>
          <p:cNvPr id="30" name="Gerade Verbindung mit Pfeil 29"/>
          <p:cNvCxnSpPr>
            <a:stCxn id="9" idx="3"/>
            <a:endCxn id="25" idx="6"/>
          </p:cNvCxnSpPr>
          <p:nvPr/>
        </p:nvCxnSpPr>
        <p:spPr>
          <a:xfrm flipH="1">
            <a:off x="1475656" y="4785340"/>
            <a:ext cx="597155" cy="4438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>
            <a:stCxn id="9" idx="5"/>
            <a:endCxn id="14" idx="7"/>
          </p:cNvCxnSpPr>
          <p:nvPr/>
        </p:nvCxnSpPr>
        <p:spPr>
          <a:xfrm>
            <a:off x="2174645" y="4785340"/>
            <a:ext cx="626661" cy="3929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2195736" y="56415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X4 Wet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2182709" y="6093296"/>
            <a:ext cx="1525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X5 slippery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4716016" y="4417367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X1  Season</a:t>
            </a:r>
            <a:endParaRPr lang="en-US" sz="1400" baseline="-25000">
              <a:solidFill>
                <a:srgbClr val="000000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076056" y="4714691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5076056" y="6217567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Gerade Verbindung mit Pfeil 49"/>
          <p:cNvCxnSpPr>
            <a:stCxn id="53" idx="4"/>
            <a:endCxn id="49" idx="0"/>
          </p:cNvCxnSpPr>
          <p:nvPr/>
        </p:nvCxnSpPr>
        <p:spPr>
          <a:xfrm>
            <a:off x="5148064" y="5785503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702717" y="5209455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feld 51"/>
          <p:cNvSpPr txBox="1"/>
          <p:nvPr/>
        </p:nvSpPr>
        <p:spPr>
          <a:xfrm>
            <a:off x="5868144" y="5065439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X2</a:t>
            </a:r>
          </a:p>
          <a:p>
            <a:r>
              <a:rPr lang="en-US" sz="1400"/>
              <a:t>Rain</a:t>
            </a:r>
          </a:p>
        </p:txBody>
      </p:sp>
      <p:sp>
        <p:nvSpPr>
          <p:cNvPr id="53" name="Oval 52"/>
          <p:cNvSpPr/>
          <p:nvPr/>
        </p:nvSpPr>
        <p:spPr>
          <a:xfrm>
            <a:off x="5076056" y="5641503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Gerade Verbindung mit Pfeil 53"/>
          <p:cNvCxnSpPr>
            <a:stCxn id="51" idx="3"/>
            <a:endCxn id="53" idx="6"/>
          </p:cNvCxnSpPr>
          <p:nvPr/>
        </p:nvCxnSpPr>
        <p:spPr>
          <a:xfrm flipH="1">
            <a:off x="5220072" y="5332367"/>
            <a:ext cx="503736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4355976" y="5209471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Gerade Verbindung mit Pfeil 55"/>
          <p:cNvCxnSpPr>
            <a:stCxn id="55" idx="5"/>
            <a:endCxn id="53" idx="2"/>
          </p:cNvCxnSpPr>
          <p:nvPr/>
        </p:nvCxnSpPr>
        <p:spPr>
          <a:xfrm>
            <a:off x="4478901" y="5332383"/>
            <a:ext cx="597155" cy="381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3563888" y="5065455"/>
            <a:ext cx="851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X3</a:t>
            </a:r>
          </a:p>
          <a:p>
            <a:r>
              <a:rPr lang="en-US" sz="1400"/>
              <a:t>Sprinkler</a:t>
            </a:r>
          </a:p>
        </p:txBody>
      </p:sp>
      <p:cxnSp>
        <p:nvCxnSpPr>
          <p:cNvPr id="58" name="Gerade Verbindung mit Pfeil 57"/>
          <p:cNvCxnSpPr>
            <a:stCxn id="48" idx="3"/>
            <a:endCxn id="55" idx="6"/>
          </p:cNvCxnSpPr>
          <p:nvPr/>
        </p:nvCxnSpPr>
        <p:spPr>
          <a:xfrm flipH="1">
            <a:off x="4499992" y="4837603"/>
            <a:ext cx="597155" cy="4438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>
            <a:stCxn id="51" idx="0"/>
            <a:endCxn id="48" idx="6"/>
          </p:cNvCxnSpPr>
          <p:nvPr/>
        </p:nvCxnSpPr>
        <p:spPr>
          <a:xfrm flipH="1" flipV="1">
            <a:off x="5220072" y="4786691"/>
            <a:ext cx="554653" cy="4227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feld 59"/>
          <p:cNvSpPr txBox="1"/>
          <p:nvPr/>
        </p:nvSpPr>
        <p:spPr>
          <a:xfrm>
            <a:off x="5220072" y="569376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X4 Wet</a:t>
            </a:r>
          </a:p>
        </p:txBody>
      </p:sp>
      <p:sp>
        <p:nvSpPr>
          <p:cNvPr id="61" name="Textfeld 60"/>
          <p:cNvSpPr txBox="1"/>
          <p:nvPr/>
        </p:nvSpPr>
        <p:spPr>
          <a:xfrm>
            <a:off x="5207045" y="6145559"/>
            <a:ext cx="1525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X5 slippery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1103650" y="5960893"/>
            <a:ext cx="39946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/>
              <a:t>G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4355976" y="5960893"/>
            <a:ext cx="46839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/>
              <a:t>G‘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6948264" y="4581128"/>
            <a:ext cx="1944216" cy="95410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400" dirty="0">
                <a:solidFill>
                  <a:srgbClr val="008380"/>
                </a:solidFill>
              </a:rPr>
              <a:t>v(G) = v(G‘)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err="1">
                <a:solidFill>
                  <a:srgbClr val="008380"/>
                </a:solidFill>
              </a:rPr>
              <a:t>sk</a:t>
            </a:r>
            <a:r>
              <a:rPr lang="en-US" sz="1400" dirty="0">
                <a:solidFill>
                  <a:srgbClr val="008380"/>
                </a:solidFill>
              </a:rPr>
              <a:t>(G) = </a:t>
            </a:r>
            <a:r>
              <a:rPr lang="en-US" sz="1400" dirty="0" err="1">
                <a:solidFill>
                  <a:srgbClr val="008380"/>
                </a:solidFill>
              </a:rPr>
              <a:t>sk</a:t>
            </a:r>
            <a:r>
              <a:rPr lang="en-US" sz="1400" dirty="0">
                <a:solidFill>
                  <a:srgbClr val="008380"/>
                </a:solidFill>
              </a:rPr>
              <a:t>(G‘)</a:t>
            </a:r>
          </a:p>
          <a:p>
            <a:pPr marL="285750" indent="-285750">
              <a:buFont typeface="Arial"/>
              <a:buChar char="•"/>
            </a:pPr>
            <a:endParaRPr lang="en-US" sz="1400" dirty="0"/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Hence equivalent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683568" y="3071282"/>
            <a:ext cx="8064077" cy="86177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600" b="1" dirty="0">
                <a:solidFill>
                  <a:srgbClr val="0000FF"/>
                </a:solidFill>
              </a:rPr>
              <a:t>Definition </a:t>
            </a:r>
          </a:p>
          <a:p>
            <a:pPr marL="0" lvl="1"/>
            <a:r>
              <a:rPr lang="en-US" sz="2400" dirty="0">
                <a:solidFill>
                  <a:srgbClr val="008380"/>
                </a:solidFill>
              </a:rPr>
              <a:t>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/>
              <a:t> is </a:t>
            </a:r>
            <a:r>
              <a:rPr lang="en-US" sz="2400" dirty="0">
                <a:solidFill>
                  <a:srgbClr val="0000FF"/>
                </a:solidFill>
              </a:rPr>
              <a:t>equivalent</a:t>
            </a:r>
            <a:r>
              <a:rPr lang="en-US" sz="2400" dirty="0"/>
              <a:t> to </a:t>
            </a:r>
            <a:r>
              <a:rPr lang="en-US" sz="2400" dirty="0">
                <a:solidFill>
                  <a:srgbClr val="008380"/>
                </a:solidFill>
              </a:rPr>
              <a:t>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/>
              <a:t> </a:t>
            </a:r>
            <a:r>
              <a:rPr lang="en-US" sz="2400" dirty="0" err="1"/>
              <a:t>iff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8380"/>
                </a:solidFill>
              </a:rPr>
              <a:t>v(G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v(G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3718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Equivalent Graphs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1691680" y="4365104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X1  Season</a:t>
            </a:r>
            <a:endParaRPr lang="en-US" sz="1400" baseline="-25000">
              <a:solidFill>
                <a:srgbClr val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051720" y="46624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051720" y="61653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Gerade Verbindung mit Pfeil 11"/>
          <p:cNvCxnSpPr>
            <a:stCxn id="23" idx="4"/>
            <a:endCxn id="10" idx="0"/>
          </p:cNvCxnSpPr>
          <p:nvPr/>
        </p:nvCxnSpPr>
        <p:spPr>
          <a:xfrm>
            <a:off x="2123728" y="5733240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678381" y="51571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feld 17"/>
          <p:cNvSpPr txBox="1"/>
          <p:nvPr/>
        </p:nvSpPr>
        <p:spPr>
          <a:xfrm>
            <a:off x="2843808" y="5013176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X2</a:t>
            </a:r>
          </a:p>
          <a:p>
            <a:r>
              <a:rPr lang="en-US" sz="1400"/>
              <a:t>rain</a:t>
            </a:r>
          </a:p>
        </p:txBody>
      </p:sp>
      <p:sp>
        <p:nvSpPr>
          <p:cNvPr id="23" name="Oval 22"/>
          <p:cNvSpPr/>
          <p:nvPr/>
        </p:nvSpPr>
        <p:spPr>
          <a:xfrm>
            <a:off x="2051720" y="55892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Gerade Verbindung mit Pfeil 23"/>
          <p:cNvCxnSpPr>
            <a:stCxn id="14" idx="3"/>
            <a:endCxn id="23" idx="6"/>
          </p:cNvCxnSpPr>
          <p:nvPr/>
        </p:nvCxnSpPr>
        <p:spPr>
          <a:xfrm flipH="1">
            <a:off x="2195736" y="5280104"/>
            <a:ext cx="503736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331640" y="51572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Gerade Verbindung mit Pfeil 25"/>
          <p:cNvCxnSpPr>
            <a:stCxn id="25" idx="5"/>
            <a:endCxn id="23" idx="2"/>
          </p:cNvCxnSpPr>
          <p:nvPr/>
        </p:nvCxnSpPr>
        <p:spPr>
          <a:xfrm>
            <a:off x="1454565" y="5280120"/>
            <a:ext cx="597155" cy="381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539552" y="5013192"/>
            <a:ext cx="851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X3</a:t>
            </a:r>
          </a:p>
          <a:p>
            <a:r>
              <a:rPr lang="en-US" sz="1400"/>
              <a:t>Sprinkler</a:t>
            </a:r>
          </a:p>
        </p:txBody>
      </p:sp>
      <p:cxnSp>
        <p:nvCxnSpPr>
          <p:cNvPr id="30" name="Gerade Verbindung mit Pfeil 29"/>
          <p:cNvCxnSpPr>
            <a:stCxn id="9" idx="3"/>
            <a:endCxn id="25" idx="6"/>
          </p:cNvCxnSpPr>
          <p:nvPr/>
        </p:nvCxnSpPr>
        <p:spPr>
          <a:xfrm flipH="1">
            <a:off x="1475656" y="4785340"/>
            <a:ext cx="597155" cy="4438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>
            <a:stCxn id="9" idx="5"/>
            <a:endCxn id="14" idx="7"/>
          </p:cNvCxnSpPr>
          <p:nvPr/>
        </p:nvCxnSpPr>
        <p:spPr>
          <a:xfrm>
            <a:off x="2174645" y="4785340"/>
            <a:ext cx="626661" cy="3929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2195736" y="56415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X4 Wet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2182709" y="6093296"/>
            <a:ext cx="1525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X5 slippery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4716016" y="4417367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X1  Season</a:t>
            </a:r>
            <a:endParaRPr lang="en-US" sz="1400" baseline="-25000">
              <a:solidFill>
                <a:srgbClr val="000000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076056" y="4714691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5076056" y="6217567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Gerade Verbindung mit Pfeil 49"/>
          <p:cNvCxnSpPr>
            <a:stCxn id="53" idx="4"/>
            <a:endCxn id="49" idx="0"/>
          </p:cNvCxnSpPr>
          <p:nvPr/>
        </p:nvCxnSpPr>
        <p:spPr>
          <a:xfrm>
            <a:off x="5148064" y="5785503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702717" y="5209455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feld 51"/>
          <p:cNvSpPr txBox="1"/>
          <p:nvPr/>
        </p:nvSpPr>
        <p:spPr>
          <a:xfrm>
            <a:off x="5868144" y="5065439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X2</a:t>
            </a:r>
          </a:p>
          <a:p>
            <a:r>
              <a:rPr lang="en-US" sz="1400"/>
              <a:t>Rain</a:t>
            </a:r>
          </a:p>
        </p:txBody>
      </p:sp>
      <p:sp>
        <p:nvSpPr>
          <p:cNvPr id="53" name="Oval 52"/>
          <p:cNvSpPr/>
          <p:nvPr/>
        </p:nvSpPr>
        <p:spPr>
          <a:xfrm>
            <a:off x="5076056" y="5641503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Gerade Verbindung mit Pfeil 53"/>
          <p:cNvCxnSpPr>
            <a:stCxn id="53" idx="7"/>
            <a:endCxn id="51" idx="4"/>
          </p:cNvCxnSpPr>
          <p:nvPr/>
        </p:nvCxnSpPr>
        <p:spPr>
          <a:xfrm flipV="1">
            <a:off x="5198981" y="5353455"/>
            <a:ext cx="575744" cy="309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4355976" y="5209471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Gerade Verbindung mit Pfeil 55"/>
          <p:cNvCxnSpPr>
            <a:stCxn id="55" idx="5"/>
            <a:endCxn id="53" idx="2"/>
          </p:cNvCxnSpPr>
          <p:nvPr/>
        </p:nvCxnSpPr>
        <p:spPr>
          <a:xfrm>
            <a:off x="4478901" y="5332383"/>
            <a:ext cx="597155" cy="381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3563888" y="5065455"/>
            <a:ext cx="851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X3</a:t>
            </a:r>
          </a:p>
          <a:p>
            <a:r>
              <a:rPr lang="en-US" sz="1400"/>
              <a:t>Sprinkler</a:t>
            </a:r>
          </a:p>
        </p:txBody>
      </p:sp>
      <p:cxnSp>
        <p:nvCxnSpPr>
          <p:cNvPr id="58" name="Gerade Verbindung mit Pfeil 57"/>
          <p:cNvCxnSpPr>
            <a:stCxn id="48" idx="3"/>
            <a:endCxn id="55" idx="6"/>
          </p:cNvCxnSpPr>
          <p:nvPr/>
        </p:nvCxnSpPr>
        <p:spPr>
          <a:xfrm flipH="1">
            <a:off x="4499992" y="4837603"/>
            <a:ext cx="597155" cy="4438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>
            <a:stCxn id="48" idx="5"/>
            <a:endCxn id="51" idx="0"/>
          </p:cNvCxnSpPr>
          <p:nvPr/>
        </p:nvCxnSpPr>
        <p:spPr>
          <a:xfrm>
            <a:off x="5198981" y="4837603"/>
            <a:ext cx="575744" cy="37185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feld 59"/>
          <p:cNvSpPr txBox="1"/>
          <p:nvPr/>
        </p:nvSpPr>
        <p:spPr>
          <a:xfrm>
            <a:off x="5220072" y="569376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X4 Wet</a:t>
            </a:r>
          </a:p>
        </p:txBody>
      </p:sp>
      <p:sp>
        <p:nvSpPr>
          <p:cNvPr id="61" name="Textfeld 60"/>
          <p:cNvSpPr txBox="1"/>
          <p:nvPr/>
        </p:nvSpPr>
        <p:spPr>
          <a:xfrm>
            <a:off x="5207045" y="6145559"/>
            <a:ext cx="1525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X5 slippery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1103650" y="5960893"/>
            <a:ext cx="39946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/>
              <a:t>G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4355976" y="5960893"/>
            <a:ext cx="46839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/>
              <a:t>G‘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6948264" y="4581128"/>
            <a:ext cx="1944216" cy="116955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400" dirty="0">
                <a:solidFill>
                  <a:srgbClr val="008380"/>
                </a:solidFill>
              </a:rPr>
              <a:t>v(G) ≠ v(G‘)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err="1">
                <a:solidFill>
                  <a:srgbClr val="008380"/>
                </a:solidFill>
              </a:rPr>
              <a:t>sk</a:t>
            </a:r>
            <a:r>
              <a:rPr lang="en-US" sz="1400" dirty="0">
                <a:solidFill>
                  <a:srgbClr val="008380"/>
                </a:solidFill>
              </a:rPr>
              <a:t>(G) = </a:t>
            </a:r>
            <a:r>
              <a:rPr lang="en-US" sz="1400" dirty="0" err="1">
                <a:solidFill>
                  <a:srgbClr val="008380"/>
                </a:solidFill>
              </a:rPr>
              <a:t>sk</a:t>
            </a:r>
            <a:r>
              <a:rPr lang="en-US" sz="1400" dirty="0">
                <a:solidFill>
                  <a:srgbClr val="008380"/>
                </a:solidFill>
              </a:rPr>
              <a:t>(G‘)</a:t>
            </a:r>
          </a:p>
          <a:p>
            <a:pPr marL="285750" indent="-285750">
              <a:buFont typeface="Arial"/>
              <a:buChar char="•"/>
            </a:pPr>
            <a:endParaRPr lang="en-US" sz="1400" dirty="0"/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Hence not equivalent</a:t>
            </a:r>
          </a:p>
        </p:txBody>
      </p:sp>
      <p:sp>
        <p:nvSpPr>
          <p:cNvPr id="64" name="Inhaltsplatzhalter 2"/>
          <p:cNvSpPr txBox="1">
            <a:spLocks/>
          </p:cNvSpPr>
          <p:nvPr/>
        </p:nvSpPr>
        <p:spPr bwMode="auto">
          <a:xfrm>
            <a:off x="683568" y="1124744"/>
            <a:ext cx="8229600" cy="187220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v(G)</a:t>
            </a:r>
            <a:r>
              <a:rPr lang="en-US" dirty="0">
                <a:solidFill>
                  <a:srgbClr val="0000FF"/>
                </a:solidFill>
              </a:rPr>
              <a:t> = v-structure of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set of colliders in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of form  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</a:t>
            </a:r>
            <a:r>
              <a:rPr lang="en-US" dirty="0">
                <a:solidFill>
                  <a:srgbClr val="008380"/>
                </a:solidFill>
              </a:rPr>
              <a:t>B←C</a:t>
            </a:r>
            <a:r>
              <a:rPr lang="en-US" dirty="0"/>
              <a:t> where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C</a:t>
            </a:r>
            <a:r>
              <a:rPr lang="en-US" dirty="0"/>
              <a:t> not adjacent</a:t>
            </a:r>
          </a:p>
          <a:p>
            <a:pPr>
              <a:defRPr/>
            </a:pPr>
            <a:r>
              <a:rPr lang="en-US" dirty="0" err="1">
                <a:solidFill>
                  <a:srgbClr val="008380"/>
                </a:solidFill>
              </a:rPr>
              <a:t>sk</a:t>
            </a:r>
            <a:r>
              <a:rPr lang="en-US" dirty="0">
                <a:solidFill>
                  <a:srgbClr val="008380"/>
                </a:solidFill>
              </a:rPr>
              <a:t>(G)</a:t>
            </a:r>
            <a:r>
              <a:rPr lang="en-US" dirty="0">
                <a:solidFill>
                  <a:srgbClr val="0000FF"/>
                </a:solidFill>
              </a:rPr>
              <a:t> = skeleton of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= undirected graph resulting from </a:t>
            </a:r>
            <a:r>
              <a:rPr lang="en-US" dirty="0">
                <a:solidFill>
                  <a:srgbClr val="008380"/>
                </a:solidFill>
              </a:rPr>
              <a:t>G</a:t>
            </a:r>
            <a:r>
              <a:rPr lang="en-US" dirty="0"/>
              <a:t> </a:t>
            </a:r>
          </a:p>
        </p:txBody>
      </p:sp>
      <p:sp>
        <p:nvSpPr>
          <p:cNvPr id="65" name="Textfeld 64"/>
          <p:cNvSpPr txBox="1"/>
          <p:nvPr/>
        </p:nvSpPr>
        <p:spPr>
          <a:xfrm>
            <a:off x="683568" y="3071282"/>
            <a:ext cx="8064077" cy="86177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600" b="1" dirty="0">
                <a:solidFill>
                  <a:srgbClr val="0000FF"/>
                </a:solidFill>
              </a:rPr>
              <a:t>Definition </a:t>
            </a:r>
          </a:p>
          <a:p>
            <a:pPr marL="0" lvl="1"/>
            <a:r>
              <a:rPr lang="en-US" sz="2400" dirty="0">
                <a:solidFill>
                  <a:srgbClr val="008380"/>
                </a:solidFill>
              </a:rPr>
              <a:t>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/>
              <a:t> is </a:t>
            </a:r>
            <a:r>
              <a:rPr lang="en-US" sz="2400" dirty="0">
                <a:solidFill>
                  <a:srgbClr val="0000FF"/>
                </a:solidFill>
              </a:rPr>
              <a:t>equivalent</a:t>
            </a:r>
            <a:r>
              <a:rPr lang="en-US" sz="2400" dirty="0"/>
              <a:t> to </a:t>
            </a:r>
            <a:r>
              <a:rPr lang="en-US" sz="2400" dirty="0">
                <a:solidFill>
                  <a:srgbClr val="008380"/>
                </a:solidFill>
              </a:rPr>
              <a:t>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/>
              <a:t> </a:t>
            </a:r>
            <a:r>
              <a:rPr lang="en-US" sz="2400" dirty="0" err="1"/>
              <a:t>iff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8380"/>
                </a:solidFill>
              </a:rPr>
              <a:t>v(G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v(G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951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Simpson’s Paradox </a:t>
            </a:r>
            <a:r>
              <a:rPr lang="en-US" dirty="0">
                <a:solidFill>
                  <a:srgbClr val="FF6600"/>
                </a:solidFill>
              </a:rPr>
              <a:t>(Example)</a:t>
            </a:r>
            <a:r>
              <a:rPr lang="en-US" dirty="0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7688" y="1196975"/>
            <a:ext cx="8229600" cy="1295921"/>
          </a:xfrm>
        </p:spPr>
        <p:txBody>
          <a:bodyPr/>
          <a:lstStyle/>
          <a:p>
            <a:pPr>
              <a:defRPr/>
            </a:pPr>
            <a:r>
              <a:rPr lang="en-US" dirty="0"/>
              <a:t>Record recovery rates of 700 patients </a:t>
            </a:r>
            <a:br>
              <a:rPr lang="en-US" dirty="0"/>
            </a:br>
            <a:r>
              <a:rPr lang="en-US" dirty="0"/>
              <a:t>given access to a drug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277688" y="4293096"/>
            <a:ext cx="8604448" cy="181967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/>
              <a:t>Paradox: </a:t>
            </a:r>
          </a:p>
          <a:p>
            <a:pPr lvl="1">
              <a:defRPr/>
            </a:pPr>
            <a:r>
              <a:rPr lang="en-US" dirty="0"/>
              <a:t>For men, taking the drug has benefit</a:t>
            </a:r>
          </a:p>
          <a:p>
            <a:pPr lvl="1">
              <a:defRPr/>
            </a:pPr>
            <a:r>
              <a:rPr lang="en-US" dirty="0"/>
              <a:t>For women, taking the drug has benefit, too.</a:t>
            </a:r>
          </a:p>
          <a:p>
            <a:pPr lvl="1">
              <a:defRPr/>
            </a:pPr>
            <a:r>
              <a:rPr lang="en-US" dirty="0"/>
              <a:t>But: for all persons taking the drug seems to have no benefit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822448"/>
              </p:ext>
            </p:extLst>
          </p:nvPr>
        </p:nvGraphicFramePr>
        <p:xfrm>
          <a:off x="755576" y="2339712"/>
          <a:ext cx="7560840" cy="1737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Recovery</a:t>
                      </a:r>
                      <a:r>
                        <a:rPr lang="en-US" baseline="0" noProof="0"/>
                        <a:t> rate </a:t>
                      </a:r>
                    </a:p>
                    <a:p>
                      <a:r>
                        <a:rPr lang="en-US" baseline="0" noProof="0">
                          <a:solidFill>
                            <a:srgbClr val="FF0000"/>
                          </a:solidFill>
                        </a:rPr>
                        <a:t>with </a:t>
                      </a:r>
                      <a:r>
                        <a:rPr lang="en-US" baseline="0" noProof="0"/>
                        <a:t>d</a:t>
                      </a:r>
                      <a:r>
                        <a:rPr lang="en-US" noProof="0"/>
                        <a:t>rug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 Recovery</a:t>
                      </a:r>
                      <a:r>
                        <a:rPr lang="en-US" baseline="0" noProof="0"/>
                        <a:t> rate</a:t>
                      </a:r>
                    </a:p>
                    <a:p>
                      <a:r>
                        <a:rPr lang="en-US" baseline="0" noProof="0"/>
                        <a:t> </a:t>
                      </a:r>
                      <a:r>
                        <a:rPr lang="en-US" baseline="0" noProof="0">
                          <a:solidFill>
                            <a:srgbClr val="FF0000"/>
                          </a:solidFill>
                        </a:rPr>
                        <a:t>without</a:t>
                      </a:r>
                      <a:r>
                        <a:rPr lang="en-US" noProof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noProof="0"/>
                        <a:t>drug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81/87 (93%)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234/270</a:t>
                      </a:r>
                      <a:r>
                        <a:rPr lang="en-US" baseline="0" noProof="0"/>
                        <a:t> (87%)</a:t>
                      </a:r>
                      <a:endParaRPr lang="en-US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Women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192/263 (73%)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55/80</a:t>
                      </a:r>
                      <a:r>
                        <a:rPr lang="en-US" baseline="0" noProof="0"/>
                        <a:t> (69%)</a:t>
                      </a:r>
                      <a:endParaRPr lang="en-US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Combined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273/350 (78%)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289/350 (83%)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1677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IC-Algorithm (</a:t>
            </a:r>
            <a:r>
              <a:rPr lang="en-US" dirty="0" err="1"/>
              <a:t>Verma</a:t>
            </a:r>
            <a:r>
              <a:rPr lang="en-US" dirty="0"/>
              <a:t> &amp; Pearl, 1990)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395536" y="1215330"/>
            <a:ext cx="3024336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Input </a:t>
            </a:r>
          </a:p>
          <a:p>
            <a:r>
              <a:rPr lang="en-US" sz="1600" dirty="0">
                <a:solidFill>
                  <a:srgbClr val="008380"/>
                </a:solidFill>
              </a:rPr>
              <a:t>P</a:t>
            </a:r>
            <a:r>
              <a:rPr lang="en-US" sz="1600" dirty="0"/>
              <a:t> resp. </a:t>
            </a:r>
          </a:p>
          <a:p>
            <a:r>
              <a:rPr lang="en-US" sz="1600" dirty="0">
                <a:solidFill>
                  <a:srgbClr val="008380"/>
                </a:solidFill>
              </a:rPr>
              <a:t>P</a:t>
            </a:r>
            <a:r>
              <a:rPr lang="en-US" sz="1600" dirty="0"/>
              <a:t>-independencies</a:t>
            </a:r>
          </a:p>
          <a:p>
            <a:endParaRPr lang="en-US" sz="1600" dirty="0"/>
          </a:p>
          <a:p>
            <a:r>
              <a:rPr lang="en-US" sz="1600" dirty="0">
                <a:solidFill>
                  <a:srgbClr val="008380"/>
                </a:solidFill>
              </a:rPr>
              <a:t>(C ⫫ A | B)</a:t>
            </a:r>
          </a:p>
          <a:p>
            <a:r>
              <a:rPr lang="en-US" sz="1600" dirty="0">
                <a:solidFill>
                  <a:srgbClr val="008380"/>
                </a:solidFill>
              </a:rPr>
              <a:t>(C ⫫ D | B)</a:t>
            </a:r>
          </a:p>
          <a:p>
            <a:r>
              <a:rPr lang="en-US" sz="1600" dirty="0">
                <a:solidFill>
                  <a:srgbClr val="008380"/>
                </a:solidFill>
              </a:rPr>
              <a:t>(D ⫫ A | B)</a:t>
            </a:r>
          </a:p>
          <a:p>
            <a:r>
              <a:rPr lang="en-US" sz="1600" dirty="0">
                <a:solidFill>
                  <a:srgbClr val="008380"/>
                </a:solidFill>
              </a:rPr>
              <a:t>(E ⫫ A | B)</a:t>
            </a:r>
          </a:p>
          <a:p>
            <a:r>
              <a:rPr lang="en-US" sz="1600" dirty="0">
                <a:solidFill>
                  <a:srgbClr val="008380"/>
                </a:solidFill>
              </a:rPr>
              <a:t>(E ⫫ B | C,D)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292080" y="1215330"/>
            <a:ext cx="3600400" cy="24006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Output</a:t>
            </a:r>
          </a:p>
          <a:p>
            <a:r>
              <a:rPr lang="en-US" sz="1600" dirty="0"/>
              <a:t>Pattern </a:t>
            </a:r>
          </a:p>
          <a:p>
            <a:r>
              <a:rPr lang="en-US" sz="1600" dirty="0"/>
              <a:t>(represents compatible class of equivalent DAGs)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600" dirty="0"/>
          </a:p>
        </p:txBody>
      </p:sp>
      <p:grpSp>
        <p:nvGrpSpPr>
          <p:cNvPr id="60" name="Gruppierung 59"/>
          <p:cNvGrpSpPr/>
          <p:nvPr/>
        </p:nvGrpSpPr>
        <p:grpSpPr>
          <a:xfrm>
            <a:off x="3635896" y="1804754"/>
            <a:ext cx="1440160" cy="1120190"/>
            <a:chOff x="3347864" y="2361649"/>
            <a:chExt cx="1440160" cy="1120190"/>
          </a:xfrm>
        </p:grpSpPr>
        <p:sp>
          <p:nvSpPr>
            <p:cNvPr id="6" name="Textfeld 5"/>
            <p:cNvSpPr txBox="1"/>
            <p:nvPr/>
          </p:nvSpPr>
          <p:spPr>
            <a:xfrm>
              <a:off x="3347864" y="2361649"/>
              <a:ext cx="1324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Algorithm </a:t>
              </a:r>
            </a:p>
          </p:txBody>
        </p:sp>
        <p:cxnSp>
          <p:nvCxnSpPr>
            <p:cNvPr id="9" name="Gerade Verbindung mit Pfeil 8"/>
            <p:cNvCxnSpPr/>
            <p:nvPr/>
          </p:nvCxnSpPr>
          <p:spPr>
            <a:xfrm>
              <a:off x="3347864" y="2975461"/>
              <a:ext cx="1440160" cy="0"/>
            </a:xfrm>
            <a:prstGeom prst="straightConnector1">
              <a:avLst/>
            </a:prstGeom>
            <a:ln w="79375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/>
            <p:cNvSpPr txBox="1"/>
            <p:nvPr/>
          </p:nvSpPr>
          <p:spPr>
            <a:xfrm>
              <a:off x="3347864" y="3081729"/>
              <a:ext cx="11673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Steps 1-3</a:t>
              </a:r>
            </a:p>
          </p:txBody>
        </p:sp>
      </p:grpSp>
      <p:sp>
        <p:nvSpPr>
          <p:cNvPr id="12" name="Oval 11"/>
          <p:cNvSpPr/>
          <p:nvPr/>
        </p:nvSpPr>
        <p:spPr>
          <a:xfrm>
            <a:off x="7905779" y="29156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3" name="Oval 12"/>
          <p:cNvSpPr/>
          <p:nvPr/>
        </p:nvSpPr>
        <p:spPr>
          <a:xfrm>
            <a:off x="6321603" y="29156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4" name="Oval 13"/>
          <p:cNvSpPr/>
          <p:nvPr/>
        </p:nvSpPr>
        <p:spPr>
          <a:xfrm>
            <a:off x="7113691" y="33477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cxnSp>
        <p:nvCxnSpPr>
          <p:cNvPr id="15" name="Gerade Verbindung mit Pfeil 14"/>
          <p:cNvCxnSpPr>
            <a:stCxn id="17" idx="6"/>
            <a:endCxn id="12" idx="1"/>
          </p:cNvCxnSpPr>
          <p:nvPr/>
        </p:nvCxnSpPr>
        <p:spPr>
          <a:xfrm>
            <a:off x="7257707" y="2699620"/>
            <a:ext cx="669163" cy="237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>
            <a:stCxn id="13" idx="5"/>
            <a:endCxn id="14" idx="1"/>
          </p:cNvCxnSpPr>
          <p:nvPr/>
        </p:nvCxnSpPr>
        <p:spPr>
          <a:xfrm>
            <a:off x="6444528" y="3038580"/>
            <a:ext cx="690254" cy="330208"/>
          </a:xfrm>
          <a:prstGeom prst="straightConnector1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113691" y="26276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9" name="Oval 18"/>
          <p:cNvSpPr/>
          <p:nvPr/>
        </p:nvSpPr>
        <p:spPr>
          <a:xfrm>
            <a:off x="5745539" y="29156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cxnSp>
        <p:nvCxnSpPr>
          <p:cNvPr id="21" name="Gerade Verbindung mit Pfeil 20"/>
          <p:cNvCxnSpPr>
            <a:stCxn id="13" idx="6"/>
            <a:endCxn id="17" idx="2"/>
          </p:cNvCxnSpPr>
          <p:nvPr/>
        </p:nvCxnSpPr>
        <p:spPr>
          <a:xfrm flipV="1">
            <a:off x="6465619" y="2699620"/>
            <a:ext cx="648072" cy="28804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14" idx="7"/>
            <a:endCxn id="12" idx="4"/>
          </p:cNvCxnSpPr>
          <p:nvPr/>
        </p:nvCxnSpPr>
        <p:spPr>
          <a:xfrm flipV="1">
            <a:off x="7236616" y="3059652"/>
            <a:ext cx="741171" cy="309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5610110" y="2555612"/>
            <a:ext cx="321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</a:t>
            </a:r>
            <a:endParaRPr lang="en-US" sz="1600" baseline="-25000" dirty="0"/>
          </a:p>
        </p:txBody>
      </p:sp>
      <p:sp>
        <p:nvSpPr>
          <p:cNvPr id="25" name="Textfeld 24"/>
          <p:cNvSpPr txBox="1"/>
          <p:nvPr/>
        </p:nvSpPr>
        <p:spPr>
          <a:xfrm>
            <a:off x="6258182" y="255561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B</a:t>
            </a:r>
            <a:endParaRPr lang="en-US" sz="1600" baseline="-25000" dirty="0"/>
          </a:p>
        </p:txBody>
      </p:sp>
      <p:sp>
        <p:nvSpPr>
          <p:cNvPr id="26" name="Textfeld 25"/>
          <p:cNvSpPr txBox="1"/>
          <p:nvPr/>
        </p:nvSpPr>
        <p:spPr>
          <a:xfrm>
            <a:off x="7905779" y="2555612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</a:t>
            </a:r>
            <a:endParaRPr lang="en-US" sz="1600" baseline="-25000" dirty="0"/>
          </a:p>
        </p:txBody>
      </p:sp>
      <p:cxnSp>
        <p:nvCxnSpPr>
          <p:cNvPr id="45" name="Gerade Verbindung mit Pfeil 44"/>
          <p:cNvCxnSpPr>
            <a:stCxn id="19" idx="6"/>
            <a:endCxn id="13" idx="2"/>
          </p:cNvCxnSpPr>
          <p:nvPr/>
        </p:nvCxnSpPr>
        <p:spPr>
          <a:xfrm>
            <a:off x="5889555" y="2987668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feld 51"/>
          <p:cNvSpPr txBox="1"/>
          <p:nvPr/>
        </p:nvSpPr>
        <p:spPr>
          <a:xfrm>
            <a:off x="7185699" y="2402304"/>
            <a:ext cx="303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</a:t>
            </a:r>
            <a:endParaRPr lang="en-US" sz="1600" baseline="-25000" dirty="0"/>
          </a:p>
        </p:txBody>
      </p:sp>
      <p:sp>
        <p:nvSpPr>
          <p:cNvPr id="53" name="Textfeld 52"/>
          <p:cNvSpPr txBox="1"/>
          <p:nvPr/>
        </p:nvSpPr>
        <p:spPr>
          <a:xfrm>
            <a:off x="7266294" y="3275692"/>
            <a:ext cx="332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D</a:t>
            </a:r>
            <a:endParaRPr lang="en-US" sz="1600" baseline="-25000" dirty="0"/>
          </a:p>
        </p:txBody>
      </p:sp>
      <p:sp>
        <p:nvSpPr>
          <p:cNvPr id="58" name="Textfeld 57"/>
          <p:cNvSpPr txBox="1"/>
          <p:nvPr/>
        </p:nvSpPr>
        <p:spPr>
          <a:xfrm>
            <a:off x="2192011" y="6169967"/>
            <a:ext cx="5012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1F11FF"/>
                </a:solidFill>
              </a:rPr>
              <a:t>Verma, T. &amp; Pearl, J: Equivalence and synthesis of causal models. Proceedings of the 6. conference on Uncertainty in AI, 220-227, </a:t>
            </a:r>
            <a:r>
              <a:rPr lang="en-US" sz="1200" dirty="0">
                <a:solidFill>
                  <a:srgbClr val="FF0000"/>
                </a:solidFill>
              </a:rPr>
              <a:t>1990</a:t>
            </a:r>
            <a:r>
              <a:rPr lang="en-US" sz="1200" dirty="0">
                <a:solidFill>
                  <a:srgbClr val="1F11FF"/>
                </a:solidFill>
              </a:rPr>
              <a:t>. 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395536" y="3861048"/>
            <a:ext cx="8496944" cy="1200328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Definition </a:t>
            </a:r>
          </a:p>
          <a:p>
            <a:r>
              <a:rPr lang="en-US" sz="2400" dirty="0">
                <a:solidFill>
                  <a:srgbClr val="0000FF"/>
                </a:solidFill>
              </a:rPr>
              <a:t>Pattern</a:t>
            </a:r>
            <a:r>
              <a:rPr lang="en-US" sz="2400" dirty="0"/>
              <a:t>  =   partially directed DAG</a:t>
            </a:r>
          </a:p>
          <a:p>
            <a:r>
              <a:rPr lang="en-US" sz="2400" dirty="0"/>
              <a:t>                =   DAG with directed and non-directed edges  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432674" y="5157192"/>
            <a:ext cx="7379686" cy="83099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Directed edge</a:t>
            </a:r>
            <a:r>
              <a:rPr lang="en-US" sz="1600" dirty="0">
                <a:solidFill>
                  <a:srgbClr val="008380"/>
                </a:solidFill>
              </a:rPr>
              <a:t> A-&gt; B </a:t>
            </a:r>
            <a:r>
              <a:rPr lang="en-US" sz="1600" dirty="0">
                <a:solidFill>
                  <a:schemeClr val="tx1"/>
                </a:solidFill>
              </a:rPr>
              <a:t>in pattern:    In any of the DAGs the edge is </a:t>
            </a:r>
            <a:r>
              <a:rPr lang="en-US" sz="1600" dirty="0">
                <a:solidFill>
                  <a:srgbClr val="008380"/>
                </a:solidFill>
              </a:rPr>
              <a:t>A-&gt;B</a:t>
            </a:r>
          </a:p>
          <a:p>
            <a:r>
              <a:rPr lang="en-US" sz="1600" dirty="0">
                <a:solidFill>
                  <a:schemeClr val="tx1"/>
                </a:solidFill>
              </a:rPr>
              <a:t>Undirected edge </a:t>
            </a:r>
            <a:r>
              <a:rPr lang="en-US" sz="1600" dirty="0">
                <a:solidFill>
                  <a:srgbClr val="008380"/>
                </a:solidFill>
              </a:rPr>
              <a:t>A-B </a:t>
            </a:r>
            <a:r>
              <a:rPr lang="en-US" sz="1600" dirty="0">
                <a:solidFill>
                  <a:schemeClr val="tx1"/>
                </a:solidFill>
              </a:rPr>
              <a:t>in pattern:  There exists (equivalent) DAGs with </a:t>
            </a:r>
            <a:r>
              <a:rPr lang="en-US" sz="1600" dirty="0">
                <a:solidFill>
                  <a:srgbClr val="008380"/>
                </a:solidFill>
              </a:rPr>
              <a:t>A-&gt;B</a:t>
            </a:r>
            <a:r>
              <a:rPr lang="en-US" sz="1600" dirty="0">
                <a:solidFill>
                  <a:schemeClr val="tx1"/>
                </a:solidFill>
              </a:rPr>
              <a:t> in one and </a:t>
            </a:r>
          </a:p>
          <a:p>
            <a:r>
              <a:rPr lang="en-US" sz="1600" dirty="0">
                <a:solidFill>
                  <a:srgbClr val="008380"/>
                </a:solidFill>
              </a:rPr>
              <a:t>                                                                 B -&gt;A </a:t>
            </a:r>
            <a:r>
              <a:rPr lang="en-US" sz="1600" dirty="0">
                <a:solidFill>
                  <a:schemeClr val="tx1"/>
                </a:solidFill>
              </a:rPr>
              <a:t>in the other</a:t>
            </a:r>
          </a:p>
        </p:txBody>
      </p:sp>
    </p:spTree>
    <p:extLst>
      <p:ext uri="{BB962C8B-B14F-4D97-AF65-F5344CB8AC3E}">
        <p14:creationId xmlns:p14="http://schemas.microsoft.com/office/powerpoint/2010/main" val="292668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2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IC-Algorithm (Informally)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3888431"/>
          </a:xfrm>
        </p:spPr>
        <p:txBody>
          <a:bodyPr/>
          <a:lstStyle/>
          <a:p>
            <a:pPr marL="9525" indent="-9525">
              <a:spcBef>
                <a:spcPct val="0"/>
              </a:spcBef>
              <a:buAutoNum type="arabicPeriod"/>
            </a:pPr>
            <a:r>
              <a:rPr lang="en-US" dirty="0"/>
              <a:t> Find all pairs of variables that are </a:t>
            </a:r>
            <a:r>
              <a:rPr lang="en-US" dirty="0">
                <a:solidFill>
                  <a:srgbClr val="1F11FF"/>
                </a:solidFill>
              </a:rPr>
              <a:t>dependent</a:t>
            </a:r>
            <a:r>
              <a:rPr lang="en-US" dirty="0"/>
              <a:t> of each other (applying standard statistical methods on the database)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Example: P(A,B | </a:t>
            </a:r>
            <a:r>
              <a:rPr lang="en-US" b="1" dirty="0"/>
              <a:t>Z</a:t>
            </a:r>
            <a:r>
              <a:rPr lang="en-US" dirty="0"/>
              <a:t>) ≠ P(A | </a:t>
            </a:r>
            <a:r>
              <a:rPr lang="en-US" b="1" dirty="0"/>
              <a:t>Z</a:t>
            </a:r>
            <a:r>
              <a:rPr lang="en-US" dirty="0"/>
              <a:t>) * P(B | </a:t>
            </a:r>
            <a:r>
              <a:rPr lang="en-US" b="1" dirty="0"/>
              <a:t>Z</a:t>
            </a:r>
            <a:r>
              <a:rPr lang="en-US" dirty="0"/>
              <a:t>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Need to check this out for all </a:t>
            </a:r>
            <a:r>
              <a:rPr lang="en-US" b="1" dirty="0"/>
              <a:t>Z </a:t>
            </a:r>
            <a:r>
              <a:rPr lang="en-US" dirty="0"/>
              <a:t>⊆</a:t>
            </a:r>
            <a:r>
              <a:rPr lang="en-US" b="1" dirty="0"/>
              <a:t> X </a:t>
            </a:r>
            <a:r>
              <a:rPr lang="en-US" dirty="0"/>
              <a:t>\ {A, B}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2. + 3. Determine directions of dependencies</a:t>
            </a:r>
          </a:p>
          <a:p>
            <a:pPr>
              <a:defRPr/>
            </a:pPr>
            <a:endParaRPr lang="en-US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93889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268761"/>
            <a:ext cx="8229600" cy="4248472"/>
          </a:xfr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dirty="0">
                <a:solidFill>
                  <a:srgbClr val="0000FF"/>
                </a:solidFill>
              </a:rPr>
              <a:t>IC-Algorithm (schema)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Add (undirected) edge </a:t>
            </a:r>
            <a:r>
              <a:rPr lang="en-US" dirty="0">
                <a:solidFill>
                  <a:srgbClr val="008380"/>
                </a:solidFill>
              </a:rPr>
              <a:t>A-B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there is no set of RVs  </a:t>
            </a:r>
            <a:r>
              <a:rPr lang="en-US" b="1" dirty="0">
                <a:solidFill>
                  <a:srgbClr val="008380"/>
                </a:solidFill>
              </a:rPr>
              <a:t>Z </a:t>
            </a:r>
            <a:r>
              <a:rPr lang="en-US" dirty="0"/>
              <a:t> such that </a:t>
            </a:r>
            <a:r>
              <a:rPr lang="en-US" dirty="0">
                <a:solidFill>
                  <a:srgbClr val="008380"/>
                </a:solidFill>
              </a:rPr>
              <a:t>(A⫫B|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)</a:t>
            </a:r>
            <a:r>
              <a:rPr lang="en-US" baseline="-25000" dirty="0">
                <a:solidFill>
                  <a:srgbClr val="008380"/>
                </a:solidFill>
              </a:rPr>
              <a:t>P. </a:t>
            </a:r>
            <a:r>
              <a:rPr lang="en-US" dirty="0">
                <a:solidFill>
                  <a:schemeClr val="tx1"/>
                </a:solidFill>
              </a:rPr>
              <a:t>Otherwise let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baseline="-25000" dirty="0">
                <a:solidFill>
                  <a:srgbClr val="008380"/>
                </a:solidFill>
              </a:rPr>
              <a:t>AB</a:t>
            </a:r>
            <a:r>
              <a:rPr lang="en-US" dirty="0">
                <a:solidFill>
                  <a:srgbClr val="00838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denote some set 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with</a:t>
            </a:r>
            <a:r>
              <a:rPr lang="en-US" dirty="0">
                <a:solidFill>
                  <a:srgbClr val="008380"/>
                </a:solidFill>
              </a:rPr>
              <a:t> (A⫫B|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)</a:t>
            </a:r>
            <a:r>
              <a:rPr lang="en-US" baseline="-25000" dirty="0">
                <a:solidFill>
                  <a:srgbClr val="008380"/>
                </a:solidFill>
              </a:rPr>
              <a:t>P.</a:t>
            </a:r>
            <a:r>
              <a:rPr lang="en-US" dirty="0"/>
              <a:t>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If </a:t>
            </a:r>
            <a:r>
              <a:rPr lang="en-US" dirty="0">
                <a:solidFill>
                  <a:srgbClr val="008380"/>
                </a:solidFill>
              </a:rPr>
              <a:t>A−B−C</a:t>
            </a:r>
            <a:r>
              <a:rPr lang="en-US" dirty="0"/>
              <a:t> and not </a:t>
            </a:r>
            <a:r>
              <a:rPr lang="en-US" dirty="0">
                <a:solidFill>
                  <a:srgbClr val="008380"/>
                </a:solidFill>
              </a:rPr>
              <a:t>A-C, </a:t>
            </a:r>
            <a:r>
              <a:rPr lang="en-US" dirty="0"/>
              <a:t> then  </a:t>
            </a:r>
            <a:r>
              <a:rPr lang="en-US" dirty="0">
                <a:solidFill>
                  <a:srgbClr val="008380"/>
                </a:solidFill>
              </a:rPr>
              <a:t>A→B←C   </a:t>
            </a:r>
            <a:r>
              <a:rPr lang="en-US" dirty="0" err="1"/>
              <a:t>iff</a:t>
            </a:r>
            <a:r>
              <a:rPr lang="en-US" dirty="0"/>
              <a:t>    </a:t>
            </a:r>
          </a:p>
          <a:p>
            <a:pPr marL="914400" lvl="2" indent="0">
              <a:buNone/>
              <a:defRPr/>
            </a:pPr>
            <a:r>
              <a:rPr lang="en-US" sz="2400" dirty="0">
                <a:solidFill>
                  <a:srgbClr val="008380"/>
                </a:solidFill>
              </a:rPr>
              <a:t>B  ∉ Z</a:t>
            </a:r>
            <a:r>
              <a:rPr lang="en-US" sz="2400" baseline="-25000" dirty="0">
                <a:solidFill>
                  <a:srgbClr val="008380"/>
                </a:solidFill>
              </a:rPr>
              <a:t>AC</a:t>
            </a:r>
            <a:r>
              <a:rPr lang="en-US" sz="2400" dirty="0"/>
              <a:t>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Orient as many of the undirected edges as possible, under the following constraints: </a:t>
            </a:r>
          </a:p>
          <a:p>
            <a:pPr marL="1314450" lvl="2" indent="-457200">
              <a:defRPr/>
            </a:pPr>
            <a:r>
              <a:rPr lang="en-US" dirty="0"/>
              <a:t>Orientation should not create a new v-structure and</a:t>
            </a:r>
          </a:p>
          <a:p>
            <a:pPr marL="1314450" lvl="2" indent="-457200">
              <a:defRPr/>
            </a:pPr>
            <a:r>
              <a:rPr lang="en-US" dirty="0"/>
              <a:t>Orientation should not create a directed cycle.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539552" y="5589240"/>
            <a:ext cx="8064896" cy="92333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Steps 1 and step 3 leave out details of search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Hierarchical refinement of step 1 gives PC algorithm (next slide)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A refinement of step 3 possible with 4 rules (thereafter)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23528" y="332656"/>
            <a:ext cx="8064896" cy="6463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Note: „Possible“ in step 3 means: if you can find two patterns such that in the first the edge A-B becomes A-&gt;B but in the other A&lt;-B, then do not orient. </a:t>
            </a:r>
          </a:p>
        </p:txBody>
      </p:sp>
    </p:spTree>
    <p:extLst>
      <p:ext uri="{BB962C8B-B14F-4D97-AF65-F5344CB8AC3E}">
        <p14:creationId xmlns:p14="http://schemas.microsoft.com/office/powerpoint/2010/main" val="227030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PC algorithm (Spirtes &amp; Glymour, 1991)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4392488"/>
          </a:xfrm>
        </p:spPr>
        <p:txBody>
          <a:bodyPr/>
          <a:lstStyle/>
          <a:p>
            <a:pPr>
              <a:defRPr/>
            </a:pPr>
            <a:r>
              <a:rPr lang="en-US" dirty="0"/>
              <a:t>Remember Step 1 of IC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Add (undirected) edge </a:t>
            </a:r>
            <a:r>
              <a:rPr lang="en-US" dirty="0">
                <a:solidFill>
                  <a:srgbClr val="008380"/>
                </a:solidFill>
              </a:rPr>
              <a:t>A-B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there is no set of RVs  </a:t>
            </a:r>
            <a:r>
              <a:rPr lang="en-US" b="1" dirty="0">
                <a:solidFill>
                  <a:srgbClr val="008380"/>
                </a:solidFill>
              </a:rPr>
              <a:t>Z </a:t>
            </a:r>
            <a:r>
              <a:rPr lang="en-US" dirty="0"/>
              <a:t> such that </a:t>
            </a:r>
            <a:r>
              <a:rPr lang="en-US" dirty="0">
                <a:solidFill>
                  <a:srgbClr val="008380"/>
                </a:solidFill>
              </a:rPr>
              <a:t>(A⫫B|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)</a:t>
            </a:r>
            <a:r>
              <a:rPr lang="en-US" baseline="-25000" dirty="0">
                <a:solidFill>
                  <a:srgbClr val="008380"/>
                </a:solidFill>
              </a:rPr>
              <a:t>P. </a:t>
            </a:r>
            <a:r>
              <a:rPr lang="en-US" dirty="0"/>
              <a:t>Otherwise let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baseline="-25000" dirty="0">
                <a:solidFill>
                  <a:srgbClr val="008380"/>
                </a:solidFill>
              </a:rPr>
              <a:t>AB</a:t>
            </a:r>
            <a:r>
              <a:rPr lang="en-US" dirty="0">
                <a:solidFill>
                  <a:srgbClr val="00838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denote some set 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with</a:t>
            </a:r>
            <a:r>
              <a:rPr lang="en-US" dirty="0">
                <a:solidFill>
                  <a:srgbClr val="008380"/>
                </a:solidFill>
              </a:rPr>
              <a:t> (A⫫B|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)</a:t>
            </a:r>
            <a:r>
              <a:rPr lang="en-US" baseline="-25000" dirty="0">
                <a:solidFill>
                  <a:srgbClr val="008380"/>
                </a:solidFill>
              </a:rPr>
              <a:t>P.</a:t>
            </a:r>
            <a:r>
              <a:rPr lang="en-US" dirty="0"/>
              <a:t> </a:t>
            </a:r>
          </a:p>
          <a:p>
            <a:pPr>
              <a:defRPr/>
            </a:pPr>
            <a:r>
              <a:rPr lang="en-US" dirty="0"/>
              <a:t>Have to search all possible sets 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/>
              <a:t> of RVs for given nodes </a:t>
            </a:r>
            <a:r>
              <a:rPr lang="en-US" dirty="0">
                <a:solidFill>
                  <a:srgbClr val="008380"/>
                </a:solidFill>
              </a:rPr>
              <a:t>A,B</a:t>
            </a:r>
          </a:p>
          <a:p>
            <a:pPr lvl="1">
              <a:defRPr/>
            </a:pPr>
            <a:r>
              <a:rPr lang="en-US" dirty="0"/>
              <a:t>Done systematically by sets of cardinality 0,1,2,3…</a:t>
            </a:r>
          </a:p>
          <a:p>
            <a:pPr lvl="1">
              <a:defRPr/>
            </a:pPr>
            <a:r>
              <a:rPr lang="en-US" dirty="0"/>
              <a:t>Remove edges from graph as soon as independence found</a:t>
            </a:r>
          </a:p>
          <a:p>
            <a:pPr lvl="1">
              <a:defRPr/>
            </a:pPr>
            <a:r>
              <a:rPr lang="en-US" dirty="0"/>
              <a:t>Polynomial time for graphs of finite degree (because can restricted search for 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/>
              <a:t> to nodes adjacent to </a:t>
            </a:r>
            <a:r>
              <a:rPr lang="en-US" dirty="0">
                <a:solidFill>
                  <a:srgbClr val="008380"/>
                </a:solidFill>
              </a:rPr>
              <a:t>A,B</a:t>
            </a:r>
            <a:r>
              <a:rPr lang="en-US" dirty="0"/>
              <a:t>) 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Textfeld 4"/>
          <p:cNvSpPr txBox="1"/>
          <p:nvPr/>
        </p:nvSpPr>
        <p:spPr>
          <a:xfrm>
            <a:off x="2411760" y="6169967"/>
            <a:ext cx="4145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0000FF"/>
                </a:solidFill>
              </a:rPr>
              <a:t>P.Spirtes</a:t>
            </a:r>
            <a:r>
              <a:rPr lang="en-US" sz="1200" dirty="0">
                <a:solidFill>
                  <a:srgbClr val="0000FF"/>
                </a:solidFill>
              </a:rPr>
              <a:t>, C. </a:t>
            </a:r>
            <a:r>
              <a:rPr lang="en-US" sz="1200" dirty="0" err="1">
                <a:solidFill>
                  <a:srgbClr val="0000FF"/>
                </a:solidFill>
              </a:rPr>
              <a:t>Glymour</a:t>
            </a:r>
            <a:r>
              <a:rPr lang="en-US" sz="1200" dirty="0">
                <a:solidFill>
                  <a:srgbClr val="0000FF"/>
                </a:solidFill>
              </a:rPr>
              <a:t>:  An algorithm for fast recovery of sparse </a:t>
            </a:r>
          </a:p>
          <a:p>
            <a:r>
              <a:rPr lang="en-US" sz="1200" dirty="0">
                <a:solidFill>
                  <a:srgbClr val="0000FF"/>
                </a:solidFill>
              </a:rPr>
              <a:t>causal graphs. Social Science Computer Review 9: 62-72, </a:t>
            </a:r>
            <a:r>
              <a:rPr lang="en-US" sz="1200" b="1" dirty="0">
                <a:solidFill>
                  <a:srgbClr val="FF0000"/>
                </a:solidFill>
              </a:rPr>
              <a:t>1991</a:t>
            </a:r>
            <a:r>
              <a:rPr lang="en-US" sz="1200" dirty="0">
                <a:solidFill>
                  <a:srgbClr val="0000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08870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680519"/>
          </a:xfr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dirty="0">
                <a:solidFill>
                  <a:srgbClr val="0000FF"/>
                </a:solidFill>
              </a:rPr>
              <a:t>IC-Algorithm (with rule-specified last step)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as before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as before</a:t>
            </a:r>
            <a:endParaRPr lang="en-US" sz="2400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Orient undirected edges as follows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>
                <a:solidFill>
                  <a:srgbClr val="008380"/>
                </a:solidFill>
              </a:rPr>
              <a:t>B — C  </a:t>
            </a:r>
            <a:r>
              <a:rPr lang="en-US" dirty="0"/>
              <a:t>into </a:t>
            </a:r>
            <a:r>
              <a:rPr lang="en-US" dirty="0">
                <a:solidFill>
                  <a:srgbClr val="008380"/>
                </a:solidFill>
              </a:rPr>
              <a:t>B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→C </a:t>
            </a:r>
            <a:r>
              <a:rPr lang="en-US" dirty="0">
                <a:cs typeface="Times New Roman" charset="0"/>
              </a:rPr>
              <a:t>if there is an arrow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 A→B </a:t>
            </a:r>
            <a:r>
              <a:rPr lang="en-US" dirty="0" err="1">
                <a:cs typeface="Times New Roman" charset="0"/>
              </a:rPr>
              <a:t>s.t.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A</a:t>
            </a:r>
            <a:r>
              <a:rPr lang="en-US" dirty="0">
                <a:cs typeface="Times New Roman" charset="0"/>
              </a:rPr>
              <a:t> and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C</a:t>
            </a:r>
            <a:r>
              <a:rPr lang="en-US" dirty="0">
                <a:cs typeface="Times New Roman" charset="0"/>
              </a:rPr>
              <a:t> are not adjacent;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>
                <a:solidFill>
                  <a:srgbClr val="008380"/>
                </a:solidFill>
              </a:rPr>
              <a:t>A — B  </a:t>
            </a:r>
            <a:r>
              <a:rPr lang="en-US" dirty="0"/>
              <a:t>into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→B  </a:t>
            </a:r>
            <a:r>
              <a:rPr lang="en-US" dirty="0">
                <a:cs typeface="Times New Roman" charset="0"/>
              </a:rPr>
              <a:t>if there is a chain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A→C→B</a:t>
            </a:r>
            <a:r>
              <a:rPr lang="en-US" dirty="0">
                <a:cs typeface="Times New Roman" charset="0"/>
              </a:rPr>
              <a:t>;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>
                <a:solidFill>
                  <a:srgbClr val="008380"/>
                </a:solidFill>
              </a:rPr>
              <a:t>A — B  </a:t>
            </a:r>
            <a:r>
              <a:rPr lang="en-US" dirty="0"/>
              <a:t>into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→B </a:t>
            </a:r>
            <a:r>
              <a:rPr lang="en-US" dirty="0">
                <a:cs typeface="Times New Roman" charset="0"/>
              </a:rPr>
              <a:t>if there are two chains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A</a:t>
            </a:r>
            <a:r>
              <a:rPr lang="en-US" dirty="0">
                <a:solidFill>
                  <a:srgbClr val="008380"/>
                </a:solidFill>
                <a:latin typeface="Times New Roman"/>
                <a:cs typeface="Times New Roman" charset="0"/>
              </a:rPr>
              <a:t>—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C→B</a:t>
            </a:r>
            <a:r>
              <a:rPr lang="en-US" dirty="0">
                <a:cs typeface="Times New Roman" charset="0"/>
              </a:rPr>
              <a:t> and     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A</a:t>
            </a:r>
            <a:r>
              <a:rPr lang="en-US" dirty="0">
                <a:solidFill>
                  <a:srgbClr val="008380"/>
                </a:solidFill>
                <a:latin typeface="Times New Roman"/>
                <a:cs typeface="Times New Roman" charset="0"/>
              </a:rPr>
              <a:t>—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D→B </a:t>
            </a:r>
            <a:r>
              <a:rPr lang="en-US" dirty="0">
                <a:cs typeface="Times New Roman" charset="0"/>
              </a:rPr>
              <a:t>such that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C</a:t>
            </a:r>
            <a:r>
              <a:rPr lang="en-US" dirty="0">
                <a:cs typeface="Times New Roman" charset="0"/>
              </a:rPr>
              <a:t> and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D</a:t>
            </a:r>
            <a:r>
              <a:rPr lang="en-US" dirty="0">
                <a:cs typeface="Times New Roman" charset="0"/>
              </a:rPr>
              <a:t> are nonadjacent;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>
                <a:solidFill>
                  <a:srgbClr val="008380"/>
                </a:solidFill>
              </a:rPr>
              <a:t>A — B  </a:t>
            </a:r>
            <a:r>
              <a:rPr lang="en-US" dirty="0"/>
              <a:t>into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→B </a:t>
            </a:r>
            <a:r>
              <a:rPr lang="en-US" dirty="0">
                <a:cs typeface="Times New Roman" charset="0"/>
              </a:rPr>
              <a:t>if there are two chains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A</a:t>
            </a:r>
            <a:r>
              <a:rPr lang="en-US" dirty="0">
                <a:solidFill>
                  <a:srgbClr val="008380"/>
                </a:solidFill>
                <a:latin typeface="Times New Roman"/>
                <a:cs typeface="Times New Roman" charset="0"/>
              </a:rPr>
              <a:t>—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C→D</a:t>
            </a:r>
            <a:r>
              <a:rPr lang="en-US" dirty="0">
                <a:cs typeface="Times New Roman" charset="0"/>
              </a:rPr>
              <a:t> and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C→D→B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s.t.</a:t>
            </a:r>
            <a:r>
              <a:rPr lang="en-US" dirty="0">
                <a:cs typeface="Times New Roman" charset="0"/>
              </a:rPr>
              <a:t> 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C</a:t>
            </a:r>
            <a:r>
              <a:rPr lang="en-US" dirty="0">
                <a:cs typeface="Times New Roman" charset="0"/>
              </a:rPr>
              <a:t> and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B</a:t>
            </a:r>
            <a:r>
              <a:rPr lang="en-US" dirty="0">
                <a:cs typeface="Times New Roman" charset="0"/>
              </a:rPr>
              <a:t> are nonadjacent;</a:t>
            </a:r>
          </a:p>
          <a:p>
            <a:pPr marL="914400" lvl="1" indent="-457200">
              <a:buFont typeface="+mj-lt"/>
              <a:buAutoNum type="arabicPeriod"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61880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IC algorithm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Textfeld 4"/>
          <p:cNvSpPr txBox="1"/>
          <p:nvPr/>
        </p:nvSpPr>
        <p:spPr>
          <a:xfrm>
            <a:off x="323528" y="1556792"/>
            <a:ext cx="8352928" cy="196977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600" b="1" dirty="0">
                <a:solidFill>
                  <a:srgbClr val="FF0000"/>
                </a:solidFill>
              </a:rPr>
              <a:t>Theorem</a:t>
            </a:r>
          </a:p>
          <a:p>
            <a:pPr marL="0" lvl="1"/>
            <a:r>
              <a:rPr lang="en-US" sz="2400" dirty="0"/>
              <a:t>The 4 rules specified in step 3 of the IC algorithm are necessary (Verma &amp; Pearl, 1992) and sufficient (Meek, 95) for getting a </a:t>
            </a:r>
            <a:r>
              <a:rPr lang="en-US" sz="2400" dirty="0">
                <a:solidFill>
                  <a:srgbClr val="1F11FF"/>
                </a:solidFill>
              </a:rPr>
              <a:t>maximally oriented </a:t>
            </a:r>
            <a:r>
              <a:rPr lang="en-US" sz="2400" dirty="0"/>
              <a:t>DAG compatible with the input-independencies.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339752" y="5385220"/>
            <a:ext cx="4752527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1F11FF"/>
                </a:solidFill>
              </a:rPr>
              <a:t>T. Verma and J. Pearl. An algorithm for deciding if a set of observed independencies has a causal explanation.  In D. Dubois and M. P. Wellman, editors, UAI ’92: Proceedings of the Eighth Annual Conference on Uncertainty in Artificial Intelligence, 1992, pages 323–330. Morgan Kaufmann, </a:t>
            </a:r>
            <a:r>
              <a:rPr lang="en-US" sz="1100" b="1" dirty="0">
                <a:solidFill>
                  <a:srgbClr val="FF0000"/>
                </a:solidFill>
              </a:rPr>
              <a:t>1992</a:t>
            </a:r>
            <a:r>
              <a:rPr lang="en-US" sz="1100" dirty="0">
                <a:solidFill>
                  <a:srgbClr val="1F11FF"/>
                </a:solidFill>
              </a:rPr>
              <a:t>.</a:t>
            </a:r>
          </a:p>
          <a:p>
            <a:endParaRPr lang="en-US" sz="1100" baseline="30000" dirty="0">
              <a:solidFill>
                <a:srgbClr val="1F11FF"/>
              </a:solidFill>
            </a:endParaRPr>
          </a:p>
          <a:p>
            <a:r>
              <a:rPr lang="en-US" sz="1100" dirty="0">
                <a:solidFill>
                  <a:srgbClr val="1F11FF"/>
                </a:solidFill>
              </a:rPr>
              <a:t>Christopher Meek: Causal inference and causal explanation </a:t>
            </a:r>
          </a:p>
          <a:p>
            <a:r>
              <a:rPr lang="en-US" sz="1100" dirty="0">
                <a:solidFill>
                  <a:srgbClr val="1F11FF"/>
                </a:solidFill>
              </a:rPr>
              <a:t>with background knowledge. UAI 1995: 403-410, </a:t>
            </a:r>
            <a:r>
              <a:rPr lang="en-US" sz="1100" b="1" dirty="0">
                <a:solidFill>
                  <a:srgbClr val="FF0000"/>
                </a:solidFill>
              </a:rPr>
              <a:t>1995</a:t>
            </a:r>
            <a:r>
              <a:rPr lang="en-US" sz="1100" dirty="0">
                <a:solidFill>
                  <a:srgbClr val="1F11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48560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81E05-E8FA-9D4E-BBD1-76E1E8C71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Example: Interpreting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D22DF-1833-5A4D-97B2-B201B41DC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/>
              <a:t>Learning result:</a:t>
            </a:r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endParaRPr lang="en-DE" dirty="0"/>
          </a:p>
          <a:p>
            <a:r>
              <a:rPr lang="en-DE" dirty="0"/>
              <a:t>Which graph to select?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842BF7-737C-5545-BF90-18291B896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  <p:sp>
        <p:nvSpPr>
          <p:cNvPr id="5" name="Textfeld 7">
            <a:extLst>
              <a:ext uri="{FF2B5EF4-FFF2-40B4-BE49-F238E27FC236}">
                <a16:creationId xmlns:a16="http://schemas.microsoft.com/office/drawing/2014/main" id="{0381B813-A2CB-AC4D-B6D7-DE465D6D607D}"/>
              </a:ext>
            </a:extLst>
          </p:cNvPr>
          <p:cNvSpPr txBox="1"/>
          <p:nvPr/>
        </p:nvSpPr>
        <p:spPr>
          <a:xfrm>
            <a:off x="2555776" y="4221088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X1  Season</a:t>
            </a:r>
            <a:endParaRPr lang="en-US" sz="1400" baseline="-25000">
              <a:solidFill>
                <a:srgbClr val="000000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3F45116-F4F0-A645-9C86-9E3793B0C0D7}"/>
              </a:ext>
            </a:extLst>
          </p:cNvPr>
          <p:cNvSpPr/>
          <p:nvPr/>
        </p:nvSpPr>
        <p:spPr>
          <a:xfrm>
            <a:off x="2915816" y="45184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DB2EB7F-91AF-6E46-B914-75EDCADCC427}"/>
              </a:ext>
            </a:extLst>
          </p:cNvPr>
          <p:cNvSpPr/>
          <p:nvPr/>
        </p:nvSpPr>
        <p:spPr>
          <a:xfrm>
            <a:off x="2915816" y="60212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Gerade Verbindung mit Pfeil 11">
            <a:extLst>
              <a:ext uri="{FF2B5EF4-FFF2-40B4-BE49-F238E27FC236}">
                <a16:creationId xmlns:a16="http://schemas.microsoft.com/office/drawing/2014/main" id="{BDFEAA27-CD20-9644-9BA8-FAD6D61F6772}"/>
              </a:ext>
            </a:extLst>
          </p:cNvPr>
          <p:cNvCxnSpPr>
            <a:stCxn id="11" idx="4"/>
            <a:endCxn id="7" idx="0"/>
          </p:cNvCxnSpPr>
          <p:nvPr/>
        </p:nvCxnSpPr>
        <p:spPr>
          <a:xfrm>
            <a:off x="2987824" y="5589224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FC6F2EE9-593E-1349-9C76-9ADAE06E2D4F}"/>
              </a:ext>
            </a:extLst>
          </p:cNvPr>
          <p:cNvSpPr/>
          <p:nvPr/>
        </p:nvSpPr>
        <p:spPr>
          <a:xfrm>
            <a:off x="3542477" y="50131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feld 17">
            <a:extLst>
              <a:ext uri="{FF2B5EF4-FFF2-40B4-BE49-F238E27FC236}">
                <a16:creationId xmlns:a16="http://schemas.microsoft.com/office/drawing/2014/main" id="{FB65E006-ADAF-7946-A131-0EC9859811C4}"/>
              </a:ext>
            </a:extLst>
          </p:cNvPr>
          <p:cNvSpPr txBox="1"/>
          <p:nvPr/>
        </p:nvSpPr>
        <p:spPr>
          <a:xfrm>
            <a:off x="3707904" y="4869160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X2</a:t>
            </a:r>
          </a:p>
          <a:p>
            <a:r>
              <a:rPr lang="en-US" sz="1400"/>
              <a:t>rain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FF65DCE-5E8B-B244-8FC8-77B4034E047A}"/>
              </a:ext>
            </a:extLst>
          </p:cNvPr>
          <p:cNvSpPr/>
          <p:nvPr/>
        </p:nvSpPr>
        <p:spPr>
          <a:xfrm>
            <a:off x="2915816" y="54452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Gerade Verbindung mit Pfeil 23">
            <a:extLst>
              <a:ext uri="{FF2B5EF4-FFF2-40B4-BE49-F238E27FC236}">
                <a16:creationId xmlns:a16="http://schemas.microsoft.com/office/drawing/2014/main" id="{08240D68-1B96-E44B-A5EB-DDEBD8892362}"/>
              </a:ext>
            </a:extLst>
          </p:cNvPr>
          <p:cNvCxnSpPr>
            <a:stCxn id="9" idx="3"/>
            <a:endCxn id="11" idx="6"/>
          </p:cNvCxnSpPr>
          <p:nvPr/>
        </p:nvCxnSpPr>
        <p:spPr>
          <a:xfrm flipH="1">
            <a:off x="3059832" y="5136088"/>
            <a:ext cx="503736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5B7E82E8-F832-1247-9CC2-E07443056458}"/>
              </a:ext>
            </a:extLst>
          </p:cNvPr>
          <p:cNvSpPr/>
          <p:nvPr/>
        </p:nvSpPr>
        <p:spPr>
          <a:xfrm>
            <a:off x="2195736" y="50131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Gerade Verbindung mit Pfeil 25">
            <a:extLst>
              <a:ext uri="{FF2B5EF4-FFF2-40B4-BE49-F238E27FC236}">
                <a16:creationId xmlns:a16="http://schemas.microsoft.com/office/drawing/2014/main" id="{4C0E9330-1D50-5D41-9D8E-6BD4E6849A42}"/>
              </a:ext>
            </a:extLst>
          </p:cNvPr>
          <p:cNvCxnSpPr>
            <a:stCxn id="13" idx="5"/>
            <a:endCxn id="11" idx="2"/>
          </p:cNvCxnSpPr>
          <p:nvPr/>
        </p:nvCxnSpPr>
        <p:spPr>
          <a:xfrm>
            <a:off x="2318661" y="5136104"/>
            <a:ext cx="597155" cy="381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feld 26">
            <a:extLst>
              <a:ext uri="{FF2B5EF4-FFF2-40B4-BE49-F238E27FC236}">
                <a16:creationId xmlns:a16="http://schemas.microsoft.com/office/drawing/2014/main" id="{9B70D79E-4073-8044-9F4F-8EACC30674E4}"/>
              </a:ext>
            </a:extLst>
          </p:cNvPr>
          <p:cNvSpPr txBox="1"/>
          <p:nvPr/>
        </p:nvSpPr>
        <p:spPr>
          <a:xfrm>
            <a:off x="1403648" y="4869176"/>
            <a:ext cx="851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X3</a:t>
            </a:r>
          </a:p>
          <a:p>
            <a:r>
              <a:rPr lang="en-US" sz="1400"/>
              <a:t>Sprinkler</a:t>
            </a:r>
          </a:p>
        </p:txBody>
      </p:sp>
      <p:cxnSp>
        <p:nvCxnSpPr>
          <p:cNvPr id="16" name="Gerade Verbindung mit Pfeil 29">
            <a:extLst>
              <a:ext uri="{FF2B5EF4-FFF2-40B4-BE49-F238E27FC236}">
                <a16:creationId xmlns:a16="http://schemas.microsoft.com/office/drawing/2014/main" id="{F946276B-C75C-D941-ADCB-1D7F6EFF129D}"/>
              </a:ext>
            </a:extLst>
          </p:cNvPr>
          <p:cNvCxnSpPr>
            <a:stCxn id="6" idx="3"/>
            <a:endCxn id="13" idx="6"/>
          </p:cNvCxnSpPr>
          <p:nvPr/>
        </p:nvCxnSpPr>
        <p:spPr>
          <a:xfrm flipH="1">
            <a:off x="2339752" y="4641324"/>
            <a:ext cx="597155" cy="4438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32">
            <a:extLst>
              <a:ext uri="{FF2B5EF4-FFF2-40B4-BE49-F238E27FC236}">
                <a16:creationId xmlns:a16="http://schemas.microsoft.com/office/drawing/2014/main" id="{FABADCD7-91BE-D448-9EA2-18E0DCA0C8FA}"/>
              </a:ext>
            </a:extLst>
          </p:cNvPr>
          <p:cNvCxnSpPr>
            <a:stCxn id="6" idx="5"/>
            <a:endCxn id="9" idx="7"/>
          </p:cNvCxnSpPr>
          <p:nvPr/>
        </p:nvCxnSpPr>
        <p:spPr>
          <a:xfrm>
            <a:off x="3038741" y="4641324"/>
            <a:ext cx="626661" cy="39294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feld 39">
            <a:extLst>
              <a:ext uri="{FF2B5EF4-FFF2-40B4-BE49-F238E27FC236}">
                <a16:creationId xmlns:a16="http://schemas.microsoft.com/office/drawing/2014/main" id="{E3634C44-C1E7-A245-ACE0-DEC89824392E}"/>
              </a:ext>
            </a:extLst>
          </p:cNvPr>
          <p:cNvSpPr txBox="1"/>
          <p:nvPr/>
        </p:nvSpPr>
        <p:spPr>
          <a:xfrm>
            <a:off x="3059832" y="549748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X4 Wet</a:t>
            </a:r>
          </a:p>
        </p:txBody>
      </p:sp>
      <p:sp>
        <p:nvSpPr>
          <p:cNvPr id="19" name="Textfeld 40">
            <a:extLst>
              <a:ext uri="{FF2B5EF4-FFF2-40B4-BE49-F238E27FC236}">
                <a16:creationId xmlns:a16="http://schemas.microsoft.com/office/drawing/2014/main" id="{3C044FBB-F344-F541-AEDC-D9BE160A92F8}"/>
              </a:ext>
            </a:extLst>
          </p:cNvPr>
          <p:cNvSpPr txBox="1"/>
          <p:nvPr/>
        </p:nvSpPr>
        <p:spPr>
          <a:xfrm>
            <a:off x="3046805" y="5949280"/>
            <a:ext cx="1525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X5 slippery</a:t>
            </a:r>
          </a:p>
        </p:txBody>
      </p:sp>
      <p:sp>
        <p:nvSpPr>
          <p:cNvPr id="20" name="Textfeld 46">
            <a:extLst>
              <a:ext uri="{FF2B5EF4-FFF2-40B4-BE49-F238E27FC236}">
                <a16:creationId xmlns:a16="http://schemas.microsoft.com/office/drawing/2014/main" id="{59E58893-448B-D744-8671-8D8B40540AB9}"/>
              </a:ext>
            </a:extLst>
          </p:cNvPr>
          <p:cNvSpPr txBox="1"/>
          <p:nvPr/>
        </p:nvSpPr>
        <p:spPr>
          <a:xfrm>
            <a:off x="5580112" y="4273351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X1  Season</a:t>
            </a:r>
            <a:endParaRPr lang="en-US" sz="1400" baseline="-25000">
              <a:solidFill>
                <a:srgbClr val="000000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E72FE71-5465-0B41-A82E-4239D6395F47}"/>
              </a:ext>
            </a:extLst>
          </p:cNvPr>
          <p:cNvSpPr/>
          <p:nvPr/>
        </p:nvSpPr>
        <p:spPr>
          <a:xfrm>
            <a:off x="5940152" y="4570675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A27E72F-3D71-5B4B-9469-CEEF8DFF35C2}"/>
              </a:ext>
            </a:extLst>
          </p:cNvPr>
          <p:cNvSpPr/>
          <p:nvPr/>
        </p:nvSpPr>
        <p:spPr>
          <a:xfrm>
            <a:off x="5940152" y="6073551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Gerade Verbindung mit Pfeil 49">
            <a:extLst>
              <a:ext uri="{FF2B5EF4-FFF2-40B4-BE49-F238E27FC236}">
                <a16:creationId xmlns:a16="http://schemas.microsoft.com/office/drawing/2014/main" id="{50A907A3-A499-C74A-A2B8-33FC4715D882}"/>
              </a:ext>
            </a:extLst>
          </p:cNvPr>
          <p:cNvCxnSpPr>
            <a:stCxn id="26" idx="4"/>
            <a:endCxn id="22" idx="0"/>
          </p:cNvCxnSpPr>
          <p:nvPr/>
        </p:nvCxnSpPr>
        <p:spPr>
          <a:xfrm>
            <a:off x="6012160" y="5641487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F7A03024-B7DD-C34E-9E10-1985136B7177}"/>
              </a:ext>
            </a:extLst>
          </p:cNvPr>
          <p:cNvSpPr/>
          <p:nvPr/>
        </p:nvSpPr>
        <p:spPr>
          <a:xfrm>
            <a:off x="6566813" y="5065439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feld 51">
            <a:extLst>
              <a:ext uri="{FF2B5EF4-FFF2-40B4-BE49-F238E27FC236}">
                <a16:creationId xmlns:a16="http://schemas.microsoft.com/office/drawing/2014/main" id="{93E8C192-4FEA-8C45-8D0F-6C61F5F56045}"/>
              </a:ext>
            </a:extLst>
          </p:cNvPr>
          <p:cNvSpPr txBox="1"/>
          <p:nvPr/>
        </p:nvSpPr>
        <p:spPr>
          <a:xfrm>
            <a:off x="6732240" y="4921423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X2</a:t>
            </a:r>
          </a:p>
          <a:p>
            <a:r>
              <a:rPr lang="en-US" sz="1400" dirty="0"/>
              <a:t>Rain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BBE4372-49B8-F34C-8857-F2E531E75BFC}"/>
              </a:ext>
            </a:extLst>
          </p:cNvPr>
          <p:cNvSpPr/>
          <p:nvPr/>
        </p:nvSpPr>
        <p:spPr>
          <a:xfrm>
            <a:off x="5940152" y="5497487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Gerade Verbindung mit Pfeil 53">
            <a:extLst>
              <a:ext uri="{FF2B5EF4-FFF2-40B4-BE49-F238E27FC236}">
                <a16:creationId xmlns:a16="http://schemas.microsoft.com/office/drawing/2014/main" id="{255209F6-5047-7243-9477-B46079DF8DE5}"/>
              </a:ext>
            </a:extLst>
          </p:cNvPr>
          <p:cNvCxnSpPr>
            <a:stCxn id="24" idx="3"/>
            <a:endCxn id="26" idx="6"/>
          </p:cNvCxnSpPr>
          <p:nvPr/>
        </p:nvCxnSpPr>
        <p:spPr>
          <a:xfrm flipH="1">
            <a:off x="6084168" y="5188351"/>
            <a:ext cx="503736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4274AFE6-5CA4-B749-8D76-A65F3F13C1DF}"/>
              </a:ext>
            </a:extLst>
          </p:cNvPr>
          <p:cNvSpPr/>
          <p:nvPr/>
        </p:nvSpPr>
        <p:spPr>
          <a:xfrm>
            <a:off x="5220072" y="5065455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Gerade Verbindung mit Pfeil 55">
            <a:extLst>
              <a:ext uri="{FF2B5EF4-FFF2-40B4-BE49-F238E27FC236}">
                <a16:creationId xmlns:a16="http://schemas.microsoft.com/office/drawing/2014/main" id="{AEE841FA-EAE6-D944-AAA2-5B333246ADE3}"/>
              </a:ext>
            </a:extLst>
          </p:cNvPr>
          <p:cNvCxnSpPr>
            <a:stCxn id="28" idx="5"/>
            <a:endCxn id="26" idx="2"/>
          </p:cNvCxnSpPr>
          <p:nvPr/>
        </p:nvCxnSpPr>
        <p:spPr>
          <a:xfrm>
            <a:off x="5342997" y="5188367"/>
            <a:ext cx="597155" cy="381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feld 56">
            <a:extLst>
              <a:ext uri="{FF2B5EF4-FFF2-40B4-BE49-F238E27FC236}">
                <a16:creationId xmlns:a16="http://schemas.microsoft.com/office/drawing/2014/main" id="{0B0AFA3C-C810-E842-8623-B2D973262341}"/>
              </a:ext>
            </a:extLst>
          </p:cNvPr>
          <p:cNvSpPr txBox="1"/>
          <p:nvPr/>
        </p:nvSpPr>
        <p:spPr>
          <a:xfrm>
            <a:off x="4427984" y="4921439"/>
            <a:ext cx="851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X3</a:t>
            </a:r>
          </a:p>
          <a:p>
            <a:r>
              <a:rPr lang="en-US" sz="1400"/>
              <a:t>Sprinkler</a:t>
            </a:r>
          </a:p>
        </p:txBody>
      </p:sp>
      <p:cxnSp>
        <p:nvCxnSpPr>
          <p:cNvPr id="31" name="Gerade Verbindung mit Pfeil 57">
            <a:extLst>
              <a:ext uri="{FF2B5EF4-FFF2-40B4-BE49-F238E27FC236}">
                <a16:creationId xmlns:a16="http://schemas.microsoft.com/office/drawing/2014/main" id="{8A0469A8-3898-B848-BA87-C527229E1EF5}"/>
              </a:ext>
            </a:extLst>
          </p:cNvPr>
          <p:cNvCxnSpPr>
            <a:stCxn id="21" idx="3"/>
            <a:endCxn id="28" idx="6"/>
          </p:cNvCxnSpPr>
          <p:nvPr/>
        </p:nvCxnSpPr>
        <p:spPr>
          <a:xfrm flipH="1">
            <a:off x="5364088" y="4693587"/>
            <a:ext cx="597155" cy="4438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58">
            <a:extLst>
              <a:ext uri="{FF2B5EF4-FFF2-40B4-BE49-F238E27FC236}">
                <a16:creationId xmlns:a16="http://schemas.microsoft.com/office/drawing/2014/main" id="{C0642F00-7A2D-2D42-8874-EC63E91FEC04}"/>
              </a:ext>
            </a:extLst>
          </p:cNvPr>
          <p:cNvCxnSpPr>
            <a:stCxn id="24" idx="0"/>
            <a:endCxn id="21" idx="6"/>
          </p:cNvCxnSpPr>
          <p:nvPr/>
        </p:nvCxnSpPr>
        <p:spPr>
          <a:xfrm flipH="1" flipV="1">
            <a:off x="6084168" y="4642675"/>
            <a:ext cx="554653" cy="422764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feld 59">
            <a:extLst>
              <a:ext uri="{FF2B5EF4-FFF2-40B4-BE49-F238E27FC236}">
                <a16:creationId xmlns:a16="http://schemas.microsoft.com/office/drawing/2014/main" id="{7B8F26F1-1987-1046-9F9B-5DF3CD109C2B}"/>
              </a:ext>
            </a:extLst>
          </p:cNvPr>
          <p:cNvSpPr txBox="1"/>
          <p:nvPr/>
        </p:nvSpPr>
        <p:spPr>
          <a:xfrm>
            <a:off x="6084168" y="554975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X4 Wet</a:t>
            </a:r>
          </a:p>
        </p:txBody>
      </p:sp>
      <p:sp>
        <p:nvSpPr>
          <p:cNvPr id="34" name="Textfeld 60">
            <a:extLst>
              <a:ext uri="{FF2B5EF4-FFF2-40B4-BE49-F238E27FC236}">
                <a16:creationId xmlns:a16="http://schemas.microsoft.com/office/drawing/2014/main" id="{39E803C7-B384-8F46-AE75-8DB567879F77}"/>
              </a:ext>
            </a:extLst>
          </p:cNvPr>
          <p:cNvSpPr txBox="1"/>
          <p:nvPr/>
        </p:nvSpPr>
        <p:spPr>
          <a:xfrm>
            <a:off x="6071141" y="6001543"/>
            <a:ext cx="1525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X5 slippery</a:t>
            </a:r>
          </a:p>
        </p:txBody>
      </p:sp>
      <p:sp>
        <p:nvSpPr>
          <p:cNvPr id="35" name="Textfeld 61">
            <a:extLst>
              <a:ext uri="{FF2B5EF4-FFF2-40B4-BE49-F238E27FC236}">
                <a16:creationId xmlns:a16="http://schemas.microsoft.com/office/drawing/2014/main" id="{93CB87D6-338C-274B-8D15-8D464A3B9E03}"/>
              </a:ext>
            </a:extLst>
          </p:cNvPr>
          <p:cNvSpPr txBox="1"/>
          <p:nvPr/>
        </p:nvSpPr>
        <p:spPr>
          <a:xfrm>
            <a:off x="1967746" y="5816877"/>
            <a:ext cx="39946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/>
              <a:t>G</a:t>
            </a:r>
          </a:p>
        </p:txBody>
      </p:sp>
      <p:sp>
        <p:nvSpPr>
          <p:cNvPr id="36" name="Textfeld 62">
            <a:extLst>
              <a:ext uri="{FF2B5EF4-FFF2-40B4-BE49-F238E27FC236}">
                <a16:creationId xmlns:a16="http://schemas.microsoft.com/office/drawing/2014/main" id="{97F2C224-8F86-5C44-880F-807F8B94D656}"/>
              </a:ext>
            </a:extLst>
          </p:cNvPr>
          <p:cNvSpPr txBox="1"/>
          <p:nvPr/>
        </p:nvSpPr>
        <p:spPr>
          <a:xfrm>
            <a:off x="5220072" y="5816877"/>
            <a:ext cx="46839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/>
              <a:t>G‘</a:t>
            </a:r>
          </a:p>
        </p:txBody>
      </p:sp>
      <p:sp>
        <p:nvSpPr>
          <p:cNvPr id="37" name="Textfeld 7">
            <a:extLst>
              <a:ext uri="{FF2B5EF4-FFF2-40B4-BE49-F238E27FC236}">
                <a16:creationId xmlns:a16="http://schemas.microsoft.com/office/drawing/2014/main" id="{E2E66A55-B8D9-154B-89C4-F1EA7DD5DDF0}"/>
              </a:ext>
            </a:extLst>
          </p:cNvPr>
          <p:cNvSpPr txBox="1"/>
          <p:nvPr/>
        </p:nvSpPr>
        <p:spPr>
          <a:xfrm>
            <a:off x="4189367" y="1508355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X1  Season</a:t>
            </a:r>
            <a:endParaRPr lang="en-US" sz="1400" baseline="-25000">
              <a:solidFill>
                <a:srgbClr val="000000"/>
              </a:solidFill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48E4336-E675-FB45-BE7F-4C52F3E2F53C}"/>
              </a:ext>
            </a:extLst>
          </p:cNvPr>
          <p:cNvSpPr/>
          <p:nvPr/>
        </p:nvSpPr>
        <p:spPr>
          <a:xfrm>
            <a:off x="4549407" y="1805679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6EECC481-46FF-9F42-B11F-1BF88EBE371A}"/>
              </a:ext>
            </a:extLst>
          </p:cNvPr>
          <p:cNvSpPr/>
          <p:nvPr/>
        </p:nvSpPr>
        <p:spPr>
          <a:xfrm>
            <a:off x="4549407" y="3308555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Gerade Verbindung mit Pfeil 11">
            <a:extLst>
              <a:ext uri="{FF2B5EF4-FFF2-40B4-BE49-F238E27FC236}">
                <a16:creationId xmlns:a16="http://schemas.microsoft.com/office/drawing/2014/main" id="{3A2F63CF-8593-F64D-BDEF-3ABB9B754BC4}"/>
              </a:ext>
            </a:extLst>
          </p:cNvPr>
          <p:cNvCxnSpPr>
            <a:stCxn id="42" idx="4"/>
            <a:endCxn id="39" idx="0"/>
          </p:cNvCxnSpPr>
          <p:nvPr/>
        </p:nvCxnSpPr>
        <p:spPr>
          <a:xfrm>
            <a:off x="4621415" y="2876491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75D60D6F-E0E9-C449-A35E-834B17AC0EFF}"/>
              </a:ext>
            </a:extLst>
          </p:cNvPr>
          <p:cNvSpPr/>
          <p:nvPr/>
        </p:nvSpPr>
        <p:spPr>
          <a:xfrm>
            <a:off x="5176068" y="2300443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ABA9B19C-016D-6A4D-9FB2-D2B144704824}"/>
              </a:ext>
            </a:extLst>
          </p:cNvPr>
          <p:cNvSpPr/>
          <p:nvPr/>
        </p:nvSpPr>
        <p:spPr>
          <a:xfrm>
            <a:off x="4549407" y="2732491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Gerade Verbindung mit Pfeil 23">
            <a:extLst>
              <a:ext uri="{FF2B5EF4-FFF2-40B4-BE49-F238E27FC236}">
                <a16:creationId xmlns:a16="http://schemas.microsoft.com/office/drawing/2014/main" id="{8C5317E9-B137-624A-91ED-F02A2438A79B}"/>
              </a:ext>
            </a:extLst>
          </p:cNvPr>
          <p:cNvCxnSpPr>
            <a:stCxn id="41" idx="3"/>
            <a:endCxn id="42" idx="6"/>
          </p:cNvCxnSpPr>
          <p:nvPr/>
        </p:nvCxnSpPr>
        <p:spPr>
          <a:xfrm flipH="1">
            <a:off x="4693423" y="2423355"/>
            <a:ext cx="503736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8852824D-408D-6E42-8448-D0CD44FC4592}"/>
              </a:ext>
            </a:extLst>
          </p:cNvPr>
          <p:cNvSpPr/>
          <p:nvPr/>
        </p:nvSpPr>
        <p:spPr>
          <a:xfrm>
            <a:off x="3829327" y="2300459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Gerade Verbindung mit Pfeil 25">
            <a:extLst>
              <a:ext uri="{FF2B5EF4-FFF2-40B4-BE49-F238E27FC236}">
                <a16:creationId xmlns:a16="http://schemas.microsoft.com/office/drawing/2014/main" id="{7CC1D581-C318-9746-962F-5F6619640C65}"/>
              </a:ext>
            </a:extLst>
          </p:cNvPr>
          <p:cNvCxnSpPr>
            <a:stCxn id="44" idx="5"/>
            <a:endCxn id="42" idx="2"/>
          </p:cNvCxnSpPr>
          <p:nvPr/>
        </p:nvCxnSpPr>
        <p:spPr>
          <a:xfrm>
            <a:off x="3952252" y="2423371"/>
            <a:ext cx="597155" cy="381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feld 26">
            <a:extLst>
              <a:ext uri="{FF2B5EF4-FFF2-40B4-BE49-F238E27FC236}">
                <a16:creationId xmlns:a16="http://schemas.microsoft.com/office/drawing/2014/main" id="{61C6928B-D36E-5449-A464-C9794EA17407}"/>
              </a:ext>
            </a:extLst>
          </p:cNvPr>
          <p:cNvSpPr txBox="1"/>
          <p:nvPr/>
        </p:nvSpPr>
        <p:spPr>
          <a:xfrm>
            <a:off x="3037239" y="2156443"/>
            <a:ext cx="851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X3</a:t>
            </a:r>
          </a:p>
          <a:p>
            <a:r>
              <a:rPr lang="en-US" sz="1400"/>
              <a:t>Sprinkler</a:t>
            </a:r>
          </a:p>
        </p:txBody>
      </p:sp>
      <p:cxnSp>
        <p:nvCxnSpPr>
          <p:cNvPr id="47" name="Gerade Verbindung mit Pfeil 29">
            <a:extLst>
              <a:ext uri="{FF2B5EF4-FFF2-40B4-BE49-F238E27FC236}">
                <a16:creationId xmlns:a16="http://schemas.microsoft.com/office/drawing/2014/main" id="{6707B5CF-9252-EA4F-9627-A43C968026DB}"/>
              </a:ext>
            </a:extLst>
          </p:cNvPr>
          <p:cNvCxnSpPr>
            <a:stCxn id="38" idx="3"/>
            <a:endCxn id="44" idx="6"/>
          </p:cNvCxnSpPr>
          <p:nvPr/>
        </p:nvCxnSpPr>
        <p:spPr>
          <a:xfrm flipH="1">
            <a:off x="3973343" y="1928591"/>
            <a:ext cx="597155" cy="4438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32">
            <a:extLst>
              <a:ext uri="{FF2B5EF4-FFF2-40B4-BE49-F238E27FC236}">
                <a16:creationId xmlns:a16="http://schemas.microsoft.com/office/drawing/2014/main" id="{95E31BFD-E15D-B54F-A79C-173B26B26EC2}"/>
              </a:ext>
            </a:extLst>
          </p:cNvPr>
          <p:cNvCxnSpPr>
            <a:stCxn id="38" idx="5"/>
            <a:endCxn id="41" idx="7"/>
          </p:cNvCxnSpPr>
          <p:nvPr/>
        </p:nvCxnSpPr>
        <p:spPr>
          <a:xfrm>
            <a:off x="4672332" y="1928591"/>
            <a:ext cx="626661" cy="39294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feld 39">
            <a:extLst>
              <a:ext uri="{FF2B5EF4-FFF2-40B4-BE49-F238E27FC236}">
                <a16:creationId xmlns:a16="http://schemas.microsoft.com/office/drawing/2014/main" id="{0CA6766C-B6B8-B348-87F4-96448AE3E42C}"/>
              </a:ext>
            </a:extLst>
          </p:cNvPr>
          <p:cNvSpPr txBox="1"/>
          <p:nvPr/>
        </p:nvSpPr>
        <p:spPr>
          <a:xfrm>
            <a:off x="4693423" y="278475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X4 Wet</a:t>
            </a:r>
          </a:p>
        </p:txBody>
      </p:sp>
      <p:sp>
        <p:nvSpPr>
          <p:cNvPr id="50" name="Textfeld 61">
            <a:extLst>
              <a:ext uri="{FF2B5EF4-FFF2-40B4-BE49-F238E27FC236}">
                <a16:creationId xmlns:a16="http://schemas.microsoft.com/office/drawing/2014/main" id="{8253FB38-929A-3D4C-8368-64BAFB371EF7}"/>
              </a:ext>
            </a:extLst>
          </p:cNvPr>
          <p:cNvSpPr txBox="1"/>
          <p:nvPr/>
        </p:nvSpPr>
        <p:spPr>
          <a:xfrm>
            <a:off x="3601337" y="3104144"/>
            <a:ext cx="39946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/>
              <a:t>G</a:t>
            </a:r>
          </a:p>
        </p:txBody>
      </p:sp>
      <p:sp>
        <p:nvSpPr>
          <p:cNvPr id="51" name="Textfeld 51">
            <a:extLst>
              <a:ext uri="{FF2B5EF4-FFF2-40B4-BE49-F238E27FC236}">
                <a16:creationId xmlns:a16="http://schemas.microsoft.com/office/drawing/2014/main" id="{04FF1F7D-FD01-C542-AD35-48F942105443}"/>
              </a:ext>
            </a:extLst>
          </p:cNvPr>
          <p:cNvSpPr txBox="1"/>
          <p:nvPr/>
        </p:nvSpPr>
        <p:spPr>
          <a:xfrm>
            <a:off x="5460488" y="2157203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X2</a:t>
            </a:r>
          </a:p>
          <a:p>
            <a:r>
              <a:rPr lang="en-US" sz="1400" dirty="0"/>
              <a:t>Rain</a:t>
            </a:r>
          </a:p>
        </p:txBody>
      </p:sp>
    </p:spTree>
    <p:extLst>
      <p:ext uri="{BB962C8B-B14F-4D97-AF65-F5344CB8AC3E}">
        <p14:creationId xmlns:p14="http://schemas.microsoft.com/office/powerpoint/2010/main" val="11030684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Randomized Controlled Experiment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en-US" dirty="0">
                <a:solidFill>
                  <a:srgbClr val="0000FF"/>
                </a:solidFill>
              </a:rPr>
              <a:t>Randomized controlled experiment </a:t>
            </a:r>
            <a:r>
              <a:rPr lang="en-US" dirty="0"/>
              <a:t>gold standard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en-US" dirty="0"/>
              <a:t>Aim: Answer question whether a change in RV </a:t>
            </a:r>
            <a:r>
              <a:rPr lang="en-US" dirty="0">
                <a:solidFill>
                  <a:srgbClr val="008380"/>
                </a:solidFill>
              </a:rPr>
              <a:t>X </a:t>
            </a:r>
            <a:br>
              <a:rPr lang="en-US" dirty="0">
                <a:solidFill>
                  <a:srgbClr val="008380"/>
                </a:solidFill>
              </a:rPr>
            </a:br>
            <a:r>
              <a:rPr lang="en-US" dirty="0"/>
              <a:t>has indeed an effect on some target RV </a:t>
            </a:r>
            <a:r>
              <a:rPr lang="en-US" dirty="0">
                <a:solidFill>
                  <a:srgbClr val="008380"/>
                </a:solidFill>
              </a:rPr>
              <a:t>Y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en-US" dirty="0"/>
              <a:t>If outcome of experiment is yes, </a:t>
            </a:r>
            <a:br>
              <a:rPr lang="en-US" dirty="0"/>
            </a:b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a RV to </a:t>
            </a:r>
            <a:r>
              <a:rPr lang="en-US" dirty="0">
                <a:solidFill>
                  <a:srgbClr val="1F11FF"/>
                </a:solidFill>
              </a:rPr>
              <a:t>intervene</a:t>
            </a:r>
            <a:r>
              <a:rPr lang="en-US" dirty="0"/>
              <a:t> upon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en-US" dirty="0"/>
              <a:t>Test condition: all variables different from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are static (fixed) or vary fully randomly.</a:t>
            </a:r>
          </a:p>
          <a:p>
            <a:pPr defTabSz="457200">
              <a:spcBef>
                <a:spcPct val="30000"/>
              </a:spcBef>
              <a:defRPr/>
            </a:pPr>
            <a:r>
              <a:rPr lang="en-US" dirty="0">
                <a:solidFill>
                  <a:srgbClr val="FF0000"/>
                </a:solidFill>
              </a:rPr>
              <a:t>Problem</a:t>
            </a:r>
            <a:r>
              <a:rPr lang="en-US" dirty="0"/>
              <a:t>: Cannot always set up such an experiment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en-US" dirty="0">
                <a:solidFill>
                  <a:srgbClr val="FF8000"/>
                </a:solidFill>
              </a:rPr>
              <a:t>Example:</a:t>
            </a:r>
            <a:r>
              <a:rPr lang="en-US" dirty="0"/>
              <a:t> cannot control weather in order to test variables influencing wildfire</a:t>
            </a:r>
          </a:p>
          <a:p>
            <a:pPr defTabSz="457200">
              <a:spcBef>
                <a:spcPct val="30000"/>
              </a:spcBef>
              <a:defRPr/>
            </a:pPr>
            <a:r>
              <a:rPr lang="en-US" dirty="0">
                <a:solidFill>
                  <a:srgbClr val="FF0000"/>
                </a:solidFill>
              </a:rPr>
              <a:t>Instead</a:t>
            </a:r>
            <a:r>
              <a:rPr lang="en-US" dirty="0"/>
              <a:t>: use observational data &amp; causal model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019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Intervention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40560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 (</a:t>
            </a:r>
            <a:r>
              <a:rPr lang="en-US" dirty="0">
                <a:solidFill>
                  <a:srgbClr val="FF6600"/>
                </a:solidFill>
              </a:rPr>
              <a:t>SCM; Intervention)</a:t>
            </a: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Temperature,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Ice cream sale,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= Crime)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Would intervention on ice cream sales (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) lead to decrease of crime (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)?  </a:t>
            </a:r>
          </a:p>
          <a:p>
            <a:pPr marL="0" indent="0">
              <a:buNone/>
              <a:defRPr/>
            </a:pPr>
            <a:endParaRPr lang="en-US" sz="2000" dirty="0"/>
          </a:p>
          <a:p>
            <a:pPr>
              <a:defRPr/>
            </a:pPr>
            <a:r>
              <a:rPr lang="en-US" dirty="0"/>
              <a:t> What does it mean to intervene on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Fix value 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in the sense of </a:t>
            </a:r>
            <a:br>
              <a:rPr lang="en-US" dirty="0"/>
            </a:br>
            <a:r>
              <a:rPr lang="en-US" dirty="0"/>
              <a:t>inhibiting the natural influences on </a:t>
            </a:r>
            <a:r>
              <a:rPr lang="en-US" dirty="0">
                <a:solidFill>
                  <a:srgbClr val="008380"/>
                </a:solidFill>
              </a:rPr>
              <a:t>Y  </a:t>
            </a:r>
            <a:br>
              <a:rPr lang="en-US" dirty="0">
                <a:solidFill>
                  <a:srgbClr val="008380"/>
                </a:solidFill>
              </a:rPr>
            </a:br>
            <a:r>
              <a:rPr lang="en-US" dirty="0"/>
              <a:t>according to SCM  (here of </a:t>
            </a:r>
            <a:r>
              <a:rPr lang="en-US" dirty="0">
                <a:solidFill>
                  <a:srgbClr val="008380"/>
                </a:solidFill>
              </a:rPr>
              <a:t>U</a:t>
            </a:r>
            <a:r>
              <a:rPr lang="en-US" baseline="-25000" dirty="0">
                <a:solidFill>
                  <a:srgbClr val="008380"/>
                </a:solidFill>
              </a:rPr>
              <a:t>Y</a:t>
            </a:r>
            <a:r>
              <a:rPr lang="en-US" baseline="-25000" dirty="0"/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)</a:t>
            </a:r>
          </a:p>
          <a:p>
            <a:pPr lvl="1">
              <a:defRPr/>
            </a:pPr>
            <a:r>
              <a:rPr lang="en-US" dirty="0"/>
              <a:t>Leads to change of the SCM</a:t>
            </a:r>
            <a:endParaRPr lang="en-US" sz="1800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marL="457200" lvl="1" indent="0">
              <a:buNone/>
              <a:defRPr/>
            </a:pPr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38</a:t>
            </a:fld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7286344" y="4139788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7" name="Oval 6"/>
          <p:cNvSpPr/>
          <p:nvPr/>
        </p:nvSpPr>
        <p:spPr>
          <a:xfrm>
            <a:off x="7452320" y="45718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7452320" y="51479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6732240" y="57239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4"/>
            <a:endCxn id="8" idx="0"/>
          </p:cNvCxnSpPr>
          <p:nvPr/>
        </p:nvCxnSpPr>
        <p:spPr>
          <a:xfrm>
            <a:off x="7524328" y="4715836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3"/>
            <a:endCxn id="9" idx="7"/>
          </p:cNvCxnSpPr>
          <p:nvPr/>
        </p:nvCxnSpPr>
        <p:spPr>
          <a:xfrm flipH="1">
            <a:off x="6855165" y="5270812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8172400" y="57239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8172400" y="50758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6732240" y="50759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4"/>
            <a:endCxn id="17" idx="0"/>
          </p:cNvCxnSpPr>
          <p:nvPr/>
        </p:nvCxnSpPr>
        <p:spPr>
          <a:xfrm>
            <a:off x="8244408" y="5219892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8" idx="5"/>
            <a:endCxn id="17" idx="1"/>
          </p:cNvCxnSpPr>
          <p:nvPr/>
        </p:nvCxnSpPr>
        <p:spPr>
          <a:xfrm>
            <a:off x="7575245" y="5270812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9" idx="4"/>
            <a:endCxn id="9" idx="0"/>
          </p:cNvCxnSpPr>
          <p:nvPr/>
        </p:nvCxnSpPr>
        <p:spPr>
          <a:xfrm>
            <a:off x="6804248" y="5219908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8015065" y="4643844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6569044" y="471585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7596336" y="500388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8278780" y="5723964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49" name="Textfeld 48"/>
          <p:cNvSpPr txBox="1"/>
          <p:nvPr/>
        </p:nvSpPr>
        <p:spPr>
          <a:xfrm>
            <a:off x="6372200" y="579597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5" name="Textfeld 4"/>
          <p:cNvSpPr txBox="1"/>
          <p:nvPr/>
        </p:nvSpPr>
        <p:spPr>
          <a:xfrm>
            <a:off x="6588224" y="5795972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= </a:t>
            </a:r>
            <a:r>
              <a:rPr lang="de-DE" dirty="0" err="1"/>
              <a:t>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41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1" grpId="0"/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Intervention vs. Conditioning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en-US" dirty="0"/>
              <a:t>Intervention denoted by </a:t>
            </a:r>
            <a:r>
              <a:rPr lang="en-US" dirty="0">
                <a:solidFill>
                  <a:srgbClr val="008380"/>
                </a:solidFill>
              </a:rPr>
              <a:t>do(Y = y)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     P(Z = z | do(Y = y)) = 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en-US" dirty="0"/>
              <a:t>	probability of event </a:t>
            </a:r>
            <a:r>
              <a:rPr lang="en-US" dirty="0">
                <a:solidFill>
                  <a:srgbClr val="008380"/>
                </a:solidFill>
              </a:rPr>
              <a:t>Z = z </a:t>
            </a:r>
            <a:r>
              <a:rPr lang="en-US" dirty="0"/>
              <a:t>on intervening </a:t>
            </a:r>
            <a:br>
              <a:rPr lang="en-US" dirty="0"/>
            </a:br>
            <a:r>
              <a:rPr lang="en-US" dirty="0"/>
              <a:t>       upon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by 	setting </a:t>
            </a:r>
            <a:r>
              <a:rPr lang="en-US" dirty="0">
                <a:solidFill>
                  <a:srgbClr val="008380"/>
                </a:solidFill>
              </a:rPr>
              <a:t>Y = y  </a:t>
            </a:r>
            <a:br>
              <a:rPr lang="en-US" dirty="0">
                <a:solidFill>
                  <a:srgbClr val="00838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Intervention changes the data generation mechanism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en-US" dirty="0"/>
          </a:p>
          <a:p>
            <a:pPr defTabSz="457200">
              <a:spcBef>
                <a:spcPct val="30000"/>
              </a:spcBef>
              <a:defRPr/>
            </a:pPr>
            <a:r>
              <a:rPr lang="en-US" dirty="0"/>
              <a:t>In contrast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en-US" dirty="0"/>
              <a:t>   </a:t>
            </a:r>
            <a:r>
              <a:rPr lang="en-US" dirty="0">
                <a:solidFill>
                  <a:srgbClr val="008380"/>
                </a:solidFill>
              </a:rPr>
              <a:t>  P(Z = z | Y = y) = </a:t>
            </a:r>
          </a:p>
          <a:p>
            <a:pPr marL="455613" indent="-455613" defTabSz="457200">
              <a:spcBef>
                <a:spcPct val="30000"/>
              </a:spcBef>
              <a:buNone/>
              <a:defRPr/>
            </a:pPr>
            <a:r>
              <a:rPr lang="en-US" dirty="0"/>
              <a:t>	       </a:t>
            </a:r>
            <a:r>
              <a:rPr lang="en-US" sz="2400" dirty="0"/>
              <a:t>probability of event </a:t>
            </a:r>
            <a:r>
              <a:rPr lang="en-US" sz="2400" dirty="0">
                <a:solidFill>
                  <a:srgbClr val="008380"/>
                </a:solidFill>
              </a:rPr>
              <a:t>Z = z </a:t>
            </a:r>
            <a:r>
              <a:rPr lang="en-US" sz="2400" dirty="0"/>
              <a:t>when knowing that </a:t>
            </a:r>
            <a:r>
              <a:rPr lang="en-US" sz="2400" dirty="0">
                <a:solidFill>
                  <a:srgbClr val="008380"/>
                </a:solidFill>
              </a:rPr>
              <a:t>Y = y</a:t>
            </a:r>
            <a:br>
              <a:rPr lang="en-US" sz="2400" dirty="0">
                <a:solidFill>
                  <a:srgbClr val="00838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>Conditioning only filters on the data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163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2" y="260350"/>
            <a:ext cx="8352159" cy="503238"/>
          </a:xfrm>
        </p:spPr>
        <p:txBody>
          <a:bodyPr/>
          <a:lstStyle/>
          <a:p>
            <a:pPr>
              <a:defRPr/>
            </a:pPr>
            <a:r>
              <a:rPr lang="en-US" dirty="0"/>
              <a:t>Resolving the Paradox (Look Ahead)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367929"/>
          </a:xfrm>
        </p:spPr>
        <p:txBody>
          <a:bodyPr/>
          <a:lstStyle/>
          <a:p>
            <a:pPr>
              <a:defRPr/>
            </a:pPr>
            <a:r>
              <a:rPr lang="en-US" sz="2000" dirty="0"/>
              <a:t>We need to </a:t>
            </a:r>
            <a:r>
              <a:rPr lang="en-US" sz="2000" dirty="0">
                <a:solidFill>
                  <a:srgbClr val="FF0000"/>
                </a:solidFill>
              </a:rPr>
              <a:t>understand the causal mechanisms </a:t>
            </a:r>
            <a:r>
              <a:rPr lang="en-US" sz="2000" dirty="0"/>
              <a:t>that lead to the data in order to resolve the paradox</a:t>
            </a:r>
          </a:p>
          <a:p>
            <a:pPr marL="0" indent="0">
              <a:buNone/>
              <a:defRPr/>
            </a:pPr>
            <a:endParaRPr lang="en-US" sz="2000" dirty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cxnSp>
        <p:nvCxnSpPr>
          <p:cNvPr id="9" name="Gerade Verbindung mit Pfeil 8"/>
          <p:cNvCxnSpPr>
            <a:stCxn id="13" idx="3"/>
            <a:endCxn id="11" idx="6"/>
          </p:cNvCxnSpPr>
          <p:nvPr/>
        </p:nvCxnSpPr>
        <p:spPr>
          <a:xfrm flipH="1">
            <a:off x="1119769" y="2625302"/>
            <a:ext cx="1317235" cy="11825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13" idx="5"/>
            <a:endCxn id="12" idx="0"/>
          </p:cNvCxnSpPr>
          <p:nvPr/>
        </p:nvCxnSpPr>
        <p:spPr>
          <a:xfrm>
            <a:off x="2538838" y="2625302"/>
            <a:ext cx="1317235" cy="11105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975753" y="373583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84065" y="373581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15913" y="250239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feld 18"/>
          <p:cNvSpPr txBox="1"/>
          <p:nvPr/>
        </p:nvSpPr>
        <p:spPr>
          <a:xfrm>
            <a:off x="1983865" y="2070342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Gender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471697" y="3870542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Drug usage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3496033" y="3942550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Recovery</a:t>
            </a:r>
          </a:p>
        </p:txBody>
      </p:sp>
      <p:cxnSp>
        <p:nvCxnSpPr>
          <p:cNvPr id="23" name="Gerade Verbindung mit Pfeil 22"/>
          <p:cNvCxnSpPr>
            <a:stCxn id="11" idx="5"/>
            <a:endCxn id="12" idx="3"/>
          </p:cNvCxnSpPr>
          <p:nvPr/>
        </p:nvCxnSpPr>
        <p:spPr>
          <a:xfrm flipV="1">
            <a:off x="1098678" y="3858730"/>
            <a:ext cx="2706478" cy="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468312" y="4664153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Drug usage and recovery have common cause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Gender is a confounder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Need to consider segregated data </a:t>
            </a:r>
            <a:br>
              <a:rPr lang="en-US" sz="2000" dirty="0"/>
            </a:br>
            <a:r>
              <a:rPr lang="en-US" sz="2000" dirty="0"/>
              <a:t>(not aggregated data)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860F63-B57C-8C40-B9C1-E66056E16F7D}"/>
              </a:ext>
            </a:extLst>
          </p:cNvPr>
          <p:cNvSpPr/>
          <p:nvPr/>
        </p:nvSpPr>
        <p:spPr>
          <a:xfrm>
            <a:off x="4716016" y="1989205"/>
            <a:ext cx="422896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dirty="0"/>
              <a:t>Why has taking the drug less benefit for women?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Estrogen has negative effect on recovery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Women more likely to take drug than men</a:t>
            </a:r>
          </a:p>
          <a:p>
            <a:pPr lvl="1">
              <a:defRPr/>
            </a:pPr>
            <a:r>
              <a:rPr lang="en-US" dirty="0"/>
              <a:t>Choosing randomly any person will rather give a woman – and for these, recovery is less beneficial</a:t>
            </a:r>
          </a:p>
        </p:txBody>
      </p:sp>
      <p:sp>
        <p:nvSpPr>
          <p:cNvPr id="16" name="Cloud Callout 15">
            <a:extLst>
              <a:ext uri="{FF2B5EF4-FFF2-40B4-BE49-F238E27FC236}">
                <a16:creationId xmlns:a16="http://schemas.microsoft.com/office/drawing/2014/main" id="{675D9BFE-42CE-C142-90A4-C34FBFEF63C5}"/>
              </a:ext>
            </a:extLst>
          </p:cNvPr>
          <p:cNvSpPr/>
          <p:nvPr/>
        </p:nvSpPr>
        <p:spPr>
          <a:xfrm>
            <a:off x="4932040" y="5002014"/>
            <a:ext cx="4392488" cy="1398786"/>
          </a:xfrm>
          <a:prstGeom prst="cloudCallout">
            <a:avLst>
              <a:gd name="adj1" fmla="val -57790"/>
              <a:gd name="adj2" fmla="val -15808"/>
            </a:avLst>
          </a:prstGeom>
          <a:gradFill>
            <a:gsLst>
              <a:gs pos="50000">
                <a:schemeClr val="accent1">
                  <a:lumMod val="75000"/>
                </a:schemeClr>
              </a:gs>
              <a:gs pos="84000">
                <a:schemeClr val="accent1">
                  <a:lumMod val="45000"/>
                  <a:lumOff val="55000"/>
                </a:schemeClr>
              </a:gs>
              <a:gs pos="91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bg1"/>
                </a:solidFill>
              </a:rPr>
              <a:t>… But this must be recognized automatically by algorithms</a:t>
            </a:r>
          </a:p>
        </p:txBody>
      </p:sp>
    </p:spTree>
    <p:extLst>
      <p:ext uri="{BB962C8B-B14F-4D97-AF65-F5344CB8AC3E}">
        <p14:creationId xmlns:p14="http://schemas.microsoft.com/office/powerpoint/2010/main" val="145141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Average Causal Effect (ACE)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124967"/>
            <a:ext cx="8229600" cy="2376041"/>
          </a:xfrm>
        </p:spPr>
        <p:txBody>
          <a:bodyPr/>
          <a:lstStyle/>
          <a:p>
            <a:pPr>
              <a:defRPr/>
            </a:pPr>
            <a:r>
              <a:rPr lang="en-US" dirty="0"/>
              <a:t>Would an intervention on ice cream sales (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by increasing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lead to a decrease of crime (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)? </a:t>
            </a:r>
          </a:p>
          <a:p>
            <a:pPr>
              <a:defRPr/>
            </a:pPr>
            <a:r>
              <a:rPr lang="en-US" sz="2400" dirty="0">
                <a:solidFill>
                  <a:srgbClr val="0000FF"/>
                </a:solidFill>
              </a:rPr>
              <a:t>Causal Effect Difference/Average Causal Effect (ACE) </a:t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8380"/>
                </a:solidFill>
              </a:rPr>
              <a:t>P(Z = low| do(Y = high))</a:t>
            </a:r>
            <a:r>
              <a:rPr lang="en-US" sz="2400" b="1" dirty="0">
                <a:solidFill>
                  <a:srgbClr val="008380"/>
                </a:solidFill>
              </a:rPr>
              <a:t> </a:t>
            </a:r>
            <a:r>
              <a:rPr lang="en-US" sz="2400" dirty="0">
                <a:solidFill>
                  <a:srgbClr val="008380"/>
                </a:solidFill>
              </a:rPr>
              <a:t>– P(Z = low| do(Y = low))</a:t>
            </a:r>
            <a:endParaRPr lang="en-US" dirty="0">
              <a:solidFill>
                <a:srgbClr val="008380"/>
              </a:solidFill>
            </a:endParaRPr>
          </a:p>
          <a:p>
            <a:pPr defTabSz="457200">
              <a:spcBef>
                <a:spcPct val="30000"/>
              </a:spcBef>
              <a:defRPr/>
            </a:pPr>
            <a:r>
              <a:rPr lang="en-US" dirty="0"/>
              <a:t>Here </a:t>
            </a:r>
            <a:r>
              <a:rPr lang="en-US" dirty="0">
                <a:solidFill>
                  <a:srgbClr val="008380"/>
                </a:solidFill>
              </a:rPr>
              <a:t>ACE(Y = low-&gt;high) = 0 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en-US" dirty="0"/>
              <a:t>    </a:t>
            </a:r>
          </a:p>
          <a:p>
            <a:pPr defTabSz="457200">
              <a:spcBef>
                <a:spcPct val="30000"/>
              </a:spcBef>
              <a:defRPr/>
            </a:pPr>
            <a:endParaRPr lang="en-US" dirty="0"/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425" y="6381328"/>
            <a:ext cx="1008063" cy="196850"/>
          </a:xfrm>
        </p:spPr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259632" y="407707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6" name="Oval 5"/>
          <p:cNvSpPr/>
          <p:nvPr/>
        </p:nvSpPr>
        <p:spPr>
          <a:xfrm>
            <a:off x="1691680" y="42303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/>
          <p:cNvSpPr/>
          <p:nvPr/>
        </p:nvSpPr>
        <p:spPr>
          <a:xfrm>
            <a:off x="1691680" y="480644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971600" y="53825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>
            <a:stCxn id="6" idx="4"/>
            <a:endCxn id="7" idx="0"/>
          </p:cNvCxnSpPr>
          <p:nvPr/>
        </p:nvCxnSpPr>
        <p:spPr>
          <a:xfrm>
            <a:off x="1763688" y="4374380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7" idx="3"/>
            <a:endCxn id="8" idx="7"/>
          </p:cNvCxnSpPr>
          <p:nvPr/>
        </p:nvCxnSpPr>
        <p:spPr>
          <a:xfrm flipH="1">
            <a:off x="1094525" y="4929356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411760" y="53825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/>
          <p:cNvSpPr/>
          <p:nvPr/>
        </p:nvSpPr>
        <p:spPr>
          <a:xfrm>
            <a:off x="2411760" y="47344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971600" y="47344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>
            <a:stCxn id="12" idx="4"/>
            <a:endCxn id="11" idx="0"/>
          </p:cNvCxnSpPr>
          <p:nvPr/>
        </p:nvCxnSpPr>
        <p:spPr>
          <a:xfrm>
            <a:off x="2483768" y="4878436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stCxn id="7" idx="5"/>
            <a:endCxn id="11" idx="1"/>
          </p:cNvCxnSpPr>
          <p:nvPr/>
        </p:nvCxnSpPr>
        <p:spPr>
          <a:xfrm>
            <a:off x="1814605" y="4929356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>
            <a:stCxn id="13" idx="4"/>
            <a:endCxn id="8" idx="0"/>
          </p:cNvCxnSpPr>
          <p:nvPr/>
        </p:nvCxnSpPr>
        <p:spPr>
          <a:xfrm>
            <a:off x="1043608" y="4878452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2254425" y="4302388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808404" y="4374396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835696" y="46624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20" name="Textfeld 19"/>
          <p:cNvSpPr txBox="1"/>
          <p:nvPr/>
        </p:nvSpPr>
        <p:spPr>
          <a:xfrm>
            <a:off x="611560" y="544522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21" name="Textfeld 20"/>
          <p:cNvSpPr txBox="1"/>
          <p:nvPr/>
        </p:nvSpPr>
        <p:spPr>
          <a:xfrm>
            <a:off x="6300192" y="2924944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22" name="Oval 21"/>
          <p:cNvSpPr/>
          <p:nvPr/>
        </p:nvSpPr>
        <p:spPr>
          <a:xfrm>
            <a:off x="6732240" y="30782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Oval 22"/>
          <p:cNvSpPr/>
          <p:nvPr/>
        </p:nvSpPr>
        <p:spPr>
          <a:xfrm>
            <a:off x="6732240" y="36543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/>
          <p:cNvSpPr/>
          <p:nvPr/>
        </p:nvSpPr>
        <p:spPr>
          <a:xfrm>
            <a:off x="6012160" y="41490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5" name="Gerade Verbindung mit Pfeil 24"/>
          <p:cNvCxnSpPr>
            <a:stCxn id="22" idx="4"/>
            <a:endCxn id="23" idx="0"/>
          </p:cNvCxnSpPr>
          <p:nvPr/>
        </p:nvCxnSpPr>
        <p:spPr>
          <a:xfrm>
            <a:off x="6804248" y="3222252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7452320" y="42303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Oval 27"/>
          <p:cNvSpPr/>
          <p:nvPr/>
        </p:nvSpPr>
        <p:spPr>
          <a:xfrm>
            <a:off x="7452320" y="35823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8" idx="4"/>
            <a:endCxn id="27" idx="0"/>
          </p:cNvCxnSpPr>
          <p:nvPr/>
        </p:nvCxnSpPr>
        <p:spPr>
          <a:xfrm>
            <a:off x="7524328" y="3726308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>
            <a:stCxn id="23" idx="5"/>
            <a:endCxn id="27" idx="1"/>
          </p:cNvCxnSpPr>
          <p:nvPr/>
        </p:nvCxnSpPr>
        <p:spPr>
          <a:xfrm>
            <a:off x="6855165" y="3777228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7294985" y="3150260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6876256" y="351030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36" name="Textfeld 35"/>
          <p:cNvSpPr txBox="1"/>
          <p:nvPr/>
        </p:nvSpPr>
        <p:spPr>
          <a:xfrm>
            <a:off x="5652120" y="4221088"/>
            <a:ext cx="973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Y= high</a:t>
            </a:r>
            <a:endParaRPr lang="de-DE" baseline="-25000" dirty="0"/>
          </a:p>
        </p:txBody>
      </p:sp>
      <p:cxnSp>
        <p:nvCxnSpPr>
          <p:cNvPr id="38" name="Gerade Verbindung mit Pfeil 37"/>
          <p:cNvCxnSpPr/>
          <p:nvPr/>
        </p:nvCxnSpPr>
        <p:spPr>
          <a:xfrm flipV="1">
            <a:off x="3203848" y="4293096"/>
            <a:ext cx="2232248" cy="864096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feld 38"/>
          <p:cNvSpPr txBox="1"/>
          <p:nvPr/>
        </p:nvSpPr>
        <p:spPr>
          <a:xfrm rot="20235237">
            <a:off x="3145838" y="4208185"/>
            <a:ext cx="20882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/>
              <a:t>do(Y = high)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2505179" y="545451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43" name="Textfeld 42"/>
          <p:cNvSpPr txBox="1"/>
          <p:nvPr/>
        </p:nvSpPr>
        <p:spPr>
          <a:xfrm>
            <a:off x="7617747" y="423038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46" name="Textfeld 45"/>
          <p:cNvSpPr txBox="1"/>
          <p:nvPr/>
        </p:nvSpPr>
        <p:spPr>
          <a:xfrm rot="753681">
            <a:off x="3242689" y="5571134"/>
            <a:ext cx="187425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/>
              <a:t>do(Y = </a:t>
            </a:r>
            <a:r>
              <a:rPr lang="de-DE" sz="2600" dirty="0" err="1"/>
              <a:t>low</a:t>
            </a:r>
            <a:r>
              <a:rPr lang="de-DE" sz="2600" dirty="0"/>
              <a:t>)</a:t>
            </a:r>
          </a:p>
        </p:txBody>
      </p:sp>
      <p:cxnSp>
        <p:nvCxnSpPr>
          <p:cNvPr id="47" name="Gerade Verbindung mit Pfeil 46"/>
          <p:cNvCxnSpPr/>
          <p:nvPr/>
        </p:nvCxnSpPr>
        <p:spPr>
          <a:xfrm>
            <a:off x="3275856" y="5373216"/>
            <a:ext cx="2304256" cy="504056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feld 65"/>
          <p:cNvSpPr txBox="1"/>
          <p:nvPr/>
        </p:nvSpPr>
        <p:spPr>
          <a:xfrm>
            <a:off x="6300192" y="471585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67" name="Oval 66"/>
          <p:cNvSpPr/>
          <p:nvPr/>
        </p:nvSpPr>
        <p:spPr>
          <a:xfrm>
            <a:off x="6732240" y="48691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Oval 67"/>
          <p:cNvSpPr/>
          <p:nvPr/>
        </p:nvSpPr>
        <p:spPr>
          <a:xfrm>
            <a:off x="6732240" y="54452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Oval 68"/>
          <p:cNvSpPr/>
          <p:nvPr/>
        </p:nvSpPr>
        <p:spPr>
          <a:xfrm>
            <a:off x="6012160" y="60212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0" name="Gerade Verbindung mit Pfeil 69"/>
          <p:cNvCxnSpPr>
            <a:stCxn id="67" idx="4"/>
            <a:endCxn id="68" idx="0"/>
          </p:cNvCxnSpPr>
          <p:nvPr/>
        </p:nvCxnSpPr>
        <p:spPr>
          <a:xfrm>
            <a:off x="6804248" y="5013160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7452320" y="60212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Oval 71"/>
          <p:cNvSpPr/>
          <p:nvPr/>
        </p:nvSpPr>
        <p:spPr>
          <a:xfrm>
            <a:off x="7452320" y="53732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3" name="Gerade Verbindung mit Pfeil 72"/>
          <p:cNvCxnSpPr>
            <a:stCxn id="72" idx="4"/>
            <a:endCxn id="71" idx="0"/>
          </p:cNvCxnSpPr>
          <p:nvPr/>
        </p:nvCxnSpPr>
        <p:spPr>
          <a:xfrm>
            <a:off x="7524328" y="5517216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>
            <a:stCxn id="68" idx="5"/>
            <a:endCxn id="71" idx="1"/>
          </p:cNvCxnSpPr>
          <p:nvPr/>
        </p:nvCxnSpPr>
        <p:spPr>
          <a:xfrm>
            <a:off x="6855165" y="5568136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feld 74"/>
          <p:cNvSpPr txBox="1"/>
          <p:nvPr/>
        </p:nvSpPr>
        <p:spPr>
          <a:xfrm>
            <a:off x="7294985" y="4941168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6876256" y="530120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7" name="Textfeld 76"/>
          <p:cNvSpPr txBox="1"/>
          <p:nvPr/>
        </p:nvSpPr>
        <p:spPr>
          <a:xfrm>
            <a:off x="5652120" y="6156012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Y= </a:t>
            </a:r>
            <a:r>
              <a:rPr lang="de-DE" dirty="0" err="1"/>
              <a:t>low</a:t>
            </a:r>
            <a:endParaRPr lang="de-DE" baseline="-25000" dirty="0"/>
          </a:p>
        </p:txBody>
      </p:sp>
      <p:sp>
        <p:nvSpPr>
          <p:cNvPr id="78" name="Textfeld 77"/>
          <p:cNvSpPr txBox="1"/>
          <p:nvPr/>
        </p:nvSpPr>
        <p:spPr>
          <a:xfrm>
            <a:off x="7617747" y="602128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218189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7" grpId="0"/>
      <p:bldP spid="18" grpId="0"/>
      <p:bldP spid="19" grpId="0"/>
      <p:bldP spid="20" grpId="0"/>
      <p:bldP spid="21" grpId="0"/>
      <p:bldP spid="22" grpId="0" animBg="1"/>
      <p:bldP spid="23" grpId="0" animBg="1"/>
      <p:bldP spid="24" grpId="0" animBg="1"/>
      <p:bldP spid="27" grpId="0" animBg="1"/>
      <p:bldP spid="28" grpId="0" animBg="1"/>
      <p:bldP spid="33" grpId="0"/>
      <p:bldP spid="35" grpId="0"/>
      <p:bldP spid="36" grpId="0"/>
      <p:bldP spid="39" grpId="0"/>
      <p:bldP spid="41" grpId="0"/>
      <p:bldP spid="43" grpId="0"/>
      <p:bldP spid="46" grpId="0"/>
      <p:bldP spid="66" grpId="0"/>
      <p:bldP spid="67" grpId="0" animBg="1"/>
      <p:bldP spid="68" grpId="0" animBg="1"/>
      <p:bldP spid="69" grpId="0" animBg="1"/>
      <p:bldP spid="71" grpId="0" animBg="1"/>
      <p:bldP spid="72" grpId="0" animBg="1"/>
      <p:bldP spid="75" grpId="0"/>
      <p:bldP spid="76" grpId="0"/>
      <p:bldP spid="77" grpId="0"/>
      <p:bldP spid="7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General Causal Effect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727969"/>
          </a:xfrm>
        </p:spPr>
        <p:txBody>
          <a:bodyPr/>
          <a:lstStyle/>
          <a:p>
            <a:pPr>
              <a:defRPr/>
            </a:pPr>
            <a:r>
              <a:rPr lang="en-US" dirty="0"/>
              <a:t>How effective is drug usage for recovery?</a:t>
            </a:r>
            <a:br>
              <a:rPr lang="en-US" dirty="0"/>
            </a:br>
            <a:r>
              <a:rPr lang="en-US" dirty="0">
                <a:solidFill>
                  <a:srgbClr val="008380"/>
                </a:solidFill>
              </a:rPr>
              <a:t>ACE =  P(Y = 1 | do(X = 1)) – P(Y = 1 | do(X = 0))</a:t>
            </a:r>
          </a:p>
          <a:p>
            <a:pPr>
              <a:defRPr/>
            </a:pPr>
            <a:r>
              <a:rPr lang="en-US" dirty="0"/>
              <a:t>Need to compute </a:t>
            </a:r>
            <a:r>
              <a:rPr lang="en-US" dirty="0">
                <a:solidFill>
                  <a:srgbClr val="0000FF"/>
                </a:solidFill>
              </a:rPr>
              <a:t>general causal effect </a:t>
            </a:r>
          </a:p>
          <a:p>
            <a:pPr marL="0" indent="0">
              <a:buNone/>
              <a:defRPr/>
            </a:pPr>
            <a:r>
              <a:rPr lang="en-US" dirty="0"/>
              <a:t>                                        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  <p:sp>
        <p:nvSpPr>
          <p:cNvPr id="26" name="Inhaltsplatzhalter 2"/>
          <p:cNvSpPr txBox="1">
            <a:spLocks/>
          </p:cNvSpPr>
          <p:nvPr/>
        </p:nvSpPr>
        <p:spPr bwMode="auto">
          <a:xfrm>
            <a:off x="467544" y="3212976"/>
            <a:ext cx="8229600" cy="2880320"/>
          </a:xfrm>
          <a:prstGeom prst="rect">
            <a:avLst/>
          </a:prstGeom>
          <a:noFill/>
          <a:ln>
            <a:solidFill>
              <a:srgbClr val="3366FF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 </a:t>
            </a:r>
          </a:p>
          <a:p>
            <a:pPr marL="0" indent="0">
              <a:buNone/>
              <a:defRPr/>
            </a:pPr>
            <a:r>
              <a:rPr lang="en-US" dirty="0"/>
              <a:t>The</a:t>
            </a:r>
            <a:r>
              <a:rPr lang="en-US" dirty="0">
                <a:solidFill>
                  <a:srgbClr val="0000FF"/>
                </a:solidFill>
              </a:rPr>
              <a:t> general causal effect (GCE) of X on Y </a:t>
            </a:r>
            <a:r>
              <a:rPr lang="en-US" dirty="0">
                <a:solidFill>
                  <a:srgbClr val="000000"/>
                </a:solidFill>
              </a:rPr>
              <a:t>is given by </a:t>
            </a:r>
          </a:p>
          <a:p>
            <a:pPr marL="0" indent="0">
              <a:buNone/>
            </a:pPr>
            <a:endParaRPr lang="en-US" dirty="0">
              <a:solidFill>
                <a:srgbClr val="00838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8380"/>
                </a:solidFill>
              </a:rPr>
              <a:t>P(Y = y | do(X = x))  =  P</a:t>
            </a:r>
            <a:r>
              <a:rPr lang="en-US" baseline="-25000" dirty="0">
                <a:solidFill>
                  <a:srgbClr val="008380"/>
                </a:solidFill>
              </a:rPr>
              <a:t>m</a:t>
            </a:r>
            <a:r>
              <a:rPr lang="en-US" dirty="0">
                <a:solidFill>
                  <a:srgbClr val="008380"/>
                </a:solidFill>
              </a:rPr>
              <a:t>(Y = y | X = x)</a:t>
            </a:r>
          </a:p>
          <a:p>
            <a:pPr marL="0" indent="0">
              <a:buNone/>
            </a:pPr>
            <a:r>
              <a:rPr lang="en-US" dirty="0"/>
              <a:t>                                     = probability in </a:t>
            </a:r>
            <a:r>
              <a:rPr lang="en-US" b="1" dirty="0">
                <a:solidFill>
                  <a:srgbClr val="008380"/>
                </a:solidFill>
              </a:rPr>
              <a:t>m</a:t>
            </a:r>
            <a:r>
              <a:rPr lang="en-US" dirty="0"/>
              <a:t>odified graph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3093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General Causal Effect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896321"/>
          </a:xfrm>
          <a:ln>
            <a:solidFill>
              <a:srgbClr val="FF6600"/>
            </a:solidFill>
          </a:ln>
        </p:spPr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</a:t>
            </a:r>
            <a:r>
              <a:rPr lang="en-US" dirty="0">
                <a:solidFill>
                  <a:srgbClr val="FF6600"/>
                </a:solidFill>
              </a:rPr>
              <a:t> (drug-recovery effect)</a:t>
            </a:r>
          </a:p>
          <a:p>
            <a:pPr>
              <a:defRPr/>
            </a:pPr>
            <a:r>
              <a:rPr lang="en-US" dirty="0"/>
              <a:t>How effective is drug usage for recovery?</a:t>
            </a:r>
            <a:br>
              <a:rPr lang="en-US" dirty="0"/>
            </a:br>
            <a:r>
              <a:rPr lang="en-US" dirty="0">
                <a:solidFill>
                  <a:srgbClr val="008380"/>
                </a:solidFill>
              </a:rPr>
              <a:t>ACE =  P(Y = 1 | do(X = 1)) – P(Y = 1 | do(X = 0))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P(Y = y | do(X = x)) 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  <p:cxnSp>
        <p:nvCxnSpPr>
          <p:cNvPr id="9" name="Gerade Verbindung mit Pfeil 8"/>
          <p:cNvCxnSpPr>
            <a:stCxn id="13" idx="3"/>
            <a:endCxn id="11" idx="6"/>
          </p:cNvCxnSpPr>
          <p:nvPr/>
        </p:nvCxnSpPr>
        <p:spPr>
          <a:xfrm flipH="1">
            <a:off x="2908327" y="4344000"/>
            <a:ext cx="1317235" cy="11825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13" idx="5"/>
            <a:endCxn id="12" idx="0"/>
          </p:cNvCxnSpPr>
          <p:nvPr/>
        </p:nvCxnSpPr>
        <p:spPr>
          <a:xfrm>
            <a:off x="4327396" y="4344000"/>
            <a:ext cx="1317235" cy="11105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764311" y="545453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/>
          <p:cNvSpPr/>
          <p:nvPr/>
        </p:nvSpPr>
        <p:spPr>
          <a:xfrm>
            <a:off x="5572623" y="54545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4204471" y="42210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4503668" y="4077072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 = Gender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2260255" y="5589240"/>
            <a:ext cx="1795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 = Drug </a:t>
            </a:r>
            <a:r>
              <a:rPr lang="de-DE" dirty="0" err="1"/>
              <a:t>usage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5284591" y="5661248"/>
            <a:ext cx="157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 = </a:t>
            </a:r>
            <a:r>
              <a:rPr lang="de-DE" dirty="0" err="1"/>
              <a:t>Recovery</a:t>
            </a:r>
            <a:endParaRPr lang="de-DE" dirty="0"/>
          </a:p>
        </p:txBody>
      </p:sp>
      <p:cxnSp>
        <p:nvCxnSpPr>
          <p:cNvPr id="23" name="Gerade Verbindung mit Pfeil 22"/>
          <p:cNvCxnSpPr>
            <a:stCxn id="11" idx="5"/>
            <a:endCxn id="12" idx="3"/>
          </p:cNvCxnSpPr>
          <p:nvPr/>
        </p:nvCxnSpPr>
        <p:spPr>
          <a:xfrm flipV="1">
            <a:off x="2887236" y="5577428"/>
            <a:ext cx="2706478" cy="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211960" y="36543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2771800" y="47344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Oval 16"/>
          <p:cNvSpPr/>
          <p:nvPr/>
        </p:nvSpPr>
        <p:spPr>
          <a:xfrm>
            <a:off x="5580112" y="47344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 Verbindung mit Pfeil 17"/>
          <p:cNvCxnSpPr>
            <a:stCxn id="16" idx="4"/>
            <a:endCxn id="11" idx="0"/>
          </p:cNvCxnSpPr>
          <p:nvPr/>
        </p:nvCxnSpPr>
        <p:spPr>
          <a:xfrm flipH="1">
            <a:off x="2836319" y="4878452"/>
            <a:ext cx="7489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>
            <a:stCxn id="15" idx="4"/>
            <a:endCxn id="13" idx="0"/>
          </p:cNvCxnSpPr>
          <p:nvPr/>
        </p:nvCxnSpPr>
        <p:spPr>
          <a:xfrm flipH="1">
            <a:off x="4276479" y="3798316"/>
            <a:ext cx="7489" cy="4227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>
            <a:stCxn id="17" idx="4"/>
            <a:endCxn id="12" idx="0"/>
          </p:cNvCxnSpPr>
          <p:nvPr/>
        </p:nvCxnSpPr>
        <p:spPr>
          <a:xfrm flipH="1">
            <a:off x="5644631" y="4878436"/>
            <a:ext cx="7489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4355976" y="33569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2542457" y="4221088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5782817" y="4581128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3348503" y="2535805"/>
            <a:ext cx="290568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>
                <a:solidFill>
                  <a:srgbClr val="FF0000"/>
                </a:solidFill>
              </a:rPr>
              <a:t>= </a:t>
            </a:r>
            <a:r>
              <a:rPr lang="de-DE" sz="2600" dirty="0" err="1">
                <a:solidFill>
                  <a:srgbClr val="FF0000"/>
                </a:solidFill>
              </a:rPr>
              <a:t>P</a:t>
            </a:r>
            <a:r>
              <a:rPr lang="de-DE" sz="2600" baseline="-25000" dirty="0" err="1">
                <a:solidFill>
                  <a:srgbClr val="FF0000"/>
                </a:solidFill>
              </a:rPr>
              <a:t>m</a:t>
            </a:r>
            <a:r>
              <a:rPr lang="de-DE" sz="2600" dirty="0">
                <a:solidFill>
                  <a:srgbClr val="FF0000"/>
                </a:solidFill>
              </a:rPr>
              <a:t>(Y = </a:t>
            </a:r>
            <a:r>
              <a:rPr lang="de-DE" sz="2600" dirty="0" err="1">
                <a:solidFill>
                  <a:srgbClr val="FF0000"/>
                </a:solidFill>
              </a:rPr>
              <a:t>y</a:t>
            </a:r>
            <a:r>
              <a:rPr lang="de-DE" sz="2600" dirty="0">
                <a:solidFill>
                  <a:srgbClr val="FF0000"/>
                </a:solidFill>
              </a:rPr>
              <a:t> | X = x)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1835696" y="5157192"/>
            <a:ext cx="95410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>
                <a:solidFill>
                  <a:srgbClr val="FF0000"/>
                </a:solidFill>
              </a:rPr>
              <a:t>X = x</a:t>
            </a:r>
          </a:p>
        </p:txBody>
      </p:sp>
    </p:spTree>
    <p:extLst>
      <p:ext uri="{BB962C8B-B14F-4D97-AF65-F5344CB8AC3E}">
        <p14:creationId xmlns:p14="http://schemas.microsoft.com/office/powerpoint/2010/main" val="410172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1" grpId="0"/>
      <p:bldP spid="3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361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</a:t>
            </a:r>
            <a:r>
              <a:rPr lang="en-US" dirty="0">
                <a:solidFill>
                  <a:srgbClr val="FF6600"/>
                </a:solidFill>
              </a:rPr>
              <a:t> (drug-recovery effect) 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P</a:t>
            </a:r>
            <a:r>
              <a:rPr lang="en-US" baseline="-25000" dirty="0">
                <a:solidFill>
                  <a:srgbClr val="008380"/>
                </a:solidFill>
              </a:rPr>
              <a:t>m</a:t>
            </a:r>
            <a:r>
              <a:rPr lang="en-US" dirty="0">
                <a:solidFill>
                  <a:srgbClr val="008380"/>
                </a:solidFill>
              </a:rPr>
              <a:t>(Y = y | X = x) = ? </a:t>
            </a:r>
          </a:p>
          <a:p>
            <a:pPr lvl="1">
              <a:defRPr/>
            </a:pPr>
            <a:r>
              <a:rPr lang="en-US" dirty="0">
                <a:solidFill>
                  <a:srgbClr val="000000"/>
                </a:solidFill>
              </a:rPr>
              <a:t>Need to reduce to probabilities </a:t>
            </a:r>
            <a:r>
              <a:rPr lang="en-US" dirty="0" err="1">
                <a:solidFill>
                  <a:srgbClr val="000000"/>
                </a:solidFill>
              </a:rPr>
              <a:t>w.r.t.</a:t>
            </a:r>
            <a:r>
              <a:rPr lang="en-US" dirty="0">
                <a:solidFill>
                  <a:srgbClr val="000000"/>
                </a:solidFill>
              </a:rPr>
              <a:t> original graph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P</a:t>
            </a:r>
            <a:r>
              <a:rPr lang="en-US" baseline="-25000" dirty="0">
                <a:solidFill>
                  <a:srgbClr val="008380"/>
                </a:solidFill>
              </a:rPr>
              <a:t>m</a:t>
            </a:r>
            <a:r>
              <a:rPr lang="en-US" dirty="0">
                <a:solidFill>
                  <a:srgbClr val="008380"/>
                </a:solidFill>
              </a:rPr>
              <a:t>(Z = z) = P(Z = z)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P</a:t>
            </a:r>
            <a:r>
              <a:rPr lang="en-US" baseline="-25000" dirty="0">
                <a:solidFill>
                  <a:srgbClr val="008380"/>
                </a:solidFill>
              </a:rPr>
              <a:t>m</a:t>
            </a:r>
            <a:r>
              <a:rPr lang="en-US" dirty="0">
                <a:solidFill>
                  <a:srgbClr val="008380"/>
                </a:solidFill>
              </a:rPr>
              <a:t>(Y = y | Z = z, X = x) = P(Y = y | Z = z, X = x)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>
                <a:solidFill>
                  <a:srgbClr val="000000"/>
                </a:solidFill>
              </a:rPr>
              <a:t>Summing out 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P(Y = y | do(X = x)) = P</a:t>
            </a:r>
            <a:r>
              <a:rPr lang="en-US" baseline="-25000" dirty="0">
                <a:solidFill>
                  <a:srgbClr val="008380"/>
                </a:solidFill>
              </a:rPr>
              <a:t>m</a:t>
            </a:r>
            <a:r>
              <a:rPr lang="en-US" dirty="0">
                <a:solidFill>
                  <a:srgbClr val="008380"/>
                </a:solidFill>
              </a:rPr>
              <a:t>(Y = y | X = x) 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= ∑</a:t>
            </a:r>
            <a:r>
              <a:rPr lang="en-US" baseline="-25000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 P</a:t>
            </a:r>
            <a:r>
              <a:rPr lang="en-US" baseline="-25000" dirty="0">
                <a:solidFill>
                  <a:srgbClr val="008380"/>
                </a:solidFill>
              </a:rPr>
              <a:t>m</a:t>
            </a:r>
            <a:r>
              <a:rPr lang="en-US" dirty="0">
                <a:solidFill>
                  <a:srgbClr val="008380"/>
                </a:solidFill>
              </a:rPr>
              <a:t>(Y = y | X = x, Z = z) P</a:t>
            </a:r>
            <a:r>
              <a:rPr lang="en-US" baseline="-25000" dirty="0">
                <a:solidFill>
                  <a:srgbClr val="008380"/>
                </a:solidFill>
              </a:rPr>
              <a:t>m</a:t>
            </a:r>
            <a:r>
              <a:rPr lang="en-US" dirty="0">
                <a:solidFill>
                  <a:srgbClr val="008380"/>
                </a:solidFill>
              </a:rPr>
              <a:t>(Z = z |X = x) 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= ∑</a:t>
            </a:r>
            <a:r>
              <a:rPr lang="en-US" baseline="-25000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 P</a:t>
            </a:r>
            <a:r>
              <a:rPr lang="en-US" baseline="-25000" dirty="0">
                <a:solidFill>
                  <a:srgbClr val="008380"/>
                </a:solidFill>
              </a:rPr>
              <a:t>m</a:t>
            </a:r>
            <a:r>
              <a:rPr lang="en-US" dirty="0">
                <a:solidFill>
                  <a:srgbClr val="008380"/>
                </a:solidFill>
              </a:rPr>
              <a:t>(Y = y | X = x, Z = z) P</a:t>
            </a:r>
            <a:r>
              <a:rPr lang="en-US" baseline="-25000" dirty="0">
                <a:solidFill>
                  <a:srgbClr val="008380"/>
                </a:solidFill>
              </a:rPr>
              <a:t>m</a:t>
            </a:r>
            <a:r>
              <a:rPr lang="en-US" dirty="0">
                <a:solidFill>
                  <a:srgbClr val="008380"/>
                </a:solidFill>
              </a:rPr>
              <a:t>(Z = z)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=∑</a:t>
            </a:r>
            <a:r>
              <a:rPr lang="en-US" baseline="-25000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 P(Y = y | X = x, Z = z) P(Z = z) 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 marL="457200" lvl="1" indent="0">
              <a:buNone/>
              <a:defRPr/>
            </a:pPr>
            <a:endParaRPr lang="en-US" dirty="0">
              <a:solidFill>
                <a:srgbClr val="000000"/>
              </a:solidFill>
            </a:endParaRP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10092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  <p:cxnSp>
        <p:nvCxnSpPr>
          <p:cNvPr id="10" name="Gerade Verbindung mit Pfeil 9"/>
          <p:cNvCxnSpPr>
            <a:stCxn id="13" idx="5"/>
            <a:endCxn id="12" idx="0"/>
          </p:cNvCxnSpPr>
          <p:nvPr/>
        </p:nvCxnSpPr>
        <p:spPr>
          <a:xfrm>
            <a:off x="7586943" y="4848056"/>
            <a:ext cx="945497" cy="110122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023858" y="59585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/>
          <p:cNvSpPr/>
          <p:nvPr/>
        </p:nvSpPr>
        <p:spPr>
          <a:xfrm>
            <a:off x="8460432" y="59492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7464018" y="472514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6372200" y="486916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 = Gender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148064" y="6021288"/>
            <a:ext cx="1795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 = Drug </a:t>
            </a:r>
            <a:r>
              <a:rPr lang="de-DE" dirty="0" err="1"/>
              <a:t>usage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164288" y="6021288"/>
            <a:ext cx="157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 = </a:t>
            </a:r>
            <a:r>
              <a:rPr lang="de-DE" dirty="0" err="1"/>
              <a:t>Recovery</a:t>
            </a:r>
            <a:endParaRPr lang="de-DE" dirty="0"/>
          </a:p>
        </p:txBody>
      </p:sp>
      <p:cxnSp>
        <p:nvCxnSpPr>
          <p:cNvPr id="23" name="Gerade Verbindung mit Pfeil 22"/>
          <p:cNvCxnSpPr>
            <a:stCxn id="11" idx="5"/>
            <a:endCxn id="12" idx="3"/>
          </p:cNvCxnSpPr>
          <p:nvPr/>
        </p:nvCxnSpPr>
        <p:spPr>
          <a:xfrm flipV="1">
            <a:off x="6146783" y="6072192"/>
            <a:ext cx="2334740" cy="930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471507" y="41583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Oval 16"/>
          <p:cNvSpPr/>
          <p:nvPr/>
        </p:nvSpPr>
        <p:spPr>
          <a:xfrm>
            <a:off x="8460432" y="52292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 Verbindung mit Pfeil 23"/>
          <p:cNvCxnSpPr>
            <a:stCxn id="15" idx="4"/>
            <a:endCxn id="13" idx="0"/>
          </p:cNvCxnSpPr>
          <p:nvPr/>
        </p:nvCxnSpPr>
        <p:spPr>
          <a:xfrm flipH="1">
            <a:off x="7536026" y="4302372"/>
            <a:ext cx="7489" cy="4227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>
            <a:stCxn id="17" idx="4"/>
            <a:endCxn id="12" idx="0"/>
          </p:cNvCxnSpPr>
          <p:nvPr/>
        </p:nvCxnSpPr>
        <p:spPr>
          <a:xfrm>
            <a:off x="8532440" y="5373200"/>
            <a:ext cx="0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7615523" y="3861048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8028384" y="5085184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5076056" y="5589240"/>
            <a:ext cx="95410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>
                <a:solidFill>
                  <a:srgbClr val="FF0000"/>
                </a:solidFill>
              </a:rPr>
              <a:t>X = x</a:t>
            </a:r>
          </a:p>
        </p:txBody>
      </p:sp>
      <p:grpSp>
        <p:nvGrpSpPr>
          <p:cNvPr id="38" name="Gruppierung 37"/>
          <p:cNvGrpSpPr/>
          <p:nvPr/>
        </p:nvGrpSpPr>
        <p:grpSpPr>
          <a:xfrm>
            <a:off x="4427984" y="188640"/>
            <a:ext cx="4608512" cy="2664297"/>
            <a:chOff x="4568492" y="1917548"/>
            <a:chExt cx="4608512" cy="1851486"/>
          </a:xfrm>
        </p:grpSpPr>
        <p:sp>
          <p:nvSpPr>
            <p:cNvPr id="4" name="Textfeld 3"/>
            <p:cNvSpPr txBox="1"/>
            <p:nvPr/>
          </p:nvSpPr>
          <p:spPr>
            <a:xfrm>
              <a:off x="5216564" y="1917548"/>
              <a:ext cx="3960440" cy="491928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8380"/>
                  </a:solidFill>
                </a:rPr>
                <a:t>Z </a:t>
              </a:r>
              <a:r>
                <a:rPr lang="en-US" sz="2000">
                  <a:solidFill>
                    <a:srgbClr val="000000"/>
                  </a:solidFill>
                </a:rPr>
                <a:t>value not effected by intervention on </a:t>
              </a:r>
              <a:r>
                <a:rPr lang="en-US" sz="2000">
                  <a:solidFill>
                    <a:srgbClr val="008380"/>
                  </a:solidFill>
                </a:rPr>
                <a:t>x:  f</a:t>
              </a:r>
              <a:r>
                <a:rPr lang="en-US" sz="2000" baseline="-25000">
                  <a:solidFill>
                    <a:srgbClr val="008380"/>
                  </a:solidFill>
                </a:rPr>
                <a:t>Z</a:t>
              </a:r>
              <a:r>
                <a:rPr lang="en-US" sz="2000">
                  <a:solidFill>
                    <a:srgbClr val="008380"/>
                  </a:solidFill>
                </a:rPr>
                <a:t>: Z = f(U</a:t>
              </a:r>
              <a:r>
                <a:rPr lang="en-US" sz="2000" baseline="-25000">
                  <a:solidFill>
                    <a:srgbClr val="008380"/>
                  </a:solidFill>
                </a:rPr>
                <a:t>Z</a:t>
              </a:r>
              <a:r>
                <a:rPr lang="en-US" sz="2000">
                  <a:solidFill>
                    <a:srgbClr val="008380"/>
                  </a:solidFill>
                </a:rPr>
                <a:t>) </a:t>
              </a:r>
            </a:p>
          </p:txBody>
        </p:sp>
        <p:cxnSp>
          <p:nvCxnSpPr>
            <p:cNvPr id="7" name="Gewinkelte Verbindung 6"/>
            <p:cNvCxnSpPr/>
            <p:nvPr/>
          </p:nvCxnSpPr>
          <p:spPr>
            <a:xfrm rot="10800000" flipV="1">
              <a:off x="4568492" y="2417949"/>
              <a:ext cx="4464496" cy="1351085"/>
            </a:xfrm>
            <a:prstGeom prst="bentConnector3">
              <a:avLst>
                <a:gd name="adj1" fmla="val 497"/>
              </a:avLst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uppierung 39"/>
          <p:cNvGrpSpPr/>
          <p:nvPr/>
        </p:nvGrpSpPr>
        <p:grpSpPr>
          <a:xfrm>
            <a:off x="611560" y="3284984"/>
            <a:ext cx="4176464" cy="3096344"/>
            <a:chOff x="747192" y="3300408"/>
            <a:chExt cx="4176464" cy="3096344"/>
          </a:xfrm>
        </p:grpSpPr>
        <p:sp>
          <p:nvSpPr>
            <p:cNvPr id="41" name="Textfeld 40"/>
            <p:cNvSpPr txBox="1"/>
            <p:nvPr/>
          </p:nvSpPr>
          <p:spPr>
            <a:xfrm>
              <a:off x="747192" y="5688866"/>
              <a:ext cx="4176464" cy="707886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8380"/>
                  </a:solidFill>
                </a:rPr>
                <a:t>Y</a:t>
              </a:r>
              <a:r>
                <a:rPr lang="en-US" sz="2000">
                  <a:solidFill>
                    <a:srgbClr val="000000"/>
                  </a:solidFill>
                </a:rPr>
                <a:t> value not effected by intervention on</a:t>
              </a:r>
              <a:r>
                <a:rPr lang="en-US" sz="2000">
                  <a:solidFill>
                    <a:srgbClr val="008380"/>
                  </a:solidFill>
                </a:rPr>
                <a:t> x, f</a:t>
              </a:r>
              <a:r>
                <a:rPr lang="en-US" sz="2000" baseline="-25000">
                  <a:solidFill>
                    <a:srgbClr val="008380"/>
                  </a:solidFill>
                </a:rPr>
                <a:t>Y</a:t>
              </a:r>
              <a:r>
                <a:rPr lang="en-US" sz="2000">
                  <a:solidFill>
                    <a:srgbClr val="008380"/>
                  </a:solidFill>
                </a:rPr>
                <a:t>: Y = f(x,z,u</a:t>
              </a:r>
              <a:r>
                <a:rPr lang="en-US" sz="2000" baseline="-25000">
                  <a:solidFill>
                    <a:srgbClr val="008380"/>
                  </a:solidFill>
                </a:rPr>
                <a:t>y</a:t>
              </a:r>
              <a:r>
                <a:rPr lang="en-US" sz="2000">
                  <a:solidFill>
                    <a:srgbClr val="008380"/>
                  </a:solidFill>
                </a:rPr>
                <a:t>) </a:t>
              </a:r>
            </a:p>
          </p:txBody>
        </p:sp>
        <p:cxnSp>
          <p:nvCxnSpPr>
            <p:cNvPr id="42" name="Gewinkelte Verbindung 41"/>
            <p:cNvCxnSpPr/>
            <p:nvPr/>
          </p:nvCxnSpPr>
          <p:spPr>
            <a:xfrm rot="5400000" flipH="1" flipV="1">
              <a:off x="-332928" y="4380528"/>
              <a:ext cx="2376264" cy="216024"/>
            </a:xfrm>
            <a:prstGeom prst="bentConnector3">
              <a:avLst>
                <a:gd name="adj1" fmla="val 100924"/>
              </a:avLst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1010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A4672-8595-5C45-8466-C3A3FD030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Digression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9EA3A-A7E2-5B45-881B-96D3495A9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4AB7C2A-7CAE-DD48-B253-6CC8590DC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362560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/>
            <a:r>
              <a:rPr lang="en-US" sz="2800" dirty="0"/>
              <a:t>Conditioning</a:t>
            </a:r>
            <a:endParaRPr lang="de-DE" sz="2800" dirty="0"/>
          </a:p>
          <a:p>
            <a:pPr lvl="1" eaLnBrk="1" hangingPunct="1"/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Y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 = 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Σ</a:t>
            </a:r>
            <a:r>
              <a:rPr lang="el-GR" b="1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de-DE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∈</a:t>
            </a:r>
            <a:r>
              <a:rPr lang="el-GR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Z</a:t>
            </a:r>
            <a:r>
              <a:rPr lang="de-DE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P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(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Y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,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= 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Σ</a:t>
            </a:r>
            <a:r>
              <a:rPr lang="el-GR" b="1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de-DE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∈</a:t>
            </a:r>
            <a:r>
              <a:rPr lang="el-GR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Z</a:t>
            </a:r>
            <a:r>
              <a:rPr lang="de-DE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P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(</a:t>
            </a:r>
            <a:r>
              <a:rPr lang="el-GR" b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Y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|</a:t>
            </a:r>
            <a:r>
              <a:rPr lang="el-GR" b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)P(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)</a:t>
            </a:r>
            <a:endParaRPr lang="de-DE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lvl="1" eaLnBrk="1" hangingPunct="1"/>
            <a:r>
              <a:rPr lang="de-DE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(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Y|X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	= 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Y,X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 / 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br>
              <a:rPr lang="de-DE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		= 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Σ</a:t>
            </a:r>
            <a:r>
              <a:rPr lang="el-GR" b="1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de-DE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∈</a:t>
            </a:r>
            <a:r>
              <a:rPr lang="el-GR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Z</a:t>
            </a:r>
            <a:r>
              <a:rPr lang="de-DE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b="1" dirty="0" err="1">
                <a:solidFill>
                  <a:schemeClr val="accent1">
                    <a:lumMod val="50000"/>
                  </a:schemeClr>
                </a:solidFill>
              </a:rPr>
              <a:t>Y,X,z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 / 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br>
              <a:rPr lang="de-DE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		= 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Σ</a:t>
            </a:r>
            <a:r>
              <a:rPr lang="el-GR" b="1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de-DE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∈</a:t>
            </a:r>
            <a:r>
              <a:rPr lang="el-GR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Z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P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(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Y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|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,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P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(</a:t>
            </a:r>
            <a:r>
              <a:rPr lang="de-DE" b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X,z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/ 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b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</a:b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		= 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Σ</a:t>
            </a:r>
            <a:r>
              <a:rPr lang="el-GR" b="1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de-DE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∈</a:t>
            </a:r>
            <a:r>
              <a:rPr lang="el-GR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Z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P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(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Y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|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,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P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(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,X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/ 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b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</a:b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            	= 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Σ</a:t>
            </a:r>
            <a:r>
              <a:rPr lang="el-GR" b="1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de-DE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∈</a:t>
            </a:r>
            <a:r>
              <a:rPr lang="el-GR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Z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P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(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Y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|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,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P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(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|X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 /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 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br>
              <a:rPr lang="de-DE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		= 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Σ</a:t>
            </a:r>
            <a:r>
              <a:rPr lang="el-GR" b="1" baseline="-25000" dirty="0" err="1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z</a:t>
            </a:r>
            <a:r>
              <a:rPr lang="de-DE" b="1" baseline="-250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 ∈</a:t>
            </a:r>
            <a:r>
              <a:rPr lang="el-GR" b="1" baseline="-250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 Z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P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(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Y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|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,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z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 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P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(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z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|X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)</a:t>
            </a:r>
            <a:endParaRPr lang="de-DE" dirty="0">
              <a:solidFill>
                <a:schemeClr val="accent1">
                  <a:lumMod val="50000"/>
                </a:schemeClr>
              </a:solidFill>
              <a:highlight>
                <a:srgbClr val="FFFF00"/>
              </a:highlight>
              <a:cs typeface="Arial" charset="0"/>
            </a:endParaRPr>
          </a:p>
          <a:p>
            <a:pPr lvl="1" eaLnBrk="1" hangingPunct="1"/>
            <a:endParaRPr lang="de-DE" sz="200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8" name="Cloud Callout 7">
            <a:extLst>
              <a:ext uri="{FF2B5EF4-FFF2-40B4-BE49-F238E27FC236}">
                <a16:creationId xmlns:a16="http://schemas.microsoft.com/office/drawing/2014/main" id="{C72EC4D3-5BF7-5F48-B467-D9CB66B3927C}"/>
              </a:ext>
            </a:extLst>
          </p:cNvPr>
          <p:cNvSpPr/>
          <p:nvPr/>
        </p:nvSpPr>
        <p:spPr>
          <a:xfrm>
            <a:off x="6094387" y="2348880"/>
            <a:ext cx="2592413" cy="1368152"/>
          </a:xfrm>
          <a:prstGeom prst="cloudCallout">
            <a:avLst>
              <a:gd name="adj1" fmla="val -71569"/>
              <a:gd name="adj2" fmla="val -37294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Bayes rule is your friend</a:t>
            </a:r>
          </a:p>
        </p:txBody>
      </p:sp>
    </p:spTree>
    <p:extLst>
      <p:ext uri="{BB962C8B-B14F-4D97-AF65-F5344CB8AC3E}">
        <p14:creationId xmlns:p14="http://schemas.microsoft.com/office/powerpoint/2010/main" val="22723230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Adjustment</a:t>
            </a: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  <p:sp>
        <p:nvSpPr>
          <p:cNvPr id="26" name="Inhaltsplatzhalter 2"/>
          <p:cNvSpPr txBox="1">
            <a:spLocks/>
          </p:cNvSpPr>
          <p:nvPr/>
        </p:nvSpPr>
        <p:spPr bwMode="auto">
          <a:xfrm>
            <a:off x="395536" y="2277095"/>
            <a:ext cx="8496944" cy="2016001"/>
          </a:xfrm>
          <a:prstGeom prst="rect">
            <a:avLst/>
          </a:prstGeom>
          <a:noFill/>
          <a:ln>
            <a:solidFill>
              <a:srgbClr val="3366FF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</a:t>
            </a:r>
          </a:p>
          <a:p>
            <a:pPr marL="0" indent="0">
              <a:buNone/>
              <a:defRPr/>
            </a:pPr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adjustment formula (for single parent Z of X)</a:t>
            </a:r>
            <a:r>
              <a:rPr lang="en-US" dirty="0"/>
              <a:t> for the calculation of the GCE is given by  </a:t>
            </a:r>
          </a:p>
          <a:p>
            <a:pPr marL="0" indent="0">
              <a:buNone/>
            </a:pPr>
            <a:r>
              <a:rPr lang="en-US" dirty="0">
                <a:solidFill>
                  <a:srgbClr val="008380"/>
                </a:solidFill>
              </a:rPr>
              <a:t>P(Y = y | do(X = x))  = </a:t>
            </a:r>
            <a:r>
              <a:rPr lang="de-DE" dirty="0">
                <a:solidFill>
                  <a:srgbClr val="008380"/>
                </a:solidFill>
              </a:rPr>
              <a:t> ∑</a:t>
            </a:r>
            <a:r>
              <a:rPr lang="de-DE" baseline="-25000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 P(Y = 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dirty="0">
                <a:solidFill>
                  <a:srgbClr val="008380"/>
                </a:solidFill>
              </a:rPr>
              <a:t> | X = x, Z=</a:t>
            </a:r>
            <a:r>
              <a:rPr lang="de-DE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) P(Z = </a:t>
            </a:r>
            <a:r>
              <a:rPr lang="de-DE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)</a:t>
            </a:r>
            <a:r>
              <a:rPr lang="de-DE" dirty="0">
                <a:solidFill>
                  <a:srgbClr val="000000"/>
                </a:solidFill>
              </a:rPr>
              <a:t> </a:t>
            </a: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467544" y="4437112"/>
            <a:ext cx="67687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/>
              <a:t>Wording</a:t>
            </a:r>
            <a:r>
              <a:rPr lang="de-DE" sz="2600" dirty="0"/>
              <a:t>:  „</a:t>
            </a:r>
            <a:r>
              <a:rPr lang="de-DE" sz="2600" dirty="0" err="1"/>
              <a:t>Adjusting</a:t>
            </a:r>
            <a:r>
              <a:rPr lang="de-DE" sz="2600" dirty="0"/>
              <a:t> </a:t>
            </a:r>
            <a:r>
              <a:rPr lang="de-DE" sz="2600" dirty="0" err="1"/>
              <a:t>for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Z</a:t>
            </a:r>
            <a:r>
              <a:rPr lang="de-DE" sz="2600" dirty="0"/>
              <a:t>“ </a:t>
            </a:r>
            <a:r>
              <a:rPr lang="de-DE" sz="2600" dirty="0" err="1"/>
              <a:t>or</a:t>
            </a:r>
            <a:r>
              <a:rPr lang="de-DE" sz="2600" dirty="0"/>
              <a:t> „</a:t>
            </a:r>
            <a:r>
              <a:rPr lang="de-DE" sz="2600" dirty="0" err="1"/>
              <a:t>controlling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Z</a:t>
            </a:r>
            <a:r>
              <a:rPr lang="de-DE" sz="2600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5340904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Recap: Simpson’s Paradox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7688" y="1196975"/>
            <a:ext cx="8229600" cy="1295921"/>
          </a:xfrm>
        </p:spPr>
        <p:txBody>
          <a:bodyPr/>
          <a:lstStyle/>
          <a:p>
            <a:pPr>
              <a:defRPr/>
            </a:pPr>
            <a:r>
              <a:rPr lang="en-US" dirty="0"/>
              <a:t>Record recovery rates of 700 patients given access to a drug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277688" y="4293096"/>
            <a:ext cx="8604448" cy="181967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/>
              <a:t>Paradox: </a:t>
            </a:r>
          </a:p>
          <a:p>
            <a:pPr lvl="1">
              <a:defRPr/>
            </a:pPr>
            <a:r>
              <a:rPr lang="en-US" dirty="0"/>
              <a:t>For men, taking the drug has benefit</a:t>
            </a:r>
          </a:p>
          <a:p>
            <a:pPr lvl="1">
              <a:defRPr/>
            </a:pPr>
            <a:r>
              <a:rPr lang="en-US" dirty="0"/>
              <a:t>For women, taking the drug has benefit, too.</a:t>
            </a:r>
          </a:p>
          <a:p>
            <a:pPr lvl="1">
              <a:defRPr/>
            </a:pPr>
            <a:r>
              <a:rPr lang="en-US" dirty="0"/>
              <a:t>But: for all persons taking the drug seems to have no benefit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55576" y="2204864"/>
          <a:ext cx="7560840" cy="1737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Recovery</a:t>
                      </a:r>
                      <a:r>
                        <a:rPr lang="en-US" baseline="0" noProof="0"/>
                        <a:t> rate </a:t>
                      </a:r>
                    </a:p>
                    <a:p>
                      <a:r>
                        <a:rPr lang="en-US" baseline="0" noProof="0">
                          <a:solidFill>
                            <a:srgbClr val="FF0000"/>
                          </a:solidFill>
                        </a:rPr>
                        <a:t>with </a:t>
                      </a:r>
                      <a:r>
                        <a:rPr lang="en-US" baseline="0" noProof="0"/>
                        <a:t>d</a:t>
                      </a:r>
                      <a:r>
                        <a:rPr lang="en-US" noProof="0"/>
                        <a:t>rug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 Recovery</a:t>
                      </a:r>
                      <a:r>
                        <a:rPr lang="en-US" baseline="0" noProof="0"/>
                        <a:t> rate</a:t>
                      </a:r>
                    </a:p>
                    <a:p>
                      <a:r>
                        <a:rPr lang="en-US" baseline="0" noProof="0"/>
                        <a:t> </a:t>
                      </a:r>
                      <a:r>
                        <a:rPr lang="en-US" baseline="0" noProof="0">
                          <a:solidFill>
                            <a:srgbClr val="FF0000"/>
                          </a:solidFill>
                        </a:rPr>
                        <a:t>without</a:t>
                      </a:r>
                      <a:r>
                        <a:rPr lang="en-US" noProof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noProof="0"/>
                        <a:t>drug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81/87 (93%)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234/270</a:t>
                      </a:r>
                      <a:r>
                        <a:rPr lang="en-US" baseline="0" noProof="0"/>
                        <a:t> (87%)</a:t>
                      </a:r>
                      <a:endParaRPr lang="en-US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Women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192/263 (73%)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55/80</a:t>
                      </a:r>
                      <a:r>
                        <a:rPr lang="en-US" baseline="0" noProof="0"/>
                        <a:t> (69%)</a:t>
                      </a:r>
                      <a:endParaRPr lang="en-US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Combined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273/350 (78%)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289/350 (83%)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395281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Simpson’s Paradox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727969"/>
          </a:xfrm>
        </p:spPr>
        <p:txBody>
          <a:bodyPr/>
          <a:lstStyle/>
          <a:p>
            <a:pPr>
              <a:defRPr/>
            </a:pPr>
            <a:r>
              <a:rPr lang="en-US" dirty="0"/>
              <a:t>How effective is drug usage for recovery?</a:t>
            </a:r>
            <a:br>
              <a:rPr lang="en-US" dirty="0"/>
            </a:br>
            <a:r>
              <a:rPr lang="en-US" dirty="0"/>
              <a:t>ACE = </a:t>
            </a:r>
            <a:r>
              <a:rPr lang="en-US" dirty="0">
                <a:solidFill>
                  <a:srgbClr val="008380"/>
                </a:solidFill>
              </a:rPr>
              <a:t> P(Y = 1 | do(X = 1)) – P(Y = 1 | do(X = 0))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P(Y = y | do(X = x)) 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8380"/>
              </a:solidFill>
            </a:endParaRPr>
          </a:p>
          <a:p>
            <a:pPr marL="0" indent="0">
              <a:buNone/>
              <a:defRPr/>
            </a:pPr>
            <a:endParaRPr lang="en-US" dirty="0">
              <a:solidFill>
                <a:srgbClr val="008380"/>
              </a:solidFill>
            </a:endParaRP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  <p:cxnSp>
        <p:nvCxnSpPr>
          <p:cNvPr id="9" name="Gerade Verbindung mit Pfeil 8"/>
          <p:cNvCxnSpPr>
            <a:stCxn id="13" idx="3"/>
            <a:endCxn id="11" idx="6"/>
          </p:cNvCxnSpPr>
          <p:nvPr/>
        </p:nvCxnSpPr>
        <p:spPr>
          <a:xfrm flipH="1">
            <a:off x="2908327" y="4838764"/>
            <a:ext cx="1317235" cy="11825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13" idx="5"/>
            <a:endCxn id="12" idx="0"/>
          </p:cNvCxnSpPr>
          <p:nvPr/>
        </p:nvCxnSpPr>
        <p:spPr>
          <a:xfrm>
            <a:off x="4327396" y="4838764"/>
            <a:ext cx="1317235" cy="11105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764311" y="59492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/>
          <p:cNvSpPr/>
          <p:nvPr/>
        </p:nvSpPr>
        <p:spPr>
          <a:xfrm>
            <a:off x="5572623" y="59492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4204471" y="47158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4503668" y="457183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 = Gender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2260255" y="6084004"/>
            <a:ext cx="1795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 = Drug </a:t>
            </a:r>
            <a:r>
              <a:rPr lang="de-DE" dirty="0" err="1"/>
              <a:t>usage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5284591" y="6156012"/>
            <a:ext cx="157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 = </a:t>
            </a:r>
            <a:r>
              <a:rPr lang="de-DE" dirty="0" err="1"/>
              <a:t>Recovery</a:t>
            </a:r>
            <a:endParaRPr lang="de-DE" dirty="0"/>
          </a:p>
        </p:txBody>
      </p:sp>
      <p:cxnSp>
        <p:nvCxnSpPr>
          <p:cNvPr id="23" name="Gerade Verbindung mit Pfeil 22"/>
          <p:cNvCxnSpPr>
            <a:stCxn id="11" idx="5"/>
            <a:endCxn id="12" idx="3"/>
          </p:cNvCxnSpPr>
          <p:nvPr/>
        </p:nvCxnSpPr>
        <p:spPr>
          <a:xfrm flipV="1">
            <a:off x="2887236" y="6072192"/>
            <a:ext cx="2706478" cy="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211960" y="41490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2771800" y="52292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Oval 16"/>
          <p:cNvSpPr/>
          <p:nvPr/>
        </p:nvSpPr>
        <p:spPr>
          <a:xfrm>
            <a:off x="5580112" y="52292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 Verbindung mit Pfeil 17"/>
          <p:cNvCxnSpPr>
            <a:stCxn id="16" idx="4"/>
            <a:endCxn id="11" idx="0"/>
          </p:cNvCxnSpPr>
          <p:nvPr/>
        </p:nvCxnSpPr>
        <p:spPr>
          <a:xfrm flipH="1">
            <a:off x="2836319" y="5373216"/>
            <a:ext cx="7489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>
            <a:stCxn id="15" idx="4"/>
            <a:endCxn id="13" idx="0"/>
          </p:cNvCxnSpPr>
          <p:nvPr/>
        </p:nvCxnSpPr>
        <p:spPr>
          <a:xfrm flipH="1">
            <a:off x="4276479" y="4293080"/>
            <a:ext cx="7489" cy="4227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>
            <a:stCxn id="17" idx="4"/>
            <a:endCxn id="12" idx="0"/>
          </p:cNvCxnSpPr>
          <p:nvPr/>
        </p:nvCxnSpPr>
        <p:spPr>
          <a:xfrm flipH="1">
            <a:off x="5644631" y="5373200"/>
            <a:ext cx="7489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4355976" y="3851756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2542457" y="471585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5782817" y="507589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3348503" y="2062053"/>
            <a:ext cx="290568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>
                <a:solidFill>
                  <a:srgbClr val="FF0000"/>
                </a:solidFill>
              </a:rPr>
              <a:t>= </a:t>
            </a:r>
            <a:r>
              <a:rPr lang="de-DE" sz="2600" dirty="0" err="1">
                <a:solidFill>
                  <a:srgbClr val="FF0000"/>
                </a:solidFill>
              </a:rPr>
              <a:t>P</a:t>
            </a:r>
            <a:r>
              <a:rPr lang="de-DE" sz="2600" baseline="-25000" dirty="0" err="1">
                <a:solidFill>
                  <a:srgbClr val="FF0000"/>
                </a:solidFill>
              </a:rPr>
              <a:t>m</a:t>
            </a:r>
            <a:r>
              <a:rPr lang="de-DE" sz="2600" dirty="0">
                <a:solidFill>
                  <a:srgbClr val="FF0000"/>
                </a:solidFill>
              </a:rPr>
              <a:t>(Y = </a:t>
            </a:r>
            <a:r>
              <a:rPr lang="de-DE" sz="2600" dirty="0" err="1">
                <a:solidFill>
                  <a:srgbClr val="FF0000"/>
                </a:solidFill>
              </a:rPr>
              <a:t>y</a:t>
            </a:r>
            <a:r>
              <a:rPr lang="de-DE" sz="2600" dirty="0">
                <a:solidFill>
                  <a:srgbClr val="FF0000"/>
                </a:solidFill>
              </a:rPr>
              <a:t> | X = x)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1763688" y="5661248"/>
            <a:ext cx="95410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>
                <a:solidFill>
                  <a:srgbClr val="FF0000"/>
                </a:solidFill>
              </a:rPr>
              <a:t>X = x</a:t>
            </a:r>
          </a:p>
        </p:txBody>
      </p:sp>
    </p:spTree>
    <p:extLst>
      <p:ext uri="{BB962C8B-B14F-4D97-AF65-F5344CB8AC3E}">
        <p14:creationId xmlns:p14="http://schemas.microsoft.com/office/powerpoint/2010/main" val="348427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1" grpId="0"/>
      <p:bldP spid="3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8864" y="260350"/>
            <a:ext cx="8229600" cy="503238"/>
          </a:xfrm>
        </p:spPr>
        <p:txBody>
          <a:bodyPr/>
          <a:lstStyle/>
          <a:p>
            <a:pPr>
              <a:defRPr/>
            </a:pPr>
            <a:r>
              <a:rPr lang="en-US" dirty="0"/>
              <a:t>Resolving the Paradox (Formally)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2808089"/>
          </a:xfrm>
        </p:spPr>
        <p:txBody>
          <a:bodyPr/>
          <a:lstStyle/>
          <a:p>
            <a:pPr>
              <a:defRPr/>
            </a:pPr>
            <a:r>
              <a:rPr lang="en-US" dirty="0"/>
              <a:t>We have to </a:t>
            </a:r>
            <a:r>
              <a:rPr lang="en-US" dirty="0">
                <a:solidFill>
                  <a:srgbClr val="FF0000"/>
                </a:solidFill>
              </a:rPr>
              <a:t>understand the causal mechanisms</a:t>
            </a:r>
            <a:r>
              <a:rPr lang="en-US" dirty="0"/>
              <a:t> that lead to the data in order to resolve the paradox</a:t>
            </a:r>
          </a:p>
          <a:p>
            <a:pPr>
              <a:defRPr/>
            </a:pPr>
            <a:r>
              <a:rPr lang="en-US" dirty="0"/>
              <a:t>Formally: What is the general causal effect of drug usage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on recovery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? 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P(Y = y | do(X = x)) =</a:t>
            </a:r>
            <a:r>
              <a:rPr lang="en-US" dirty="0"/>
              <a:t> ?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ACE=  P(Y =1 | do(X =1)) – P(Y=1 |do(X=0)) </a:t>
            </a:r>
            <a:r>
              <a:rPr lang="en-US" dirty="0"/>
              <a:t>= ?</a:t>
            </a:r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  <p:cxnSp>
        <p:nvCxnSpPr>
          <p:cNvPr id="43" name="Gerade Verbindung mit Pfeil 42"/>
          <p:cNvCxnSpPr>
            <a:stCxn id="47" idx="3"/>
            <a:endCxn id="45" idx="6"/>
          </p:cNvCxnSpPr>
          <p:nvPr/>
        </p:nvCxnSpPr>
        <p:spPr>
          <a:xfrm flipH="1">
            <a:off x="2908327" y="5054788"/>
            <a:ext cx="1317235" cy="11825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7" idx="5"/>
            <a:endCxn id="46" idx="0"/>
          </p:cNvCxnSpPr>
          <p:nvPr/>
        </p:nvCxnSpPr>
        <p:spPr>
          <a:xfrm>
            <a:off x="4327396" y="5054788"/>
            <a:ext cx="1317235" cy="11105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2764311" y="61653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Oval 45"/>
          <p:cNvSpPr/>
          <p:nvPr/>
        </p:nvSpPr>
        <p:spPr>
          <a:xfrm>
            <a:off x="5572623" y="61653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Oval 46"/>
          <p:cNvSpPr/>
          <p:nvPr/>
        </p:nvSpPr>
        <p:spPr>
          <a:xfrm>
            <a:off x="4204471" y="49318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/>
          <p:cNvSpPr txBox="1"/>
          <p:nvPr/>
        </p:nvSpPr>
        <p:spPr>
          <a:xfrm>
            <a:off x="4503668" y="4787860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 = Gender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2260255" y="6300028"/>
            <a:ext cx="1795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 = Drug </a:t>
            </a:r>
            <a:r>
              <a:rPr lang="de-DE" dirty="0" err="1"/>
              <a:t>usage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5284591" y="6372036"/>
            <a:ext cx="157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 = </a:t>
            </a:r>
            <a:r>
              <a:rPr lang="de-DE" dirty="0" err="1"/>
              <a:t>Recovery</a:t>
            </a:r>
            <a:endParaRPr lang="de-DE" dirty="0"/>
          </a:p>
        </p:txBody>
      </p:sp>
      <p:cxnSp>
        <p:nvCxnSpPr>
          <p:cNvPr id="51" name="Gerade Verbindung mit Pfeil 50"/>
          <p:cNvCxnSpPr>
            <a:stCxn id="45" idx="5"/>
            <a:endCxn id="46" idx="3"/>
          </p:cNvCxnSpPr>
          <p:nvPr/>
        </p:nvCxnSpPr>
        <p:spPr>
          <a:xfrm flipV="1">
            <a:off x="2887236" y="6288216"/>
            <a:ext cx="2706478" cy="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4211960" y="43651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Oval 52"/>
          <p:cNvSpPr/>
          <p:nvPr/>
        </p:nvSpPr>
        <p:spPr>
          <a:xfrm>
            <a:off x="2771800" y="54452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Oval 53"/>
          <p:cNvSpPr/>
          <p:nvPr/>
        </p:nvSpPr>
        <p:spPr>
          <a:xfrm>
            <a:off x="5580112" y="54452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5" name="Gerade Verbindung mit Pfeil 54"/>
          <p:cNvCxnSpPr>
            <a:stCxn id="53" idx="4"/>
            <a:endCxn id="45" idx="0"/>
          </p:cNvCxnSpPr>
          <p:nvPr/>
        </p:nvCxnSpPr>
        <p:spPr>
          <a:xfrm flipH="1">
            <a:off x="2836319" y="5589240"/>
            <a:ext cx="7489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/>
          <p:cNvCxnSpPr>
            <a:stCxn id="52" idx="4"/>
            <a:endCxn id="47" idx="0"/>
          </p:cNvCxnSpPr>
          <p:nvPr/>
        </p:nvCxnSpPr>
        <p:spPr>
          <a:xfrm flipH="1">
            <a:off x="4276479" y="4509104"/>
            <a:ext cx="7489" cy="4227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>
            <a:stCxn id="54" idx="4"/>
            <a:endCxn id="46" idx="0"/>
          </p:cNvCxnSpPr>
          <p:nvPr/>
        </p:nvCxnSpPr>
        <p:spPr>
          <a:xfrm flipH="1">
            <a:off x="5644631" y="5589224"/>
            <a:ext cx="7489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feld 57"/>
          <p:cNvSpPr txBox="1"/>
          <p:nvPr/>
        </p:nvSpPr>
        <p:spPr>
          <a:xfrm>
            <a:off x="4355976" y="4067780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2542457" y="493187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60" name="Textfeld 59"/>
          <p:cNvSpPr txBox="1"/>
          <p:nvPr/>
        </p:nvSpPr>
        <p:spPr>
          <a:xfrm>
            <a:off x="5782817" y="5291916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5475320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8864" y="260350"/>
            <a:ext cx="8229600" cy="503238"/>
          </a:xfrm>
        </p:spPr>
        <p:txBody>
          <a:bodyPr/>
          <a:lstStyle/>
          <a:p>
            <a:pPr>
              <a:defRPr/>
            </a:pPr>
            <a:r>
              <a:rPr lang="en-US"/>
              <a:t>Resolving the Paradox (Formally)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363272" cy="2880097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solidFill>
                  <a:srgbClr val="008380"/>
                </a:solidFill>
              </a:rPr>
              <a:t>P(Y =1 | do(X =1)) =</a:t>
            </a:r>
            <a:r>
              <a:rPr lang="en-US" sz="2400" dirty="0"/>
              <a:t> </a:t>
            </a:r>
          </a:p>
          <a:p>
            <a:pPr>
              <a:defRPr/>
            </a:pPr>
            <a:r>
              <a:rPr lang="en-US" sz="2400" dirty="0">
                <a:solidFill>
                  <a:srgbClr val="008380"/>
                </a:solidFill>
              </a:rPr>
              <a:t>= P(Y=1 | X=1, Z=1)P(Z=1) + P(Y=1 | X=1, Z=0)P(Z=0)</a:t>
            </a:r>
          </a:p>
          <a:p>
            <a:pPr marL="0" indent="0">
              <a:buNone/>
              <a:defRPr/>
            </a:pPr>
            <a:r>
              <a:rPr lang="en-US" sz="2400" dirty="0">
                <a:solidFill>
                  <a:srgbClr val="008380"/>
                </a:solidFill>
              </a:rPr>
              <a:t>  = 0.93(87 +270)/700 + 0.73(263 + 80)/700 = 0.832</a:t>
            </a:r>
          </a:p>
          <a:p>
            <a:pPr>
              <a:defRPr/>
            </a:pPr>
            <a:r>
              <a:rPr lang="en-US" sz="2400" dirty="0">
                <a:solidFill>
                  <a:srgbClr val="008380"/>
                </a:solidFill>
              </a:rPr>
              <a:t>P(Y =1 | do(X =0)) = 0.7818</a:t>
            </a:r>
          </a:p>
          <a:p>
            <a:pPr>
              <a:defRPr/>
            </a:pPr>
            <a:r>
              <a:rPr lang="en-US" sz="2400" dirty="0">
                <a:solidFill>
                  <a:srgbClr val="008380"/>
                </a:solidFill>
              </a:rPr>
              <a:t>ACE = 0.832 – 0.7818 = 0.0502 &gt; 0</a:t>
            </a:r>
          </a:p>
          <a:p>
            <a:pPr>
              <a:defRPr/>
            </a:pPr>
            <a:r>
              <a:rPr lang="en-US" sz="2400" dirty="0">
                <a:solidFill>
                  <a:srgbClr val="FF0000"/>
                </a:solidFill>
              </a:rPr>
              <a:t>One has to segregate the data </a:t>
            </a:r>
            <a:r>
              <a:rPr lang="en-US" sz="2400" dirty="0" err="1">
                <a:solidFill>
                  <a:srgbClr val="FF0000"/>
                </a:solidFill>
              </a:rPr>
              <a:t>w.r.t.</a:t>
            </a:r>
            <a:r>
              <a:rPr lang="en-US" sz="2400" dirty="0">
                <a:solidFill>
                  <a:srgbClr val="FF0000"/>
                </a:solidFill>
              </a:rPr>
              <a:t> Z  (adjust for Z)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cxnSp>
        <p:nvCxnSpPr>
          <p:cNvPr id="43" name="Gerade Verbindung mit Pfeil 42"/>
          <p:cNvCxnSpPr>
            <a:stCxn id="47" idx="3"/>
            <a:endCxn id="45" idx="6"/>
          </p:cNvCxnSpPr>
          <p:nvPr/>
        </p:nvCxnSpPr>
        <p:spPr>
          <a:xfrm flipH="1">
            <a:off x="6017277" y="4766756"/>
            <a:ext cx="944589" cy="11825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7" idx="5"/>
            <a:endCxn id="46" idx="0"/>
          </p:cNvCxnSpPr>
          <p:nvPr/>
        </p:nvCxnSpPr>
        <p:spPr>
          <a:xfrm>
            <a:off x="7063700" y="4766756"/>
            <a:ext cx="892676" cy="11105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873261" y="58772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7884368" y="58772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6940775" y="464384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feld 47"/>
          <p:cNvSpPr txBox="1"/>
          <p:nvPr/>
        </p:nvSpPr>
        <p:spPr>
          <a:xfrm>
            <a:off x="7239972" y="4499828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Z = Gender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657237" y="6011996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X = Drug usage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7596336" y="6021288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Y = Recovery</a:t>
            </a:r>
          </a:p>
        </p:txBody>
      </p:sp>
      <p:cxnSp>
        <p:nvCxnSpPr>
          <p:cNvPr id="51" name="Gerade Verbindung mit Pfeil 50"/>
          <p:cNvCxnSpPr>
            <a:stCxn id="45" idx="5"/>
            <a:endCxn id="46" idx="3"/>
          </p:cNvCxnSpPr>
          <p:nvPr/>
        </p:nvCxnSpPr>
        <p:spPr>
          <a:xfrm flipV="1">
            <a:off x="5996186" y="6000184"/>
            <a:ext cx="1909273" cy="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6948264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880750" y="51572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7891857" y="51571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Gerade Verbindung mit Pfeil 54"/>
          <p:cNvCxnSpPr>
            <a:stCxn id="53" idx="4"/>
            <a:endCxn id="45" idx="0"/>
          </p:cNvCxnSpPr>
          <p:nvPr/>
        </p:nvCxnSpPr>
        <p:spPr>
          <a:xfrm flipH="1">
            <a:off x="5945269" y="5301208"/>
            <a:ext cx="7489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/>
          <p:cNvCxnSpPr>
            <a:stCxn id="52" idx="4"/>
            <a:endCxn id="47" idx="0"/>
          </p:cNvCxnSpPr>
          <p:nvPr/>
        </p:nvCxnSpPr>
        <p:spPr>
          <a:xfrm flipH="1">
            <a:off x="7012783" y="4221072"/>
            <a:ext cx="7489" cy="4227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>
            <a:stCxn id="54" idx="4"/>
            <a:endCxn id="46" idx="0"/>
          </p:cNvCxnSpPr>
          <p:nvPr/>
        </p:nvCxnSpPr>
        <p:spPr>
          <a:xfrm flipH="1">
            <a:off x="7956376" y="5301192"/>
            <a:ext cx="7489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feld 57"/>
          <p:cNvSpPr txBox="1"/>
          <p:nvPr/>
        </p:nvSpPr>
        <p:spPr>
          <a:xfrm>
            <a:off x="7092280" y="377974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U</a:t>
            </a:r>
            <a:r>
              <a:rPr lang="en-US" baseline="-25000"/>
              <a:t>Z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5651407" y="4643844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U</a:t>
            </a:r>
            <a:r>
              <a:rPr lang="en-US" baseline="-25000"/>
              <a:t>X</a:t>
            </a:r>
          </a:p>
        </p:txBody>
      </p:sp>
      <p:sp>
        <p:nvSpPr>
          <p:cNvPr id="60" name="Textfeld 59"/>
          <p:cNvSpPr txBox="1"/>
          <p:nvPr/>
        </p:nvSpPr>
        <p:spPr>
          <a:xfrm>
            <a:off x="8094562" y="5003884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U</a:t>
            </a:r>
            <a:r>
              <a:rPr lang="en-US" baseline="-25000"/>
              <a:t>Y</a:t>
            </a:r>
          </a:p>
        </p:txBody>
      </p:sp>
      <p:graphicFrame>
        <p:nvGraphicFramePr>
          <p:cNvPr id="23" name="Tabelle 22"/>
          <p:cNvGraphicFramePr>
            <a:graphicFrameLocks noGrp="1"/>
          </p:cNvGraphicFramePr>
          <p:nvPr/>
        </p:nvGraphicFramePr>
        <p:xfrm>
          <a:off x="179512" y="4293096"/>
          <a:ext cx="5364088" cy="1737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21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3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Recovery</a:t>
                      </a:r>
                      <a:r>
                        <a:rPr lang="de-DE" baseline="0" dirty="0"/>
                        <a:t> rate </a:t>
                      </a:r>
                    </a:p>
                    <a:p>
                      <a:r>
                        <a:rPr lang="de-DE" baseline="0" dirty="0" err="1">
                          <a:solidFill>
                            <a:srgbClr val="FF0000"/>
                          </a:solidFill>
                        </a:rPr>
                        <a:t>with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d</a:t>
                      </a:r>
                      <a:r>
                        <a:rPr lang="de-DE" dirty="0" err="1"/>
                        <a:t>rug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 </a:t>
                      </a:r>
                      <a:r>
                        <a:rPr lang="de-DE" dirty="0" err="1"/>
                        <a:t>Recovery</a:t>
                      </a:r>
                      <a:r>
                        <a:rPr lang="de-DE" baseline="0" dirty="0"/>
                        <a:t> rate</a:t>
                      </a:r>
                    </a:p>
                    <a:p>
                      <a:r>
                        <a:rPr lang="de-DE" baseline="0" dirty="0"/>
                        <a:t> </a:t>
                      </a:r>
                      <a:r>
                        <a:rPr lang="de-DE" baseline="0" dirty="0" err="1">
                          <a:solidFill>
                            <a:srgbClr val="FF0000"/>
                          </a:solidFill>
                        </a:rPr>
                        <a:t>without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drug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600">
                <a:tc>
                  <a:txBody>
                    <a:bodyPr/>
                    <a:lstStyle/>
                    <a:p>
                      <a:r>
                        <a:rPr lang="de-DE" dirty="0" err="1"/>
                        <a:t>Men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81/87 (93%)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234/270</a:t>
                      </a:r>
                      <a:r>
                        <a:rPr lang="de-DE" baseline="0" dirty="0"/>
                        <a:t> (87%)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600">
                <a:tc>
                  <a:txBody>
                    <a:bodyPr/>
                    <a:lstStyle/>
                    <a:p>
                      <a:r>
                        <a:rPr lang="de-DE" dirty="0"/>
                        <a:t>Women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192/263 (73%)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55/80</a:t>
                      </a:r>
                      <a:r>
                        <a:rPr lang="de-DE" baseline="0" dirty="0"/>
                        <a:t> (69%)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600">
                <a:tc>
                  <a:txBody>
                    <a:bodyPr/>
                    <a:lstStyle/>
                    <a:p>
                      <a:r>
                        <a:rPr lang="de-DE" dirty="0" err="1"/>
                        <a:t>Combined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273/350 (78%)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289/350 (83%)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4644008" y="1208365"/>
            <a:ext cx="3964547" cy="49244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600">
                <a:solidFill>
                  <a:srgbClr val="000000"/>
                </a:solidFill>
              </a:rPr>
              <a:t>(using adjustment formula)</a:t>
            </a:r>
          </a:p>
        </p:txBody>
      </p:sp>
    </p:spTree>
    <p:extLst>
      <p:ext uri="{BB962C8B-B14F-4D97-AF65-F5344CB8AC3E}">
        <p14:creationId xmlns:p14="http://schemas.microsoft.com/office/powerpoint/2010/main" val="58846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Simpson Paradox (Again)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295921"/>
          </a:xfrm>
        </p:spPr>
        <p:txBody>
          <a:bodyPr/>
          <a:lstStyle/>
          <a:p>
            <a:pPr>
              <a:defRPr/>
            </a:pPr>
            <a:r>
              <a:rPr lang="en-US" dirty="0"/>
              <a:t>Record recovery rates of 700 patients given access to a drug for blood pressure (BP) regulation (lowering)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539552" y="4581128"/>
            <a:ext cx="8229600" cy="129592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/>
              <a:t>BP recorded at end of experiment</a:t>
            </a:r>
          </a:p>
          <a:p>
            <a:pPr>
              <a:defRPr/>
            </a:pPr>
            <a:r>
              <a:rPr lang="en-US" dirty="0"/>
              <a:t>This time segregated data recommends </a:t>
            </a:r>
            <a:r>
              <a:rPr lang="en-US" dirty="0">
                <a:solidFill>
                  <a:srgbClr val="FF0000"/>
                </a:solidFill>
              </a:rPr>
              <a:t>not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using drug whereas aggregated does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606821"/>
              </p:ext>
            </p:extLst>
          </p:nvPr>
        </p:nvGraphicFramePr>
        <p:xfrm>
          <a:off x="755576" y="2492896"/>
          <a:ext cx="7417551" cy="1737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224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Recovery</a:t>
                      </a:r>
                      <a:r>
                        <a:rPr lang="en-US" baseline="0" noProof="0" dirty="0"/>
                        <a:t> rate </a:t>
                      </a:r>
                    </a:p>
                    <a:p>
                      <a:r>
                        <a:rPr lang="en-US" baseline="0" noProof="0" dirty="0">
                          <a:solidFill>
                            <a:srgbClr val="FF0000"/>
                          </a:solidFill>
                        </a:rPr>
                        <a:t>with </a:t>
                      </a:r>
                      <a:r>
                        <a:rPr lang="en-US" baseline="0" noProof="0" dirty="0"/>
                        <a:t>d</a:t>
                      </a:r>
                      <a:r>
                        <a:rPr lang="en-US" noProof="0" dirty="0"/>
                        <a:t>rug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 Recovery</a:t>
                      </a:r>
                      <a:r>
                        <a:rPr lang="en-US" baseline="0" noProof="0" dirty="0"/>
                        <a:t> rate</a:t>
                      </a:r>
                    </a:p>
                    <a:p>
                      <a:r>
                        <a:rPr lang="en-US" baseline="0" noProof="0" dirty="0"/>
                        <a:t> </a:t>
                      </a:r>
                      <a:r>
                        <a:rPr lang="en-US" baseline="0" noProof="0" dirty="0">
                          <a:solidFill>
                            <a:srgbClr val="FF0000"/>
                          </a:solidFill>
                        </a:rPr>
                        <a:t>without </a:t>
                      </a:r>
                      <a:r>
                        <a:rPr lang="en-US" noProof="0" dirty="0"/>
                        <a:t>drug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Low 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234/270</a:t>
                      </a:r>
                      <a:r>
                        <a:rPr lang="en-US" baseline="0" noProof="0" dirty="0"/>
                        <a:t> (87%)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81/87 (93%)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High 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55/80</a:t>
                      </a:r>
                      <a:r>
                        <a:rPr lang="en-US" baseline="0" noProof="0" dirty="0"/>
                        <a:t> (69%)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192/263 (73%)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Combined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289/350 (83%)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273/350 (78%)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9501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Simpson Paradox (Again)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295921"/>
          </a:xfrm>
        </p:spPr>
        <p:txBody>
          <a:bodyPr/>
          <a:lstStyle/>
          <a:p>
            <a:pPr>
              <a:defRPr/>
            </a:pPr>
            <a:r>
              <a:rPr lang="en-US"/>
              <a:t>Record recovery rates of 700 patients given access to a drug w.r.t. blood pressure (BP) segregation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539552" y="4581128"/>
            <a:ext cx="8229600" cy="129592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/>
              <a:t>BP recorded at end of experiment</a:t>
            </a:r>
          </a:p>
          <a:p>
            <a:pPr>
              <a:defRPr/>
            </a:pPr>
            <a:r>
              <a:rPr lang="en-US" dirty="0"/>
              <a:t>This time segregated data recommends </a:t>
            </a:r>
            <a:r>
              <a:rPr lang="en-US" dirty="0">
                <a:solidFill>
                  <a:srgbClr val="FF0000"/>
                </a:solidFill>
              </a:rPr>
              <a:t>not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using drug whereas aggregated does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55576" y="2492896"/>
          <a:ext cx="7417551" cy="1737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224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Recovery</a:t>
                      </a:r>
                      <a:r>
                        <a:rPr lang="en-US" baseline="0" noProof="0" dirty="0"/>
                        <a:t> rate </a:t>
                      </a:r>
                    </a:p>
                    <a:p>
                      <a:r>
                        <a:rPr lang="en-US" baseline="0" noProof="0" dirty="0">
                          <a:solidFill>
                            <a:srgbClr val="FF0000"/>
                          </a:solidFill>
                        </a:rPr>
                        <a:t>with </a:t>
                      </a:r>
                      <a:r>
                        <a:rPr lang="en-US" baseline="0" noProof="0" dirty="0"/>
                        <a:t>d</a:t>
                      </a:r>
                      <a:r>
                        <a:rPr lang="en-US" noProof="0" dirty="0"/>
                        <a:t>rug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 Recovery</a:t>
                      </a:r>
                      <a:r>
                        <a:rPr lang="en-US" baseline="0" noProof="0" dirty="0"/>
                        <a:t> rate</a:t>
                      </a:r>
                    </a:p>
                    <a:p>
                      <a:r>
                        <a:rPr lang="en-US" baseline="0" noProof="0" dirty="0"/>
                        <a:t> </a:t>
                      </a:r>
                      <a:r>
                        <a:rPr lang="en-US" baseline="0" noProof="0" dirty="0">
                          <a:solidFill>
                            <a:srgbClr val="FF0000"/>
                          </a:solidFill>
                        </a:rPr>
                        <a:t>without </a:t>
                      </a:r>
                      <a:r>
                        <a:rPr lang="en-US" noProof="0" dirty="0"/>
                        <a:t>drug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Low 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234/270</a:t>
                      </a:r>
                      <a:r>
                        <a:rPr lang="en-US" baseline="0" noProof="0" dirty="0"/>
                        <a:t> (87%)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81/87 (93%)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High 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55/80</a:t>
                      </a:r>
                      <a:r>
                        <a:rPr lang="en-US" baseline="0" noProof="0" dirty="0"/>
                        <a:t> (69%)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192/263 (73%)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Combined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289/350 (83%)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273/350 (78%)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16069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8864" y="260350"/>
            <a:ext cx="8229600" cy="503238"/>
          </a:xfrm>
        </p:spPr>
        <p:txBody>
          <a:bodyPr/>
          <a:lstStyle/>
          <a:p>
            <a:pPr>
              <a:defRPr/>
            </a:pPr>
            <a:r>
              <a:rPr lang="en-US" dirty="0"/>
              <a:t>Resolving the Paradox (Formally)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2808089"/>
          </a:xfrm>
        </p:spPr>
        <p:txBody>
          <a:bodyPr/>
          <a:lstStyle/>
          <a:p>
            <a:pPr>
              <a:defRPr/>
            </a:pPr>
            <a:r>
              <a:rPr lang="en-US" dirty="0"/>
              <a:t>We have to </a:t>
            </a:r>
            <a:r>
              <a:rPr lang="en-US" dirty="0">
                <a:solidFill>
                  <a:srgbClr val="FF0000"/>
                </a:solidFill>
              </a:rPr>
              <a:t>understand the causal mechanisms </a:t>
            </a:r>
            <a:r>
              <a:rPr lang="en-US" dirty="0"/>
              <a:t>that lead to the data in order to resolve the paradox</a:t>
            </a:r>
          </a:p>
          <a:p>
            <a:pPr>
              <a:defRPr/>
            </a:pPr>
            <a:r>
              <a:rPr lang="en-US" dirty="0"/>
              <a:t>Formally: What is the general causal effect of drug usage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on recovery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? 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P(Y = y | do(X = x)) = 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  <p:cxnSp>
        <p:nvCxnSpPr>
          <p:cNvPr id="43" name="Gerade Verbindung mit Pfeil 42"/>
          <p:cNvCxnSpPr>
            <a:stCxn id="45" idx="7"/>
            <a:endCxn id="47" idx="2"/>
          </p:cNvCxnSpPr>
          <p:nvPr/>
        </p:nvCxnSpPr>
        <p:spPr>
          <a:xfrm flipV="1">
            <a:off x="2887236" y="5003876"/>
            <a:ext cx="1317235" cy="11825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7" idx="5"/>
            <a:endCxn id="46" idx="0"/>
          </p:cNvCxnSpPr>
          <p:nvPr/>
        </p:nvCxnSpPr>
        <p:spPr>
          <a:xfrm>
            <a:off x="4327396" y="5054788"/>
            <a:ext cx="1317235" cy="11105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2764311" y="61653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5572623" y="61653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4204471" y="49318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Textfeld 47"/>
          <p:cNvSpPr txBox="1"/>
          <p:nvPr/>
        </p:nvSpPr>
        <p:spPr>
          <a:xfrm>
            <a:off x="4503668" y="4787860"/>
            <a:ext cx="1984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 = Blood pressure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2260255" y="6300028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= Drug usage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5284591" y="6372036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 = Recovery</a:t>
            </a:r>
          </a:p>
        </p:txBody>
      </p:sp>
      <p:cxnSp>
        <p:nvCxnSpPr>
          <p:cNvPr id="51" name="Gerade Verbindung mit Pfeil 50"/>
          <p:cNvCxnSpPr>
            <a:stCxn id="45" idx="5"/>
            <a:endCxn id="46" idx="3"/>
          </p:cNvCxnSpPr>
          <p:nvPr/>
        </p:nvCxnSpPr>
        <p:spPr>
          <a:xfrm flipV="1">
            <a:off x="2887236" y="6288216"/>
            <a:ext cx="2706478" cy="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4211960" y="45091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2771800" y="54452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5580112" y="54452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5" name="Gerade Verbindung mit Pfeil 54"/>
          <p:cNvCxnSpPr>
            <a:stCxn id="53" idx="4"/>
            <a:endCxn id="45" idx="0"/>
          </p:cNvCxnSpPr>
          <p:nvPr/>
        </p:nvCxnSpPr>
        <p:spPr>
          <a:xfrm flipH="1">
            <a:off x="2836319" y="5589240"/>
            <a:ext cx="7489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/>
          <p:cNvCxnSpPr>
            <a:stCxn id="52" idx="4"/>
            <a:endCxn id="47" idx="0"/>
          </p:cNvCxnSpPr>
          <p:nvPr/>
        </p:nvCxnSpPr>
        <p:spPr>
          <a:xfrm flipH="1">
            <a:off x="4276479" y="4653136"/>
            <a:ext cx="7489" cy="2787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>
            <a:stCxn id="54" idx="4"/>
            <a:endCxn id="46" idx="0"/>
          </p:cNvCxnSpPr>
          <p:nvPr/>
        </p:nvCxnSpPr>
        <p:spPr>
          <a:xfrm flipH="1">
            <a:off x="5644631" y="5589224"/>
            <a:ext cx="7489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feld 57"/>
          <p:cNvSpPr txBox="1"/>
          <p:nvPr/>
        </p:nvSpPr>
        <p:spPr>
          <a:xfrm>
            <a:off x="4355976" y="42838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</a:t>
            </a:r>
            <a:r>
              <a:rPr lang="en-US" baseline="-25000" dirty="0"/>
              <a:t>Z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2542457" y="4931876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</a:t>
            </a:r>
            <a:r>
              <a:rPr lang="en-US" baseline="-25000" dirty="0"/>
              <a:t>X</a:t>
            </a:r>
          </a:p>
        </p:txBody>
      </p:sp>
      <p:sp>
        <p:nvSpPr>
          <p:cNvPr id="60" name="Textfeld 59"/>
          <p:cNvSpPr txBox="1"/>
          <p:nvPr/>
        </p:nvSpPr>
        <p:spPr>
          <a:xfrm>
            <a:off x="5782817" y="5291916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</a:t>
            </a:r>
            <a:r>
              <a:rPr lang="en-US" baseline="-25000" dirty="0"/>
              <a:t>Y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619672" y="5949280"/>
            <a:ext cx="72808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</a:rPr>
              <a:t>X=x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115616" y="3429000"/>
            <a:ext cx="56886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>
                <a:solidFill>
                  <a:srgbClr val="008380"/>
                </a:solidFill>
              </a:rPr>
              <a:t>= P</a:t>
            </a:r>
            <a:r>
              <a:rPr lang="en-US" sz="2400" baseline="-25000" dirty="0">
                <a:solidFill>
                  <a:srgbClr val="008380"/>
                </a:solidFill>
              </a:rPr>
              <a:t>m</a:t>
            </a:r>
            <a:r>
              <a:rPr lang="en-US" sz="2400" dirty="0">
                <a:solidFill>
                  <a:srgbClr val="008380"/>
                </a:solidFill>
              </a:rPr>
              <a:t>(Y = y | X = x) = P(Y = y | X = x) </a:t>
            </a:r>
          </a:p>
          <a:p>
            <a:endParaRPr lang="en-US" sz="2600" dirty="0"/>
          </a:p>
        </p:txBody>
      </p:sp>
      <p:sp>
        <p:nvSpPr>
          <p:cNvPr id="11" name="Textfeld 10"/>
          <p:cNvSpPr txBox="1"/>
          <p:nvPr/>
        </p:nvSpPr>
        <p:spPr>
          <a:xfrm>
            <a:off x="539552" y="3903439"/>
            <a:ext cx="7128792" cy="461665"/>
          </a:xfrm>
          <a:prstGeom prst="rect">
            <a:avLst/>
          </a:prstGeom>
          <a:solidFill>
            <a:srgbClr val="FFFF99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So: Do not  adjust for/segregate </a:t>
            </a:r>
            <a:r>
              <a:rPr lang="en-US" sz="2400" dirty="0" err="1"/>
              <a:t>w.r.t.</a:t>
            </a:r>
            <a:r>
              <a:rPr lang="en-US" sz="2400" dirty="0"/>
              <a:t> any variable</a:t>
            </a:r>
          </a:p>
        </p:txBody>
      </p:sp>
    </p:spTree>
    <p:extLst>
      <p:ext uri="{BB962C8B-B14F-4D97-AF65-F5344CB8AC3E}">
        <p14:creationId xmlns:p14="http://schemas.microsoft.com/office/powerpoint/2010/main" val="207007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9" grpId="0"/>
      <p:bldP spid="8" grpId="0"/>
      <p:bldP spid="9" grpId="0"/>
      <p:bldP spid="11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37F0D-6DB7-BC4D-938D-C4AB9FFBE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87140-25B9-344A-ACE3-0F5D3BB9B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sz="2400" dirty="0"/>
              <a:t>Need </a:t>
            </a:r>
            <a:r>
              <a:rPr lang="en-DE" sz="2400" dirty="0">
                <a:solidFill>
                  <a:srgbClr val="1F11FF"/>
                </a:solidFill>
              </a:rPr>
              <a:t>causal models to interpret </a:t>
            </a:r>
            <a:r>
              <a:rPr lang="en-DE" sz="2400" dirty="0"/>
              <a:t>data</a:t>
            </a:r>
          </a:p>
          <a:p>
            <a:pPr lvl="1"/>
            <a:r>
              <a:rPr lang="en-DE" sz="2000" dirty="0"/>
              <a:t>Answering queries on causal models </a:t>
            </a:r>
            <a:br>
              <a:rPr lang="en-DE" sz="2000" dirty="0"/>
            </a:br>
            <a:r>
              <a:rPr lang="en-DE" sz="2000" dirty="0"/>
              <a:t>allow for deriving the correct interpretation of data</a:t>
            </a:r>
          </a:p>
          <a:p>
            <a:pPr lvl="1"/>
            <a:r>
              <a:rPr lang="en-DE" sz="2000" dirty="0"/>
              <a:t>The model contains “enough” information</a:t>
            </a:r>
          </a:p>
          <a:p>
            <a:r>
              <a:rPr lang="en-DE" sz="2400" dirty="0"/>
              <a:t>T</a:t>
            </a:r>
            <a:r>
              <a:rPr lang="en-US" sz="2400" dirty="0"/>
              <a:t>h</a:t>
            </a:r>
            <a:r>
              <a:rPr lang="en-DE" sz="2400" dirty="0"/>
              <a:t>ere exist </a:t>
            </a:r>
            <a:r>
              <a:rPr lang="en-DE" sz="2400" dirty="0">
                <a:solidFill>
                  <a:srgbClr val="1F11FF"/>
                </a:solidFill>
              </a:rPr>
              <a:t>learning algorithms for causal models</a:t>
            </a:r>
          </a:p>
          <a:p>
            <a:pPr lvl="1"/>
            <a:r>
              <a:rPr lang="en-DE" sz="2000" dirty="0"/>
              <a:t>If directions cannot be resolved, </a:t>
            </a:r>
            <a:br>
              <a:rPr lang="en-DE" sz="2000" dirty="0"/>
            </a:br>
            <a:r>
              <a:rPr lang="en-DE" sz="2000" dirty="0"/>
              <a:t>more complex algorithms for QA apply</a:t>
            </a:r>
          </a:p>
          <a:p>
            <a:r>
              <a:rPr lang="en-DE" sz="2400" dirty="0"/>
              <a:t>All this is known for 30+ years, </a:t>
            </a:r>
            <a:br>
              <a:rPr lang="en-DE" sz="2400" dirty="0"/>
            </a:br>
            <a:r>
              <a:rPr lang="en-DE" sz="2400" dirty="0"/>
              <a:t>but </a:t>
            </a:r>
            <a:r>
              <a:rPr lang="en-DE" sz="2400" dirty="0">
                <a:solidFill>
                  <a:srgbClr val="FF0000"/>
                </a:solidFill>
              </a:rPr>
              <a:t>initial algorithms are combinatorial</a:t>
            </a:r>
          </a:p>
          <a:p>
            <a:r>
              <a:rPr lang="en-DE" sz="2400" dirty="0">
                <a:solidFill>
                  <a:srgbClr val="1F11FF"/>
                </a:solidFill>
              </a:rPr>
              <a:t>New developments allow for much faster computation</a:t>
            </a:r>
          </a:p>
          <a:p>
            <a:pPr lvl="1"/>
            <a:r>
              <a:rPr lang="en-DE" sz="2000" dirty="0">
                <a:solidFill>
                  <a:srgbClr val="1F11FF"/>
                </a:solidFill>
              </a:rPr>
              <a:t>E.g., AAAI-21 Paper from Maciej Liskiewicz </a:t>
            </a:r>
            <a:br>
              <a:rPr lang="en-DE" sz="2000" dirty="0">
                <a:solidFill>
                  <a:srgbClr val="1F11FF"/>
                </a:solidFill>
              </a:rPr>
            </a:br>
            <a:r>
              <a:rPr lang="en-DE" sz="2000" dirty="0">
                <a:solidFill>
                  <a:srgbClr val="1F11FF"/>
                </a:solidFill>
              </a:rPr>
              <a:t>(and many additional ones before)</a:t>
            </a:r>
          </a:p>
          <a:p>
            <a:pPr lvl="1"/>
            <a:r>
              <a:rPr lang="en-US" sz="2000" dirty="0">
                <a:solidFill>
                  <a:srgbClr val="1F11FF"/>
                </a:solidFill>
                <a:hlinkClick r:id="rId2"/>
              </a:rPr>
              <a:t>http://www.dagitty.net</a:t>
            </a:r>
            <a:r>
              <a:rPr lang="en-DE" sz="2000" dirty="0">
                <a:solidFill>
                  <a:srgbClr val="1F11FF"/>
                </a:solidFill>
              </a:rPr>
              <a:t> (w/ J. Textor and B. van der Zander)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6280AD-EE1D-AD4D-BA96-3FCC779FB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52</a:t>
            </a:fld>
            <a:endParaRPr lang="de-DE"/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id="{13614D36-9A25-C34F-A4C6-502197090D62}"/>
              </a:ext>
            </a:extLst>
          </p:cNvPr>
          <p:cNvSpPr/>
          <p:nvPr/>
        </p:nvSpPr>
        <p:spPr>
          <a:xfrm>
            <a:off x="5961484" y="3140968"/>
            <a:ext cx="2736429" cy="1296144"/>
          </a:xfrm>
          <a:prstGeom prst="cloudCallout">
            <a:avLst/>
          </a:prstGeom>
          <a:gradFill>
            <a:gsLst>
              <a:gs pos="46000">
                <a:schemeClr val="accent1">
                  <a:lumMod val="75000"/>
                </a:schemeClr>
              </a:gs>
              <a:gs pos="79000">
                <a:schemeClr val="accent1">
                  <a:lumMod val="45000"/>
                  <a:lumOff val="55000"/>
                </a:schemeClr>
              </a:gs>
              <a:gs pos="9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400" dirty="0">
                <a:solidFill>
                  <a:schemeClr val="bg1"/>
                </a:solidFill>
              </a:rPr>
              <a:t>Der MCEA-Mitarbeiter von IFIS (ab Oktober) hat bei Maciej studiert</a:t>
            </a:r>
          </a:p>
        </p:txBody>
      </p:sp>
    </p:spTree>
    <p:extLst>
      <p:ext uri="{BB962C8B-B14F-4D97-AF65-F5344CB8AC3E}">
        <p14:creationId xmlns:p14="http://schemas.microsoft.com/office/powerpoint/2010/main" val="32432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5DFBA-932A-3747-B570-8CACAD216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/>
              <a:t>Additional Diagnosis Example</a:t>
            </a:r>
          </a:p>
        </p:txBody>
      </p:sp>
      <p:pic>
        <p:nvPicPr>
          <p:cNvPr id="6" name="Content Placeholder 5" descr="Diagram, schematic&#10;&#10;Description automatically generated">
            <a:extLst>
              <a:ext uri="{FF2B5EF4-FFF2-40B4-BE49-F238E27FC236}">
                <a16:creationId xmlns:a16="http://schemas.microsoft.com/office/drawing/2014/main" id="{45D1E6EC-3541-7E4F-A19B-70C80B2A9C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255" y="1340768"/>
            <a:ext cx="6192645" cy="3559844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A3B338-0766-704B-AA81-8906BE48D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5122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60350"/>
            <a:ext cx="8496944" cy="503238"/>
          </a:xfrm>
        </p:spPr>
        <p:txBody>
          <a:bodyPr/>
          <a:lstStyle/>
          <a:p>
            <a:pPr>
              <a:defRPr/>
            </a:pPr>
            <a:r>
              <a:rPr lang="en-US" dirty="0"/>
              <a:t>Resolving the Paradox (Look Ahead)</a:t>
            </a: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cxnSp>
        <p:nvCxnSpPr>
          <p:cNvPr id="9" name="Gerade Verbindung mit Pfeil 8"/>
          <p:cNvCxnSpPr>
            <a:endCxn id="13" idx="3"/>
          </p:cNvCxnSpPr>
          <p:nvPr/>
        </p:nvCxnSpPr>
        <p:spPr>
          <a:xfrm flipV="1">
            <a:off x="1043608" y="1846892"/>
            <a:ext cx="1317235" cy="11105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13" idx="5"/>
            <a:endCxn id="12" idx="0"/>
          </p:cNvCxnSpPr>
          <p:nvPr/>
        </p:nvCxnSpPr>
        <p:spPr>
          <a:xfrm>
            <a:off x="2462677" y="1846892"/>
            <a:ext cx="1317235" cy="11105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899592" y="29574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/>
          <p:cNvSpPr/>
          <p:nvPr/>
        </p:nvSpPr>
        <p:spPr>
          <a:xfrm>
            <a:off x="3707904" y="29574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2339752" y="17239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1547664" y="1301224"/>
            <a:ext cx="1619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Blood pressure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395536" y="3092132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Drug usage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3419872" y="3164140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Recovery</a:t>
            </a:r>
          </a:p>
        </p:txBody>
      </p:sp>
      <p:cxnSp>
        <p:nvCxnSpPr>
          <p:cNvPr id="23" name="Gerade Verbindung mit Pfeil 22"/>
          <p:cNvCxnSpPr>
            <a:stCxn id="11" idx="5"/>
            <a:endCxn id="12" idx="3"/>
          </p:cNvCxnSpPr>
          <p:nvPr/>
        </p:nvCxnSpPr>
        <p:spPr>
          <a:xfrm flipV="1">
            <a:off x="1022517" y="3080320"/>
            <a:ext cx="2706478" cy="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ED119E40-DB15-7B4A-AD77-348D157943BC}"/>
              </a:ext>
            </a:extLst>
          </p:cNvPr>
          <p:cNvSpPr/>
          <p:nvPr/>
        </p:nvSpPr>
        <p:spPr>
          <a:xfrm>
            <a:off x="4460139" y="1303677"/>
            <a:ext cx="43634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dirty="0"/>
              <a:t>Drug effect: lowering blood pressure (but may have toxic effects)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In aggregated population drug usage recommended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In segregated data one sees only toxic effects</a:t>
            </a:r>
          </a:p>
          <a:p>
            <a:pPr lvl="1">
              <a:defRPr/>
            </a:pPr>
            <a:r>
              <a:rPr lang="en-US" dirty="0"/>
              <a:t>Need interpretation based on aggregated view</a:t>
            </a:r>
          </a:p>
        </p:txBody>
      </p:sp>
      <p:sp>
        <p:nvSpPr>
          <p:cNvPr id="14" name="Cloud Callout 13">
            <a:extLst>
              <a:ext uri="{FF2B5EF4-FFF2-40B4-BE49-F238E27FC236}">
                <a16:creationId xmlns:a16="http://schemas.microsoft.com/office/drawing/2014/main" id="{DC0DE617-8035-9445-B811-EF037A72698B}"/>
              </a:ext>
            </a:extLst>
          </p:cNvPr>
          <p:cNvSpPr/>
          <p:nvPr/>
        </p:nvSpPr>
        <p:spPr>
          <a:xfrm>
            <a:off x="3964103" y="4307007"/>
            <a:ext cx="4392488" cy="1398786"/>
          </a:xfrm>
          <a:prstGeom prst="cloudCallout">
            <a:avLst>
              <a:gd name="adj1" fmla="val -7501"/>
              <a:gd name="adj2" fmla="val -92197"/>
            </a:avLst>
          </a:prstGeom>
          <a:gradFill>
            <a:gsLst>
              <a:gs pos="35000">
                <a:schemeClr val="accent1">
                  <a:lumMod val="75000"/>
                </a:schemeClr>
              </a:gs>
              <a:gs pos="84000">
                <a:schemeClr val="accent1">
                  <a:lumMod val="45000"/>
                  <a:lumOff val="55000"/>
                </a:schemeClr>
              </a:gs>
              <a:gs pos="91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bg1"/>
                </a:solidFill>
              </a:rPr>
              <a:t>To be recognized automatically by algorithms</a:t>
            </a:r>
          </a:p>
        </p:txBody>
      </p:sp>
    </p:spTree>
    <p:extLst>
      <p:ext uri="{BB962C8B-B14F-4D97-AF65-F5344CB8AC3E}">
        <p14:creationId xmlns:p14="http://schemas.microsoft.com/office/powerpoint/2010/main" val="88881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0841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Ingredients of a Statistical Model of Causality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Working definition of causation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Method for creating causal models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Method for linking causal models with features of data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Method for reasoning over model and data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4373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1656184"/>
          </a:xfrm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Working Definition</a:t>
            </a: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A (random) variable </a:t>
            </a:r>
            <a:r>
              <a:rPr lang="en-US" dirty="0">
                <a:solidFill>
                  <a:srgbClr val="008380"/>
                </a:solidFill>
              </a:rPr>
              <a:t>X </a:t>
            </a:r>
            <a:r>
              <a:rPr lang="en-US" dirty="0">
                <a:solidFill>
                  <a:schemeClr val="tx1"/>
                </a:solidFill>
              </a:rPr>
              <a:t>is a </a:t>
            </a:r>
            <a:r>
              <a:rPr lang="en-US" dirty="0">
                <a:solidFill>
                  <a:srgbClr val="0000FF"/>
                </a:solidFill>
              </a:rPr>
              <a:t>cause</a:t>
            </a:r>
            <a:r>
              <a:rPr lang="en-US" b="1" dirty="0">
                <a:solidFill>
                  <a:srgbClr val="3CA9D5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 a (random) variable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- in any way - relies on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for its value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rgbClr val="006AA3"/>
                </a:solidFill>
              </a:rPr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9733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Chains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752305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</a:t>
            </a:r>
            <a:r>
              <a:rPr lang="en-US" dirty="0">
                <a:solidFill>
                  <a:srgbClr val="FF6600"/>
                </a:solidFill>
              </a:rPr>
              <a:t> (SCM) </a:t>
            </a: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school funding of high school 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its average satisfaction score, </a:t>
            </a:r>
            <a:r>
              <a:rPr lang="en-US" dirty="0">
                <a:solidFill>
                  <a:srgbClr val="008380"/>
                </a:solidFill>
              </a:rPr>
              <a:t>  Z</a:t>
            </a:r>
            <a:r>
              <a:rPr lang="en-US" dirty="0"/>
              <a:t> = average college acceptance )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V = {X,Y,Z}	U = {U</a:t>
            </a:r>
            <a:r>
              <a:rPr lang="en-US" baseline="-25000" dirty="0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8380"/>
                </a:solidFill>
              </a:rPr>
              <a:t>,U</a:t>
            </a:r>
            <a:r>
              <a:rPr lang="en-US" baseline="-25000" dirty="0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rgbClr val="008380"/>
                </a:solidFill>
              </a:rPr>
              <a:t>,U</a:t>
            </a:r>
            <a:r>
              <a:rPr lang="en-US" baseline="-25000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}		F = {</a:t>
            </a: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X</a:t>
            </a:r>
            <a:r>
              <a:rPr lang="en-US" dirty="0" err="1">
                <a:solidFill>
                  <a:srgbClr val="008380"/>
                </a:solidFill>
              </a:rPr>
              <a:t>,f</a:t>
            </a:r>
            <a:r>
              <a:rPr lang="en-US" baseline="-25000" dirty="0" err="1">
                <a:solidFill>
                  <a:srgbClr val="008380"/>
                </a:solidFill>
              </a:rPr>
              <a:t>Y</a:t>
            </a:r>
            <a:r>
              <a:rPr lang="en-US" dirty="0" err="1">
                <a:solidFill>
                  <a:srgbClr val="008380"/>
                </a:solidFill>
              </a:rPr>
              <a:t>,f</a:t>
            </a:r>
            <a:r>
              <a:rPr lang="en-US" baseline="-25000" dirty="0" err="1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8380"/>
                </a:solidFill>
              </a:rPr>
              <a:t>: X = U</a:t>
            </a:r>
            <a:r>
              <a:rPr lang="en-US" baseline="-25000" dirty="0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8380"/>
                </a:solidFill>
              </a:rPr>
              <a:t>	</a:t>
            </a: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rgbClr val="008380"/>
                </a:solidFill>
              </a:rPr>
              <a:t>: Y = x/3 + U</a:t>
            </a:r>
            <a:r>
              <a:rPr lang="en-US" baseline="-25000" dirty="0">
                <a:solidFill>
                  <a:srgbClr val="008380"/>
                </a:solidFill>
              </a:rPr>
              <a:t>Y	</a:t>
            </a:r>
            <a:r>
              <a:rPr lang="en-US" dirty="0">
                <a:solidFill>
                  <a:srgbClr val="008380"/>
                </a:solidFill>
              </a:rPr>
              <a:t>	</a:t>
            </a:r>
            <a:r>
              <a:rPr lang="en-US" dirty="0" err="1">
                <a:solidFill>
                  <a:srgbClr val="008380"/>
                </a:solidFill>
              </a:rPr>
              <a:t>f</a:t>
            </a:r>
            <a:r>
              <a:rPr lang="en-US" baseline="-25000" dirty="0" err="1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: Z = y/16 + U</a:t>
            </a:r>
            <a:r>
              <a:rPr lang="en-US" baseline="-25000" dirty="0">
                <a:solidFill>
                  <a:srgbClr val="008380"/>
                </a:solidFill>
              </a:rPr>
              <a:t>Z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233051" y="3861048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7" name="Oval 6"/>
          <p:cNvSpPr/>
          <p:nvPr/>
        </p:nvSpPr>
        <p:spPr>
          <a:xfrm>
            <a:off x="4737107" y="40143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5385179" y="44464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5385179" y="50944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5"/>
            <a:endCxn id="8" idx="2"/>
          </p:cNvCxnSpPr>
          <p:nvPr/>
        </p:nvCxnSpPr>
        <p:spPr>
          <a:xfrm>
            <a:off x="4860032" y="4137268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4"/>
            <a:endCxn id="9" idx="0"/>
          </p:cNvCxnSpPr>
          <p:nvPr/>
        </p:nvCxnSpPr>
        <p:spPr>
          <a:xfrm>
            <a:off x="5457187" y="4590404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737107" y="53105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4737107" y="46624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5385179" y="56705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5"/>
            <a:endCxn id="9" idx="2"/>
          </p:cNvCxnSpPr>
          <p:nvPr/>
        </p:nvCxnSpPr>
        <p:spPr>
          <a:xfrm>
            <a:off x="4860032" y="4785340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9" idx="4"/>
            <a:endCxn id="19" idx="0"/>
          </p:cNvCxnSpPr>
          <p:nvPr/>
        </p:nvCxnSpPr>
        <p:spPr>
          <a:xfrm>
            <a:off x="5457187" y="5238476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7" idx="5"/>
            <a:endCxn id="19" idx="2"/>
          </p:cNvCxnSpPr>
          <p:nvPr/>
        </p:nvCxnSpPr>
        <p:spPr>
          <a:xfrm>
            <a:off x="4860032" y="5433412"/>
            <a:ext cx="525147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4233051" y="451841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233051" y="509447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5601203" y="435581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43" name="Textfeld 42"/>
          <p:cNvSpPr txBox="1"/>
          <p:nvPr/>
        </p:nvSpPr>
        <p:spPr>
          <a:xfrm>
            <a:off x="5601203" y="501317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5601203" y="558924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1323407088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solidFill>
            <a:srgbClr val="000000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arrow" w="lg" len="lg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600" dirty="0" smtClean="0"/>
        </a:defPPr>
      </a:lstStyle>
    </a:tx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3677</TotalTime>
  <Words>4827</Words>
  <Application>Microsoft Macintosh PowerPoint</Application>
  <PresentationFormat>On-screen Show (4:3)</PresentationFormat>
  <Paragraphs>770</Paragraphs>
  <Slides>53</Slides>
  <Notes>8</Notes>
  <HiddenSlides>3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8" baseType="lpstr">
      <vt:lpstr>Arial</vt:lpstr>
      <vt:lpstr>Calibri</vt:lpstr>
      <vt:lpstr>Myriad Pro</vt:lpstr>
      <vt:lpstr>Times New Roman</vt:lpstr>
      <vt:lpstr>7_Standarddesign</vt:lpstr>
      <vt:lpstr>Causal Modeling and Reasoning</vt:lpstr>
      <vt:lpstr>Recommended Literature</vt:lpstr>
      <vt:lpstr>Simpson’s Paradox (Example) </vt:lpstr>
      <vt:lpstr>Resolving the Paradox (Look Ahead)</vt:lpstr>
      <vt:lpstr>Simpson Paradox (Again)</vt:lpstr>
      <vt:lpstr>Resolving the Paradox (Look Ahead)</vt:lpstr>
      <vt:lpstr>Ingredients of a Statistical Model of Causality</vt:lpstr>
      <vt:lpstr>PowerPoint Presentation</vt:lpstr>
      <vt:lpstr>Chains</vt:lpstr>
      <vt:lpstr>Structural Causal Model: Definition</vt:lpstr>
      <vt:lpstr>Forks</vt:lpstr>
      <vt:lpstr>Colliders</vt:lpstr>
      <vt:lpstr>Causality in SCMs</vt:lpstr>
      <vt:lpstr>Graphical Causal Model </vt:lpstr>
      <vt:lpstr>D-Separation and (Conditional) Independence</vt:lpstr>
      <vt:lpstr>Blocking Conditions</vt:lpstr>
      <vt:lpstr>Example 1 (d-separation)</vt:lpstr>
      <vt:lpstr>Example 1 (d-separation)</vt:lpstr>
      <vt:lpstr>Example 1 (d-separation)</vt:lpstr>
      <vt:lpstr>Example 2 (d-separation)</vt:lpstr>
      <vt:lpstr>Example 2 (d-separation)</vt:lpstr>
      <vt:lpstr>Example 2 (d-separation)</vt:lpstr>
      <vt:lpstr>Example 2 (d-separation)</vt:lpstr>
      <vt:lpstr>Using D-separation</vt:lpstr>
      <vt:lpstr>Using D-separation</vt:lpstr>
      <vt:lpstr>Equivalent Graphs</vt:lpstr>
      <vt:lpstr>Equivalent Graphs</vt:lpstr>
      <vt:lpstr>Equivalent Graphs</vt:lpstr>
      <vt:lpstr>Equivalent Graphs</vt:lpstr>
      <vt:lpstr>IC-Algorithm (Verma &amp; Pearl, 1990)</vt:lpstr>
      <vt:lpstr>IC-Algorithm (Informally)</vt:lpstr>
      <vt:lpstr>PowerPoint Presentation</vt:lpstr>
      <vt:lpstr>PC algorithm (Spirtes &amp; Glymour, 1991) </vt:lpstr>
      <vt:lpstr>PowerPoint Presentation</vt:lpstr>
      <vt:lpstr>IC algorithm </vt:lpstr>
      <vt:lpstr>Example: Interpreting Data</vt:lpstr>
      <vt:lpstr>Randomized Controlled Experiment</vt:lpstr>
      <vt:lpstr>Intervention</vt:lpstr>
      <vt:lpstr>Intervention vs. Conditioning</vt:lpstr>
      <vt:lpstr>Average Causal Effect (ACE)</vt:lpstr>
      <vt:lpstr>General Causal Effect</vt:lpstr>
      <vt:lpstr>General Causal Effect</vt:lpstr>
      <vt:lpstr>PowerPoint Presentation</vt:lpstr>
      <vt:lpstr>Digression</vt:lpstr>
      <vt:lpstr>Adjustment</vt:lpstr>
      <vt:lpstr>Recap: Simpson’s Paradox</vt:lpstr>
      <vt:lpstr>Simpson’s Paradox</vt:lpstr>
      <vt:lpstr>Resolving the Paradox (Formally)</vt:lpstr>
      <vt:lpstr>Resolving the Paradox (Formally)</vt:lpstr>
      <vt:lpstr>Simpson Paradox (Again)</vt:lpstr>
      <vt:lpstr>Resolving the Paradox (Formally)</vt:lpstr>
      <vt:lpstr>Conclusion</vt:lpstr>
      <vt:lpstr>Additional Diagnosis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1688</cp:revision>
  <cp:lastPrinted>2018-11-08T11:29:09Z</cp:lastPrinted>
  <dcterms:created xsi:type="dcterms:W3CDTF">2010-04-27T12:26:40Z</dcterms:created>
  <dcterms:modified xsi:type="dcterms:W3CDTF">2021-03-16T17:45:03Z</dcterms:modified>
</cp:coreProperties>
</file>