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24"/>
  </p:notesMasterIdLst>
  <p:handoutMasterIdLst>
    <p:handoutMasterId r:id="rId25"/>
  </p:handoutMasterIdLst>
  <p:sldIdLst>
    <p:sldId id="273" r:id="rId2"/>
    <p:sldId id="555" r:id="rId3"/>
    <p:sldId id="546" r:id="rId4"/>
    <p:sldId id="542" r:id="rId5"/>
    <p:sldId id="548" r:id="rId6"/>
    <p:sldId id="552" r:id="rId7"/>
    <p:sldId id="551" r:id="rId8"/>
    <p:sldId id="553" r:id="rId9"/>
    <p:sldId id="539" r:id="rId10"/>
    <p:sldId id="497" r:id="rId11"/>
    <p:sldId id="495" r:id="rId12"/>
    <p:sldId id="564" r:id="rId13"/>
    <p:sldId id="549" r:id="rId14"/>
    <p:sldId id="543" r:id="rId15"/>
    <p:sldId id="557" r:id="rId16"/>
    <p:sldId id="562" r:id="rId17"/>
    <p:sldId id="559" r:id="rId18"/>
    <p:sldId id="566" r:id="rId19"/>
    <p:sldId id="556" r:id="rId20"/>
    <p:sldId id="560" r:id="rId21"/>
    <p:sldId id="561" r:id="rId22"/>
    <p:sldId id="567" r:id="rId2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elis hristidis" initials="v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D0FFF"/>
    <a:srgbClr val="CC3399"/>
    <a:srgbClr val="D5D6D5"/>
    <a:srgbClr val="6D7CFF"/>
    <a:srgbClr val="807CFF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961"/>
    <p:restoredTop sz="83333"/>
  </p:normalViewPr>
  <p:slideViewPr>
    <p:cSldViewPr>
      <p:cViewPr varScale="1">
        <p:scale>
          <a:sx n="76" d="100"/>
          <a:sy n="76" d="100"/>
        </p:scale>
        <p:origin x="200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19.02.20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19.02.20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7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76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00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33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57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948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28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DBDF332-82F2-DC42-9552-6C6E6CEA2888}" type="slidenum">
              <a:rPr lang="de-DE">
                <a:latin typeface="Arial" charset="0"/>
              </a:rPr>
              <a:pPr/>
              <a:t>9</a:t>
            </a:fld>
            <a:endParaRPr lang="de-DE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824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DBDF332-82F2-DC42-9552-6C6E6CEA2888}" type="slidenum">
              <a:rPr lang="de-DE">
                <a:latin typeface="Arial" charset="0"/>
              </a:rPr>
              <a:pPr/>
              <a:t>10</a:t>
            </a:fld>
            <a:endParaRPr lang="de-DE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20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E5FD097-8C47-8847-8C45-56A46FD383CE}" type="slidenum">
              <a:rPr lang="de-DE">
                <a:latin typeface="Arial" charset="0"/>
              </a:rPr>
              <a:pPr/>
              <a:t>11</a:t>
            </a:fld>
            <a:endParaRPr lang="de-DE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174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12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Textmasterformate durch Klicken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fdi4mse.d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airdi.eu/fairmat/consortiu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ml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3096344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i="1" dirty="0">
                <a:cs typeface="+mj-cs"/>
              </a:rPr>
              <a:t>What you always wanted to know about</a:t>
            </a:r>
            <a:r>
              <a:rPr lang="en-US" sz="2800" b="1" i="1" dirty="0">
                <a:cs typeface="+mj-cs"/>
              </a:rPr>
              <a:t> </a:t>
            </a:r>
            <a:br>
              <a:rPr lang="en-US" sz="2800" b="1" dirty="0">
                <a:cs typeface="+mj-cs"/>
              </a:rPr>
            </a:br>
            <a:br>
              <a:rPr lang="en-US" sz="2800" b="1" dirty="0">
                <a:cs typeface="+mj-cs"/>
              </a:rPr>
            </a:br>
            <a:r>
              <a:rPr lang="en-US" sz="3600" b="1" dirty="0">
                <a:solidFill>
                  <a:srgbClr val="0D0FFF"/>
                </a:solidFill>
                <a:cs typeface="+mj-cs"/>
              </a:rPr>
              <a:t>Modeling Materials for Epigraphy: </a:t>
            </a:r>
            <a:br>
              <a:rPr lang="en-US" sz="3600" b="1" dirty="0">
                <a:solidFill>
                  <a:srgbClr val="0D0FFF"/>
                </a:solidFill>
                <a:cs typeface="+mj-cs"/>
              </a:rPr>
            </a:br>
            <a:r>
              <a:rPr lang="en-US" sz="3600" b="1" dirty="0">
                <a:solidFill>
                  <a:srgbClr val="0D0FFF"/>
                </a:solidFill>
                <a:cs typeface="+mj-cs"/>
              </a:rPr>
              <a:t>Dos and Don'ts</a:t>
            </a:r>
            <a:br>
              <a:rPr lang="en-US" sz="3600" dirty="0">
                <a:solidFill>
                  <a:srgbClr val="0D0FFF"/>
                </a:solidFill>
                <a:cs typeface="+mj-cs"/>
              </a:rPr>
            </a:br>
            <a:br>
              <a:rPr lang="en-US" sz="3600" i="1" dirty="0">
                <a:solidFill>
                  <a:srgbClr val="0D0FFF"/>
                </a:solidFill>
                <a:cs typeface="+mj-cs"/>
              </a:rPr>
            </a:br>
            <a:r>
              <a:rPr lang="en-US" sz="2800" i="1" dirty="0">
                <a:cs typeface="+mj-cs"/>
              </a:rPr>
              <a:t>… and never dared to ask</a:t>
            </a:r>
            <a:endParaRPr lang="en-US" sz="3600" i="1" dirty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575448"/>
            <a:ext cx="6400800" cy="1733872"/>
          </a:xfrm>
        </p:spPr>
        <p:txBody>
          <a:bodyPr/>
          <a:lstStyle/>
          <a:p>
            <a:pPr eaLnBrk="1" hangingPunct="1">
              <a:defRPr/>
            </a:pPr>
            <a:r>
              <a:rPr lang="de-DE" sz="2000" dirty="0">
                <a:cs typeface="+mn-cs"/>
              </a:rPr>
              <a:t>Ralf Möller</a:t>
            </a:r>
          </a:p>
          <a:p>
            <a:pPr eaLnBrk="1" hangingPunct="1">
              <a:defRPr/>
            </a:pPr>
            <a:r>
              <a:rPr lang="de-DE" sz="2000" dirty="0" err="1">
                <a:cs typeface="+mn-cs"/>
              </a:rPr>
              <a:t>Spokesperson</a:t>
            </a:r>
            <a:r>
              <a:rPr lang="de-DE" sz="2000" dirty="0">
                <a:cs typeface="+mn-cs"/>
              </a:rPr>
              <a:t> Data Linking Research Unit UWA </a:t>
            </a:r>
            <a:r>
              <a:rPr lang="de-DE" sz="2000" dirty="0" err="1">
                <a:cs typeface="+mn-cs"/>
              </a:rPr>
              <a:t>ExC</a:t>
            </a:r>
            <a:endParaRPr lang="de-DE" sz="2000" dirty="0">
              <a:cs typeface="+mn-cs"/>
            </a:endParaRPr>
          </a:p>
          <a:p>
            <a:pPr eaLnBrk="1" hangingPunct="1">
              <a:defRPr/>
            </a:pPr>
            <a:r>
              <a:rPr lang="en-US" sz="2000" dirty="0">
                <a:cs typeface="+mn-cs"/>
              </a:rPr>
              <a:t>Institute of Information Systems</a:t>
            </a:r>
          </a:p>
          <a:p>
            <a:pPr eaLnBrk="1" hangingPunct="1">
              <a:defRPr/>
            </a:pPr>
            <a:r>
              <a:rPr lang="de-DE" sz="2000" dirty="0"/>
              <a:t>Universität zu Lübeck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3EE3DF-68B2-934B-A04A-7EEB248CB17C}"/>
              </a:ext>
            </a:extLst>
          </p:cNvPr>
          <p:cNvGrpSpPr/>
          <p:nvPr/>
        </p:nvGrpSpPr>
        <p:grpSpPr>
          <a:xfrm>
            <a:off x="1483568" y="1340768"/>
            <a:ext cx="6400800" cy="3234680"/>
            <a:chOff x="1371600" y="1268760"/>
            <a:chExt cx="6400800" cy="323468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757746B-1A7A-4844-B099-28DD4A15571F}"/>
                </a:ext>
              </a:extLst>
            </p:cNvPr>
            <p:cNvSpPr/>
            <p:nvPr/>
          </p:nvSpPr>
          <p:spPr>
            <a:xfrm>
              <a:off x="1371600" y="1268760"/>
              <a:ext cx="6400800" cy="72008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9621EB9-6AFC-4E43-80FA-D97F689D8BA7}"/>
                </a:ext>
              </a:extLst>
            </p:cNvPr>
            <p:cNvSpPr/>
            <p:nvPr/>
          </p:nvSpPr>
          <p:spPr>
            <a:xfrm>
              <a:off x="1371600" y="3783360"/>
              <a:ext cx="6400800" cy="72008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1F5028-F394-E847-BA52-4995DE7B0D24}"/>
              </a:ext>
            </a:extLst>
          </p:cNvPr>
          <p:cNvGrpSpPr/>
          <p:nvPr/>
        </p:nvGrpSpPr>
        <p:grpSpPr>
          <a:xfrm>
            <a:off x="2699792" y="2107332"/>
            <a:ext cx="5674692" cy="1333872"/>
            <a:chOff x="2699792" y="2107332"/>
            <a:chExt cx="5674692" cy="133387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41D44A-F8DD-BA4F-918B-80895BBC5D15}"/>
                </a:ext>
              </a:extLst>
            </p:cNvPr>
            <p:cNvSpPr/>
            <p:nvPr/>
          </p:nvSpPr>
          <p:spPr>
            <a:xfrm>
              <a:off x="2699792" y="2793132"/>
              <a:ext cx="3528392" cy="64807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E5B51F-BE18-904E-9966-F1BAD8F831D0}"/>
                </a:ext>
              </a:extLst>
            </p:cNvPr>
            <p:cNvSpPr/>
            <p:nvPr/>
          </p:nvSpPr>
          <p:spPr>
            <a:xfrm>
              <a:off x="7731844" y="2107332"/>
              <a:ext cx="642640" cy="648072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9752" y="5661248"/>
            <a:ext cx="6347047" cy="1080120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  <a:latin typeface="Calibri" charset="0"/>
              </a:rPr>
              <a:t>No longer any </a:t>
            </a:r>
            <a:r>
              <a:rPr lang="en-US" sz="2000" dirty="0" err="1">
                <a:solidFill>
                  <a:srgbClr val="FF0000"/>
                </a:solidFill>
                <a:latin typeface="Calibri" charset="0"/>
              </a:rPr>
              <a:t>latin</a:t>
            </a:r>
            <a:r>
              <a:rPr lang="en-US" sz="2000" dirty="0">
                <a:solidFill>
                  <a:srgbClr val="FF0000"/>
                </a:solidFill>
                <a:latin typeface="Calibri" charset="0"/>
              </a:rPr>
              <a:t> lovers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charset="0"/>
              </a:rPr>
              <a:t>All Italians lazy?</a:t>
            </a:r>
          </a:p>
        </p:txBody>
      </p:sp>
      <p:pic>
        <p:nvPicPr>
          <p:cNvPr id="14340" name="Picture 4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57" y="1340768"/>
            <a:ext cx="5945187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51920" y="5187216"/>
            <a:ext cx="1728192" cy="324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Gewitterblitz 3"/>
          <p:cNvSpPr/>
          <p:nvPr/>
        </p:nvSpPr>
        <p:spPr>
          <a:xfrm>
            <a:off x="1331640" y="5373216"/>
            <a:ext cx="936104" cy="864096"/>
          </a:xfrm>
          <a:prstGeom prst="lightningBol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517762" y="670055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4688E496-3E8C-BA42-8F0B-53A9986B7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85276E61-349B-664A-ACC0-B460E8CD7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8064896" cy="9144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Inference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2B4EA2-0B8B-C643-896D-24BCAB0F97FE}"/>
              </a:ext>
            </a:extLst>
          </p:cNvPr>
          <p:cNvSpPr txBox="1"/>
          <p:nvPr/>
        </p:nvSpPr>
        <p:spPr>
          <a:xfrm>
            <a:off x="2555776" y="6597650"/>
            <a:ext cx="395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/>
                </a:solidFill>
              </a:rPr>
              <a:t>© Enrico Franconi, Free University of Bolzano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7FFE7D-BB4A-804E-948B-78D12B958A7C}"/>
              </a:ext>
            </a:extLst>
          </p:cNvPr>
          <p:cNvSpPr txBox="1"/>
          <p:nvPr/>
        </p:nvSpPr>
        <p:spPr>
          <a:xfrm>
            <a:off x="2210976" y="468537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Guy</a:t>
            </a:r>
          </a:p>
        </p:txBody>
      </p:sp>
    </p:spTree>
    <p:extLst>
      <p:ext uri="{BB962C8B-B14F-4D97-AF65-F5344CB8AC3E}">
        <p14:creationId xmlns:p14="http://schemas.microsoft.com/office/powerpoint/2010/main" val="4279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  <p:bldP spid="14" grpId="0" animBg="1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518"/>
            <a:ext cx="8229600" cy="914400"/>
          </a:xfrm>
        </p:spPr>
        <p:txBody>
          <a:bodyPr/>
          <a:lstStyle/>
          <a:p>
            <a:r>
              <a:rPr lang="en-US" sz="3200" dirty="0">
                <a:latin typeface="Calibri" charset="0"/>
              </a:rPr>
              <a:t>Italy again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charset="0"/>
            </a:endParaRPr>
          </a:p>
        </p:txBody>
      </p:sp>
      <p:pic>
        <p:nvPicPr>
          <p:cNvPr id="18436" name="Picture 4" descr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905000"/>
            <a:ext cx="60071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ung 1"/>
          <p:cNvGrpSpPr/>
          <p:nvPr/>
        </p:nvGrpSpPr>
        <p:grpSpPr>
          <a:xfrm>
            <a:off x="1828549" y="1935973"/>
            <a:ext cx="5699352" cy="3077204"/>
            <a:chOff x="1828549" y="1935973"/>
            <a:chExt cx="5699352" cy="3077204"/>
          </a:xfrm>
        </p:grpSpPr>
        <p:sp>
          <p:nvSpPr>
            <p:cNvPr id="10" name="Rechteck 9"/>
            <p:cNvSpPr/>
            <p:nvPr/>
          </p:nvSpPr>
          <p:spPr>
            <a:xfrm>
              <a:off x="1828549" y="4200441"/>
              <a:ext cx="5623771" cy="812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6012160" y="2132856"/>
              <a:ext cx="1515741" cy="2160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4521038" y="1935973"/>
              <a:ext cx="1803251" cy="812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429C6CAD-EE5E-B54B-9CA6-E1F77297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D04AB3-E8F6-7C46-8279-6729B3137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2907230"/>
            <a:ext cx="1515742" cy="2576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047B87-9FB8-664F-AAFD-BE8F79D1FAC8}"/>
              </a:ext>
            </a:extLst>
          </p:cNvPr>
          <p:cNvSpPr txBox="1"/>
          <p:nvPr/>
        </p:nvSpPr>
        <p:spPr>
          <a:xfrm>
            <a:off x="2555776" y="6597650"/>
            <a:ext cx="395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/>
                </a:solidFill>
              </a:rPr>
              <a:t>© Enrico Franconi, Free University of Bolzano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D38FB6-E885-F642-AFEA-FBDF63507B6F}"/>
              </a:ext>
            </a:extLst>
          </p:cNvPr>
          <p:cNvSpPr txBox="1"/>
          <p:nvPr/>
        </p:nvSpPr>
        <p:spPr>
          <a:xfrm>
            <a:off x="2150016" y="371703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Guy</a:t>
            </a:r>
          </a:p>
        </p:txBody>
      </p:sp>
    </p:spTree>
    <p:extLst>
      <p:ext uri="{BB962C8B-B14F-4D97-AF65-F5344CB8AC3E}">
        <p14:creationId xmlns:p14="http://schemas.microsoft.com/office/powerpoint/2010/main" val="46791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7C884-0EE3-FA43-A801-FBCB14AA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More Than a Hierarchy … Ontologies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DFBED3-DA71-644E-8BC0-A8EB4D4C9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40" y="1270093"/>
            <a:ext cx="8229600" cy="48226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2173E-768B-2B4B-A485-599102AC6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4D3B4D-14ED-BC48-81EF-9E621E98950C}"/>
              </a:ext>
            </a:extLst>
          </p:cNvPr>
          <p:cNvSpPr/>
          <p:nvPr/>
        </p:nvSpPr>
        <p:spPr>
          <a:xfrm>
            <a:off x="3717483" y="6610052"/>
            <a:ext cx="16466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+mn-lt"/>
              </a:rPr>
              <a:t>https://</a:t>
            </a:r>
            <a:r>
              <a:rPr lang="en-US" sz="1400" dirty="0" err="1">
                <a:solidFill>
                  <a:srgbClr val="FFFFFF"/>
                </a:solidFill>
                <a:latin typeface="+mn-lt"/>
              </a:rPr>
              <a:t>emmc.info</a:t>
            </a:r>
            <a:r>
              <a:rPr lang="en-US" sz="1400" dirty="0">
                <a:solidFill>
                  <a:srgbClr val="FFFFFF"/>
                </a:solidFill>
                <a:latin typeface="+mn-lt"/>
              </a:rPr>
              <a:t>/ </a:t>
            </a:r>
            <a:endParaRPr lang="en-US" sz="1400" dirty="0"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E33FE1-BC16-CC42-9C90-008E97AB8059}"/>
              </a:ext>
            </a:extLst>
          </p:cNvPr>
          <p:cNvSpPr txBox="1"/>
          <p:nvPr/>
        </p:nvSpPr>
        <p:spPr>
          <a:xfrm>
            <a:off x="899592" y="4606528"/>
            <a:ext cx="6822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DE" sz="1600" dirty="0"/>
              <a:t>Kenya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6342C9D5-1C56-0C48-8CFE-8C46284EFBF7}"/>
              </a:ext>
            </a:extLst>
          </p:cNvPr>
          <p:cNvSpPr/>
          <p:nvPr/>
        </p:nvSpPr>
        <p:spPr>
          <a:xfrm>
            <a:off x="2195736" y="3692068"/>
            <a:ext cx="4536504" cy="2017663"/>
          </a:xfrm>
          <a:prstGeom prst="cloudCallout">
            <a:avLst>
              <a:gd name="adj1" fmla="val -52037"/>
              <a:gd name="adj2" fmla="val -627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000" dirty="0">
                <a:solidFill>
                  <a:schemeClr val="tx1"/>
                </a:solidFill>
              </a:rPr>
              <a:t>Pitfalls of using set theory:</a:t>
            </a:r>
            <a:br>
              <a:rPr lang="en-DE" sz="2000" dirty="0">
                <a:solidFill>
                  <a:schemeClr val="tx1"/>
                </a:solidFill>
              </a:rPr>
            </a:br>
            <a:r>
              <a:rPr lang="en-DE" sz="2000" dirty="0">
                <a:solidFill>
                  <a:schemeClr val="tx1"/>
                </a:solidFill>
              </a:rPr>
              <a:t>What about bulk notions </a:t>
            </a:r>
          </a:p>
          <a:p>
            <a:pPr algn="ctr"/>
            <a:r>
              <a:rPr lang="en-DE" sz="2000" dirty="0">
                <a:solidFill>
                  <a:schemeClr val="tx1"/>
                </a:solidFill>
              </a:rPr>
              <a:t>such as metal or sandstone?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78696335-3D56-4747-A133-32FCA6F5C303}"/>
              </a:ext>
            </a:extLst>
          </p:cNvPr>
          <p:cNvSpPr/>
          <p:nvPr/>
        </p:nvSpPr>
        <p:spPr>
          <a:xfrm>
            <a:off x="6948264" y="1532171"/>
            <a:ext cx="2195736" cy="1608454"/>
          </a:xfrm>
          <a:prstGeom prst="cloudCallout">
            <a:avLst>
              <a:gd name="adj1" fmla="val -65778"/>
              <a:gd name="adj2" fmla="val -379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Decidable fragment of </a:t>
            </a:r>
            <a:br>
              <a:rPr lang="en-DE" dirty="0">
                <a:solidFill>
                  <a:schemeClr val="tx1"/>
                </a:solidFill>
              </a:rPr>
            </a:br>
            <a:r>
              <a:rPr lang="en-DE" dirty="0">
                <a:solidFill>
                  <a:schemeClr val="tx1"/>
                </a:solidFill>
              </a:rPr>
              <a:t>first-order logic</a:t>
            </a:r>
          </a:p>
        </p:txBody>
      </p:sp>
    </p:spTree>
    <p:extLst>
      <p:ext uri="{BB962C8B-B14F-4D97-AF65-F5344CB8AC3E}">
        <p14:creationId xmlns:p14="http://schemas.microsoft.com/office/powerpoint/2010/main" val="85640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8A8D-DE5A-0947-BE0A-D7E87D9BB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“Semantic Interoperability” with Ontologies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3BB75-CFEB-EE42-920D-9C8BE7026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What’s in a link?</a:t>
            </a:r>
          </a:p>
          <a:p>
            <a:r>
              <a:rPr lang="en-DE" dirty="0"/>
              <a:t>What’s in a class?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67A0E-8535-DF4B-8F07-314572FE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19610B-A96A-CF4D-AD6C-9425275C1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37" y="1247818"/>
            <a:ext cx="7703963" cy="4622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11B720-A86A-BC47-84E4-E24C13636658}"/>
              </a:ext>
            </a:extLst>
          </p:cNvPr>
          <p:cNvSpPr txBox="1"/>
          <p:nvPr/>
        </p:nvSpPr>
        <p:spPr>
          <a:xfrm rot="19772271">
            <a:off x="1185713" y="2344134"/>
            <a:ext cx="702409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1500" dirty="0">
                <a:solidFill>
                  <a:srgbClr val="CC3399"/>
                </a:solidFill>
                <a:highlight>
                  <a:srgbClr val="FFFF00"/>
                </a:highlight>
              </a:rPr>
              <a:t>Nonsense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21D5B3-4601-A645-ABF9-6669D3BE0823}"/>
              </a:ext>
            </a:extLst>
          </p:cNvPr>
          <p:cNvSpPr/>
          <p:nvPr/>
        </p:nvSpPr>
        <p:spPr>
          <a:xfrm>
            <a:off x="2915816" y="613058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2800" dirty="0">
                <a:solidFill>
                  <a:srgbClr val="0D0FFF"/>
                </a:solidFill>
              </a:rPr>
              <a:t>Ref [1] Not disclosed</a:t>
            </a:r>
          </a:p>
        </p:txBody>
      </p:sp>
    </p:spTree>
    <p:extLst>
      <p:ext uri="{BB962C8B-B14F-4D97-AF65-F5344CB8AC3E}">
        <p14:creationId xmlns:p14="http://schemas.microsoft.com/office/powerpoint/2010/main" val="142199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7" grpId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62C3-85E5-D348-A30F-5EE8CEA43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350"/>
            <a:ext cx="8424936" cy="503238"/>
          </a:xfrm>
        </p:spPr>
        <p:txBody>
          <a:bodyPr/>
          <a:lstStyle/>
          <a:p>
            <a:r>
              <a:rPr lang="en-US" dirty="0"/>
              <a:t>Is Set Theory the Right Thing? – Don’ts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79E05-BCB3-2B48-A9E7-FB2E97232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488598B-7050-1B4B-966A-01D5C84DC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148" y="1052736"/>
            <a:ext cx="7573703" cy="4968875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722598-FCFA-D244-892C-F39E8B41B651}"/>
              </a:ext>
            </a:extLst>
          </p:cNvPr>
          <p:cNvSpPr/>
          <p:nvPr/>
        </p:nvSpPr>
        <p:spPr>
          <a:xfrm>
            <a:off x="2304256" y="6185356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sz="1100" dirty="0" err="1">
                <a:solidFill>
                  <a:srgbClr val="0D0FFF"/>
                </a:solidFill>
                <a:latin typeface="Merriweather"/>
              </a:rPr>
              <a:t>Ashino</a:t>
            </a:r>
            <a:r>
              <a:rPr lang="en" sz="1100" dirty="0">
                <a:solidFill>
                  <a:srgbClr val="0D0FFF"/>
                </a:solidFill>
                <a:latin typeface="Merriweather"/>
              </a:rPr>
              <a:t>, T.. Materials Ontology: An Infrastructure for Exchanging Materials Information and Knowledge.  </a:t>
            </a:r>
            <a:r>
              <a:rPr lang="en" sz="1100" i="1" dirty="0">
                <a:solidFill>
                  <a:srgbClr val="0D0FFF"/>
                </a:solidFill>
                <a:latin typeface="Merriweather"/>
              </a:rPr>
              <a:t>Data Science Journal</a:t>
            </a:r>
            <a:r>
              <a:rPr lang="en" sz="1100" dirty="0">
                <a:solidFill>
                  <a:srgbClr val="0D0FFF"/>
                </a:solidFill>
                <a:latin typeface="Merriweather"/>
              </a:rPr>
              <a:t>, 9, pp.54–61, </a:t>
            </a:r>
            <a:r>
              <a:rPr lang="en" sz="1100" b="1" dirty="0">
                <a:solidFill>
                  <a:srgbClr val="FF0000"/>
                </a:solidFill>
                <a:latin typeface="Merriweather"/>
              </a:rPr>
              <a:t>2010</a:t>
            </a:r>
            <a:r>
              <a:rPr lang="en" sz="1100" dirty="0">
                <a:solidFill>
                  <a:srgbClr val="0D0FFF"/>
                </a:solidFill>
                <a:latin typeface="Merriweather"/>
              </a:rPr>
              <a:t>.</a:t>
            </a:r>
            <a:endParaRPr lang="de-DE" sz="1100" dirty="0">
              <a:solidFill>
                <a:srgbClr val="0D0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A786F1-6CA4-A64B-AD37-FA5DD067C6B6}"/>
              </a:ext>
            </a:extLst>
          </p:cNvPr>
          <p:cNvSpPr txBox="1"/>
          <p:nvPr/>
        </p:nvSpPr>
        <p:spPr>
          <a:xfrm>
            <a:off x="3491880" y="1052736"/>
            <a:ext cx="2228495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400" dirty="0">
                <a:solidFill>
                  <a:srgbClr val="FF0000"/>
                </a:solidFill>
              </a:rPr>
              <a:t>?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E12892A7-DFC1-BE42-974B-E6E619E658DB}"/>
              </a:ext>
            </a:extLst>
          </p:cNvPr>
          <p:cNvSpPr/>
          <p:nvPr/>
        </p:nvSpPr>
        <p:spPr>
          <a:xfrm>
            <a:off x="5406523" y="3534975"/>
            <a:ext cx="4139952" cy="2017663"/>
          </a:xfrm>
          <a:prstGeom prst="cloudCallout">
            <a:avLst>
              <a:gd name="adj1" fmla="val -52037"/>
              <a:gd name="adj2" fmla="val -6272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Even if ontology had been carefully specified: </a:t>
            </a:r>
            <a:br>
              <a:rPr lang="en-DE" dirty="0">
                <a:solidFill>
                  <a:schemeClr val="tx1"/>
                </a:solidFill>
              </a:rPr>
            </a:br>
            <a:r>
              <a:rPr lang="en-DE" dirty="0">
                <a:solidFill>
                  <a:schemeClr val="tx1"/>
                </a:solidFill>
              </a:rPr>
              <a:t>Find the right class name in a hierarchy of</a:t>
            </a:r>
            <a:br>
              <a:rPr lang="en-DE" dirty="0">
                <a:solidFill>
                  <a:schemeClr val="tx1"/>
                </a:solidFill>
              </a:rPr>
            </a:br>
            <a:r>
              <a:rPr lang="en-DE" dirty="0">
                <a:solidFill>
                  <a:schemeClr val="tx1"/>
                </a:solidFill>
              </a:rPr>
              <a:t>100,000 nodes?</a:t>
            </a:r>
          </a:p>
        </p:txBody>
      </p:sp>
    </p:spTree>
    <p:extLst>
      <p:ext uri="{BB962C8B-B14F-4D97-AF65-F5344CB8AC3E}">
        <p14:creationId xmlns:p14="http://schemas.microsoft.com/office/powerpoint/2010/main" val="8095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F11CC-E44A-6444-912F-46847A3D7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Maybes: Upcoming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90C22-7758-9845-B14A-E2670415B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NFDI4MSE </a:t>
            </a:r>
            <a:r>
              <a:rPr lang="en-US" dirty="0">
                <a:hlinkClick r:id="rId3"/>
              </a:rPr>
              <a:t>https://nfdi4mse.de</a:t>
            </a:r>
            <a:r>
              <a:rPr lang="en-US" dirty="0"/>
              <a:t> </a:t>
            </a:r>
          </a:p>
          <a:p>
            <a:r>
              <a:rPr lang="en-US" dirty="0"/>
              <a:t>FAIRMAT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sym typeface="Wingdings" pitchFamily="2" charset="2"/>
                <a:hlinkClick r:id="rId4"/>
              </a:rPr>
              <a:t>https://fairdi.eu/fairmat/consortium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r>
              <a:rPr lang="en-US" dirty="0">
                <a:sym typeface="Wingdings" pitchFamily="2" charset="2"/>
              </a:rPr>
              <a:t>EMMO European Materials &amp; Modelling Ontology 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from EMMC 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EAC7B-370C-6547-99D6-1D55E572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C07EC4D0-C83A-EB4A-966A-6236AFA1EADA}"/>
              </a:ext>
            </a:extLst>
          </p:cNvPr>
          <p:cNvSpPr/>
          <p:nvPr/>
        </p:nvSpPr>
        <p:spPr>
          <a:xfrm>
            <a:off x="3059832" y="3073524"/>
            <a:ext cx="4680520" cy="1224136"/>
          </a:xfrm>
          <a:prstGeom prst="cloudCallout">
            <a:avLst>
              <a:gd name="adj1" fmla="val -60448"/>
              <a:gd name="adj2" fmla="val -775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Hardly directly usable for</a:t>
            </a:r>
            <a:br>
              <a:rPr lang="en-DE" dirty="0">
                <a:solidFill>
                  <a:schemeClr val="tx1"/>
                </a:solidFill>
              </a:rPr>
            </a:br>
            <a:r>
              <a:rPr lang="en-DE" dirty="0">
                <a:solidFill>
                  <a:schemeClr val="tx1"/>
                </a:solidFill>
              </a:rPr>
              <a:t>humanities researchers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FD9A82-1DE2-3F4A-BABB-C16B2D7EFA8C}"/>
              </a:ext>
            </a:extLst>
          </p:cNvPr>
          <p:cNvSpPr/>
          <p:nvPr/>
        </p:nvSpPr>
        <p:spPr>
          <a:xfrm>
            <a:off x="2130272" y="6314559"/>
            <a:ext cx="4457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DE" dirty="0"/>
              <a:t>EMMC: European Materials Modeling Council</a:t>
            </a:r>
          </a:p>
        </p:txBody>
      </p:sp>
    </p:spTree>
    <p:extLst>
      <p:ext uri="{BB962C8B-B14F-4D97-AF65-F5344CB8AC3E}">
        <p14:creationId xmlns:p14="http://schemas.microsoft.com/office/powerpoint/2010/main" val="62366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31F79-0A56-D94F-80F9-1C3279B2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350"/>
            <a:ext cx="8713093" cy="503238"/>
          </a:xfrm>
        </p:spPr>
        <p:txBody>
          <a:bodyPr/>
          <a:lstStyle/>
          <a:p>
            <a:r>
              <a:rPr lang="en-DE" dirty="0"/>
              <a:t>EMMO: </a:t>
            </a:r>
            <a:r>
              <a:rPr lang="en-US" dirty="0"/>
              <a:t>European Materials &amp; Modelling Ontology </a:t>
            </a:r>
            <a:endParaRPr lang="en-DE" dirty="0"/>
          </a:p>
        </p:txBody>
      </p:sp>
      <p:pic>
        <p:nvPicPr>
          <p:cNvPr id="6" name="Content Placeholder 5" descr="A picture containing food&#10;&#10;Description automatically generated">
            <a:extLst>
              <a:ext uri="{FF2B5EF4-FFF2-40B4-BE49-F238E27FC236}">
                <a16:creationId xmlns:a16="http://schemas.microsoft.com/office/drawing/2014/main" id="{4B6B0673-7A14-6B44-9890-8DCEAF7D5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1196752"/>
            <a:ext cx="3494593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CA1F2-F276-574F-93AF-7925E594C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EE8664E8-F5A4-304A-9FFB-837738793D17}"/>
              </a:ext>
            </a:extLst>
          </p:cNvPr>
          <p:cNvSpPr/>
          <p:nvPr/>
        </p:nvSpPr>
        <p:spPr>
          <a:xfrm>
            <a:off x="3293294" y="4149080"/>
            <a:ext cx="4680520" cy="1224136"/>
          </a:xfrm>
          <a:prstGeom prst="cloudCallout">
            <a:avLst>
              <a:gd name="adj1" fmla="val -60448"/>
              <a:gd name="adj2" fmla="val -7755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rgbClr val="0D0FFF"/>
                </a:solidFill>
              </a:rPr>
              <a:t>134 pages</a:t>
            </a:r>
          </a:p>
        </p:txBody>
      </p:sp>
    </p:spTree>
    <p:extLst>
      <p:ext uri="{BB962C8B-B14F-4D97-AF65-F5344CB8AC3E}">
        <p14:creationId xmlns:p14="http://schemas.microsoft.com/office/powerpoint/2010/main" val="126076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71A53-04FC-E14A-8DE8-31389EF97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EMMO</a:t>
            </a:r>
          </a:p>
        </p:txBody>
      </p:sp>
      <p:pic>
        <p:nvPicPr>
          <p:cNvPr id="6" name="Content Placeholder 5" descr="A picture containing sitting, man, riding, skiing&#10;&#10;Description automatically generated">
            <a:extLst>
              <a:ext uri="{FF2B5EF4-FFF2-40B4-BE49-F238E27FC236}">
                <a16:creationId xmlns:a16="http://schemas.microsoft.com/office/drawing/2014/main" id="{C1D412F9-07ED-2848-9CCF-1D0019CBD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066" y="1196975"/>
            <a:ext cx="8119868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F86B7-77E0-EB47-AAA6-E84DA316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3" name="Cloud Callout 2">
            <a:extLst>
              <a:ext uri="{FF2B5EF4-FFF2-40B4-BE49-F238E27FC236}">
                <a16:creationId xmlns:a16="http://schemas.microsoft.com/office/drawing/2014/main" id="{75E49DA8-32D6-5047-AA4C-4EF36A881633}"/>
              </a:ext>
            </a:extLst>
          </p:cNvPr>
          <p:cNvSpPr/>
          <p:nvPr/>
        </p:nvSpPr>
        <p:spPr>
          <a:xfrm>
            <a:off x="5796136" y="3933056"/>
            <a:ext cx="2901777" cy="1800200"/>
          </a:xfrm>
          <a:prstGeom prst="cloudCallout">
            <a:avLst>
              <a:gd name="adj1" fmla="val -49281"/>
              <a:gd name="adj2" fmla="val -7859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For machines to provide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DC2AC0-B2B9-5E4B-AC5C-8B8C45C58507}"/>
              </a:ext>
            </a:extLst>
          </p:cNvPr>
          <p:cNvSpPr/>
          <p:nvPr/>
        </p:nvSpPr>
        <p:spPr>
          <a:xfrm>
            <a:off x="1979712" y="6623050"/>
            <a:ext cx="52261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Mesoscopic: materials of an intermediate length (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</a:rPr>
              <a:t>nano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 to micro)</a:t>
            </a:r>
            <a:endParaRPr lang="en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B16BC-78C6-864B-8308-25214D52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Back to Humanities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1CA31-7742-DC4D-95C5-79E23C15D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Need manageable materials descriptions: </a:t>
            </a:r>
            <a:r>
              <a:rPr lang="en-DE" dirty="0">
                <a:solidFill>
                  <a:srgbClr val="0D0FFF"/>
                </a:solidFill>
              </a:rPr>
              <a:t>Names</a:t>
            </a:r>
          </a:p>
          <a:p>
            <a:pPr lvl="1"/>
            <a:r>
              <a:rPr lang="en-DE" dirty="0"/>
              <a:t>E.g., used in TEI descriptions for epigraphy descriptions</a:t>
            </a:r>
          </a:p>
          <a:p>
            <a:pPr lvl="1"/>
            <a:r>
              <a:rPr lang="en-DE" dirty="0"/>
              <a:t>Cf. usage of contemporary names vs. ancient names</a:t>
            </a:r>
          </a:p>
          <a:p>
            <a:r>
              <a:rPr lang="en-DE" dirty="0"/>
              <a:t>Could combine names with </a:t>
            </a:r>
            <a:r>
              <a:rPr lang="en-DE" dirty="0">
                <a:solidFill>
                  <a:srgbClr val="0D0FFF"/>
                </a:solidFill>
              </a:rPr>
              <a:t>links to materials data</a:t>
            </a:r>
          </a:p>
          <a:p>
            <a:pPr lvl="1"/>
            <a:r>
              <a:rPr lang="en-DE" dirty="0"/>
              <a:t>Spectrogram data</a:t>
            </a:r>
          </a:p>
          <a:p>
            <a:pPr lvl="2"/>
            <a:r>
              <a:rPr lang="en-DE" dirty="0"/>
              <a:t>Possibly with automatic materials classifications </a:t>
            </a:r>
            <a:br>
              <a:rPr lang="en-DE" dirty="0"/>
            </a:br>
            <a:r>
              <a:rPr lang="en-DE" dirty="0"/>
              <a:t>according to reference libraries</a:t>
            </a:r>
          </a:p>
          <a:p>
            <a:pPr lvl="1"/>
            <a:r>
              <a:rPr lang="en-DE" dirty="0"/>
              <a:t>EMMO specs (stemming from materials analysis machines)</a:t>
            </a:r>
          </a:p>
          <a:p>
            <a:pPr lvl="1"/>
            <a:r>
              <a:rPr lang="en-DE" dirty="0"/>
              <a:t>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21859-C0CC-0B42-B792-3F46CF174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9007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7589-803A-0141-AAE2-CB7A02D80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TEI (</a:t>
            </a:r>
            <a:r>
              <a:rPr lang="en-US" dirty="0"/>
              <a:t>https://</a:t>
            </a:r>
            <a:r>
              <a:rPr lang="en-US" dirty="0" err="1"/>
              <a:t>tei-c.org</a:t>
            </a:r>
            <a:r>
              <a:rPr lang="en-US" dirty="0"/>
              <a:t>)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75C1B-CE2E-F441-BB0F-36FE3B917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7756"/>
            <a:ext cx="8229600" cy="4968875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&lt;</a:t>
            </a:r>
            <a:r>
              <a:rPr lang="en-US" sz="1800" b="1" dirty="0" err="1"/>
              <a:t>msDesc</a:t>
            </a:r>
            <a:r>
              <a:rPr lang="en-US" sz="1800" b="1" dirty="0"/>
              <a:t>&gt;</a:t>
            </a:r>
            <a:br>
              <a:rPr lang="en-US" sz="1800" dirty="0"/>
            </a:br>
            <a:r>
              <a:rPr lang="en-US" sz="1800" dirty="0"/>
              <a:t> </a:t>
            </a:r>
            <a:r>
              <a:rPr lang="en-US" sz="1800" b="1" dirty="0"/>
              <a:t>&lt;</a:t>
            </a:r>
            <a:r>
              <a:rPr lang="en-US" sz="1800" b="1" dirty="0" err="1"/>
              <a:t>msIdentifier</a:t>
            </a:r>
            <a:r>
              <a:rPr lang="en-US" sz="1800" b="1" dirty="0"/>
              <a:t>&gt;</a:t>
            </a:r>
            <a:br>
              <a:rPr lang="en-US" sz="1800" dirty="0"/>
            </a:br>
            <a:r>
              <a:rPr lang="en-US" sz="1800" dirty="0"/>
              <a:t>   …</a:t>
            </a:r>
            <a:br>
              <a:rPr lang="en-US" sz="1800" dirty="0"/>
            </a:br>
            <a:r>
              <a:rPr lang="en-US" sz="1800" dirty="0"/>
              <a:t> </a:t>
            </a:r>
            <a:r>
              <a:rPr lang="en-US" sz="1800" b="1" dirty="0"/>
              <a:t>&lt;/</a:t>
            </a:r>
            <a:r>
              <a:rPr lang="en-US" sz="1800" b="1" dirty="0" err="1"/>
              <a:t>msIdentifier</a:t>
            </a:r>
            <a:r>
              <a:rPr lang="en-US" sz="1800" b="1" dirty="0"/>
              <a:t>&gt;</a:t>
            </a:r>
            <a:br>
              <a:rPr lang="en-US" sz="1800" dirty="0"/>
            </a:br>
            <a:r>
              <a:rPr lang="en-US" sz="1800" dirty="0"/>
              <a:t> </a:t>
            </a:r>
            <a:r>
              <a:rPr lang="en-US" sz="1800" b="1" dirty="0"/>
              <a:t>&lt;</a:t>
            </a:r>
            <a:r>
              <a:rPr lang="en-US" sz="1800" b="1" dirty="0" err="1"/>
              <a:t>msContents</a:t>
            </a:r>
            <a:r>
              <a:rPr lang="en-US" sz="1800" b="1" dirty="0"/>
              <a:t>&gt;</a:t>
            </a:r>
            <a:br>
              <a:rPr lang="en-US" sz="1800" dirty="0"/>
            </a:br>
            <a:r>
              <a:rPr lang="en-US" sz="1800" dirty="0"/>
              <a:t>  </a:t>
            </a:r>
            <a:r>
              <a:rPr lang="en-US" sz="1800" b="1" dirty="0"/>
              <a:t>&lt;p&gt;</a:t>
            </a:r>
            <a:br>
              <a:rPr lang="en-US" sz="1800" dirty="0"/>
            </a:br>
            <a:r>
              <a:rPr lang="en-US" sz="1800" dirty="0"/>
              <a:t>   </a:t>
            </a:r>
            <a:r>
              <a:rPr lang="en-US" sz="1800" b="1" dirty="0"/>
              <a:t>&lt;quote&gt;</a:t>
            </a:r>
            <a:r>
              <a:rPr lang="en-US" sz="1800" dirty="0"/>
              <a:t>Hic incipit </a:t>
            </a:r>
            <a:r>
              <a:rPr lang="en-US" sz="1800" dirty="0" err="1"/>
              <a:t>Bruitus</a:t>
            </a:r>
            <a:r>
              <a:rPr lang="en-US" sz="1800" dirty="0"/>
              <a:t> </a:t>
            </a:r>
            <a:r>
              <a:rPr lang="en-US" sz="1800" dirty="0" err="1"/>
              <a:t>Anglie</a:t>
            </a:r>
            <a:r>
              <a:rPr lang="en-US" sz="1800" dirty="0"/>
              <a:t>,</a:t>
            </a:r>
            <a:r>
              <a:rPr lang="en-US" sz="1800" b="1" dirty="0"/>
              <a:t>&lt;/quote&gt;</a:t>
            </a:r>
            <a:r>
              <a:rPr lang="en-US" sz="1800" dirty="0"/>
              <a:t> the </a:t>
            </a:r>
            <a:r>
              <a:rPr lang="en-US" sz="1800" b="1" dirty="0"/>
              <a:t>&lt;title&gt;</a:t>
            </a:r>
            <a:r>
              <a:rPr lang="en-US" sz="1800" dirty="0"/>
              <a:t>De </a:t>
            </a:r>
            <a:r>
              <a:rPr lang="en-US" sz="1800" dirty="0" err="1"/>
              <a:t>origine</a:t>
            </a:r>
            <a:r>
              <a:rPr lang="en-US" sz="1800" dirty="0"/>
              <a:t> et </a:t>
            </a:r>
            <a:r>
              <a:rPr lang="en-US" sz="1800" dirty="0" err="1"/>
              <a:t>gestis</a:t>
            </a:r>
            <a:br>
              <a:rPr lang="en-US" sz="1800" dirty="0"/>
            </a:br>
            <a:r>
              <a:rPr lang="en-US" sz="1800" dirty="0"/>
              <a:t>       </a:t>
            </a:r>
            <a:r>
              <a:rPr lang="en-US" sz="1800" dirty="0" err="1"/>
              <a:t>Regum</a:t>
            </a:r>
            <a:r>
              <a:rPr lang="en-US" sz="1800" dirty="0"/>
              <a:t> </a:t>
            </a:r>
            <a:r>
              <a:rPr lang="en-US" sz="1800" dirty="0" err="1"/>
              <a:t>Angliae</a:t>
            </a:r>
            <a:r>
              <a:rPr lang="en-US" sz="1800" b="1" dirty="0"/>
              <a:t>&lt;/title&gt;</a:t>
            </a:r>
            <a:r>
              <a:rPr lang="en-US" sz="1800" dirty="0"/>
              <a:t> of Geoffrey of Monmouth (</a:t>
            </a:r>
            <a:r>
              <a:rPr lang="en-US" sz="1800" dirty="0" err="1"/>
              <a:t>Galfridus</a:t>
            </a:r>
            <a:r>
              <a:rPr lang="en-US" sz="1800" dirty="0"/>
              <a:t> </a:t>
            </a:r>
            <a:r>
              <a:rPr lang="en-US" sz="1800" dirty="0" err="1"/>
              <a:t>Monumetensis</a:t>
            </a:r>
            <a:r>
              <a:rPr lang="en-US" sz="1800" dirty="0"/>
              <a:t>): beg.</a:t>
            </a:r>
            <a:br>
              <a:rPr lang="en-US" sz="1800" dirty="0"/>
            </a:br>
            <a:r>
              <a:rPr lang="en-US" sz="1800" dirty="0"/>
              <a:t>  </a:t>
            </a:r>
            <a:r>
              <a:rPr lang="en-US" sz="1800" b="1" dirty="0"/>
              <a:t>&lt;quote&gt;</a:t>
            </a:r>
            <a:r>
              <a:rPr lang="en-US" sz="1800" dirty="0"/>
              <a:t>Cum mecum </a:t>
            </a:r>
            <a:r>
              <a:rPr lang="en-US" sz="1800" dirty="0" err="1"/>
              <a:t>multa</a:t>
            </a:r>
            <a:r>
              <a:rPr lang="en-US" sz="1800" dirty="0"/>
              <a:t> &amp;amp; de multis.</a:t>
            </a:r>
            <a:r>
              <a:rPr lang="en-US" sz="1800" b="1" dirty="0"/>
              <a:t>&lt;/quote&gt;</a:t>
            </a:r>
            <a:r>
              <a:rPr lang="en-US" sz="1800" dirty="0"/>
              <a:t> In Latin.</a:t>
            </a:r>
            <a:r>
              <a:rPr lang="en-US" sz="1800" b="1" dirty="0"/>
              <a:t>&lt;/p&gt;</a:t>
            </a:r>
            <a:br>
              <a:rPr lang="en-US" sz="1800" dirty="0"/>
            </a:br>
            <a:r>
              <a:rPr lang="en-US" sz="1800" dirty="0"/>
              <a:t> </a:t>
            </a:r>
            <a:r>
              <a:rPr lang="en-US" sz="1800" b="1" dirty="0"/>
              <a:t>&lt;/</a:t>
            </a:r>
            <a:r>
              <a:rPr lang="en-US" sz="1800" b="1" dirty="0" err="1"/>
              <a:t>msContents</a:t>
            </a:r>
            <a:r>
              <a:rPr lang="en-US" sz="1800" b="1" dirty="0"/>
              <a:t>&gt;</a:t>
            </a:r>
            <a:br>
              <a:rPr lang="en-US" sz="1800" dirty="0"/>
            </a:br>
            <a:r>
              <a:rPr lang="en-US" sz="1800" dirty="0"/>
              <a:t> </a:t>
            </a:r>
            <a:r>
              <a:rPr lang="en-US" sz="1800" b="1" dirty="0"/>
              <a:t>&lt;</a:t>
            </a:r>
            <a:r>
              <a:rPr lang="en-US" sz="1800" b="1" dirty="0" err="1"/>
              <a:t>physDesc</a:t>
            </a:r>
            <a:r>
              <a:rPr lang="en-US" sz="1800" b="1" dirty="0"/>
              <a:t>&gt;</a:t>
            </a:r>
            <a:br>
              <a:rPr lang="en-US" sz="1800" dirty="0"/>
            </a:br>
            <a:r>
              <a:rPr lang="en-US" sz="1800" dirty="0"/>
              <a:t>  </a:t>
            </a:r>
            <a:r>
              <a:rPr lang="en-US" sz="1800" b="1" dirty="0"/>
              <a:t>&lt;p&gt;</a:t>
            </a:r>
            <a:br>
              <a:rPr lang="en-US" sz="1800" dirty="0"/>
            </a:br>
            <a:r>
              <a:rPr lang="en-US" sz="1800" dirty="0"/>
              <a:t>  </a:t>
            </a:r>
            <a:r>
              <a:rPr lang="en-US" sz="1800" dirty="0">
                <a:solidFill>
                  <a:srgbClr val="0D0FFF"/>
                </a:solidFill>
              </a:rPr>
              <a:t> </a:t>
            </a:r>
            <a:r>
              <a:rPr lang="en-US" sz="1800" b="1" dirty="0">
                <a:solidFill>
                  <a:srgbClr val="0D0FFF"/>
                </a:solidFill>
              </a:rPr>
              <a:t>&lt;material&gt;</a:t>
            </a:r>
            <a:r>
              <a:rPr lang="en-US" sz="1800" dirty="0">
                <a:solidFill>
                  <a:srgbClr val="0D0FFF"/>
                </a:solidFill>
              </a:rPr>
              <a:t>Parchment</a:t>
            </a:r>
            <a:r>
              <a:rPr lang="en-US" sz="1800" b="1" dirty="0">
                <a:solidFill>
                  <a:srgbClr val="0D0FFF"/>
                </a:solidFill>
              </a:rPr>
              <a:t>&lt;/material&gt;</a:t>
            </a:r>
            <a:r>
              <a:rPr lang="en-US" sz="1800" dirty="0">
                <a:solidFill>
                  <a:srgbClr val="0D0FFF"/>
                </a:solidFill>
              </a:rPr>
              <a:t>: </a:t>
            </a:r>
            <a:r>
              <a:rPr lang="en-US" sz="1800" dirty="0"/>
              <a:t>written in more than one hand: 7¼ x 5⅜ in., </a:t>
            </a:r>
            <a:r>
              <a:rPr lang="en-US" sz="1800" dirty="0" err="1"/>
              <a:t>i</a:t>
            </a:r>
            <a:br>
              <a:rPr lang="en-US" sz="1800" dirty="0"/>
            </a:br>
            <a:r>
              <a:rPr lang="en-US" sz="1800" dirty="0"/>
              <a:t>     + 55 leaves, in double columns: with a few </a:t>
            </a:r>
            <a:r>
              <a:rPr lang="en-US" sz="1800" dirty="0" err="1"/>
              <a:t>coloured</a:t>
            </a:r>
            <a:r>
              <a:rPr lang="en-US" sz="1800" dirty="0"/>
              <a:t> capitals.</a:t>
            </a:r>
            <a:r>
              <a:rPr lang="en-US" sz="1800" b="1" dirty="0"/>
              <a:t>&lt;/p&gt;</a:t>
            </a:r>
            <a:br>
              <a:rPr lang="en-US" sz="1800" dirty="0"/>
            </a:br>
            <a:r>
              <a:rPr lang="en-US" sz="1800" dirty="0"/>
              <a:t> </a:t>
            </a:r>
            <a:r>
              <a:rPr lang="en-US" sz="1800" b="1" dirty="0"/>
              <a:t>&lt;/</a:t>
            </a:r>
            <a:r>
              <a:rPr lang="en-US" sz="1800" b="1" dirty="0" err="1"/>
              <a:t>physDesc</a:t>
            </a:r>
            <a:r>
              <a:rPr lang="en-US" sz="1800" b="1" dirty="0"/>
              <a:t>&gt;</a:t>
            </a:r>
            <a:br>
              <a:rPr lang="en-US" sz="1800" dirty="0"/>
            </a:br>
            <a:r>
              <a:rPr lang="en-US" sz="1800" dirty="0"/>
              <a:t> </a:t>
            </a:r>
            <a:r>
              <a:rPr lang="en-US" sz="1800" b="1" dirty="0"/>
              <a:t>&lt;history&gt;</a:t>
            </a:r>
            <a:br>
              <a:rPr lang="en-US" sz="1800" dirty="0"/>
            </a:br>
            <a:r>
              <a:rPr lang="en-US" sz="1800" dirty="0"/>
              <a:t> …</a:t>
            </a:r>
          </a:p>
          <a:p>
            <a:pPr marL="0" indent="0">
              <a:buNone/>
            </a:pPr>
            <a:r>
              <a:rPr lang="en-US" sz="1800" b="1" dirty="0"/>
              <a:t> &lt;/history&gt;</a:t>
            </a:r>
            <a:br>
              <a:rPr lang="en-US" sz="1800" dirty="0"/>
            </a:br>
            <a:r>
              <a:rPr lang="en-US" sz="1800" b="1" dirty="0"/>
              <a:t>&lt;/</a:t>
            </a:r>
            <a:r>
              <a:rPr lang="en-US" sz="1800" b="1" dirty="0" err="1"/>
              <a:t>msDesc</a:t>
            </a:r>
            <a:r>
              <a:rPr lang="en-US" sz="1800" b="1" dirty="0"/>
              <a:t>&gt;</a:t>
            </a:r>
            <a:endParaRPr lang="en-US" sz="1800" dirty="0">
              <a:latin typeface="Menlo" panose="020B0609030804020204" pitchFamily="49" charset="0"/>
            </a:endParaRPr>
          </a:p>
          <a:p>
            <a:pPr marL="0" indent="0">
              <a:buNone/>
            </a:pPr>
            <a:endParaRPr lang="en-DE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5B33D-2F25-8649-89C1-C1F4CCD15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D736B8-365C-3B4F-8100-71B7DAA9B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6038850"/>
            <a:ext cx="3962400" cy="558800"/>
          </a:xfrm>
          <a:prstGeom prst="rect">
            <a:avLst/>
          </a:prstGeom>
        </p:spPr>
      </p:pic>
      <p:sp>
        <p:nvSpPr>
          <p:cNvPr id="5" name="Cloud Callout 4">
            <a:extLst>
              <a:ext uri="{FF2B5EF4-FFF2-40B4-BE49-F238E27FC236}">
                <a16:creationId xmlns:a16="http://schemas.microsoft.com/office/drawing/2014/main" id="{13812E4D-8F5F-0645-9544-CEF35A53DECE}"/>
              </a:ext>
            </a:extLst>
          </p:cNvPr>
          <p:cNvSpPr/>
          <p:nvPr/>
        </p:nvSpPr>
        <p:spPr>
          <a:xfrm>
            <a:off x="4427041" y="763587"/>
            <a:ext cx="4248646" cy="1369268"/>
          </a:xfrm>
          <a:prstGeom prst="cloudCallout">
            <a:avLst>
              <a:gd name="adj1" fmla="val -76432"/>
              <a:gd name="adj2" fmla="val -53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Possibly generated automatically</a:t>
            </a:r>
          </a:p>
        </p:txBody>
      </p:sp>
    </p:spTree>
    <p:extLst>
      <p:ext uri="{BB962C8B-B14F-4D97-AF65-F5344CB8AC3E}">
        <p14:creationId xmlns:p14="http://schemas.microsoft.com/office/powerpoint/2010/main" val="178431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32839-5CC0-6F4D-99B7-4FA0E0A59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Modelling Materials: Some Early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9DE79-A6D2-D842-9311-95672D360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Plinius</a:t>
            </a:r>
            <a:r>
              <a:rPr lang="en-US" dirty="0"/>
              <a:t> Ontology of Ceramic Materials</a:t>
            </a:r>
          </a:p>
          <a:p>
            <a:pPr marL="0" indent="0">
              <a:buNone/>
            </a:pPr>
            <a:endParaRPr lang="en-DE" dirty="0"/>
          </a:p>
          <a:p>
            <a:endParaRPr lang="de-DE" dirty="0"/>
          </a:p>
          <a:p>
            <a:r>
              <a:rPr lang="de-DE" dirty="0"/>
              <a:t>Naive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Modeling </a:t>
            </a:r>
            <a:r>
              <a:rPr lang="de-DE" dirty="0" err="1"/>
              <a:t>Liquids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Naive </a:t>
            </a:r>
            <a:r>
              <a:rPr lang="de-DE" dirty="0" err="1"/>
              <a:t>Physics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Modeling Matter</a:t>
            </a:r>
          </a:p>
          <a:p>
            <a:endParaRPr lang="en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A3177-0E91-8045-8F62-F3680FEA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3A27BA-71A8-8B4C-8184-95AFE2F4036A}"/>
              </a:ext>
            </a:extLst>
          </p:cNvPr>
          <p:cNvSpPr/>
          <p:nvPr/>
        </p:nvSpPr>
        <p:spPr>
          <a:xfrm>
            <a:off x="1115616" y="1700808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>
                <a:solidFill>
                  <a:srgbClr val="0D0FFF"/>
                </a:solidFill>
              </a:rPr>
              <a:t>Vet, P.E., Speel, P., &amp; Mars, N.J.. The Plinius ontology of ceramic materials. In: Workshop Notes ECAI’94: Workshop on Comparison of Implemented Ontologies, </a:t>
            </a:r>
            <a:r>
              <a:rPr lang="en-DE" sz="1100" b="1" dirty="0">
                <a:solidFill>
                  <a:srgbClr val="FF0000"/>
                </a:solidFill>
              </a:rPr>
              <a:t>1994</a:t>
            </a:r>
            <a:r>
              <a:rPr lang="en-DE" sz="1100" dirty="0">
                <a:solidFill>
                  <a:srgbClr val="0D0FFF"/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22DE6C-EEEC-D342-ADAF-F81860AFBB77}"/>
              </a:ext>
            </a:extLst>
          </p:cNvPr>
          <p:cNvSpPr/>
          <p:nvPr/>
        </p:nvSpPr>
        <p:spPr>
          <a:xfrm>
            <a:off x="1097236" y="5384249"/>
            <a:ext cx="4896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200" dirty="0">
                <a:solidFill>
                  <a:srgbClr val="0D0FFF"/>
                </a:solidFill>
              </a:rPr>
              <a:t>Ernest Davis, Ontologies and Representations of Matter, Proc. AAAI. </a:t>
            </a:r>
            <a:r>
              <a:rPr lang="en" sz="1200" b="1" dirty="0">
                <a:solidFill>
                  <a:srgbClr val="FF0000"/>
                </a:solidFill>
              </a:rPr>
              <a:t>2010</a:t>
            </a:r>
            <a:r>
              <a:rPr lang="en" sz="1200" dirty="0">
                <a:solidFill>
                  <a:srgbClr val="0D0FFF"/>
                </a:solidFill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23B3E4-6B79-B34F-AE8D-0B64CA5087F4}"/>
              </a:ext>
            </a:extLst>
          </p:cNvPr>
          <p:cNvSpPr/>
          <p:nvPr/>
        </p:nvSpPr>
        <p:spPr>
          <a:xfrm>
            <a:off x="1115616" y="313230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D0FFF"/>
                </a:solidFill>
              </a:rPr>
              <a:t>Patrick J. Hayes. Naive </a:t>
            </a:r>
            <a:r>
              <a:rPr lang="de-DE" sz="1200" dirty="0" err="1">
                <a:solidFill>
                  <a:srgbClr val="0D0FFF"/>
                </a:solidFill>
              </a:rPr>
              <a:t>physics</a:t>
            </a:r>
            <a:r>
              <a:rPr lang="de-DE" sz="1200" dirty="0">
                <a:solidFill>
                  <a:srgbClr val="0D0FFF"/>
                </a:solidFill>
              </a:rPr>
              <a:t> I: </a:t>
            </a:r>
            <a:r>
              <a:rPr lang="de-DE" sz="1200" dirty="0" err="1">
                <a:solidFill>
                  <a:srgbClr val="0D0FFF"/>
                </a:solidFill>
              </a:rPr>
              <a:t>ontology</a:t>
            </a:r>
            <a:r>
              <a:rPr lang="de-DE" sz="1200" dirty="0">
                <a:solidFill>
                  <a:srgbClr val="0D0FFF"/>
                </a:solidFill>
              </a:rPr>
              <a:t> </a:t>
            </a:r>
            <a:r>
              <a:rPr lang="de-DE" sz="1200" dirty="0" err="1">
                <a:solidFill>
                  <a:srgbClr val="0D0FFF"/>
                </a:solidFill>
              </a:rPr>
              <a:t>for</a:t>
            </a:r>
            <a:r>
              <a:rPr lang="de-DE" sz="1200" dirty="0">
                <a:solidFill>
                  <a:srgbClr val="0D0FFF"/>
                </a:solidFill>
              </a:rPr>
              <a:t> </a:t>
            </a:r>
            <a:r>
              <a:rPr lang="de-DE" sz="1200" dirty="0" err="1">
                <a:solidFill>
                  <a:srgbClr val="0D0FFF"/>
                </a:solidFill>
              </a:rPr>
              <a:t>liquids</a:t>
            </a:r>
            <a:r>
              <a:rPr lang="de-DE" sz="1200" dirty="0">
                <a:solidFill>
                  <a:srgbClr val="0D0FFF"/>
                </a:solidFill>
              </a:rPr>
              <a:t>. In Readings in qualitative </a:t>
            </a:r>
            <a:r>
              <a:rPr lang="de-DE" sz="1200" dirty="0" err="1">
                <a:solidFill>
                  <a:srgbClr val="0D0FFF"/>
                </a:solidFill>
              </a:rPr>
              <a:t>reasoning</a:t>
            </a:r>
            <a:r>
              <a:rPr lang="de-DE" sz="1200" dirty="0">
                <a:solidFill>
                  <a:srgbClr val="0D0FFF"/>
                </a:solidFill>
              </a:rPr>
              <a:t> </a:t>
            </a:r>
            <a:r>
              <a:rPr lang="de-DE" sz="1200" dirty="0" err="1">
                <a:solidFill>
                  <a:srgbClr val="0D0FFF"/>
                </a:solidFill>
              </a:rPr>
              <a:t>about</a:t>
            </a:r>
            <a:r>
              <a:rPr lang="de-DE" sz="1200" dirty="0">
                <a:solidFill>
                  <a:srgbClr val="0D0FFF"/>
                </a:solidFill>
              </a:rPr>
              <a:t> </a:t>
            </a:r>
            <a:r>
              <a:rPr lang="de-DE" sz="1200" dirty="0" err="1">
                <a:solidFill>
                  <a:srgbClr val="0D0FFF"/>
                </a:solidFill>
              </a:rPr>
              <a:t>physical</a:t>
            </a:r>
            <a:r>
              <a:rPr lang="de-DE" sz="1200" dirty="0">
                <a:solidFill>
                  <a:srgbClr val="0D0FFF"/>
                </a:solidFill>
              </a:rPr>
              <a:t> </a:t>
            </a:r>
            <a:r>
              <a:rPr lang="de-DE" sz="1200" dirty="0" err="1">
                <a:solidFill>
                  <a:srgbClr val="0D0FFF"/>
                </a:solidFill>
              </a:rPr>
              <a:t>systems</a:t>
            </a:r>
            <a:r>
              <a:rPr lang="de-DE" sz="1200" dirty="0">
                <a:solidFill>
                  <a:srgbClr val="0D0FFF"/>
                </a:solidFill>
              </a:rPr>
              <a:t>, Daniel S. Weld </a:t>
            </a:r>
            <a:r>
              <a:rPr lang="de-DE" sz="1200" dirty="0" err="1">
                <a:solidFill>
                  <a:srgbClr val="0D0FFF"/>
                </a:solidFill>
              </a:rPr>
              <a:t>and</a:t>
            </a:r>
            <a:r>
              <a:rPr lang="de-DE" sz="1200" dirty="0">
                <a:solidFill>
                  <a:srgbClr val="0D0FFF"/>
                </a:solidFill>
              </a:rPr>
              <a:t> Johan de </a:t>
            </a:r>
            <a:r>
              <a:rPr lang="de-DE" sz="1200" dirty="0" err="1">
                <a:solidFill>
                  <a:srgbClr val="0D0FFF"/>
                </a:solidFill>
              </a:rPr>
              <a:t>Kleer</a:t>
            </a:r>
            <a:r>
              <a:rPr lang="de-DE" sz="1200" dirty="0">
                <a:solidFill>
                  <a:srgbClr val="0D0FFF"/>
                </a:solidFill>
              </a:rPr>
              <a:t> (Eds.). Morgan Kaufmann Publishers Inc., San Francisco, CA, USA 484-502. </a:t>
            </a:r>
            <a:r>
              <a:rPr lang="de-DE" sz="1200" b="1" dirty="0">
                <a:solidFill>
                  <a:srgbClr val="FF0000"/>
                </a:solidFill>
              </a:rPr>
              <a:t>1989</a:t>
            </a:r>
            <a:r>
              <a:rPr lang="de-DE" sz="1200" dirty="0">
                <a:solidFill>
                  <a:srgbClr val="0D0FFF"/>
                </a:solidFill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ADABF7-BF29-E54E-8B58-363D4BD0EDC7}"/>
              </a:ext>
            </a:extLst>
          </p:cNvPr>
          <p:cNvSpPr/>
          <p:nvPr/>
        </p:nvSpPr>
        <p:spPr>
          <a:xfrm>
            <a:off x="1097236" y="463061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D0FFF"/>
                </a:solidFill>
              </a:rPr>
              <a:t>Barry Smith </a:t>
            </a:r>
            <a:r>
              <a:rPr lang="de-DE" sz="1200" dirty="0" err="1">
                <a:solidFill>
                  <a:srgbClr val="0D0FFF"/>
                </a:solidFill>
              </a:rPr>
              <a:t>and</a:t>
            </a:r>
            <a:r>
              <a:rPr lang="de-DE" sz="1200" dirty="0">
                <a:solidFill>
                  <a:srgbClr val="0D0FFF"/>
                </a:solidFill>
              </a:rPr>
              <a:t> Roberto Casati. Naive </a:t>
            </a:r>
            <a:r>
              <a:rPr lang="de-DE" sz="1200" dirty="0" err="1">
                <a:solidFill>
                  <a:srgbClr val="0D0FFF"/>
                </a:solidFill>
              </a:rPr>
              <a:t>Physics</a:t>
            </a:r>
            <a:r>
              <a:rPr lang="de-DE" sz="1200" dirty="0">
                <a:solidFill>
                  <a:srgbClr val="0D0FFF"/>
                </a:solidFill>
              </a:rPr>
              <a:t>: An Essay in </a:t>
            </a:r>
            <a:r>
              <a:rPr lang="de-DE" sz="1200" dirty="0" err="1">
                <a:solidFill>
                  <a:srgbClr val="0D0FFF"/>
                </a:solidFill>
              </a:rPr>
              <a:t>Ontology</a:t>
            </a:r>
            <a:r>
              <a:rPr lang="de-DE" sz="1200" dirty="0">
                <a:solidFill>
                  <a:srgbClr val="0D0FFF"/>
                </a:solidFill>
              </a:rPr>
              <a:t>(1)</a:t>
            </a:r>
          </a:p>
          <a:p>
            <a:r>
              <a:rPr lang="de-DE" sz="1200" dirty="0" err="1">
                <a:solidFill>
                  <a:srgbClr val="0D0FFF"/>
                </a:solidFill>
              </a:rPr>
              <a:t>From</a:t>
            </a:r>
            <a:r>
              <a:rPr lang="de-DE" sz="1200" dirty="0">
                <a:solidFill>
                  <a:srgbClr val="0D0FFF"/>
                </a:solidFill>
              </a:rPr>
              <a:t>: </a:t>
            </a:r>
            <a:r>
              <a:rPr lang="de-DE" sz="1200" dirty="0" err="1">
                <a:solidFill>
                  <a:srgbClr val="0D0FFF"/>
                </a:solidFill>
              </a:rPr>
              <a:t>Philosophical</a:t>
            </a:r>
            <a:r>
              <a:rPr lang="de-DE" sz="1200" dirty="0">
                <a:solidFill>
                  <a:srgbClr val="0D0FFF"/>
                </a:solidFill>
              </a:rPr>
              <a:t> </a:t>
            </a:r>
            <a:r>
              <a:rPr lang="de-DE" sz="1200" dirty="0" err="1">
                <a:solidFill>
                  <a:srgbClr val="0D0FFF"/>
                </a:solidFill>
              </a:rPr>
              <a:t>Psychology</a:t>
            </a:r>
            <a:r>
              <a:rPr lang="de-DE" sz="1200" dirty="0">
                <a:solidFill>
                  <a:srgbClr val="0D0FFF"/>
                </a:solidFill>
              </a:rPr>
              <a:t>, 7/2, 225-244, </a:t>
            </a:r>
            <a:r>
              <a:rPr lang="de-DE" sz="1200" b="1" dirty="0">
                <a:solidFill>
                  <a:srgbClr val="FF0000"/>
                </a:solidFill>
              </a:rPr>
              <a:t>1994</a:t>
            </a:r>
            <a:r>
              <a:rPr lang="de-DE" sz="1200" dirty="0">
                <a:solidFill>
                  <a:srgbClr val="0D0FFF"/>
                </a:solidFill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5398B2-F687-E449-BBED-CB859A283320}"/>
              </a:ext>
            </a:extLst>
          </p:cNvPr>
          <p:cNvSpPr/>
          <p:nvPr/>
        </p:nvSpPr>
        <p:spPr>
          <a:xfrm>
            <a:off x="1097236" y="5110932"/>
            <a:ext cx="54909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0D0FFF"/>
                </a:solidFill>
              </a:rPr>
              <a:t>Ernest Davis, The Naive </a:t>
            </a:r>
            <a:r>
              <a:rPr lang="de-DE" sz="1200" dirty="0" err="1">
                <a:solidFill>
                  <a:srgbClr val="0D0FFF"/>
                </a:solidFill>
              </a:rPr>
              <a:t>Physics</a:t>
            </a:r>
            <a:r>
              <a:rPr lang="de-DE" sz="1200" dirty="0">
                <a:solidFill>
                  <a:srgbClr val="0D0FFF"/>
                </a:solidFill>
              </a:rPr>
              <a:t> Perplex, AI Magazine Volume 19 </a:t>
            </a:r>
            <a:r>
              <a:rPr lang="de-DE" sz="1200" dirty="0" err="1">
                <a:solidFill>
                  <a:srgbClr val="0D0FFF"/>
                </a:solidFill>
              </a:rPr>
              <a:t>Number</a:t>
            </a:r>
            <a:r>
              <a:rPr lang="de-DE" sz="1200" dirty="0">
                <a:solidFill>
                  <a:srgbClr val="0D0FFF"/>
                </a:solidFill>
              </a:rPr>
              <a:t> 4. </a:t>
            </a:r>
            <a:r>
              <a:rPr lang="de-DE" sz="1200" b="1" dirty="0">
                <a:solidFill>
                  <a:srgbClr val="FF0000"/>
                </a:solidFill>
              </a:rPr>
              <a:t>1998</a:t>
            </a:r>
            <a:r>
              <a:rPr lang="de-DE" sz="1200" dirty="0">
                <a:solidFill>
                  <a:srgbClr val="0D0FFF"/>
                </a:solidFill>
              </a:rPr>
              <a:t>.</a:t>
            </a: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D49AB952-E70D-3049-87B1-A28C7DF05699}"/>
              </a:ext>
            </a:extLst>
          </p:cNvPr>
          <p:cNvSpPr/>
          <p:nvPr/>
        </p:nvSpPr>
        <p:spPr>
          <a:xfrm>
            <a:off x="5993780" y="1305343"/>
            <a:ext cx="2867360" cy="1608454"/>
          </a:xfrm>
          <a:prstGeom prst="cloudCallout">
            <a:avLst>
              <a:gd name="adj1" fmla="val -159603"/>
              <a:gd name="adj2" fmla="val 340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Capture human </a:t>
            </a:r>
            <a:br>
              <a:rPr lang="en-DE" dirty="0">
                <a:solidFill>
                  <a:schemeClr val="tx1"/>
                </a:solidFill>
              </a:rPr>
            </a:br>
            <a:r>
              <a:rPr lang="en-DE" dirty="0">
                <a:solidFill>
                  <a:schemeClr val="tx1"/>
                </a:solidFill>
              </a:rPr>
              <a:t>commonsense reasoning with first-order logic</a:t>
            </a:r>
          </a:p>
        </p:txBody>
      </p:sp>
    </p:spTree>
    <p:extLst>
      <p:ext uri="{BB962C8B-B14F-4D97-AF65-F5344CB8AC3E}">
        <p14:creationId xmlns:p14="http://schemas.microsoft.com/office/powerpoint/2010/main" val="216854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A7D03-E094-6346-9CC2-E5042C109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60350"/>
            <a:ext cx="8496300" cy="503238"/>
          </a:xfrm>
        </p:spPr>
        <p:txBody>
          <a:bodyPr/>
          <a:lstStyle/>
          <a:p>
            <a:r>
              <a:rPr lang="en-DE" sz="2400" dirty="0"/>
              <a:t>EAGLE: </a:t>
            </a:r>
            <a:r>
              <a:rPr lang="en-US" sz="2400" dirty="0" err="1"/>
              <a:t>Europeana</a:t>
            </a:r>
            <a:r>
              <a:rPr lang="en-US" sz="2400" dirty="0"/>
              <a:t> network of Ancient Greek and Latin Epigraphy</a:t>
            </a:r>
            <a:endParaRPr lang="en-DE" sz="2400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83D101-BC3B-1A4F-907F-8DD35F572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564" y="1196975"/>
            <a:ext cx="7790871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401FF-CC2B-924F-80CE-B6C2BAB1D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C1E7F5F-8990-8144-99B3-D16F88FB1079}"/>
              </a:ext>
            </a:extLst>
          </p:cNvPr>
          <p:cNvSpPr/>
          <p:nvPr/>
        </p:nvSpPr>
        <p:spPr>
          <a:xfrm>
            <a:off x="1187624" y="4941168"/>
            <a:ext cx="144016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85829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99DF3-7A30-8843-B1EA-499646748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EAGLE Materials 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1B9B3-7202-5D4E-90BE-93963A1AA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Names for materials (in different languages)</a:t>
            </a:r>
          </a:p>
          <a:p>
            <a:pPr lvl="1"/>
            <a:r>
              <a:rPr lang="en-DE" dirty="0"/>
              <a:t>Synonmys</a:t>
            </a:r>
          </a:p>
          <a:p>
            <a:pPr lvl="1"/>
            <a:r>
              <a:rPr lang="en-DE" dirty="0"/>
              <a:t>Relations</a:t>
            </a:r>
          </a:p>
          <a:p>
            <a:r>
              <a:rPr lang="en-DE" dirty="0"/>
              <a:t>Relations (possibly transitive)</a:t>
            </a:r>
          </a:p>
          <a:p>
            <a:pPr lvl="1"/>
            <a:r>
              <a:rPr lang="en-DE" dirty="0"/>
              <a:t>Narrower term</a:t>
            </a:r>
          </a:p>
          <a:p>
            <a:pPr lvl="1"/>
            <a:r>
              <a:rPr lang="en-DE" dirty="0"/>
              <a:t>Broader term</a:t>
            </a:r>
          </a:p>
          <a:p>
            <a:pPr lvl="1"/>
            <a:r>
              <a:rPr lang="en-DE" dirty="0"/>
              <a:t>Related term</a:t>
            </a:r>
          </a:p>
          <a:p>
            <a:r>
              <a:rPr lang="en-DE" dirty="0"/>
              <a:t>Language-oriented modeling</a:t>
            </a:r>
          </a:p>
          <a:p>
            <a:pPr lvl="1"/>
            <a:r>
              <a:rPr lang="en-DE" dirty="0"/>
              <a:t>Available in so-called SKOS-Format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BB9E9-9CB3-D149-8894-394FD55CC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9EDE05-C21A-D74B-8609-664D4935BB19}"/>
              </a:ext>
            </a:extLst>
          </p:cNvPr>
          <p:cNvSpPr/>
          <p:nvPr/>
        </p:nvSpPr>
        <p:spPr>
          <a:xfrm>
            <a:off x="1582079" y="5430192"/>
            <a:ext cx="29899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D0FFF"/>
                </a:solidFill>
              </a:rPr>
              <a:t>SKOS Simple Knowledge Organization System</a:t>
            </a:r>
          </a:p>
          <a:p>
            <a:r>
              <a:rPr lang="en-DE" sz="1200" dirty="0">
                <a:solidFill>
                  <a:srgbClr val="0D0FFF"/>
                </a:solidFill>
              </a:rPr>
              <a:t>https://www.w3.org/2004/02/skos/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E40AA41A-23D4-3645-B10B-31D09342C7DE}"/>
              </a:ext>
            </a:extLst>
          </p:cNvPr>
          <p:cNvSpPr/>
          <p:nvPr/>
        </p:nvSpPr>
        <p:spPr>
          <a:xfrm>
            <a:off x="5835785" y="2636912"/>
            <a:ext cx="2989921" cy="1493242"/>
          </a:xfrm>
          <a:prstGeom prst="cloudCallout">
            <a:avLst>
              <a:gd name="adj1" fmla="val -110144"/>
              <a:gd name="adj2" fmla="val -454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000" dirty="0">
                <a:solidFill>
                  <a:schemeClr val="tx1"/>
                </a:solidFill>
              </a:rPr>
              <a:t>No set theory</a:t>
            </a:r>
          </a:p>
        </p:txBody>
      </p:sp>
    </p:spTree>
    <p:extLst>
      <p:ext uri="{BB962C8B-B14F-4D97-AF65-F5344CB8AC3E}">
        <p14:creationId xmlns:p14="http://schemas.microsoft.com/office/powerpoint/2010/main" val="240720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26704-A6FA-E34F-B47F-0F1A82E3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Summary: Dos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2B2F5-9B5E-3D4F-8E01-792241775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112345"/>
          </a:xfrm>
        </p:spPr>
        <p:txBody>
          <a:bodyPr/>
          <a:lstStyle/>
          <a:p>
            <a:r>
              <a:rPr lang="en-DE" dirty="0">
                <a:solidFill>
                  <a:srgbClr val="0D0FFF"/>
                </a:solidFill>
              </a:rPr>
              <a:t>Use</a:t>
            </a:r>
            <a:r>
              <a:rPr lang="en-DE" dirty="0"/>
              <a:t> </a:t>
            </a:r>
            <a:r>
              <a:rPr lang="en-DE" dirty="0">
                <a:solidFill>
                  <a:srgbClr val="0D0FFF"/>
                </a:solidFill>
              </a:rPr>
              <a:t>natural language </a:t>
            </a:r>
            <a:r>
              <a:rPr lang="en-DE" dirty="0"/>
              <a:t>for material names </a:t>
            </a:r>
            <a:br>
              <a:rPr lang="en-DE" dirty="0"/>
            </a:br>
            <a:r>
              <a:rPr lang="en-DE" dirty="0"/>
              <a:t>(e.g., inspired by EAGLE vocabularies)</a:t>
            </a:r>
          </a:p>
          <a:p>
            <a:pPr lvl="1"/>
            <a:r>
              <a:rPr lang="en-DE" dirty="0"/>
              <a:t>Language oriented semantics</a:t>
            </a:r>
          </a:p>
          <a:p>
            <a:r>
              <a:rPr lang="en-DE" dirty="0">
                <a:solidFill>
                  <a:srgbClr val="0D0FFF"/>
                </a:solidFill>
              </a:rPr>
              <a:t>… and use links to materials data </a:t>
            </a:r>
            <a:r>
              <a:rPr lang="en-DE" dirty="0"/>
              <a:t>(data linking DOIs)</a:t>
            </a:r>
            <a:br>
              <a:rPr lang="en-DE" dirty="0"/>
            </a:br>
            <a:r>
              <a:rPr lang="en-DE" dirty="0"/>
              <a:t>… or computations on these data</a:t>
            </a:r>
          </a:p>
          <a:p>
            <a:endParaRPr lang="en-DE" dirty="0"/>
          </a:p>
          <a:p>
            <a:r>
              <a:rPr lang="en-DE" dirty="0"/>
              <a:t>Vocabularies are not static</a:t>
            </a:r>
          </a:p>
          <a:p>
            <a:pPr lvl="1"/>
            <a:r>
              <a:rPr lang="en-DE" dirty="0"/>
              <a:t>Possibly </a:t>
            </a:r>
            <a:r>
              <a:rPr lang="en-DE" dirty="0">
                <a:solidFill>
                  <a:srgbClr val="0D0FFF"/>
                </a:solidFill>
              </a:rPr>
              <a:t>exploit materials data links </a:t>
            </a:r>
            <a:r>
              <a:rPr lang="en-DE" dirty="0"/>
              <a:t>to </a:t>
            </a:r>
            <a:br>
              <a:rPr lang="en-DE" dirty="0"/>
            </a:br>
            <a:r>
              <a:rPr lang="en-DE" dirty="0">
                <a:solidFill>
                  <a:srgbClr val="00B050"/>
                </a:solidFill>
              </a:rPr>
              <a:t>automatically associate NL terms </a:t>
            </a:r>
            <a:br>
              <a:rPr lang="en-DE" dirty="0">
                <a:solidFill>
                  <a:srgbClr val="00B050"/>
                </a:solidFill>
              </a:rPr>
            </a:br>
            <a:r>
              <a:rPr lang="en-DE" dirty="0"/>
              <a:t>used in publications (or in TEI descriptions)</a:t>
            </a:r>
          </a:p>
          <a:p>
            <a:r>
              <a:rPr lang="en-DE" dirty="0"/>
              <a:t>Automatically propose extensions to EAGLE</a:t>
            </a:r>
            <a:br>
              <a:rPr lang="en-DE" dirty="0"/>
            </a:br>
            <a:r>
              <a:rPr lang="en-DE" dirty="0"/>
              <a:t>materials vocabularies?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80EB1-AE1D-B140-9BCE-D22BEEE71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29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E1685-36AB-CC4E-9756-CBBC7CEA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Quality </a:t>
            </a:r>
            <a:r>
              <a:rPr lang="de-DE" dirty="0" err="1"/>
              <a:t>Criteria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8BB8C-DC88-5C44-B227-192166919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68875"/>
          </a:xfrm>
        </p:spPr>
        <p:txBody>
          <a:bodyPr/>
          <a:lstStyle/>
          <a:p>
            <a:r>
              <a:rPr lang="en-US" dirty="0"/>
              <a:t>Gruber’s five criteria: </a:t>
            </a:r>
          </a:p>
          <a:p>
            <a:pPr lvl="1"/>
            <a:r>
              <a:rPr lang="en-US" dirty="0"/>
              <a:t>Clarity</a:t>
            </a:r>
          </a:p>
          <a:p>
            <a:pPr lvl="1"/>
            <a:r>
              <a:rPr lang="en-US" dirty="0"/>
              <a:t>Coherence </a:t>
            </a:r>
          </a:p>
          <a:p>
            <a:pPr lvl="1"/>
            <a:r>
              <a:rPr lang="en-US" dirty="0"/>
              <a:t>Extensibility </a:t>
            </a:r>
          </a:p>
          <a:p>
            <a:pPr lvl="1"/>
            <a:r>
              <a:rPr lang="en-US" dirty="0"/>
              <a:t>Minimal encoding bias </a:t>
            </a:r>
          </a:p>
          <a:p>
            <a:pPr lvl="1"/>
            <a:r>
              <a:rPr lang="en-US" dirty="0"/>
              <a:t>Minimal ontological commitment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A0EC8B-D4F3-A247-823D-49A9C023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56A0C2-4638-5643-8F22-B4DAABE92ECB}"/>
              </a:ext>
            </a:extLst>
          </p:cNvPr>
          <p:cNvSpPr/>
          <p:nvPr/>
        </p:nvSpPr>
        <p:spPr>
          <a:xfrm>
            <a:off x="2297113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sz="1200" dirty="0">
                <a:solidFill>
                  <a:srgbClr val="0D0FFF"/>
                </a:solidFill>
              </a:rPr>
              <a:t>Gruber, T.R., Toward Principles for the Design of Ontologies Used for Knowledge Sharing. International Journal Human- Computer Studies. 43(5-6): p. 907-928. </a:t>
            </a:r>
            <a:r>
              <a:rPr lang="en" sz="1200" b="1" dirty="0">
                <a:solidFill>
                  <a:srgbClr val="FF0000"/>
                </a:solidFill>
              </a:rPr>
              <a:t>1995</a:t>
            </a:r>
            <a:r>
              <a:rPr lang="en" sz="1200" dirty="0">
                <a:solidFill>
                  <a:srgbClr val="0D0FFF"/>
                </a:solidFill>
              </a:rPr>
              <a:t>.</a:t>
            </a:r>
            <a:endParaRPr lang="de-DE" sz="1200" dirty="0">
              <a:solidFill>
                <a:srgbClr val="0D0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794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7E44C-D85C-4C4A-B17B-E970C9B8B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Modeling </a:t>
            </a:r>
            <a:r>
              <a:rPr lang="de-DE" dirty="0" err="1"/>
              <a:t>Languages</a:t>
            </a:r>
            <a:r>
              <a:rPr lang="de-DE" dirty="0"/>
              <a:t>: </a:t>
            </a:r>
            <a:r>
              <a:rPr lang="de-DE" dirty="0" err="1"/>
              <a:t>Commitments</a:t>
            </a:r>
            <a:endParaRPr lang="de-D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0AC4EB-92CC-0342-93A7-D51D74815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913" y="1436068"/>
            <a:ext cx="7901140" cy="201401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5B1D1D-F970-A445-980A-9070E5EA6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53AC7E-66DC-3E49-9A95-56E31BFDFC8F}"/>
              </a:ext>
            </a:extLst>
          </p:cNvPr>
          <p:cNvSpPr txBox="1"/>
          <p:nvPr/>
        </p:nvSpPr>
        <p:spPr>
          <a:xfrm>
            <a:off x="552831" y="3933056"/>
            <a:ext cx="15627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Vector</a:t>
            </a:r>
            <a:r>
              <a:rPr lang="de-DE" dirty="0"/>
              <a:t> </a:t>
            </a:r>
            <a:r>
              <a:rPr lang="de-DE" dirty="0" err="1"/>
              <a:t>logic</a:t>
            </a:r>
            <a:br>
              <a:rPr lang="de-DE" dirty="0"/>
            </a:br>
            <a:r>
              <a:rPr lang="de-DE" dirty="0"/>
              <a:t>Quantum </a:t>
            </a:r>
            <a:r>
              <a:rPr lang="de-DE" dirty="0" err="1"/>
              <a:t>logic</a:t>
            </a:r>
            <a:endParaRPr lang="de-DE" dirty="0"/>
          </a:p>
          <a:p>
            <a:r>
              <a:rPr lang="de-DE" dirty="0"/>
              <a:t>Modal </a:t>
            </a:r>
            <a:r>
              <a:rPr lang="de-DE" dirty="0" err="1"/>
              <a:t>logic</a:t>
            </a:r>
            <a:r>
              <a:rPr lang="de-DE" dirty="0"/>
              <a:t> </a:t>
            </a:r>
          </a:p>
          <a:p>
            <a:r>
              <a:rPr lang="de-DE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9E931E-9448-164C-B797-7B7BAF2A6DAF}"/>
              </a:ext>
            </a:extLst>
          </p:cNvPr>
          <p:cNvSpPr txBox="1"/>
          <p:nvPr/>
        </p:nvSpPr>
        <p:spPr>
          <a:xfrm>
            <a:off x="526544" y="3411902"/>
            <a:ext cx="1741200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Vector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spaces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933873-FD22-E94F-8246-8D6099803CA4}"/>
              </a:ext>
            </a:extLst>
          </p:cNvPr>
          <p:cNvSpPr txBox="1"/>
          <p:nvPr/>
        </p:nvSpPr>
        <p:spPr>
          <a:xfrm>
            <a:off x="2267744" y="3410258"/>
            <a:ext cx="2952328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points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vectors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-dimensional)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6E8982-244E-4043-9BCE-83D1078AF015}"/>
              </a:ext>
            </a:extLst>
          </p:cNvPr>
          <p:cNvSpPr txBox="1"/>
          <p:nvPr/>
        </p:nvSpPr>
        <p:spPr>
          <a:xfrm>
            <a:off x="5217735" y="3410258"/>
            <a:ext cx="3180318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equality</a:t>
            </a:r>
            <a:r>
              <a:rPr 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metric</a:t>
            </a:r>
            <a:endParaRPr 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71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ACFAE-9ABA-ED4A-8E10-0F8CFCB43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MatML (1999-2005) XML for Data Exchange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702FB-D20D-9A47-A9F4-138B03C2D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http://www.matml.org</a:t>
            </a:r>
            <a:r>
              <a:rPr lang="en-US" dirty="0"/>
              <a:t> </a:t>
            </a:r>
          </a:p>
          <a:p>
            <a:r>
              <a:rPr lang="en-DE" dirty="0"/>
              <a:t>Interoperability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C9DB2-D460-E649-B402-B298DC24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C1A0F2-E4EE-2A48-B544-96DD45A92202}"/>
              </a:ext>
            </a:extLst>
          </p:cNvPr>
          <p:cNvSpPr/>
          <p:nvPr/>
        </p:nvSpPr>
        <p:spPr>
          <a:xfrm>
            <a:off x="4788024" y="1146175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100" dirty="0"/>
              <a:t>&lt;MatML_Doc&gt;</a:t>
            </a:r>
          </a:p>
          <a:p>
            <a:r>
              <a:rPr lang="en-DE" sz="1100" dirty="0"/>
              <a:t>   </a:t>
            </a:r>
            <a:r>
              <a:rPr lang="en-DE" sz="1100" dirty="0">
                <a:solidFill>
                  <a:srgbClr val="0D0FFF"/>
                </a:solidFill>
              </a:rPr>
              <a:t>&lt;Material&gt;</a:t>
            </a:r>
          </a:p>
          <a:p>
            <a:r>
              <a:rPr lang="en-DE" sz="1100" dirty="0"/>
              <a:t>      &lt;BulkDetails&gt;</a:t>
            </a:r>
          </a:p>
          <a:p>
            <a:r>
              <a:rPr lang="en-DE" sz="1100" dirty="0"/>
              <a:t>         </a:t>
            </a:r>
            <a:r>
              <a:rPr lang="en-DE" sz="1100" dirty="0">
                <a:solidFill>
                  <a:srgbClr val="0D0FFF"/>
                </a:solidFill>
              </a:rPr>
              <a:t>&lt;Name&gt;1350&lt;/Name&gt;</a:t>
            </a:r>
          </a:p>
          <a:p>
            <a:r>
              <a:rPr lang="en-DE" sz="1100" dirty="0"/>
              <a:t>         </a:t>
            </a:r>
            <a:r>
              <a:rPr lang="en-DE" sz="1100" dirty="0">
                <a:solidFill>
                  <a:srgbClr val="0D0FFF"/>
                </a:solidFill>
              </a:rPr>
              <a:t>&lt;Class&gt;metal&lt;/Class&gt;</a:t>
            </a:r>
          </a:p>
          <a:p>
            <a:r>
              <a:rPr lang="en-DE" sz="1100" dirty="0">
                <a:solidFill>
                  <a:srgbClr val="0D0FFF"/>
                </a:solidFill>
              </a:rPr>
              <a:t>         &lt;Subclass&gt;aluminum alloy&lt;/Subclass&gt;</a:t>
            </a:r>
          </a:p>
          <a:p>
            <a:r>
              <a:rPr lang="en-DE" sz="1100" dirty="0"/>
              <a:t>         &lt;Specification&gt;ASTM B230&lt;/Specification&gt;</a:t>
            </a:r>
          </a:p>
          <a:p>
            <a:r>
              <a:rPr lang="en-DE" sz="1100" dirty="0"/>
              <a:t>         &lt;ProcessingDetails&gt;</a:t>
            </a:r>
          </a:p>
          <a:p>
            <a:r>
              <a:rPr lang="en-DE" sz="1100" dirty="0"/>
              <a:t>            &lt;Name&gt;H18&lt;/Name&gt;</a:t>
            </a:r>
          </a:p>
          <a:p>
            <a:r>
              <a:rPr lang="en-DE" sz="1100" dirty="0"/>
              <a:t>         &lt;/ProcessingDetails&gt;</a:t>
            </a:r>
          </a:p>
          <a:p>
            <a:r>
              <a:rPr lang="en-DE" sz="1100" dirty="0"/>
              <a:t>         &lt;PropertyData property=”p1” source=”s1”&gt;</a:t>
            </a:r>
          </a:p>
          <a:p>
            <a:r>
              <a:rPr lang="en-DE" sz="1100" dirty="0"/>
              <a:t>            &lt;Data format=”integer”&gt;23,17,15&lt;/Data&gt;</a:t>
            </a:r>
          </a:p>
          <a:p>
            <a:r>
              <a:rPr lang="en-DE" sz="1100" dirty="0"/>
              <a:t>         &lt;/PropertyData&gt;</a:t>
            </a:r>
          </a:p>
          <a:p>
            <a:r>
              <a:rPr lang="en-DE" sz="1100" dirty="0"/>
              <a:t>      &lt;/BulkDetails&gt;</a:t>
            </a:r>
          </a:p>
          <a:p>
            <a:r>
              <a:rPr lang="en-DE" sz="1100" dirty="0"/>
              <a:t>      </a:t>
            </a:r>
            <a:r>
              <a:rPr lang="en-DE" sz="1100" dirty="0">
                <a:solidFill>
                  <a:srgbClr val="0D0FFF"/>
                </a:solidFill>
              </a:rPr>
              <a:t>&lt;Metadata&gt;</a:t>
            </a:r>
          </a:p>
          <a:p>
            <a:r>
              <a:rPr lang="en-DE" sz="1100" dirty="0"/>
              <a:t>         &lt;DataSourceDetails id=”s1”&gt;</a:t>
            </a:r>
          </a:p>
          <a:p>
            <a:r>
              <a:rPr lang="en-DE" sz="1100" dirty="0"/>
              <a:t>            &lt;Name&gt;</a:t>
            </a:r>
          </a:p>
          <a:p>
            <a:r>
              <a:rPr lang="en-DE" sz="1100" dirty="0"/>
              <a:t>            “Properties of Aluminum Alloys - Tensile,</a:t>
            </a:r>
          </a:p>
          <a:p>
            <a:r>
              <a:rPr lang="en-DE" sz="1100" dirty="0"/>
              <a:t>            Creep, and Fatigue Data at High and Low</a:t>
            </a:r>
          </a:p>
          <a:p>
            <a:r>
              <a:rPr lang="en-DE" sz="1100" dirty="0"/>
              <a:t>            Temperatures.”</a:t>
            </a:r>
          </a:p>
          <a:p>
            <a:r>
              <a:rPr lang="en-DE" sz="1100" dirty="0"/>
              <a:t>            &lt;/Name&gt;</a:t>
            </a:r>
          </a:p>
          <a:p>
            <a:r>
              <a:rPr lang="en-DE" sz="1100" dirty="0"/>
              <a:t>         &lt;/DataSourceDetails&gt;</a:t>
            </a:r>
          </a:p>
          <a:p>
            <a:r>
              <a:rPr lang="en-DE" sz="1100" dirty="0"/>
              <a:t>         &lt;PropertyDetails id=”p1”&gt;</a:t>
            </a:r>
          </a:p>
          <a:p>
            <a:r>
              <a:rPr lang="en-DE" sz="1100" dirty="0"/>
              <a:t>            &lt;Name&gt; Axial-Stress Fatigue Strength&lt;/Name&gt;</a:t>
            </a:r>
          </a:p>
          <a:p>
            <a:r>
              <a:rPr lang="en-DE" sz="1100" dirty="0"/>
              <a:t>            &lt;Units name=”ksi” Description=”kip per square inch”&gt;</a:t>
            </a:r>
          </a:p>
          <a:p>
            <a:r>
              <a:rPr lang="en-DE" sz="1100" dirty="0"/>
              <a:t>               &lt;Unit&gt;kip&lt;/Unit&gt;</a:t>
            </a:r>
          </a:p>
          <a:p>
            <a:r>
              <a:rPr lang="en-DE" sz="1100" dirty="0"/>
              <a:t>               &lt;Unit power=”-2”&gt;inch&lt;/Unit&gt;</a:t>
            </a:r>
          </a:p>
          <a:p>
            <a:r>
              <a:rPr lang="en-DE" sz="1100" dirty="0"/>
              <a:t>            &lt;/Units&gt;</a:t>
            </a:r>
          </a:p>
          <a:p>
            <a:r>
              <a:rPr lang="en-DE" sz="1100" dirty="0"/>
              <a:t>         &lt;/PropertyDetails&gt;</a:t>
            </a:r>
          </a:p>
          <a:p>
            <a:r>
              <a:rPr lang="en-DE" sz="1100" dirty="0"/>
              <a:t>      </a:t>
            </a:r>
            <a:r>
              <a:rPr lang="en-DE" sz="1100" dirty="0">
                <a:solidFill>
                  <a:srgbClr val="0D0FFF"/>
                </a:solidFill>
              </a:rPr>
              <a:t>&lt;/Metadata&gt;</a:t>
            </a:r>
          </a:p>
          <a:p>
            <a:r>
              <a:rPr lang="en-DE" sz="1100" dirty="0">
                <a:solidFill>
                  <a:srgbClr val="0D0FFF"/>
                </a:solidFill>
              </a:rPr>
              <a:t>   &lt;/Material&gt;</a:t>
            </a:r>
          </a:p>
          <a:p>
            <a:r>
              <a:rPr lang="en-DE" sz="1100" dirty="0"/>
              <a:t>&lt;/MatML_Doc&gt;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08B96C-B0D7-0E40-ABFC-CEE940CD5046}"/>
              </a:ext>
            </a:extLst>
          </p:cNvPr>
          <p:cNvSpPr/>
          <p:nvPr/>
        </p:nvSpPr>
        <p:spPr>
          <a:xfrm>
            <a:off x="336612" y="53378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D0FFF"/>
                </a:solidFill>
              </a:rPr>
              <a:t>C.P. Sturrock E.F. Begley J.G. Kaufman, </a:t>
            </a:r>
            <a:r>
              <a:rPr lang="en-US" sz="1200" dirty="0" err="1">
                <a:solidFill>
                  <a:srgbClr val="0D0FFF"/>
                </a:solidFill>
              </a:rPr>
              <a:t>MatML</a:t>
            </a:r>
            <a:r>
              <a:rPr lang="en-US" sz="1200" dirty="0">
                <a:solidFill>
                  <a:srgbClr val="0D0FFF"/>
                </a:solidFill>
              </a:rPr>
              <a:t> – Materials Markup Language Workshop Report</a:t>
            </a:r>
            <a:r>
              <a:rPr lang="en-DE" sz="1200" dirty="0">
                <a:solidFill>
                  <a:srgbClr val="0D0FFF"/>
                </a:solidFill>
              </a:rPr>
              <a:t>. </a:t>
            </a:r>
            <a:r>
              <a:rPr lang="en-US" sz="1200" dirty="0">
                <a:solidFill>
                  <a:srgbClr val="0D0FFF"/>
                </a:solidFill>
              </a:rPr>
              <a:t>NISTIR 6785. </a:t>
            </a:r>
            <a:r>
              <a:rPr lang="en-DE" sz="1200" dirty="0">
                <a:solidFill>
                  <a:srgbClr val="0D0FFF"/>
                </a:solidFill>
              </a:rPr>
              <a:t>National Institute of Standards and Technology. </a:t>
            </a:r>
            <a:r>
              <a:rPr lang="en-DE" sz="1200" b="1" dirty="0">
                <a:solidFill>
                  <a:srgbClr val="FF0000"/>
                </a:solidFill>
              </a:rPr>
              <a:t>2001</a:t>
            </a:r>
            <a:r>
              <a:rPr lang="en-DE" sz="1200" dirty="0">
                <a:solidFill>
                  <a:srgbClr val="0D0FFF"/>
                </a:solidFill>
              </a:rPr>
              <a:t>.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5A2D28EB-586E-6142-AD6C-0902590096BE}"/>
              </a:ext>
            </a:extLst>
          </p:cNvPr>
          <p:cNvSpPr/>
          <p:nvPr/>
        </p:nvSpPr>
        <p:spPr>
          <a:xfrm>
            <a:off x="269464" y="2672580"/>
            <a:ext cx="4536504" cy="2017663"/>
          </a:xfrm>
          <a:prstGeom prst="cloudCallout">
            <a:avLst>
              <a:gd name="adj1" fmla="val 56136"/>
              <a:gd name="adj2" fmla="val -868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000" dirty="0">
                <a:solidFill>
                  <a:schemeClr val="tx1"/>
                </a:solidFill>
              </a:rPr>
              <a:t>Confusion about</a:t>
            </a:r>
            <a:br>
              <a:rPr lang="en-DE" sz="2000" dirty="0">
                <a:solidFill>
                  <a:schemeClr val="tx1"/>
                </a:solidFill>
              </a:rPr>
            </a:br>
            <a:r>
              <a:rPr lang="en-DE" sz="2000" dirty="0">
                <a:solidFill>
                  <a:schemeClr val="tx1"/>
                </a:solidFill>
              </a:rPr>
              <a:t>concrete material references and general material descriptions</a:t>
            </a:r>
          </a:p>
        </p:txBody>
      </p:sp>
    </p:spTree>
    <p:extLst>
      <p:ext uri="{BB962C8B-B14F-4D97-AF65-F5344CB8AC3E}">
        <p14:creationId xmlns:p14="http://schemas.microsoft.com/office/powerpoint/2010/main" val="79370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C1A1-9934-8D43-A472-7FBF9ECFE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MatOnto (2005-now)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D60C86-718C-FC41-AFC1-9DC64E56B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30418"/>
            <a:ext cx="8229600" cy="37019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DEE97-FC16-3043-BEA2-DC339FA5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EBE072-0CCE-4444-80DE-1F38108EEBD1}"/>
              </a:ext>
            </a:extLst>
          </p:cNvPr>
          <p:cNvSpPr/>
          <p:nvPr/>
        </p:nvSpPr>
        <p:spPr>
          <a:xfrm>
            <a:off x="2411760" y="59601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200" dirty="0">
                <a:solidFill>
                  <a:srgbClr val="0D0FFF"/>
                </a:solidFill>
              </a:rPr>
              <a:t>Cheung, K., Drennan, J., &amp; Hunter, J. Towards an Ontology for Data-driven Discovery of New Materials. AAAI Spring Symposium: Semantic Scientific Knowledge Integration. </a:t>
            </a:r>
            <a:r>
              <a:rPr lang="en-DE" sz="1200" b="1" dirty="0">
                <a:solidFill>
                  <a:srgbClr val="FF0000"/>
                </a:solidFill>
              </a:rPr>
              <a:t>2008</a:t>
            </a:r>
            <a:r>
              <a:rPr lang="en-DE" sz="1200" dirty="0">
                <a:solidFill>
                  <a:srgbClr val="0D0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1417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00342-F2B4-1E49-9B67-6E5114256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MatOnto: Upper Model (DOLCE)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F46E72-398B-1E47-A7A6-B7D8861CF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690273"/>
            <a:ext cx="8229600" cy="39822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5F889-7AB8-4142-8624-9CDA1CE32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E07781-1003-444E-8F6A-ACA2CA3BB533}"/>
              </a:ext>
            </a:extLst>
          </p:cNvPr>
          <p:cNvSpPr/>
          <p:nvPr/>
        </p:nvSpPr>
        <p:spPr>
          <a:xfrm>
            <a:off x="2123728" y="6360725"/>
            <a:ext cx="52565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D0FFF"/>
                </a:solidFill>
                <a:latin typeface="Arial" panose="020B0604020202020204" pitchFamily="34" charset="0"/>
              </a:rPr>
              <a:t>Descriptive Ontology for Linguistic and Cognitive Engineering (DOLCE)</a:t>
            </a:r>
            <a:endParaRPr lang="en-DE" sz="1200" dirty="0">
              <a:solidFill>
                <a:srgbClr val="0D0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60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6DF27-2F74-A841-9D7E-466613388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MatOnto: Semantics?</a:t>
            </a:r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B8F76F-71CA-2444-93C6-9204BE9F0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00974"/>
            <a:ext cx="8229600" cy="37608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B9F33B-AAE4-5745-988E-B989151E0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583A45-1C31-A448-B896-D7C02A845357}"/>
              </a:ext>
            </a:extLst>
          </p:cNvPr>
          <p:cNvSpPr/>
          <p:nvPr/>
        </p:nvSpPr>
        <p:spPr>
          <a:xfrm>
            <a:off x="2411760" y="59601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DE" sz="1200" dirty="0">
                <a:solidFill>
                  <a:srgbClr val="0D0FFF"/>
                </a:solidFill>
              </a:rPr>
              <a:t>Cheung, K., Drennan, J., &amp; Hunter, J. Towards an Ontology for Data-driven Discovery of New Materials. AAAI Spring Symposium: Semantic Scientific Knowledge Integration. </a:t>
            </a:r>
            <a:r>
              <a:rPr lang="en-DE" sz="1200" b="1" dirty="0">
                <a:solidFill>
                  <a:srgbClr val="FF0000"/>
                </a:solidFill>
              </a:rPr>
              <a:t>2008</a:t>
            </a:r>
            <a:r>
              <a:rPr lang="en-DE" sz="1200" dirty="0">
                <a:solidFill>
                  <a:srgbClr val="0D0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7937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60648"/>
            <a:ext cx="8064896" cy="9144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One of the Dos: “Deep Models”</a:t>
            </a:r>
          </a:p>
        </p:txBody>
      </p:sp>
      <p:pic>
        <p:nvPicPr>
          <p:cNvPr id="14340" name="Picture 4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57" y="1340768"/>
            <a:ext cx="5945187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3851920" y="5187216"/>
            <a:ext cx="1728192" cy="3247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256BC83A-1AF4-9948-917F-2DBAAD38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DAA1FA-8209-0245-A167-C6923D1B0FD6}"/>
              </a:ext>
            </a:extLst>
          </p:cNvPr>
          <p:cNvSpPr txBox="1"/>
          <p:nvPr/>
        </p:nvSpPr>
        <p:spPr>
          <a:xfrm>
            <a:off x="2555776" y="6597650"/>
            <a:ext cx="3959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600" dirty="0">
                <a:solidFill>
                  <a:schemeClr val="bg1"/>
                </a:solidFill>
              </a:rPr>
              <a:t>© Enrico Franconi, Free University of Bolzano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516AD4E-FDDB-A749-95CB-4668D53441B3}"/>
              </a:ext>
            </a:extLst>
          </p:cNvPr>
          <p:cNvSpPr/>
          <p:nvPr/>
        </p:nvSpPr>
        <p:spPr>
          <a:xfrm>
            <a:off x="5760765" y="202618"/>
            <a:ext cx="3203848" cy="129614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Italian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8A4934-C168-E240-9DE6-92AEA89BFF2E}"/>
              </a:ext>
            </a:extLst>
          </p:cNvPr>
          <p:cNvCxnSpPr/>
          <p:nvPr/>
        </p:nvCxnSpPr>
        <p:spPr>
          <a:xfrm flipH="1">
            <a:off x="7020272" y="202618"/>
            <a:ext cx="648072" cy="12961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D429EEA-4F7C-354E-A4A1-A33CB2A7FDC9}"/>
              </a:ext>
            </a:extLst>
          </p:cNvPr>
          <p:cNvSpPr txBox="1"/>
          <p:nvPr/>
        </p:nvSpPr>
        <p:spPr>
          <a:xfrm>
            <a:off x="5796136" y="476672"/>
            <a:ext cx="607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Lazy</a:t>
            </a:r>
            <a:br>
              <a:rPr lang="en-DE" dirty="0"/>
            </a:br>
            <a:r>
              <a:rPr lang="en-DE" dirty="0"/>
              <a:t>guys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B582B0-ACBE-9C41-9CB3-F24E1A53D96C}"/>
              </a:ext>
            </a:extLst>
          </p:cNvPr>
          <p:cNvSpPr txBox="1"/>
          <p:nvPr/>
        </p:nvSpPr>
        <p:spPr>
          <a:xfrm>
            <a:off x="7818998" y="666024"/>
            <a:ext cx="1244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LatinLovers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B5C149-59AD-694A-801E-78D3FCE8F1BB}"/>
              </a:ext>
            </a:extLst>
          </p:cNvPr>
          <p:cNvCxnSpPr>
            <a:cxnSpLocks/>
            <a:endCxn id="2" idx="3"/>
          </p:cNvCxnSpPr>
          <p:nvPr/>
        </p:nvCxnSpPr>
        <p:spPr>
          <a:xfrm flipH="1">
            <a:off x="6229958" y="260648"/>
            <a:ext cx="285492" cy="1048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4742B268-F3F3-CC42-980A-C1292F80DA7A}"/>
              </a:ext>
            </a:extLst>
          </p:cNvPr>
          <p:cNvSpPr/>
          <p:nvPr/>
        </p:nvSpPr>
        <p:spPr>
          <a:xfrm>
            <a:off x="7020272" y="1793640"/>
            <a:ext cx="1790680" cy="129614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English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2EFAAC0-90BC-434B-B05B-F42969BFDA8D}"/>
              </a:ext>
            </a:extLst>
          </p:cNvPr>
          <p:cNvSpPr/>
          <p:nvPr/>
        </p:nvSpPr>
        <p:spPr>
          <a:xfrm>
            <a:off x="7347584" y="1904138"/>
            <a:ext cx="1256863" cy="44474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0CC774F-4078-0F47-B1CC-1764CD8053B4}"/>
              </a:ext>
            </a:extLst>
          </p:cNvPr>
          <p:cNvSpPr/>
          <p:nvPr/>
        </p:nvSpPr>
        <p:spPr>
          <a:xfrm>
            <a:off x="7301864" y="2574698"/>
            <a:ext cx="1256863" cy="44474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844BF1-E3D1-4143-8320-16C3D220CA73}"/>
              </a:ext>
            </a:extLst>
          </p:cNvPr>
          <p:cNvSpPr txBox="1"/>
          <p:nvPr/>
        </p:nvSpPr>
        <p:spPr>
          <a:xfrm>
            <a:off x="2210976" y="468537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Guy</a:t>
            </a:r>
          </a:p>
        </p:txBody>
      </p:sp>
    </p:spTree>
    <p:extLst>
      <p:ext uri="{BB962C8B-B14F-4D97-AF65-F5344CB8AC3E}">
        <p14:creationId xmlns:p14="http://schemas.microsoft.com/office/powerpoint/2010/main" val="28046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" grpId="0" animBg="1"/>
      <p:bldP spid="8" grpId="0"/>
      <p:bldP spid="12" grpId="0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5832</TotalTime>
  <Words>1316</Words>
  <Application>Microsoft Macintosh PowerPoint</Application>
  <PresentationFormat>On-screen Show (4:3)</PresentationFormat>
  <Paragraphs>189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</vt:lpstr>
      <vt:lpstr>Calibri</vt:lpstr>
      <vt:lpstr>Menlo</vt:lpstr>
      <vt:lpstr>Merriweather</vt:lpstr>
      <vt:lpstr>Myriad Pro</vt:lpstr>
      <vt:lpstr>Times New Roman</vt:lpstr>
      <vt:lpstr>7_Standarddesign</vt:lpstr>
      <vt:lpstr>What you always wanted to know about   Modeling Materials for Epigraphy:  Dos and Don'ts  … and never dared to ask</vt:lpstr>
      <vt:lpstr>Modelling Materials: Some Early Approaches</vt:lpstr>
      <vt:lpstr>Quality Criteria for Models</vt:lpstr>
      <vt:lpstr>Modeling Languages: Commitments</vt:lpstr>
      <vt:lpstr>MatML (1999-2005) XML for Data Exchange</vt:lpstr>
      <vt:lpstr>MatOnto (2005-now)</vt:lpstr>
      <vt:lpstr>MatOnto: Upper Model (DOLCE)</vt:lpstr>
      <vt:lpstr>MatOnto: Semantics?</vt:lpstr>
      <vt:lpstr>One of the Dos: “Deep Models”</vt:lpstr>
      <vt:lpstr>Inference</vt:lpstr>
      <vt:lpstr>Italy again</vt:lpstr>
      <vt:lpstr>More Than a Hierarchy … Ontologies</vt:lpstr>
      <vt:lpstr>“Semantic Interoperability” with Ontologies</vt:lpstr>
      <vt:lpstr>Is Set Theory the Right Thing? – Don’ts</vt:lpstr>
      <vt:lpstr>Maybes: Upcoming Standards</vt:lpstr>
      <vt:lpstr>EMMO: European Materials &amp; Modelling Ontology </vt:lpstr>
      <vt:lpstr>EMMO</vt:lpstr>
      <vt:lpstr>Back to Humanities</vt:lpstr>
      <vt:lpstr>TEI (https://tei-c.org)</vt:lpstr>
      <vt:lpstr>EAGLE: Europeana network of Ancient Greek and Latin Epigraphy</vt:lpstr>
      <vt:lpstr>EAGLE Materials Vocabulary</vt:lpstr>
      <vt:lpstr>Summary: Dos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1125</cp:revision>
  <cp:lastPrinted>2016-12-13T08:12:13Z</cp:lastPrinted>
  <dcterms:created xsi:type="dcterms:W3CDTF">2010-04-27T12:26:40Z</dcterms:created>
  <dcterms:modified xsi:type="dcterms:W3CDTF">2020-02-19T16:30:45Z</dcterms:modified>
</cp:coreProperties>
</file>