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1560" r:id="rId2"/>
    <p:sldId id="3993" r:id="rId3"/>
    <p:sldId id="3988" r:id="rId4"/>
    <p:sldId id="4000" r:id="rId5"/>
    <p:sldId id="374" r:id="rId6"/>
    <p:sldId id="1305" r:id="rId7"/>
    <p:sldId id="3998" r:id="rId8"/>
    <p:sldId id="3994" r:id="rId9"/>
    <p:sldId id="3995" r:id="rId10"/>
    <p:sldId id="3996" r:id="rId11"/>
    <p:sldId id="3997" r:id="rId12"/>
    <p:sldId id="379" r:id="rId13"/>
    <p:sldId id="3967" r:id="rId14"/>
    <p:sldId id="3963" r:id="rId15"/>
    <p:sldId id="3979" r:id="rId16"/>
    <p:sldId id="3954" r:id="rId17"/>
    <p:sldId id="1304" r:id="rId18"/>
    <p:sldId id="4001" r:id="rId19"/>
    <p:sldId id="4056" r:id="rId20"/>
    <p:sldId id="4049" r:id="rId21"/>
    <p:sldId id="4035" r:id="rId22"/>
    <p:sldId id="4036" r:id="rId23"/>
    <p:sldId id="4034" r:id="rId24"/>
    <p:sldId id="4033" r:id="rId25"/>
    <p:sldId id="4038" r:id="rId26"/>
    <p:sldId id="4037" r:id="rId27"/>
    <p:sldId id="296" r:id="rId28"/>
    <p:sldId id="4047" r:id="rId29"/>
    <p:sldId id="4041" r:id="rId30"/>
    <p:sldId id="4043" r:id="rId31"/>
    <p:sldId id="4042" r:id="rId32"/>
    <p:sldId id="4044" r:id="rId33"/>
    <p:sldId id="4054" r:id="rId34"/>
    <p:sldId id="4045" r:id="rId35"/>
    <p:sldId id="4046" r:id="rId36"/>
    <p:sldId id="4055" r:id="rId37"/>
    <p:sldId id="4050" r:id="rId38"/>
    <p:sldId id="4051" r:id="rId39"/>
    <p:sldId id="294" r:id="rId40"/>
    <p:sldId id="259" r:id="rId41"/>
    <p:sldId id="268" r:id="rId42"/>
    <p:sldId id="271" r:id="rId43"/>
    <p:sldId id="270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4057" r:id="rId53"/>
    <p:sldId id="280" r:id="rId54"/>
    <p:sldId id="4058" r:id="rId55"/>
    <p:sldId id="4059" r:id="rId56"/>
    <p:sldId id="281" r:id="rId57"/>
    <p:sldId id="4039" r:id="rId58"/>
    <p:sldId id="1618" r:id="rId59"/>
    <p:sldId id="4048" r:id="rId60"/>
    <p:sldId id="298" r:id="rId61"/>
    <p:sldId id="299" r:id="rId62"/>
    <p:sldId id="1556" r:id="rId63"/>
    <p:sldId id="1557" r:id="rId64"/>
    <p:sldId id="4052" r:id="rId65"/>
    <p:sldId id="1559" r:id="rId66"/>
    <p:sldId id="1558" r:id="rId67"/>
    <p:sldId id="4053" r:id="rId68"/>
    <p:sldId id="4060" r:id="rId6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94"/>
  </p:normalViewPr>
  <p:slideViewPr>
    <p:cSldViewPr snapToGrid="0">
      <p:cViewPr varScale="1">
        <p:scale>
          <a:sx n="117" d="100"/>
          <a:sy n="117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E87CC-ABE6-B44D-8711-8EDA039F2D77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A64D1-2D98-2142-B93D-35833221DAD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349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980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17361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62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5297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B964A-425E-854B-BBBD-BCEF7D195A16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5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B964A-425E-854B-BBBD-BCEF7D195A16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24529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B964A-425E-854B-BBBD-BCEF7D195A16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4211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095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F29666-B0EA-BF46-BAB6-5EBC7B807C76}" type="slidenum">
              <a:rPr lang="de-DE" sz="1200"/>
              <a:pPr/>
              <a:t>12</a:t>
            </a:fld>
            <a:endParaRPr lang="de-DE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FF0000"/>
                </a:solidFill>
                <a:latin typeface="Tahoma" charset="0"/>
              </a:rPr>
              <a:t>only if the sequence is executed blindly! 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51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DD9BDB-8C85-F24D-A7DC-8D26FFAC07A9}" type="slidenum">
              <a:rPr lang="de-DE" sz="1200"/>
              <a:pPr/>
              <a:t>13</a:t>
            </a:fld>
            <a:endParaRPr lang="de-DE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68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AC6AF-EAB9-3D49-8EC7-90A1777F6F34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828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3AD62-A5C1-ABC5-CA9C-7A4838EB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57AF3-49D9-1F15-8E01-14D11566E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CA947-AA91-7A9A-99E4-80E68E91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C7B04-23FF-A55A-0F11-4457742F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13BC7-4F0C-49E6-F03C-D56E9245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2539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EFBA-AAC4-6AB8-A08C-D6B293F2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5DD4A-F45C-0A1C-F462-350E2C43A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9CAFB-942B-B057-AF70-17E5CBDB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D48BB-8D20-46FC-C7B1-BF9BDC3E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F0432-CD30-779A-EAC6-31E78BC4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5986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9FC5C-6E4E-444D-82E0-2BD3C3A3B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54350-03BC-044C-CABF-3168C0567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D2C80-D53C-96B1-F8B7-7FBFD842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7C334-894D-6290-4F80-E406141E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56A4B-74B1-D52E-9D4D-CFD22930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4514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1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1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Motivation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9E5BE4B-8B88-4D17-ADFA-29505437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505454"/>
            <a:ext cx="1140154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 dirty="0"/>
              <a:t>UQA'2023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A1998889-877B-434C-B55E-F7F2EBD6A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9756" y="6504775"/>
            <a:ext cx="7917240" cy="36305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 dirty="0"/>
              <a:t>S. Ralf </a:t>
            </a:r>
            <a:r>
              <a:rPr lang="en-US" dirty="0" err="1"/>
              <a:t>Möller</a:t>
            </a:r>
            <a:r>
              <a:rPr lang="en-US" dirty="0"/>
              <a:t> | Data Linking Supported by Generative AI</a:t>
            </a:r>
            <a:endParaRPr lang="de-DE" dirty="0"/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927D00C0-D0EB-4AE7-A386-FA1D7D9C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26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FBB3-8C25-1C31-9DA3-1B143524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DA7F0-F523-8031-0F9F-FDDC157B2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76F6-ACBE-2688-B9C9-0953904B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EC4B6-7A12-4FD5-7941-2CF4C264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B5856-B931-DEC0-5E2B-7A2BE216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4041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1EC2-437F-23D9-019B-0B6052F4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D5F40-F489-ACF3-12C1-C1AEA336F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A1EB5-8E02-852B-3DCF-6EEB6804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11C84-1532-4F33-AD0C-3999E931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BE5D-9B31-03F5-2387-7A60200E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9121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D64D-50F9-2A6E-F360-91372B31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A612-0D7A-4DA3-604A-C4AA7F7A2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02422-2A4C-7A58-5927-D7EE3E993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81763-98E6-2C35-10C9-611B523B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0CBCE-3918-742D-0368-6B60A925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1571E-D5F0-0159-1F32-37153D7E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1187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D6A0-E809-A33D-A04B-6EED2874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0EC70-9364-02FD-6394-0A97F66DD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B0B9E-E16C-732F-6288-668D00607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9A138-95BE-8468-EE69-B9CCBA9B1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8BF07-C52C-813C-2436-6FF2F98CD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17F65A-78E5-2616-EE75-CF3447AE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2E365-E0B7-4308-E6C0-9D387382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B1708C-7637-0800-4BAF-C5B07ED1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365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9EB4-2294-1DD2-D953-6E93FAD6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A5FB0-5E5F-27B3-FA00-BE15EC21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48415-A58F-1116-05AF-86E3630D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E562C-7EAA-C5C4-013C-D1F8ED71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612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B1B2C-7FD3-135D-6E10-97BA125A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0A2A42-4AB0-5630-D3C9-D200413B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63263-8F1E-AB48-C1C5-0FF512A1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996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FFE4-5E67-0BC5-D98D-44F9471E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44D02-CA9C-DE35-6310-032FE6EE0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69573-7A76-3C53-7B42-4C16E734D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7BD63-3FE7-62EA-DDE9-8D87E2F1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3D92E-C6A7-A0C5-51C6-C367F99C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10954-6F9E-AEB5-FD43-FE89B9AD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5614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EF2C-4C31-470A-9C69-E816A5ED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FF07E-2A32-CF36-F5FC-6D8281A54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05C12-DCCE-33AF-E093-CD24BCC10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BDCD0-AB7C-1E28-09E4-F481E830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F9318-1040-51CE-FF3B-C2F2E318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9ECC3-20EA-51F4-16FB-39604CC0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4620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62BF03-0B66-8C76-5B5B-A6A8C43D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769A5-F03D-2429-3C78-FB5690585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C96A0-E860-FF0A-505A-392E84B1B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53F2-2467-3043-88C0-4F00310850A5}" type="datetimeFigureOut">
              <a:rPr lang="en-DE" smtClean="0"/>
              <a:t>06.11.23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B330F-01D9-BD7D-3759-C454C246B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2AA70-2368-BE28-79B9-E59492118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067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People In A Meeting">
            <a:extLst>
              <a:ext uri="{FF2B5EF4-FFF2-40B4-BE49-F238E27FC236}">
                <a16:creationId xmlns:a16="http://schemas.microsoft.com/office/drawing/2014/main" id="{F73B6AE7-3E2D-B1F9-3487-D3C075E80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4A86E-D283-448E-2931-77A77B65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416" y="3006523"/>
            <a:ext cx="6555041" cy="2654538"/>
          </a:xfrm>
          <a:solidFill>
            <a:srgbClr val="FFFF00">
              <a:alpha val="44000"/>
            </a:srgbClr>
          </a:solidFill>
        </p:spPr>
        <p:txBody>
          <a:bodyPr anchor="t">
            <a:normAutofit/>
          </a:bodyPr>
          <a:lstStyle/>
          <a:p>
            <a:pPr algn="l"/>
            <a:r>
              <a:rPr lang="en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AutoGPT/AgentGPT/GPT-4V: Intelligente Systeme </a:t>
            </a:r>
            <a:br>
              <a:rPr lang="en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rücken näher</a:t>
            </a:r>
            <a: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oder doch nicht?</a:t>
            </a:r>
            <a:endParaRPr lang="en-D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1799B-710B-8D43-6775-2501A9C2E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5661061"/>
            <a:ext cx="6551991" cy="468030"/>
          </a:xfrm>
          <a:solidFill>
            <a:srgbClr val="FFFF00">
              <a:alpha val="44000"/>
            </a:srgbClr>
          </a:solidFill>
        </p:spPr>
        <p:txBody>
          <a:bodyPr anchor="b">
            <a:normAutofit/>
          </a:bodyPr>
          <a:lstStyle/>
          <a:p>
            <a:pPr algn="l"/>
            <a:r>
              <a:rPr lang="en-DE"/>
              <a:t>Ralf Möller</a:t>
            </a:r>
          </a:p>
        </p:txBody>
      </p:sp>
    </p:spTree>
    <p:extLst>
      <p:ext uri="{BB962C8B-B14F-4D97-AF65-F5344CB8AC3E}">
        <p14:creationId xmlns:p14="http://schemas.microsoft.com/office/powerpoint/2010/main" val="35104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FCF1-00CE-3043-8D45-E06E1414E18C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altLang="x-none" dirty="0"/>
              <a:t>Planverfeinerung (3)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22213"/>
            <a:ext cx="10515600" cy="4351338"/>
          </a:xfrm>
        </p:spPr>
        <p:txBody>
          <a:bodyPr/>
          <a:lstStyle/>
          <a:p>
            <a:r>
              <a:rPr lang="de-DE" altLang="x-none" dirty="0"/>
              <a:t>Gehe zum richtigen Geschäft …</a:t>
            </a:r>
          </a:p>
        </p:txBody>
      </p:sp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16" y="2011179"/>
            <a:ext cx="6950320" cy="425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95075A-FBAE-F5CA-A702-8EC562B979B8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4331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C74A-4205-520F-CDA3-6530C106A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Empfehlung: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5D3A0-DA54-D763-EF59-E66FCE230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System 1</a:t>
            </a:r>
          </a:p>
          <a:p>
            <a:pPr lvl="1"/>
            <a:r>
              <a:rPr lang="en-DE" dirty="0"/>
              <a:t>Schnelles Denken</a:t>
            </a:r>
          </a:p>
          <a:p>
            <a:r>
              <a:rPr lang="en-DE" dirty="0"/>
              <a:t>System 2</a:t>
            </a:r>
          </a:p>
          <a:p>
            <a:pPr lvl="1"/>
            <a:r>
              <a:rPr lang="en-DE" dirty="0"/>
              <a:t>Langsames Denken</a:t>
            </a:r>
          </a:p>
        </p:txBody>
      </p:sp>
      <p:pic>
        <p:nvPicPr>
          <p:cNvPr id="1026" name="Picture 2" descr="Schnelles Denken, langsames Denken">
            <a:extLst>
              <a:ext uri="{FF2B5EF4-FFF2-40B4-BE49-F238E27FC236}">
                <a16:creationId xmlns:a16="http://schemas.microsoft.com/office/drawing/2014/main" id="{EDC545B7-4FFE-28A4-308C-3FF7B3909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86" y="277783"/>
            <a:ext cx="3989614" cy="630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50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8588"/>
            <a:ext cx="10515600" cy="1325563"/>
          </a:xfrm>
        </p:spPr>
        <p:txBody>
          <a:bodyPr/>
          <a:lstStyle/>
          <a:p>
            <a:r>
              <a:rPr lang="en-US" dirty="0"/>
              <a:t>Utility of an Action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697961-1833-8648-B0B6-5ABDCEF1F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54150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the action sequence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(U,R) from [3,2]</a:t>
                </a:r>
              </a:p>
              <a:p>
                <a:r>
                  <a:rPr lang="en-US" dirty="0"/>
                  <a:t>A run produces one of 7 possible histories, each with a probability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Utility of the sequence</a:t>
                </a:r>
                <a:r>
                  <a:rPr lang="en-US" dirty="0"/>
                  <a:t> is the expected utility of histories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Optimal</a:t>
                </a:r>
                <a:r>
                  <a:rPr lang="en-US" dirty="0"/>
                  <a:t> sequence = the one with maximum utility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697961-1833-8648-B0B6-5ABDCEF1F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54150"/>
                <a:ext cx="10515600" cy="4351338"/>
              </a:xfrm>
              <a:blipFill>
                <a:blip r:embed="rId3"/>
                <a:stretch>
                  <a:fillRect l="-1086" t="-5233" b="-29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5482-C725-CA42-9C80-97A63B70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APA - Standard Dec.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DF35AF-CF0D-294D-BACB-E7201F7D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0965FE-AA67-B842-8FA7-BADCF13B9C2A}"/>
              </a:ext>
            </a:extLst>
          </p:cNvPr>
          <p:cNvGrpSpPr/>
          <p:nvPr/>
        </p:nvGrpSpPr>
        <p:grpSpPr>
          <a:xfrm>
            <a:off x="2066038" y="4165280"/>
            <a:ext cx="2806408" cy="2185072"/>
            <a:chOff x="542038" y="4165280"/>
            <a:chExt cx="2806408" cy="2185072"/>
          </a:xfrm>
        </p:grpSpPr>
        <p:grpSp>
          <p:nvGrpSpPr>
            <p:cNvPr id="59" name="Group 3">
              <a:extLst>
                <a:ext uri="{FF2B5EF4-FFF2-40B4-BE49-F238E27FC236}">
                  <a16:creationId xmlns:a16="http://schemas.microsoft.com/office/drawing/2014/main" id="{1B21F831-2EE0-5745-951F-59B3F5F8C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0045" y="4165283"/>
              <a:ext cx="2438400" cy="1828800"/>
              <a:chOff x="960" y="1152"/>
              <a:chExt cx="1536" cy="1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7DE19143-BA98-6441-8B35-0DC01443E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1152"/>
                <a:ext cx="1536" cy="1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Line 5">
                <a:extLst>
                  <a:ext uri="{FF2B5EF4-FFF2-40B4-BE49-F238E27FC236}">
                    <a16:creationId xmlns:a16="http://schemas.microsoft.com/office/drawing/2014/main" id="{4FC814DA-411A-3A40-BDE1-F4A0ED6C1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Line 6">
                <a:extLst>
                  <a:ext uri="{FF2B5EF4-FFF2-40B4-BE49-F238E27FC236}">
                    <a16:creationId xmlns:a16="http://schemas.microsoft.com/office/drawing/2014/main" id="{2701EE05-BC46-AC4A-850C-F269CAA86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9C7814C3-E780-9249-8097-73BE6E6E9C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Line 8">
                <a:extLst>
                  <a:ext uri="{FF2B5EF4-FFF2-40B4-BE49-F238E27FC236}">
                    <a16:creationId xmlns:a16="http://schemas.microsoft.com/office/drawing/2014/main" id="{78CDD63D-7E05-EC44-8E8F-152DB0AA1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5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Line 9">
                <a:extLst>
                  <a:ext uri="{FF2B5EF4-FFF2-40B4-BE49-F238E27FC236}">
                    <a16:creationId xmlns:a16="http://schemas.microsoft.com/office/drawing/2014/main" id="{A3651A7A-6C59-0248-88B4-13399DFA2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92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tangle 10">
                <a:extLst>
                  <a:ext uri="{FF2B5EF4-FFF2-40B4-BE49-F238E27FC236}">
                    <a16:creationId xmlns:a16="http://schemas.microsoft.com/office/drawing/2014/main" id="{5F22E7DD-3104-F945-9093-821494A9F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1536"/>
                <a:ext cx="384" cy="384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35E5F9-F4B5-B749-9005-39624D4F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6" y="41652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+1</a:t>
              </a:r>
              <a:endParaRPr lang="en-US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Text Box 18">
              <a:extLst>
                <a:ext uri="{FF2B5EF4-FFF2-40B4-BE49-F238E27FC236}">
                  <a16:creationId xmlns:a16="http://schemas.microsoft.com/office/drawing/2014/main" id="{70D99A07-132F-C64F-9C0F-541F9A56F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9142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0" name="Text Box 19">
              <a:extLst>
                <a:ext uri="{FF2B5EF4-FFF2-40B4-BE49-F238E27FC236}">
                  <a16:creationId xmlns:a16="http://schemas.microsoft.com/office/drawing/2014/main" id="{5DD2D9F7-CBF4-4946-AA19-AA3DEFA68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304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1" name="Text Box 20">
              <a:extLst>
                <a:ext uri="{FF2B5EF4-FFF2-40B4-BE49-F238E27FC236}">
                  <a16:creationId xmlns:a16="http://schemas.microsoft.com/office/drawing/2014/main" id="{8E2682EA-AB68-0246-A9D7-A9B64AFDB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5447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2" name="Text Box 21">
              <a:extLst>
                <a:ext uri="{FF2B5EF4-FFF2-40B4-BE49-F238E27FC236}">
                  <a16:creationId xmlns:a16="http://schemas.microsoft.com/office/drawing/2014/main" id="{8E4742A1-8E5D-154A-A5BF-307121DEA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2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 Box 22">
              <a:extLst>
                <a:ext uri="{FF2B5EF4-FFF2-40B4-BE49-F238E27FC236}">
                  <a16:creationId xmlns:a16="http://schemas.microsoft.com/office/drawing/2014/main" id="{DA5BEBEE-A672-0649-83E2-9B258B862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6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4" name="Text Box 23">
              <a:extLst>
                <a:ext uri="{FF2B5EF4-FFF2-40B4-BE49-F238E27FC236}">
                  <a16:creationId xmlns:a16="http://schemas.microsoft.com/office/drawing/2014/main" id="{BD556541-8492-FA4D-ADD3-1D9FC578E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0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5" name="Text Box 24">
              <a:extLst>
                <a:ext uri="{FF2B5EF4-FFF2-40B4-BE49-F238E27FC236}">
                  <a16:creationId xmlns:a16="http://schemas.microsoft.com/office/drawing/2014/main" id="{4FED8AFD-1530-F947-96E3-9BB39B16F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4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C4BE18C-2A29-2A4B-BF88-CF42793A3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2" y="47748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endParaRPr lang="en-US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26088CB9-669F-7040-A201-399D6AD88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644" y="4927282"/>
              <a:ext cx="304800" cy="304800"/>
            </a:xfrm>
            <a:custGeom>
              <a:avLst/>
              <a:gdLst>
                <a:gd name="T0" fmla="*/ 2147483647 w 192"/>
                <a:gd name="T1" fmla="*/ 0 h 192"/>
                <a:gd name="T2" fmla="*/ 0 w 192"/>
                <a:gd name="T3" fmla="*/ 2147483647 h 192"/>
                <a:gd name="T4" fmla="*/ 2147483647 w 192"/>
                <a:gd name="T5" fmla="*/ 2147483647 h 192"/>
                <a:gd name="T6" fmla="*/ 2147483647 w 192"/>
                <a:gd name="T7" fmla="*/ 2147483647 h 192"/>
                <a:gd name="T8" fmla="*/ 2147483647 w 192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96" y="0"/>
                  </a:moveTo>
                  <a:lnTo>
                    <a:pt x="0" y="192"/>
                  </a:lnTo>
                  <a:lnTo>
                    <a:pt x="144" y="192"/>
                  </a:lnTo>
                  <a:lnTo>
                    <a:pt x="192" y="19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7D46DC-ACF3-904D-B846-E0CFDB438350}"/>
              </a:ext>
            </a:extLst>
          </p:cNvPr>
          <p:cNvGrpSpPr/>
          <p:nvPr/>
        </p:nvGrpSpPr>
        <p:grpSpPr>
          <a:xfrm>
            <a:off x="5587884" y="4165280"/>
            <a:ext cx="4475163" cy="2038526"/>
            <a:chOff x="4057649" y="3936144"/>
            <a:chExt cx="4475163" cy="2038526"/>
          </a:xfrm>
        </p:grpSpPr>
        <p:sp>
          <p:nvSpPr>
            <p:cNvPr id="16" name="Text Box 26">
              <a:extLst>
                <a:ext uri="{FF2B5EF4-FFF2-40B4-BE49-F238E27FC236}">
                  <a16:creationId xmlns:a16="http://schemas.microsoft.com/office/drawing/2014/main" id="{606882F2-25F8-0E4A-BEB6-44FDFB7CE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5124" y="4712560"/>
              <a:ext cx="665567" cy="400110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[4,2]</a:t>
              </a:r>
            </a:p>
          </p:txBody>
        </p:sp>
        <p:sp>
          <p:nvSpPr>
            <p:cNvPr id="17" name="Text Box 27">
              <a:extLst>
                <a:ext uri="{FF2B5EF4-FFF2-40B4-BE49-F238E27FC236}">
                  <a16:creationId xmlns:a16="http://schemas.microsoft.com/office/drawing/2014/main" id="{671BFD41-DA73-8E45-AC82-D617504F2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3124" y="4712560"/>
              <a:ext cx="665567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>
                  <a:latin typeface="Calibri" panose="020F0502020204030204" pitchFamily="34" charset="0"/>
                  <a:cs typeface="Calibri" panose="020F0502020204030204" pitchFamily="34" charset="0"/>
                </a:rPr>
                <a:t>[3,3]</a:t>
              </a:r>
            </a:p>
          </p:txBody>
        </p:sp>
        <p:sp>
          <p:nvSpPr>
            <p:cNvPr id="18" name="Text Box 28">
              <a:extLst>
                <a:ext uri="{FF2B5EF4-FFF2-40B4-BE49-F238E27FC236}">
                  <a16:creationId xmlns:a16="http://schemas.microsoft.com/office/drawing/2014/main" id="{7DA7EC11-4994-3941-836D-1CDC73101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124" y="4712560"/>
              <a:ext cx="665567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 dirty="0">
                  <a:latin typeface="Calibri" panose="020F0502020204030204" pitchFamily="34" charset="0"/>
                  <a:cs typeface="Calibri" panose="020F0502020204030204" pitchFamily="34" charset="0"/>
                </a:rPr>
                <a:t>[3,2]</a:t>
              </a:r>
            </a:p>
          </p:txBody>
        </p:sp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CEF72B49-4CAA-B645-95FB-BE622D2D8C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72124" y="4331560"/>
              <a:ext cx="762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7CDF4B26-F47B-284E-B571-2894446D9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4124" y="433156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Line 31">
              <a:extLst>
                <a:ext uri="{FF2B5EF4-FFF2-40B4-BE49-F238E27FC236}">
                  <a16:creationId xmlns:a16="http://schemas.microsoft.com/office/drawing/2014/main" id="{BD6E67D0-CAD4-E944-95F6-CEC24EDD7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4124" y="4331560"/>
              <a:ext cx="685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35">
              <a:extLst>
                <a:ext uri="{FF2B5EF4-FFF2-40B4-BE49-F238E27FC236}">
                  <a16:creationId xmlns:a16="http://schemas.microsoft.com/office/drawing/2014/main" id="{E3163E90-41F1-F249-B732-12CDA19F8C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7649" y="5574620"/>
              <a:ext cx="4475163" cy="400050"/>
              <a:chOff x="2400" y="1920"/>
              <a:chExt cx="2819" cy="252"/>
            </a:xfrm>
          </p:grpSpPr>
          <p:sp>
            <p:nvSpPr>
              <p:cNvPr id="26" name="Text Box 36">
                <a:extLst>
                  <a:ext uri="{FF2B5EF4-FFF2-40B4-BE49-F238E27FC236}">
                    <a16:creationId xmlns:a16="http://schemas.microsoft.com/office/drawing/2014/main" id="{E46EDFC6-562E-204D-8568-B3AFC6C27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[3,3]</a:t>
                </a:r>
              </a:p>
            </p:txBody>
          </p:sp>
          <p:sp>
            <p:nvSpPr>
              <p:cNvPr id="27" name="Text Box 37">
                <a:extLst>
                  <a:ext uri="{FF2B5EF4-FFF2-40B4-BE49-F238E27FC236}">
                    <a16:creationId xmlns:a16="http://schemas.microsoft.com/office/drawing/2014/main" id="{FFAD31E9-05D0-1540-8666-085C569783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[3,2]</a:t>
                </a:r>
              </a:p>
            </p:txBody>
          </p:sp>
          <p:sp>
            <p:nvSpPr>
              <p:cNvPr id="28" name="Text Box 38">
                <a:extLst>
                  <a:ext uri="{FF2B5EF4-FFF2-40B4-BE49-F238E27FC236}">
                    <a16:creationId xmlns:a16="http://schemas.microsoft.com/office/drawing/2014/main" id="{0C268DEE-A15F-DC4C-8957-905AC5EC7D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[4,1]</a:t>
                </a:r>
              </a:p>
            </p:txBody>
          </p:sp>
          <p:sp>
            <p:nvSpPr>
              <p:cNvPr id="29" name="Text Box 39">
                <a:extLst>
                  <a:ext uri="{FF2B5EF4-FFF2-40B4-BE49-F238E27FC236}">
                    <a16:creationId xmlns:a16="http://schemas.microsoft.com/office/drawing/2014/main" id="{0075B18C-97E5-ED4E-8127-25C3651F8D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 dirty="0">
                    <a:solidFill>
                      <a:srgbClr val="FFC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[4,2]</a:t>
                </a:r>
              </a:p>
            </p:txBody>
          </p:sp>
          <p:sp>
            <p:nvSpPr>
              <p:cNvPr id="30" name="Text Box 40">
                <a:extLst>
                  <a:ext uri="{FF2B5EF4-FFF2-40B4-BE49-F238E27FC236}">
                    <a16:creationId xmlns:a16="http://schemas.microsoft.com/office/drawing/2014/main" id="{57FF03A4-E17A-A84A-89DB-225753A0E1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accent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[4,3]</a:t>
                </a:r>
              </a:p>
            </p:txBody>
          </p:sp>
          <p:sp>
            <p:nvSpPr>
              <p:cNvPr id="31" name="Text Box 41">
                <a:extLst>
                  <a:ext uri="{FF2B5EF4-FFF2-40B4-BE49-F238E27FC236}">
                    <a16:creationId xmlns:a16="http://schemas.microsoft.com/office/drawing/2014/main" id="{15F2E02B-A752-5A4B-A0C0-6A49CE6F81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[3,1]</a:t>
                </a:r>
              </a:p>
            </p:txBody>
          </p:sp>
        </p:grpSp>
        <p:sp>
          <p:nvSpPr>
            <p:cNvPr id="32" name="Line 42">
              <a:extLst>
                <a:ext uri="{FF2B5EF4-FFF2-40B4-BE49-F238E27FC236}">
                  <a16:creationId xmlns:a16="http://schemas.microsoft.com/office/drawing/2014/main" id="{6CF966E2-F51E-B845-B304-82C17234C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1649" y="5117420"/>
              <a:ext cx="381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Line 43">
              <a:extLst>
                <a:ext uri="{FF2B5EF4-FFF2-40B4-BE49-F238E27FC236}">
                  <a16:creationId xmlns:a16="http://schemas.microsoft.com/office/drawing/2014/main" id="{FC044408-4D58-624A-B1CF-3CBA4371F8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8649" y="5117420"/>
              <a:ext cx="1143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44">
              <a:extLst>
                <a:ext uri="{FF2B5EF4-FFF2-40B4-BE49-F238E27FC236}">
                  <a16:creationId xmlns:a16="http://schemas.microsoft.com/office/drawing/2014/main" id="{0E85AF8F-BB83-BD4A-AB78-C3C1ED7A3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1649" y="5117420"/>
              <a:ext cx="1828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45">
              <a:extLst>
                <a:ext uri="{FF2B5EF4-FFF2-40B4-BE49-F238E27FC236}">
                  <a16:creationId xmlns:a16="http://schemas.microsoft.com/office/drawing/2014/main" id="{C0C4640F-46D5-3A4A-A86C-3A934E5AA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62649" y="5117420"/>
              <a:ext cx="381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46">
              <a:extLst>
                <a:ext uri="{FF2B5EF4-FFF2-40B4-BE49-F238E27FC236}">
                  <a16:creationId xmlns:a16="http://schemas.microsoft.com/office/drawing/2014/main" id="{C3257191-06CC-2F4A-9ADC-4A9BCD8D7C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6849" y="5117420"/>
              <a:ext cx="1066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Line 47">
              <a:extLst>
                <a:ext uri="{FF2B5EF4-FFF2-40B4-BE49-F238E27FC236}">
                  <a16:creationId xmlns:a16="http://schemas.microsoft.com/office/drawing/2014/main" id="{13DBBDD0-904D-5F47-9F70-C613776AA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3649" y="5117420"/>
              <a:ext cx="1905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Text Box 21">
              <a:extLst>
                <a:ext uri="{FF2B5EF4-FFF2-40B4-BE49-F238E27FC236}">
                  <a16:creationId xmlns:a16="http://schemas.microsoft.com/office/drawing/2014/main" id="{28E33771-9484-0640-8DD7-6511B1FB4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1339" y="3936144"/>
              <a:ext cx="665567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 dirty="0">
                  <a:latin typeface="Calibri" panose="020F0502020204030204" pitchFamily="34" charset="0"/>
                  <a:cs typeface="Calibri" panose="020F0502020204030204" pitchFamily="34" charset="0"/>
                </a:rPr>
                <a:t>[3,2]</a:t>
              </a:r>
            </a:p>
          </p:txBody>
        </p:sp>
      </p:grpSp>
      <p:sp>
        <p:nvSpPr>
          <p:cNvPr id="7" name="Cloud Callout 6">
            <a:extLst>
              <a:ext uri="{FF2B5EF4-FFF2-40B4-BE49-F238E27FC236}">
                <a16:creationId xmlns:a16="http://schemas.microsoft.com/office/drawing/2014/main" id="{EA6991A2-A936-AA39-699C-8B08A07F5E72}"/>
              </a:ext>
            </a:extLst>
          </p:cNvPr>
          <p:cNvSpPr/>
          <p:nvPr/>
        </p:nvSpPr>
        <p:spPr>
          <a:xfrm>
            <a:off x="271019" y="5297758"/>
            <a:ext cx="1828800" cy="1052594"/>
          </a:xfrm>
          <a:prstGeom prst="cloudCallout">
            <a:avLst>
              <a:gd name="adj1" fmla="val 62044"/>
              <a:gd name="adj2" fmla="val -546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Zustands-raum</a:t>
            </a:r>
          </a:p>
        </p:txBody>
      </p:sp>
    </p:spTree>
    <p:extLst>
      <p:ext uri="{BB962C8B-B14F-4D97-AF65-F5344CB8AC3E}">
        <p14:creationId xmlns:p14="http://schemas.microsoft.com/office/powerpoint/2010/main" val="4063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397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Markov Decision Problem (Defines a Policy)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400AF-4D6C-E742-AC89-10E6F0B649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6271" y="1166538"/>
                <a:ext cx="4818055" cy="4584357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Policy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1"/>
                <a:r>
                  <a:rPr lang="en-GB" i="1" dirty="0"/>
                  <a:t>Complete</a:t>
                </a:r>
                <a:r>
                  <a:rPr lang="en-GB" dirty="0"/>
                  <a:t> mapping from states to actions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1"/>
                <a:r>
                  <a:rPr lang="en-GB" dirty="0"/>
                  <a:t>Always yields a history (ending at terminal state) with maximum expected utility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400AF-4D6C-E742-AC89-10E6F0B649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6271" y="1166538"/>
                <a:ext cx="4818055" cy="4584357"/>
              </a:xfrm>
              <a:blipFill>
                <a:blip r:embed="rId3"/>
                <a:stretch>
                  <a:fillRect l="-2368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7259F-5A44-2441-B55A-532765E7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APA - Standard Dec.</a:t>
            </a:r>
            <a:endParaRPr lang="de-DE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AA8EDED-81B2-264D-A7C9-54DD03B9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E2C3F4-4E10-D044-8569-DDF24AC812AB}"/>
              </a:ext>
            </a:extLst>
          </p:cNvPr>
          <p:cNvGrpSpPr/>
          <p:nvPr/>
        </p:nvGrpSpPr>
        <p:grpSpPr>
          <a:xfrm>
            <a:off x="2066038" y="4165280"/>
            <a:ext cx="2806408" cy="2185072"/>
            <a:chOff x="542038" y="4165280"/>
            <a:chExt cx="2806408" cy="2185072"/>
          </a:xfrm>
        </p:grpSpPr>
        <p:grpSp>
          <p:nvGrpSpPr>
            <p:cNvPr id="32" name="Group 3">
              <a:extLst>
                <a:ext uri="{FF2B5EF4-FFF2-40B4-BE49-F238E27FC236}">
                  <a16:creationId xmlns:a16="http://schemas.microsoft.com/office/drawing/2014/main" id="{7604959D-728A-2A46-9F0C-36C29471D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0045" y="4165283"/>
              <a:ext cx="2438400" cy="1828800"/>
              <a:chOff x="960" y="1152"/>
              <a:chExt cx="1536" cy="1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3ABA4EC4-E49E-C143-A44E-69E2C630C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1152"/>
                <a:ext cx="1536" cy="1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Line 5">
                <a:extLst>
                  <a:ext uri="{FF2B5EF4-FFF2-40B4-BE49-F238E27FC236}">
                    <a16:creationId xmlns:a16="http://schemas.microsoft.com/office/drawing/2014/main" id="{2117C24C-C3F6-F242-8360-8ED8010BE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Line 6">
                <a:extLst>
                  <a:ext uri="{FF2B5EF4-FFF2-40B4-BE49-F238E27FC236}">
                    <a16:creationId xmlns:a16="http://schemas.microsoft.com/office/drawing/2014/main" id="{99C9FD60-0C8F-304C-817C-DFD33A3FB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Line 7">
                <a:extLst>
                  <a:ext uri="{FF2B5EF4-FFF2-40B4-BE49-F238E27FC236}">
                    <a16:creationId xmlns:a16="http://schemas.microsoft.com/office/drawing/2014/main" id="{2B01BD40-F7D9-1A4C-BBE2-D588519CC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Line 8">
                <a:extLst>
                  <a:ext uri="{FF2B5EF4-FFF2-40B4-BE49-F238E27FC236}">
                    <a16:creationId xmlns:a16="http://schemas.microsoft.com/office/drawing/2014/main" id="{69AEF212-AE70-994B-8536-F3D06D783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5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Line 9">
                <a:extLst>
                  <a:ext uri="{FF2B5EF4-FFF2-40B4-BE49-F238E27FC236}">
                    <a16:creationId xmlns:a16="http://schemas.microsoft.com/office/drawing/2014/main" id="{E943B641-6B11-374D-B4F3-CB36972DF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92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ectangle 10">
                <a:extLst>
                  <a:ext uri="{FF2B5EF4-FFF2-40B4-BE49-F238E27FC236}">
                    <a16:creationId xmlns:a16="http://schemas.microsoft.com/office/drawing/2014/main" id="{69928ECE-B113-F643-A496-0F82BC259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1536"/>
                <a:ext cx="384" cy="384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9C30FDA-F15F-664B-8418-C2907DE76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6" y="41652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+1</a:t>
              </a:r>
              <a:endParaRPr lang="en-US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 Box 18">
              <a:extLst>
                <a:ext uri="{FF2B5EF4-FFF2-40B4-BE49-F238E27FC236}">
                  <a16:creationId xmlns:a16="http://schemas.microsoft.com/office/drawing/2014/main" id="{75AF240B-2B6A-5D4B-B2AB-84F72A9DE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9142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" name="Text Box 19">
              <a:extLst>
                <a:ext uri="{FF2B5EF4-FFF2-40B4-BE49-F238E27FC236}">
                  <a16:creationId xmlns:a16="http://schemas.microsoft.com/office/drawing/2014/main" id="{473E4FB2-8F7B-5440-B061-5627ECD93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304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3" name="Text Box 20">
              <a:extLst>
                <a:ext uri="{FF2B5EF4-FFF2-40B4-BE49-F238E27FC236}">
                  <a16:creationId xmlns:a16="http://schemas.microsoft.com/office/drawing/2014/main" id="{C9843170-4624-AF42-978F-FA6B44F1F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5447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Text Box 21">
              <a:extLst>
                <a:ext uri="{FF2B5EF4-FFF2-40B4-BE49-F238E27FC236}">
                  <a16:creationId xmlns:a16="http://schemas.microsoft.com/office/drawing/2014/main" id="{1BAA05C4-57BD-1142-8193-A8908CF2D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2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5" name="Text Box 22">
              <a:extLst>
                <a:ext uri="{FF2B5EF4-FFF2-40B4-BE49-F238E27FC236}">
                  <a16:creationId xmlns:a16="http://schemas.microsoft.com/office/drawing/2014/main" id="{3C358DBF-B39B-8A45-8AEE-2989F4DC8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6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6" name="Text Box 23">
              <a:extLst>
                <a:ext uri="{FF2B5EF4-FFF2-40B4-BE49-F238E27FC236}">
                  <a16:creationId xmlns:a16="http://schemas.microsoft.com/office/drawing/2014/main" id="{C8558F0C-8114-B34C-B7DD-678571127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0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 Box 24">
              <a:extLst>
                <a:ext uri="{FF2B5EF4-FFF2-40B4-BE49-F238E27FC236}">
                  <a16:creationId xmlns:a16="http://schemas.microsoft.com/office/drawing/2014/main" id="{B7313F98-B1BC-D34E-9670-B5A9477C7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4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D9AACBE-BB63-D943-8F8D-6A2401122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2" y="47748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endParaRPr lang="en-US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14AAF863-70B7-CF41-9D22-37FB3FCBF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700" y="44870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9CAE76C8-79DB-B844-AD7A-AC57757504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8300" y="44870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Line 24">
              <a:extLst>
                <a:ext uri="{FF2B5EF4-FFF2-40B4-BE49-F238E27FC236}">
                  <a16:creationId xmlns:a16="http://schemas.microsoft.com/office/drawing/2014/main" id="{A1933C19-AB06-9142-83D1-8B1DF784B1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7900" y="44870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Line 25">
              <a:extLst>
                <a:ext uri="{FF2B5EF4-FFF2-40B4-BE49-F238E27FC236}">
                  <a16:creationId xmlns:a16="http://schemas.microsoft.com/office/drawing/2014/main" id="{DF35EF5C-9960-EE4E-B9EA-69052B0173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781300" y="57062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Line 26">
              <a:extLst>
                <a:ext uri="{FF2B5EF4-FFF2-40B4-BE49-F238E27FC236}">
                  <a16:creationId xmlns:a16="http://schemas.microsoft.com/office/drawing/2014/main" id="{CE814597-B433-B24E-A2EC-C65DAF8F8E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90600" y="56681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Line 27">
              <a:extLst>
                <a:ext uri="{FF2B5EF4-FFF2-40B4-BE49-F238E27FC236}">
                  <a16:creationId xmlns:a16="http://schemas.microsoft.com/office/drawing/2014/main" id="{E2E6EA6B-AA44-B042-9AFA-AC1C787BE2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209800" y="50585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Line 28">
              <a:extLst>
                <a:ext uri="{FF2B5EF4-FFF2-40B4-BE49-F238E27FC236}">
                  <a16:creationId xmlns:a16="http://schemas.microsoft.com/office/drawing/2014/main" id="{6E76AD3E-EBD0-6F44-AE6E-1AF92BB38C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90600" y="50585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Line 29">
              <a:extLst>
                <a:ext uri="{FF2B5EF4-FFF2-40B4-BE49-F238E27FC236}">
                  <a16:creationId xmlns:a16="http://schemas.microsoft.com/office/drawing/2014/main" id="{83B7E29A-5366-724A-B7A1-BC1E3BF8EC9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171700" y="57062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Line 30">
              <a:extLst>
                <a:ext uri="{FF2B5EF4-FFF2-40B4-BE49-F238E27FC236}">
                  <a16:creationId xmlns:a16="http://schemas.microsoft.com/office/drawing/2014/main" id="{4EF8B579-3018-5447-A28D-DF3254950B0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562100" y="57062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Text Box 36">
            <a:extLst>
              <a:ext uri="{FF2B5EF4-FFF2-40B4-BE49-F238E27FC236}">
                <a16:creationId xmlns:a16="http://schemas.microsoft.com/office/drawing/2014/main" id="{5227994C-2CBF-2742-A526-0A8720903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98" y="4243739"/>
            <a:ext cx="3685814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0" dirty="0">
                <a:solidFill>
                  <a:schemeClr val="bg1"/>
                </a:solidFill>
                <a:latin typeface="+mn-lt"/>
              </a:rPr>
              <a:t>Note that [3,2] is a “dangerous” state that the optimal policy tries to avoid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AA827C-83E2-0E4A-B1A9-9395DE387759}"/>
              </a:ext>
            </a:extLst>
          </p:cNvPr>
          <p:cNvCxnSpPr>
            <a:cxnSpLocks/>
            <a:stCxn id="62" idx="1"/>
            <a:endCxn id="55" idx="0"/>
          </p:cNvCxnSpPr>
          <p:nvPr/>
        </p:nvCxnSpPr>
        <p:spPr>
          <a:xfrm flipH="1">
            <a:off x="3924300" y="4566904"/>
            <a:ext cx="1747398" cy="68218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4BB740F-1EAA-674D-A2FB-F344075D047C}"/>
              </a:ext>
            </a:extLst>
          </p:cNvPr>
          <p:cNvCxnSpPr>
            <a:cxnSpLocks/>
            <a:stCxn id="62" idx="1"/>
            <a:endCxn id="57" idx="0"/>
          </p:cNvCxnSpPr>
          <p:nvPr/>
        </p:nvCxnSpPr>
        <p:spPr>
          <a:xfrm flipH="1">
            <a:off x="4076700" y="4566904"/>
            <a:ext cx="1594998" cy="113938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 Box 36">
                <a:extLst>
                  <a:ext uri="{FF2B5EF4-FFF2-40B4-BE49-F238E27FC236}">
                    <a16:creationId xmlns:a16="http://schemas.microsoft.com/office/drawing/2014/main" id="{073400D9-AC5C-704B-B719-80F344C6C1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1482" y="5311096"/>
                <a:ext cx="3426662" cy="64633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0" dirty="0">
                    <a:solidFill>
                      <a:schemeClr val="bg1"/>
                    </a:solidFill>
                    <a:latin typeface="+mn-lt"/>
                  </a:rPr>
                  <a:t>How to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18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i="0" dirty="0">
                    <a:solidFill>
                      <a:schemeClr val="bg1"/>
                    </a:solidFill>
                    <a:latin typeface="+mn-lt"/>
                  </a:rPr>
                  <a:t>?</a:t>
                </a:r>
              </a:p>
              <a:p>
                <a:pPr algn="ctr"/>
                <a:r>
                  <a:rPr lang="en-US" sz="1800" i="0" dirty="0">
                    <a:solidFill>
                      <a:schemeClr val="bg1"/>
                    </a:solidFill>
                    <a:latin typeface="+mn-lt"/>
                  </a:rPr>
                  <a:t>Solving a </a:t>
                </a:r>
                <a:r>
                  <a:rPr lang="en-US" sz="1800" i="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+mn-lt"/>
                  </a:rPr>
                  <a:t>Markov Decision Process</a:t>
                </a:r>
                <a:endParaRPr lang="en-US" sz="1800" i="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6" name="Text Box 36">
                <a:extLst>
                  <a:ext uri="{FF2B5EF4-FFF2-40B4-BE49-F238E27FC236}">
                    <a16:creationId xmlns:a16="http://schemas.microsoft.com/office/drawing/2014/main" id="{073400D9-AC5C-704B-B719-80F344C6C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1482" y="5311096"/>
                <a:ext cx="3426662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0781EEF2-2E02-7A4D-B087-7CC3DA9E26AC}"/>
              </a:ext>
            </a:extLst>
          </p:cNvPr>
          <p:cNvSpPr txBox="1"/>
          <p:nvPr/>
        </p:nvSpPr>
        <p:spPr>
          <a:xfrm>
            <a:off x="7137991" y="1594519"/>
            <a:ext cx="3170009" cy="160043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Act()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repeat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← sensed state</a:t>
            </a:r>
            <a:endParaRPr lang="en-GB" sz="1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is terminal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then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exit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← </a:t>
            </a:r>
            <a:r>
              <a:rPr lang="en-GB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𝜋(</a:t>
            </a:r>
            <a:r>
              <a:rPr lang="en-GB" sz="1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GB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perform 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859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842DF-80B0-C33E-07A1-A8D898AB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D8F4-202D-C143-9646-6CEB7B7938DC}" type="slidenum">
              <a:rPr lang="en-DE" smtClean="0"/>
              <a:t>14</a:t>
            </a:fld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15097-8431-45FB-64F0-FFC0C84348BE}"/>
              </a:ext>
            </a:extLst>
          </p:cNvPr>
          <p:cNvSpPr/>
          <p:nvPr/>
        </p:nvSpPr>
        <p:spPr>
          <a:xfrm>
            <a:off x="2150947" y="3216925"/>
            <a:ext cx="824727" cy="2120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DE" dirty="0">
                <a:solidFill>
                  <a:srgbClr val="C00000"/>
                </a:solidFill>
              </a:rPr>
              <a:t>-O+2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F7B6C9-050E-1273-6E1D-3ACAB20D475F}"/>
              </a:ext>
            </a:extLst>
          </p:cNvPr>
          <p:cNvSpPr/>
          <p:nvPr/>
        </p:nvSpPr>
        <p:spPr>
          <a:xfrm>
            <a:off x="2181770" y="3174461"/>
            <a:ext cx="643624" cy="295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DFCB3-620E-E140-BEEE-9E5826A745C2}"/>
              </a:ext>
            </a:extLst>
          </p:cNvPr>
          <p:cNvSpPr txBox="1"/>
          <p:nvPr/>
        </p:nvSpPr>
        <p:spPr>
          <a:xfrm>
            <a:off x="2101941" y="301102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-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37665D4-9734-027F-0821-D7C2D265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94" y="5758217"/>
            <a:ext cx="2752146" cy="10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KSH - Universitätsklinikum Schleswig-Holstein">
            <a:extLst>
              <a:ext uri="{FF2B5EF4-FFF2-40B4-BE49-F238E27FC236}">
                <a16:creationId xmlns:a16="http://schemas.microsoft.com/office/drawing/2014/main" id="{45F2B0C0-A203-8CB4-7E37-5C8A7004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50" y="5983204"/>
            <a:ext cx="2983148" cy="7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E5E34-4AB9-3C3E-A34C-87CE9061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879" y="-76193"/>
            <a:ext cx="7517837" cy="1325563"/>
          </a:xfrm>
        </p:spPr>
        <p:txBody>
          <a:bodyPr/>
          <a:lstStyle/>
          <a:p>
            <a:r>
              <a:rPr lang="en-DE" dirty="0"/>
              <a:t>MCEA-Modell</a:t>
            </a:r>
          </a:p>
        </p:txBody>
      </p:sp>
      <p:pic>
        <p:nvPicPr>
          <p:cNvPr id="3074" name="Picture 2" descr="WTSH Logo">
            <a:extLst>
              <a:ext uri="{FF2B5EF4-FFF2-40B4-BE49-F238E27FC236}">
                <a16:creationId xmlns:a16="http://schemas.microsoft.com/office/drawing/2014/main" id="{6DE7E299-10EE-4F5E-960A-21AF70CE0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2" y="5970868"/>
            <a:ext cx="2042089" cy="78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938AF-785E-463C-4D01-339E52F853B5}"/>
              </a:ext>
            </a:extLst>
          </p:cNvPr>
          <p:cNvSpPr/>
          <p:nvPr/>
        </p:nvSpPr>
        <p:spPr>
          <a:xfrm>
            <a:off x="10741888" y="5952688"/>
            <a:ext cx="1367649" cy="505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>
                <a:solidFill>
                  <a:schemeClr val="tx1"/>
                </a:solidFill>
              </a:rPr>
              <a:t>e1ns</a:t>
            </a:r>
          </a:p>
        </p:txBody>
      </p: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3DD93BF2-BEA3-84F2-1885-841E1497C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940" y="5952688"/>
            <a:ext cx="1560486" cy="796297"/>
          </a:xfrm>
          <a:prstGeom prst="rect">
            <a:avLst/>
          </a:prstGeom>
        </p:spPr>
      </p:pic>
      <p:pic>
        <p:nvPicPr>
          <p:cNvPr id="37" name="Content Placeholder 36" descr="A diagram of a diagram&#10;&#10;Description automatically generated">
            <a:extLst>
              <a:ext uri="{FF2B5EF4-FFF2-40B4-BE49-F238E27FC236}">
                <a16:creationId xmlns:a16="http://schemas.microsoft.com/office/drawing/2014/main" id="{B62B3C51-F8D3-3384-CC16-216E5D6B5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26510" y="1130327"/>
            <a:ext cx="10975754" cy="4687015"/>
          </a:xfr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3DAA3B28-6B56-CE4A-53AF-EF78F5586BDB}"/>
              </a:ext>
            </a:extLst>
          </p:cNvPr>
          <p:cNvSpPr/>
          <p:nvPr/>
        </p:nvSpPr>
        <p:spPr>
          <a:xfrm>
            <a:off x="364759" y="379881"/>
            <a:ext cx="4277645" cy="1347367"/>
          </a:xfrm>
          <a:prstGeom prst="cloudCallout">
            <a:avLst>
              <a:gd name="adj1" fmla="val -11139"/>
              <a:gd name="adj2" fmla="val 84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Qualitative </a:t>
            </a:r>
            <a:r>
              <a:rPr lang="en-GB" sz="1600" dirty="0" err="1"/>
              <a:t>Unsicherheit</a:t>
            </a:r>
            <a:r>
              <a:rPr lang="en-GB" sz="1600" dirty="0"/>
              <a:t>: </a:t>
            </a:r>
          </a:p>
          <a:p>
            <a:pPr algn="ctr"/>
            <a:r>
              <a:rPr lang="en-GB" sz="1600" dirty="0"/>
              <a:t>„𝐼𝑛𝑓𝑜𝑟𝑚𝑎𝑡𝑖𝑜𝑛𝑠𝑧𝑢𝑠𝑡𝑎𝑛𝑑“ für alle </a:t>
            </a:r>
            <a:r>
              <a:rPr lang="en-GB" sz="1600" dirty="0" err="1"/>
              <a:t>Variablen</a:t>
            </a:r>
            <a:r>
              <a:rPr lang="en-GB" sz="1600" dirty="0"/>
              <a:t>: </a:t>
            </a:r>
            <a:r>
              <a:rPr lang="en-GB" sz="1600" dirty="0" err="1"/>
              <a:t>Teilmenge</a:t>
            </a:r>
            <a:r>
              <a:rPr lang="en-GB" sz="1600" dirty="0"/>
              <a:t> von {𝑡𝑜𝑜𝐿𝑜𝑤,𝑛𝑜𝑟𝑚𝑎𝑙,𝑡𝑜𝑜𝐻𝑖𝑔</a:t>
            </a:r>
            <a:r>
              <a:rPr lang="en-GB" sz="1600" dirty="0" err="1"/>
              <a:t>ℎ</a:t>
            </a:r>
            <a:r>
              <a:rPr lang="en-GB" sz="1600" dirty="0"/>
              <a:t>}</a:t>
            </a:r>
          </a:p>
        </p:txBody>
      </p:sp>
      <p:sp>
        <p:nvSpPr>
          <p:cNvPr id="31" name="Cloud Callout 30">
            <a:extLst>
              <a:ext uri="{FF2B5EF4-FFF2-40B4-BE49-F238E27FC236}">
                <a16:creationId xmlns:a16="http://schemas.microsoft.com/office/drawing/2014/main" id="{67105E15-57C1-BA5A-4E00-52905F3F5F23}"/>
              </a:ext>
            </a:extLst>
          </p:cNvPr>
          <p:cNvSpPr/>
          <p:nvPr/>
        </p:nvSpPr>
        <p:spPr>
          <a:xfrm>
            <a:off x="8160408" y="964465"/>
            <a:ext cx="4519684" cy="1974575"/>
          </a:xfrm>
          <a:prstGeom prst="cloudCallout">
            <a:avLst>
              <a:gd name="adj1" fmla="val -65897"/>
              <a:gd name="adj2" fmla="val -239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Semantik: MDP</a:t>
            </a:r>
            <a:br>
              <a:rPr lang="en-DE" dirty="0"/>
            </a:br>
            <a:r>
              <a:rPr lang="en-DE" dirty="0"/>
              <a:t>Modell ermöglicht Beantwortung der Frage: “Welche Aktion bei welchem Informationszustand?”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1F1C8-D162-2058-1262-43068C9772BD}"/>
              </a:ext>
            </a:extLst>
          </p:cNvPr>
          <p:cNvSpPr txBox="1"/>
          <p:nvPr/>
        </p:nvSpPr>
        <p:spPr>
          <a:xfrm>
            <a:off x="2415705" y="281380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400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">
            <a:extLst>
              <a:ext uri="{FF2B5EF4-FFF2-40B4-BE49-F238E27FC236}">
                <a16:creationId xmlns:a16="http://schemas.microsoft.com/office/drawing/2014/main" id="{9A8A446D-2EAA-1C47-9F9A-0A6B3A91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421" y="2047043"/>
            <a:ext cx="4221968" cy="422196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05" y="244538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Planen oder Policy-Anwendung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163F159-160F-FE4C-AB7B-037DDEC287AC}"/>
              </a:ext>
            </a:extLst>
          </p:cNvPr>
          <p:cNvSpPr txBox="1"/>
          <p:nvPr/>
        </p:nvSpPr>
        <p:spPr>
          <a:xfrm>
            <a:off x="3958223" y="1465219"/>
            <a:ext cx="1583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Vom Perzept</a:t>
            </a:r>
            <a:br>
              <a:rPr lang="en-DE" dirty="0"/>
            </a:br>
            <a:r>
              <a:rPr lang="en-DE" dirty="0"/>
              <a:t>zum Zustand</a:t>
            </a:r>
            <a:br>
              <a:rPr lang="en-DE" dirty="0"/>
            </a:br>
            <a:r>
              <a:rPr lang="en-DE" dirty="0"/>
              <a:t>der Umgebung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AD5561-B37B-0048-B6D8-8313E4823B96}"/>
              </a:ext>
            </a:extLst>
          </p:cNvPr>
          <p:cNvSpPr txBox="1"/>
          <p:nvPr/>
        </p:nvSpPr>
        <p:spPr>
          <a:xfrm>
            <a:off x="7655631" y="5649894"/>
            <a:ext cx="443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Was ist die beste Aktion im aktuellen Zustand</a:t>
            </a:r>
            <a:br>
              <a:rPr lang="en-DE" dirty="0"/>
            </a:br>
            <a:r>
              <a:rPr lang="en-DE" dirty="0"/>
              <a:t>bei gegebenem Ziel?</a:t>
            </a:r>
          </a:p>
          <a:p>
            <a:pPr algn="ctr"/>
            <a:r>
              <a:rPr lang="en-DE" dirty="0"/>
              <a:t>Handlungsbestimmungsstrategie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ED9DDB-B292-614F-8647-D65F59C00526}"/>
              </a:ext>
            </a:extLst>
          </p:cNvPr>
          <p:cNvSpPr txBox="1"/>
          <p:nvPr/>
        </p:nvSpPr>
        <p:spPr>
          <a:xfrm>
            <a:off x="8388796" y="1122889"/>
            <a:ext cx="2997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Ist meine aufgabenbeschreibung</a:t>
            </a:r>
            <a:br>
              <a:rPr lang="en-DE" dirty="0"/>
            </a:br>
            <a:r>
              <a:rPr lang="en-DE" dirty="0"/>
              <a:t>bei aktuellem Zustand der Umgebung</a:t>
            </a:r>
            <a:br>
              <a:rPr lang="en-DE" dirty="0"/>
            </a:br>
            <a:r>
              <a:rPr lang="en-DE" dirty="0"/>
              <a:t>noch richtig gewählt?</a:t>
            </a:r>
            <a:br>
              <a:rPr lang="en-DE" dirty="0"/>
            </a:br>
            <a:r>
              <a:rPr lang="en-DE" dirty="0"/>
              <a:t>Sollte ich einen neue Ausgabenbeschreibung annehmen?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240569" cy="3298076"/>
            <a:chOff x="5126054" y="2534653"/>
            <a:chExt cx="3240569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82935" y="3957437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0" name="Right Arrow 49">
            <a:extLst>
              <a:ext uri="{FF2B5EF4-FFF2-40B4-BE49-F238E27FC236}">
                <a16:creationId xmlns:a16="http://schemas.microsoft.com/office/drawing/2014/main" id="{443DEB8F-5407-6142-BD76-DFE1F2029824}"/>
              </a:ext>
            </a:extLst>
          </p:cNvPr>
          <p:cNvSpPr/>
          <p:nvPr/>
        </p:nvSpPr>
        <p:spPr>
          <a:xfrm>
            <a:off x="2420471" y="1781301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751F4F-6482-C34F-851D-7DD83DA80329}"/>
              </a:ext>
            </a:extLst>
          </p:cNvPr>
          <p:cNvSpPr txBox="1"/>
          <p:nvPr/>
        </p:nvSpPr>
        <p:spPr>
          <a:xfrm>
            <a:off x="1065798" y="1807791"/>
            <a:ext cx="10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Perzepte</a:t>
            </a:r>
          </a:p>
        </p:txBody>
      </p:sp>
      <p:sp>
        <p:nvSpPr>
          <p:cNvPr id="23" name="Cloud Callout 22">
            <a:extLst>
              <a:ext uri="{FF2B5EF4-FFF2-40B4-BE49-F238E27FC236}">
                <a16:creationId xmlns:a16="http://schemas.microsoft.com/office/drawing/2014/main" id="{39161C19-2C0E-68D8-A00D-9C990CD26520}"/>
              </a:ext>
            </a:extLst>
          </p:cNvPr>
          <p:cNvSpPr/>
          <p:nvPr/>
        </p:nvSpPr>
        <p:spPr>
          <a:xfrm>
            <a:off x="8684276" y="3766436"/>
            <a:ext cx="2948167" cy="16135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Planen oder nur reagieren?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BFA83-9A03-8F79-3112-3E330617DCB8}"/>
              </a:ext>
            </a:extLst>
          </p:cNvPr>
          <p:cNvSpPr txBox="1"/>
          <p:nvPr/>
        </p:nvSpPr>
        <p:spPr>
          <a:xfrm>
            <a:off x="3377071" y="5693894"/>
            <a:ext cx="261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Aktion </a:t>
            </a:r>
            <a:br>
              <a:rPr lang="en-DE" dirty="0"/>
            </a:br>
            <a:r>
              <a:rPr lang="en-DE" dirty="0"/>
              <a:t>inkl.</a:t>
            </a:r>
            <a:br>
              <a:rPr lang="en-DE" dirty="0"/>
            </a:br>
            <a:r>
              <a:rPr lang="en-DE" dirty="0"/>
              <a:t>Zusatzinfo (z.B. Erklärung)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410B2EF-F03A-43B9-617E-0097A38A250D}"/>
              </a:ext>
            </a:extLst>
          </p:cNvPr>
          <p:cNvSpPr/>
          <p:nvPr/>
        </p:nvSpPr>
        <p:spPr>
          <a:xfrm rot="10800000">
            <a:off x="2371515" y="5172762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DE8F2E9A-042E-4108-2851-C33894FB1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25" y="2262659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id="{3A9C3883-D7DF-A496-8741-49E2C53F19FD}"/>
              </a:ext>
            </a:extLst>
          </p:cNvPr>
          <p:cNvSpPr/>
          <p:nvPr/>
        </p:nvSpPr>
        <p:spPr>
          <a:xfrm>
            <a:off x="-223187" y="2791579"/>
            <a:ext cx="2948167" cy="1613548"/>
          </a:xfrm>
          <a:prstGeom prst="cloudCallout">
            <a:avLst>
              <a:gd name="adj1" fmla="val 60356"/>
              <a:gd name="adj2" fmla="val -5500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Zerbrechlichkeit</a:t>
            </a:r>
          </a:p>
        </p:txBody>
      </p:sp>
    </p:spTree>
    <p:extLst>
      <p:ext uri="{BB962C8B-B14F-4D97-AF65-F5344CB8AC3E}">
        <p14:creationId xmlns:p14="http://schemas.microsoft.com/office/powerpoint/2010/main" val="28862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7495-8962-3E45-AAD7-8F011988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A5B8-B838-3849-9561-4B6B5835E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098" name="Picture 2" descr="MuZero: Mastering Go, chess, shogi and Atari without rules | DeepMind">
            <a:extLst>
              <a:ext uri="{FF2B5EF4-FFF2-40B4-BE49-F238E27FC236}">
                <a16:creationId xmlns:a16="http://schemas.microsoft.com/office/drawing/2014/main" id="{22010981-F265-FC4A-9168-8865F5DD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974DFA-6283-6D40-832A-9A9DAAE88476}"/>
              </a:ext>
            </a:extLst>
          </p:cNvPr>
          <p:cNvSpPr txBox="1">
            <a:spLocks/>
          </p:cNvSpPr>
          <p:nvPr/>
        </p:nvSpPr>
        <p:spPr>
          <a:xfrm>
            <a:off x="838200" y="3851564"/>
            <a:ext cx="3810000" cy="266591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Gegen die Zerbrechlichkeit:</a:t>
            </a:r>
            <a:br>
              <a:rPr lang="en-DE" sz="3600" dirty="0"/>
            </a:br>
            <a:r>
              <a:rPr lang="en-DE" sz="3600" dirty="0"/>
              <a:t>MuZero</a:t>
            </a:r>
            <a:br>
              <a:rPr lang="en-DE" sz="3600" dirty="0"/>
            </a:br>
            <a:r>
              <a:rPr lang="en-DE" sz="3600" dirty="0"/>
              <a:t>(DeepMind)</a:t>
            </a:r>
          </a:p>
        </p:txBody>
      </p:sp>
      <p:pic>
        <p:nvPicPr>
          <p:cNvPr id="8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69E35B03-D6EF-9C45-88CC-175C1454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16" y="0"/>
            <a:ext cx="6213311" cy="68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358E-C6CE-044E-B76D-CB86A43E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8" y="-25984"/>
            <a:ext cx="10515600" cy="1661150"/>
          </a:xfrm>
        </p:spPr>
        <p:txBody>
          <a:bodyPr>
            <a:normAutofit/>
          </a:bodyPr>
          <a:lstStyle/>
          <a:p>
            <a:r>
              <a:rPr lang="en-DE" dirty="0"/>
              <a:t>Ein paar mehr Details</a:t>
            </a:r>
            <a:r>
              <a:rPr lang="en-US" dirty="0"/>
              <a:t>…</a:t>
            </a:r>
            <a:br>
              <a:rPr lang="en-DE" dirty="0"/>
            </a:br>
            <a:endParaRPr lang="en-D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34EEF7-4B0B-6E43-BDC4-EA9E3FB86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753" y="215045"/>
            <a:ext cx="4536056" cy="641686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56C976-C48E-7441-90C3-ABB602BAFB90}"/>
              </a:ext>
            </a:extLst>
          </p:cNvPr>
          <p:cNvGrpSpPr/>
          <p:nvPr/>
        </p:nvGrpSpPr>
        <p:grpSpPr>
          <a:xfrm>
            <a:off x="1588302" y="2409937"/>
            <a:ext cx="4221968" cy="4221968"/>
            <a:chOff x="4403421" y="2047043"/>
            <a:chExt cx="4221968" cy="4221968"/>
          </a:xfrm>
        </p:grpSpPr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9FF9A57B-E132-4D44-8A65-59A8E6CA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85EBE4-83F8-5840-8348-A4958EB5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217B35B-72F0-264B-AB5D-475E410D5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992" y="2584633"/>
            <a:ext cx="815168" cy="815168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C8312D-E0E1-964F-AF5A-4C767865A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975" y="5666036"/>
            <a:ext cx="815168" cy="815168"/>
          </a:xfrm>
          <a:prstGeom prst="rect">
            <a:avLst/>
          </a:prstGeom>
          <a:noFill/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C9E0375-E432-C94B-A3DD-17E98417BB9D}"/>
              </a:ext>
            </a:extLst>
          </p:cNvPr>
          <p:cNvGrpSpPr/>
          <p:nvPr/>
        </p:nvGrpSpPr>
        <p:grpSpPr>
          <a:xfrm>
            <a:off x="3776606" y="4150386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07444-6B0C-0E44-972F-7AF69D42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30995D24-7CB3-064F-AC63-F019B17E1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8CB1AF-7B9C-7542-A162-93D6168BA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AD8B6646-CF19-6E40-B09F-2D99385D5A11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CA37B241-8EDA-FF44-A8F6-F9F1A65F475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64F91E-F1F0-2942-958A-2E588EC16861}"/>
              </a:ext>
            </a:extLst>
          </p:cNvPr>
          <p:cNvGrpSpPr/>
          <p:nvPr/>
        </p:nvGrpSpPr>
        <p:grpSpPr>
          <a:xfrm>
            <a:off x="3100201" y="1043931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9E7C586-37B2-9F4B-9E3B-9F9986BA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45" name="Content Placeholder 3">
              <a:extLst>
                <a:ext uri="{FF2B5EF4-FFF2-40B4-BE49-F238E27FC236}">
                  <a16:creationId xmlns:a16="http://schemas.microsoft.com/office/drawing/2014/main" id="{177CE22A-3958-5348-BEC1-2926C933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18EBC0C-386B-1941-96D2-48619DB04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89CFD7E1-96D8-3F4B-A33B-B69CFF527B7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707C2558-84C2-6340-9F7F-E7301F370925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3CEDE2-12C5-7949-9F55-F000A366013E}"/>
              </a:ext>
            </a:extLst>
          </p:cNvPr>
          <p:cNvGrpSpPr/>
          <p:nvPr/>
        </p:nvGrpSpPr>
        <p:grpSpPr>
          <a:xfrm>
            <a:off x="3513948" y="2897547"/>
            <a:ext cx="863590" cy="3298076"/>
            <a:chOff x="6329067" y="2534653"/>
            <a:chExt cx="863590" cy="329807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B28F9A-D89C-1E48-ADEC-87613AC934B7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572FFA-6B45-8B42-9170-25A29F19502F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4" name="Content Placeholder 38">
            <a:extLst>
              <a:ext uri="{FF2B5EF4-FFF2-40B4-BE49-F238E27FC236}">
                <a16:creationId xmlns:a16="http://schemas.microsoft.com/office/drawing/2014/main" id="{EF8662AE-EA62-6B45-9989-324621DC1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54" y="240479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6" name="Content Placeholder 38">
            <a:extLst>
              <a:ext uri="{FF2B5EF4-FFF2-40B4-BE49-F238E27FC236}">
                <a16:creationId xmlns:a16="http://schemas.microsoft.com/office/drawing/2014/main" id="{86A19DBD-34B3-C74B-A89E-6D6EBB0C8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337" y="5517275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Right Arrow 97">
            <a:extLst>
              <a:ext uri="{FF2B5EF4-FFF2-40B4-BE49-F238E27FC236}">
                <a16:creationId xmlns:a16="http://schemas.microsoft.com/office/drawing/2014/main" id="{63171683-FB19-FA4A-8DB3-5152E6AB6A19}"/>
              </a:ext>
            </a:extLst>
          </p:cNvPr>
          <p:cNvSpPr/>
          <p:nvPr/>
        </p:nvSpPr>
        <p:spPr>
          <a:xfrm>
            <a:off x="1339172" y="1655197"/>
            <a:ext cx="1290917" cy="423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09B3DC1C-712D-9143-92F1-BED7055C659F}"/>
              </a:ext>
            </a:extLst>
          </p:cNvPr>
          <p:cNvSpPr/>
          <p:nvPr/>
        </p:nvSpPr>
        <p:spPr>
          <a:xfrm>
            <a:off x="1339172" y="1211444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ACCB5675-7D03-C541-A8F2-F5D067C2B56F}"/>
              </a:ext>
            </a:extLst>
          </p:cNvPr>
          <p:cNvSpPr/>
          <p:nvPr/>
        </p:nvSpPr>
        <p:spPr>
          <a:xfrm rot="10800000">
            <a:off x="264727" y="4721127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E1123-D75F-D844-B5EC-4C8AFCD56DD1}"/>
              </a:ext>
            </a:extLst>
          </p:cNvPr>
          <p:cNvSpPr txBox="1"/>
          <p:nvPr/>
        </p:nvSpPr>
        <p:spPr>
          <a:xfrm>
            <a:off x="206281" y="1682392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B28186-3A81-E947-B785-9EC97FF634B3}"/>
              </a:ext>
            </a:extLst>
          </p:cNvPr>
          <p:cNvSpPr txBox="1"/>
          <p:nvPr/>
        </p:nvSpPr>
        <p:spPr>
          <a:xfrm>
            <a:off x="240874" y="1238639"/>
            <a:ext cx="10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Perzepte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6DCA58-A5E8-FF49-AC48-7C84D80EA874}"/>
              </a:ext>
            </a:extLst>
          </p:cNvPr>
          <p:cNvSpPr txBox="1"/>
          <p:nvPr/>
        </p:nvSpPr>
        <p:spPr>
          <a:xfrm>
            <a:off x="525088" y="5144849"/>
            <a:ext cx="84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Aktion </a:t>
            </a:r>
          </a:p>
        </p:txBody>
      </p: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F84480BE-3C70-3642-B850-7F273192286B}"/>
              </a:ext>
            </a:extLst>
          </p:cNvPr>
          <p:cNvSpPr/>
          <p:nvPr/>
        </p:nvSpPr>
        <p:spPr>
          <a:xfrm>
            <a:off x="4349920" y="820475"/>
            <a:ext cx="3705356" cy="2234782"/>
          </a:xfrm>
          <a:prstGeom prst="cloudCallout">
            <a:avLst>
              <a:gd name="adj1" fmla="val -60538"/>
              <a:gd name="adj2" fmla="val 61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>
                <a:solidFill>
                  <a:srgbClr val="FFFF00"/>
                </a:solidFill>
              </a:rPr>
              <a:t>Lernen unumgänglich:</a:t>
            </a:r>
          </a:p>
          <a:p>
            <a:pPr algn="ctr"/>
            <a:r>
              <a:rPr lang="en-DE" sz="2400" dirty="0">
                <a:solidFill>
                  <a:srgbClr val="FFFF00"/>
                </a:solidFill>
              </a:rPr>
              <a:t>Reinforcement</a:t>
            </a:r>
            <a:br>
              <a:rPr lang="en-DE" sz="2400" dirty="0">
                <a:solidFill>
                  <a:srgbClr val="FFFF00"/>
                </a:solidFill>
              </a:rPr>
            </a:br>
            <a:r>
              <a:rPr lang="en-DE" sz="2400" dirty="0">
                <a:solidFill>
                  <a:srgbClr val="FFFF00"/>
                </a:solidFill>
              </a:rPr>
              <a:t>Lernen</a:t>
            </a:r>
          </a:p>
        </p:txBody>
      </p:sp>
      <p:sp>
        <p:nvSpPr>
          <p:cNvPr id="39" name="Cloud Callout 38">
            <a:extLst>
              <a:ext uri="{FF2B5EF4-FFF2-40B4-BE49-F238E27FC236}">
                <a16:creationId xmlns:a16="http://schemas.microsoft.com/office/drawing/2014/main" id="{1429059E-8C47-DC4D-B035-A8F48B63732B}"/>
              </a:ext>
            </a:extLst>
          </p:cNvPr>
          <p:cNvSpPr/>
          <p:nvPr/>
        </p:nvSpPr>
        <p:spPr>
          <a:xfrm>
            <a:off x="8489266" y="534967"/>
            <a:ext cx="4536056" cy="2864834"/>
          </a:xfrm>
          <a:prstGeom prst="cloudCallout">
            <a:avLst>
              <a:gd name="adj1" fmla="val -48582"/>
              <a:gd name="adj2" fmla="val 40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FFFF00"/>
                </a:solidFill>
              </a:rPr>
              <a:t>Nicht immer wird der beste Zug genommen</a:t>
            </a:r>
          </a:p>
          <a:p>
            <a:pPr algn="ctr"/>
            <a:br>
              <a:rPr lang="en-DE" dirty="0">
                <a:solidFill>
                  <a:srgbClr val="FFFF00"/>
                </a:solidFill>
              </a:rPr>
            </a:br>
            <a:r>
              <a:rPr lang="en-DE" dirty="0">
                <a:solidFill>
                  <a:srgbClr val="FFFF00"/>
                </a:solidFill>
              </a:rPr>
              <a:t>Exploration: Einmal einen Pfad im Suchbaum nach unten rechnen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171B6-F80E-964C-903B-0795C98F75AC}"/>
              </a:ext>
            </a:extLst>
          </p:cNvPr>
          <p:cNvSpPr txBox="1"/>
          <p:nvPr/>
        </p:nvSpPr>
        <p:spPr>
          <a:xfrm>
            <a:off x="3025329" y="4213592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Ziele Z</a:t>
            </a:r>
            <a:br>
              <a:rPr lang="en-DE" dirty="0"/>
            </a:br>
            <a:r>
              <a:rPr lang="en-DE" dirty="0"/>
              <a:t>Modelle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C4931-9513-7BCD-D524-959955E153D3}"/>
              </a:ext>
            </a:extLst>
          </p:cNvPr>
          <p:cNvSpPr txBox="1"/>
          <p:nvPr/>
        </p:nvSpPr>
        <p:spPr>
          <a:xfrm>
            <a:off x="6831106" y="7624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731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679D8-F300-F77D-DFF2-F8FFAB54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Von Spielen zur realen Welt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F3A00-3549-950C-67AB-86CB88EC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DE" dirty="0"/>
              <a:t>Wie können wir Agenten schaffen, die in der realen Welt handeln bzw. planen können?</a:t>
            </a:r>
          </a:p>
          <a:p>
            <a:r>
              <a:rPr lang="en-DE" dirty="0"/>
              <a:t>Zerbrechlichkeit der Modellierung</a:t>
            </a:r>
          </a:p>
          <a:p>
            <a:r>
              <a:rPr lang="en-DE" dirty="0"/>
              <a:t>Wie kann ein Agent Planoperatoren automatisch generieren?</a:t>
            </a:r>
          </a:p>
          <a:p>
            <a:endParaRPr lang="en-GB" dirty="0"/>
          </a:p>
          <a:p>
            <a:endParaRPr lang="en-DE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8120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039B-8821-EE22-A7C8-84725A45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Neue Idee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B6720-D295-A36B-A3F2-7B123BB7E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Können wir Sprache als Grundlage der Handlungsplanung verwenden?</a:t>
            </a:r>
          </a:p>
          <a:p>
            <a:r>
              <a:rPr lang="en-DE" dirty="0">
                <a:sym typeface="Wingdings" pitchFamily="2" charset="2"/>
              </a:rPr>
              <a:t>Können wir große Sprachmodelle verwenden, um Planoperatoren zur generieren?</a:t>
            </a:r>
          </a:p>
          <a:p>
            <a:pPr lvl="1"/>
            <a:r>
              <a:rPr lang="en-GB" dirty="0"/>
              <a:t>Zero-shot (</a:t>
            </a:r>
            <a:r>
              <a:rPr lang="en-GB" dirty="0" err="1"/>
              <a:t>direkte</a:t>
            </a:r>
            <a:r>
              <a:rPr lang="en-GB" dirty="0"/>
              <a:t> </a:t>
            </a:r>
            <a:r>
              <a:rPr lang="en-GB" dirty="0" err="1"/>
              <a:t>Funktion</a:t>
            </a:r>
            <a:r>
              <a:rPr lang="en-GB" dirty="0"/>
              <a:t> </a:t>
            </a:r>
            <a:r>
              <a:rPr lang="en-GB" dirty="0" err="1"/>
              <a:t>vorhanden</a:t>
            </a:r>
            <a:r>
              <a:rPr lang="en-GB" dirty="0"/>
              <a:t>?)</a:t>
            </a:r>
          </a:p>
          <a:p>
            <a:pPr lvl="1"/>
            <a:r>
              <a:rPr lang="en-GB" dirty="0"/>
              <a:t>Few-shot (</a:t>
            </a:r>
            <a:r>
              <a:rPr lang="en-GB" dirty="0" err="1"/>
              <a:t>Wenn</a:t>
            </a:r>
            <a:r>
              <a:rPr lang="en-GB" dirty="0"/>
              <a:t> ich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Beispiel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einer</a:t>
            </a:r>
            <a:r>
              <a:rPr lang="en-GB" dirty="0"/>
              <a:t> </a:t>
            </a:r>
            <a:r>
              <a:rPr lang="en-GB" dirty="0" err="1"/>
              <a:t>Anwendung</a:t>
            </a:r>
            <a:r>
              <a:rPr lang="en-GB" dirty="0"/>
              <a:t> A </a:t>
            </a:r>
            <a:r>
              <a:rPr lang="en-GB" dirty="0" err="1"/>
              <a:t>gebe</a:t>
            </a:r>
            <a:r>
              <a:rPr lang="en-GB" dirty="0"/>
              <a:t>, </a:t>
            </a:r>
            <a:r>
              <a:rPr lang="en-GB" dirty="0" err="1"/>
              <a:t>kann</a:t>
            </a:r>
            <a:r>
              <a:rPr lang="en-GB" dirty="0"/>
              <a:t> das </a:t>
            </a:r>
            <a:r>
              <a:rPr lang="en-GB" dirty="0" err="1"/>
              <a:t>verallgemeinert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einer</a:t>
            </a:r>
            <a:r>
              <a:rPr lang="en-GB" dirty="0"/>
              <a:t> </a:t>
            </a:r>
            <a:r>
              <a:rPr lang="en-GB" dirty="0" err="1"/>
              <a:t>Anwendung</a:t>
            </a:r>
            <a:r>
              <a:rPr lang="en-GB" dirty="0"/>
              <a:t> A’)</a:t>
            </a:r>
          </a:p>
          <a:p>
            <a:pPr marL="0" indent="0">
              <a:buNone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3361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1C9D5FCE-E6FB-4D03-530D-EF37B8A1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35" y="2114410"/>
            <a:ext cx="4221968" cy="422196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90" y="44444"/>
            <a:ext cx="10187681" cy="1325563"/>
          </a:xfrm>
        </p:spPr>
        <p:txBody>
          <a:bodyPr>
            <a:normAutofit/>
          </a:bodyPr>
          <a:lstStyle/>
          <a:p>
            <a:r>
              <a:rPr lang="en-DE" dirty="0"/>
              <a:t>Intelligenter Agent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163F159-160F-FE4C-AB7B-037DDEC287AC}"/>
              </a:ext>
            </a:extLst>
          </p:cNvPr>
          <p:cNvSpPr txBox="1"/>
          <p:nvPr/>
        </p:nvSpPr>
        <p:spPr>
          <a:xfrm>
            <a:off x="3958223" y="1465219"/>
            <a:ext cx="1583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Vom Perzept</a:t>
            </a:r>
            <a:br>
              <a:rPr lang="en-DE" dirty="0"/>
            </a:br>
            <a:r>
              <a:rPr lang="en-DE" dirty="0"/>
              <a:t>zum Zustand</a:t>
            </a:r>
            <a:br>
              <a:rPr lang="en-DE" dirty="0"/>
            </a:br>
            <a:r>
              <a:rPr lang="en-DE" dirty="0"/>
              <a:t>der Umgebung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AD5561-B37B-0048-B6D8-8313E4823B96}"/>
              </a:ext>
            </a:extLst>
          </p:cNvPr>
          <p:cNvSpPr txBox="1"/>
          <p:nvPr/>
        </p:nvSpPr>
        <p:spPr>
          <a:xfrm>
            <a:off x="7655631" y="5649894"/>
            <a:ext cx="443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Was ist die beste Aktion im aktuellen Zustand</a:t>
            </a:r>
            <a:br>
              <a:rPr lang="en-DE" dirty="0"/>
            </a:br>
            <a:r>
              <a:rPr lang="en-DE" dirty="0"/>
              <a:t>bei gegebenem Ziel?</a:t>
            </a:r>
          </a:p>
          <a:p>
            <a:pPr algn="ctr"/>
            <a:r>
              <a:rPr lang="en-DE" dirty="0"/>
              <a:t>Handlungsbestimmungsstrategie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F2C1D2-372C-9544-87AD-51B6CA70E098}"/>
              </a:ext>
            </a:extLst>
          </p:cNvPr>
          <p:cNvSpPr txBox="1"/>
          <p:nvPr/>
        </p:nvSpPr>
        <p:spPr>
          <a:xfrm>
            <a:off x="3377071" y="5693894"/>
            <a:ext cx="261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Aktion </a:t>
            </a:r>
            <a:br>
              <a:rPr lang="en-DE" dirty="0"/>
            </a:br>
            <a:r>
              <a:rPr lang="en-DE" dirty="0"/>
              <a:t>inkl.</a:t>
            </a:r>
            <a:br>
              <a:rPr lang="en-DE" dirty="0"/>
            </a:br>
            <a:r>
              <a:rPr lang="en-DE" dirty="0"/>
              <a:t>Zusatzinfo (z.B. Erklärung)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ED9DDB-B292-614F-8647-D65F59C00526}"/>
              </a:ext>
            </a:extLst>
          </p:cNvPr>
          <p:cNvSpPr txBox="1"/>
          <p:nvPr/>
        </p:nvSpPr>
        <p:spPr>
          <a:xfrm>
            <a:off x="8742891" y="1993162"/>
            <a:ext cx="3278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Ist meine Ziel aus der </a:t>
            </a:r>
            <a:br>
              <a:rPr lang="en-DE" dirty="0"/>
            </a:br>
            <a:r>
              <a:rPr lang="en-DE" dirty="0"/>
              <a:t>Aufgabenbeschreibung</a:t>
            </a:r>
            <a:br>
              <a:rPr lang="en-DE" dirty="0"/>
            </a:br>
            <a:r>
              <a:rPr lang="en-DE" dirty="0"/>
              <a:t>bei aktuellem Zustand der </a:t>
            </a:r>
            <a:br>
              <a:rPr lang="en-DE" dirty="0"/>
            </a:br>
            <a:r>
              <a:rPr lang="en-DE" dirty="0"/>
              <a:t>Umgebung noch richtig gewählt?</a:t>
            </a:r>
            <a:br>
              <a:rPr lang="en-DE" dirty="0"/>
            </a:br>
            <a:r>
              <a:rPr lang="en-DE" dirty="0"/>
              <a:t>Ggf. Herleitung eines (neuen)</a:t>
            </a:r>
            <a:br>
              <a:rPr lang="en-DE" dirty="0"/>
            </a:br>
            <a:r>
              <a:rPr lang="en-DE" dirty="0"/>
              <a:t>internen Ziels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" name="Right Arrow 49">
            <a:extLst>
              <a:ext uri="{FF2B5EF4-FFF2-40B4-BE49-F238E27FC236}">
                <a16:creationId xmlns:a16="http://schemas.microsoft.com/office/drawing/2014/main" id="{443DEB8F-5407-6142-BD76-DFE1F2029824}"/>
              </a:ext>
            </a:extLst>
          </p:cNvPr>
          <p:cNvSpPr/>
          <p:nvPr/>
        </p:nvSpPr>
        <p:spPr>
          <a:xfrm>
            <a:off x="2420471" y="1781301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751F4F-6482-C34F-851D-7DD83DA80329}"/>
              </a:ext>
            </a:extLst>
          </p:cNvPr>
          <p:cNvSpPr txBox="1"/>
          <p:nvPr/>
        </p:nvSpPr>
        <p:spPr>
          <a:xfrm>
            <a:off x="1926743" y="1453469"/>
            <a:ext cx="10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Perzepte</a:t>
            </a: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3707568F-B0C8-DC40-B94F-DDA4CB54067F}"/>
              </a:ext>
            </a:extLst>
          </p:cNvPr>
          <p:cNvSpPr/>
          <p:nvPr/>
        </p:nvSpPr>
        <p:spPr>
          <a:xfrm rot="10800000">
            <a:off x="2371515" y="5172762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267DB-F6AB-A570-CD1A-D371852D48B1}"/>
              </a:ext>
            </a:extLst>
          </p:cNvPr>
          <p:cNvSpPr txBox="1"/>
          <p:nvPr/>
        </p:nvSpPr>
        <p:spPr>
          <a:xfrm>
            <a:off x="5941222" y="3461510"/>
            <a:ext cx="13855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Aufgabenbe-</a:t>
            </a:r>
            <a:br>
              <a:rPr lang="en-DE" dirty="0"/>
            </a:br>
            <a:r>
              <a:rPr lang="en-DE" dirty="0"/>
              <a:t>  schrei</a:t>
            </a:r>
            <a:br>
              <a:rPr lang="en-DE" dirty="0"/>
            </a:br>
            <a:r>
              <a:rPr lang="en-DE" dirty="0"/>
              <a:t>  bung</a:t>
            </a:r>
          </a:p>
          <a:p>
            <a:r>
              <a:rPr lang="en-DE" dirty="0">
                <a:highlight>
                  <a:srgbClr val="FFFF00"/>
                </a:highlight>
              </a:rPr>
              <a:t>Mein Ziel</a:t>
            </a:r>
          </a:p>
          <a:p>
            <a:r>
              <a:rPr lang="en-DE" dirty="0"/>
              <a:t>Modelle</a:t>
            </a:r>
          </a:p>
        </p:txBody>
      </p:sp>
      <p:pic>
        <p:nvPicPr>
          <p:cNvPr id="1026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5F977EFB-5693-247D-8B4F-40A1EE6D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25" y="2262659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290A4166-9EA3-C4A6-177E-D0A23065E94A}"/>
              </a:ext>
            </a:extLst>
          </p:cNvPr>
          <p:cNvSpPr/>
          <p:nvPr/>
        </p:nvSpPr>
        <p:spPr>
          <a:xfrm>
            <a:off x="8516757" y="4292854"/>
            <a:ext cx="4176689" cy="1165797"/>
          </a:xfrm>
          <a:prstGeom prst="cloudCallout">
            <a:avLst>
              <a:gd name="adj1" fmla="val -24482"/>
              <a:gd name="adj2" fmla="val 5976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Maximize </a:t>
            </a:r>
            <a:r>
              <a:rPr lang="en-DE" dirty="0">
                <a:solidFill>
                  <a:srgbClr val="FFFF00"/>
                </a:solidFill>
              </a:rPr>
              <a:t>local</a:t>
            </a:r>
            <a:r>
              <a:rPr lang="en-DE" dirty="0"/>
              <a:t> utility (possibly with sequence of actions)</a:t>
            </a:r>
          </a:p>
        </p:txBody>
      </p: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D391888D-2DA0-1FFB-6A1F-AE898CF8A21F}"/>
              </a:ext>
            </a:extLst>
          </p:cNvPr>
          <p:cNvSpPr/>
          <p:nvPr/>
        </p:nvSpPr>
        <p:spPr>
          <a:xfrm>
            <a:off x="6930556" y="83924"/>
            <a:ext cx="6207219" cy="1746130"/>
          </a:xfrm>
          <a:prstGeom prst="cloudCallout">
            <a:avLst>
              <a:gd name="adj1" fmla="val -24482"/>
              <a:gd name="adj2" fmla="val 5976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Intelligenzbegriff: Lokal optimales Handeln unter (starken) Ressourceneinschränkungen in Bezug auf unsichere Ziele und den Präferenzen anderer in der Umgebung</a:t>
            </a:r>
          </a:p>
        </p:txBody>
      </p:sp>
      <p:pic>
        <p:nvPicPr>
          <p:cNvPr id="57" name="Picture 56" descr="A blue and white cover with a globe&#10;&#10;Description automatically generated">
            <a:extLst>
              <a:ext uri="{FF2B5EF4-FFF2-40B4-BE49-F238E27FC236}">
                <a16:creationId xmlns:a16="http://schemas.microsoft.com/office/drawing/2014/main" id="{6AD38B93-E6F9-8413-899E-229458079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25" y="2250870"/>
            <a:ext cx="1827691" cy="29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9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E4EDF-0B4A-7571-2195-7BCC9E1B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4298-8DDF-AD59-3289-C9A6EEB74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 descr="A black and white document with white text&#10;&#10;Description automatically generated">
            <a:extLst>
              <a:ext uri="{FF2B5EF4-FFF2-40B4-BE49-F238E27FC236}">
                <a16:creationId xmlns:a16="http://schemas.microsoft.com/office/drawing/2014/main" id="{9F764140-9D0B-E891-897C-4EC5E5A5A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1" y="1027906"/>
            <a:ext cx="7772400" cy="46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4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F460-5B15-3641-6295-ACCCF675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E71DCC0-A648-BE09-0C8E-075345832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29" y="0"/>
            <a:ext cx="11445342" cy="6858000"/>
          </a:xfrm>
        </p:spPr>
      </p:pic>
      <p:sp>
        <p:nvSpPr>
          <p:cNvPr id="10" name="Cloud Callout 9">
            <a:extLst>
              <a:ext uri="{FF2B5EF4-FFF2-40B4-BE49-F238E27FC236}">
                <a16:creationId xmlns:a16="http://schemas.microsoft.com/office/drawing/2014/main" id="{303F52F8-9BE0-074A-5135-55669649D19D}"/>
              </a:ext>
            </a:extLst>
          </p:cNvPr>
          <p:cNvSpPr/>
          <p:nvPr/>
        </p:nvSpPr>
        <p:spPr>
          <a:xfrm>
            <a:off x="8479381" y="866775"/>
            <a:ext cx="3712619" cy="1486694"/>
          </a:xfrm>
          <a:prstGeom prst="cloudCallout">
            <a:avLst>
              <a:gd name="adj1" fmla="val -85602"/>
              <a:gd name="adj2" fmla="val 24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600" dirty="0"/>
              <a:t>LLM in 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9AE39-4F29-0EAE-A506-7E3F46EF3288}"/>
              </a:ext>
            </a:extLst>
          </p:cNvPr>
          <p:cNvSpPr txBox="1"/>
          <p:nvPr/>
        </p:nvSpPr>
        <p:spPr>
          <a:xfrm>
            <a:off x="10498310" y="6488668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Perplexity.ai</a:t>
            </a:r>
          </a:p>
        </p:txBody>
      </p:sp>
    </p:spTree>
    <p:extLst>
      <p:ext uri="{BB962C8B-B14F-4D97-AF65-F5344CB8AC3E}">
        <p14:creationId xmlns:p14="http://schemas.microsoft.com/office/powerpoint/2010/main" val="372062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D1565-CFDB-F6CD-8A7C-F18432D07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E1BA4F0-C941-FF15-3FD6-5A232643A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458" y="0"/>
            <a:ext cx="8095130" cy="873338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02701-673A-E42B-4BCD-D51BF6F87108}"/>
              </a:ext>
            </a:extLst>
          </p:cNvPr>
          <p:cNvSpPr txBox="1"/>
          <p:nvPr/>
        </p:nvSpPr>
        <p:spPr>
          <a:xfrm>
            <a:off x="10498310" y="6488668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Perplexity.ai</a:t>
            </a:r>
          </a:p>
        </p:txBody>
      </p:sp>
    </p:spTree>
    <p:extLst>
      <p:ext uri="{BB962C8B-B14F-4D97-AF65-F5344CB8AC3E}">
        <p14:creationId xmlns:p14="http://schemas.microsoft.com/office/powerpoint/2010/main" val="155693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DC112-8EBE-6C2B-60AC-6BFF79B5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BD549934-50E0-22F6-791C-1B0A0A675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444" y="0"/>
            <a:ext cx="7685111" cy="8451552"/>
          </a:xfrm>
        </p:spPr>
      </p:pic>
      <p:pic>
        <p:nvPicPr>
          <p:cNvPr id="4" name="Picture 3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9168E032-D2CC-BF63-C69F-A10E2631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4" y="158437"/>
            <a:ext cx="654957" cy="41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7C827-18DA-2322-A466-FE815120A00A}"/>
              </a:ext>
            </a:extLst>
          </p:cNvPr>
          <p:cNvSpPr txBox="1"/>
          <p:nvPr/>
        </p:nvSpPr>
        <p:spPr>
          <a:xfrm>
            <a:off x="10498310" y="6488668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Perplexity.ai</a:t>
            </a:r>
          </a:p>
        </p:txBody>
      </p:sp>
    </p:spTree>
    <p:extLst>
      <p:ext uri="{BB962C8B-B14F-4D97-AF65-F5344CB8AC3E}">
        <p14:creationId xmlns:p14="http://schemas.microsoft.com/office/powerpoint/2010/main" val="1347545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9B1E716-D093-37F9-A173-5DD93A1A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82400" cy="6903479"/>
          </a:xfrm>
          <a:prstGeom prst="rect">
            <a:avLst/>
          </a:prstGeom>
        </p:spPr>
      </p:pic>
      <p:pic>
        <p:nvPicPr>
          <p:cNvPr id="6" name="Picture 2" descr="DFKI Logo">
            <a:extLst>
              <a:ext uri="{FF2B5EF4-FFF2-40B4-BE49-F238E27FC236}">
                <a16:creationId xmlns:a16="http://schemas.microsoft.com/office/drawing/2014/main" id="{FEF62211-FC9E-7E43-72B6-BDECA006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49" y="1203278"/>
            <a:ext cx="1535044" cy="6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5493AC-1BBC-4D39-4DBE-C60600CAEE8F}"/>
              </a:ext>
            </a:extLst>
          </p:cNvPr>
          <p:cNvSpPr txBox="1"/>
          <p:nvPr/>
        </p:nvSpPr>
        <p:spPr>
          <a:xfrm>
            <a:off x="6485379" y="680058"/>
            <a:ext cx="3557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Weiterentwicklung bei: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D4DBBFCB-48BD-46BC-6096-1F07E3CC944F}"/>
              </a:ext>
            </a:extLst>
          </p:cNvPr>
          <p:cNvSpPr/>
          <p:nvPr/>
        </p:nvSpPr>
        <p:spPr>
          <a:xfrm>
            <a:off x="10173660" y="2420470"/>
            <a:ext cx="2394857" cy="1745907"/>
          </a:xfrm>
          <a:prstGeom prst="cloudCallout">
            <a:avLst>
              <a:gd name="adj1" fmla="val -110995"/>
              <a:gd name="adj2" fmla="val 360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Symbol Grounding Problem angegangen!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73AF6-65B2-4DD6-5C0B-86CA1B58E022}"/>
              </a:ext>
            </a:extLst>
          </p:cNvPr>
          <p:cNvSpPr txBox="1"/>
          <p:nvPr/>
        </p:nvSpPr>
        <p:spPr>
          <a:xfrm>
            <a:off x="6485379" y="95283"/>
            <a:ext cx="183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MCEA-LM</a:t>
            </a:r>
          </a:p>
        </p:txBody>
      </p:sp>
    </p:spTree>
    <p:extLst>
      <p:ext uri="{BB962C8B-B14F-4D97-AF65-F5344CB8AC3E}">
        <p14:creationId xmlns:p14="http://schemas.microsoft.com/office/powerpoint/2010/main" val="23353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514AE-9DB9-647D-F72B-5B074D95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5A175-2382-AF8A-19A6-A08F2742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55203-CEE1-A168-EE55-C89A98C2F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212" y="0"/>
            <a:ext cx="6183576" cy="6858000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C96FE56A-15E9-ED02-EDBB-2C7973E0F3DA}"/>
              </a:ext>
            </a:extLst>
          </p:cNvPr>
          <p:cNvSpPr/>
          <p:nvPr/>
        </p:nvSpPr>
        <p:spPr>
          <a:xfrm>
            <a:off x="8904514" y="1690688"/>
            <a:ext cx="3287486" cy="1393371"/>
          </a:xfrm>
          <a:prstGeom prst="cloudCallout">
            <a:avLst>
              <a:gd name="adj1" fmla="val -35071"/>
              <a:gd name="adj2" fmla="val 609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Should need refinement also for humans?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48205-86BF-3CE9-A9DE-9620327073EB}"/>
              </a:ext>
            </a:extLst>
          </p:cNvPr>
          <p:cNvSpPr txBox="1"/>
          <p:nvPr/>
        </p:nvSpPr>
        <p:spPr>
          <a:xfrm>
            <a:off x="10498310" y="6488668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Perplexity.ai</a:t>
            </a:r>
          </a:p>
        </p:txBody>
      </p:sp>
    </p:spTree>
    <p:extLst>
      <p:ext uri="{BB962C8B-B14F-4D97-AF65-F5344CB8AC3E}">
        <p14:creationId xmlns:p14="http://schemas.microsoft.com/office/powerpoint/2010/main" val="1325030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A9BF-2363-B027-0D19-21D9D2C8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E482A3C-8300-C148-C148-831A83096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682" y="1"/>
            <a:ext cx="7555006" cy="7843366"/>
          </a:xfrm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6290C15D-FD6E-36CD-A70E-2B3F22EC431B}"/>
              </a:ext>
            </a:extLst>
          </p:cNvPr>
          <p:cNvSpPr/>
          <p:nvPr/>
        </p:nvSpPr>
        <p:spPr>
          <a:xfrm>
            <a:off x="8684398" y="2964317"/>
            <a:ext cx="3287486" cy="1393371"/>
          </a:xfrm>
          <a:prstGeom prst="cloudCallout">
            <a:avLst>
              <a:gd name="adj1" fmla="val -35071"/>
              <a:gd name="adj2" fmla="val 609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Needs refinement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F1009-1FF5-F138-B9C0-DE76F4B20B53}"/>
              </a:ext>
            </a:extLst>
          </p:cNvPr>
          <p:cNvSpPr txBox="1"/>
          <p:nvPr/>
        </p:nvSpPr>
        <p:spPr>
          <a:xfrm>
            <a:off x="10498310" y="6488668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Perplexity.ai</a:t>
            </a:r>
          </a:p>
        </p:txBody>
      </p:sp>
    </p:spTree>
    <p:extLst>
      <p:ext uri="{BB962C8B-B14F-4D97-AF65-F5344CB8AC3E}">
        <p14:creationId xmlns:p14="http://schemas.microsoft.com/office/powerpoint/2010/main" val="2534306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4D04-8350-AAD8-48BE-EC1058BA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GPT-4V(ision)</a:t>
            </a:r>
          </a:p>
        </p:txBody>
      </p:sp>
      <p:pic>
        <p:nvPicPr>
          <p:cNvPr id="5" name="Content Placeholder 4" descr="A collage of a menu&#10;&#10;Description automatically generated">
            <a:extLst>
              <a:ext uri="{FF2B5EF4-FFF2-40B4-BE49-F238E27FC236}">
                <a16:creationId xmlns:a16="http://schemas.microsoft.com/office/drawing/2014/main" id="{EE0131F3-BEA3-64AA-7E11-123D3265D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6915" y="29763"/>
            <a:ext cx="7109399" cy="6828237"/>
          </a:xfr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73E70725-DDF3-A594-3488-AA0E793DEDE0}"/>
              </a:ext>
            </a:extLst>
          </p:cNvPr>
          <p:cNvSpPr/>
          <p:nvPr/>
        </p:nvSpPr>
        <p:spPr>
          <a:xfrm>
            <a:off x="1035424" y="2971800"/>
            <a:ext cx="3590364" cy="2783541"/>
          </a:xfrm>
          <a:prstGeom prst="cloudCallout">
            <a:avLst>
              <a:gd name="adj1" fmla="val -23455"/>
              <a:gd name="adj2" fmla="val -998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800" dirty="0"/>
              <a:t>Potential: </a:t>
            </a:r>
            <a:br>
              <a:rPr lang="en-DE" sz="1800" dirty="0"/>
            </a:br>
            <a:r>
              <a:rPr lang="en-DE" sz="1800" dirty="0"/>
              <a:t>Auch visuelle Perzepte</a:t>
            </a:r>
            <a:br>
              <a:rPr lang="en-DE" sz="1800" dirty="0"/>
            </a:br>
            <a:r>
              <a:rPr lang="en-DE" sz="1800" dirty="0"/>
              <a:t>in Handlungsplanung </a:t>
            </a:r>
            <a:br>
              <a:rPr lang="en-DE" sz="1800" dirty="0"/>
            </a:br>
            <a:r>
              <a:rPr lang="en-DE" sz="1800" dirty="0"/>
              <a:t>einbeziehen!</a:t>
            </a:r>
          </a:p>
        </p:txBody>
      </p:sp>
    </p:spTree>
    <p:extLst>
      <p:ext uri="{BB962C8B-B14F-4D97-AF65-F5344CB8AC3E}">
        <p14:creationId xmlns:p14="http://schemas.microsoft.com/office/powerpoint/2010/main" val="19888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12AB-A4AE-9947-BD6C-4E943A0F6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F49C9-905E-6A6A-1CF4-28287528D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99A12CF3-683A-A784-9C51-B35DA1B0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969294"/>
            <a:ext cx="9182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4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7C22-CD73-5FCB-5FB4-F78E4323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close-up of a driver license&#10;&#10;Description automatically generated">
            <a:extLst>
              <a:ext uri="{FF2B5EF4-FFF2-40B4-BE49-F238E27FC236}">
                <a16:creationId xmlns:a16="http://schemas.microsoft.com/office/drawing/2014/main" id="{BEC5722F-540A-CA19-7226-85121F1EF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5" y="-1234"/>
            <a:ext cx="12017829" cy="6859234"/>
          </a:xfrm>
        </p:spPr>
      </p:pic>
    </p:spTree>
    <p:extLst>
      <p:ext uri="{BB962C8B-B14F-4D97-AF65-F5344CB8AC3E}">
        <p14:creationId xmlns:p14="http://schemas.microsoft.com/office/powerpoint/2010/main" val="127045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E068-D305-F3CC-DD4B-B37368A6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picture containing text, cartoon, toy, screenshot&#10;&#10;Description automatically generated">
            <a:extLst>
              <a:ext uri="{FF2B5EF4-FFF2-40B4-BE49-F238E27FC236}">
                <a16:creationId xmlns:a16="http://schemas.microsoft.com/office/drawing/2014/main" id="{31F63EE2-7CCE-36A2-AC44-0E3B1F92F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04190" y="-433763"/>
            <a:ext cx="14615534" cy="9447659"/>
          </a:xfr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ECCE46B-957B-9593-940F-275307D7E2B2}"/>
              </a:ext>
            </a:extLst>
          </p:cNvPr>
          <p:cNvSpPr/>
          <p:nvPr/>
        </p:nvSpPr>
        <p:spPr>
          <a:xfrm>
            <a:off x="5757848" y="4132226"/>
            <a:ext cx="7093058" cy="3409627"/>
          </a:xfrm>
          <a:prstGeom prst="cloudCallout">
            <a:avLst>
              <a:gd name="adj1" fmla="val -46199"/>
              <a:gd name="adj2" fmla="val -37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200" dirty="0">
                <a:solidFill>
                  <a:srgbClr val="FFFF00"/>
                </a:solidFill>
              </a:rPr>
              <a:t>Ich verstehe, dass ich die kognitiven Fähigkeiten von Frau Müller reaktivieren soll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4D000-597C-92C2-5FE3-DB4433968941}"/>
              </a:ext>
            </a:extLst>
          </p:cNvPr>
          <p:cNvSpPr txBox="1"/>
          <p:nvPr/>
        </p:nvSpPr>
        <p:spPr>
          <a:xfrm>
            <a:off x="7383462" y="721192"/>
            <a:ext cx="3485378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DE" sz="2400" dirty="0"/>
              <a:t>Meine Aufgabe ist heute, </a:t>
            </a:r>
            <a:br>
              <a:rPr lang="en-DE" sz="2400" dirty="0"/>
            </a:br>
            <a:r>
              <a:rPr lang="en-DE" sz="2400" dirty="0"/>
              <a:t>dass ich mich heute um</a:t>
            </a:r>
            <a:br>
              <a:rPr lang="en-DE" sz="2400" dirty="0"/>
            </a:br>
            <a:r>
              <a:rPr lang="en-DE" sz="2400" dirty="0"/>
              <a:t>Frau Müller kümmern soll.</a:t>
            </a:r>
            <a:br>
              <a:rPr lang="en-DE" sz="2400" dirty="0"/>
            </a:br>
            <a:r>
              <a:rPr lang="en-DE" sz="2400" dirty="0"/>
              <a:t>Sie sieht traurig aus und</a:t>
            </a:r>
            <a:br>
              <a:rPr lang="en-DE" sz="2400" dirty="0"/>
            </a:br>
            <a:r>
              <a:rPr lang="en-DE" sz="2400" dirty="0"/>
              <a:t>ist ganz allein.</a:t>
            </a:r>
          </a:p>
        </p:txBody>
      </p:sp>
    </p:spTree>
    <p:extLst>
      <p:ext uri="{BB962C8B-B14F-4D97-AF65-F5344CB8AC3E}">
        <p14:creationId xmlns:p14="http://schemas.microsoft.com/office/powerpoint/2010/main" val="163548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FA9F-107A-33D2-ABEA-49B4D0CA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group of apples on a table&#10;&#10;Description automatically generated">
            <a:extLst>
              <a:ext uri="{FF2B5EF4-FFF2-40B4-BE49-F238E27FC236}">
                <a16:creationId xmlns:a16="http://schemas.microsoft.com/office/drawing/2014/main" id="{A20A6C9C-FED7-6282-7EF2-845DCD8F6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28" y="21522"/>
            <a:ext cx="8882743" cy="6814956"/>
          </a:xfrm>
        </p:spPr>
      </p:pic>
    </p:spTree>
    <p:extLst>
      <p:ext uri="{BB962C8B-B14F-4D97-AF65-F5344CB8AC3E}">
        <p14:creationId xmlns:p14="http://schemas.microsoft.com/office/powerpoint/2010/main" val="3163626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1B65-5553-6D65-68F0-44C9E083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3ABC9F1-A0B1-4581-5C08-85963B1A6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27905"/>
            <a:ext cx="12213435" cy="4044837"/>
          </a:xfrm>
        </p:spPr>
      </p:pic>
    </p:spTree>
    <p:extLst>
      <p:ext uri="{BB962C8B-B14F-4D97-AF65-F5344CB8AC3E}">
        <p14:creationId xmlns:p14="http://schemas.microsoft.com/office/powerpoint/2010/main" val="875147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7DE9B-6FEF-D8F4-721A-A45C561B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7C34-825B-82F5-C818-57D0FCBB5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4F9ED-DDF0-29FC-94BB-1ABB82D4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10" y="6694"/>
            <a:ext cx="10515599" cy="1370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13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7DE9B-6FEF-D8F4-721A-A45C561B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7C34-825B-82F5-C818-57D0FCBB5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4F9ED-DDF0-29FC-94BB-1ABB82D4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10" y="-6844611"/>
            <a:ext cx="10515599" cy="1370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1728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4433-8A03-881C-290F-DD6E36E4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close-up of a foot&#10;&#10;Description automatically generated">
            <a:extLst>
              <a:ext uri="{FF2B5EF4-FFF2-40B4-BE49-F238E27FC236}">
                <a16:creationId xmlns:a16="http://schemas.microsoft.com/office/drawing/2014/main" id="{766009F2-0394-A3D1-1062-45788BE2A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359" y="15584"/>
            <a:ext cx="9453282" cy="6806363"/>
          </a:xfrm>
        </p:spPr>
      </p:pic>
    </p:spTree>
    <p:extLst>
      <p:ext uri="{BB962C8B-B14F-4D97-AF65-F5344CB8AC3E}">
        <p14:creationId xmlns:p14="http://schemas.microsoft.com/office/powerpoint/2010/main" val="3170518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3C81-D817-C2AF-33AB-BCE0CDFB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2DC74-7AE6-F193-51A7-D8BBC955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77" y="0"/>
            <a:ext cx="10920045" cy="1192010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CDC48C-CB36-90C9-B192-1A0509F36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85552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3C81-D817-C2AF-33AB-BCE0CDFB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2DC74-7AE6-F193-51A7-D8BBC955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77" y="-5062108"/>
            <a:ext cx="10920045" cy="1192010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CDC48C-CB36-90C9-B192-1A0509F36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125986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1F72-CF59-9CD1-EA15-D369EF80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Text- bzw. Medienbasiertes Handeln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421B-CDED-BF5E-48F4-C68C52D84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DE" dirty="0"/>
              <a:t>Generiere Prompts an LMM, um Beschreibungen von Handlungszerlegungen zu erzeugen</a:t>
            </a:r>
          </a:p>
          <a:p>
            <a:r>
              <a:rPr lang="en-DE" dirty="0"/>
              <a:t>Parsing der LMM-Ausgabe zur Herleitung von Unterbeschreibungen</a:t>
            </a:r>
          </a:p>
          <a:p>
            <a:r>
              <a:rPr lang="en-DE" dirty="0"/>
              <a:t>Abbildung von Beschreibugen  auf Basis-Fähigkeiten (Abilities) des Agenten oder weitere Zerlegungen</a:t>
            </a:r>
          </a:p>
          <a:p>
            <a:r>
              <a:rPr lang="en-DE" dirty="0"/>
              <a:t>Oder: Erkenne, dass eigene Fähigkeiten nicht ausreichend</a:t>
            </a:r>
          </a:p>
          <a:p>
            <a:r>
              <a:rPr lang="en-DE" dirty="0"/>
              <a:t>Erzeuge Instruktionen mit entsprechenden Darstellungen für Menschen im Mechanismus</a:t>
            </a:r>
          </a:p>
          <a:p>
            <a:r>
              <a:rPr lang="en-DE" dirty="0"/>
              <a:t>Erzeuge Interaktionsmedium für Menschen, so dass deren zugedachte Aktionen ausführbar werden (</a:t>
            </a:r>
            <a:r>
              <a:rPr lang="en-DE" dirty="0">
                <a:sym typeface="Wingdings" pitchFamily="2" charset="2"/>
              </a:rPr>
              <a:t> HAMVIS)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246207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0E6F-FD22-8A26-8884-894C2094D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28A3-C0AE-1728-BA28-8CB063C2A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DALL-E 3</a:t>
            </a:r>
          </a:p>
          <a:p>
            <a:r>
              <a:rPr lang="en-DE" dirty="0"/>
              <a:t>Generiere </a:t>
            </a:r>
            <a:br>
              <a:rPr lang="en-DE" dirty="0"/>
            </a:br>
            <a:r>
              <a:rPr lang="en-DE" dirty="0"/>
              <a:t>Bilder für </a:t>
            </a:r>
            <a:br>
              <a:rPr lang="en-DE" dirty="0"/>
            </a:br>
            <a:r>
              <a:rPr lang="en-DE" dirty="0"/>
              <a:t>Anweisung </a:t>
            </a:r>
            <a:br>
              <a:rPr lang="en-DE" dirty="0"/>
            </a:br>
            <a:r>
              <a:rPr lang="en-DE" dirty="0"/>
              <a:t>an Menschen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6A9D953-C2EB-3E61-670D-785486A44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145" y="0"/>
            <a:ext cx="10609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80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B2B7-F209-AF6D-CCDE-09F0ED51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AutoGPT</a:t>
            </a:r>
          </a:p>
        </p:txBody>
      </p:sp>
      <p:pic>
        <p:nvPicPr>
          <p:cNvPr id="5" name="Content Placeholder 4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30FE9C69-A629-9093-50C2-BEDD09DA8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57" y="0"/>
            <a:ext cx="11440886" cy="6870480"/>
          </a:xfrm>
        </p:spPr>
      </p:pic>
    </p:spTree>
    <p:extLst>
      <p:ext uri="{BB962C8B-B14F-4D97-AF65-F5344CB8AC3E}">
        <p14:creationId xmlns:p14="http://schemas.microsoft.com/office/powerpoint/2010/main" val="416722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E068-D305-F3CC-DD4B-B37368A6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picture containing text, cartoon, toy, screenshot&#10;&#10;Description automatically generated">
            <a:extLst>
              <a:ext uri="{FF2B5EF4-FFF2-40B4-BE49-F238E27FC236}">
                <a16:creationId xmlns:a16="http://schemas.microsoft.com/office/drawing/2014/main" id="{31F63EE2-7CCE-36A2-AC44-0E3B1F92F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04190" y="-433763"/>
            <a:ext cx="14615534" cy="9447659"/>
          </a:xfr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ECCE46B-957B-9593-940F-275307D7E2B2}"/>
              </a:ext>
            </a:extLst>
          </p:cNvPr>
          <p:cNvSpPr/>
          <p:nvPr/>
        </p:nvSpPr>
        <p:spPr>
          <a:xfrm>
            <a:off x="5757848" y="4132226"/>
            <a:ext cx="7093058" cy="3409627"/>
          </a:xfrm>
          <a:prstGeom prst="cloudCallout">
            <a:avLst>
              <a:gd name="adj1" fmla="val -42408"/>
              <a:gd name="adj2" fmla="val -45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>
                <a:solidFill>
                  <a:srgbClr val="FFFF00"/>
                </a:solidFill>
              </a:rPr>
              <a:t>Ich verstehe, ich soll die Gefahr für Herrn Meyer bzgl. </a:t>
            </a:r>
            <a:r>
              <a:rPr lang="en-GB" sz="2800" dirty="0">
                <a:solidFill>
                  <a:srgbClr val="FFFF00"/>
                </a:solidFill>
              </a:rPr>
              <a:t>d</a:t>
            </a:r>
            <a:r>
              <a:rPr lang="en-DE" sz="2800" dirty="0">
                <a:solidFill>
                  <a:srgbClr val="FFFF00"/>
                </a:solidFill>
              </a:rPr>
              <a:t>er Treppe abwenden. Ggf. </a:t>
            </a:r>
            <a:r>
              <a:rPr lang="en-GB" sz="2800" dirty="0">
                <a:solidFill>
                  <a:srgbClr val="FFFF00"/>
                </a:solidFill>
              </a:rPr>
              <a:t>M</a:t>
            </a:r>
            <a:r>
              <a:rPr lang="en-DE" sz="2800">
                <a:solidFill>
                  <a:srgbClr val="FFFF00"/>
                </a:solidFill>
              </a:rPr>
              <a:t>uss ich bei der Pflegeleitung </a:t>
            </a:r>
            <a:r>
              <a:rPr lang="en-DE" sz="2800" dirty="0">
                <a:solidFill>
                  <a:srgbClr val="FFFF00"/>
                </a:solidFill>
              </a:rPr>
              <a:t>Alarm auslösen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4D000-597C-92C2-5FE3-DB4433968941}"/>
              </a:ext>
            </a:extLst>
          </p:cNvPr>
          <p:cNvSpPr txBox="1"/>
          <p:nvPr/>
        </p:nvSpPr>
        <p:spPr>
          <a:xfrm>
            <a:off x="7266894" y="721192"/>
            <a:ext cx="3718517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DE" sz="2400" dirty="0"/>
              <a:t>Meine Aufgabe ist heute, </a:t>
            </a:r>
            <a:br>
              <a:rPr lang="en-DE" sz="2400" dirty="0"/>
            </a:br>
            <a:r>
              <a:rPr lang="en-DE" sz="2400" dirty="0"/>
              <a:t>dass ich mich heute um</a:t>
            </a:r>
            <a:br>
              <a:rPr lang="en-DE" sz="2400" dirty="0"/>
            </a:br>
            <a:r>
              <a:rPr lang="en-DE" sz="2400" dirty="0"/>
              <a:t>Herrn Meyer kümmern soll.</a:t>
            </a:r>
            <a:br>
              <a:rPr lang="en-DE" sz="2400" dirty="0"/>
            </a:br>
            <a:r>
              <a:rPr lang="en-DE" sz="2400" dirty="0"/>
              <a:t>Er versucht immer, allein die</a:t>
            </a:r>
            <a:br>
              <a:rPr lang="en-DE" sz="2400" dirty="0"/>
            </a:br>
            <a:r>
              <a:rPr lang="en-DE" sz="2400" dirty="0"/>
              <a:t>Treppe herunter zu gehen.</a:t>
            </a:r>
          </a:p>
        </p:txBody>
      </p:sp>
    </p:spTree>
    <p:extLst>
      <p:ext uri="{BB962C8B-B14F-4D97-AF65-F5344CB8AC3E}">
        <p14:creationId xmlns:p14="http://schemas.microsoft.com/office/powerpoint/2010/main" val="4173302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F136C-744E-244A-7578-E79C948F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Anatomy of an AutoGPT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03F72-F9B7-0F97-20EC-356F3316B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CE1B8C-5467-D468-AF24-D480A3DA3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14" y="1988344"/>
            <a:ext cx="889000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97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3227C-C00D-AB8D-FF15-B73C0D6BE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Interact wi</a:t>
            </a:r>
            <a:r>
              <a:rPr lang="en-GB" dirty="0" err="1"/>
              <a:t>th</a:t>
            </a:r>
            <a:r>
              <a:rPr lang="en-DE" dirty="0"/>
              <a:t> AutoGPT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BCB21-80E2-55F0-5F85-F7EE1FAE4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Efficiently communicate with your agent through the UI</a:t>
            </a:r>
          </a:p>
          <a:p>
            <a:r>
              <a:rPr lang="en-GB" dirty="0">
                <a:solidFill>
                  <a:srgbClr val="242424"/>
                </a:solidFill>
                <a:latin typeface="source-serif-pro"/>
              </a:rPr>
              <a:t>N</a:t>
            </a:r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ot only create tasks but also monitor and </a:t>
            </a:r>
            <a:r>
              <a:rPr lang="en-GB" b="0" i="0" u="none" strike="noStrike" dirty="0" err="1">
                <a:solidFill>
                  <a:srgbClr val="242424"/>
                </a:solidFill>
                <a:effectLst/>
                <a:latin typeface="source-serif-pro"/>
              </a:rPr>
              <a:t>analyze</a:t>
            </a:r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 them seamlessly</a:t>
            </a:r>
            <a:endParaRPr lang="en-GB" dirty="0">
              <a:solidFill>
                <a:srgbClr val="242424"/>
              </a:solidFill>
              <a:latin typeface="source-serif-pro"/>
            </a:endParaRP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Significance of benchmarks in the AI ecosystem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Run benchmarks, understanding agent’s performance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35811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B2A2-81ED-07EE-06B3-61ED0F3E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744CD-EAFD-9415-E352-BAC4B8B01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5A709F-E59C-E6E5-7EDB-2969DA6D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088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4431-0532-557C-7F8C-86E0AE7A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Benchmarking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72D8E-5DF1-7D8F-22DF-63880375C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Benchmarking is at the heart of agent development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yardstick against which the agent’s prowess and capabilities are measured</a:t>
            </a:r>
            <a:endParaRPr lang="en-GB" dirty="0">
              <a:solidFill>
                <a:srgbClr val="242424"/>
              </a:solidFill>
              <a:latin typeface="source-serif-pro"/>
            </a:endParaRP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Benchmarks serve as structured challenges, pushing the bounds of what agents can do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242424"/>
                </a:solidFill>
                <a:effectLst/>
                <a:latin typeface="source-serif-pro"/>
              </a:rPr>
              <a:t>Passed Challenges</a:t>
            </a:r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: Denoted by a green </a:t>
            </a:r>
            <a:r>
              <a:rPr lang="en-GB" b="0" i="0" u="none" strike="noStrike" dirty="0" err="1">
                <a:solidFill>
                  <a:srgbClr val="242424"/>
                </a:solidFill>
                <a:effectLst/>
                <a:latin typeface="source-serif-pro"/>
              </a:rPr>
              <a:t>color</a:t>
            </a:r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242424"/>
                </a:solidFill>
                <a:effectLst/>
                <a:latin typeface="source-serif-pro"/>
              </a:rPr>
              <a:t>Failed Challenges</a:t>
            </a:r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: Marked in red.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242424"/>
                </a:solidFill>
                <a:effectLst/>
                <a:latin typeface="source-serif-pro"/>
              </a:rPr>
              <a:t>In-progress Challenge</a:t>
            </a:r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: Indicated by a rotating circle.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if a challenge fails mid-suite, subsequent challenges halt, and the run terminates.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52069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DF3F4-5064-D475-B4A6-CE6EC1AD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B5A5E-A509-0362-0E21-8A256E6D6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FD72BE-30C5-BBEF-CF50-4F2E4770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18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CCD3-8876-F234-35DC-238A8FFF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365125"/>
            <a:ext cx="11766177" cy="1325563"/>
          </a:xfrm>
        </p:spPr>
        <p:txBody>
          <a:bodyPr/>
          <a:lstStyle/>
          <a:p>
            <a:r>
              <a:rPr lang="en-GB" dirty="0"/>
              <a:t>Submitting Your Agent’s Skills to the “</a:t>
            </a:r>
            <a:r>
              <a:rPr lang="en-GB" dirty="0" err="1"/>
              <a:t>Leaderboard</a:t>
            </a:r>
            <a:r>
              <a:rPr lang="en-GB" dirty="0"/>
              <a:t>”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18460-1FAA-F9AB-8783-BBCF14757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Share your achievements and see how your agent stacks up against others</a:t>
            </a:r>
          </a:p>
          <a:p>
            <a:r>
              <a:rPr lang="en-GB" dirty="0">
                <a:solidFill>
                  <a:srgbClr val="242424"/>
                </a:solidFill>
                <a:latin typeface="source-serif-pro"/>
              </a:rPr>
              <a:t>Obtain git hash</a:t>
            </a:r>
          </a:p>
          <a:p>
            <a:r>
              <a:rPr lang="en-GB" dirty="0">
                <a:solidFill>
                  <a:srgbClr val="242424"/>
                </a:solidFill>
                <a:latin typeface="source-serif-pro"/>
              </a:rPr>
              <a:t>Submit with team name spec and git hash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21323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98C4-EC97-B8C5-6F79-CA1A4E61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Leaderboard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B4BE-00DF-D245-F37E-B7B1A5BAD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Showcase your agent’s capabilities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Community-driven evolution of AI</a:t>
            </a:r>
            <a:endParaRPr lang="en-GB" dirty="0">
              <a:solidFill>
                <a:srgbClr val="242424"/>
              </a:solidFill>
              <a:latin typeface="source-serif-pro"/>
            </a:endParaRP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Check back frequently to see where you stand and keep refining your agent to climb those ranks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89812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D98D-A38F-4FF8-3A95-0A90CA4A6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Crafting Intelligent Agent Logic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0B5CE-12BA-8FBC-4C78-D37164094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Showcases how to use an LLM for implementing agent </a:t>
            </a:r>
            <a:r>
              <a:rPr lang="en-GB" b="0" i="0" u="none" strike="noStrike" dirty="0" err="1">
                <a:solidFill>
                  <a:srgbClr val="242424"/>
                </a:solidFill>
                <a:effectLst/>
                <a:latin typeface="source-serif-pro"/>
              </a:rPr>
              <a:t>behavior</a:t>
            </a:r>
            <a:endParaRPr lang="en-GB" b="0" i="0" u="none" strike="noStrike" dirty="0">
              <a:solidFill>
                <a:srgbClr val="242424"/>
              </a:solidFill>
              <a:effectLst/>
              <a:latin typeface="source-serif-pro"/>
            </a:endParaRP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Simple task of jotting down the capital of the United States into a txt file</a:t>
            </a:r>
            <a:endParaRPr lang="en-GB" dirty="0">
              <a:solidFill>
                <a:srgbClr val="242424"/>
              </a:solidFill>
              <a:latin typeface="source-serif-pro"/>
            </a:endParaRP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Won’t spoon-feed our agent the steps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Hand over the task: “Write the word ‘Washington’ to a .txt file,”</a:t>
            </a:r>
            <a:endParaRPr lang="en-GB" dirty="0">
              <a:solidFill>
                <a:srgbClr val="242424"/>
              </a:solidFill>
              <a:latin typeface="source-serif-pro"/>
            </a:endParaRPr>
          </a:p>
          <a:p>
            <a:endParaRPr lang="en-GB" dirty="0">
              <a:solidFill>
                <a:srgbClr val="242424"/>
              </a:solidFill>
              <a:latin typeface="source-serif-pro"/>
            </a:endParaRPr>
          </a:p>
        </p:txBody>
      </p:sp>
    </p:spTree>
    <p:extLst>
      <p:ext uri="{BB962C8B-B14F-4D97-AF65-F5344CB8AC3E}">
        <p14:creationId xmlns:p14="http://schemas.microsoft.com/office/powerpoint/2010/main" val="710075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EBE8C-693A-DC4F-2461-3C40A5FC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D6559-C171-A577-3A2C-813228BD1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A8381F2-34C1-A1A5-2F30-EE59E8DC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5553" y="-4089278"/>
            <a:ext cx="17145000" cy="140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83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8F9CD-3BEC-9D50-6049-4816C799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F16D1-04B2-0344-E8A1-9F448C9C9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Lifecycle of a task, from its creation to execution, is outlined in the agent protocol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Crucial step involves specifying the task details, much like how you'd send a prompt to GPT-x,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8179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9953E6F-6BC4-904A-A515-AAA7F7D52401}"/>
              </a:ext>
            </a:extLst>
          </p:cNvPr>
          <p:cNvGrpSpPr/>
          <p:nvPr/>
        </p:nvGrpSpPr>
        <p:grpSpPr>
          <a:xfrm flipH="1">
            <a:off x="900950" y="2567836"/>
            <a:ext cx="5880949" cy="2383537"/>
            <a:chOff x="367754" y="2519363"/>
            <a:chExt cx="16365281" cy="6632815"/>
          </a:xfrm>
        </p:grpSpPr>
        <p:grpSp>
          <p:nvGrpSpPr>
            <p:cNvPr id="50" name="Group 13">
              <a:extLst>
                <a:ext uri="{FF2B5EF4-FFF2-40B4-BE49-F238E27FC236}">
                  <a16:creationId xmlns:a16="http://schemas.microsoft.com/office/drawing/2014/main" id="{D6904D04-EF8F-274A-9D43-21D2B447F81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67754" y="2519363"/>
              <a:ext cx="14014450" cy="6632815"/>
              <a:chOff x="2151795" y="1337328"/>
              <a:chExt cx="4419600" cy="2091535"/>
            </a:xfrm>
          </p:grpSpPr>
          <p:pic>
            <p:nvPicPr>
              <p:cNvPr id="53" name="Picture 14" descr="agent-environment">
                <a:extLst>
                  <a:ext uri="{FF2B5EF4-FFF2-40B4-BE49-F238E27FC236}">
                    <a16:creationId xmlns:a16="http://schemas.microsoft.com/office/drawing/2014/main" id="{FC785289-5606-5949-9DE0-3C41B13F8A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51795" y="1417965"/>
                <a:ext cx="4419600" cy="1995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TextBox 15">
                <a:extLst>
                  <a:ext uri="{FF2B5EF4-FFF2-40B4-BE49-F238E27FC236}">
                    <a16:creationId xmlns:a16="http://schemas.microsoft.com/office/drawing/2014/main" id="{4CD85BB2-BE30-164B-8681-FE892EF01E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1127" y="1337328"/>
                <a:ext cx="834484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Sensoren</a:t>
                </a:r>
              </a:p>
            </p:txBody>
          </p:sp>
          <p:sp>
            <p:nvSpPr>
              <p:cNvPr id="55" name="TextBox 16">
                <a:extLst>
                  <a:ext uri="{FF2B5EF4-FFF2-40B4-BE49-F238E27FC236}">
                    <a16:creationId xmlns:a16="http://schemas.microsoft.com/office/drawing/2014/main" id="{5494813F-8AFE-B94B-A6B4-AC92E2523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8836" y="1909235"/>
                <a:ext cx="790876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Perzepte</a:t>
                </a:r>
              </a:p>
            </p:txBody>
          </p:sp>
          <p:sp>
            <p:nvSpPr>
              <p:cNvPr id="56" name="TextBox 17">
                <a:extLst>
                  <a:ext uri="{FF2B5EF4-FFF2-40B4-BE49-F238E27FC236}">
                    <a16:creationId xmlns:a16="http://schemas.microsoft.com/office/drawing/2014/main" id="{37059778-63B1-BC4E-A39C-92AA52429D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5143" y="2459662"/>
                <a:ext cx="773995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Aktionen</a:t>
                </a:r>
              </a:p>
            </p:txBody>
          </p:sp>
          <p:sp>
            <p:nvSpPr>
              <p:cNvPr id="57" name="TextBox 18">
                <a:extLst>
                  <a:ext uri="{FF2B5EF4-FFF2-40B4-BE49-F238E27FC236}">
                    <a16:creationId xmlns:a16="http://schemas.microsoft.com/office/drawing/2014/main" id="{50BE64BC-24D1-B244-90CF-B53429405C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2969" y="3158791"/>
                <a:ext cx="878094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Aktoren    </a:t>
                </a:r>
              </a:p>
            </p:txBody>
          </p:sp>
          <p:sp>
            <p:nvSpPr>
              <p:cNvPr id="58" name="TextBox 19">
                <a:extLst>
                  <a:ext uri="{FF2B5EF4-FFF2-40B4-BE49-F238E27FC236}">
                    <a16:creationId xmlns:a16="http://schemas.microsoft.com/office/drawing/2014/main" id="{68866257-73FF-5441-A50A-3D3A3359C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7577" y="2299189"/>
                <a:ext cx="1104581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Umgebung    </a:t>
                </a:r>
              </a:p>
            </p:txBody>
          </p:sp>
          <p:sp>
            <p:nvSpPr>
              <p:cNvPr id="59" name="TextBox 21">
                <a:extLst>
                  <a:ext uri="{FF2B5EF4-FFF2-40B4-BE49-F238E27FC236}">
                    <a16:creationId xmlns:a16="http://schemas.microsoft.com/office/drawing/2014/main" id="{6BAAC28C-DFD4-E346-B461-4E02298B69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0402" y="2407774"/>
                <a:ext cx="616438" cy="2700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Agent </a:t>
                </a:r>
              </a:p>
            </p:txBody>
          </p:sp>
          <p:sp>
            <p:nvSpPr>
              <p:cNvPr id="60" name="TextBox 22">
                <a:extLst>
                  <a:ext uri="{FF2B5EF4-FFF2-40B4-BE49-F238E27FC236}">
                    <a16:creationId xmlns:a16="http://schemas.microsoft.com/office/drawing/2014/main" id="{3926D947-EF0F-334A-89D6-05186F3A8F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3773" y="2092595"/>
                <a:ext cx="230989" cy="229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100"/>
                  <a:t>?</a:t>
                </a:r>
              </a:p>
            </p:txBody>
          </p:sp>
        </p:grpSp>
        <p:cxnSp>
          <p:nvCxnSpPr>
            <p:cNvPr id="51" name="Straight Arrow Connector 7">
              <a:extLst>
                <a:ext uri="{FF2B5EF4-FFF2-40B4-BE49-F238E27FC236}">
                  <a16:creationId xmlns:a16="http://schemas.microsoft.com/office/drawing/2014/main" id="{FE3E5473-3769-4040-9A63-6032434439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336588" y="3505200"/>
              <a:ext cx="1944687" cy="1597025"/>
            </a:xfrm>
            <a:prstGeom prst="straightConnector1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2" name="TextBox 28">
              <a:extLst>
                <a:ext uri="{FF2B5EF4-FFF2-40B4-BE49-F238E27FC236}">
                  <a16:creationId xmlns:a16="http://schemas.microsoft.com/office/drawing/2014/main" id="{5622F7FF-67DB-2640-A08A-D3A269D32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6215" y="3005139"/>
              <a:ext cx="1316820" cy="85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DE" altLang="en-DE" sz="1400" dirty="0"/>
                <a:t>Ziel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5D04FE2-0A06-9C48-9F74-727C082A6B04}"/>
              </a:ext>
            </a:extLst>
          </p:cNvPr>
          <p:cNvSpPr txBox="1"/>
          <p:nvPr/>
        </p:nvSpPr>
        <p:spPr>
          <a:xfrm flipH="1">
            <a:off x="5369451" y="3487522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Z,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D0770-0806-CF4F-B5F4-6517D127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Intelligente Systeme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00C26C-7AA7-A749-8D53-CDEA6D32A485}"/>
              </a:ext>
            </a:extLst>
          </p:cNvPr>
          <p:cNvGrpSpPr/>
          <p:nvPr/>
        </p:nvGrpSpPr>
        <p:grpSpPr>
          <a:xfrm>
            <a:off x="5219265" y="2567836"/>
            <a:ext cx="5880949" cy="2383537"/>
            <a:chOff x="367754" y="2519363"/>
            <a:chExt cx="16365281" cy="6632815"/>
          </a:xfrm>
        </p:grpSpPr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9F97E2DE-9191-D148-B501-4CB8D983B17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67754" y="2519363"/>
              <a:ext cx="14014450" cy="6632815"/>
              <a:chOff x="2151795" y="1337328"/>
              <a:chExt cx="4419600" cy="2091535"/>
            </a:xfrm>
          </p:grpSpPr>
          <p:pic>
            <p:nvPicPr>
              <p:cNvPr id="40" name="Picture 14" descr="agent-environment">
                <a:extLst>
                  <a:ext uri="{FF2B5EF4-FFF2-40B4-BE49-F238E27FC236}">
                    <a16:creationId xmlns:a16="http://schemas.microsoft.com/office/drawing/2014/main" id="{AF405D31-2C81-6343-A804-06AF0B1C0B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51795" y="1417965"/>
                <a:ext cx="4419600" cy="1995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15">
                <a:extLst>
                  <a:ext uri="{FF2B5EF4-FFF2-40B4-BE49-F238E27FC236}">
                    <a16:creationId xmlns:a16="http://schemas.microsoft.com/office/drawing/2014/main" id="{E8AC1C46-C779-3045-BD8C-BD046E4D8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1127" y="1337328"/>
                <a:ext cx="834484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Sensoren</a:t>
                </a:r>
              </a:p>
            </p:txBody>
          </p:sp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8BF6C70D-9E40-124E-A185-DD0D7DF785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8836" y="1909235"/>
                <a:ext cx="790876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Perzepte</a:t>
                </a:r>
              </a:p>
            </p:txBody>
          </p:sp>
          <p:sp>
            <p:nvSpPr>
              <p:cNvPr id="43" name="TextBox 17">
                <a:extLst>
                  <a:ext uri="{FF2B5EF4-FFF2-40B4-BE49-F238E27FC236}">
                    <a16:creationId xmlns:a16="http://schemas.microsoft.com/office/drawing/2014/main" id="{C1944193-A95B-7244-88A5-6126B04013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5143" y="2459662"/>
                <a:ext cx="773995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Aktionen</a:t>
                </a:r>
              </a:p>
            </p:txBody>
          </p:sp>
          <p:sp>
            <p:nvSpPr>
              <p:cNvPr id="44" name="TextBox 18">
                <a:extLst>
                  <a:ext uri="{FF2B5EF4-FFF2-40B4-BE49-F238E27FC236}">
                    <a16:creationId xmlns:a16="http://schemas.microsoft.com/office/drawing/2014/main" id="{2232AA9B-12FA-7140-8856-624ACDF193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2969" y="3158791"/>
                <a:ext cx="878094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Aktoren    </a:t>
                </a:r>
              </a:p>
            </p:txBody>
          </p:sp>
          <p:sp>
            <p:nvSpPr>
              <p:cNvPr id="45" name="TextBox 19">
                <a:extLst>
                  <a:ext uri="{FF2B5EF4-FFF2-40B4-BE49-F238E27FC236}">
                    <a16:creationId xmlns:a16="http://schemas.microsoft.com/office/drawing/2014/main" id="{FD2BC857-8BA9-CA43-A86A-CBA54F5781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7577" y="2299189"/>
                <a:ext cx="1104581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Umgebung    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DA31329A-D47C-224B-AD51-D8FAE8B226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0402" y="2407774"/>
                <a:ext cx="616438" cy="2700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Agent </a:t>
                </a:r>
              </a:p>
            </p:txBody>
          </p:sp>
          <p:sp>
            <p:nvSpPr>
              <p:cNvPr id="47" name="TextBox 22">
                <a:extLst>
                  <a:ext uri="{FF2B5EF4-FFF2-40B4-BE49-F238E27FC236}">
                    <a16:creationId xmlns:a16="http://schemas.microsoft.com/office/drawing/2014/main" id="{BA1C4510-CC1B-8A42-AA1D-BE4B6B87ED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3773" y="2092595"/>
                <a:ext cx="230989" cy="229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100"/>
                  <a:t>?</a:t>
                </a:r>
              </a:p>
            </p:txBody>
          </p:sp>
        </p:grpSp>
        <p:cxnSp>
          <p:nvCxnSpPr>
            <p:cNvPr id="38" name="Straight Arrow Connector 7">
              <a:extLst>
                <a:ext uri="{FF2B5EF4-FFF2-40B4-BE49-F238E27FC236}">
                  <a16:creationId xmlns:a16="http://schemas.microsoft.com/office/drawing/2014/main" id="{8B0B5C15-8945-F141-A88F-CD0749679D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336588" y="3505200"/>
              <a:ext cx="1944687" cy="1597025"/>
            </a:xfrm>
            <a:prstGeom prst="straightConnector1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C373220F-2AF2-0C48-8F89-2DC339CAF5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6215" y="3005139"/>
              <a:ext cx="1316820" cy="85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DE" altLang="en-DE" sz="1400" dirty="0"/>
                <a:t>Ziel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748FC6-97CD-5442-ADA8-4CDF9103D928}"/>
              </a:ext>
            </a:extLst>
          </p:cNvPr>
          <p:cNvSpPr txBox="1"/>
          <p:nvPr/>
        </p:nvSpPr>
        <p:spPr>
          <a:xfrm>
            <a:off x="9687766" y="3487522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Z, 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B663A-2D0F-4B43-B176-0A4C9062D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090" y="2734744"/>
            <a:ext cx="2222534" cy="22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702D-BC90-C92B-18D5-C95A2AE0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Art of Prompting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9717-9A56-24EB-FC9D-6F7FB4281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PromptEngine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Equips us with a potent tool to converse seamlessly with large language models</a:t>
            </a:r>
            <a:endParaRPr lang="en-DE" b="0" i="0" u="none" strike="noStrike" dirty="0">
              <a:solidFill>
                <a:srgbClr val="242424"/>
              </a:solidFill>
              <a:effectLst/>
              <a:latin typeface="source-serif-pro"/>
            </a:endParaRP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By externalizing prompts and using templates, we can ensure that our agent remains agile, adapting to new challenges without a code overhaul</a:t>
            </a:r>
            <a:endParaRPr lang="en-DE" dirty="0">
              <a:solidFill>
                <a:srgbClr val="242424"/>
              </a:solidFill>
              <a:latin typeface="source-serif-pro"/>
            </a:endParaRP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Bedrock of our agent’s intelligence</a:t>
            </a:r>
            <a:endParaRPr lang="en-DE" b="0" i="0" u="none" strike="noStrike" dirty="0">
              <a:solidFill>
                <a:srgbClr val="242424"/>
              </a:solidFill>
              <a:effectLst/>
              <a:latin typeface="source-serif-pro"/>
            </a:endParaRP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92186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950E-0CE2-E0C8-D295-C8D5D9EF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90A85-CA30-3433-048C-1F5F02C53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57F28-00AA-6A4F-8563-832E9683E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699376" cy="13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17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950E-0CE2-E0C8-D295-C8D5D9EF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90A85-CA30-3433-048C-1F5F02C53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57F28-00AA-6A4F-8563-832E9683E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699376" cy="13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75018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4B2D-56DC-323A-A1AE-8890F8BD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Process LLM </a:t>
            </a:r>
            <a:br>
              <a:rPr lang="en-DE" dirty="0"/>
            </a:br>
            <a:r>
              <a:rPr lang="en-DE" dirty="0"/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3075-B352-A08E-C608-8729CF06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r>
              <a:rPr lang="en-DE" dirty="0"/>
              <a:t>Parsing</a:t>
            </a:r>
          </a:p>
          <a:p>
            <a:r>
              <a:rPr lang="en-DE" dirty="0"/>
              <a:t>Transformation into:</a:t>
            </a:r>
          </a:p>
          <a:p>
            <a:pPr lvl="1"/>
            <a:r>
              <a:rPr lang="en-DE" dirty="0"/>
              <a:t>Objects</a:t>
            </a:r>
          </a:p>
          <a:p>
            <a:pPr lvl="1"/>
            <a:r>
              <a:rPr lang="en-DE" dirty="0"/>
              <a:t>Sub-Actions</a:t>
            </a:r>
          </a:p>
        </p:txBody>
      </p:sp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2A5467D7-EE73-60EA-2F9B-7DDD6C8A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850" y="0"/>
            <a:ext cx="69981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84460A-5129-F75F-3D09-B29C6A8CB258}"/>
              </a:ext>
            </a:extLst>
          </p:cNvPr>
          <p:cNvSpPr txBox="1"/>
          <p:nvPr/>
        </p:nvSpPr>
        <p:spPr>
          <a:xfrm>
            <a:off x="178019" y="6488668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Perplexity.ai</a:t>
            </a:r>
          </a:p>
        </p:txBody>
      </p:sp>
    </p:spTree>
    <p:extLst>
      <p:ext uri="{BB962C8B-B14F-4D97-AF65-F5344CB8AC3E}">
        <p14:creationId xmlns:p14="http://schemas.microsoft.com/office/powerpoint/2010/main" val="499645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4B2D-56DC-323A-A1AE-8890F8BD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Process LLM </a:t>
            </a:r>
            <a:br>
              <a:rPr lang="en-DE" dirty="0"/>
            </a:br>
            <a:r>
              <a:rPr lang="en-DE" dirty="0"/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3075-B352-A08E-C608-8729CF06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r>
              <a:rPr lang="en-DE" dirty="0"/>
              <a:t>Parsing</a:t>
            </a:r>
          </a:p>
          <a:p>
            <a:r>
              <a:rPr lang="en-DE" dirty="0"/>
              <a:t>Transformation into:</a:t>
            </a:r>
          </a:p>
          <a:p>
            <a:pPr lvl="1"/>
            <a:r>
              <a:rPr lang="en-DE" dirty="0"/>
              <a:t>Objects</a:t>
            </a:r>
          </a:p>
          <a:p>
            <a:pPr lvl="1"/>
            <a:r>
              <a:rPr lang="en-DE" dirty="0"/>
              <a:t>Sub-Actions</a:t>
            </a:r>
          </a:p>
        </p:txBody>
      </p:sp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2A5467D7-EE73-60EA-2F9B-7DDD6C8A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6386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4B2D-56DC-323A-A1AE-8890F8BD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Process LLM </a:t>
            </a:r>
            <a:br>
              <a:rPr lang="en-DE" dirty="0"/>
            </a:br>
            <a:r>
              <a:rPr lang="en-DE" dirty="0"/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3075-B352-A08E-C608-8729CF06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r>
              <a:rPr lang="en-DE" dirty="0"/>
              <a:t>Parsing</a:t>
            </a:r>
          </a:p>
          <a:p>
            <a:r>
              <a:rPr lang="en-DE" dirty="0"/>
              <a:t>Transformation into:</a:t>
            </a:r>
          </a:p>
          <a:p>
            <a:pPr lvl="1"/>
            <a:r>
              <a:rPr lang="en-DE" dirty="0"/>
              <a:t>Objects</a:t>
            </a:r>
          </a:p>
          <a:p>
            <a:pPr lvl="1"/>
            <a:r>
              <a:rPr lang="en-DE" dirty="0"/>
              <a:t>Sub-Actions</a:t>
            </a:r>
          </a:p>
        </p:txBody>
      </p:sp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2A5467D7-EE73-60EA-2F9B-7DDD6C8A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9834"/>
            <a:ext cx="12192000" cy="1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92610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6ADD-A1B9-078F-F7C0-2750E3DC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BC831-AAFB-5E65-90CE-29B2F70CD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Abilities are the gears and levers that enable the agent to interact with tasks at hand</a:t>
            </a:r>
          </a:p>
          <a:p>
            <a:r>
              <a:rPr lang="en-GB" dirty="0">
                <a:solidFill>
                  <a:srgbClr val="242424"/>
                </a:solidFill>
                <a:latin typeface="source-serif-pro"/>
              </a:rPr>
              <a:t>Example: Web page fetcher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094B1-9AD3-961C-27AF-950F344F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6" y="2423100"/>
            <a:ext cx="6313714" cy="4144387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AACCD4EC-D22C-555E-19F4-2B74DCFAAA10}"/>
              </a:ext>
            </a:extLst>
          </p:cNvPr>
          <p:cNvSpPr/>
          <p:nvPr/>
        </p:nvSpPr>
        <p:spPr>
          <a:xfrm>
            <a:off x="685800" y="3617259"/>
            <a:ext cx="3644153" cy="2447365"/>
          </a:xfrm>
          <a:prstGeom prst="cloudCallout">
            <a:avLst>
              <a:gd name="adj1" fmla="val 79905"/>
              <a:gd name="adj2" fmla="val -451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AutoGPT: </a:t>
            </a:r>
            <a:br>
              <a:rPr lang="en-DE" dirty="0"/>
            </a:br>
            <a:r>
              <a:rPr lang="en-DE" dirty="0"/>
              <a:t>Coding-oriented</a:t>
            </a:r>
          </a:p>
        </p:txBody>
      </p:sp>
    </p:spTree>
    <p:extLst>
      <p:ext uri="{BB962C8B-B14F-4D97-AF65-F5344CB8AC3E}">
        <p14:creationId xmlns:p14="http://schemas.microsoft.com/office/powerpoint/2010/main" val="25818122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ACA95-6D1F-DC7B-E32E-8F6A24844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55" y="1290"/>
            <a:ext cx="9556445" cy="6856709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BCD1010E-00F9-0FEE-64C1-C19F1A319A9E}"/>
              </a:ext>
            </a:extLst>
          </p:cNvPr>
          <p:cNvSpPr/>
          <p:nvPr/>
        </p:nvSpPr>
        <p:spPr>
          <a:xfrm>
            <a:off x="5916705" y="3429000"/>
            <a:ext cx="4528871" cy="1855694"/>
          </a:xfrm>
          <a:prstGeom prst="cloudCallout">
            <a:avLst>
              <a:gd name="adj1" fmla="val -38351"/>
              <a:gd name="adj2" fmla="val 668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Special case </a:t>
            </a:r>
            <a:r>
              <a:rPr lang="en-DE"/>
              <a:t>of AutoGPT – more abstract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46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35B758-088A-EAFC-3D80-7414BF50F5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5D6E7-79E4-A9C2-93B0-91FBD4B52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3257F-6C79-5875-5253-8296FC46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UQA'2023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CF32D-2D53-D009-8358-98E78412C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Ralf Möller | Data Linking Supported by Generative AI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C8299-B8E4-52AD-3214-C07EDE4C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745"/>
            <a:ext cx="12192000" cy="70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6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1E1B-3D98-F8B8-32C5-C1D9DD14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Content Placeholder 5" descr="A close-up of a sign&#10;&#10;Description automatically generated">
            <a:extLst>
              <a:ext uri="{FF2B5EF4-FFF2-40B4-BE49-F238E27FC236}">
                <a16:creationId xmlns:a16="http://schemas.microsoft.com/office/drawing/2014/main" id="{FEFA6955-ED0B-7D32-310B-C1B2E0C77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50" y="2121694"/>
            <a:ext cx="9309100" cy="3759200"/>
          </a:xfrm>
        </p:spPr>
      </p:pic>
    </p:spTree>
    <p:extLst>
      <p:ext uri="{BB962C8B-B14F-4D97-AF65-F5344CB8AC3E}">
        <p14:creationId xmlns:p14="http://schemas.microsoft.com/office/powerpoint/2010/main" val="35057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EBD0A93-43F2-C843-A15D-9036C24F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725" y="2552829"/>
            <a:ext cx="4311015" cy="175234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7C04E45-A281-8243-8572-1DDB7E13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40524">
            <a:off x="4700418" y="1540377"/>
            <a:ext cx="4311015" cy="175234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A56AEE6-2F26-9F48-B851-C288EA526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22971" y="1026808"/>
            <a:ext cx="4311015" cy="175234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1075648-A47B-0245-9327-7653D96A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702069">
            <a:off x="2200361" y="1540377"/>
            <a:ext cx="4311015" cy="175234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4A4408E-C87A-E540-AA31-1DBD3696E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69120" y="2735703"/>
            <a:ext cx="4311015" cy="175234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DA2C231-F771-214B-9FB0-B2D93FC7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8811">
            <a:off x="2239676" y="4033288"/>
            <a:ext cx="4311015" cy="175234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C786411-BD4D-5542-A1DF-89ABDFFF1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22898" y="4450026"/>
            <a:ext cx="4311015" cy="175234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5E143DF-BB75-494A-B10D-E61E09C2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76751">
            <a:off x="4673618" y="3825099"/>
            <a:ext cx="4311015" cy="1752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4E33F4-02E3-BE5F-24A0-E4CEF143D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80" y="2632575"/>
            <a:ext cx="2222534" cy="2222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9677F-1EBF-4792-0118-613C7D511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833" y="4235662"/>
            <a:ext cx="2222534" cy="2222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B6327A-62B2-29F1-9F6B-C3D272EE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39" y="377646"/>
            <a:ext cx="2222534" cy="222253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77521F7-68CE-8E22-78B3-BEA930B34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DE" dirty="0"/>
              <a:t>Mechanismus-</a:t>
            </a:r>
            <a:br>
              <a:rPr lang="en-DE" dirty="0"/>
            </a:br>
            <a:r>
              <a:rPr lang="en-DE" dirty="0"/>
              <a:t>Design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41A599D6-02C5-560D-98FE-659BA07E98AF}"/>
              </a:ext>
            </a:extLst>
          </p:cNvPr>
          <p:cNvSpPr/>
          <p:nvPr/>
        </p:nvSpPr>
        <p:spPr>
          <a:xfrm>
            <a:off x="5876321" y="0"/>
            <a:ext cx="6537821" cy="4122802"/>
          </a:xfrm>
          <a:prstGeom prst="cloudCallout">
            <a:avLst>
              <a:gd name="adj1" fmla="val -67502"/>
              <a:gd name="adj2" fmla="val -2038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>
                <a:solidFill>
                  <a:srgbClr val="FFFF00"/>
                </a:solidFill>
              </a:rPr>
              <a:t>Wissenschaft der KI untersucht auch den sozialen Wirkkontext, also </a:t>
            </a:r>
            <a:br>
              <a:rPr lang="en-DE" sz="2800" dirty="0">
                <a:solidFill>
                  <a:srgbClr val="FFFF00"/>
                </a:solidFill>
              </a:rPr>
            </a:br>
            <a:r>
              <a:rPr lang="en-DE" sz="2800" dirty="0">
                <a:solidFill>
                  <a:srgbClr val="FFFF00"/>
                </a:solidFill>
              </a:rPr>
              <a:t>den sozialen Mechanismus des Zusammenspiels von Agenten und Menschen</a:t>
            </a:r>
          </a:p>
        </p:txBody>
      </p:sp>
    </p:spTree>
    <p:extLst>
      <p:ext uri="{BB962C8B-B14F-4D97-AF65-F5344CB8AC3E}">
        <p14:creationId xmlns:p14="http://schemas.microsoft.com/office/powerpoint/2010/main" val="24333187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3F72-18A5-91A9-459F-F584F391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3B3E324-D3B4-2B4F-F7EC-F1E8A2979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0571" y="0"/>
            <a:ext cx="7995387" cy="11508176"/>
          </a:xfrm>
        </p:spPr>
      </p:pic>
    </p:spTree>
    <p:extLst>
      <p:ext uri="{BB962C8B-B14F-4D97-AF65-F5344CB8AC3E}">
        <p14:creationId xmlns:p14="http://schemas.microsoft.com/office/powerpoint/2010/main" val="3961100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4EC8-165D-66FA-43AC-89320C95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0ADB8-FC5C-746A-A8B3-D0CEDA5D9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45C1324-DA79-43A0-EFEB-A12AE5F3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812" y="-4650176"/>
            <a:ext cx="7995387" cy="115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7257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74" y="-1838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AI: Science about agents acting in the world</a:t>
            </a:r>
            <a:br>
              <a:rPr lang="en-DE" dirty="0"/>
            </a:br>
            <a:r>
              <a:rPr lang="en-DE" dirty="0"/>
              <a:t>(Lat. agere: act)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2767737" y="2766545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1413064" y="2779588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2767737" y="2322792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1413064" y="2349282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2803680" y="4546807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1449007" y="4517878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62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D5BFC-284D-39B2-4A76-C39767DF8C1E}"/>
              </a:ext>
            </a:extLst>
          </p:cNvPr>
          <p:cNvSpPr txBox="1"/>
          <p:nvPr/>
        </p:nvSpPr>
        <p:spPr>
          <a:xfrm>
            <a:off x="6033397" y="3897673"/>
            <a:ext cx="136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/>
              <a:t>G: “Goals”</a:t>
            </a:r>
            <a:br>
              <a:rPr lang="en-DE" sz="1200" dirty="0"/>
            </a:br>
            <a:r>
              <a:rPr lang="en-DE" sz="1200" dirty="0"/>
              <a:t>M: Models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581818-A4E6-E41A-9609-3EEF658BCB4A}"/>
              </a:ext>
            </a:extLst>
          </p:cNvPr>
          <p:cNvSpPr txBox="1"/>
          <p:nvPr/>
        </p:nvSpPr>
        <p:spPr>
          <a:xfrm>
            <a:off x="9124598" y="3273020"/>
            <a:ext cx="24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Task Description </a:t>
            </a:r>
            <a:r>
              <a:rPr lang="en-DE" dirty="0">
                <a:sym typeface="Wingdings" pitchFamily="2" charset="2"/>
              </a:rPr>
              <a:t> Goal</a:t>
            </a:r>
            <a:endParaRPr lang="en-D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F483B-AF1F-CB72-8C6E-66F56E570ECF}"/>
              </a:ext>
            </a:extLst>
          </p:cNvPr>
          <p:cNvSpPr txBox="1"/>
          <p:nvPr/>
        </p:nvSpPr>
        <p:spPr>
          <a:xfrm>
            <a:off x="6863275" y="168711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0CC9AD-AC09-D326-F341-1FFC95C78177}"/>
              </a:ext>
            </a:extLst>
          </p:cNvPr>
          <p:cNvSpPr txBox="1"/>
          <p:nvPr/>
        </p:nvSpPr>
        <p:spPr>
          <a:xfrm>
            <a:off x="7787431" y="5704853"/>
            <a:ext cx="279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Action planning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AFCD15-7F45-C9E4-EEE4-7F38C131BD54}"/>
              </a:ext>
            </a:extLst>
          </p:cNvPr>
          <p:cNvSpPr txBox="1"/>
          <p:nvPr/>
        </p:nvSpPr>
        <p:spPr>
          <a:xfrm>
            <a:off x="8787337" y="3758801"/>
            <a:ext cx="248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Self reflection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E44324-6A5D-1068-6615-9E7E14ACCA7C}"/>
              </a:ext>
            </a:extLst>
          </p:cNvPr>
          <p:cNvSpPr txBox="1"/>
          <p:nvPr/>
        </p:nvSpPr>
        <p:spPr>
          <a:xfrm>
            <a:off x="2888063" y="5101672"/>
            <a:ext cx="27116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Planning</a:t>
            </a:r>
            <a:br>
              <a:rPr lang="en-DE" sz="3200" dirty="0"/>
            </a:br>
            <a:r>
              <a:rPr lang="en-DE" sz="3200" dirty="0"/>
              <a:t>for explanation</a:t>
            </a:r>
          </a:p>
        </p:txBody>
      </p:sp>
      <p:sp>
        <p:nvSpPr>
          <p:cNvPr id="44" name="Cloud Callout 43">
            <a:extLst>
              <a:ext uri="{FF2B5EF4-FFF2-40B4-BE49-F238E27FC236}">
                <a16:creationId xmlns:a16="http://schemas.microsoft.com/office/drawing/2014/main" id="{44002E13-8C11-B0D7-FD8C-D9B839194190}"/>
              </a:ext>
            </a:extLst>
          </p:cNvPr>
          <p:cNvSpPr/>
          <p:nvPr/>
        </p:nvSpPr>
        <p:spPr>
          <a:xfrm>
            <a:off x="9300538" y="4392945"/>
            <a:ext cx="2829703" cy="1233989"/>
          </a:xfrm>
          <a:prstGeom prst="cloudCallout">
            <a:avLst>
              <a:gd name="adj1" fmla="val -65436"/>
              <a:gd name="adj2" fmla="val 48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LMM-based planning: Against the brittleness</a:t>
            </a:r>
          </a:p>
        </p:txBody>
      </p:sp>
    </p:spTree>
    <p:extLst>
      <p:ext uri="{BB962C8B-B14F-4D97-AF65-F5344CB8AC3E}">
        <p14:creationId xmlns:p14="http://schemas.microsoft.com/office/powerpoint/2010/main" val="28965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t Disney: Fantasia - HIGHLIGHTZONE">
            <a:extLst>
              <a:ext uri="{FF2B5EF4-FFF2-40B4-BE49-F238E27FC236}">
                <a16:creationId xmlns:a16="http://schemas.microsoft.com/office/drawing/2014/main" id="{43D18E61-C8BB-795D-F63A-442F8217D2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433F-5830-B57F-88C0-33DA309A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Ist</a:t>
            </a:r>
            <a:r>
              <a:rPr lang="en-GB" dirty="0"/>
              <a:t> der </a:t>
            </a:r>
            <a:r>
              <a:rPr lang="en-GB" dirty="0" err="1"/>
              <a:t>Planungsprozess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Sprache</a:t>
            </a:r>
            <a:r>
              <a:rPr lang="en-GB" dirty="0"/>
              <a:t> </a:t>
            </a:r>
            <a:r>
              <a:rPr lang="en-GB" dirty="0" err="1"/>
              <a:t>sinnvoll</a:t>
            </a:r>
            <a:r>
              <a:rPr lang="en-GB" dirty="0"/>
              <a:t> </a:t>
            </a:r>
            <a:r>
              <a:rPr lang="en-GB" dirty="0" err="1"/>
              <a:t>kontrollierbar</a:t>
            </a:r>
            <a:r>
              <a:rPr lang="en-GB" dirty="0"/>
              <a:t>?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E6B25-0BC6-1948-8ED9-5B52F143E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56576" cy="4351338"/>
          </a:xfrm>
        </p:spPr>
        <p:txBody>
          <a:bodyPr>
            <a:no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passiert, wenn sich die LM-Software ändert?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Verhalten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von </a:t>
            </a: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Agenten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ändert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sich</a:t>
            </a:r>
            <a:endParaRPr lang="en-D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Zoom-</a:t>
            </a:r>
            <a:r>
              <a:rPr lang="de-DE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Webex</a:t>
            </a: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-Phänomen: Man startet das Programm und es gibt neue Knöpfe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Inverse Symbol Grounding: Generierung eines FMs aus einem LM?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Doch: Ist es anzunehmen, dass man z.B. ein MCEA-Modell aus Texten gewinnen kann?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Erfahrungen im Projekt sprechen dagegen: „So denken wir Ärzte nicht.“</a:t>
            </a:r>
            <a:endParaRPr lang="en-D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These: Wenn man nicht so „denkt“, dann schreibt man auch nicht so, d.h. die gewünschten Strukturen zeigen sich nicht explizit in den Worten </a:t>
            </a:r>
            <a:r>
              <a:rPr lang="de-DE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 Texten…</a:t>
            </a:r>
            <a:endParaRPr lang="de-D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Ontologische und epistemologische Annahmen (philosophische Grundlagen der KI-Modellierung) äußern sich nicht notwendigerweise in der Sprache (oder in anderen Modalitäten)</a:t>
            </a:r>
            <a:endParaRPr lang="en-D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56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4E3E-E062-4B96-54D5-576945EE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DE" dirty="0"/>
              <a:t>Lehren aus der Geschichte?</a:t>
            </a:r>
          </a:p>
        </p:txBody>
      </p:sp>
      <p:pic>
        <p:nvPicPr>
          <p:cNvPr id="2050" name="Picture 2" descr="Avoiding the 'Sorcerer's Apprentice' Problem of Software Releases - DZone">
            <a:extLst>
              <a:ext uri="{FF2B5EF4-FFF2-40B4-BE49-F238E27FC236}">
                <a16:creationId xmlns:a16="http://schemas.microsoft.com/office/drawing/2014/main" id="{7922C538-443A-2102-ACFB-8C118A85C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6" r="549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8EA1AEF0-60BC-EF23-F2C1-25F24BB85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 err="1"/>
              <a:t>Müssen</a:t>
            </a:r>
            <a:r>
              <a:rPr lang="en-US" sz="2000" dirty="0"/>
              <a:t> 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dirty="0" err="1"/>
              <a:t>kritischer</a:t>
            </a:r>
            <a:r>
              <a:rPr lang="en-US" sz="2000" dirty="0"/>
              <a:t> sein…</a:t>
            </a:r>
          </a:p>
          <a:p>
            <a:pPr lvl="1"/>
            <a:r>
              <a:rPr lang="en-US" sz="1600" dirty="0"/>
              <a:t>… </a:t>
            </a:r>
            <a:r>
              <a:rPr lang="en-US" sz="1600" dirty="0" err="1"/>
              <a:t>gegenüber</a:t>
            </a:r>
            <a:r>
              <a:rPr lang="en-US" sz="1600" dirty="0"/>
              <a:t> der </a:t>
            </a:r>
            <a:r>
              <a:rPr lang="en-US" sz="1600" dirty="0" err="1"/>
              <a:t>Leistungsfähigkeit</a:t>
            </a:r>
            <a:r>
              <a:rPr lang="en-US" sz="1600" dirty="0"/>
              <a:t> der </a:t>
            </a:r>
            <a:r>
              <a:rPr lang="en-US" sz="1600" dirty="0" err="1"/>
              <a:t>aktuellen</a:t>
            </a:r>
            <a:r>
              <a:rPr lang="en-US" sz="1600" dirty="0"/>
              <a:t> </a:t>
            </a:r>
            <a:r>
              <a:rPr lang="en-US" sz="1600" dirty="0" err="1"/>
              <a:t>Technologie</a:t>
            </a:r>
            <a:r>
              <a:rPr lang="en-US" sz="1600" dirty="0"/>
              <a:t>?</a:t>
            </a:r>
          </a:p>
          <a:p>
            <a:pPr lvl="1"/>
            <a:r>
              <a:rPr lang="en-US" sz="1600" dirty="0"/>
              <a:t>… </a:t>
            </a:r>
            <a:r>
              <a:rPr lang="en-US" sz="1600" dirty="0" err="1"/>
              <a:t>gegenüber</a:t>
            </a:r>
            <a:r>
              <a:rPr lang="en-US" sz="1600" dirty="0"/>
              <a:t> den </a:t>
            </a:r>
            <a:r>
              <a:rPr lang="en-US" sz="1600" dirty="0" err="1"/>
              <a:t>zukünftigen</a:t>
            </a:r>
            <a:r>
              <a:rPr lang="en-US" sz="1600" dirty="0"/>
              <a:t> </a:t>
            </a:r>
            <a:r>
              <a:rPr lang="en-US" sz="1600" dirty="0" err="1"/>
              <a:t>Auswirkungen</a:t>
            </a:r>
            <a:r>
              <a:rPr lang="en-US" sz="1600" dirty="0"/>
              <a:t> der </a:t>
            </a:r>
            <a:r>
              <a:rPr lang="en-US" sz="1600" dirty="0" err="1"/>
              <a:t>aktuellen</a:t>
            </a:r>
            <a:r>
              <a:rPr lang="en-US" sz="1600" dirty="0"/>
              <a:t> </a:t>
            </a:r>
            <a:r>
              <a:rPr lang="en-US" sz="1600" dirty="0" err="1"/>
              <a:t>Technologie</a:t>
            </a:r>
            <a:r>
              <a:rPr lang="en-US" sz="1600" dirty="0"/>
              <a:t>?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5140150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ra's Law">
            <a:extLst>
              <a:ext uri="{FF2B5EF4-FFF2-40B4-BE49-F238E27FC236}">
                <a16:creationId xmlns:a16="http://schemas.microsoft.com/office/drawing/2014/main" id="{426E1246-FF35-4638-2A02-F8700F9DAE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9146" y="643466"/>
            <a:ext cx="891370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15281E2-9D72-2FD1-CE54-4F436C88FC22}"/>
              </a:ext>
            </a:extLst>
          </p:cNvPr>
          <p:cNvSpPr/>
          <p:nvPr/>
        </p:nvSpPr>
        <p:spPr>
          <a:xfrm rot="10800000">
            <a:off x="2952357" y="5970494"/>
            <a:ext cx="950260" cy="8875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89F021-3639-8F22-BA83-32A2F582AB83}"/>
              </a:ext>
            </a:extLst>
          </p:cNvPr>
          <p:cNvSpPr/>
          <p:nvPr/>
        </p:nvSpPr>
        <p:spPr>
          <a:xfrm>
            <a:off x="5776511" y="5785098"/>
            <a:ext cx="268077" cy="171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FD3B6DF5-CDE8-D82F-52B8-9115257FE945}"/>
              </a:ext>
            </a:extLst>
          </p:cNvPr>
          <p:cNvSpPr/>
          <p:nvPr/>
        </p:nvSpPr>
        <p:spPr>
          <a:xfrm>
            <a:off x="7207624" y="-201706"/>
            <a:ext cx="4742329" cy="1573306"/>
          </a:xfrm>
          <a:prstGeom prst="cloudCallout">
            <a:avLst>
              <a:gd name="adj1" fmla="val -77827"/>
              <a:gd name="adj2" fmla="val 488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Einprägsam, doch leider wissen wir nicht, wo wir stehen.</a:t>
            </a:r>
          </a:p>
        </p:txBody>
      </p:sp>
    </p:spTree>
    <p:extLst>
      <p:ext uri="{BB962C8B-B14F-4D97-AF65-F5344CB8AC3E}">
        <p14:creationId xmlns:p14="http://schemas.microsoft.com/office/powerpoint/2010/main" val="135008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58 0 " pathEditMode="relative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093C-5772-A8F0-D15D-371016A3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 LLMs oder LMMs Grundlage für das Handeln von Agenten sein?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0A307-4062-D905-B563-31D086E9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3611"/>
            <a:ext cx="10515600" cy="4173351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Embodiment (verkörperte Einbettung) in die reale Welt: Ausprägung interner </a:t>
            </a:r>
            <a:r>
              <a:rPr lang="de-DE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Einbettungssstrukturen</a:t>
            </a: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die nicht notwendigerweise über Sprache ausgebildet werden.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Schon etliche Sekunden bevor wir eine Entscheidung bewusst treffen, können erste Anzeichen der Absicht aus dem Gehirn ausgelesen werden. 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 wir die notwendigen Prozesse in den Einbettungsräumen verstehen und kontrollieren?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Menschliche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Entwicklungkraft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Formale Modelle? Ausbildung in KI/Mathematik nötig – wenig Kompetenzträger</a:t>
            </a:r>
            <a:endParaRPr lang="en-D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buFont typeface="Wingdings" pitchFamily="2" charset="2"/>
              <a:buChar char="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Erkenntnistheoretische Grenzen von Menschen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LMs+Programmierung</a:t>
            </a: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AutoGPT</a:t>
            </a:r>
            <a:r>
              <a:rPr lang="de-D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Programmierkenntnisse reichen + Kreativität</a:t>
            </a:r>
            <a:endParaRPr lang="en-D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buFont typeface="Wingdings" pitchFamily="2" charset="2"/>
              <a:buChar char="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Enorme Kraft resultiert aus großer Masse an Entwicklern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Doch: Geht das in die richtige Richtung?</a:t>
            </a:r>
            <a:endParaRPr lang="en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DE" sz="4800" dirty="0"/>
          </a:p>
        </p:txBody>
      </p:sp>
    </p:spTree>
    <p:extLst>
      <p:ext uri="{BB962C8B-B14F-4D97-AF65-F5344CB8AC3E}">
        <p14:creationId xmlns:p14="http://schemas.microsoft.com/office/powerpoint/2010/main" val="1772692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People In A Meeting">
            <a:extLst>
              <a:ext uri="{FF2B5EF4-FFF2-40B4-BE49-F238E27FC236}">
                <a16:creationId xmlns:a16="http://schemas.microsoft.com/office/drawing/2014/main" id="{F73B6AE7-3E2D-B1F9-3487-D3C075E80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4A86E-D283-448E-2931-77A77B65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025" y="4397187"/>
            <a:ext cx="4993902" cy="1263873"/>
          </a:xfrm>
          <a:solidFill>
            <a:srgbClr val="FFFF00">
              <a:alpha val="44000"/>
            </a:srgbClr>
          </a:solidFill>
        </p:spPr>
        <p:txBody>
          <a:bodyPr anchor="t">
            <a:normAutofit fontScale="90000"/>
          </a:bodyPr>
          <a:lstStyle/>
          <a:p>
            <a:pPr algn="l"/>
            <a: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Danke für eure Aufmerksamkeit</a:t>
            </a:r>
            <a:endParaRPr lang="en-D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1799B-710B-8D43-6775-2501A9C2E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074" y="5661061"/>
            <a:ext cx="4990853" cy="468030"/>
          </a:xfrm>
          <a:solidFill>
            <a:srgbClr val="FFFF00">
              <a:alpha val="44000"/>
            </a:srgbClr>
          </a:solidFill>
        </p:spPr>
        <p:txBody>
          <a:bodyPr anchor="b">
            <a:normAutofit/>
          </a:bodyPr>
          <a:lstStyle/>
          <a:p>
            <a:pPr algn="l"/>
            <a:r>
              <a:rPr lang="en-DE" dirty="0"/>
              <a:t>RalfM</a:t>
            </a:r>
          </a:p>
        </p:txBody>
      </p:sp>
    </p:spTree>
    <p:extLst>
      <p:ext uri="{BB962C8B-B14F-4D97-AF65-F5344CB8AC3E}">
        <p14:creationId xmlns:p14="http://schemas.microsoft.com/office/powerpoint/2010/main" val="6630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1C9D5FCE-E6FB-4D03-530D-EF37B8A1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35" y="2114410"/>
            <a:ext cx="4221968" cy="422196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90" y="44444"/>
            <a:ext cx="10187681" cy="1325563"/>
          </a:xfrm>
        </p:spPr>
        <p:txBody>
          <a:bodyPr>
            <a:normAutofit/>
          </a:bodyPr>
          <a:lstStyle/>
          <a:p>
            <a:r>
              <a:rPr lang="en-DE" dirty="0"/>
              <a:t>Agent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163F159-160F-FE4C-AB7B-037DDEC287AC}"/>
              </a:ext>
            </a:extLst>
          </p:cNvPr>
          <p:cNvSpPr txBox="1"/>
          <p:nvPr/>
        </p:nvSpPr>
        <p:spPr>
          <a:xfrm>
            <a:off x="3958223" y="1465219"/>
            <a:ext cx="1583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Vom Perzept</a:t>
            </a:r>
            <a:br>
              <a:rPr lang="en-DE" dirty="0"/>
            </a:br>
            <a:r>
              <a:rPr lang="en-DE" dirty="0"/>
              <a:t>zum Zustand</a:t>
            </a:r>
            <a:br>
              <a:rPr lang="en-DE" dirty="0"/>
            </a:br>
            <a:r>
              <a:rPr lang="en-DE" dirty="0"/>
              <a:t>der Umgebung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AD5561-B37B-0048-B6D8-8313E4823B96}"/>
              </a:ext>
            </a:extLst>
          </p:cNvPr>
          <p:cNvSpPr txBox="1"/>
          <p:nvPr/>
        </p:nvSpPr>
        <p:spPr>
          <a:xfrm>
            <a:off x="7655631" y="5649894"/>
            <a:ext cx="443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Was ist die beste Aktion im aktuellen Zustand</a:t>
            </a:r>
            <a:br>
              <a:rPr lang="en-DE" dirty="0"/>
            </a:br>
            <a:r>
              <a:rPr lang="en-DE" dirty="0"/>
              <a:t>bei gegebenem Ziel?</a:t>
            </a:r>
          </a:p>
          <a:p>
            <a:pPr algn="ctr"/>
            <a:r>
              <a:rPr lang="en-DE" dirty="0"/>
              <a:t>Handlungsbestimmungsstrategie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2751F4F-6482-C34F-851D-7DD83DA80329}"/>
              </a:ext>
            </a:extLst>
          </p:cNvPr>
          <p:cNvSpPr txBox="1"/>
          <p:nvPr/>
        </p:nvSpPr>
        <p:spPr>
          <a:xfrm>
            <a:off x="1926743" y="1453469"/>
            <a:ext cx="10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Perzepte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33DC7-1224-1FD9-FB74-6874A3878487}"/>
              </a:ext>
            </a:extLst>
          </p:cNvPr>
          <p:cNvSpPr txBox="1"/>
          <p:nvPr/>
        </p:nvSpPr>
        <p:spPr>
          <a:xfrm>
            <a:off x="3377071" y="5693894"/>
            <a:ext cx="261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Aktion </a:t>
            </a:r>
            <a:br>
              <a:rPr lang="en-DE" dirty="0"/>
            </a:br>
            <a:r>
              <a:rPr lang="en-DE" dirty="0"/>
              <a:t>inkl.</a:t>
            </a:r>
            <a:br>
              <a:rPr lang="en-DE" dirty="0"/>
            </a:br>
            <a:r>
              <a:rPr lang="en-DE" dirty="0"/>
              <a:t>Zusatzinfo (z.B. Erklärung)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BAA659BF-E2EC-7354-85A0-E56F59DE444E}"/>
              </a:ext>
            </a:extLst>
          </p:cNvPr>
          <p:cNvSpPr/>
          <p:nvPr/>
        </p:nvSpPr>
        <p:spPr>
          <a:xfrm>
            <a:off x="2420471" y="1781301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95781306-34C9-1835-E45B-885CE485228F}"/>
              </a:ext>
            </a:extLst>
          </p:cNvPr>
          <p:cNvSpPr/>
          <p:nvPr/>
        </p:nvSpPr>
        <p:spPr>
          <a:xfrm rot="10800000">
            <a:off x="2371515" y="5172762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6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6FB1F577-456E-DEBF-675D-384226DE7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25" y="2262659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blue and white cover with a globe&#10;&#10;Description automatically generated">
            <a:extLst>
              <a:ext uri="{FF2B5EF4-FFF2-40B4-BE49-F238E27FC236}">
                <a16:creationId xmlns:a16="http://schemas.microsoft.com/office/drawing/2014/main" id="{A977AD23-362C-8987-5D9E-9797A9E72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25" y="2250870"/>
            <a:ext cx="1827691" cy="292878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45DAFE9-32B2-6A22-3E39-3C00ECE7D3CD}"/>
              </a:ext>
            </a:extLst>
          </p:cNvPr>
          <p:cNvSpPr txBox="1"/>
          <p:nvPr/>
        </p:nvSpPr>
        <p:spPr>
          <a:xfrm>
            <a:off x="8742891" y="1993162"/>
            <a:ext cx="3278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Ist meine Ziel aus der </a:t>
            </a:r>
            <a:br>
              <a:rPr lang="en-DE" dirty="0"/>
            </a:br>
            <a:r>
              <a:rPr lang="en-DE" dirty="0"/>
              <a:t>Aufgabenbeschreibung</a:t>
            </a:r>
            <a:br>
              <a:rPr lang="en-DE" dirty="0"/>
            </a:br>
            <a:r>
              <a:rPr lang="en-DE" dirty="0"/>
              <a:t>bei aktuellem Zustand der </a:t>
            </a:r>
            <a:br>
              <a:rPr lang="en-DE" dirty="0"/>
            </a:br>
            <a:r>
              <a:rPr lang="en-DE" dirty="0"/>
              <a:t>Umgebung noch richtig gewählt?</a:t>
            </a:r>
            <a:br>
              <a:rPr lang="en-DE" dirty="0"/>
            </a:br>
            <a:r>
              <a:rPr lang="en-DE" dirty="0"/>
              <a:t>Ggf. Herleitung eines (neuen)</a:t>
            </a:r>
            <a:br>
              <a:rPr lang="en-DE" dirty="0"/>
            </a:br>
            <a:r>
              <a:rPr lang="en-DE" dirty="0"/>
              <a:t>internen Ziels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12A75B-F2DE-F618-B52D-63E1060D45A4}"/>
              </a:ext>
            </a:extLst>
          </p:cNvPr>
          <p:cNvSpPr txBox="1"/>
          <p:nvPr/>
        </p:nvSpPr>
        <p:spPr>
          <a:xfrm>
            <a:off x="5941222" y="3461510"/>
            <a:ext cx="13855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Aufgabenbe-</a:t>
            </a:r>
            <a:br>
              <a:rPr lang="en-DE" dirty="0"/>
            </a:br>
            <a:r>
              <a:rPr lang="en-DE" dirty="0"/>
              <a:t>  schrei</a:t>
            </a:r>
            <a:br>
              <a:rPr lang="en-DE" dirty="0"/>
            </a:br>
            <a:r>
              <a:rPr lang="en-DE" dirty="0"/>
              <a:t>  bung</a:t>
            </a:r>
          </a:p>
          <a:p>
            <a:r>
              <a:rPr lang="en-DE" dirty="0">
                <a:highlight>
                  <a:srgbClr val="FFFF00"/>
                </a:highlight>
              </a:rPr>
              <a:t>Mein Ziel</a:t>
            </a:r>
          </a:p>
          <a:p>
            <a:r>
              <a:rPr lang="en-DE" dirty="0"/>
              <a:t>Modelle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F6172702-B6D3-F269-1692-5316EC945574}"/>
              </a:ext>
            </a:extLst>
          </p:cNvPr>
          <p:cNvSpPr/>
          <p:nvPr/>
        </p:nvSpPr>
        <p:spPr>
          <a:xfrm>
            <a:off x="9158267" y="-26883"/>
            <a:ext cx="3179874" cy="1503404"/>
          </a:xfrm>
          <a:prstGeom prst="cloudCallout">
            <a:avLst>
              <a:gd name="adj1" fmla="val -30841"/>
              <a:gd name="adj2" fmla="val 624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Besorge Milch, Bananen </a:t>
            </a:r>
            <a:br>
              <a:rPr lang="en-DE" dirty="0"/>
            </a:br>
            <a:r>
              <a:rPr lang="en-DE" dirty="0"/>
              <a:t>und noch einen Bohrer</a:t>
            </a:r>
          </a:p>
        </p:txBody>
      </p: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27037829-657B-A6C6-7A1F-C5CEC7CF3582}"/>
              </a:ext>
            </a:extLst>
          </p:cNvPr>
          <p:cNvSpPr/>
          <p:nvPr/>
        </p:nvSpPr>
        <p:spPr>
          <a:xfrm>
            <a:off x="9091032" y="3832423"/>
            <a:ext cx="3179874" cy="1503404"/>
          </a:xfrm>
          <a:prstGeom prst="cloudCallout">
            <a:avLst>
              <a:gd name="adj1" fmla="val -30841"/>
              <a:gd name="adj2" fmla="val 624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Auf welche kleineren Schritte kann man das runterbrechen?</a:t>
            </a:r>
          </a:p>
        </p:txBody>
      </p:sp>
    </p:spTree>
    <p:extLst>
      <p:ext uri="{BB962C8B-B14F-4D97-AF65-F5344CB8AC3E}">
        <p14:creationId xmlns:p14="http://schemas.microsoft.com/office/powerpoint/2010/main" val="9460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2051" y="446657"/>
            <a:ext cx="8760069" cy="441080"/>
          </a:xfrm>
        </p:spPr>
        <p:txBody>
          <a:bodyPr>
            <a:noAutofit/>
          </a:bodyPr>
          <a:lstStyle/>
          <a:p>
            <a:r>
              <a:rPr lang="de-DE" altLang="x-none" dirty="0"/>
              <a:t>Vom Start zum Ziel: Planen als Suche</a:t>
            </a:r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97" y="1769009"/>
            <a:ext cx="7362092" cy="467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2051" y="1383363"/>
            <a:ext cx="8178312" cy="4431323"/>
          </a:xfrm>
        </p:spPr>
        <p:txBody>
          <a:bodyPr/>
          <a:lstStyle/>
          <a:p>
            <a:r>
              <a:rPr lang="de-DE" altLang="x-none" sz="2215" dirty="0"/>
              <a:t>Vorwärts</a:t>
            </a:r>
          </a:p>
          <a:p>
            <a:r>
              <a:rPr lang="de-DE" altLang="x-none" sz="2215" dirty="0"/>
              <a:t>Rückwärts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9CE70-17D6-AAB3-9FF1-05871F5D7146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705E07C-391F-D900-7CF3-48C14F2A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73055" y="6310312"/>
            <a:ext cx="2743200" cy="365125"/>
          </a:xfrm>
        </p:spPr>
        <p:txBody>
          <a:bodyPr/>
          <a:lstStyle/>
          <a:p>
            <a:pPr>
              <a:defRPr/>
            </a:pPr>
            <a:fld id="{6E818DF9-43CE-40DE-8491-B40F5283530C}" type="slidenum">
              <a:rPr lang="de-DE"/>
              <a:t>8</a:t>
            </a:fld>
            <a:endParaRPr lang="de-DE" dirty="0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7F564F32-A351-0EDD-3771-B00D9277FDB4}"/>
              </a:ext>
            </a:extLst>
          </p:cNvPr>
          <p:cNvSpPr/>
          <p:nvPr/>
        </p:nvSpPr>
        <p:spPr>
          <a:xfrm>
            <a:off x="7618838" y="1769009"/>
            <a:ext cx="5286704" cy="1659991"/>
          </a:xfrm>
          <a:prstGeom prst="cloudCallout">
            <a:avLst>
              <a:gd name="adj1" fmla="val -36338"/>
              <a:gd name="adj2" fmla="val 1259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Besorge Milch, Bananen </a:t>
            </a:r>
            <a:br>
              <a:rPr lang="en-DE" dirty="0"/>
            </a:br>
            <a:r>
              <a:rPr lang="en-DE" dirty="0"/>
              <a:t>und noch einen Bohrer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180D5-C4DD-3199-6578-F493A7900492}"/>
              </a:ext>
            </a:extLst>
          </p:cNvPr>
          <p:cNvSpPr txBox="1"/>
          <p:nvPr/>
        </p:nvSpPr>
        <p:spPr>
          <a:xfrm>
            <a:off x="3661626" y="11986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168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8857"/>
            <a:ext cx="10515600" cy="1325563"/>
          </a:xfrm>
        </p:spPr>
        <p:txBody>
          <a:bodyPr>
            <a:normAutofit/>
          </a:bodyPr>
          <a:lstStyle/>
          <a:p>
            <a:r>
              <a:rPr lang="de-DE" altLang="x-none" sz="3600" dirty="0"/>
              <a:t>Plan: Handlungsfolge vom Startzustand zum Zielzustand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x-none" dirty="0"/>
          </a:p>
        </p:txBody>
      </p:sp>
      <p:pic>
        <p:nvPicPr>
          <p:cNvPr id="240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8" y="2494085"/>
            <a:ext cx="5411666" cy="387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24744"/>
            <a:ext cx="5436096" cy="230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3A45BA-3D5E-775B-5939-3EF1ED3DFD90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6E258411-949E-9B1F-5AB0-9F1157CC48D6}"/>
              </a:ext>
            </a:extLst>
          </p:cNvPr>
          <p:cNvSpPr txBox="1">
            <a:spLocks/>
          </p:cNvSpPr>
          <p:nvPr/>
        </p:nvSpPr>
        <p:spPr bwMode="auto">
          <a:xfrm>
            <a:off x="9073055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818DF9-43CE-40DE-8491-B40F5283530C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13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1774</Words>
  <Application>Microsoft Macintosh PowerPoint</Application>
  <PresentationFormat>Widescreen</PresentationFormat>
  <Paragraphs>292</Paragraphs>
  <Slides>68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Calibri</vt:lpstr>
      <vt:lpstr>Calibri Light</vt:lpstr>
      <vt:lpstr>Cambria Math</vt:lpstr>
      <vt:lpstr>Courier New</vt:lpstr>
      <vt:lpstr>Lucida Grande</vt:lpstr>
      <vt:lpstr>source-serif-pro</vt:lpstr>
      <vt:lpstr>Symbol</vt:lpstr>
      <vt:lpstr>Tahoma</vt:lpstr>
      <vt:lpstr>TheSans UHH Bold Caps</vt:lpstr>
      <vt:lpstr>TheSans UHH Regular</vt:lpstr>
      <vt:lpstr>Wingdings</vt:lpstr>
      <vt:lpstr>Office Theme</vt:lpstr>
      <vt:lpstr>AutoGPT/AgentGPT/GPT-4V: Intelligente Systeme  rücken näher  – oder doch nicht?</vt:lpstr>
      <vt:lpstr>Intelligenter Agent</vt:lpstr>
      <vt:lpstr>PowerPoint Presentation</vt:lpstr>
      <vt:lpstr>PowerPoint Presentation</vt:lpstr>
      <vt:lpstr>Intelligente Systeme</vt:lpstr>
      <vt:lpstr>Mechanismus- Design</vt:lpstr>
      <vt:lpstr>Agent</vt:lpstr>
      <vt:lpstr>Vom Start zum Ziel: Planen als Suche</vt:lpstr>
      <vt:lpstr>Plan: Handlungsfolge vom Startzustand zum Zielzustand</vt:lpstr>
      <vt:lpstr>Planverfeinerung (3)</vt:lpstr>
      <vt:lpstr>Empfehlung:</vt:lpstr>
      <vt:lpstr>Utility of an Action Sequence</vt:lpstr>
      <vt:lpstr>Markov Decision Problem (Defines a Policy)</vt:lpstr>
      <vt:lpstr>MCEA-Modell</vt:lpstr>
      <vt:lpstr>Planen oder Policy-Anwendung</vt:lpstr>
      <vt:lpstr>PowerPoint Presentation</vt:lpstr>
      <vt:lpstr>Ein paar mehr Details… </vt:lpstr>
      <vt:lpstr>Von Spielen zur realen Welt</vt:lpstr>
      <vt:lpstr>Neue Idee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GPT-4V(ision)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Text- bzw. Medienbasiertes Handeln</vt:lpstr>
      <vt:lpstr>PowerPoint Presentation</vt:lpstr>
      <vt:lpstr>AutoGPT</vt:lpstr>
      <vt:lpstr>Anatomy of an AutoGPT Agent</vt:lpstr>
      <vt:lpstr>Interact with AutoGPT Agents</vt:lpstr>
      <vt:lpstr>PowerPoint Presentation</vt:lpstr>
      <vt:lpstr>Benchmarking</vt:lpstr>
      <vt:lpstr>PowerPoint Presentation</vt:lpstr>
      <vt:lpstr>Submitting Your Agent’s Skills to the “Leaderboard”</vt:lpstr>
      <vt:lpstr>Leaderboard</vt:lpstr>
      <vt:lpstr>Crafting Intelligent Agent Logic</vt:lpstr>
      <vt:lpstr>PowerPoint Presentation</vt:lpstr>
      <vt:lpstr>Tasks</vt:lpstr>
      <vt:lpstr>The Art of Prompting</vt:lpstr>
      <vt:lpstr>PowerPoint Presentation</vt:lpstr>
      <vt:lpstr>PowerPoint Presentation</vt:lpstr>
      <vt:lpstr>Process LLM  output</vt:lpstr>
      <vt:lpstr>Process LLM  output</vt:lpstr>
      <vt:lpstr>Process LLM  output</vt:lpstr>
      <vt:lpstr>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AI: Science about agents acting in the world (Lat. agere: act)</vt:lpstr>
      <vt:lpstr>PowerPoint Presentation</vt:lpstr>
      <vt:lpstr>Ist der Planungsprozess über Sprache sinnvoll kontrollierbar?</vt:lpstr>
      <vt:lpstr>Lehren aus der Geschichte?</vt:lpstr>
      <vt:lpstr>PowerPoint Presentation</vt:lpstr>
      <vt:lpstr>Können LLMs oder LMMs Grundlage für das Handeln von Agenten sein?</vt:lpstr>
      <vt:lpstr>Danke für eure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Ralf Möller</dc:creator>
  <cp:lastModifiedBy>Ralf Möller</cp:lastModifiedBy>
  <cp:revision>222</cp:revision>
  <dcterms:created xsi:type="dcterms:W3CDTF">2023-11-02T07:13:43Z</dcterms:created>
  <dcterms:modified xsi:type="dcterms:W3CDTF">2023-11-06T20:24:17Z</dcterms:modified>
</cp:coreProperties>
</file>