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4"/>
  </p:notesMasterIdLst>
  <p:handoutMasterIdLst>
    <p:handoutMasterId r:id="rId45"/>
  </p:handoutMasterIdLst>
  <p:sldIdLst>
    <p:sldId id="273" r:id="rId2"/>
    <p:sldId id="283" r:id="rId3"/>
    <p:sldId id="392" r:id="rId4"/>
    <p:sldId id="431" r:id="rId5"/>
    <p:sldId id="432" r:id="rId6"/>
    <p:sldId id="377" r:id="rId7"/>
    <p:sldId id="402" r:id="rId8"/>
    <p:sldId id="393" r:id="rId9"/>
    <p:sldId id="442" r:id="rId10"/>
    <p:sldId id="370" r:id="rId11"/>
    <p:sldId id="371" r:id="rId12"/>
    <p:sldId id="298" r:id="rId13"/>
    <p:sldId id="400" r:id="rId14"/>
    <p:sldId id="404" r:id="rId15"/>
    <p:sldId id="403" r:id="rId16"/>
    <p:sldId id="405" r:id="rId17"/>
    <p:sldId id="406" r:id="rId18"/>
    <p:sldId id="409" r:id="rId19"/>
    <p:sldId id="408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9" r:id="rId29"/>
    <p:sldId id="420" r:id="rId30"/>
    <p:sldId id="421" r:id="rId31"/>
    <p:sldId id="422" r:id="rId32"/>
    <p:sldId id="423" r:id="rId33"/>
    <p:sldId id="424" r:id="rId34"/>
    <p:sldId id="441" r:id="rId35"/>
    <p:sldId id="439" r:id="rId36"/>
    <p:sldId id="443" r:id="rId37"/>
    <p:sldId id="440" r:id="rId38"/>
    <p:sldId id="444" r:id="rId39"/>
    <p:sldId id="401" r:id="rId40"/>
    <p:sldId id="436" r:id="rId41"/>
    <p:sldId id="437" r:id="rId42"/>
    <p:sldId id="438" r:id="rId4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F05FF"/>
    <a:srgbClr val="0305FF"/>
    <a:srgbClr val="0B05FF"/>
    <a:srgbClr val="00394A"/>
    <a:srgbClr val="0544FF"/>
    <a:srgbClr val="6D7CFF"/>
    <a:srgbClr val="807CFF"/>
    <a:srgbClr val="003241"/>
    <a:srgbClr val="DAD9D3"/>
    <a:srgbClr val="B2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26"/>
    <p:restoredTop sz="94586"/>
  </p:normalViewPr>
  <p:slideViewPr>
    <p:cSldViewPr>
      <p:cViewPr varScale="1">
        <p:scale>
          <a:sx n="98" d="100"/>
          <a:sy n="98" d="100"/>
        </p:scale>
        <p:origin x="72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30.05.18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30.05.18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AE185F-2D70-FD4D-849C-A687D548F8C9}" type="slidenum">
              <a:rPr lang="de-DE" sz="1200"/>
              <a:pPr/>
              <a:t>10</a:t>
            </a:fld>
            <a:endParaRPr lang="de-DE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92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AE185F-2D70-FD4D-849C-A687D548F8C9}" type="slidenum">
              <a:rPr lang="de-DE" sz="1200"/>
              <a:pPr/>
              <a:t>11</a:t>
            </a:fld>
            <a:endParaRPr lang="de-DE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53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C0E67-C0B7-4E45-971C-FB6C3ED4824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50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tiff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2520280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 smtClean="0">
                <a:cs typeface="+mj-cs"/>
              </a:rPr>
              <a:t>Sind Aspekte der</a:t>
            </a:r>
            <a:br>
              <a:rPr lang="de-DE" b="1" dirty="0" smtClean="0">
                <a:cs typeface="+mj-cs"/>
              </a:rPr>
            </a:br>
            <a:r>
              <a:rPr lang="de-DE" b="1" dirty="0" smtClean="0">
                <a:cs typeface="+mj-cs"/>
              </a:rPr>
              <a:t>sozial angemessenen Kommunikation </a:t>
            </a:r>
            <a:br>
              <a:rPr lang="de-DE" b="1" dirty="0" smtClean="0">
                <a:cs typeface="+mj-cs"/>
              </a:rPr>
            </a:br>
            <a:r>
              <a:rPr lang="de-DE" b="1" dirty="0" smtClean="0">
                <a:cs typeface="+mj-cs"/>
              </a:rPr>
              <a:t>zur Zeit sinnvoll </a:t>
            </a:r>
            <a:r>
              <a:rPr lang="de-DE" b="1" dirty="0" err="1" smtClean="0">
                <a:cs typeface="+mj-cs"/>
              </a:rPr>
              <a:t>formalisierbar</a:t>
            </a:r>
            <a:r>
              <a:rPr lang="de-DE" b="1" dirty="0" smtClean="0">
                <a:cs typeface="+mj-cs"/>
              </a:rPr>
              <a:t>?</a:t>
            </a:r>
            <a:br>
              <a:rPr lang="de-DE" b="1" dirty="0" smtClean="0">
                <a:cs typeface="+mj-cs"/>
              </a:rPr>
            </a:br>
            <a:r>
              <a:rPr lang="de-DE" b="1" dirty="0" smtClean="0">
                <a:cs typeface="+mj-cs"/>
              </a:rPr>
              <a:t/>
            </a:r>
            <a:br>
              <a:rPr lang="de-DE" b="1" dirty="0" smtClean="0">
                <a:cs typeface="+mj-cs"/>
              </a:rPr>
            </a:br>
            <a:r>
              <a:rPr lang="de-DE" sz="2400" b="1" dirty="0" smtClean="0">
                <a:cs typeface="+mj-cs"/>
              </a:rPr>
              <a:t>Betrachtungen am Beispiel der Telemedizin</a:t>
            </a:r>
            <a:endParaRPr lang="de-DE" b="1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24236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Institut für Informationssysteme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599487" cy="503238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latin typeface="+mn-lt"/>
                <a:ea typeface="ＭＳ Ｐゴシック" charset="0"/>
                <a:cs typeface="ＭＳ Ｐゴシック" charset="0"/>
              </a:rPr>
              <a:t>Kleiner</a:t>
            </a:r>
            <a:r>
              <a:rPr lang="en-US" sz="2800" dirty="0" smtClean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 smtClean="0">
                <a:latin typeface="+mn-lt"/>
                <a:ea typeface="ＭＳ Ｐゴシック" charset="0"/>
                <a:cs typeface="ＭＳ Ｐゴシック" charset="0"/>
              </a:rPr>
              <a:t>Exkurs</a:t>
            </a:r>
            <a:r>
              <a:rPr lang="en-US" sz="2800" dirty="0" smtClean="0">
                <a:latin typeface="+mn-lt"/>
                <a:ea typeface="ＭＳ Ｐゴシック" charset="0"/>
                <a:cs typeface="ＭＳ Ｐゴシック" charset="0"/>
              </a:rPr>
              <a:t>: </a:t>
            </a:r>
            <a:r>
              <a:rPr lang="en-US" sz="2800" dirty="0" err="1" smtClean="0">
                <a:latin typeface="+mn-lt"/>
                <a:ea typeface="ＭＳ Ｐゴシック" charset="0"/>
                <a:cs typeface="ＭＳ Ｐゴシック" charset="0"/>
              </a:rPr>
              <a:t>Entscheidungsfindung</a:t>
            </a:r>
            <a:r>
              <a:rPr lang="en-US" sz="2800" dirty="0">
                <a:latin typeface="+mn-lt"/>
                <a:ea typeface="ＭＳ Ｐゴシック" charset="0"/>
              </a:rPr>
              <a:t> </a:t>
            </a:r>
            <a:r>
              <a:rPr lang="en-US" sz="2800" dirty="0" smtClean="0">
                <a:latin typeface="+mn-lt"/>
                <a:ea typeface="ＭＳ Ｐゴシック" charset="0"/>
              </a:rPr>
              <a:t>–</a:t>
            </a:r>
            <a:r>
              <a:rPr lang="en-US" sz="2800" dirty="0" smtClean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 smtClean="0">
                <a:latin typeface="+mn-lt"/>
                <a:ea typeface="ＭＳ Ｐゴシック" charset="0"/>
                <a:cs typeface="ＭＳ Ｐゴシック" charset="0"/>
              </a:rPr>
              <a:t>Aussagenlogik</a:t>
            </a:r>
            <a:endParaRPr lang="en-US" sz="28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80898" name="Oval 3"/>
          <p:cNvSpPr>
            <a:spLocks noChangeArrowheads="1"/>
          </p:cNvSpPr>
          <p:nvPr/>
        </p:nvSpPr>
        <p:spPr bwMode="auto">
          <a:xfrm>
            <a:off x="5029200" y="2971800"/>
            <a:ext cx="1295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0">
                <a:latin typeface="Comic Sans MS" charset="0"/>
              </a:rPr>
              <a:t>weather</a:t>
            </a:r>
          </a:p>
        </p:txBody>
      </p:sp>
      <p:sp>
        <p:nvSpPr>
          <p:cNvPr id="80899" name="Oval 4"/>
          <p:cNvSpPr>
            <a:spLocks noChangeArrowheads="1"/>
          </p:cNvSpPr>
          <p:nvPr/>
        </p:nvSpPr>
        <p:spPr bwMode="auto">
          <a:xfrm>
            <a:off x="6858000" y="4038600"/>
            <a:ext cx="1295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0">
                <a:latin typeface="Comic Sans MS" charset="0"/>
              </a:rPr>
              <a:t>forecast</a:t>
            </a:r>
          </a:p>
        </p:txBody>
      </p:sp>
      <p:sp>
        <p:nvSpPr>
          <p:cNvPr id="80900" name="Rectangle 5"/>
          <p:cNvSpPr>
            <a:spLocks noChangeArrowheads="1"/>
          </p:cNvSpPr>
          <p:nvPr/>
        </p:nvSpPr>
        <p:spPr bwMode="auto">
          <a:xfrm>
            <a:off x="1447800" y="2819400"/>
            <a:ext cx="12192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0" dirty="0" smtClean="0">
                <a:latin typeface="Comic Sans MS" charset="0"/>
              </a:rPr>
              <a:t>Take-</a:t>
            </a:r>
            <a:r>
              <a:rPr lang="en-US" sz="2000" i="0" dirty="0" err="1" smtClean="0">
                <a:latin typeface="Comic Sans MS" charset="0"/>
              </a:rPr>
              <a:t>Umb</a:t>
            </a:r>
            <a:endParaRPr lang="en-US" sz="2000" i="0" dirty="0">
              <a:latin typeface="Comic Sans MS" charset="0"/>
            </a:endParaRPr>
          </a:p>
        </p:txBody>
      </p:sp>
      <p:sp>
        <p:nvSpPr>
          <p:cNvPr id="80901" name="AutoShape 6"/>
          <p:cNvSpPr>
            <a:spLocks noChangeArrowheads="1"/>
          </p:cNvSpPr>
          <p:nvPr/>
        </p:nvSpPr>
        <p:spPr bwMode="auto">
          <a:xfrm>
            <a:off x="3352800" y="4267200"/>
            <a:ext cx="1676400" cy="685800"/>
          </a:xfrm>
          <a:prstGeom prst="flowChartDecision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0">
                <a:latin typeface="Comic Sans MS" charset="0"/>
              </a:rPr>
              <a:t>happiness</a:t>
            </a:r>
          </a:p>
        </p:txBody>
      </p:sp>
      <p:cxnSp>
        <p:nvCxnSpPr>
          <p:cNvPr id="80902" name="AutoShape 7"/>
          <p:cNvCxnSpPr>
            <a:cxnSpLocks noChangeShapeType="1"/>
            <a:stCxn id="80898" idx="4"/>
            <a:endCxn id="80901" idx="0"/>
          </p:cNvCxnSpPr>
          <p:nvPr/>
        </p:nvCxnSpPr>
        <p:spPr bwMode="auto">
          <a:xfrm flipH="1">
            <a:off x="4191000" y="3505200"/>
            <a:ext cx="1485900" cy="762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0903" name="AutoShape 8"/>
          <p:cNvCxnSpPr>
            <a:cxnSpLocks noChangeShapeType="1"/>
            <a:stCxn id="80911" idx="4"/>
            <a:endCxn id="80901" idx="0"/>
          </p:cNvCxnSpPr>
          <p:nvPr/>
        </p:nvCxnSpPr>
        <p:spPr bwMode="auto">
          <a:xfrm>
            <a:off x="2667000" y="4114800"/>
            <a:ext cx="1524000" cy="152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0904" name="AutoShape 9"/>
          <p:cNvCxnSpPr>
            <a:cxnSpLocks noChangeShapeType="1"/>
            <a:stCxn id="80898" idx="4"/>
            <a:endCxn id="80899" idx="1"/>
          </p:cNvCxnSpPr>
          <p:nvPr/>
        </p:nvCxnSpPr>
        <p:spPr bwMode="auto">
          <a:xfrm>
            <a:off x="5676900" y="3505200"/>
            <a:ext cx="1370013" cy="6111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0905" name="Text Box 10"/>
          <p:cNvSpPr txBox="1">
            <a:spLocks noChangeArrowheads="1"/>
          </p:cNvSpPr>
          <p:nvPr/>
        </p:nvSpPr>
        <p:spPr bwMode="auto">
          <a:xfrm>
            <a:off x="1127125" y="2362200"/>
            <a:ext cx="1671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0" dirty="0"/>
              <a:t>take/don’t take</a:t>
            </a:r>
          </a:p>
        </p:txBody>
      </p:sp>
      <p:sp>
        <p:nvSpPr>
          <p:cNvPr id="80906" name="Text Box 11"/>
          <p:cNvSpPr txBox="1">
            <a:spLocks noChangeArrowheads="1"/>
          </p:cNvSpPr>
          <p:nvPr/>
        </p:nvSpPr>
        <p:spPr bwMode="auto">
          <a:xfrm>
            <a:off x="6477000" y="4800600"/>
            <a:ext cx="231457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0"/>
              <a:t>f            w         p(f|w)</a:t>
            </a:r>
          </a:p>
          <a:p>
            <a:r>
              <a:rPr lang="en-US" sz="1800" i="0"/>
              <a:t>sunny    rain      0.3</a:t>
            </a:r>
          </a:p>
          <a:p>
            <a:r>
              <a:rPr lang="en-US" sz="1800" i="0"/>
              <a:t>rainy      rain      0.7</a:t>
            </a:r>
          </a:p>
          <a:p>
            <a:r>
              <a:rPr lang="en-US" sz="1800" i="0"/>
              <a:t>sunny  no rain   0.8</a:t>
            </a:r>
          </a:p>
          <a:p>
            <a:r>
              <a:rPr lang="en-US" sz="1800" i="0"/>
              <a:t>rainy    no rain   0.2</a:t>
            </a:r>
          </a:p>
        </p:txBody>
      </p:sp>
      <p:sp>
        <p:nvSpPr>
          <p:cNvPr id="80907" name="Line 12"/>
          <p:cNvSpPr>
            <a:spLocks noChangeShapeType="1"/>
          </p:cNvSpPr>
          <p:nvPr/>
        </p:nvSpPr>
        <p:spPr bwMode="auto">
          <a:xfrm>
            <a:off x="6248400" y="5105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80908" name="Line 13"/>
          <p:cNvSpPr>
            <a:spLocks noChangeShapeType="1"/>
          </p:cNvSpPr>
          <p:nvPr/>
        </p:nvSpPr>
        <p:spPr bwMode="auto">
          <a:xfrm>
            <a:off x="8077200" y="48006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80909" name="Text Box 14"/>
          <p:cNvSpPr txBox="1">
            <a:spLocks noChangeArrowheads="1"/>
          </p:cNvSpPr>
          <p:nvPr/>
        </p:nvSpPr>
        <p:spPr bwMode="auto">
          <a:xfrm>
            <a:off x="4953000" y="25146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0"/>
              <a:t>P(rain) = 0.4</a:t>
            </a:r>
          </a:p>
        </p:txBody>
      </p:sp>
      <p:sp>
        <p:nvSpPr>
          <p:cNvPr id="80910" name="Text Box 15"/>
          <p:cNvSpPr txBox="1">
            <a:spLocks noChangeArrowheads="1"/>
          </p:cNvSpPr>
          <p:nvPr/>
        </p:nvSpPr>
        <p:spPr bwMode="auto">
          <a:xfrm>
            <a:off x="3124200" y="5029200"/>
            <a:ext cx="24145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0" dirty="0"/>
              <a:t>U(</a:t>
            </a:r>
            <a:r>
              <a:rPr lang="en-US" sz="1800" i="0" dirty="0" err="1"/>
              <a:t>have,rain</a:t>
            </a:r>
            <a:r>
              <a:rPr lang="en-US" sz="1800" i="0" dirty="0"/>
              <a:t>) = -25</a:t>
            </a:r>
          </a:p>
          <a:p>
            <a:r>
              <a:rPr lang="en-US" sz="1800" i="0" dirty="0"/>
              <a:t>U(</a:t>
            </a:r>
            <a:r>
              <a:rPr lang="en-US" sz="1800" i="0" dirty="0" err="1"/>
              <a:t>have,~rain</a:t>
            </a:r>
            <a:r>
              <a:rPr lang="en-US" sz="1800" i="0" dirty="0"/>
              <a:t>) = 0</a:t>
            </a:r>
          </a:p>
          <a:p>
            <a:r>
              <a:rPr lang="en-US" sz="1800" i="0" dirty="0"/>
              <a:t>U(~have, rain) = -100</a:t>
            </a:r>
          </a:p>
          <a:p>
            <a:r>
              <a:rPr lang="en-US" sz="1800" i="0" dirty="0"/>
              <a:t>U(~have, ~rain) = 100</a:t>
            </a:r>
          </a:p>
        </p:txBody>
      </p:sp>
      <p:sp>
        <p:nvSpPr>
          <p:cNvPr id="80911" name="Oval 16"/>
          <p:cNvSpPr>
            <a:spLocks noChangeArrowheads="1"/>
          </p:cNvSpPr>
          <p:nvPr/>
        </p:nvSpPr>
        <p:spPr bwMode="auto">
          <a:xfrm>
            <a:off x="1752600" y="3581400"/>
            <a:ext cx="18288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0">
                <a:latin typeface="Comic Sans MS" charset="0"/>
              </a:rPr>
              <a:t>have umbrella</a:t>
            </a:r>
          </a:p>
        </p:txBody>
      </p:sp>
      <p:cxnSp>
        <p:nvCxnSpPr>
          <p:cNvPr id="80912" name="AutoShape 17"/>
          <p:cNvCxnSpPr>
            <a:cxnSpLocks noChangeShapeType="1"/>
            <a:stCxn id="80900" idx="2"/>
            <a:endCxn id="80911" idx="1"/>
          </p:cNvCxnSpPr>
          <p:nvPr/>
        </p:nvCxnSpPr>
        <p:spPr bwMode="auto">
          <a:xfrm flipH="1">
            <a:off x="2020888" y="3276600"/>
            <a:ext cx="36512" cy="382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0913" name="Text Box 18"/>
          <p:cNvSpPr txBox="1">
            <a:spLocks noChangeArrowheads="1"/>
          </p:cNvSpPr>
          <p:nvPr/>
        </p:nvSpPr>
        <p:spPr bwMode="auto">
          <a:xfrm>
            <a:off x="304800" y="4159250"/>
            <a:ext cx="2193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0"/>
              <a:t>P(have|take) = 1.0</a:t>
            </a:r>
          </a:p>
          <a:p>
            <a:r>
              <a:rPr lang="en-US" sz="1800" i="0"/>
              <a:t>P(~have|~take)=1.0</a:t>
            </a:r>
          </a:p>
        </p:txBody>
      </p:sp>
      <p:sp>
        <p:nvSpPr>
          <p:cNvPr id="80914" name="Text Box 19"/>
          <p:cNvSpPr txBox="1">
            <a:spLocks noChangeArrowheads="1"/>
          </p:cNvSpPr>
          <p:nvPr/>
        </p:nvSpPr>
        <p:spPr bwMode="auto">
          <a:xfrm>
            <a:off x="1752600" y="1509713"/>
            <a:ext cx="40879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Should I take my umbrella??</a:t>
            </a:r>
          </a:p>
        </p:txBody>
      </p:sp>
    </p:spTree>
    <p:extLst>
      <p:ext uri="{BB962C8B-B14F-4D97-AF65-F5344CB8AC3E}">
        <p14:creationId xmlns:p14="http://schemas.microsoft.com/office/powerpoint/2010/main" val="165464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charset="0"/>
              </a:rPr>
              <a:t>Einfache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Entscheidungsfindung</a:t>
            </a:r>
            <a:r>
              <a:rPr lang="en-US" dirty="0" smtClean="0">
                <a:ea typeface="ＭＳ Ｐゴシック" charset="0"/>
              </a:rPr>
              <a:t> (relational)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0898" name="Oval 3"/>
          <p:cNvSpPr>
            <a:spLocks noChangeArrowheads="1"/>
          </p:cNvSpPr>
          <p:nvPr/>
        </p:nvSpPr>
        <p:spPr bwMode="auto">
          <a:xfrm>
            <a:off x="5029200" y="2971800"/>
            <a:ext cx="1295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0">
                <a:latin typeface="Comic Sans MS" charset="0"/>
              </a:rPr>
              <a:t>weather</a:t>
            </a:r>
          </a:p>
        </p:txBody>
      </p:sp>
      <p:sp>
        <p:nvSpPr>
          <p:cNvPr id="80899" name="Oval 4"/>
          <p:cNvSpPr>
            <a:spLocks noChangeArrowheads="1"/>
          </p:cNvSpPr>
          <p:nvPr/>
        </p:nvSpPr>
        <p:spPr bwMode="auto">
          <a:xfrm>
            <a:off x="6858000" y="4038600"/>
            <a:ext cx="1295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0">
                <a:latin typeface="Comic Sans MS" charset="0"/>
              </a:rPr>
              <a:t>forecast</a:t>
            </a:r>
          </a:p>
        </p:txBody>
      </p:sp>
      <p:sp>
        <p:nvSpPr>
          <p:cNvPr id="80900" name="Rectangle 5"/>
          <p:cNvSpPr>
            <a:spLocks noChangeArrowheads="1"/>
          </p:cNvSpPr>
          <p:nvPr/>
        </p:nvSpPr>
        <p:spPr bwMode="auto">
          <a:xfrm>
            <a:off x="1447800" y="2819400"/>
            <a:ext cx="12192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omic Sans MS" charset="0"/>
              </a:rPr>
              <a:t>take(X)</a:t>
            </a:r>
            <a:endParaRPr lang="en-US" sz="2000" i="0" dirty="0">
              <a:latin typeface="Comic Sans MS" charset="0"/>
            </a:endParaRPr>
          </a:p>
        </p:txBody>
      </p:sp>
      <p:sp>
        <p:nvSpPr>
          <p:cNvPr id="80901" name="AutoShape 6"/>
          <p:cNvSpPr>
            <a:spLocks noChangeArrowheads="1"/>
          </p:cNvSpPr>
          <p:nvPr/>
        </p:nvSpPr>
        <p:spPr bwMode="auto">
          <a:xfrm>
            <a:off x="3352800" y="4267200"/>
            <a:ext cx="2256254" cy="685800"/>
          </a:xfrm>
          <a:prstGeom prst="flowChartDecision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0" dirty="0" smtClean="0">
                <a:latin typeface="Comic Sans MS" charset="0"/>
              </a:rPr>
              <a:t>happiness(X)</a:t>
            </a:r>
            <a:endParaRPr lang="en-US" sz="2000" i="0" dirty="0">
              <a:latin typeface="Comic Sans MS" charset="0"/>
            </a:endParaRPr>
          </a:p>
        </p:txBody>
      </p:sp>
      <p:cxnSp>
        <p:nvCxnSpPr>
          <p:cNvPr id="80902" name="AutoShape 7"/>
          <p:cNvCxnSpPr>
            <a:cxnSpLocks noChangeShapeType="1"/>
            <a:stCxn id="80898" idx="4"/>
            <a:endCxn id="80901" idx="0"/>
          </p:cNvCxnSpPr>
          <p:nvPr/>
        </p:nvCxnSpPr>
        <p:spPr bwMode="auto">
          <a:xfrm flipH="1">
            <a:off x="4480927" y="3505200"/>
            <a:ext cx="1195973" cy="762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0903" name="AutoShape 8"/>
          <p:cNvCxnSpPr>
            <a:cxnSpLocks noChangeShapeType="1"/>
            <a:stCxn id="80911" idx="4"/>
            <a:endCxn id="80901" idx="0"/>
          </p:cNvCxnSpPr>
          <p:nvPr/>
        </p:nvCxnSpPr>
        <p:spPr bwMode="auto">
          <a:xfrm>
            <a:off x="2667000" y="4114800"/>
            <a:ext cx="1813927" cy="152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0904" name="AutoShape 9"/>
          <p:cNvCxnSpPr>
            <a:cxnSpLocks noChangeShapeType="1"/>
            <a:stCxn id="80898" idx="4"/>
            <a:endCxn id="80899" idx="1"/>
          </p:cNvCxnSpPr>
          <p:nvPr/>
        </p:nvCxnSpPr>
        <p:spPr bwMode="auto">
          <a:xfrm>
            <a:off x="5676900" y="3505200"/>
            <a:ext cx="1370013" cy="6111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0905" name="Text Box 10"/>
          <p:cNvSpPr txBox="1">
            <a:spLocks noChangeArrowheads="1"/>
          </p:cNvSpPr>
          <p:nvPr/>
        </p:nvSpPr>
        <p:spPr bwMode="auto">
          <a:xfrm>
            <a:off x="1127125" y="2362200"/>
            <a:ext cx="1671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0"/>
              <a:t>take/don’t take</a:t>
            </a:r>
          </a:p>
        </p:txBody>
      </p:sp>
      <p:sp>
        <p:nvSpPr>
          <p:cNvPr id="80906" name="Text Box 11"/>
          <p:cNvSpPr txBox="1">
            <a:spLocks noChangeArrowheads="1"/>
          </p:cNvSpPr>
          <p:nvPr/>
        </p:nvSpPr>
        <p:spPr bwMode="auto">
          <a:xfrm>
            <a:off x="6477000" y="4800600"/>
            <a:ext cx="231457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0"/>
              <a:t>f            w         p(f|w)</a:t>
            </a:r>
          </a:p>
          <a:p>
            <a:r>
              <a:rPr lang="en-US" sz="1800" i="0"/>
              <a:t>sunny    rain      0.3</a:t>
            </a:r>
          </a:p>
          <a:p>
            <a:r>
              <a:rPr lang="en-US" sz="1800" i="0"/>
              <a:t>rainy      rain      0.7</a:t>
            </a:r>
          </a:p>
          <a:p>
            <a:r>
              <a:rPr lang="en-US" sz="1800" i="0"/>
              <a:t>sunny  no rain   0.8</a:t>
            </a:r>
          </a:p>
          <a:p>
            <a:r>
              <a:rPr lang="en-US" sz="1800" i="0"/>
              <a:t>rainy    no rain   0.2</a:t>
            </a:r>
          </a:p>
        </p:txBody>
      </p:sp>
      <p:sp>
        <p:nvSpPr>
          <p:cNvPr id="80907" name="Line 12"/>
          <p:cNvSpPr>
            <a:spLocks noChangeShapeType="1"/>
          </p:cNvSpPr>
          <p:nvPr/>
        </p:nvSpPr>
        <p:spPr bwMode="auto">
          <a:xfrm>
            <a:off x="6248400" y="5105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80908" name="Line 13"/>
          <p:cNvSpPr>
            <a:spLocks noChangeShapeType="1"/>
          </p:cNvSpPr>
          <p:nvPr/>
        </p:nvSpPr>
        <p:spPr bwMode="auto">
          <a:xfrm>
            <a:off x="8077200" y="48006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80909" name="Text Box 14"/>
          <p:cNvSpPr txBox="1">
            <a:spLocks noChangeArrowheads="1"/>
          </p:cNvSpPr>
          <p:nvPr/>
        </p:nvSpPr>
        <p:spPr bwMode="auto">
          <a:xfrm>
            <a:off x="4953000" y="25146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0"/>
              <a:t>P(rain) = 0.4</a:t>
            </a:r>
          </a:p>
        </p:txBody>
      </p:sp>
      <p:sp>
        <p:nvSpPr>
          <p:cNvPr id="80910" name="Text Box 15"/>
          <p:cNvSpPr txBox="1">
            <a:spLocks noChangeArrowheads="1"/>
          </p:cNvSpPr>
          <p:nvPr/>
        </p:nvSpPr>
        <p:spPr bwMode="auto">
          <a:xfrm>
            <a:off x="3272498" y="5068669"/>
            <a:ext cx="26212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0" dirty="0" smtClean="0"/>
              <a:t>More complex definition</a:t>
            </a:r>
            <a:r>
              <a:rPr lang="en-US" sz="1800" i="0" smtClean="0"/>
              <a:t/>
            </a:r>
            <a:br>
              <a:rPr lang="en-US" sz="1800" i="0" smtClean="0"/>
            </a:br>
            <a:r>
              <a:rPr lang="en-US" sz="1800" i="0" smtClean="0"/>
              <a:t>depending on X</a:t>
            </a:r>
            <a:endParaRPr lang="en-US" sz="1800" i="0" dirty="0"/>
          </a:p>
        </p:txBody>
      </p:sp>
      <p:sp>
        <p:nvSpPr>
          <p:cNvPr id="80911" name="Oval 16"/>
          <p:cNvSpPr>
            <a:spLocks noChangeArrowheads="1"/>
          </p:cNvSpPr>
          <p:nvPr/>
        </p:nvSpPr>
        <p:spPr bwMode="auto">
          <a:xfrm>
            <a:off x="1752600" y="3581400"/>
            <a:ext cx="18288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0" dirty="0">
                <a:latin typeface="Comic Sans MS" charset="0"/>
              </a:rPr>
              <a:t>have </a:t>
            </a:r>
            <a:r>
              <a:rPr lang="en-US" sz="2000" i="0" dirty="0" smtClean="0">
                <a:latin typeface="Comic Sans MS" charset="0"/>
              </a:rPr>
              <a:t>(X)</a:t>
            </a:r>
            <a:endParaRPr lang="en-US" sz="2000" i="0" dirty="0">
              <a:latin typeface="Comic Sans MS" charset="0"/>
            </a:endParaRPr>
          </a:p>
        </p:txBody>
      </p:sp>
      <p:cxnSp>
        <p:nvCxnSpPr>
          <p:cNvPr id="80912" name="AutoShape 17"/>
          <p:cNvCxnSpPr>
            <a:cxnSpLocks noChangeShapeType="1"/>
            <a:stCxn id="80900" idx="2"/>
            <a:endCxn id="80911" idx="1"/>
          </p:cNvCxnSpPr>
          <p:nvPr/>
        </p:nvCxnSpPr>
        <p:spPr bwMode="auto">
          <a:xfrm flipH="1">
            <a:off x="2020888" y="3276600"/>
            <a:ext cx="36512" cy="382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0913" name="Text Box 18"/>
          <p:cNvSpPr txBox="1">
            <a:spLocks noChangeArrowheads="1"/>
          </p:cNvSpPr>
          <p:nvPr/>
        </p:nvSpPr>
        <p:spPr bwMode="auto">
          <a:xfrm>
            <a:off x="304800" y="4159250"/>
            <a:ext cx="28280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0" dirty="0" smtClean="0"/>
              <a:t>P(have(X)|take(X)) = 1.0</a:t>
            </a:r>
          </a:p>
          <a:p>
            <a:r>
              <a:rPr lang="en-US" sz="1800" i="0" dirty="0" smtClean="0"/>
              <a:t>P(~have(X)|~take(X))=1.0</a:t>
            </a:r>
            <a:endParaRPr lang="en-US" sz="1800" i="0" dirty="0"/>
          </a:p>
        </p:txBody>
      </p:sp>
      <p:sp>
        <p:nvSpPr>
          <p:cNvPr id="2" name="TextBox 1"/>
          <p:cNvSpPr txBox="1"/>
          <p:nvPr/>
        </p:nvSpPr>
        <p:spPr>
          <a:xfrm>
            <a:off x="1752600" y="1499800"/>
            <a:ext cx="6154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i="1" dirty="0" err="1" smtClean="0"/>
              <a:t>Should</a:t>
            </a:r>
            <a:r>
              <a:rPr lang="de-DE" sz="2400" i="1" dirty="0" smtClean="0"/>
              <a:t> I </a:t>
            </a:r>
            <a:r>
              <a:rPr lang="de-DE" sz="2400" i="1" dirty="0" err="1" smtClean="0"/>
              <a:t>take</a:t>
            </a:r>
            <a:r>
              <a:rPr lang="de-DE" sz="2400" i="1" dirty="0" smtClean="0"/>
              <a:t> X ∈ D = {</a:t>
            </a:r>
            <a:r>
              <a:rPr lang="de-DE" sz="2400" i="1" dirty="0" err="1" smtClean="0"/>
              <a:t>Umb</a:t>
            </a:r>
            <a:r>
              <a:rPr lang="de-DE" sz="2400" i="1" dirty="0" smtClean="0"/>
              <a:t>, </a:t>
            </a:r>
            <a:r>
              <a:rPr lang="de-DE" sz="2400" i="1" dirty="0" err="1" smtClean="0"/>
              <a:t>Raincoat</a:t>
            </a:r>
            <a:r>
              <a:rPr lang="de-DE" sz="2400" i="1" dirty="0" smtClean="0"/>
              <a:t>, </a:t>
            </a:r>
            <a:r>
              <a:rPr lang="de-DE" sz="2400" i="1" dirty="0" err="1" smtClean="0"/>
              <a:t>Nothing</a:t>
            </a:r>
            <a:r>
              <a:rPr lang="de-DE" sz="2400" i="1" dirty="0" smtClean="0"/>
              <a:t>}?</a:t>
            </a:r>
            <a:endParaRPr lang="de-DE" sz="2400" i="1" dirty="0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124199" y="5029200"/>
            <a:ext cx="2847975" cy="1190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0" dirty="0" smtClean="0"/>
              <a:t>U(have(X),rain</a:t>
            </a:r>
            <a:r>
              <a:rPr lang="en-US" sz="1800" i="0" dirty="0"/>
              <a:t>) = </a:t>
            </a:r>
            <a:r>
              <a:rPr lang="en-US" sz="1800" i="0" dirty="0" smtClean="0"/>
              <a:t>f</a:t>
            </a:r>
            <a:r>
              <a:rPr lang="en-US" sz="1800" i="0" baseline="-25000" dirty="0" smtClean="0"/>
              <a:t>1</a:t>
            </a:r>
            <a:r>
              <a:rPr lang="en-US" sz="1800" i="0" dirty="0" smtClean="0"/>
              <a:t>(X)</a:t>
            </a:r>
            <a:endParaRPr lang="en-US" sz="1800" i="0" dirty="0"/>
          </a:p>
          <a:p>
            <a:r>
              <a:rPr lang="en-US" sz="1800" i="0" dirty="0" smtClean="0"/>
              <a:t>U(have(X),~</a:t>
            </a:r>
            <a:r>
              <a:rPr lang="en-US" sz="1800" i="0" dirty="0"/>
              <a:t>rain) = </a:t>
            </a:r>
            <a:r>
              <a:rPr lang="en-US" sz="1800" i="0" dirty="0" smtClean="0"/>
              <a:t>f</a:t>
            </a:r>
            <a:r>
              <a:rPr lang="en-US" sz="1800" i="0" baseline="-25000" dirty="0" smtClean="0"/>
              <a:t>2</a:t>
            </a:r>
            <a:r>
              <a:rPr lang="en-US" sz="1800" i="0" dirty="0" smtClean="0"/>
              <a:t>(X)</a:t>
            </a:r>
            <a:endParaRPr lang="en-US" sz="1800" i="0" dirty="0"/>
          </a:p>
          <a:p>
            <a:r>
              <a:rPr lang="en-US" sz="1800" i="0" dirty="0"/>
              <a:t>U(~</a:t>
            </a:r>
            <a:r>
              <a:rPr lang="en-US" sz="1800" i="0" dirty="0" smtClean="0"/>
              <a:t>have(X), </a:t>
            </a:r>
            <a:r>
              <a:rPr lang="en-US" sz="1800" i="0" dirty="0"/>
              <a:t>rain) = </a:t>
            </a:r>
            <a:r>
              <a:rPr lang="en-US" sz="1800" i="0" dirty="0" smtClean="0"/>
              <a:t>f</a:t>
            </a:r>
            <a:r>
              <a:rPr lang="en-US" sz="1800" i="0" baseline="-25000" dirty="0" smtClean="0"/>
              <a:t>3</a:t>
            </a:r>
            <a:r>
              <a:rPr lang="en-US" sz="1800" i="0" dirty="0" smtClean="0"/>
              <a:t>(X)</a:t>
            </a:r>
            <a:endParaRPr lang="en-US" sz="1800" i="0" dirty="0"/>
          </a:p>
          <a:p>
            <a:r>
              <a:rPr lang="en-US" sz="1800" i="0" dirty="0"/>
              <a:t>U(~</a:t>
            </a:r>
            <a:r>
              <a:rPr lang="en-US" sz="1800" i="0" dirty="0" smtClean="0"/>
              <a:t>have(X), </a:t>
            </a:r>
            <a:r>
              <a:rPr lang="en-US" sz="1800" i="0" dirty="0"/>
              <a:t>~rain) = </a:t>
            </a:r>
            <a:r>
              <a:rPr lang="en-US" sz="1800" i="0" dirty="0" smtClean="0"/>
              <a:t>f</a:t>
            </a:r>
            <a:r>
              <a:rPr lang="en-US" sz="1800" i="0" baseline="-25000" dirty="0" smtClean="0"/>
              <a:t>4</a:t>
            </a:r>
            <a:r>
              <a:rPr lang="en-US" sz="1800" i="0" dirty="0" smtClean="0"/>
              <a:t>(X)</a:t>
            </a:r>
            <a:endParaRPr lang="en-US" sz="1800" i="0" dirty="0"/>
          </a:p>
        </p:txBody>
      </p:sp>
    </p:spTree>
    <p:extLst>
      <p:ext uri="{BB962C8B-B14F-4D97-AF65-F5344CB8AC3E}">
        <p14:creationId xmlns:p14="http://schemas.microsoft.com/office/powerpoint/2010/main" val="122824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ea typeface="ＭＳ Ｐゴシック" charset="0"/>
              </a:rPr>
              <a:t>Sequentielle</a:t>
            </a:r>
            <a:r>
              <a:rPr lang="en-US" sz="2800" dirty="0" smtClean="0">
                <a:ea typeface="ＭＳ Ｐゴシック" charset="0"/>
              </a:rPr>
              <a:t> </a:t>
            </a:r>
            <a:r>
              <a:rPr lang="en-US" sz="2800" dirty="0" err="1" smtClean="0">
                <a:ea typeface="ＭＳ Ｐゴシック" charset="0"/>
              </a:rPr>
              <a:t>Entscheidungsfindung</a:t>
            </a:r>
            <a:endParaRPr lang="de-DE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1238"/>
            <a:ext cx="8229600" cy="431402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2545535" y="6400800"/>
            <a:ext cx="4075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0305FF"/>
                </a:solidFill>
              </a:rPr>
              <a:t>C=</a:t>
            </a:r>
            <a:r>
              <a:rPr lang="de-DE" sz="1200" dirty="0" err="1" smtClean="0">
                <a:solidFill>
                  <a:srgbClr val="0305FF"/>
                </a:solidFill>
              </a:rPr>
              <a:t>Condition</a:t>
            </a:r>
            <a:r>
              <a:rPr lang="de-DE" sz="1200" dirty="0" smtClean="0">
                <a:solidFill>
                  <a:srgbClr val="0305FF"/>
                </a:solidFill>
              </a:rPr>
              <a:t>, LT=Living </a:t>
            </a:r>
            <a:r>
              <a:rPr lang="de-DE" sz="1200" dirty="0" err="1" smtClean="0">
                <a:solidFill>
                  <a:srgbClr val="0305FF"/>
                </a:solidFill>
              </a:rPr>
              <a:t>Together</a:t>
            </a:r>
            <a:r>
              <a:rPr lang="de-DE" sz="1200" dirty="0" smtClean="0">
                <a:solidFill>
                  <a:srgbClr val="0305FF"/>
                </a:solidFill>
              </a:rPr>
              <a:t>, W=</a:t>
            </a:r>
            <a:r>
              <a:rPr lang="de-DE" sz="1200" dirty="0" err="1" smtClean="0">
                <a:solidFill>
                  <a:srgbClr val="0305FF"/>
                </a:solidFill>
              </a:rPr>
              <a:t>Weight</a:t>
            </a:r>
            <a:r>
              <a:rPr lang="de-DE" sz="1200" dirty="0" smtClean="0">
                <a:solidFill>
                  <a:srgbClr val="0305FF"/>
                </a:solidFill>
              </a:rPr>
              <a:t>, S= </a:t>
            </a:r>
            <a:r>
              <a:rPr lang="de-DE" sz="1200" dirty="0" err="1" smtClean="0">
                <a:solidFill>
                  <a:srgbClr val="0305FF"/>
                </a:solidFill>
              </a:rPr>
              <a:t>Scale</a:t>
            </a:r>
            <a:r>
              <a:rPr lang="de-DE" sz="1200" dirty="0" smtClean="0">
                <a:solidFill>
                  <a:srgbClr val="0305FF"/>
                </a:solidFill>
              </a:rPr>
              <a:t> </a:t>
            </a:r>
            <a:r>
              <a:rPr lang="de-DE" sz="1200" dirty="0" err="1" smtClean="0">
                <a:solidFill>
                  <a:srgbClr val="0305FF"/>
                </a:solidFill>
              </a:rPr>
              <a:t>works</a:t>
            </a:r>
            <a:endParaRPr lang="de-DE" sz="1200" dirty="0">
              <a:solidFill>
                <a:srgbClr val="0305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3429000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Beobachtung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4562656" y="3429000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Beobachtung</a:t>
            </a:r>
            <a:endParaRPr lang="de-DE" dirty="0"/>
          </a:p>
        </p:txBody>
      </p:sp>
      <p:sp>
        <p:nvSpPr>
          <p:cNvPr id="9" name="Rectangle 8"/>
          <p:cNvSpPr/>
          <p:nvPr/>
        </p:nvSpPr>
        <p:spPr>
          <a:xfrm>
            <a:off x="539552" y="1167135"/>
            <a:ext cx="5038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/>
              <a:t>Wasseransammlung oder Gewichtszunahme?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606273" y="4589220"/>
            <a:ext cx="74571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/>
              <a:t>days)</a:t>
            </a:r>
            <a:endParaRPr lang="en-US" sz="2000"/>
          </a:p>
        </p:txBody>
      </p:sp>
      <p:sp>
        <p:nvSpPr>
          <p:cNvPr id="3" name="TextBox 2"/>
          <p:cNvSpPr txBox="1"/>
          <p:nvPr/>
        </p:nvSpPr>
        <p:spPr>
          <a:xfrm>
            <a:off x="533089" y="3789040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Deduction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089" y="5750280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Abduction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08" y="6073501"/>
            <a:ext cx="237944" cy="2443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62971" y="6011996"/>
            <a:ext cx="279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Most-Probable Explanation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61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Aggregierende</a:t>
            </a:r>
            <a:r>
              <a:rPr lang="en-US" dirty="0" smtClean="0"/>
              <a:t> </a:t>
            </a:r>
            <a:r>
              <a:rPr lang="en-US" dirty="0" err="1" smtClean="0"/>
              <a:t>Nützlichkeitsmaße</a:t>
            </a:r>
            <a:r>
              <a:rPr lang="en-US" dirty="0" smtClean="0"/>
              <a:t> / Utilities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4103151"/>
            <a:ext cx="8229600" cy="936650"/>
          </a:xfrm>
        </p:spPr>
        <p:txBody>
          <a:bodyPr/>
          <a:lstStyle/>
          <a:p>
            <a:r>
              <a:rPr lang="en-US" dirty="0" smtClean="0"/>
              <a:t>Utility </a:t>
            </a:r>
            <a:r>
              <a:rPr lang="en-US" dirty="0" err="1" smtClean="0"/>
              <a:t>für</a:t>
            </a:r>
            <a:r>
              <a:rPr lang="en-US" dirty="0" smtClean="0"/>
              <a:t> wen?</a:t>
            </a:r>
          </a:p>
          <a:p>
            <a:pPr lvl="1"/>
            <a:r>
              <a:rPr lang="en-US" dirty="0" err="1" smtClean="0"/>
              <a:t>Mittelung</a:t>
            </a:r>
            <a:r>
              <a:rPr lang="en-US" dirty="0" smtClean="0"/>
              <a:t> (MEU) </a:t>
            </a:r>
            <a:r>
              <a:rPr lang="en-US" dirty="0" err="1" smtClean="0"/>
              <a:t>meist</a:t>
            </a:r>
            <a:r>
              <a:rPr lang="en-US" dirty="0" smtClean="0"/>
              <a:t> </a:t>
            </a:r>
            <a:r>
              <a:rPr lang="en-US" dirty="0" err="1" smtClean="0"/>
              <a:t>sozial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angemessen</a:t>
            </a:r>
            <a:endParaRPr lang="en-US" dirty="0" smtClean="0"/>
          </a:p>
          <a:p>
            <a:pPr lvl="1"/>
            <a:r>
              <a:rPr lang="en-US" dirty="0" err="1" smtClean="0"/>
              <a:t>Risikoabschätzungen</a:t>
            </a:r>
            <a:r>
              <a:rPr lang="en-US" dirty="0" smtClean="0"/>
              <a:t> </a:t>
            </a:r>
            <a:r>
              <a:rPr lang="en-US" dirty="0" err="1" smtClean="0"/>
              <a:t>vonnöten</a:t>
            </a:r>
            <a:r>
              <a:rPr lang="en-US" dirty="0" smtClean="0"/>
              <a:t> (</a:t>
            </a:r>
            <a:r>
              <a:rPr lang="en-US" dirty="0" err="1" smtClean="0"/>
              <a:t>z.B</a:t>
            </a:r>
            <a:r>
              <a:rPr lang="en-US" dirty="0" smtClean="0"/>
              <a:t>. </a:t>
            </a:r>
            <a:r>
              <a:rPr lang="en-US" dirty="0" err="1" smtClean="0"/>
              <a:t>über</a:t>
            </a:r>
            <a:r>
              <a:rPr lang="en-US" dirty="0" smtClean="0"/>
              <a:t> </a:t>
            </a:r>
            <a:r>
              <a:rPr lang="en-US" dirty="0" err="1" smtClean="0"/>
              <a:t>Streuung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226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8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Glaubenszustände</a:t>
            </a:r>
            <a:r>
              <a:rPr lang="en-US" dirty="0" smtClean="0"/>
              <a:t> (</a:t>
            </a:r>
            <a:r>
              <a:rPr lang="en-US" dirty="0" err="1" smtClean="0"/>
              <a:t>Kunstwort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Modellierung</a:t>
            </a:r>
            <a:r>
              <a:rPr lang="en-US" dirty="0" smtClean="0"/>
              <a:t> von</a:t>
            </a:r>
          </a:p>
          <a:p>
            <a:pPr lvl="1"/>
            <a:r>
              <a:rPr lang="en-US" dirty="0" err="1" smtClean="0"/>
              <a:t>funktionalen</a:t>
            </a:r>
            <a:r>
              <a:rPr lang="en-US" dirty="0" smtClean="0"/>
              <a:t> </a:t>
            </a:r>
            <a:r>
              <a:rPr lang="en-US" dirty="0" err="1" smtClean="0"/>
              <a:t>Glaubenszuständen</a:t>
            </a:r>
            <a:r>
              <a:rPr lang="en-US" dirty="0" smtClean="0"/>
              <a:t> (</a:t>
            </a:r>
            <a:r>
              <a:rPr lang="en-US" dirty="0" err="1" smtClean="0"/>
              <a:t>Hoffnungen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"</a:t>
            </a:r>
            <a:r>
              <a:rPr lang="en-US" dirty="0" err="1" smtClean="0"/>
              <a:t>Werde</a:t>
            </a:r>
            <a:r>
              <a:rPr lang="en-US" dirty="0" smtClean="0"/>
              <a:t> gut </a:t>
            </a:r>
            <a:r>
              <a:rPr lang="en-US" dirty="0" err="1" smtClean="0"/>
              <a:t>behandelt</a:t>
            </a:r>
            <a:r>
              <a:rPr lang="en-US" dirty="0" smtClean="0"/>
              <a:t>"</a:t>
            </a:r>
          </a:p>
          <a:p>
            <a:pPr lvl="1"/>
            <a:r>
              <a:rPr lang="en-US" dirty="0" err="1" smtClean="0"/>
              <a:t>nicht-funktionalen</a:t>
            </a:r>
            <a:r>
              <a:rPr lang="en-US" dirty="0" smtClean="0"/>
              <a:t> </a:t>
            </a:r>
            <a:r>
              <a:rPr lang="en-US" dirty="0" err="1" smtClean="0"/>
              <a:t>Glaubenzuständen</a:t>
            </a:r>
            <a:r>
              <a:rPr lang="en-US" dirty="0" smtClean="0"/>
              <a:t> ("</a:t>
            </a:r>
            <a:r>
              <a:rPr lang="en-US" dirty="0" err="1" smtClean="0"/>
              <a:t>Erwartungen</a:t>
            </a:r>
            <a:r>
              <a:rPr lang="en-US" dirty="0" smtClean="0"/>
              <a:t>")</a:t>
            </a:r>
          </a:p>
          <a:p>
            <a:pPr lvl="2"/>
            <a:r>
              <a:rPr lang="en-US" dirty="0" smtClean="0"/>
              <a:t>"</a:t>
            </a:r>
            <a:r>
              <a:rPr lang="en-US" dirty="0" err="1" smtClean="0"/>
              <a:t>Weiß</a:t>
            </a:r>
            <a:r>
              <a:rPr lang="en-US" dirty="0" smtClean="0"/>
              <a:t>,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um </a:t>
            </a:r>
            <a:r>
              <a:rPr lang="en-US" dirty="0" err="1" smtClean="0"/>
              <a:t>mich</a:t>
            </a:r>
            <a:r>
              <a:rPr lang="en-US" dirty="0" smtClean="0"/>
              <a:t> </a:t>
            </a:r>
            <a:r>
              <a:rPr lang="en-US" dirty="0" err="1" smtClean="0"/>
              <a:t>steht</a:t>
            </a:r>
            <a:r>
              <a:rPr lang="en-US" dirty="0" smtClean="0"/>
              <a:t>" (</a:t>
            </a:r>
            <a:r>
              <a:rPr lang="en-US" dirty="0" err="1" smtClean="0"/>
              <a:t>Transparenz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"</a:t>
            </a:r>
            <a:r>
              <a:rPr lang="en-US" dirty="0" err="1" smtClean="0"/>
              <a:t>Werde</a:t>
            </a:r>
            <a:r>
              <a:rPr lang="en-US" dirty="0" smtClean="0"/>
              <a:t> </a:t>
            </a:r>
            <a:r>
              <a:rPr lang="en-US" dirty="0" err="1" smtClean="0"/>
              <a:t>geschätzt</a:t>
            </a:r>
            <a:r>
              <a:rPr lang="en-US" dirty="0" smtClean="0"/>
              <a:t>" (</a:t>
            </a:r>
            <a:r>
              <a:rPr lang="en-US" dirty="0" err="1" smtClean="0"/>
              <a:t>Höflichkeit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Wähle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B-</a:t>
            </a:r>
            <a:r>
              <a:rPr lang="en-US" dirty="0" err="1" smtClean="0"/>
              <a:t>Aktionen</a:t>
            </a:r>
            <a:r>
              <a:rPr lang="en-US" dirty="0" smtClean="0"/>
              <a:t> </a:t>
            </a:r>
            <a:r>
              <a:rPr lang="en-US" dirty="0" err="1" smtClean="0"/>
              <a:t>geeignete</a:t>
            </a:r>
            <a:r>
              <a:rPr lang="en-US" dirty="0" smtClean="0"/>
              <a:t> K-</a:t>
            </a:r>
            <a:r>
              <a:rPr lang="en-US" dirty="0" err="1" smtClean="0"/>
              <a:t>Aktion</a:t>
            </a:r>
            <a:r>
              <a:rPr lang="en-US" dirty="0" smtClean="0"/>
              <a:t>(</a:t>
            </a:r>
            <a:r>
              <a:rPr lang="en-US" dirty="0" err="1" smtClean="0"/>
              <a:t>en</a:t>
            </a:r>
            <a:r>
              <a:rPr lang="en-US" dirty="0"/>
              <a:t>), die </a:t>
            </a:r>
            <a:r>
              <a:rPr lang="en-US" dirty="0" err="1"/>
              <a:t>gewünschte</a:t>
            </a:r>
            <a:r>
              <a:rPr lang="en-US" dirty="0"/>
              <a:t> </a:t>
            </a:r>
            <a:r>
              <a:rPr lang="en-US" dirty="0" err="1"/>
              <a:t>Glaubenszustände</a:t>
            </a:r>
            <a:r>
              <a:rPr lang="en-US" dirty="0"/>
              <a:t> (</a:t>
            </a:r>
            <a:r>
              <a:rPr lang="en-US" dirty="0" err="1"/>
              <a:t>laut</a:t>
            </a:r>
            <a:r>
              <a:rPr lang="en-US" dirty="0"/>
              <a:t>) Modell </a:t>
            </a:r>
            <a:r>
              <a:rPr lang="en-US" dirty="0" err="1" smtClean="0"/>
              <a:t>erzielen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781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Ziele</a:t>
            </a:r>
            <a:r>
              <a:rPr lang="en-US" dirty="0" smtClean="0"/>
              <a:t> auf </a:t>
            </a:r>
            <a:r>
              <a:rPr lang="en-US" dirty="0" err="1" smtClean="0"/>
              <a:t>technischer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Einführung</a:t>
            </a:r>
            <a:r>
              <a:rPr lang="en-US" dirty="0"/>
              <a:t> der </a:t>
            </a:r>
            <a:r>
              <a:rPr lang="en-US" dirty="0" err="1"/>
              <a:t>technischen</a:t>
            </a:r>
            <a:r>
              <a:rPr lang="en-US" dirty="0"/>
              <a:t> </a:t>
            </a:r>
            <a:r>
              <a:rPr lang="en-US" dirty="0" err="1"/>
              <a:t>Abstraktion</a:t>
            </a:r>
            <a:r>
              <a:rPr lang="en-US" dirty="0"/>
              <a:t> des </a:t>
            </a:r>
            <a:r>
              <a:rPr lang="en-US" dirty="0" err="1" smtClean="0">
                <a:solidFill>
                  <a:srgbClr val="0F05FF"/>
                </a:solidFill>
              </a:rPr>
              <a:t>Agenten</a:t>
            </a:r>
            <a:endParaRPr lang="en-US" dirty="0" smtClean="0">
              <a:solidFill>
                <a:srgbClr val="0F05FF"/>
              </a:solidFill>
            </a:endParaRPr>
          </a:p>
          <a:p>
            <a:pPr lvl="1"/>
            <a:r>
              <a:rPr lang="en-US" dirty="0" err="1" smtClean="0"/>
              <a:t>Gruppen</a:t>
            </a:r>
            <a:r>
              <a:rPr lang="en-US" dirty="0" smtClean="0"/>
              <a:t> von </a:t>
            </a:r>
            <a:r>
              <a:rPr lang="en-US" dirty="0" err="1" smtClean="0"/>
              <a:t>Agenten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Modellierung</a:t>
            </a:r>
            <a:r>
              <a:rPr lang="en-US" dirty="0" smtClean="0"/>
              <a:t> </a:t>
            </a:r>
            <a:r>
              <a:rPr lang="en-US" dirty="0" err="1" smtClean="0"/>
              <a:t>unsicherer</a:t>
            </a:r>
            <a:r>
              <a:rPr lang="en-US" dirty="0" smtClean="0"/>
              <a:t> (</a:t>
            </a:r>
            <a:r>
              <a:rPr lang="en-US" dirty="0" err="1" smtClean="0"/>
              <a:t>subjektiver</a:t>
            </a:r>
            <a:r>
              <a:rPr lang="en-US" dirty="0" smtClean="0"/>
              <a:t>) </a:t>
            </a:r>
            <a:r>
              <a:rPr lang="en-US" dirty="0" err="1" smtClean="0">
                <a:solidFill>
                  <a:srgbClr val="0F05FF"/>
                </a:solidFill>
              </a:rPr>
              <a:t>Glaubenszustände</a:t>
            </a:r>
            <a:r>
              <a:rPr lang="en-US" dirty="0" smtClean="0">
                <a:solidFill>
                  <a:srgbClr val="0F05FF"/>
                </a:solidFill>
              </a:rPr>
              <a:t> </a:t>
            </a:r>
            <a:r>
              <a:rPr lang="en-US" dirty="0" smtClean="0"/>
              <a:t>und </a:t>
            </a:r>
            <a:r>
              <a:rPr lang="en-US" dirty="0" err="1" smtClean="0"/>
              <a:t>ihrer</a:t>
            </a:r>
            <a:r>
              <a:rPr lang="en-US" dirty="0" smtClean="0"/>
              <a:t> </a:t>
            </a:r>
            <a:r>
              <a:rPr lang="en-US" dirty="0" err="1" smtClean="0"/>
              <a:t>zeitlichen</a:t>
            </a:r>
            <a:r>
              <a:rPr lang="en-US" dirty="0" smtClean="0"/>
              <a:t> </a:t>
            </a:r>
            <a:r>
              <a:rPr lang="en-US" dirty="0" err="1" smtClean="0"/>
              <a:t>Entwicklung</a:t>
            </a:r>
            <a:endParaRPr lang="en-US" dirty="0" smtClean="0"/>
          </a:p>
          <a:p>
            <a:pPr lvl="1"/>
            <a:r>
              <a:rPr lang="en-US" dirty="0" err="1" smtClean="0"/>
              <a:t>Glaubensformeln</a:t>
            </a:r>
            <a:endParaRPr lang="en-US" dirty="0" smtClean="0"/>
          </a:p>
          <a:p>
            <a:pPr lvl="1"/>
            <a:r>
              <a:rPr lang="en-US" dirty="0" smtClean="0"/>
              <a:t>Annotation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Wahrscheinlichkeitsintervallen</a:t>
            </a:r>
            <a:endParaRPr lang="en-US" dirty="0" smtClean="0"/>
          </a:p>
          <a:p>
            <a:r>
              <a:rPr lang="en-US" dirty="0" err="1" smtClean="0"/>
              <a:t>Modellierung</a:t>
            </a:r>
            <a:r>
              <a:rPr lang="en-US" dirty="0" smtClean="0"/>
              <a:t> der </a:t>
            </a:r>
            <a:r>
              <a:rPr lang="en-US" dirty="0" err="1" smtClean="0"/>
              <a:t>Beeinflussungsmöglichkeiten</a:t>
            </a:r>
            <a:r>
              <a:rPr lang="en-US" dirty="0" smtClean="0"/>
              <a:t> von </a:t>
            </a:r>
            <a:r>
              <a:rPr lang="en-US" dirty="0" err="1" smtClean="0"/>
              <a:t>Glaubenszuständen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0F05FF"/>
                </a:solidFill>
              </a:rPr>
              <a:t>Beobachtungsformeln</a:t>
            </a:r>
            <a:endParaRPr lang="en-US" dirty="0">
              <a:solidFill>
                <a:srgbClr val="0F05FF"/>
              </a:solidFill>
            </a:endParaRPr>
          </a:p>
          <a:p>
            <a:pPr lvl="1"/>
            <a:r>
              <a:rPr lang="en-US" dirty="0" err="1" smtClean="0"/>
              <a:t>Temporale</a:t>
            </a:r>
            <a:r>
              <a:rPr lang="en-US" dirty="0" smtClean="0"/>
              <a:t> </a:t>
            </a:r>
            <a:r>
              <a:rPr lang="en-US" dirty="0" err="1" smtClean="0"/>
              <a:t>probabilistische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F05FF"/>
                </a:solidFill>
              </a:rPr>
              <a:t>Regeln</a:t>
            </a:r>
            <a:r>
              <a:rPr lang="en-US" dirty="0" smtClean="0">
                <a:solidFill>
                  <a:srgbClr val="0F05FF"/>
                </a:solidFill>
              </a:rPr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diskreter</a:t>
            </a:r>
            <a:r>
              <a:rPr lang="en-US" dirty="0" smtClean="0"/>
              <a:t> </a:t>
            </a:r>
            <a:r>
              <a:rPr lang="en-US" dirty="0" err="1" smtClean="0"/>
              <a:t>Zeitmodellierung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09" y="2922520"/>
            <a:ext cx="1036028" cy="532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09" y="4754879"/>
            <a:ext cx="1207856" cy="4257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09" y="5653101"/>
            <a:ext cx="1201827" cy="4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6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PDT-</a:t>
            </a:r>
            <a:r>
              <a:rPr lang="en-US" dirty="0" err="1" smtClean="0"/>
              <a:t>Logik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11760"/>
            <a:ext cx="8229600" cy="473930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40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PDT-</a:t>
            </a:r>
            <a:r>
              <a:rPr lang="en-US" dirty="0" err="1" smtClean="0"/>
              <a:t>Logik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76256"/>
            <a:ext cx="8229600" cy="48103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451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 Updates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255368"/>
            <a:ext cx="8229600" cy="486522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17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Updates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255368"/>
            <a:ext cx="8229600" cy="486522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375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Leitbeispiel Patientenfernbetreuung</a:t>
            </a:r>
            <a:endParaRPr lang="de-D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3328215" cy="39832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396" y="1058652"/>
            <a:ext cx="4983092" cy="56103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4328" y="582028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err="1">
                <a:solidFill>
                  <a:srgbClr val="0305FF"/>
                </a:solidFill>
              </a:rPr>
              <a:t>Networked</a:t>
            </a:r>
            <a:r>
              <a:rPr lang="de-DE" sz="1200" dirty="0">
                <a:solidFill>
                  <a:srgbClr val="0305FF"/>
                </a:solidFill>
              </a:rPr>
              <a:t> </a:t>
            </a:r>
            <a:r>
              <a:rPr lang="de-DE" sz="1200" dirty="0" err="1">
                <a:solidFill>
                  <a:srgbClr val="0305FF"/>
                </a:solidFill>
              </a:rPr>
              <a:t>Interpretive</a:t>
            </a:r>
            <a:r>
              <a:rPr lang="de-DE" sz="1200" dirty="0">
                <a:solidFill>
                  <a:srgbClr val="0305FF"/>
                </a:solidFill>
              </a:rPr>
              <a:t> Sensors </a:t>
            </a:r>
            <a:r>
              <a:rPr lang="de-DE" sz="1200" dirty="0" err="1" smtClean="0">
                <a:solidFill>
                  <a:srgbClr val="0305FF"/>
                </a:solidFill>
              </a:rPr>
              <a:t>and</a:t>
            </a:r>
            <a:r>
              <a:rPr lang="de-DE" sz="1200" dirty="0" smtClean="0">
                <a:solidFill>
                  <a:srgbClr val="0305FF"/>
                </a:solidFill>
              </a:rPr>
              <a:t> </a:t>
            </a:r>
            <a:r>
              <a:rPr lang="de-DE" sz="1200" dirty="0" err="1" smtClean="0">
                <a:solidFill>
                  <a:srgbClr val="0305FF"/>
                </a:solidFill>
              </a:rPr>
              <a:t>the</a:t>
            </a:r>
            <a:r>
              <a:rPr lang="de-DE" sz="1200" dirty="0" smtClean="0">
                <a:solidFill>
                  <a:srgbClr val="0305FF"/>
                </a:solidFill>
              </a:rPr>
              <a:t> </a:t>
            </a:r>
            <a:r>
              <a:rPr lang="de-DE" sz="1200" dirty="0" err="1">
                <a:solidFill>
                  <a:srgbClr val="0305FF"/>
                </a:solidFill>
              </a:rPr>
              <a:t>IoT</a:t>
            </a:r>
            <a:r>
              <a:rPr lang="de-DE" sz="1200" dirty="0">
                <a:solidFill>
                  <a:srgbClr val="0305FF"/>
                </a:solidFill>
              </a:rPr>
              <a:t> </a:t>
            </a:r>
            <a:r>
              <a:rPr lang="de-DE" sz="1200" dirty="0" err="1" smtClean="0">
                <a:solidFill>
                  <a:srgbClr val="0305FF"/>
                </a:solidFill>
              </a:rPr>
              <a:t>Paradigm</a:t>
            </a:r>
            <a:r>
              <a:rPr lang="de-DE" sz="1200" dirty="0" smtClean="0">
                <a:solidFill>
                  <a:srgbClr val="0305FF"/>
                </a:solidFill>
              </a:rPr>
              <a:t>, </a:t>
            </a:r>
            <a:br>
              <a:rPr lang="de-DE" sz="1200" dirty="0" smtClean="0">
                <a:solidFill>
                  <a:srgbClr val="0305FF"/>
                </a:solidFill>
              </a:rPr>
            </a:br>
            <a:r>
              <a:rPr lang="de-DE" sz="1200" dirty="0" smtClean="0">
                <a:solidFill>
                  <a:srgbClr val="0305FF"/>
                </a:solidFill>
              </a:rPr>
              <a:t>Tom Freund, </a:t>
            </a:r>
            <a:r>
              <a:rPr lang="de-DE" sz="1200" dirty="0">
                <a:solidFill>
                  <a:srgbClr val="0305FF"/>
                </a:solidFill>
              </a:rPr>
              <a:t>Sensors Online, </a:t>
            </a:r>
            <a:r>
              <a:rPr lang="de-DE" sz="1200" b="1" dirty="0" smtClean="0">
                <a:solidFill>
                  <a:srgbClr val="FF0000"/>
                </a:solidFill>
              </a:rPr>
              <a:t>2016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6199010" y="3545060"/>
            <a:ext cx="4596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3563"/>
                </a:solidFill>
                <a:latin typeface="ArialMT" charset="0"/>
              </a:rPr>
              <a:t>Deutsches</a:t>
            </a:r>
            <a:r>
              <a:rPr lang="en-US" dirty="0">
                <a:solidFill>
                  <a:srgbClr val="003563"/>
                </a:solidFill>
                <a:latin typeface="ArialMT" charset="0"/>
              </a:rPr>
              <a:t> </a:t>
            </a:r>
            <a:r>
              <a:rPr lang="en-US" dirty="0" err="1">
                <a:solidFill>
                  <a:srgbClr val="003563"/>
                </a:solidFill>
                <a:latin typeface="ArialMT" charset="0"/>
              </a:rPr>
              <a:t>Forschungspraxennetz</a:t>
            </a:r>
            <a:r>
              <a:rPr lang="en-US" dirty="0">
                <a:solidFill>
                  <a:srgbClr val="003563"/>
                </a:solidFill>
                <a:latin typeface="ArialMT" charset="0"/>
              </a:rPr>
              <a:t> (DFPN)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94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Updates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255368"/>
            <a:ext cx="8229600" cy="486522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706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Updates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255368"/>
            <a:ext cx="8229600" cy="486522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81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Updates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255368"/>
            <a:ext cx="8229600" cy="486522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66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Updates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255368"/>
            <a:ext cx="8229600" cy="486522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678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Updates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255368"/>
            <a:ext cx="8229600" cy="486522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933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Glaubensoperatoren</a:t>
            </a:r>
            <a:r>
              <a:rPr lang="en-US" dirty="0" smtClean="0"/>
              <a:t> – </a:t>
            </a:r>
            <a:r>
              <a:rPr lang="en-US" dirty="0" err="1" smtClean="0"/>
              <a:t>Definitionen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255368"/>
            <a:ext cx="8229600" cy="486522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84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Glaubensoperatoren</a:t>
            </a:r>
            <a:r>
              <a:rPr lang="en-US" dirty="0"/>
              <a:t> – </a:t>
            </a:r>
            <a:r>
              <a:rPr lang="en-US" dirty="0" err="1" smtClean="0"/>
              <a:t>Beispiel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255368"/>
            <a:ext cx="8229600" cy="486522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269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Glaubensoperatoren</a:t>
            </a:r>
            <a:r>
              <a:rPr lang="en-US" dirty="0"/>
              <a:t> – </a:t>
            </a:r>
            <a:r>
              <a:rPr lang="en-US" dirty="0" err="1"/>
              <a:t>Beispiel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255368"/>
            <a:ext cx="8229600" cy="486522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97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Glaubensoperatoren</a:t>
            </a:r>
            <a:r>
              <a:rPr lang="en-US" dirty="0"/>
              <a:t> – </a:t>
            </a:r>
            <a:r>
              <a:rPr lang="en-US" dirty="0" err="1"/>
              <a:t>Beispiel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255368"/>
            <a:ext cx="8229600" cy="486522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532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Glaubensoperatoren</a:t>
            </a:r>
            <a:r>
              <a:rPr lang="en-US" dirty="0"/>
              <a:t> – </a:t>
            </a:r>
            <a:r>
              <a:rPr lang="en-US" dirty="0" err="1"/>
              <a:t>Beispiel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255368"/>
            <a:ext cx="8229600" cy="486522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57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918" y="0"/>
            <a:ext cx="10482437" cy="6988291"/>
          </a:xfrm>
        </p:spPr>
      </p:pic>
      <p:sp>
        <p:nvSpPr>
          <p:cNvPr id="5" name="TextBox 4"/>
          <p:cNvSpPr txBox="1"/>
          <p:nvPr/>
        </p:nvSpPr>
        <p:spPr>
          <a:xfrm>
            <a:off x="5220072" y="-4594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827584" y="548680"/>
            <a:ext cx="7772400" cy="9350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DE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+mj-cs"/>
              </a:rPr>
              <a:t>Fernbetreuung heißt nicht, kontinuierlich </a:t>
            </a:r>
            <a:r>
              <a:rPr lang="de-DE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+mj-cs"/>
              </a:rPr>
              <a:t>Messwerte manuell </a:t>
            </a:r>
            <a:r>
              <a:rPr lang="de-DE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+mj-cs"/>
              </a:rPr>
              <a:t>zu überwachen</a:t>
            </a:r>
          </a:p>
        </p:txBody>
      </p:sp>
      <p:sp>
        <p:nvSpPr>
          <p:cNvPr id="8" name="Multiply 7"/>
          <p:cNvSpPr/>
          <p:nvPr/>
        </p:nvSpPr>
        <p:spPr>
          <a:xfrm>
            <a:off x="827584" y="1859715"/>
            <a:ext cx="7524328" cy="403244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Glaubensoperatoren</a:t>
            </a:r>
            <a:r>
              <a:rPr lang="en-US" dirty="0"/>
              <a:t> – </a:t>
            </a:r>
            <a:r>
              <a:rPr lang="en-US" dirty="0" err="1"/>
              <a:t>Beispiel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255368"/>
            <a:ext cx="8229600" cy="486522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0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Glaubensoperatoren</a:t>
            </a:r>
            <a:r>
              <a:rPr lang="en-US" dirty="0"/>
              <a:t> – </a:t>
            </a:r>
            <a:r>
              <a:rPr lang="en-US" dirty="0" err="1"/>
              <a:t>Beispiel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255368"/>
            <a:ext cx="8229600" cy="486522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845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Glaubensoperatoren</a:t>
            </a:r>
            <a:r>
              <a:rPr lang="en-US" dirty="0"/>
              <a:t> – </a:t>
            </a:r>
            <a:r>
              <a:rPr lang="en-US" dirty="0" err="1"/>
              <a:t>Beispiel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255368"/>
            <a:ext cx="8229600" cy="486522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601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Glaubensoperatoren</a:t>
            </a:r>
            <a:r>
              <a:rPr lang="en-US" dirty="0"/>
              <a:t> – </a:t>
            </a:r>
            <a:r>
              <a:rPr lang="en-US" dirty="0" err="1"/>
              <a:t>Beispiel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255368"/>
            <a:ext cx="8229600" cy="486522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27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Einsicht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Mit</a:t>
            </a:r>
            <a:r>
              <a:rPr lang="en-US" dirty="0" smtClean="0"/>
              <a:t> der "</a:t>
            </a:r>
            <a:r>
              <a:rPr lang="en-US" dirty="0" err="1" smtClean="0"/>
              <a:t>Platzierung</a:t>
            </a:r>
            <a:r>
              <a:rPr lang="en-US" dirty="0" smtClean="0"/>
              <a:t>" von </a:t>
            </a:r>
            <a:r>
              <a:rPr lang="en-US" dirty="0" err="1" smtClean="0"/>
              <a:t>Obs</a:t>
            </a:r>
            <a:r>
              <a:rPr lang="en-US" dirty="0" smtClean="0"/>
              <a:t>(.)-</a:t>
            </a:r>
            <a:r>
              <a:rPr lang="en-US" dirty="0" err="1" smtClean="0"/>
              <a:t>Termen</a:t>
            </a:r>
            <a:r>
              <a:rPr lang="en-US" dirty="0" smtClean="0"/>
              <a:t> </a:t>
            </a:r>
            <a:r>
              <a:rPr lang="en-US" dirty="0" err="1" smtClean="0"/>
              <a:t>können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den </a:t>
            </a:r>
            <a:r>
              <a:rPr lang="en-US" dirty="0" err="1" smtClean="0"/>
              <a:t>Glaubenszustand</a:t>
            </a:r>
            <a:r>
              <a:rPr lang="en-US" dirty="0" smtClean="0"/>
              <a:t> von </a:t>
            </a:r>
            <a:r>
              <a:rPr lang="en-US" dirty="0" err="1" smtClean="0"/>
              <a:t>Agenten</a:t>
            </a:r>
            <a:r>
              <a:rPr lang="en-US" dirty="0" smtClean="0"/>
              <a:t> </a:t>
            </a:r>
            <a:r>
              <a:rPr lang="en-US" dirty="0" err="1" smtClean="0"/>
              <a:t>probabilistisch</a:t>
            </a:r>
            <a:r>
              <a:rPr lang="en-US" dirty="0" smtClean="0"/>
              <a:t> </a:t>
            </a:r>
            <a:r>
              <a:rPr lang="en-US" dirty="0" err="1" smtClean="0"/>
              <a:t>beeinflussen</a:t>
            </a:r>
            <a:endParaRPr lang="en-US" dirty="0" smtClean="0"/>
          </a:p>
          <a:p>
            <a:pPr lvl="1"/>
            <a:r>
              <a:rPr lang="en-US" dirty="0" err="1" smtClean="0"/>
              <a:t>Kommunikationsplanung</a:t>
            </a:r>
            <a:r>
              <a:rPr lang="en-US" dirty="0" smtClean="0"/>
              <a:t> = </a:t>
            </a:r>
            <a:r>
              <a:rPr lang="en-US" dirty="0" err="1"/>
              <a:t>Obs</a:t>
            </a:r>
            <a:r>
              <a:rPr lang="en-US" dirty="0"/>
              <a:t>(.)-</a:t>
            </a:r>
            <a:r>
              <a:rPr lang="en-US" dirty="0" smtClean="0"/>
              <a:t>Term-</a:t>
            </a:r>
            <a:r>
              <a:rPr lang="en-US" dirty="0" err="1" smtClean="0"/>
              <a:t>Platzierung</a:t>
            </a:r>
            <a:endParaRPr lang="en-US" dirty="0" smtClean="0"/>
          </a:p>
          <a:p>
            <a:pPr lvl="1"/>
            <a:r>
              <a:rPr lang="en-US" dirty="0" err="1" smtClean="0"/>
              <a:t>Kommunikationswissen</a:t>
            </a:r>
            <a:r>
              <a:rPr lang="en-US" dirty="0" smtClean="0"/>
              <a:t> </a:t>
            </a:r>
            <a:r>
              <a:rPr lang="en-US" dirty="0" err="1" smtClean="0"/>
              <a:t>könnte</a:t>
            </a:r>
            <a:r>
              <a:rPr lang="en-US" dirty="0" smtClean="0"/>
              <a:t> </a:t>
            </a:r>
            <a:r>
              <a:rPr lang="en-US" dirty="0" err="1" smtClean="0"/>
              <a:t>u.U</a:t>
            </a:r>
            <a:r>
              <a:rPr lang="en-US" dirty="0" smtClean="0"/>
              <a:t>.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probabilistische</a:t>
            </a:r>
            <a:r>
              <a:rPr lang="en-US" dirty="0" smtClean="0"/>
              <a:t> </a:t>
            </a:r>
            <a:r>
              <a:rPr lang="en-US" dirty="0" err="1" smtClean="0"/>
              <a:t>temporale</a:t>
            </a:r>
            <a:r>
              <a:rPr lang="en-US" dirty="0" smtClean="0"/>
              <a:t> </a:t>
            </a:r>
            <a:r>
              <a:rPr lang="en-US" dirty="0" err="1" smtClean="0"/>
              <a:t>Regeln</a:t>
            </a:r>
            <a:r>
              <a:rPr lang="en-US" dirty="0" smtClean="0"/>
              <a:t> </a:t>
            </a:r>
            <a:r>
              <a:rPr lang="en-US" dirty="0" err="1" smtClean="0"/>
              <a:t>modelliert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endParaRPr lang="en-US" dirty="0" smtClean="0"/>
          </a:p>
          <a:p>
            <a:r>
              <a:rPr lang="en-US" dirty="0" err="1" smtClean="0"/>
              <a:t>Neben</a:t>
            </a:r>
            <a:r>
              <a:rPr lang="en-US" dirty="0" smtClean="0"/>
              <a:t> </a:t>
            </a:r>
            <a:r>
              <a:rPr lang="en-US" dirty="0" err="1" smtClean="0"/>
              <a:t>optimalen</a:t>
            </a:r>
            <a:r>
              <a:rPr lang="en-US" dirty="0" smtClean="0"/>
              <a:t> B-</a:t>
            </a:r>
            <a:r>
              <a:rPr lang="en-US" dirty="0" err="1" smtClean="0"/>
              <a:t>Aktionen</a:t>
            </a:r>
            <a:r>
              <a:rPr lang="en-US" dirty="0" smtClean="0"/>
              <a:t> </a:t>
            </a:r>
            <a:r>
              <a:rPr lang="en-US" dirty="0" err="1" smtClean="0"/>
              <a:t>könnten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eventuell</a:t>
            </a:r>
            <a:r>
              <a:rPr lang="en-US" dirty="0"/>
              <a:t>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optimale</a:t>
            </a:r>
            <a:r>
              <a:rPr lang="en-US" dirty="0" smtClean="0"/>
              <a:t> K-</a:t>
            </a:r>
            <a:r>
              <a:rPr lang="en-US" dirty="0" err="1" smtClean="0"/>
              <a:t>Aktionen</a:t>
            </a:r>
            <a:r>
              <a:rPr lang="en-US" dirty="0" smtClean="0"/>
              <a:t> </a:t>
            </a:r>
            <a:r>
              <a:rPr lang="en-US" dirty="0" err="1" smtClean="0"/>
              <a:t>bestimmen</a:t>
            </a:r>
            <a:endParaRPr lang="en-US" dirty="0" smtClean="0"/>
          </a:p>
          <a:p>
            <a:pPr lvl="1"/>
            <a:r>
              <a:rPr lang="en-US" dirty="0" err="1" smtClean="0"/>
              <a:t>Erfüllung</a:t>
            </a:r>
            <a:r>
              <a:rPr lang="en-US" dirty="0" smtClean="0"/>
              <a:t> von </a:t>
            </a:r>
            <a:r>
              <a:rPr lang="en-US" dirty="0" err="1" smtClean="0"/>
              <a:t>Glaubenszuständen</a:t>
            </a:r>
            <a:r>
              <a:rPr lang="en-US" dirty="0" smtClean="0"/>
              <a:t> in </a:t>
            </a:r>
            <a:r>
              <a:rPr lang="en-US" dirty="0" err="1" smtClean="0"/>
              <a:t>Nutzlichkeitsmaße</a:t>
            </a:r>
            <a:r>
              <a:rPr lang="en-US" dirty="0" smtClean="0"/>
              <a:t> </a:t>
            </a:r>
            <a:r>
              <a:rPr lang="en-US" dirty="0" err="1" smtClean="0"/>
              <a:t>einfließen</a:t>
            </a:r>
            <a:r>
              <a:rPr lang="en-US" dirty="0" smtClean="0"/>
              <a:t> </a:t>
            </a:r>
            <a:r>
              <a:rPr lang="en-US" dirty="0" err="1" smtClean="0"/>
              <a:t>lassen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041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Notwendige</a:t>
            </a:r>
            <a:r>
              <a:rPr lang="en-US" dirty="0" smtClean="0"/>
              <a:t> </a:t>
            </a:r>
            <a:r>
              <a:rPr lang="en-US" dirty="0" err="1" smtClean="0"/>
              <a:t>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Kombination</a:t>
            </a:r>
            <a:r>
              <a:rPr lang="en-US" dirty="0" smtClean="0"/>
              <a:t> von PDT-</a:t>
            </a:r>
            <a:r>
              <a:rPr lang="en-US" dirty="0" err="1" smtClean="0"/>
              <a:t>Logik</a:t>
            </a:r>
            <a:r>
              <a:rPr lang="en-US" dirty="0" smtClean="0"/>
              <a:t> und </a:t>
            </a:r>
            <a:br>
              <a:rPr lang="en-US" dirty="0" smtClean="0"/>
            </a:br>
            <a:r>
              <a:rPr lang="en-US" dirty="0" err="1" smtClean="0"/>
              <a:t>probabilistischen</a:t>
            </a:r>
            <a:r>
              <a:rPr lang="en-US" dirty="0" smtClean="0"/>
              <a:t> </a:t>
            </a:r>
            <a:r>
              <a:rPr lang="en-US" dirty="0" err="1" smtClean="0"/>
              <a:t>relationalen</a:t>
            </a:r>
            <a:r>
              <a:rPr lang="en-US" dirty="0" smtClean="0"/>
              <a:t> </a:t>
            </a:r>
            <a:r>
              <a:rPr lang="en-US" dirty="0" err="1" smtClean="0"/>
              <a:t>Modellen</a:t>
            </a:r>
            <a:endParaRPr lang="en-US" dirty="0" smtClean="0"/>
          </a:p>
          <a:p>
            <a:r>
              <a:rPr lang="en-US" dirty="0" err="1" smtClean="0"/>
              <a:t>Vokabular</a:t>
            </a:r>
            <a:r>
              <a:rPr lang="en-US" dirty="0" smtClean="0"/>
              <a:t> (</a:t>
            </a:r>
            <a:r>
              <a:rPr lang="en-US" dirty="0" err="1" smtClean="0"/>
              <a:t>Ontologie</a:t>
            </a:r>
            <a:r>
              <a:rPr lang="en-US" dirty="0" smtClean="0"/>
              <a:t>)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funktionale</a:t>
            </a:r>
            <a:r>
              <a:rPr lang="en-US" dirty="0" smtClean="0"/>
              <a:t> und </a:t>
            </a:r>
            <a:r>
              <a:rPr lang="en-US" dirty="0" err="1" smtClean="0"/>
              <a:t>nicht-funktionale</a:t>
            </a:r>
            <a:r>
              <a:rPr lang="en-US" dirty="0" smtClean="0"/>
              <a:t> </a:t>
            </a:r>
            <a:r>
              <a:rPr lang="en-US" dirty="0" err="1" smtClean="0"/>
              <a:t>Glaubenszustände</a:t>
            </a:r>
            <a:r>
              <a:rPr lang="en-US" dirty="0" smtClean="0"/>
              <a:t> der </a:t>
            </a:r>
            <a:r>
              <a:rPr lang="en-US" dirty="0" err="1" smtClean="0"/>
              <a:t>Anwendung</a:t>
            </a:r>
            <a:r>
              <a:rPr lang="en-US" dirty="0" smtClean="0"/>
              <a:t> </a:t>
            </a:r>
            <a:r>
              <a:rPr lang="en-US" dirty="0" err="1" smtClean="0"/>
              <a:t>entwickeln</a:t>
            </a:r>
            <a:endParaRPr lang="en-US" dirty="0" smtClean="0"/>
          </a:p>
          <a:p>
            <a:r>
              <a:rPr lang="en-US" dirty="0" err="1" smtClean="0"/>
              <a:t>Lernmodelle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Repräsentationsansatz</a:t>
            </a:r>
            <a:r>
              <a:rPr lang="en-US" dirty="0" smtClean="0"/>
              <a:t> </a:t>
            </a:r>
            <a:r>
              <a:rPr lang="en-US" dirty="0" err="1" smtClean="0"/>
              <a:t>bereitstellen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06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Notwendige</a:t>
            </a:r>
            <a:r>
              <a:rPr lang="en-US" dirty="0" smtClean="0"/>
              <a:t> </a:t>
            </a:r>
            <a:r>
              <a:rPr lang="en-US" dirty="0" err="1" smtClean="0"/>
              <a:t>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Kombination</a:t>
            </a:r>
            <a:r>
              <a:rPr lang="en-US" dirty="0" smtClean="0"/>
              <a:t> von PDT-</a:t>
            </a:r>
            <a:r>
              <a:rPr lang="en-US" dirty="0" err="1" smtClean="0"/>
              <a:t>Logik</a:t>
            </a:r>
            <a:r>
              <a:rPr lang="en-US" dirty="0" smtClean="0"/>
              <a:t> und </a:t>
            </a:r>
            <a:br>
              <a:rPr lang="en-US" dirty="0" smtClean="0"/>
            </a:br>
            <a:r>
              <a:rPr lang="en-US" dirty="0" err="1" smtClean="0"/>
              <a:t>probabilistischen</a:t>
            </a:r>
            <a:r>
              <a:rPr lang="en-US" dirty="0" smtClean="0"/>
              <a:t> </a:t>
            </a:r>
            <a:r>
              <a:rPr lang="en-US" dirty="0" err="1" smtClean="0"/>
              <a:t>relationalen</a:t>
            </a:r>
            <a:r>
              <a:rPr lang="en-US" dirty="0" smtClean="0"/>
              <a:t> </a:t>
            </a:r>
            <a:r>
              <a:rPr lang="en-US" dirty="0" err="1" smtClean="0"/>
              <a:t>Modellen</a:t>
            </a:r>
            <a:endParaRPr lang="en-US" dirty="0" smtClean="0"/>
          </a:p>
          <a:p>
            <a:r>
              <a:rPr lang="en-US" dirty="0" err="1" smtClean="0"/>
              <a:t>Ontologie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funktionale</a:t>
            </a:r>
            <a:r>
              <a:rPr lang="en-US" dirty="0" smtClean="0"/>
              <a:t> und </a:t>
            </a:r>
            <a:r>
              <a:rPr lang="en-US" dirty="0" err="1" smtClean="0"/>
              <a:t>nicht-funktionale</a:t>
            </a:r>
            <a:r>
              <a:rPr lang="en-US" dirty="0" smtClean="0"/>
              <a:t> </a:t>
            </a:r>
            <a:r>
              <a:rPr lang="en-US" dirty="0" err="1" smtClean="0"/>
              <a:t>Glaubenszustände</a:t>
            </a:r>
            <a:r>
              <a:rPr lang="en-US" dirty="0" smtClean="0"/>
              <a:t> der </a:t>
            </a:r>
            <a:r>
              <a:rPr lang="en-US" dirty="0" err="1" smtClean="0"/>
              <a:t>Anwendung</a:t>
            </a:r>
            <a:endParaRPr lang="en-US" dirty="0" smtClean="0"/>
          </a:p>
          <a:p>
            <a:r>
              <a:rPr lang="en-US" dirty="0" err="1" smtClean="0"/>
              <a:t>Zusammenhang</a:t>
            </a:r>
            <a:r>
              <a:rPr lang="en-US" dirty="0" smtClean="0"/>
              <a:t> von </a:t>
            </a:r>
            <a:br>
              <a:rPr lang="en-US" dirty="0" smtClean="0"/>
            </a:br>
            <a:r>
              <a:rPr lang="en-US" dirty="0" err="1" smtClean="0"/>
              <a:t>probabilistsichen</a:t>
            </a:r>
            <a:r>
              <a:rPr lang="en-US" dirty="0" smtClean="0"/>
              <a:t> </a:t>
            </a:r>
            <a:r>
              <a:rPr lang="en-US" dirty="0" err="1" smtClean="0"/>
              <a:t>temporale</a:t>
            </a:r>
            <a:r>
              <a:rPr lang="en-US" dirty="0" smtClean="0"/>
              <a:t> </a:t>
            </a:r>
            <a:r>
              <a:rPr lang="en-US" dirty="0" err="1" smtClean="0"/>
              <a:t>Regeln</a:t>
            </a:r>
            <a:r>
              <a:rPr lang="en-US" dirty="0" smtClean="0"/>
              <a:t> und </a:t>
            </a:r>
            <a:br>
              <a:rPr lang="en-US" dirty="0" smtClean="0"/>
            </a:br>
            <a:r>
              <a:rPr lang="en-US" dirty="0" smtClean="0"/>
              <a:t>MEU vs. Markov-</a:t>
            </a:r>
            <a:r>
              <a:rPr lang="en-US" dirty="0" err="1" smtClean="0"/>
              <a:t>Entscheidungsproblemen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(MDPs, POMDPs) verstehen</a:t>
            </a:r>
          </a:p>
          <a:p>
            <a:r>
              <a:rPr lang="en-US" dirty="0" err="1" smtClean="0"/>
              <a:t>Lernmodelle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Repräsentationsansatz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025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Zurück</a:t>
            </a:r>
            <a:r>
              <a:rPr lang="en-US" dirty="0" smtClean="0"/>
              <a:t>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Ausgangsfrage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/>
              <a:t>Sind Aspekte </a:t>
            </a:r>
            <a:r>
              <a:rPr lang="de-DE" sz="2400" dirty="0" smtClean="0"/>
              <a:t>der </a:t>
            </a:r>
            <a:r>
              <a:rPr lang="de-DE" sz="2400" dirty="0" smtClean="0">
                <a:solidFill>
                  <a:srgbClr val="0F05FF"/>
                </a:solidFill>
              </a:rPr>
              <a:t>sozial </a:t>
            </a:r>
            <a:r>
              <a:rPr lang="de-DE" sz="2400" dirty="0">
                <a:solidFill>
                  <a:srgbClr val="0F05FF"/>
                </a:solidFill>
              </a:rPr>
              <a:t>angemessenen Kommunikation 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zur Zeit sinnvoll </a:t>
            </a:r>
            <a:r>
              <a:rPr lang="de-DE" sz="2400" dirty="0" err="1">
                <a:solidFill>
                  <a:srgbClr val="0F05FF"/>
                </a:solidFill>
              </a:rPr>
              <a:t>formalisierbar</a:t>
            </a:r>
            <a:r>
              <a:rPr lang="de-DE" sz="2400" dirty="0" smtClean="0"/>
              <a:t>?</a:t>
            </a:r>
          </a:p>
          <a:p>
            <a:pPr marL="0" indent="0">
              <a:buNone/>
            </a:pPr>
            <a:endParaRPr lang="de-DE" sz="24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de-DE" sz="2400" dirty="0" smtClean="0">
                <a:solidFill>
                  <a:srgbClr val="00B050"/>
                </a:solidFill>
              </a:rPr>
              <a:t>Vielleicht!</a:t>
            </a:r>
            <a:endParaRPr lang="de-DE" sz="2400" dirty="0"/>
          </a:p>
          <a:p>
            <a:r>
              <a:rPr lang="de-DE" sz="2400" dirty="0" smtClean="0"/>
              <a:t>Kommunikation als aktives Handeln und Schlussfolgern </a:t>
            </a:r>
            <a:br>
              <a:rPr lang="de-DE" sz="2400" dirty="0" smtClean="0"/>
            </a:br>
            <a:r>
              <a:rPr lang="de-DE" sz="2400" dirty="0" smtClean="0"/>
              <a:t>über Glaubenszustände</a:t>
            </a:r>
          </a:p>
          <a:p>
            <a:r>
              <a:rPr lang="de-DE" sz="2400" dirty="0" smtClean="0"/>
              <a:t>Auswahl von K-Aktionen als Optimierungsproblem</a:t>
            </a:r>
          </a:p>
          <a:p>
            <a:r>
              <a:rPr lang="de-DE" sz="2400" dirty="0" smtClean="0"/>
              <a:t>Flaschenhals: </a:t>
            </a:r>
            <a:r>
              <a:rPr lang="de-DE" sz="2400" dirty="0" smtClean="0">
                <a:solidFill>
                  <a:srgbClr val="FF0000"/>
                </a:solidFill>
              </a:rPr>
              <a:t>Modellierung der realen Welt</a:t>
            </a:r>
          </a:p>
          <a:p>
            <a:pPr marL="0" indent="0">
              <a:buNone/>
            </a:pPr>
            <a:r>
              <a:rPr lang="de-DE" sz="2400" dirty="0" smtClean="0"/>
              <a:t>Retter in der Not: </a:t>
            </a:r>
            <a:r>
              <a:rPr lang="de-DE" sz="2400" dirty="0" smtClean="0">
                <a:solidFill>
                  <a:srgbClr val="FF0000"/>
                </a:solidFill>
              </a:rPr>
              <a:t>Big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FF0000"/>
                </a:solidFill>
              </a:rPr>
              <a:t>Data und Maschinelles Lernen??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813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Zurück</a:t>
            </a:r>
            <a:r>
              <a:rPr lang="en-US" dirty="0" smtClean="0"/>
              <a:t>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Ausgangsfrage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/>
              <a:t>Sind Aspekte </a:t>
            </a:r>
            <a:r>
              <a:rPr lang="de-DE" sz="2400" dirty="0" smtClean="0"/>
              <a:t>der </a:t>
            </a:r>
            <a:r>
              <a:rPr lang="de-DE" sz="2400" dirty="0" smtClean="0">
                <a:solidFill>
                  <a:srgbClr val="0F05FF"/>
                </a:solidFill>
              </a:rPr>
              <a:t>sozial </a:t>
            </a:r>
            <a:r>
              <a:rPr lang="de-DE" sz="2400" dirty="0">
                <a:solidFill>
                  <a:srgbClr val="0F05FF"/>
                </a:solidFill>
              </a:rPr>
              <a:t>angemessenen Kommunikation 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zur Zeit sinnvoll </a:t>
            </a:r>
            <a:r>
              <a:rPr lang="de-DE" sz="2400" dirty="0" err="1">
                <a:solidFill>
                  <a:srgbClr val="0F05FF"/>
                </a:solidFill>
              </a:rPr>
              <a:t>formalisierbar</a:t>
            </a:r>
            <a:r>
              <a:rPr lang="de-DE" sz="2400" dirty="0" smtClean="0"/>
              <a:t>?</a:t>
            </a:r>
          </a:p>
          <a:p>
            <a:pPr marL="0" indent="0">
              <a:buNone/>
            </a:pPr>
            <a:endParaRPr lang="de-DE" sz="24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de-DE" sz="2400" dirty="0" smtClean="0">
                <a:solidFill>
                  <a:srgbClr val="00B050"/>
                </a:solidFill>
              </a:rPr>
              <a:t>Vielleicht!</a:t>
            </a:r>
            <a:endParaRPr lang="de-DE" sz="2400" dirty="0"/>
          </a:p>
          <a:p>
            <a:r>
              <a:rPr lang="de-DE" sz="2400" dirty="0" smtClean="0"/>
              <a:t>Kommunikation als aktives Handeln und Schlussfolgern </a:t>
            </a:r>
            <a:br>
              <a:rPr lang="de-DE" sz="2400" dirty="0" smtClean="0"/>
            </a:br>
            <a:r>
              <a:rPr lang="de-DE" sz="2400" dirty="0" smtClean="0"/>
              <a:t>über Glaubenszustände</a:t>
            </a:r>
          </a:p>
          <a:p>
            <a:r>
              <a:rPr lang="de-DE" sz="2400" dirty="0" smtClean="0"/>
              <a:t>Auswahl von K-Aktionen als Optimierungsproblem</a:t>
            </a:r>
          </a:p>
          <a:p>
            <a:r>
              <a:rPr lang="de-DE" sz="2400" dirty="0" smtClean="0"/>
              <a:t>Flaschenhals: </a:t>
            </a:r>
            <a:r>
              <a:rPr lang="de-DE" sz="2400" dirty="0" smtClean="0">
                <a:solidFill>
                  <a:srgbClr val="FF0000"/>
                </a:solidFill>
              </a:rPr>
              <a:t>Modellierung der realen Welt</a:t>
            </a:r>
          </a:p>
          <a:p>
            <a:pPr marL="0" indent="0">
              <a:buNone/>
            </a:pPr>
            <a:r>
              <a:rPr lang="de-DE" sz="2400" dirty="0" smtClean="0"/>
              <a:t>Retter in der Not: </a:t>
            </a:r>
            <a:r>
              <a:rPr lang="de-DE" sz="2400" dirty="0" smtClean="0">
                <a:solidFill>
                  <a:srgbClr val="FF0000"/>
                </a:solidFill>
              </a:rPr>
              <a:t>Big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FF0000"/>
                </a:solidFill>
              </a:rPr>
              <a:t>Data und Maschinelles Lernen?</a:t>
            </a:r>
          </a:p>
          <a:p>
            <a:r>
              <a:rPr lang="de-DE" sz="2400" dirty="0" smtClean="0"/>
              <a:t>Lernen von nützlichen latenten Symbolen 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/>
              <a:t>mit Bezug zur Sprache??</a:t>
            </a:r>
            <a:endParaRPr lang="de-DE" sz="2400" dirty="0"/>
          </a:p>
          <a:p>
            <a:r>
              <a:rPr lang="de-DE" sz="2400" dirty="0" smtClean="0"/>
              <a:t>Lernen von Formalismen???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152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00808"/>
            <a:ext cx="1917700" cy="1917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Danksagung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Arbeiten</a:t>
            </a:r>
            <a:r>
              <a:rPr lang="en-US" dirty="0" smtClean="0"/>
              <a:t> </a:t>
            </a:r>
            <a:r>
              <a:rPr lang="en-US" dirty="0" err="1" smtClean="0"/>
              <a:t>wurden</a:t>
            </a:r>
            <a:r>
              <a:rPr lang="en-US" dirty="0" smtClean="0"/>
              <a:t>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Teil</a:t>
            </a:r>
            <a:r>
              <a:rPr lang="en-US" dirty="0" smtClean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Rahmen</a:t>
            </a:r>
            <a:r>
              <a:rPr lang="en-US" dirty="0"/>
              <a:t> des </a:t>
            </a:r>
            <a:r>
              <a:rPr lang="en-US" dirty="0" err="1"/>
              <a:t>Lübecker</a:t>
            </a:r>
            <a:r>
              <a:rPr lang="en-US" dirty="0"/>
              <a:t>  </a:t>
            </a:r>
            <a:br>
              <a:rPr lang="en-US" dirty="0"/>
            </a:br>
            <a:r>
              <a:rPr lang="en-US" dirty="0" err="1"/>
              <a:t>Zentrums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Open Innovation and Connected Health </a:t>
            </a:r>
            <a:r>
              <a:rPr lang="en-US" dirty="0" err="1"/>
              <a:t>finanziert</a:t>
            </a:r>
            <a:r>
              <a:rPr lang="en-US" dirty="0"/>
              <a:t> </a:t>
            </a:r>
            <a:r>
              <a:rPr lang="en-US" dirty="0" err="1" smtClean="0"/>
              <a:t>durch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Mein Dank gilt den </a:t>
            </a:r>
            <a:r>
              <a:rPr lang="en-US" dirty="0" err="1" smtClean="0"/>
              <a:t>Kollegen</a:t>
            </a:r>
            <a:r>
              <a:rPr lang="en-US" dirty="0" smtClean="0"/>
              <a:t> </a:t>
            </a:r>
            <a:r>
              <a:rPr lang="en-US" dirty="0" err="1" smtClean="0"/>
              <a:t>vom</a:t>
            </a:r>
            <a:r>
              <a:rPr lang="en-US" dirty="0" smtClean="0"/>
              <a:t> </a:t>
            </a:r>
            <a:r>
              <a:rPr lang="en-US" dirty="0" err="1" smtClean="0"/>
              <a:t>Institut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Allgemeinmedizin</a:t>
            </a:r>
            <a:r>
              <a:rPr lang="en-US" dirty="0" smtClean="0"/>
              <a:t> an der </a:t>
            </a:r>
            <a:r>
              <a:rPr lang="en-US" dirty="0" err="1" smtClean="0"/>
              <a:t>Universität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Lübeck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geleitet</a:t>
            </a:r>
            <a:r>
              <a:rPr lang="en-US" dirty="0" smtClean="0"/>
              <a:t> von Prof. Dr. </a:t>
            </a:r>
            <a:r>
              <a:rPr lang="en-US" dirty="0" err="1" smtClean="0"/>
              <a:t>Jost</a:t>
            </a:r>
            <a:r>
              <a:rPr lang="en-US" dirty="0" smtClean="0"/>
              <a:t> </a:t>
            </a:r>
            <a:r>
              <a:rPr lang="en-US" dirty="0" err="1" smtClean="0"/>
              <a:t>Steinhäuser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Teile</a:t>
            </a:r>
            <a:r>
              <a:rPr lang="en-US" dirty="0" smtClean="0"/>
              <a:t> der </a:t>
            </a:r>
            <a:r>
              <a:rPr lang="en-US" dirty="0" err="1" smtClean="0"/>
              <a:t>Arbeiten</a:t>
            </a:r>
            <a:r>
              <a:rPr lang="en-US" dirty="0" smtClean="0"/>
              <a:t> </a:t>
            </a:r>
            <a:r>
              <a:rPr lang="en-US" dirty="0" err="1" smtClean="0"/>
              <a:t>wurden</a:t>
            </a:r>
            <a:r>
              <a:rPr lang="en-US" dirty="0" smtClean="0"/>
              <a:t> </a:t>
            </a:r>
            <a:r>
              <a:rPr lang="en-US" dirty="0" err="1" smtClean="0"/>
              <a:t>finanziert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60" y="5369747"/>
            <a:ext cx="2413000" cy="83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721" y="5013156"/>
            <a:ext cx="3599688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2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Automatische Berechnung von Aktionen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F05FF"/>
                </a:solidFill>
              </a:rPr>
              <a:t>Beispiele</a:t>
            </a:r>
            <a:r>
              <a:rPr lang="de-DE" dirty="0" smtClean="0"/>
              <a:t> für mögliche Aktionen in der  Fernbetreuung</a:t>
            </a:r>
          </a:p>
          <a:p>
            <a:pPr lvl="1"/>
            <a:r>
              <a:rPr lang="de-DE" sz="2000" dirty="0" smtClean="0"/>
              <a:t>Nichts tun (alles in Ordnung)</a:t>
            </a:r>
          </a:p>
          <a:p>
            <a:pPr lvl="1"/>
            <a:r>
              <a:rPr lang="de-DE" sz="2000" dirty="0" smtClean="0"/>
              <a:t>Benachrichtigung des Patienten über seinen Gesundheitszustand ggf. mit möglichen Hinweisen (Schmerzmitteleinnahme, Ausruhen, ...)</a:t>
            </a:r>
          </a:p>
          <a:p>
            <a:pPr lvl="1"/>
            <a:r>
              <a:rPr lang="de-DE" sz="2000" dirty="0" smtClean="0"/>
              <a:t>(Vorzeitige) Entsendung einer MFA zum Patienten zum nächstmöglichen Zeitpunkt ggf. mit Auftrag bestimmte Messwerte (manuell) zu erfassen</a:t>
            </a:r>
          </a:p>
          <a:p>
            <a:pPr lvl="1"/>
            <a:r>
              <a:rPr lang="de-DE" sz="2000" dirty="0" smtClean="0"/>
              <a:t>...</a:t>
            </a:r>
          </a:p>
          <a:p>
            <a:pPr lvl="1"/>
            <a:r>
              <a:rPr lang="de-DE" sz="2000" dirty="0"/>
              <a:t>(Vorzeitige) Einbestellung eines Patienten in das Praxiszentrum</a:t>
            </a:r>
          </a:p>
          <a:p>
            <a:pPr lvl="1"/>
            <a:r>
              <a:rPr lang="de-DE" sz="2000" dirty="0" smtClean="0"/>
              <a:t>Sofortige Entsendung eines Notarztes zum Patienten ggf. mit (Re)</a:t>
            </a:r>
            <a:r>
              <a:rPr lang="de-DE" sz="2000" dirty="0" err="1" smtClean="0"/>
              <a:t>hospitalisierung</a:t>
            </a:r>
            <a:endParaRPr lang="de-DE" sz="2000" dirty="0" smtClean="0"/>
          </a:p>
          <a:p>
            <a:r>
              <a:rPr lang="de-DE" dirty="0" smtClean="0"/>
              <a:t>Automatische Ausführung </a:t>
            </a:r>
            <a:endParaRPr lang="de-DE" dirty="0"/>
          </a:p>
          <a:p>
            <a:r>
              <a:rPr lang="de-DE" dirty="0" smtClean="0"/>
              <a:t>Ausführung nach Prüfung (Aktion = Vorschlag)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603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Functions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6" y="1196975"/>
            <a:ext cx="7422488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089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Literatur</a:t>
            </a:r>
            <a:r>
              <a:rPr lang="en-US" dirty="0" smtClean="0"/>
              <a:t> PDT-</a:t>
            </a:r>
            <a:r>
              <a:rPr lang="en-US" dirty="0" err="1" smtClean="0"/>
              <a:t>Logik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255368"/>
            <a:ext cx="8229600" cy="486522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02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Literatur</a:t>
            </a:r>
            <a:r>
              <a:rPr lang="en-US" dirty="0" smtClean="0"/>
              <a:t> PRMs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81" y="2380503"/>
            <a:ext cx="5646604" cy="17748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81" y="1124744"/>
            <a:ext cx="5551085" cy="119001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54" y="4148490"/>
            <a:ext cx="5338936" cy="2528226"/>
          </a:xfrm>
        </p:spPr>
      </p:pic>
    </p:spTree>
    <p:extLst>
      <p:ext uri="{BB962C8B-B14F-4D97-AF65-F5344CB8AC3E}">
        <p14:creationId xmlns:p14="http://schemas.microsoft.com/office/powerpoint/2010/main" val="10006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99392"/>
            <a:ext cx="12371602" cy="6957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4741093" cy="720080"/>
          </a:xfrm>
        </p:spPr>
        <p:txBody>
          <a:bodyPr/>
          <a:lstStyle/>
          <a:p>
            <a:r>
              <a:rPr lang="en-US" smtClean="0"/>
              <a:t>Fernbetreuung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638925" y="6400800"/>
            <a:ext cx="21336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9BF795-588B-4F6A-ACE1-757BA22BAA3E}" type="slidenum">
              <a:rPr lang="de-DE" altLang="de-DE" smtClean="0"/>
              <a:pPr>
                <a:defRPr/>
              </a:pPr>
              <a:t>5</a:t>
            </a:fld>
            <a:endParaRPr lang="de-DE" altLang="de-DE" dirty="0"/>
          </a:p>
        </p:txBody>
      </p:sp>
      <p:sp>
        <p:nvSpPr>
          <p:cNvPr id="5" name="Lightning Bolt 4"/>
          <p:cNvSpPr/>
          <p:nvPr/>
        </p:nvSpPr>
        <p:spPr>
          <a:xfrm>
            <a:off x="2267744" y="2464904"/>
            <a:ext cx="914400" cy="914400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3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219635"/>
            <a:ext cx="1728192" cy="19457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Soziotechnische Systeme mit ELSI: Telemedizin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125" y="1484784"/>
            <a:ext cx="2164893" cy="2590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851" y="1523644"/>
            <a:ext cx="1231900" cy="16510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311860" y="1962043"/>
            <a:ext cx="2520280" cy="60153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0F05FF"/>
                </a:solidFill>
              </a:rPr>
              <a:t>Antworten/Alarme</a:t>
            </a:r>
            <a:endParaRPr lang="de-DE" sz="1600" dirty="0">
              <a:solidFill>
                <a:srgbClr val="0F05FF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311860" y="1523644"/>
            <a:ext cx="2520280" cy="60788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0F05FF"/>
                </a:solidFill>
              </a:rPr>
              <a:t>Anfragen (stat./</a:t>
            </a:r>
            <a:r>
              <a:rPr lang="de-DE" sz="1600" dirty="0" err="1" smtClean="0">
                <a:solidFill>
                  <a:srgbClr val="0F05FF"/>
                </a:solidFill>
              </a:rPr>
              <a:t>cont</a:t>
            </a:r>
            <a:r>
              <a:rPr lang="de-DE" sz="1600" dirty="0" smtClean="0">
                <a:solidFill>
                  <a:srgbClr val="0F05FF"/>
                </a:solidFill>
              </a:rPr>
              <a:t>.)</a:t>
            </a:r>
            <a:endParaRPr lang="de-DE" sz="1600" dirty="0">
              <a:solidFill>
                <a:srgbClr val="0F05FF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3311860" y="2707594"/>
            <a:ext cx="2520280" cy="60788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F05FF"/>
                </a:solidFill>
              </a:rPr>
              <a:t>Modellinfos/-updates</a:t>
            </a:r>
            <a:endParaRPr lang="de-DE" dirty="0">
              <a:solidFill>
                <a:srgbClr val="0F05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2107" y="4266962"/>
            <a:ext cx="50305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Sensor: Ungewöhnlich schnelle Gewichtszunahme</a:t>
            </a:r>
            <a:endParaRPr lang="de-DE" dirty="0"/>
          </a:p>
          <a:p>
            <a:r>
              <a:rPr lang="de-DE" dirty="0" smtClean="0"/>
              <a:t>Deutung: Wasseransammlung (sehr simples Bsp.)</a:t>
            </a:r>
          </a:p>
          <a:p>
            <a:endParaRPr lang="de-DE" dirty="0"/>
          </a:p>
          <a:p>
            <a:r>
              <a:rPr lang="de-DE" dirty="0" smtClean="0"/>
              <a:t>Wie wird kommuniziert?</a:t>
            </a:r>
          </a:p>
          <a:p>
            <a:endParaRPr lang="de-DE" dirty="0"/>
          </a:p>
          <a:p>
            <a:r>
              <a:rPr lang="de-DE" dirty="0" smtClean="0"/>
              <a:t>Was ist das Ziel der Kommunikation?</a:t>
            </a:r>
            <a:endParaRPr lang="de-DE" dirty="0"/>
          </a:p>
        </p:txBody>
      </p:sp>
      <p:sp>
        <p:nvSpPr>
          <p:cNvPr id="16" name="TextBox 15"/>
          <p:cNvSpPr txBox="1"/>
          <p:nvPr/>
        </p:nvSpPr>
        <p:spPr>
          <a:xfrm>
            <a:off x="5940152" y="4266962"/>
            <a:ext cx="23647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Entscheidungsfindung</a:t>
            </a:r>
            <a:br>
              <a:rPr lang="de-DE" dirty="0"/>
            </a:br>
            <a:r>
              <a:rPr lang="de-DE" dirty="0" smtClean="0"/>
              <a:t>Eine mögliche Aktion</a:t>
            </a:r>
            <a:r>
              <a:rPr lang="de-DE" dirty="0"/>
              <a:t>: </a:t>
            </a:r>
            <a:endParaRPr lang="de-DE" dirty="0" smtClean="0"/>
          </a:p>
          <a:p>
            <a:r>
              <a:rPr lang="de-DE" dirty="0" smtClean="0"/>
              <a:t>Einbestellung </a:t>
            </a:r>
            <a:r>
              <a:rPr lang="de-DE" dirty="0"/>
              <a:t>in Praxis</a:t>
            </a:r>
          </a:p>
          <a:p>
            <a:endParaRPr lang="de-DE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107504" y="1522189"/>
            <a:ext cx="2909435" cy="2600681"/>
            <a:chOff x="107504" y="1522189"/>
            <a:chExt cx="2909435" cy="2600681"/>
          </a:xfrm>
        </p:grpSpPr>
        <p:grpSp>
          <p:nvGrpSpPr>
            <p:cNvPr id="9" name="Group 8"/>
            <p:cNvGrpSpPr/>
            <p:nvPr/>
          </p:nvGrpSpPr>
          <p:grpSpPr>
            <a:xfrm>
              <a:off x="107504" y="1522189"/>
              <a:ext cx="2909435" cy="2600681"/>
              <a:chOff x="107504" y="1522189"/>
              <a:chExt cx="2909435" cy="260068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07504" y="2641408"/>
                <a:ext cx="2880320" cy="1481462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349" y="1522189"/>
                <a:ext cx="2882590" cy="1543943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1130999" y="1827587"/>
              <a:ext cx="902811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800" dirty="0" smtClean="0">
                  <a:solidFill>
                    <a:srgbClr val="FF0000"/>
                  </a:solidFill>
                </a:rPr>
                <a:t>?</a:t>
              </a:r>
              <a:endParaRPr lang="en-US" sz="138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05" y="1444057"/>
            <a:ext cx="3199090" cy="2128959"/>
          </a:xfrm>
          <a:prstGeom prst="rect">
            <a:avLst/>
          </a:prstGeom>
        </p:spPr>
      </p:pic>
      <p:sp>
        <p:nvSpPr>
          <p:cNvPr id="18" name="Left Arrow 17"/>
          <p:cNvSpPr/>
          <p:nvPr/>
        </p:nvSpPr>
        <p:spPr>
          <a:xfrm>
            <a:off x="2411760" y="3362604"/>
            <a:ext cx="3420380" cy="60788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F05FF"/>
                </a:solidFill>
              </a:rPr>
              <a:t>Patientenbenachrichtigung</a:t>
            </a:r>
            <a:endParaRPr lang="de-DE" dirty="0">
              <a:solidFill>
                <a:srgbClr val="0F05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03848" y="1268760"/>
            <a:ext cx="3024336" cy="2093844"/>
          </a:xfrm>
          <a:prstGeom prst="rect">
            <a:avLst/>
          </a:prstGeom>
          <a:solidFill>
            <a:schemeClr val="lt1">
              <a:alpha val="86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44056"/>
            <a:ext cx="4839011" cy="2721305"/>
          </a:xfrm>
          <a:prstGeom prst="rect">
            <a:avLst/>
          </a:prstGeom>
        </p:spPr>
      </p:pic>
      <p:sp>
        <p:nvSpPr>
          <p:cNvPr id="22" name="Lightning Bolt 21"/>
          <p:cNvSpPr/>
          <p:nvPr/>
        </p:nvSpPr>
        <p:spPr>
          <a:xfrm>
            <a:off x="6893866" y="2508536"/>
            <a:ext cx="529687" cy="472749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Ziele</a:t>
            </a:r>
            <a:r>
              <a:rPr lang="en-US" dirty="0" smtClean="0"/>
              <a:t> der </a:t>
            </a:r>
            <a:r>
              <a:rPr lang="en-US" dirty="0" err="1" smtClean="0"/>
              <a:t>Kommunikation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Behandlung</a:t>
            </a:r>
            <a:r>
              <a:rPr lang="en-US" sz="2400" dirty="0" smtClean="0"/>
              <a:t> optimal </a:t>
            </a:r>
            <a:r>
              <a:rPr lang="en-US" sz="2400" dirty="0" err="1" smtClean="0"/>
              <a:t>gestalten</a:t>
            </a:r>
            <a:endParaRPr lang="en-US" sz="2400" dirty="0" smtClean="0"/>
          </a:p>
          <a:p>
            <a:pPr lvl="1"/>
            <a:r>
              <a:rPr lang="en-US" sz="2000" dirty="0" smtClean="0"/>
              <a:t>Commitments </a:t>
            </a:r>
            <a:r>
              <a:rPr lang="en-US" sz="2000" dirty="0" err="1"/>
              <a:t>erreichen</a:t>
            </a:r>
            <a:endParaRPr lang="en-US" sz="2000" dirty="0"/>
          </a:p>
          <a:p>
            <a:pPr lvl="2"/>
            <a:r>
              <a:rPr lang="en-US" sz="2000" dirty="0" err="1"/>
              <a:t>Tabeletteneinnahme</a:t>
            </a:r>
            <a:r>
              <a:rPr lang="en-US" sz="2000" dirty="0"/>
              <a:t> </a:t>
            </a:r>
            <a:r>
              <a:rPr lang="en-US" sz="2000" dirty="0" err="1"/>
              <a:t>sicherstellen</a:t>
            </a:r>
            <a:endParaRPr lang="en-US" sz="2000" dirty="0"/>
          </a:p>
          <a:p>
            <a:pPr lvl="2"/>
            <a:r>
              <a:rPr lang="en-US" sz="2000" dirty="0" err="1"/>
              <a:t>Überbelastung</a:t>
            </a:r>
            <a:r>
              <a:rPr lang="en-US" sz="2000" dirty="0"/>
              <a:t> </a:t>
            </a:r>
            <a:r>
              <a:rPr lang="en-US" sz="2000" dirty="0" err="1"/>
              <a:t>vermeiden</a:t>
            </a:r>
            <a:endParaRPr lang="en-US" sz="2000" dirty="0"/>
          </a:p>
          <a:p>
            <a:pPr lvl="2"/>
            <a:r>
              <a:rPr lang="mr-IN" sz="2000" dirty="0"/>
              <a:t>…</a:t>
            </a:r>
            <a:endParaRPr lang="en-US" sz="2000" dirty="0"/>
          </a:p>
          <a:p>
            <a:pPr lvl="1"/>
            <a:r>
              <a:rPr lang="en-US" sz="2000" dirty="0" err="1"/>
              <a:t>Wohlbetreutheitsgefühl</a:t>
            </a:r>
            <a:r>
              <a:rPr lang="en-US" sz="2000" dirty="0"/>
              <a:t> </a:t>
            </a:r>
            <a:r>
              <a:rPr lang="en-US" sz="2000" dirty="0" err="1"/>
              <a:t>erreichen</a:t>
            </a:r>
            <a:endParaRPr lang="en-US" sz="2000" dirty="0"/>
          </a:p>
          <a:p>
            <a:pPr lvl="2"/>
            <a:r>
              <a:rPr lang="en-US" sz="2000" dirty="0" err="1"/>
              <a:t>Mündigen</a:t>
            </a:r>
            <a:r>
              <a:rPr lang="en-US" sz="2000" dirty="0"/>
              <a:t> </a:t>
            </a:r>
            <a:r>
              <a:rPr lang="en-US" sz="2000" dirty="0" err="1"/>
              <a:t>Patienten</a:t>
            </a:r>
            <a:r>
              <a:rPr lang="en-US" sz="2000" dirty="0"/>
              <a:t> </a:t>
            </a:r>
            <a:r>
              <a:rPr lang="en-US" sz="2000" dirty="0" err="1"/>
              <a:t>einbeziehen</a:t>
            </a:r>
            <a:endParaRPr lang="en-US" sz="2000" dirty="0"/>
          </a:p>
          <a:p>
            <a:pPr lvl="2"/>
            <a:r>
              <a:rPr lang="en-US" sz="2000" dirty="0" err="1"/>
              <a:t>Überraschungen</a:t>
            </a:r>
            <a:r>
              <a:rPr lang="en-US" sz="2000" dirty="0"/>
              <a:t> </a:t>
            </a:r>
            <a:r>
              <a:rPr lang="en-US" sz="2000" dirty="0" err="1" smtClean="0"/>
              <a:t>vermeiden</a:t>
            </a:r>
            <a:r>
              <a:rPr lang="en-US" sz="2000" dirty="0" smtClean="0"/>
              <a:t> ("MFA </a:t>
            </a:r>
            <a:r>
              <a:rPr lang="en-US" sz="2000" dirty="0" err="1" smtClean="0"/>
              <a:t>kommt</a:t>
            </a:r>
            <a:r>
              <a:rPr lang="en-US" sz="2000" dirty="0" smtClean="0"/>
              <a:t> </a:t>
            </a:r>
            <a:r>
              <a:rPr lang="mr-IN" sz="2000" dirty="0" smtClean="0"/>
              <a:t>…</a:t>
            </a:r>
            <a:r>
              <a:rPr lang="de-DE" sz="2000" dirty="0" smtClean="0"/>
              <a:t>")</a:t>
            </a:r>
            <a:endParaRPr lang="en-US" sz="2000" dirty="0"/>
          </a:p>
          <a:p>
            <a:pPr lvl="2"/>
            <a:r>
              <a:rPr lang="en-US" sz="2000" dirty="0" err="1"/>
              <a:t>Panik</a:t>
            </a:r>
            <a:r>
              <a:rPr lang="en-US" sz="2000" dirty="0"/>
              <a:t> </a:t>
            </a:r>
            <a:r>
              <a:rPr lang="en-US" sz="2000" dirty="0" err="1"/>
              <a:t>vermeiden</a:t>
            </a:r>
            <a:r>
              <a:rPr lang="en-US" sz="2000" dirty="0"/>
              <a:t> </a:t>
            </a:r>
            <a:r>
              <a:rPr lang="en-US" sz="2000" dirty="0" smtClean="0"/>
              <a:t>("</a:t>
            </a:r>
            <a:r>
              <a:rPr lang="en-US" sz="2000" dirty="0" err="1" smtClean="0"/>
              <a:t>Notarzt</a:t>
            </a:r>
            <a:r>
              <a:rPr lang="en-US" sz="2000" dirty="0" smtClean="0"/>
              <a:t> </a:t>
            </a:r>
            <a:r>
              <a:rPr lang="en-US" sz="2000" dirty="0" err="1" smtClean="0"/>
              <a:t>kommt</a:t>
            </a:r>
            <a:r>
              <a:rPr lang="en-US" sz="2000" dirty="0" smtClean="0"/>
              <a:t> </a:t>
            </a:r>
            <a:r>
              <a:rPr lang="mr-IN" sz="2000" dirty="0" smtClean="0"/>
              <a:t>…</a:t>
            </a:r>
            <a:r>
              <a:rPr lang="de-DE" sz="2000" dirty="0" smtClean="0"/>
              <a:t>")</a:t>
            </a:r>
            <a:endParaRPr lang="en-US" sz="2000" dirty="0" smtClean="0"/>
          </a:p>
          <a:p>
            <a:r>
              <a:rPr lang="de-DE" sz="2400" dirty="0" smtClean="0"/>
              <a:t>Teilziele können sich widersprechen</a:t>
            </a:r>
          </a:p>
          <a:p>
            <a:pPr lvl="1"/>
            <a:r>
              <a:rPr lang="de-DE" sz="2000" dirty="0" smtClean="0"/>
              <a:t>Höfliche aber bestimmte Aufforderungen</a:t>
            </a:r>
          </a:p>
          <a:p>
            <a:pPr lvl="1"/>
            <a:r>
              <a:rPr lang="de-DE" sz="2000" dirty="0" smtClean="0"/>
              <a:t>Sozial angemessene Kommunikation notwendig</a:t>
            </a:r>
            <a:r>
              <a:rPr lang="en-US" sz="1800" dirty="0"/>
              <a:t> </a:t>
            </a:r>
            <a:r>
              <a:rPr lang="mr-IN" sz="1800" dirty="0" smtClean="0"/>
              <a:t>…</a:t>
            </a:r>
            <a:endParaRPr lang="de-DE" sz="1800" dirty="0" smtClean="0"/>
          </a:p>
          <a:p>
            <a:pPr lvl="1"/>
            <a:r>
              <a:rPr lang="de-DE" sz="1800" dirty="0" smtClean="0"/>
              <a:t>... aber schwierig</a:t>
            </a:r>
            <a:endParaRPr lang="de-DE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4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10644443" cy="71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4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Zentrale</a:t>
            </a:r>
            <a:r>
              <a:rPr lang="en-US" dirty="0" smtClean="0"/>
              <a:t> </a:t>
            </a:r>
            <a:r>
              <a:rPr lang="en-US" dirty="0" err="1" smtClean="0"/>
              <a:t>Fragestellung</a:t>
            </a:r>
            <a:r>
              <a:rPr lang="en-US" dirty="0" smtClean="0"/>
              <a:t> </a:t>
            </a:r>
            <a:r>
              <a:rPr lang="en-US" dirty="0" err="1" smtClean="0"/>
              <a:t>hier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1196975"/>
            <a:ext cx="8641084" cy="4968875"/>
          </a:xfrm>
        </p:spPr>
        <p:txBody>
          <a:bodyPr/>
          <a:lstStyle/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kann</a:t>
            </a:r>
            <a:r>
              <a:rPr lang="en-US" dirty="0" smtClean="0"/>
              <a:t> die </a:t>
            </a:r>
            <a:r>
              <a:rPr lang="en-US" dirty="0" err="1" smtClean="0"/>
              <a:t>Entscheidung</a:t>
            </a:r>
            <a:r>
              <a:rPr lang="en-US" dirty="0" smtClean="0"/>
              <a:t> </a:t>
            </a:r>
            <a:r>
              <a:rPr lang="en-US" dirty="0" err="1" smtClean="0"/>
              <a:t>über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gewählte</a:t>
            </a:r>
            <a:r>
              <a:rPr lang="en-US" dirty="0" smtClean="0"/>
              <a:t>/</a:t>
            </a:r>
            <a:r>
              <a:rPr lang="en-US" dirty="0" err="1" smtClean="0"/>
              <a:t>bestätigte</a:t>
            </a:r>
            <a:r>
              <a:rPr lang="en-US" dirty="0" smtClean="0"/>
              <a:t> </a:t>
            </a:r>
            <a:r>
              <a:rPr lang="en-US" dirty="0" err="1" smtClean="0"/>
              <a:t>Aktion</a:t>
            </a:r>
            <a:r>
              <a:rPr lang="en-US" dirty="0" smtClean="0"/>
              <a:t> </a:t>
            </a:r>
            <a:r>
              <a:rPr lang="en-US" dirty="0" err="1" smtClean="0"/>
              <a:t>angemessen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F05FF"/>
                </a:solidFill>
              </a:rPr>
              <a:t>an </a:t>
            </a:r>
            <a:r>
              <a:rPr lang="en-US" dirty="0" err="1" smtClean="0">
                <a:solidFill>
                  <a:srgbClr val="0F05FF"/>
                </a:solidFill>
              </a:rPr>
              <a:t>Patienten</a:t>
            </a:r>
            <a:r>
              <a:rPr lang="en-US" dirty="0" smtClean="0"/>
              <a:t> </a:t>
            </a:r>
            <a:r>
              <a:rPr lang="en-US" dirty="0" err="1" smtClean="0"/>
              <a:t>übermittelt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 err="1" smtClean="0"/>
              <a:t>Videositzungen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Arzt</a:t>
            </a:r>
            <a:r>
              <a:rPr lang="en-US" dirty="0" smtClean="0"/>
              <a:t> </a:t>
            </a:r>
            <a:r>
              <a:rPr lang="en-US" dirty="0" err="1" smtClean="0"/>
              <a:t>machbar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Überraschende</a:t>
            </a:r>
            <a:r>
              <a:rPr lang="en-US" dirty="0" smtClean="0"/>
              <a:t> </a:t>
            </a:r>
            <a:r>
              <a:rPr lang="en-US" dirty="0" err="1" smtClean="0"/>
              <a:t>Besuche</a:t>
            </a:r>
            <a:r>
              <a:rPr lang="en-US" dirty="0" smtClean="0"/>
              <a:t> </a:t>
            </a:r>
            <a:r>
              <a:rPr lang="en-US" dirty="0" err="1" smtClean="0"/>
              <a:t>einer</a:t>
            </a:r>
            <a:r>
              <a:rPr lang="en-US" dirty="0" smtClean="0"/>
              <a:t> MFA?</a:t>
            </a:r>
          </a:p>
          <a:p>
            <a:pPr lvl="1"/>
            <a:r>
              <a:rPr lang="en-US" dirty="0" err="1" smtClean="0"/>
              <a:t>Anruf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Call-Center?</a:t>
            </a:r>
            <a:endParaRPr lang="en-US" dirty="0"/>
          </a:p>
          <a:p>
            <a:pPr lvl="1"/>
            <a:r>
              <a:rPr lang="en-US" dirty="0" smtClean="0"/>
              <a:t>Email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Nachrichtendienste</a:t>
            </a:r>
            <a:r>
              <a:rPr lang="en-US" dirty="0" smtClean="0"/>
              <a:t>?</a:t>
            </a:r>
          </a:p>
          <a:p>
            <a:pPr lvl="1"/>
            <a:r>
              <a:rPr lang="mr-IN" dirty="0" smtClean="0"/>
              <a:t>…</a:t>
            </a:r>
            <a:endParaRPr lang="de-DE" dirty="0"/>
          </a:p>
          <a:p>
            <a:r>
              <a:rPr lang="de-DE" dirty="0" smtClean="0"/>
              <a:t>Ressourcenbeschränkungen</a:t>
            </a:r>
          </a:p>
          <a:p>
            <a:pPr lvl="1"/>
            <a:r>
              <a:rPr lang="de-DE" dirty="0" smtClean="0"/>
              <a:t>Wie kann man den </a:t>
            </a:r>
            <a:r>
              <a:rPr lang="de-DE" dirty="0" smtClean="0">
                <a:solidFill>
                  <a:srgbClr val="0F05FF"/>
                </a:solidFill>
              </a:rPr>
              <a:t>Aufwand der Kommunikation reduzieren</a:t>
            </a:r>
            <a:r>
              <a:rPr lang="de-DE" dirty="0" smtClean="0"/>
              <a:t>,</a:t>
            </a:r>
            <a:br>
              <a:rPr lang="de-DE" dirty="0" smtClean="0"/>
            </a:br>
            <a:r>
              <a:rPr lang="de-DE" dirty="0" smtClean="0"/>
              <a:t>bei </a:t>
            </a:r>
            <a:r>
              <a:rPr lang="de-DE" dirty="0" smtClean="0">
                <a:solidFill>
                  <a:srgbClr val="0F05FF"/>
                </a:solidFill>
              </a:rPr>
              <a:t>maximalem Nutzen für den Patienten</a:t>
            </a:r>
            <a:r>
              <a:rPr lang="de-DE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7057</TotalTime>
  <Words>766</Words>
  <Application>Microsoft Macintosh PowerPoint</Application>
  <PresentationFormat>On-screen Show (4:3)</PresentationFormat>
  <Paragraphs>224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ArialMT</vt:lpstr>
      <vt:lpstr>Calibri</vt:lpstr>
      <vt:lpstr>Comic Sans MS</vt:lpstr>
      <vt:lpstr>ＭＳ Ｐゴシック</vt:lpstr>
      <vt:lpstr>Myriad Pro</vt:lpstr>
      <vt:lpstr>Arial</vt:lpstr>
      <vt:lpstr>7_Standarddesign</vt:lpstr>
      <vt:lpstr>Sind Aspekte der sozial angemessenen Kommunikation  zur Zeit sinnvoll formalisierbar?  Betrachtungen am Beispiel der Telemedizin</vt:lpstr>
      <vt:lpstr>Leitbeispiel Patientenfernbetreuung</vt:lpstr>
      <vt:lpstr>PowerPoint Presentation</vt:lpstr>
      <vt:lpstr>Automatische Berechnung von Aktionen</vt:lpstr>
      <vt:lpstr>Fernbetreuung</vt:lpstr>
      <vt:lpstr>Soziotechnische Systeme mit ELSI: Telemedizin</vt:lpstr>
      <vt:lpstr>Ziele der Kommunikation</vt:lpstr>
      <vt:lpstr>PowerPoint Presentation</vt:lpstr>
      <vt:lpstr>Zentrale Fragestellung hier</vt:lpstr>
      <vt:lpstr>Kleiner Exkurs: Entscheidungsfindung – Aussagenlogik</vt:lpstr>
      <vt:lpstr>Einfache Entscheidungsfindung (relational)</vt:lpstr>
      <vt:lpstr>Sequentielle Entscheidungsfindung</vt:lpstr>
      <vt:lpstr>Aggregierende Nützlichkeitsmaße / Utilities</vt:lpstr>
      <vt:lpstr>Glaubenszustände (Kunstwort)</vt:lpstr>
      <vt:lpstr>Ziele auf technischer Ebene</vt:lpstr>
      <vt:lpstr>PDT-Logik</vt:lpstr>
      <vt:lpstr>PDT-Logik</vt:lpstr>
      <vt:lpstr>Interpretation Updates</vt:lpstr>
      <vt:lpstr>Interpretation Updates</vt:lpstr>
      <vt:lpstr>Interpretation Updates</vt:lpstr>
      <vt:lpstr>Interpretation Updates</vt:lpstr>
      <vt:lpstr>Interpretation Updates</vt:lpstr>
      <vt:lpstr>Interpretation Updates</vt:lpstr>
      <vt:lpstr>Interpretation Updates</vt:lpstr>
      <vt:lpstr>Glaubensoperatoren – Definitionen</vt:lpstr>
      <vt:lpstr>Glaubensoperatoren – Beispiel</vt:lpstr>
      <vt:lpstr>Glaubensoperatoren – Beispiel</vt:lpstr>
      <vt:lpstr>Glaubensoperatoren – Beispiel</vt:lpstr>
      <vt:lpstr>Glaubensoperatoren – Beispiel</vt:lpstr>
      <vt:lpstr>Glaubensoperatoren – Beispiel</vt:lpstr>
      <vt:lpstr>Glaubensoperatoren – Beispiel</vt:lpstr>
      <vt:lpstr>Glaubensoperatoren – Beispiel</vt:lpstr>
      <vt:lpstr>Glaubensoperatoren – Beispiel</vt:lpstr>
      <vt:lpstr>Einsicht</vt:lpstr>
      <vt:lpstr>Notwendige Arbeiten</vt:lpstr>
      <vt:lpstr>Notwendige Arbeiten</vt:lpstr>
      <vt:lpstr>Zurück zur Ausgangsfrage</vt:lpstr>
      <vt:lpstr>Zurück zur Ausgangsfrage</vt:lpstr>
      <vt:lpstr>Danksagung</vt:lpstr>
      <vt:lpstr>Frequency Functions</vt:lpstr>
      <vt:lpstr>Literatur PDT-Logik</vt:lpstr>
      <vt:lpstr>Literatur PRMs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1192</cp:revision>
  <cp:lastPrinted>2014-10-18T14:57:02Z</cp:lastPrinted>
  <dcterms:created xsi:type="dcterms:W3CDTF">2010-04-27T12:26:40Z</dcterms:created>
  <dcterms:modified xsi:type="dcterms:W3CDTF">2018-05-30T07:02:47Z</dcterms:modified>
</cp:coreProperties>
</file>