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89" r:id="rId3"/>
    <p:sldId id="257" r:id="rId4"/>
    <p:sldId id="258" r:id="rId5"/>
    <p:sldId id="595" r:id="rId6"/>
    <p:sldId id="586" r:id="rId7"/>
    <p:sldId id="596" r:id="rId8"/>
    <p:sldId id="593" r:id="rId9"/>
    <p:sldId id="260" r:id="rId10"/>
    <p:sldId id="591" r:id="rId11"/>
    <p:sldId id="620" r:id="rId12"/>
    <p:sldId id="259" r:id="rId13"/>
    <p:sldId id="594" r:id="rId14"/>
    <p:sldId id="619" r:id="rId15"/>
    <p:sldId id="590" r:id="rId16"/>
    <p:sldId id="592" r:id="rId17"/>
    <p:sldId id="588" r:id="rId1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8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E618-799F-BF48-8F91-D2BC99FD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F62B7-5E48-D547-9F58-60A3B85F3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763BA-D883-F44F-9787-FAB6D0E1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B9EA-E525-8D4E-9652-D177B55F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6772F-FAEC-8249-81D0-61AA960F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96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3812-E9C0-DD44-B3B8-9B9DEFDF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3FC65-AD87-C04A-8A20-DF6A47E52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819C6-D44F-294F-9033-0194955A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44A8-1A31-CA49-841E-B904F5EC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E8A8-54B5-0B43-B189-A60E4ED8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465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07306-0461-9040-8989-37E8E2E4A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87FBE-614D-554A-954F-802CA4A02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7207-6C2E-0642-BED5-3C040CBF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7EE1-0EF1-8948-87E2-994FB3B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C22F4-60D4-A746-8EDF-D7A4E2A3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691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14E3-966B-6F4B-9F0F-6DCB6ED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84D7-E7CE-F740-9AB4-56C8B1C5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0665-9300-8640-BF45-FF3AE43E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F7AB-69FF-0042-BDBF-443044B0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58D2-B970-0F4A-87B7-C1CFDB63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98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971C-2651-FC4E-9DA8-15DD6873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8B593-2D8F-5747-BD54-B2B6B948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56FF3-2329-254F-B81A-04E8D8FF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B4A1-9DB9-A04F-9584-3282F606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0EF9-A9F2-564E-B1C3-6F8804EB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3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082B-2F40-2643-8F7C-F39A600E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0454-2188-4F4C-A8C8-4AA4391FD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43FCF-A1E1-3D46-A9BC-021160AB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4FEC8-F602-1149-850A-08F3E176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8BDA-A43F-F64D-8191-628E1AA4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CD09-8726-C44D-B71C-45E056E0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94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357E-2E5E-9B44-AB4E-20E87452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6857-442D-3D4C-9E7B-D99B7E8F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D72BE-F18A-CB48-B23E-8B26E132F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6811E-6336-3348-8607-2FA504051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89EEB-93A2-E54F-94F6-785036FB0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29DB2-25E2-2243-9EFC-7FA686B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64AC1-4FD0-A643-B766-850ED762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8869C-8C28-E148-9724-111F6839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55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5D39-05B6-9049-83C5-7DB5821D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8C1DE-E2A7-6449-8701-82899C69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E28FD-C882-964D-A9DF-611E467D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166D1-FDFC-5547-AE56-D6996180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207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0EE1C-F85F-644C-93D4-90D0E808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FA4DE-C915-F04F-BB33-39D162B0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2D683-B015-834F-B494-25FFA3F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633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5F03-7BDA-9846-9C2C-BB3DB860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01D3-A59C-A844-99FF-D18373B6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187A6-F36B-F946-9720-35719DE04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9AB60-0AEC-F44F-AE88-41D33CFE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4C15D-4AF8-E34A-B3EB-93142DD4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3191B-F2B4-7241-9A4D-A748691C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624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9179-BAF3-5F4F-A2BD-134DE91E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C1A76-DB49-344E-9BCD-2513D5D74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646AC-A501-5D44-B442-941DB688C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80EDF-536B-544A-BF38-EEFB5CAE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FA79F-CEA7-D44F-B399-6E4837DC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B39F3-24C2-F548-97FD-316B519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291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86957-1541-5347-B6E5-BF0EA5BA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DEAB-E617-1A45-9B9E-49D6FF2A3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7A0B5-3053-734D-8831-A71EADE23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CDAA-90F5-6649-9BC9-66C0D5C80B85}" type="datetimeFigureOut">
              <a:rPr lang="en-DE" smtClean="0"/>
              <a:t>20.11.20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45B51-DE4A-7D40-A72B-13DAE4BDE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A84EC-D133-5349-937A-E9286B2D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29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092"/>
            <a:ext cx="9144000" cy="1949610"/>
          </a:xfrm>
        </p:spPr>
        <p:txBody>
          <a:bodyPr>
            <a:normAutofit/>
          </a:bodyPr>
          <a:lstStyle/>
          <a:p>
            <a:r>
              <a:rPr lang="en-DE" dirty="0"/>
              <a:t>Knowledge-based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1D9DA-F2D3-0D46-BF15-A754447F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40" y="4639725"/>
            <a:ext cx="9144000" cy="1045457"/>
          </a:xfrm>
        </p:spPr>
        <p:txBody>
          <a:bodyPr>
            <a:normAutofit/>
          </a:bodyPr>
          <a:lstStyle/>
          <a:p>
            <a:r>
              <a:rPr lang="en-DE" dirty="0"/>
              <a:t>Ralf Möller</a:t>
            </a:r>
            <a:br>
              <a:rPr lang="en-DE" dirty="0"/>
            </a:br>
            <a:r>
              <a:rPr lang="en-DE" dirty="0"/>
              <a:t>Institute of Information Systems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9F67F9-46D6-A14C-8EEE-4FF6A40CE26D}"/>
              </a:ext>
            </a:extLst>
          </p:cNvPr>
          <p:cNvSpPr txBox="1">
            <a:spLocks/>
          </p:cNvSpPr>
          <p:nvPr/>
        </p:nvSpPr>
        <p:spPr>
          <a:xfrm>
            <a:off x="1543880" y="2315839"/>
            <a:ext cx="9144000" cy="19496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DE" dirty="0"/>
              <a:t>From the Old Days </a:t>
            </a:r>
            <a:br>
              <a:rPr lang="en-DE" dirty="0"/>
            </a:br>
            <a:r>
              <a:rPr lang="en-DE" dirty="0"/>
              <a:t>to the Future</a:t>
            </a:r>
          </a:p>
        </p:txBody>
      </p:sp>
    </p:spTree>
    <p:extLst>
      <p:ext uri="{BB962C8B-B14F-4D97-AF65-F5344CB8AC3E}">
        <p14:creationId xmlns:p14="http://schemas.microsoft.com/office/powerpoint/2010/main" val="18480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4415-2429-524A-872F-46563346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1"/>
            <a:ext cx="10515600" cy="1325563"/>
          </a:xfrm>
        </p:spPr>
        <p:txBody>
          <a:bodyPr/>
          <a:lstStyle/>
          <a:p>
            <a:r>
              <a:rPr lang="en-DE" dirty="0"/>
              <a:t>Human specifies goal: Example 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D56B-0E93-BB48-A1C5-87B564F1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9C84F5-53A0-BA47-9A52-F03C6F0E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51" y="1309676"/>
            <a:ext cx="5575298" cy="3577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CEA7B4-AB91-594C-9E3E-F46B8729182A}"/>
              </a:ext>
            </a:extLst>
          </p:cNvPr>
          <p:cNvSpPr/>
          <p:nvPr/>
        </p:nvSpPr>
        <p:spPr>
          <a:xfrm>
            <a:off x="3320488" y="1045824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Challenges of Human-Aware AI Systems: Subbarao </a:t>
            </a:r>
            <a:r>
              <a:rPr lang="en-US" sz="1200" dirty="0" err="1"/>
              <a:t>Kambhampati</a:t>
            </a:r>
            <a:endParaRPr lang="en-DE" sz="12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7AAC5D-30DD-724B-AEF7-36AC9AA0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051" y="4910077"/>
            <a:ext cx="8034256" cy="1977461"/>
          </a:xfrm>
        </p:spPr>
        <p:txBody>
          <a:bodyPr>
            <a:noAutofit/>
          </a:bodyPr>
          <a:lstStyle/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human understanding of the problem to be solved</a:t>
            </a:r>
            <a:endParaRPr lang="en-DE" sz="1600" baseline="30000" dirty="0"/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robot’s model of the problem to be solved</a:t>
            </a:r>
            <a:endParaRPr lang="en-DE" sz="1600" baseline="30000" dirty="0"/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baseline="-25000" dirty="0"/>
              <a:t> </a:t>
            </a:r>
            <a:r>
              <a:rPr lang="en-US" sz="1600" dirty="0"/>
              <a:t>is the human’s understanding of the robot’s </a:t>
            </a:r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is the robot’s model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(anticipate human behavior)</a:t>
            </a:r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is the robot’s model of </a:t>
            </a:r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600" dirty="0"/>
              <a:t>(anticipate human’s expectations)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C2894-2F88-734D-8110-BAFB41583FA6}"/>
              </a:ext>
            </a:extLst>
          </p:cNvPr>
          <p:cNvSpPr txBox="1"/>
          <p:nvPr/>
        </p:nvSpPr>
        <p:spPr>
          <a:xfrm>
            <a:off x="2827176" y="6185346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~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B9119-71E2-6B47-B158-BA91DE4A3BB8}"/>
              </a:ext>
            </a:extLst>
          </p:cNvPr>
          <p:cNvSpPr/>
          <p:nvPr/>
        </p:nvSpPr>
        <p:spPr>
          <a:xfrm>
            <a:off x="3119244" y="425570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99EF4-9604-A340-B681-1ADA1C79A5B3}"/>
              </a:ext>
            </a:extLst>
          </p:cNvPr>
          <p:cNvSpPr txBox="1"/>
          <p:nvPr/>
        </p:nvSpPr>
        <p:spPr>
          <a:xfrm>
            <a:off x="2851604" y="5849496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217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4415-2429-524A-872F-46563346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91"/>
            <a:ext cx="12328634" cy="1325563"/>
          </a:xfrm>
        </p:spPr>
        <p:txBody>
          <a:bodyPr/>
          <a:lstStyle/>
          <a:p>
            <a:pPr algn="ctr"/>
            <a:r>
              <a:rPr lang="en-DE" dirty="0"/>
              <a:t>Human specifies goal: Example Tumor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D56B-0E93-BB48-A1C5-87B564F1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9C84F5-53A0-BA47-9A52-F03C6F0E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51" y="1309676"/>
            <a:ext cx="5575298" cy="3577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CEA7B4-AB91-594C-9E3E-F46B8729182A}"/>
              </a:ext>
            </a:extLst>
          </p:cNvPr>
          <p:cNvSpPr/>
          <p:nvPr/>
        </p:nvSpPr>
        <p:spPr>
          <a:xfrm>
            <a:off x="3320488" y="1045824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Challenges of Human-Aware AI Systems: Subbarao </a:t>
            </a:r>
            <a:r>
              <a:rPr lang="en-US" sz="1200" dirty="0" err="1"/>
              <a:t>Kambhampati</a:t>
            </a:r>
            <a:endParaRPr lang="en-DE" sz="12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7AAC5D-30DD-724B-AEF7-36AC9AA0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051" y="4910077"/>
            <a:ext cx="8034256" cy="1977461"/>
          </a:xfrm>
        </p:spPr>
        <p:txBody>
          <a:bodyPr>
            <a:noAutofit/>
          </a:bodyPr>
          <a:lstStyle/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human understanding of the problem to be solved (Provide Tumor </a:t>
            </a:r>
            <a:r>
              <a:rPr lang="en-US" sz="1600"/>
              <a:t>Recognition Model)</a:t>
            </a:r>
            <a:endParaRPr lang="en-DE" sz="1600" baseline="30000" dirty="0"/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robot’s model of the problem to be solved</a:t>
            </a:r>
            <a:endParaRPr lang="en-DE" sz="1600" baseline="30000" dirty="0"/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baseline="-25000" dirty="0"/>
              <a:t> </a:t>
            </a:r>
            <a:r>
              <a:rPr lang="en-US" sz="1600" dirty="0"/>
              <a:t>is the human’s understanding of the robot’s </a:t>
            </a:r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is the robot’s model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(anticipate human behavior)</a:t>
            </a:r>
          </a:p>
          <a:p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/>
              <a:t>is the robot’s model of </a:t>
            </a:r>
            <a:r>
              <a:rPr lang="en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DE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1600" dirty="0"/>
              <a:t>(anticipate human’s expectations)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C2894-2F88-734D-8110-BAFB41583FA6}"/>
              </a:ext>
            </a:extLst>
          </p:cNvPr>
          <p:cNvSpPr txBox="1"/>
          <p:nvPr/>
        </p:nvSpPr>
        <p:spPr>
          <a:xfrm>
            <a:off x="2827176" y="6185346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~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B9119-71E2-6B47-B158-BA91DE4A3BB8}"/>
              </a:ext>
            </a:extLst>
          </p:cNvPr>
          <p:cNvSpPr/>
          <p:nvPr/>
        </p:nvSpPr>
        <p:spPr>
          <a:xfrm>
            <a:off x="3119244" y="425570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DE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99EF4-9604-A340-B681-1ADA1C79A5B3}"/>
              </a:ext>
            </a:extLst>
          </p:cNvPr>
          <p:cNvSpPr txBox="1"/>
          <p:nvPr/>
        </p:nvSpPr>
        <p:spPr>
          <a:xfrm>
            <a:off x="2851604" y="5849496"/>
            <a:ext cx="29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7045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3AB8-E5A0-244F-83F0-03C4D5E5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-62189"/>
            <a:ext cx="11255828" cy="1325563"/>
          </a:xfrm>
        </p:spPr>
        <p:txBody>
          <a:bodyPr/>
          <a:lstStyle/>
          <a:p>
            <a:r>
              <a:rPr lang="en-DE" dirty="0"/>
              <a:t>New AI: Finally, after all those years…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D5AC-D952-0743-9140-C6E2FA87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774"/>
            <a:ext cx="10515600" cy="52709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DE" dirty="0"/>
              <a:t>Still there are modeling languages used by agents …</a:t>
            </a:r>
          </a:p>
          <a:p>
            <a:endParaRPr lang="en-DE" dirty="0">
              <a:solidFill>
                <a:srgbClr val="0914FF"/>
              </a:solidFill>
            </a:endParaRPr>
          </a:p>
          <a:p>
            <a:r>
              <a:rPr lang="en-DE" dirty="0">
                <a:solidFill>
                  <a:srgbClr val="0914FF"/>
                </a:solidFill>
              </a:rPr>
              <a:t>Probabilistic Dynamic Modeling – StaR-AI / Hybrid Factor Graphs / Causal Graphs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Model-based</a:t>
            </a:r>
            <a:r>
              <a:rPr lang="en-DE" dirty="0"/>
              <a:t> encoding of (non-stationary) probabilistic processes</a:t>
            </a:r>
          </a:p>
          <a:p>
            <a:pPr lvl="1"/>
            <a:r>
              <a:rPr lang="en-DE" dirty="0"/>
              <a:t>Fitting of models to data, e.g., by gradient descent (</a:t>
            </a:r>
            <a:r>
              <a:rPr lang="en-DE" dirty="0">
                <a:solidFill>
                  <a:srgbClr val="0914FF"/>
                </a:solidFill>
              </a:rPr>
              <a:t>learning</a:t>
            </a:r>
            <a:r>
              <a:rPr lang="en-DE" dirty="0"/>
              <a:t>)</a:t>
            </a:r>
          </a:p>
          <a:p>
            <a:pPr lvl="1"/>
            <a:r>
              <a:rPr lang="en-DE" dirty="0"/>
              <a:t>Higher expressivity – </a:t>
            </a:r>
            <a:r>
              <a:rPr lang="en-DE" dirty="0">
                <a:solidFill>
                  <a:srgbClr val="00B050"/>
                </a:solidFill>
              </a:rPr>
              <a:t>declarative formalism</a:t>
            </a:r>
            <a:r>
              <a:rPr lang="en-DE" dirty="0"/>
              <a:t>: Algorithmics of efficient QA</a:t>
            </a:r>
          </a:p>
          <a:p>
            <a:pPr lvl="1"/>
            <a:r>
              <a:rPr lang="en-DE" dirty="0"/>
              <a:t>Lower expressivity – </a:t>
            </a:r>
            <a:r>
              <a:rPr lang="en-DE" dirty="0">
                <a:solidFill>
                  <a:srgbClr val="FF0000"/>
                </a:solidFill>
              </a:rPr>
              <a:t>computational formalism</a:t>
            </a:r>
            <a:r>
              <a:rPr lang="en-DE" dirty="0">
                <a:solidFill>
                  <a:srgbClr val="00B050"/>
                </a:solidFill>
              </a:rPr>
              <a:t> w/ probabilistic semantics</a:t>
            </a:r>
            <a:r>
              <a:rPr lang="en-DE" dirty="0"/>
              <a:t>: </a:t>
            </a:r>
            <a:br>
              <a:rPr lang="en-DE" dirty="0"/>
            </a:br>
            <a:r>
              <a:rPr lang="en-DE" dirty="0">
                <a:sym typeface="Wingdings" pitchFamily="2" charset="2"/>
              </a:rPr>
              <a:t>Encoding, e.g., as (dynamic) arithmetic circuits </a:t>
            </a:r>
            <a:br>
              <a:rPr lang="en-DE" dirty="0">
                <a:sym typeface="Wingdings" pitchFamily="2" charset="2"/>
              </a:rPr>
            </a:br>
            <a:r>
              <a:rPr lang="en-DE" dirty="0">
                <a:sym typeface="Wingdings" pitchFamily="2" charset="2"/>
              </a:rPr>
              <a:t>(deeply nested sum-product networks)</a:t>
            </a:r>
          </a:p>
          <a:p>
            <a:r>
              <a:rPr lang="en-DE" dirty="0">
                <a:solidFill>
                  <a:srgbClr val="0914FF"/>
                </a:solidFill>
              </a:rPr>
              <a:t>Differential Programming</a:t>
            </a:r>
          </a:p>
          <a:p>
            <a:pPr lvl="1"/>
            <a:r>
              <a:rPr lang="en-DE" dirty="0"/>
              <a:t>Functional modeling extended to include components specified as arbitrary programs</a:t>
            </a:r>
          </a:p>
          <a:p>
            <a:pPr lvl="1"/>
            <a:r>
              <a:rPr lang="en-DE" dirty="0"/>
              <a:t>Automatic differentiation of programs for </a:t>
            </a:r>
            <a:r>
              <a:rPr lang="en-DE" dirty="0">
                <a:solidFill>
                  <a:srgbClr val="0914FF"/>
                </a:solidFill>
              </a:rPr>
              <a:t>learning</a:t>
            </a:r>
            <a:r>
              <a:rPr lang="en-DE" dirty="0"/>
              <a:t> with gradient descent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Computational formalism </a:t>
            </a:r>
            <a:r>
              <a:rPr lang="en-DE" dirty="0">
                <a:solidFill>
                  <a:srgbClr val="00B050"/>
                </a:solidFill>
              </a:rPr>
              <a:t>that allows for model-based learning</a:t>
            </a:r>
            <a:endParaRPr lang="en-DE" dirty="0">
              <a:solidFill>
                <a:srgbClr val="00B050"/>
              </a:solidFill>
              <a:sym typeface="Wingdings" pitchFamily="2" charset="2"/>
            </a:endParaRPr>
          </a:p>
          <a:p>
            <a:pPr lvl="1"/>
            <a:r>
              <a:rPr lang="en-DE" dirty="0">
                <a:solidFill>
                  <a:srgbClr val="00B050"/>
                </a:solidFill>
                <a:sym typeface="Wingdings" pitchFamily="2" charset="2"/>
              </a:rPr>
              <a:t>Differential learning w/ small or incomplete data </a:t>
            </a:r>
            <a:endParaRPr lang="en-DE" dirty="0">
              <a:sym typeface="Wingdings" pitchFamily="2" charset="2"/>
            </a:endParaRPr>
          </a:p>
          <a:p>
            <a:r>
              <a:rPr lang="en-DE" dirty="0">
                <a:solidFill>
                  <a:srgbClr val="0914FF"/>
                </a:solidFill>
                <a:sym typeface="Wingdings" pitchFamily="2" charset="2"/>
              </a:rPr>
              <a:t>Probabilistic Differential Programming</a:t>
            </a:r>
            <a:endParaRPr lang="en-US" dirty="0"/>
          </a:p>
          <a:p>
            <a:pPr lvl="1"/>
            <a:r>
              <a:rPr lang="en-DE" dirty="0">
                <a:solidFill>
                  <a:srgbClr val="FF0000"/>
                </a:solidFill>
              </a:rPr>
              <a:t>Computational</a:t>
            </a:r>
            <a:r>
              <a:rPr lang="en-DE" dirty="0"/>
              <a:t>/</a:t>
            </a:r>
            <a:r>
              <a:rPr lang="en-DE" dirty="0">
                <a:solidFill>
                  <a:srgbClr val="00B050"/>
                </a:solidFill>
              </a:rPr>
              <a:t>declarative</a:t>
            </a:r>
            <a:r>
              <a:rPr lang="en-DE" dirty="0">
                <a:solidFill>
                  <a:srgbClr val="FF0000"/>
                </a:solidFill>
              </a:rPr>
              <a:t> formalism </a:t>
            </a:r>
            <a:r>
              <a:rPr lang="en-DE" dirty="0">
                <a:solidFill>
                  <a:srgbClr val="00B050"/>
                </a:solidFill>
              </a:rPr>
              <a:t>with model-based learning (on GPUs)</a:t>
            </a:r>
            <a:br>
              <a:rPr lang="en-DE" dirty="0">
                <a:solidFill>
                  <a:srgbClr val="00B050"/>
                </a:solidFill>
              </a:rPr>
            </a:br>
            <a:r>
              <a:rPr lang="en-DE" dirty="0">
                <a:solidFill>
                  <a:srgbClr val="00B050"/>
                </a:solidFill>
              </a:rPr>
              <a:t>w/ small/incomplete data and probabilistic semantics </a:t>
            </a:r>
          </a:p>
          <a:p>
            <a:pPr lvl="1"/>
            <a:r>
              <a:rPr lang="en-DE">
                <a:solidFill>
                  <a:srgbClr val="00B050"/>
                </a:solidFill>
                <a:sym typeface="Wingdings" pitchFamily="2" charset="2"/>
              </a:rPr>
              <a:t>Encoding of relational data into data in embedding spaces and vice versa</a:t>
            </a:r>
            <a:endParaRPr lang="en-DE" dirty="0">
              <a:solidFill>
                <a:srgbClr val="00B050"/>
              </a:solidFill>
              <a:sym typeface="Wingdings" pitchFamily="2" charset="2"/>
            </a:endParaRP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78AB2546-0DED-7B4A-A033-833186BC192B}"/>
              </a:ext>
            </a:extLst>
          </p:cNvPr>
          <p:cNvSpPr/>
          <p:nvPr/>
        </p:nvSpPr>
        <p:spPr>
          <a:xfrm>
            <a:off x="9236569" y="1"/>
            <a:ext cx="3570514" cy="1760220"/>
          </a:xfrm>
          <a:prstGeom prst="cloudCallout">
            <a:avLst>
              <a:gd name="adj1" fmla="val -61751"/>
              <a:gd name="adj2" fmla="val -29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…there is no longer a simulation model of human reasoning imposed</a:t>
            </a:r>
          </a:p>
        </p:txBody>
      </p:sp>
    </p:spTree>
    <p:extLst>
      <p:ext uri="{BB962C8B-B14F-4D97-AF65-F5344CB8AC3E}">
        <p14:creationId xmlns:p14="http://schemas.microsoft.com/office/powerpoint/2010/main" val="24187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81D7-79C6-2248-AFC8-B9FB3CD5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Related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0B52-58DD-F448-B779-BF565AA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>
                <a:solidFill>
                  <a:srgbClr val="00B050"/>
                </a:solidFill>
              </a:rPr>
              <a:t>Upcoming</a:t>
            </a:r>
            <a:r>
              <a:rPr lang="en-US" dirty="0"/>
              <a:t>: </a:t>
            </a:r>
            <a:r>
              <a:rPr lang="en-US" dirty="0">
                <a:solidFill>
                  <a:srgbClr val="0914FF"/>
                </a:solidFill>
              </a:rPr>
              <a:t>DFKI Activities </a:t>
            </a:r>
            <a:r>
              <a:rPr lang="en-US" dirty="0"/>
              <a:t>(SH Gov)</a:t>
            </a:r>
            <a:endParaRPr lang="en-US" dirty="0">
              <a:solidFill>
                <a:srgbClr val="0914FF"/>
              </a:solidFill>
            </a:endParaRPr>
          </a:p>
          <a:p>
            <a:pPr lvl="0" fontAlgn="base"/>
            <a:r>
              <a:rPr lang="en-US" dirty="0">
                <a:solidFill>
                  <a:srgbClr val="00B050"/>
                </a:solidFill>
              </a:rPr>
              <a:t>Upcoming</a:t>
            </a:r>
            <a:r>
              <a:rPr lang="en-US" dirty="0"/>
              <a:t>: </a:t>
            </a:r>
            <a:r>
              <a:rPr lang="en-US" dirty="0">
                <a:solidFill>
                  <a:srgbClr val="0914FF"/>
                </a:solidFill>
              </a:rPr>
              <a:t>Medical Cause and Effects Analysis </a:t>
            </a:r>
            <a:r>
              <a:rPr lang="en-US" dirty="0"/>
              <a:t>(SH Gov)</a:t>
            </a:r>
          </a:p>
          <a:p>
            <a:pPr lvl="0" fontAlgn="base"/>
            <a:r>
              <a:rPr lang="en-US" dirty="0">
                <a:solidFill>
                  <a:srgbClr val="00B050"/>
                </a:solidFill>
              </a:rPr>
              <a:t>Upcoming</a:t>
            </a:r>
            <a:r>
              <a:rPr lang="en-US" dirty="0"/>
              <a:t>: </a:t>
            </a:r>
            <a:r>
              <a:rPr lang="en-US" dirty="0">
                <a:solidFill>
                  <a:srgbClr val="0914FF"/>
                </a:solidFill>
              </a:rPr>
              <a:t>Model-based System Penetration Testing w/ Honeypot-driven Model Acquisition </a:t>
            </a:r>
            <a:r>
              <a:rPr lang="en-US" dirty="0"/>
              <a:t>(BMBF)</a:t>
            </a:r>
          </a:p>
          <a:p>
            <a:pPr lvl="0" fontAlgn="base"/>
            <a:r>
              <a:rPr lang="en-US" dirty="0">
                <a:solidFill>
                  <a:srgbClr val="00B050"/>
                </a:solidFill>
              </a:rPr>
              <a:t>Upcoming: </a:t>
            </a:r>
            <a:r>
              <a:rPr lang="en-US" dirty="0">
                <a:solidFill>
                  <a:srgbClr val="0914FF"/>
                </a:solidFill>
              </a:rPr>
              <a:t>Digitization of Smart Materials and their Production Processes </a:t>
            </a:r>
            <a:r>
              <a:rPr lang="en-US" dirty="0"/>
              <a:t>(BMBF)</a:t>
            </a:r>
          </a:p>
          <a:p>
            <a:pPr fontAlgn="base"/>
            <a:r>
              <a:rPr lang="en-US" dirty="0">
                <a:solidFill>
                  <a:srgbClr val="0914FF"/>
                </a:solidFill>
              </a:rPr>
              <a:t>Data Linking </a:t>
            </a:r>
            <a:r>
              <a:rPr lang="en-US" dirty="0"/>
              <a:t>(DFG Cluster of Excellence „Understanding Written Artefacts“ , UHH)</a:t>
            </a:r>
          </a:p>
          <a:p>
            <a:pPr lvl="0" fontAlgn="base"/>
            <a:r>
              <a:rPr lang="en-US" dirty="0" err="1">
                <a:solidFill>
                  <a:srgbClr val="0914FF"/>
                </a:solidFill>
              </a:rPr>
              <a:t>Mittelstand</a:t>
            </a:r>
            <a:r>
              <a:rPr lang="en-US" dirty="0">
                <a:solidFill>
                  <a:srgbClr val="0914FF"/>
                </a:solidFill>
              </a:rPr>
              <a:t> 4.0 </a:t>
            </a:r>
            <a:r>
              <a:rPr lang="en-US" dirty="0" err="1">
                <a:solidFill>
                  <a:srgbClr val="0914FF"/>
                </a:solidFill>
              </a:rPr>
              <a:t>Kompetenzzentrum</a:t>
            </a:r>
            <a:r>
              <a:rPr lang="en-US" dirty="0">
                <a:solidFill>
                  <a:srgbClr val="0914FF"/>
                </a:solidFill>
              </a:rPr>
              <a:t> Kiel</a:t>
            </a:r>
            <a:r>
              <a:rPr lang="en-US" dirty="0"/>
              <a:t> (</a:t>
            </a:r>
            <a:r>
              <a:rPr lang="en-US" dirty="0" err="1"/>
              <a:t>BMWi</a:t>
            </a:r>
            <a:r>
              <a:rPr lang="en-US" dirty="0"/>
              <a:t>)</a:t>
            </a:r>
          </a:p>
          <a:p>
            <a:pPr lvl="1" fontAlgn="base"/>
            <a:r>
              <a:rPr lang="en-US" dirty="0"/>
              <a:t>Message classification for customer support</a:t>
            </a:r>
          </a:p>
          <a:p>
            <a:pPr lvl="1" fontAlgn="base"/>
            <a:r>
              <a:rPr lang="en-US" dirty="0"/>
              <a:t>Sales data analysis</a:t>
            </a:r>
          </a:p>
          <a:p>
            <a:pPr lvl="1" fontAlgn="base"/>
            <a:r>
              <a:rPr lang="en-US" dirty="0"/>
              <a:t>Detection of welding faults in X-ray images (</a:t>
            </a:r>
            <a:r>
              <a:rPr lang="en-US" dirty="0">
                <a:solidFill>
                  <a:srgbClr val="FF0000"/>
                </a:solidFill>
              </a:rPr>
              <a:t>completed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solidFill>
                  <a:srgbClr val="0914FF"/>
                </a:solidFill>
              </a:rPr>
              <a:t>Industrial activities (external PhDs)</a:t>
            </a:r>
          </a:p>
          <a:p>
            <a:pPr lvl="1" fontAlgn="base"/>
            <a:r>
              <a:rPr lang="en-US" dirty="0"/>
              <a:t>Entropy Features for Multivariate Time Series (</a:t>
            </a:r>
            <a:r>
              <a:rPr lang="en-US" dirty="0" err="1"/>
              <a:t>Innovex</a:t>
            </a:r>
            <a:r>
              <a:rPr lang="en-US" dirty="0"/>
              <a:t>)</a:t>
            </a:r>
          </a:p>
          <a:p>
            <a:pPr lvl="1" fontAlgn="base"/>
            <a:r>
              <a:rPr lang="en-US" dirty="0"/>
              <a:t>First-Order Gaussian Processes and Non-Parametric Models (McKinsey)</a:t>
            </a:r>
          </a:p>
          <a:p>
            <a:pPr lvl="1" fontAlgn="base"/>
            <a:r>
              <a:rPr lang="en-US" dirty="0"/>
              <a:t>Logistics Optimization Support (</a:t>
            </a:r>
            <a:r>
              <a:rPr lang="en-US" dirty="0" err="1"/>
              <a:t>Oldendorff</a:t>
            </a:r>
            <a:r>
              <a:rPr lang="en-US" dirty="0"/>
              <a:t> Carriers)</a:t>
            </a:r>
          </a:p>
          <a:p>
            <a:pPr lvl="1" fontAlgn="base"/>
            <a:r>
              <a:rPr lang="en-US" dirty="0"/>
              <a:t>Balancing Accuracy and Model Complexity in Sum-Product Networks for Signal Data Processing (VW)</a:t>
            </a:r>
          </a:p>
          <a:p>
            <a:pPr lvl="0" fontAlgn="base"/>
            <a:r>
              <a:rPr lang="en-US" dirty="0">
                <a:solidFill>
                  <a:srgbClr val="0914FF"/>
                </a:solidFill>
              </a:rPr>
              <a:t>Big Data Analysis for Healthcare Applications </a:t>
            </a:r>
            <a:r>
              <a:rPr lang="en-US" dirty="0"/>
              <a:t>(CISCO-COPICOH, </a:t>
            </a:r>
            <a:r>
              <a:rPr lang="en-US" dirty="0">
                <a:solidFill>
                  <a:srgbClr val="FF0000"/>
                </a:solidFill>
              </a:rPr>
              <a:t>completed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21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A6A3-9769-1549-B7ED-BD9CFF13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 to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EABC-D61A-E644-A7DE-C99A1C21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Agents </a:t>
            </a:r>
            <a:r>
              <a:rPr lang="en-DE" dirty="0">
                <a:solidFill>
                  <a:srgbClr val="0914FF"/>
                </a:solidFill>
              </a:rPr>
              <a:t>not only </a:t>
            </a:r>
            <a:r>
              <a:rPr lang="en-DE" i="1" dirty="0">
                <a:solidFill>
                  <a:srgbClr val="0914FF"/>
                </a:solidFill>
              </a:rPr>
              <a:t>use</a:t>
            </a:r>
            <a:r>
              <a:rPr lang="en-DE" dirty="0">
                <a:solidFill>
                  <a:srgbClr val="0914FF"/>
                </a:solidFill>
              </a:rPr>
              <a:t> models</a:t>
            </a:r>
          </a:p>
          <a:p>
            <a:r>
              <a:rPr lang="en-DE" dirty="0"/>
              <a:t>Agents </a:t>
            </a:r>
            <a:r>
              <a:rPr lang="en-DE" i="1" dirty="0">
                <a:solidFill>
                  <a:srgbClr val="0914FF"/>
                </a:solidFill>
              </a:rPr>
              <a:t>build</a:t>
            </a:r>
            <a:r>
              <a:rPr lang="en-DE" dirty="0">
                <a:solidFill>
                  <a:srgbClr val="0914FF"/>
                </a:solidFill>
              </a:rPr>
              <a:t> models that are appropriate to fulfil the agents’ goals </a:t>
            </a:r>
            <a:r>
              <a:rPr lang="en-DE" dirty="0"/>
              <a:t>or maximize the utilities derived from preference structures and goals</a:t>
            </a:r>
          </a:p>
          <a:p>
            <a:r>
              <a:rPr lang="en-DE" dirty="0"/>
              <a:t>Agents </a:t>
            </a:r>
            <a:r>
              <a:rPr lang="en-DE" dirty="0">
                <a:solidFill>
                  <a:srgbClr val="0914FF"/>
                </a:solidFill>
              </a:rPr>
              <a:t>automatically </a:t>
            </a:r>
            <a:r>
              <a:rPr lang="en-DE" i="1" dirty="0">
                <a:solidFill>
                  <a:srgbClr val="0914FF"/>
                </a:solidFill>
              </a:rPr>
              <a:t>derive approximation algorithms </a:t>
            </a:r>
            <a:r>
              <a:rPr lang="en-DE" dirty="0">
                <a:solidFill>
                  <a:srgbClr val="0914FF"/>
                </a:solidFill>
              </a:rPr>
              <a:t>for query answering with respect to the models </a:t>
            </a:r>
            <a:r>
              <a:rPr lang="en-DE" dirty="0"/>
              <a:t>that they find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2B749-5434-FB4C-8BAD-9A8112DE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08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420" y="629762"/>
            <a:ext cx="9559159" cy="9544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DE" dirty="0"/>
              <a:t>Old AI: </a:t>
            </a:r>
            <a:r>
              <a:rPr lang="en-DE" dirty="0">
                <a:solidFill>
                  <a:srgbClr val="0914FF"/>
                </a:solidFill>
              </a:rPr>
              <a:t>Agents simulating People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D2B90-15C8-F744-B4DD-09DD85ABD16F}"/>
              </a:ext>
            </a:extLst>
          </p:cNvPr>
          <p:cNvSpPr txBox="1">
            <a:spLocks/>
          </p:cNvSpPr>
          <p:nvPr/>
        </p:nvSpPr>
        <p:spPr>
          <a:xfrm>
            <a:off x="1524000" y="1907628"/>
            <a:ext cx="9144000" cy="3843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4400" dirty="0"/>
              <a:t>Emancipation of AI from</a:t>
            </a:r>
          </a:p>
          <a:p>
            <a:br>
              <a:rPr lang="en-DE" sz="4400" dirty="0"/>
            </a:br>
            <a:r>
              <a:rPr lang="en-DE" sz="4400" dirty="0"/>
              <a:t>human intelligence simulation</a:t>
            </a:r>
            <a:br>
              <a:rPr lang="en-DE" sz="4400" dirty="0"/>
            </a:br>
            <a:r>
              <a:rPr lang="en-DE" sz="4400" dirty="0"/>
              <a:t>and human physiology simulation</a:t>
            </a:r>
          </a:p>
          <a:p>
            <a:endParaRPr lang="en-DE" sz="4400" dirty="0">
              <a:solidFill>
                <a:srgbClr val="00B050"/>
              </a:solidFill>
            </a:endParaRPr>
          </a:p>
          <a:p>
            <a:r>
              <a:rPr lang="en-US" sz="4400" dirty="0">
                <a:solidFill>
                  <a:srgbClr val="00B050"/>
                </a:solidFill>
              </a:rPr>
              <a:t>f</a:t>
            </a:r>
            <a:r>
              <a:rPr lang="en-DE" sz="4400" dirty="0">
                <a:solidFill>
                  <a:srgbClr val="00B050"/>
                </a:solidFill>
              </a:rPr>
              <a:t>or internal modeling and computation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EAD07-B5F5-6C46-89E7-6B90F85B5194}"/>
              </a:ext>
            </a:extLst>
          </p:cNvPr>
          <p:cNvSpPr txBox="1">
            <a:spLocks/>
          </p:cNvSpPr>
          <p:nvPr/>
        </p:nvSpPr>
        <p:spPr>
          <a:xfrm>
            <a:off x="1177158" y="629762"/>
            <a:ext cx="9559159" cy="954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dirty="0"/>
              <a:t>New AI: </a:t>
            </a:r>
            <a:r>
              <a:rPr lang="en-DE" dirty="0">
                <a:solidFill>
                  <a:srgbClr val="0914FF"/>
                </a:solidFill>
              </a:rPr>
              <a:t>Agents Working for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0D2E0-DCB1-A541-9FFC-E6222460E700}"/>
              </a:ext>
            </a:extLst>
          </p:cNvPr>
          <p:cNvSpPr/>
          <p:nvPr/>
        </p:nvSpPr>
        <p:spPr>
          <a:xfrm>
            <a:off x="2963917" y="1907628"/>
            <a:ext cx="6164317" cy="83557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174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9995"/>
            <a:ext cx="9144000" cy="1949610"/>
          </a:xfrm>
        </p:spPr>
        <p:txBody>
          <a:bodyPr>
            <a:normAutofit/>
          </a:bodyPr>
          <a:lstStyle/>
          <a:p>
            <a:r>
              <a:rPr lang="en-DE" dirty="0"/>
              <a:t>The Future of AI is </a:t>
            </a:r>
            <a:r>
              <a:rPr lang="en-DE" dirty="0">
                <a:solidFill>
                  <a:srgbClr val="00B050"/>
                </a:solidFill>
              </a:rPr>
              <a:t>Knowle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DE" dirty="0">
                <a:solidFill>
                  <a:srgbClr val="00B050"/>
                </a:solidFill>
              </a:rPr>
              <a:t>ge-based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65FAD9-929E-514A-A0B0-13BC842032D0}"/>
              </a:ext>
            </a:extLst>
          </p:cNvPr>
          <p:cNvSpPr txBox="1">
            <a:spLocks/>
          </p:cNvSpPr>
          <p:nvPr/>
        </p:nvSpPr>
        <p:spPr>
          <a:xfrm>
            <a:off x="284922" y="2619736"/>
            <a:ext cx="11622155" cy="254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DE" dirty="0">
                <a:solidFill>
                  <a:srgbClr val="0914FF"/>
                </a:solidFill>
              </a:rPr>
              <a:t>Anticipation of Human Knowledge</a:t>
            </a:r>
          </a:p>
          <a:p>
            <a:pPr>
              <a:lnSpc>
                <a:spcPct val="120000"/>
              </a:lnSpc>
            </a:pPr>
            <a:r>
              <a:rPr lang="en-DE" dirty="0"/>
              <a:t>for Human-aware Interaction</a:t>
            </a:r>
            <a:br>
              <a:rPr lang="en-DE" dirty="0"/>
            </a:br>
            <a:r>
              <a:rPr lang="en-DE" dirty="0">
                <a:solidFill>
                  <a:srgbClr val="FF0000"/>
                </a:solidFill>
              </a:rPr>
              <a:t>rather than </a:t>
            </a:r>
            <a:br>
              <a:rPr lang="en-DE" dirty="0">
                <a:solidFill>
                  <a:srgbClr val="FF0000"/>
                </a:solidFill>
              </a:rPr>
            </a:br>
            <a:r>
              <a:rPr lang="en-DE" dirty="0">
                <a:solidFill>
                  <a:srgbClr val="FF0000"/>
                </a:solidFill>
              </a:rPr>
              <a:t>Representation of Human Knowledge</a:t>
            </a:r>
            <a:br>
              <a:rPr lang="en-DE" dirty="0"/>
            </a:br>
            <a:r>
              <a:rPr lang="en-DE" dirty="0"/>
              <a:t>for Machine Problem Solving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BEBC0-26BB-2D42-BB5A-6E530FAE83ED}"/>
              </a:ext>
            </a:extLst>
          </p:cNvPr>
          <p:cNvSpPr/>
          <p:nvPr/>
        </p:nvSpPr>
        <p:spPr>
          <a:xfrm>
            <a:off x="3471786" y="5436987"/>
            <a:ext cx="55006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rgbClr val="00B050"/>
                </a:solidFill>
                <a:latin typeface="+mj-lt"/>
              </a:rPr>
              <a:t>Human-Aware AI</a:t>
            </a:r>
            <a:endParaRPr lang="en-DE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5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0FCCC-4B7F-EC4C-93EB-AF8E3EC0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7" y="328313"/>
            <a:ext cx="3171525" cy="42139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My motto: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Do not confuse people with brain pictures when talking about AI</a:t>
            </a: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DC8133-299E-0B49-AD4F-B1932347E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26" r="2736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541C98-2181-A749-8861-CD38D36664A9}"/>
              </a:ext>
            </a:extLst>
          </p:cNvPr>
          <p:cNvGrpSpPr/>
          <p:nvPr/>
        </p:nvGrpSpPr>
        <p:grpSpPr>
          <a:xfrm>
            <a:off x="1489553" y="523195"/>
            <a:ext cx="5963433" cy="5451720"/>
            <a:chOff x="1489553" y="523195"/>
            <a:chExt cx="5963433" cy="54517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185CBE-2B1C-A746-8538-3D16BE934B6D}"/>
                </a:ext>
              </a:extLst>
            </p:cNvPr>
            <p:cNvCxnSpPr/>
            <p:nvPr/>
          </p:nvCxnSpPr>
          <p:spPr>
            <a:xfrm flipV="1">
              <a:off x="1565753" y="542347"/>
              <a:ext cx="5432568" cy="5432568"/>
            </a:xfrm>
            <a:prstGeom prst="line">
              <a:avLst/>
            </a:prstGeom>
            <a:ln w="152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7D79FC-E72F-AB4B-9D9D-4A3BD1045966}"/>
                </a:ext>
              </a:extLst>
            </p:cNvPr>
            <p:cNvCxnSpPr>
              <a:cxnSpLocks/>
            </p:cNvCxnSpPr>
            <p:nvPr/>
          </p:nvCxnSpPr>
          <p:spPr>
            <a:xfrm>
              <a:off x="1489553" y="523195"/>
              <a:ext cx="5963433" cy="5335474"/>
            </a:xfrm>
            <a:prstGeom prst="line">
              <a:avLst/>
            </a:prstGeom>
            <a:ln w="152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91CE54-814C-E64F-963E-0822BAB6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363" y="-132323"/>
            <a:ext cx="13531593" cy="7613777"/>
          </a:xfrm>
          <a:prstGeom prst="rect">
            <a:avLst/>
          </a:prstGeom>
        </p:spPr>
      </p:pic>
      <p:pic>
        <p:nvPicPr>
          <p:cNvPr id="4" name="Picture 3" descr="A person standing in front of a flat screen television&#10;&#10;Description automatically generated">
            <a:extLst>
              <a:ext uri="{FF2B5EF4-FFF2-40B4-BE49-F238E27FC236}">
                <a16:creationId xmlns:a16="http://schemas.microsoft.com/office/drawing/2014/main" id="{A24BE0E3-5F2D-7F4A-A13C-A146D7548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695" y="-21068"/>
            <a:ext cx="12411006" cy="7918963"/>
          </a:xfrm>
          <a:prstGeom prst="rect">
            <a:avLst/>
          </a:prstGeom>
        </p:spPr>
      </p:pic>
      <p:pic>
        <p:nvPicPr>
          <p:cNvPr id="6" name="Picture 5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C9CCCAB5-02DF-CE46-8245-FCF09F40B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" y="-1134141"/>
            <a:ext cx="12276488" cy="9198312"/>
          </a:xfrm>
          <a:prstGeom prst="rect">
            <a:avLst/>
          </a:prstGeom>
        </p:spPr>
      </p:pic>
      <p:sp>
        <p:nvSpPr>
          <p:cNvPr id="23" name="Textfeld 7">
            <a:extLst>
              <a:ext uri="{FF2B5EF4-FFF2-40B4-BE49-F238E27FC236}">
                <a16:creationId xmlns:a16="http://schemas.microsoft.com/office/drawing/2014/main" id="{D5F8BE29-131D-0949-9C00-F8CF95984C44}"/>
              </a:ext>
            </a:extLst>
          </p:cNvPr>
          <p:cNvSpPr txBox="1"/>
          <p:nvPr/>
        </p:nvSpPr>
        <p:spPr>
          <a:xfrm>
            <a:off x="0" y="260648"/>
            <a:ext cx="12289194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Disembodiment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preferred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feld 8">
            <a:extLst>
              <a:ext uri="{FF2B5EF4-FFF2-40B4-BE49-F238E27FC236}">
                <a16:creationId xmlns:a16="http://schemas.microsoft.com/office/drawing/2014/main" id="{E9507DEC-44A5-A746-8AD6-DFF8F78553CA}"/>
              </a:ext>
            </a:extLst>
          </p:cNvPr>
          <p:cNvSpPr txBox="1"/>
          <p:nvPr/>
        </p:nvSpPr>
        <p:spPr>
          <a:xfrm>
            <a:off x="-1" y="962025"/>
            <a:ext cx="12289195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principle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Textfeld 8">
            <a:extLst>
              <a:ext uri="{FF2B5EF4-FFF2-40B4-BE49-F238E27FC236}">
                <a16:creationId xmlns:a16="http://schemas.microsoft.com/office/drawing/2014/main" id="{DA727B03-4FD9-634E-A498-C58A6A6E8F03}"/>
              </a:ext>
            </a:extLst>
          </p:cNvPr>
          <p:cNvSpPr txBox="1"/>
          <p:nvPr/>
        </p:nvSpPr>
        <p:spPr>
          <a:xfrm>
            <a:off x="-1" y="6086926"/>
            <a:ext cx="12289195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personal </a:t>
            </a:r>
            <a:r>
              <a:rPr lang="de-DE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opinion</a:t>
            </a:r>
            <a:endParaRPr lang="de-DE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6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9610"/>
          </a:xfrm>
        </p:spPr>
        <p:txBody>
          <a:bodyPr/>
          <a:lstStyle/>
          <a:p>
            <a:r>
              <a:rPr lang="en-DE" dirty="0"/>
              <a:t>The Old Days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1D9DA-F2D3-0D46-BF15-A754447F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36965"/>
          </a:xfrm>
        </p:spPr>
        <p:txBody>
          <a:bodyPr>
            <a:normAutofit/>
          </a:bodyPr>
          <a:lstStyle/>
          <a:p>
            <a:r>
              <a:rPr lang="en-DE" dirty="0"/>
              <a:t>A system is intelligent if it </a:t>
            </a:r>
            <a:br>
              <a:rPr lang="en-DE" dirty="0"/>
            </a:br>
            <a:r>
              <a:rPr lang="en-DE" dirty="0"/>
              <a:t>can do things that (only) humans can do</a:t>
            </a:r>
          </a:p>
          <a:p>
            <a:endParaRPr lang="en-DE" dirty="0"/>
          </a:p>
          <a:p>
            <a:r>
              <a:rPr lang="en-DE" dirty="0"/>
              <a:t>Definition from last century</a:t>
            </a:r>
          </a:p>
          <a:p>
            <a:endParaRPr lang="en-DE" dirty="0"/>
          </a:p>
          <a:p>
            <a:r>
              <a:rPr lang="en-DE" dirty="0"/>
              <a:t>See, hear, speak, </a:t>
            </a:r>
            <a:r>
              <a:rPr lang="en-DE" dirty="0">
                <a:solidFill>
                  <a:srgbClr val="0914FF"/>
                </a:solidFill>
              </a:rPr>
              <a:t>solve problems</a:t>
            </a:r>
            <a:r>
              <a:rPr lang="en-DE" dirty="0"/>
              <a:t>, …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B96A79A3-F70A-BB4A-9803-ADDC9BDD9380}"/>
              </a:ext>
            </a:extLst>
          </p:cNvPr>
          <p:cNvSpPr/>
          <p:nvPr/>
        </p:nvSpPr>
        <p:spPr>
          <a:xfrm>
            <a:off x="8855850" y="1296902"/>
            <a:ext cx="4158342" cy="2710654"/>
          </a:xfrm>
          <a:prstGeom prst="cloudCallout">
            <a:avLst>
              <a:gd name="adj1" fmla="val -69047"/>
              <a:gd name="adj2" fmla="val 3999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Awful fallacy: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Assumption that one should solve problems with computers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 one assumes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that humans do it</a:t>
            </a:r>
          </a:p>
        </p:txBody>
      </p:sp>
    </p:spTree>
    <p:extLst>
      <p:ext uri="{BB962C8B-B14F-4D97-AF65-F5344CB8AC3E}">
        <p14:creationId xmlns:p14="http://schemas.microsoft.com/office/powerpoint/2010/main" val="12718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946A-3DAA-4E4B-AFA5-0EFCD940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Good ol’ fashioned AI (GofAI)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F829-5DF3-2641-83FA-4F86722C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235" cy="4770384"/>
          </a:xfrm>
        </p:spPr>
        <p:txBody>
          <a:bodyPr>
            <a:normAutofit lnSpcReduction="10000"/>
          </a:bodyPr>
          <a:lstStyle/>
          <a:p>
            <a:r>
              <a:rPr lang="en-DE" dirty="0"/>
              <a:t>For humans, </a:t>
            </a:r>
            <a:r>
              <a:rPr lang="en-DE" dirty="0">
                <a:solidFill>
                  <a:srgbClr val="0914FF"/>
                </a:solidFill>
              </a:rPr>
              <a:t>problem solving </a:t>
            </a:r>
            <a:r>
              <a:rPr lang="en-DE" dirty="0"/>
              <a:t>requires </a:t>
            </a:r>
            <a:r>
              <a:rPr lang="en-DE" dirty="0">
                <a:solidFill>
                  <a:srgbClr val="0914FF"/>
                </a:solidFill>
              </a:rPr>
              <a:t>knowledge</a:t>
            </a:r>
          </a:p>
          <a:p>
            <a:r>
              <a:rPr lang="en-DE" dirty="0">
                <a:solidFill>
                  <a:srgbClr val="0914FF"/>
                </a:solidFill>
              </a:rPr>
              <a:t>Knowledge representation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AI research: </a:t>
            </a:r>
            <a:r>
              <a:rPr lang="en-DE" dirty="0"/>
              <a:t>Semantics of knowledge representation languages</a:t>
            </a:r>
          </a:p>
          <a:p>
            <a:pPr lvl="2"/>
            <a:r>
              <a:rPr lang="en-DE" dirty="0"/>
              <a:t>Inference prob</a:t>
            </a:r>
            <a:r>
              <a:rPr lang="en-US" dirty="0"/>
              <a:t>le</a:t>
            </a:r>
            <a:r>
              <a:rPr lang="en-DE" dirty="0"/>
              <a:t>ms defined on a knowledge base</a:t>
            </a:r>
          </a:p>
          <a:p>
            <a:pPr lvl="2"/>
            <a:r>
              <a:rPr lang="en-DE" dirty="0"/>
              <a:t>Inference also called “reasoning” (emphasizing the process, not the goal)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AI research: </a:t>
            </a:r>
            <a:r>
              <a:rPr lang="en-DE" dirty="0"/>
              <a:t>Expressivity of knowledge representation languages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AI research: </a:t>
            </a:r>
            <a:r>
              <a:rPr lang="en-DE" dirty="0"/>
              <a:t>Complexity of inference problems on </a:t>
            </a:r>
            <a:r>
              <a:rPr lang="en-DE" dirty="0">
                <a:solidFill>
                  <a:srgbClr val="0914FF"/>
                </a:solidFill>
              </a:rPr>
              <a:t>knowledge bases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AI research: </a:t>
            </a:r>
            <a:r>
              <a:rPr lang="en-DE" dirty="0">
                <a:solidFill>
                  <a:srgbClr val="0914FF"/>
                </a:solidFill>
              </a:rPr>
              <a:t>Inference</a:t>
            </a:r>
            <a:r>
              <a:rPr lang="en-DE" dirty="0"/>
              <a:t> algorithms (for solving inference problems)</a:t>
            </a:r>
          </a:p>
          <a:p>
            <a:r>
              <a:rPr lang="en-DE" dirty="0"/>
              <a:t>Users study semantics (and syntax) of representation languages and …</a:t>
            </a:r>
          </a:p>
          <a:p>
            <a:pPr lvl="1"/>
            <a:r>
              <a:rPr lang="en-DE" dirty="0">
                <a:solidFill>
                  <a:srgbClr val="0914FF"/>
                </a:solidFill>
              </a:rPr>
              <a:t>… specify a knowledge base manually</a:t>
            </a:r>
            <a:endParaRPr lang="en-DE" dirty="0"/>
          </a:p>
          <a:p>
            <a:pPr lvl="1"/>
            <a:r>
              <a:rPr lang="en-DE" dirty="0"/>
              <a:t>… provide data such that </a:t>
            </a:r>
            <a:r>
              <a:rPr lang="en-DE" dirty="0">
                <a:solidFill>
                  <a:srgbClr val="0914FF"/>
                </a:solidFill>
              </a:rPr>
              <a:t>knowledge base is generated automatically (“</a:t>
            </a:r>
            <a:r>
              <a:rPr lang="en-DE" dirty="0">
                <a:solidFill>
                  <a:srgbClr val="FF0000"/>
                </a:solidFill>
              </a:rPr>
              <a:t>learning</a:t>
            </a:r>
            <a:r>
              <a:rPr lang="en-DE" dirty="0">
                <a:solidFill>
                  <a:srgbClr val="0914FF"/>
                </a:solidFill>
              </a:rPr>
              <a:t>”)</a:t>
            </a:r>
          </a:p>
          <a:p>
            <a:pPr lvl="2"/>
            <a:r>
              <a:rPr lang="en-DE" dirty="0"/>
              <a:t>Systems need a trainer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E2196398-F788-E84E-B3DE-F874D6363233}"/>
              </a:ext>
            </a:extLst>
          </p:cNvPr>
          <p:cNvSpPr/>
          <p:nvPr/>
        </p:nvSpPr>
        <p:spPr>
          <a:xfrm>
            <a:off x="8724648" y="0"/>
            <a:ext cx="4158342" cy="2256897"/>
          </a:xfrm>
          <a:prstGeom prst="cloudCallout">
            <a:avLst>
              <a:gd name="adj1" fmla="val -74243"/>
              <a:gd name="adj2" fmla="val 5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is nothing wrong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err="1">
                <a:solidFill>
                  <a:schemeClr val="bg1"/>
                </a:solidFill>
              </a:rPr>
              <a:t>GofAI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except that people get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confused with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notion of knowledge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63611717-D9FA-ED4C-B009-E7992DC5EF2B}"/>
              </a:ext>
            </a:extLst>
          </p:cNvPr>
          <p:cNvSpPr/>
          <p:nvPr/>
        </p:nvSpPr>
        <p:spPr>
          <a:xfrm>
            <a:off x="3117990" y="1531278"/>
            <a:ext cx="5831700" cy="2710654"/>
          </a:xfrm>
          <a:prstGeom prst="cloudCallout">
            <a:avLst>
              <a:gd name="adj1" fmla="val -64375"/>
              <a:gd name="adj2" fmla="val -5680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Fallacy: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Assumption that humans understand how humans do it and </a:t>
            </a:r>
            <a:r>
              <a:rPr lang="en-US">
                <a:solidFill>
                  <a:schemeClr val="bg1"/>
                </a:solidFill>
              </a:rPr>
              <a:t>can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rgbClr val="FFFF00"/>
                </a:solidFill>
              </a:rPr>
              <a:t>easily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represent </a:t>
            </a:r>
            <a:r>
              <a:rPr lang="en-US">
                <a:solidFill>
                  <a:schemeClr val="bg1"/>
                </a:solidFill>
              </a:rPr>
              <a:t>knowledge of humans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27728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C055-15F4-FE48-90DA-0430D98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GofAI: Declarative Formalisms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A7B2-C571-5548-AD6E-05E14110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294"/>
            <a:ext cx="10515600" cy="4901581"/>
          </a:xfrm>
        </p:spPr>
        <p:txBody>
          <a:bodyPr>
            <a:normAutofit fontScale="92500" lnSpcReduction="20000"/>
          </a:bodyPr>
          <a:lstStyle/>
          <a:p>
            <a:r>
              <a:rPr lang="en-DE" dirty="0">
                <a:solidFill>
                  <a:srgbClr val="0914FF"/>
                </a:solidFill>
              </a:rPr>
              <a:t>Logic</a:t>
            </a:r>
          </a:p>
          <a:p>
            <a:pPr lvl="1"/>
            <a:r>
              <a:rPr lang="en-DE" dirty="0">
                <a:solidFill>
                  <a:srgbClr val="0914FF"/>
                </a:solidFill>
              </a:rPr>
              <a:t>Propositional logic, relational logic</a:t>
            </a:r>
          </a:p>
          <a:p>
            <a:pPr lvl="1"/>
            <a:r>
              <a:rPr lang="en-DE" dirty="0">
                <a:solidFill>
                  <a:srgbClr val="0914FF"/>
                </a:solidFill>
              </a:rPr>
              <a:t>Modal logics, temporal logic…</a:t>
            </a:r>
          </a:p>
          <a:p>
            <a:pPr lvl="1"/>
            <a:r>
              <a:rPr lang="en-DE" dirty="0">
                <a:solidFill>
                  <a:srgbClr val="0914FF"/>
                </a:solidFill>
              </a:rPr>
              <a:t>First-order logic</a:t>
            </a:r>
          </a:p>
          <a:p>
            <a:pPr lvl="2"/>
            <a:r>
              <a:rPr lang="en-DE" dirty="0"/>
              <a:t>Expressive but undecidable, incomplete QA</a:t>
            </a:r>
          </a:p>
          <a:p>
            <a:pPr lvl="2"/>
            <a:r>
              <a:rPr lang="en-DE" dirty="0"/>
              <a:t>Fragments: 2-Vars, description logics, guarded fragment, …</a:t>
            </a:r>
          </a:p>
          <a:p>
            <a:pPr lvl="1"/>
            <a:r>
              <a:rPr lang="en-DE" dirty="0">
                <a:solidFill>
                  <a:srgbClr val="0914FF"/>
                </a:solidFill>
              </a:rPr>
              <a:t>Non-classical logics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Domain knowledge </a:t>
            </a:r>
            <a:r>
              <a:rPr lang="en-DE" dirty="0"/>
              <a:t>represented </a:t>
            </a:r>
            <a:r>
              <a:rPr lang="en-DE" dirty="0">
                <a:solidFill>
                  <a:srgbClr val="00B050"/>
                </a:solidFill>
              </a:rPr>
              <a:t>as set of formulas</a:t>
            </a:r>
          </a:p>
          <a:p>
            <a:pPr lvl="1"/>
            <a:r>
              <a:rPr lang="en-DE" dirty="0"/>
              <a:t>Various </a:t>
            </a:r>
            <a:r>
              <a:rPr lang="en-DE" dirty="0">
                <a:solidFill>
                  <a:srgbClr val="FF0000"/>
                </a:solidFill>
              </a:rPr>
              <a:t>learning</a:t>
            </a:r>
            <a:r>
              <a:rPr lang="en-DE" dirty="0"/>
              <a:t> techniques (inductive logic programming)</a:t>
            </a:r>
          </a:p>
          <a:p>
            <a:r>
              <a:rPr lang="en-DE" dirty="0">
                <a:solidFill>
                  <a:srgbClr val="0914FF"/>
                </a:solidFill>
              </a:rPr>
              <a:t>Propositional probabilistic networks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Domain knowledge </a:t>
            </a:r>
            <a:r>
              <a:rPr lang="en-DE" dirty="0"/>
              <a:t>represented in </a:t>
            </a:r>
            <a:r>
              <a:rPr lang="en-DE" dirty="0">
                <a:solidFill>
                  <a:srgbClr val="00B050"/>
                </a:solidFill>
              </a:rPr>
              <a:t>network structure and parameters</a:t>
            </a:r>
          </a:p>
          <a:p>
            <a:pPr lvl="2"/>
            <a:r>
              <a:rPr lang="en-DE" dirty="0"/>
              <a:t>Domain-specific conditional independence assumptions</a:t>
            </a:r>
          </a:p>
          <a:p>
            <a:pPr lvl="1"/>
            <a:r>
              <a:rPr lang="en-DE" dirty="0"/>
              <a:t>Network structure and parameter </a:t>
            </a:r>
            <a:r>
              <a:rPr lang="en-DE" dirty="0">
                <a:solidFill>
                  <a:srgbClr val="FF0000"/>
                </a:solidFill>
              </a:rPr>
              <a:t>learning</a:t>
            </a:r>
            <a:r>
              <a:rPr lang="en-DE" dirty="0"/>
              <a:t> </a:t>
            </a:r>
          </a:p>
          <a:p>
            <a:pPr lvl="2"/>
            <a:r>
              <a:rPr lang="en-DE" dirty="0"/>
              <a:t>Maximum-likelihood, stochastic gradient descent, …</a:t>
            </a:r>
          </a:p>
          <a:p>
            <a:r>
              <a:rPr lang="en-DE" dirty="0">
                <a:solidFill>
                  <a:srgbClr val="0914FF"/>
                </a:solidFill>
              </a:rPr>
              <a:t>…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B80CC05-F2F3-4042-BF1B-8A20BC546880}"/>
              </a:ext>
            </a:extLst>
          </p:cNvPr>
          <p:cNvSpPr/>
          <p:nvPr/>
        </p:nvSpPr>
        <p:spPr>
          <a:xfrm>
            <a:off x="9493955" y="365124"/>
            <a:ext cx="2135436" cy="1325564"/>
          </a:xfrm>
          <a:prstGeom prst="cloudCallout">
            <a:avLst>
              <a:gd name="adj1" fmla="val -120995"/>
              <a:gd name="adj2" fmla="val 3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Verbalizable</a:t>
            </a:r>
            <a:r>
              <a:rPr lang="de-DE" dirty="0">
                <a:solidFill>
                  <a:schemeClr val="bg1"/>
                </a:solidFill>
              </a:rPr>
              <a:t> Knowledge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1B94CE68-8D3B-2E4F-B97E-2A3B435ADFEF}"/>
              </a:ext>
            </a:extLst>
          </p:cNvPr>
          <p:cNvSpPr/>
          <p:nvPr/>
        </p:nvSpPr>
        <p:spPr>
          <a:xfrm>
            <a:off x="8899594" y="2365374"/>
            <a:ext cx="3730555" cy="2103756"/>
          </a:xfrm>
          <a:prstGeom prst="cloudCallout">
            <a:avLst>
              <a:gd name="adj1" fmla="val -71360"/>
              <a:gd name="adj2" fmla="val -85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DE" dirty="0"/>
              <a:t>Application problems mapped onto inference problems on formulas/networks</a:t>
            </a:r>
          </a:p>
        </p:txBody>
      </p:sp>
    </p:spTree>
    <p:extLst>
      <p:ext uri="{BB962C8B-B14F-4D97-AF65-F5344CB8AC3E}">
        <p14:creationId xmlns:p14="http://schemas.microsoft.com/office/powerpoint/2010/main" val="16709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C055-15F4-FE48-90DA-0430D98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GofAI: Computational Formalisms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A7B2-C571-5548-AD6E-05E14110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77500" lnSpcReduction="20000"/>
          </a:bodyPr>
          <a:lstStyle/>
          <a:p>
            <a:r>
              <a:rPr lang="en-DE" dirty="0">
                <a:solidFill>
                  <a:srgbClr val="0914FF"/>
                </a:solidFill>
              </a:rPr>
              <a:t>Functional modeling  / programming</a:t>
            </a:r>
          </a:p>
          <a:p>
            <a:pPr lvl="1"/>
            <a:r>
              <a:rPr lang="en-DE" dirty="0"/>
              <a:t>f</a:t>
            </a:r>
            <a:r>
              <a:rPr lang="en-DE" baseline="-25000" dirty="0"/>
              <a:t> </a:t>
            </a:r>
            <a:r>
              <a:rPr lang="en-DE" dirty="0"/>
              <a:t>(</a:t>
            </a:r>
            <a:r>
              <a:rPr lang="en-DE" b="1" dirty="0"/>
              <a:t>h</a:t>
            </a:r>
            <a:r>
              <a:rPr lang="en-DE" dirty="0"/>
              <a:t>) = M</a:t>
            </a:r>
            <a:r>
              <a:rPr lang="en-DE" baseline="-25000" dirty="0"/>
              <a:t>1</a:t>
            </a:r>
            <a:r>
              <a:rPr lang="en-DE" dirty="0"/>
              <a:t> </a:t>
            </a:r>
            <a:r>
              <a:rPr lang="en-DE" b="1" dirty="0"/>
              <a:t>h</a:t>
            </a:r>
            <a:r>
              <a:rPr lang="en-DE" dirty="0"/>
              <a:t> ,    g</a:t>
            </a:r>
            <a:r>
              <a:rPr lang="en-DE" sz="2800" baseline="-25000" dirty="0">
                <a:solidFill>
                  <a:prstClr val="black"/>
                </a:solidFill>
              </a:rPr>
              <a:t> </a:t>
            </a:r>
            <a:r>
              <a:rPr lang="en-DE" dirty="0"/>
              <a:t>(</a:t>
            </a:r>
            <a:r>
              <a:rPr lang="en-DE" b="1" dirty="0"/>
              <a:t>x</a:t>
            </a:r>
            <a:r>
              <a:rPr lang="en-DE" dirty="0"/>
              <a:t>) = M</a:t>
            </a:r>
            <a:r>
              <a:rPr lang="en-DE" baseline="-25000" dirty="0"/>
              <a:t>2</a:t>
            </a:r>
            <a:r>
              <a:rPr lang="en-DE" dirty="0"/>
              <a:t> </a:t>
            </a:r>
            <a:r>
              <a:rPr lang="en-DE" b="1" dirty="0"/>
              <a:t>x ,    </a:t>
            </a:r>
            <a:r>
              <a:rPr lang="en-DE" dirty="0"/>
              <a:t>softmax(f</a:t>
            </a:r>
            <a:r>
              <a:rPr lang="en-DE" baseline="-25000" dirty="0"/>
              <a:t> </a:t>
            </a:r>
            <a:r>
              <a:rPr lang="en-DE" dirty="0"/>
              <a:t>(g</a:t>
            </a:r>
            <a:r>
              <a:rPr lang="en-DE" baseline="-25000" dirty="0"/>
              <a:t> </a:t>
            </a:r>
            <a:r>
              <a:rPr lang="en-DE" dirty="0"/>
              <a:t>(</a:t>
            </a:r>
            <a:r>
              <a:rPr lang="en-DE" b="1" dirty="0"/>
              <a:t>x</a:t>
            </a:r>
            <a:r>
              <a:rPr lang="en-DE" dirty="0"/>
              <a:t>)))     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Learning</a:t>
            </a:r>
            <a:r>
              <a:rPr lang="en-DE" dirty="0">
                <a:solidFill>
                  <a:srgbClr val="0914FF"/>
                </a:solidFill>
              </a:rPr>
              <a:t> </a:t>
            </a:r>
            <a:r>
              <a:rPr lang="en-DE" dirty="0"/>
              <a:t>of the </a:t>
            </a:r>
            <a:r>
              <a:rPr lang="en-DE" dirty="0">
                <a:solidFill>
                  <a:srgbClr val="00B050"/>
                </a:solidFill>
              </a:rPr>
              <a:t>matrices M</a:t>
            </a:r>
            <a:r>
              <a:rPr lang="en-DE" baseline="-25000" dirty="0">
                <a:solidFill>
                  <a:srgbClr val="00B050"/>
                </a:solidFill>
              </a:rPr>
              <a:t>1</a:t>
            </a:r>
            <a:r>
              <a:rPr lang="en-DE" dirty="0">
                <a:solidFill>
                  <a:srgbClr val="00B050"/>
                </a:solidFill>
              </a:rPr>
              <a:t> </a:t>
            </a:r>
            <a:r>
              <a:rPr lang="en-DE" dirty="0"/>
              <a:t>and</a:t>
            </a:r>
            <a:r>
              <a:rPr lang="en-DE" dirty="0">
                <a:solidFill>
                  <a:srgbClr val="00B050"/>
                </a:solidFill>
              </a:rPr>
              <a:t> M</a:t>
            </a:r>
            <a:r>
              <a:rPr lang="en-DE" baseline="-25000" dirty="0">
                <a:solidFill>
                  <a:srgbClr val="00B050"/>
                </a:solidFill>
              </a:rPr>
              <a:t>2</a:t>
            </a:r>
            <a:r>
              <a:rPr lang="en-DE" dirty="0"/>
              <a:t> by stochastic gradient descent </a:t>
            </a:r>
            <a:br>
              <a:rPr lang="en-DE" dirty="0"/>
            </a:br>
            <a:r>
              <a:rPr lang="en-DE" dirty="0"/>
              <a:t>on loss function (backpropagation, built-in gradient)</a:t>
            </a:r>
            <a:br>
              <a:rPr lang="en-DE" dirty="0"/>
            </a:br>
            <a:r>
              <a:rPr lang="en-DE" dirty="0">
                <a:solidFill>
                  <a:srgbClr val="00B050"/>
                </a:solidFill>
              </a:rPr>
              <a:t>Multiple</a:t>
            </a:r>
            <a:r>
              <a:rPr lang="en-DE" dirty="0"/>
              <a:t> </a:t>
            </a:r>
            <a:r>
              <a:rPr lang="en-DE" dirty="0">
                <a:solidFill>
                  <a:srgbClr val="00B050"/>
                </a:solidFill>
              </a:rPr>
              <a:t>logistic regressions </a:t>
            </a:r>
            <a:r>
              <a:rPr lang="en-DE" dirty="0"/>
              <a:t>at the same time</a:t>
            </a:r>
          </a:p>
          <a:p>
            <a:pPr lvl="1"/>
            <a:r>
              <a:rPr lang="en-DE" dirty="0"/>
              <a:t>Possibly functions deeply nested (</a:t>
            </a:r>
            <a:r>
              <a:rPr lang="en-DE" dirty="0">
                <a:solidFill>
                  <a:srgbClr val="0914FF"/>
                </a:solidFill>
              </a:rPr>
              <a:t>deep learning</a:t>
            </a:r>
            <a:r>
              <a:rPr lang="en-DE" dirty="0"/>
              <a:t>)</a:t>
            </a:r>
          </a:p>
          <a:p>
            <a:pPr lvl="1"/>
            <a:r>
              <a:rPr lang="en-DE" dirty="0"/>
              <a:t>Dimensions of M</a:t>
            </a:r>
            <a:r>
              <a:rPr lang="en-DE" baseline="-25000" dirty="0"/>
              <a:t>1</a:t>
            </a:r>
            <a:r>
              <a:rPr lang="en-DE" dirty="0"/>
              <a:t> and M</a:t>
            </a:r>
            <a:r>
              <a:rPr lang="en-DE" baseline="-25000" dirty="0"/>
              <a:t>2</a:t>
            </a:r>
            <a:r>
              <a:rPr lang="en-DE" dirty="0"/>
              <a:t>: Hyperparameter</a:t>
            </a:r>
          </a:p>
          <a:p>
            <a:pPr lvl="1"/>
            <a:r>
              <a:rPr lang="en-DE" dirty="0"/>
              <a:t>Since the early 50s expressivity ever increased </a:t>
            </a:r>
            <a:br>
              <a:rPr lang="en-DE" dirty="0"/>
            </a:br>
            <a:r>
              <a:rPr lang="en-DE" dirty="0"/>
              <a:t>(not only linear transformations)</a:t>
            </a:r>
          </a:p>
          <a:p>
            <a:pPr lvl="2"/>
            <a:r>
              <a:rPr lang="en-DE" dirty="0"/>
              <a:t>Cascades of filters (convolutional networks)</a:t>
            </a:r>
          </a:p>
          <a:p>
            <a:pPr lvl="2"/>
            <a:r>
              <a:rPr lang="en-DE" dirty="0"/>
              <a:t>Variational autoencoders (generative networks)</a:t>
            </a:r>
          </a:p>
          <a:p>
            <a:pPr lvl="2"/>
            <a:r>
              <a:rPr lang="en-DE" dirty="0"/>
              <a:t>Fixed points / Nash equilibrium (GAN architectures)</a:t>
            </a:r>
          </a:p>
          <a:p>
            <a:pPr lvl="2"/>
            <a:r>
              <a:rPr lang="en-DE" dirty="0"/>
              <a:t>Recursion, windows, attention/focus elements</a:t>
            </a:r>
          </a:p>
          <a:p>
            <a:pPr lvl="2"/>
            <a:r>
              <a:rPr lang="en-DE" dirty="0"/>
              <a:t>…</a:t>
            </a:r>
          </a:p>
          <a:p>
            <a:pPr lvl="1"/>
            <a:r>
              <a:rPr lang="en-DE" dirty="0"/>
              <a:t>No notion of query answering</a:t>
            </a:r>
            <a:endParaRPr lang="en-DE" dirty="0">
              <a:solidFill>
                <a:srgbClr val="0914FF"/>
              </a:solidFill>
            </a:endParaRPr>
          </a:p>
          <a:p>
            <a:pPr lvl="1"/>
            <a:r>
              <a:rPr lang="en-DE" dirty="0">
                <a:solidFill>
                  <a:srgbClr val="00B050"/>
                </a:solidFill>
              </a:rPr>
              <a:t>Domain knowledge </a:t>
            </a:r>
            <a:r>
              <a:rPr lang="en-DE" dirty="0"/>
              <a:t>represented in </a:t>
            </a:r>
            <a:br>
              <a:rPr lang="en-DE" dirty="0"/>
            </a:br>
            <a:r>
              <a:rPr lang="en-DE" dirty="0"/>
              <a:t>parameters (of matrices) and </a:t>
            </a:r>
            <a:br>
              <a:rPr lang="en-DE" dirty="0"/>
            </a:br>
            <a:r>
              <a:rPr lang="en-DE" dirty="0"/>
              <a:t>function composition (network architecture)</a:t>
            </a:r>
          </a:p>
          <a:p>
            <a:r>
              <a:rPr lang="en-DE" dirty="0">
                <a:solidFill>
                  <a:srgbClr val="0914FF"/>
                </a:solidFill>
              </a:rPr>
              <a:t>…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C818CE25-1920-7445-8C1B-A3416517EF1F}"/>
              </a:ext>
            </a:extLst>
          </p:cNvPr>
          <p:cNvSpPr/>
          <p:nvPr/>
        </p:nvSpPr>
        <p:spPr>
          <a:xfrm>
            <a:off x="9493955" y="365124"/>
            <a:ext cx="2135436" cy="1325564"/>
          </a:xfrm>
          <a:prstGeom prst="cloudCallout">
            <a:avLst>
              <a:gd name="adj1" fmla="val -86633"/>
              <a:gd name="adj2" fmla="val 4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Tacit</a:t>
            </a:r>
            <a:r>
              <a:rPr lang="de-DE" dirty="0">
                <a:solidFill>
                  <a:schemeClr val="bg1"/>
                </a:solidFill>
              </a:rPr>
              <a:t> Knowledge</a:t>
            </a:r>
            <a:endParaRPr lang="en-DE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755B52-11DC-D34B-9B78-DFEDA3FF8A66}"/>
              </a:ext>
            </a:extLst>
          </p:cNvPr>
          <p:cNvGrpSpPr/>
          <p:nvPr/>
        </p:nvGrpSpPr>
        <p:grpSpPr>
          <a:xfrm>
            <a:off x="7356670" y="2980709"/>
            <a:ext cx="4720880" cy="3216013"/>
            <a:chOff x="1919536" y="1205048"/>
            <a:chExt cx="5565863" cy="3791642"/>
          </a:xfrm>
        </p:grpSpPr>
        <p:cxnSp>
          <p:nvCxnSpPr>
            <p:cNvPr id="6" name="Gerade Verbindung mit Pfeil 22">
              <a:extLst>
                <a:ext uri="{FF2B5EF4-FFF2-40B4-BE49-F238E27FC236}">
                  <a16:creationId xmlns:a16="http://schemas.microsoft.com/office/drawing/2014/main" id="{9AF3598B-790C-0642-861F-848C4309D5D5}"/>
                </a:ext>
              </a:extLst>
            </p:cNvPr>
            <p:cNvCxnSpPr>
              <a:cxnSpLocks/>
              <a:stCxn id="79" idx="6"/>
              <a:endCxn id="65" idx="2"/>
            </p:cNvCxnSpPr>
            <p:nvPr/>
          </p:nvCxnSpPr>
          <p:spPr>
            <a:xfrm>
              <a:off x="2848504" y="2448095"/>
              <a:ext cx="1588016" cy="9367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23">
              <a:extLst>
                <a:ext uri="{FF2B5EF4-FFF2-40B4-BE49-F238E27FC236}">
                  <a16:creationId xmlns:a16="http://schemas.microsoft.com/office/drawing/2014/main" id="{83FA6920-DBE9-C54A-9B3E-556FB27CFF33}"/>
                </a:ext>
              </a:extLst>
            </p:cNvPr>
            <p:cNvCxnSpPr>
              <a:cxnSpLocks/>
              <a:stCxn id="79" idx="6"/>
              <a:endCxn id="63" idx="2"/>
            </p:cNvCxnSpPr>
            <p:nvPr/>
          </p:nvCxnSpPr>
          <p:spPr>
            <a:xfrm>
              <a:off x="2848504" y="2448095"/>
              <a:ext cx="1588016" cy="64889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26">
              <a:extLst>
                <a:ext uri="{FF2B5EF4-FFF2-40B4-BE49-F238E27FC236}">
                  <a16:creationId xmlns:a16="http://schemas.microsoft.com/office/drawing/2014/main" id="{EEB623C1-412C-E043-92C2-3E7497643ED4}"/>
                </a:ext>
              </a:extLst>
            </p:cNvPr>
            <p:cNvCxnSpPr>
              <a:cxnSpLocks/>
              <a:stCxn id="79" idx="6"/>
              <a:endCxn id="61" idx="2"/>
            </p:cNvCxnSpPr>
            <p:nvPr/>
          </p:nvCxnSpPr>
          <p:spPr>
            <a:xfrm>
              <a:off x="2848504" y="2448095"/>
              <a:ext cx="1590756" cy="122299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29">
              <a:extLst>
                <a:ext uri="{FF2B5EF4-FFF2-40B4-BE49-F238E27FC236}">
                  <a16:creationId xmlns:a16="http://schemas.microsoft.com/office/drawing/2014/main" id="{14525413-A2B6-CC4D-BB7C-486FE1DAB11F}"/>
                </a:ext>
              </a:extLst>
            </p:cNvPr>
            <p:cNvCxnSpPr>
              <a:cxnSpLocks/>
              <a:stCxn id="79" idx="6"/>
              <a:endCxn id="59" idx="2"/>
            </p:cNvCxnSpPr>
            <p:nvPr/>
          </p:nvCxnSpPr>
          <p:spPr>
            <a:xfrm>
              <a:off x="2848504" y="2448094"/>
              <a:ext cx="1616652" cy="18208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42">
              <a:extLst>
                <a:ext uri="{FF2B5EF4-FFF2-40B4-BE49-F238E27FC236}">
                  <a16:creationId xmlns:a16="http://schemas.microsoft.com/office/drawing/2014/main" id="{6B606F1A-5C6B-AF4D-98E0-7725F5688C78}"/>
                </a:ext>
              </a:extLst>
            </p:cNvPr>
            <p:cNvCxnSpPr>
              <a:cxnSpLocks/>
              <a:stCxn id="77" idx="6"/>
              <a:endCxn id="65" idx="2"/>
            </p:cNvCxnSpPr>
            <p:nvPr/>
          </p:nvCxnSpPr>
          <p:spPr>
            <a:xfrm flipV="1">
              <a:off x="2835388" y="2541774"/>
              <a:ext cx="1601133" cy="432871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43">
              <a:extLst>
                <a:ext uri="{FF2B5EF4-FFF2-40B4-BE49-F238E27FC236}">
                  <a16:creationId xmlns:a16="http://schemas.microsoft.com/office/drawing/2014/main" id="{BF991368-5A47-C545-9D1F-964C72D3BCC8}"/>
                </a:ext>
              </a:extLst>
            </p:cNvPr>
            <p:cNvCxnSpPr>
              <a:cxnSpLocks/>
              <a:stCxn id="77" idx="6"/>
              <a:endCxn id="63" idx="2"/>
            </p:cNvCxnSpPr>
            <p:nvPr/>
          </p:nvCxnSpPr>
          <p:spPr>
            <a:xfrm>
              <a:off x="2835388" y="2974645"/>
              <a:ext cx="1601133" cy="12234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44">
              <a:extLst>
                <a:ext uri="{FF2B5EF4-FFF2-40B4-BE49-F238E27FC236}">
                  <a16:creationId xmlns:a16="http://schemas.microsoft.com/office/drawing/2014/main" id="{60111794-58BF-1D4D-8D53-75D632124020}"/>
                </a:ext>
              </a:extLst>
            </p:cNvPr>
            <p:cNvCxnSpPr>
              <a:cxnSpLocks/>
              <a:stCxn id="77" idx="6"/>
              <a:endCxn id="61" idx="2"/>
            </p:cNvCxnSpPr>
            <p:nvPr/>
          </p:nvCxnSpPr>
          <p:spPr>
            <a:xfrm>
              <a:off x="2835388" y="2974645"/>
              <a:ext cx="1603873" cy="69644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45">
              <a:extLst>
                <a:ext uri="{FF2B5EF4-FFF2-40B4-BE49-F238E27FC236}">
                  <a16:creationId xmlns:a16="http://schemas.microsoft.com/office/drawing/2014/main" id="{FDC5AED4-7BCB-DF4F-9724-580EAF9FD678}"/>
                </a:ext>
              </a:extLst>
            </p:cNvPr>
            <p:cNvCxnSpPr>
              <a:cxnSpLocks/>
              <a:stCxn id="77" idx="6"/>
              <a:endCxn id="59" idx="2"/>
            </p:cNvCxnSpPr>
            <p:nvPr/>
          </p:nvCxnSpPr>
          <p:spPr>
            <a:xfrm>
              <a:off x="2835388" y="2974644"/>
              <a:ext cx="1629769" cy="129425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60">
              <a:extLst>
                <a:ext uri="{FF2B5EF4-FFF2-40B4-BE49-F238E27FC236}">
                  <a16:creationId xmlns:a16="http://schemas.microsoft.com/office/drawing/2014/main" id="{54DCA139-6B81-DA48-B3B3-CBFF357C4FEE}"/>
                </a:ext>
              </a:extLst>
            </p:cNvPr>
            <p:cNvCxnSpPr>
              <a:cxnSpLocks/>
              <a:stCxn id="76" idx="3"/>
              <a:endCxn id="65" idx="2"/>
            </p:cNvCxnSpPr>
            <p:nvPr/>
          </p:nvCxnSpPr>
          <p:spPr>
            <a:xfrm flipV="1">
              <a:off x="2832648" y="2541774"/>
              <a:ext cx="1603872" cy="1197113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62">
              <a:extLst>
                <a:ext uri="{FF2B5EF4-FFF2-40B4-BE49-F238E27FC236}">
                  <a16:creationId xmlns:a16="http://schemas.microsoft.com/office/drawing/2014/main" id="{D770553E-9932-604F-8B94-C8F686127326}"/>
                </a:ext>
              </a:extLst>
            </p:cNvPr>
            <p:cNvCxnSpPr>
              <a:cxnSpLocks/>
              <a:stCxn id="75" idx="6"/>
              <a:endCxn id="63" idx="2"/>
            </p:cNvCxnSpPr>
            <p:nvPr/>
          </p:nvCxnSpPr>
          <p:spPr>
            <a:xfrm flipV="1">
              <a:off x="2835388" y="3096989"/>
              <a:ext cx="1601133" cy="513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65">
              <a:extLst>
                <a:ext uri="{FF2B5EF4-FFF2-40B4-BE49-F238E27FC236}">
                  <a16:creationId xmlns:a16="http://schemas.microsoft.com/office/drawing/2014/main" id="{9D35146A-C0A6-3649-A176-3A22AD2FADD1}"/>
                </a:ext>
              </a:extLst>
            </p:cNvPr>
            <p:cNvCxnSpPr>
              <a:cxnSpLocks/>
              <a:stCxn id="75" idx="6"/>
              <a:endCxn id="61" idx="2"/>
            </p:cNvCxnSpPr>
            <p:nvPr/>
          </p:nvCxnSpPr>
          <p:spPr>
            <a:xfrm>
              <a:off x="2835388" y="3610337"/>
              <a:ext cx="1603873" cy="6075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68">
              <a:extLst>
                <a:ext uri="{FF2B5EF4-FFF2-40B4-BE49-F238E27FC236}">
                  <a16:creationId xmlns:a16="http://schemas.microsoft.com/office/drawing/2014/main" id="{D477874D-CA4F-4540-BF3B-41EAC7AD5E92}"/>
                </a:ext>
              </a:extLst>
            </p:cNvPr>
            <p:cNvCxnSpPr>
              <a:cxnSpLocks/>
              <a:stCxn id="75" idx="6"/>
              <a:endCxn id="59" idx="2"/>
            </p:cNvCxnSpPr>
            <p:nvPr/>
          </p:nvCxnSpPr>
          <p:spPr>
            <a:xfrm>
              <a:off x="2835388" y="3610338"/>
              <a:ext cx="1629769" cy="65856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72">
              <a:extLst>
                <a:ext uri="{FF2B5EF4-FFF2-40B4-BE49-F238E27FC236}">
                  <a16:creationId xmlns:a16="http://schemas.microsoft.com/office/drawing/2014/main" id="{21F14D9D-41DC-1F42-A5AB-53CF396E4344}"/>
                </a:ext>
              </a:extLst>
            </p:cNvPr>
            <p:cNvCxnSpPr>
              <a:cxnSpLocks/>
              <a:stCxn id="74" idx="3"/>
              <a:endCxn id="65" idx="2"/>
            </p:cNvCxnSpPr>
            <p:nvPr/>
          </p:nvCxnSpPr>
          <p:spPr>
            <a:xfrm flipV="1">
              <a:off x="2840164" y="2541774"/>
              <a:ext cx="1596356" cy="169848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75">
              <a:extLst>
                <a:ext uri="{FF2B5EF4-FFF2-40B4-BE49-F238E27FC236}">
                  <a16:creationId xmlns:a16="http://schemas.microsoft.com/office/drawing/2014/main" id="{28B8A2F4-5F8C-8847-8C44-4FB3F0EF59DD}"/>
                </a:ext>
              </a:extLst>
            </p:cNvPr>
            <p:cNvCxnSpPr>
              <a:cxnSpLocks/>
              <a:stCxn id="73" idx="6"/>
              <a:endCxn id="63" idx="2"/>
            </p:cNvCxnSpPr>
            <p:nvPr/>
          </p:nvCxnSpPr>
          <p:spPr>
            <a:xfrm flipV="1">
              <a:off x="2848504" y="3096989"/>
              <a:ext cx="1588016" cy="100811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78">
              <a:extLst>
                <a:ext uri="{FF2B5EF4-FFF2-40B4-BE49-F238E27FC236}">
                  <a16:creationId xmlns:a16="http://schemas.microsoft.com/office/drawing/2014/main" id="{95F90956-F25D-5F48-BD4C-B92702D6AB61}"/>
                </a:ext>
              </a:extLst>
            </p:cNvPr>
            <p:cNvCxnSpPr>
              <a:cxnSpLocks/>
              <a:stCxn id="73" idx="6"/>
              <a:endCxn id="61" idx="2"/>
            </p:cNvCxnSpPr>
            <p:nvPr/>
          </p:nvCxnSpPr>
          <p:spPr>
            <a:xfrm flipV="1">
              <a:off x="2848504" y="3671093"/>
              <a:ext cx="1590756" cy="4340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82">
              <a:extLst>
                <a:ext uri="{FF2B5EF4-FFF2-40B4-BE49-F238E27FC236}">
                  <a16:creationId xmlns:a16="http://schemas.microsoft.com/office/drawing/2014/main" id="{C23D467E-B505-E94B-B213-09FCABDF977F}"/>
                </a:ext>
              </a:extLst>
            </p:cNvPr>
            <p:cNvCxnSpPr>
              <a:cxnSpLocks/>
              <a:stCxn id="73" idx="6"/>
              <a:endCxn id="59" idx="2"/>
            </p:cNvCxnSpPr>
            <p:nvPr/>
          </p:nvCxnSpPr>
          <p:spPr>
            <a:xfrm>
              <a:off x="2848504" y="4105102"/>
              <a:ext cx="1616652" cy="163801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85">
              <a:extLst>
                <a:ext uri="{FF2B5EF4-FFF2-40B4-BE49-F238E27FC236}">
                  <a16:creationId xmlns:a16="http://schemas.microsoft.com/office/drawing/2014/main" id="{41694A9D-16BF-7448-8DD4-C27BDBE4E098}"/>
                </a:ext>
              </a:extLst>
            </p:cNvPr>
            <p:cNvCxnSpPr>
              <a:cxnSpLocks/>
              <a:stCxn id="65" idx="6"/>
              <a:endCxn id="71" idx="2"/>
            </p:cNvCxnSpPr>
            <p:nvPr/>
          </p:nvCxnSpPr>
          <p:spPr>
            <a:xfrm>
              <a:off x="4868568" y="2541773"/>
              <a:ext cx="1364312" cy="19517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88">
              <a:extLst>
                <a:ext uri="{FF2B5EF4-FFF2-40B4-BE49-F238E27FC236}">
                  <a16:creationId xmlns:a16="http://schemas.microsoft.com/office/drawing/2014/main" id="{EEAE8B14-ED07-BD43-9038-0586BC7953E3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>
              <a:off x="4868568" y="2541773"/>
              <a:ext cx="1391486" cy="987264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91">
              <a:extLst>
                <a:ext uri="{FF2B5EF4-FFF2-40B4-BE49-F238E27FC236}">
                  <a16:creationId xmlns:a16="http://schemas.microsoft.com/office/drawing/2014/main" id="{690C35B4-4169-044A-8A5E-EDD7B06A3E3E}"/>
                </a:ext>
              </a:extLst>
            </p:cNvPr>
            <p:cNvCxnSpPr>
              <a:cxnSpLocks/>
              <a:stCxn id="63" idx="6"/>
              <a:endCxn id="71" idx="2"/>
            </p:cNvCxnSpPr>
            <p:nvPr/>
          </p:nvCxnSpPr>
          <p:spPr>
            <a:xfrm flipV="1">
              <a:off x="4868568" y="2736949"/>
              <a:ext cx="1364312" cy="3600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94">
              <a:extLst>
                <a:ext uri="{FF2B5EF4-FFF2-40B4-BE49-F238E27FC236}">
                  <a16:creationId xmlns:a16="http://schemas.microsoft.com/office/drawing/2014/main" id="{0B11CE4E-0202-6D43-9EC1-CDB07C1E5CDD}"/>
                </a:ext>
              </a:extLst>
            </p:cNvPr>
            <p:cNvCxnSpPr>
              <a:cxnSpLocks/>
              <a:stCxn id="63" idx="6"/>
              <a:endCxn id="69" idx="2"/>
            </p:cNvCxnSpPr>
            <p:nvPr/>
          </p:nvCxnSpPr>
          <p:spPr>
            <a:xfrm>
              <a:off x="4868568" y="3096989"/>
              <a:ext cx="1391486" cy="4320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97">
              <a:extLst>
                <a:ext uri="{FF2B5EF4-FFF2-40B4-BE49-F238E27FC236}">
                  <a16:creationId xmlns:a16="http://schemas.microsoft.com/office/drawing/2014/main" id="{5BE27FBC-1592-FF44-8D94-9B53A5E24CC0}"/>
                </a:ext>
              </a:extLst>
            </p:cNvPr>
            <p:cNvCxnSpPr>
              <a:cxnSpLocks/>
              <a:stCxn id="61" idx="6"/>
              <a:endCxn id="71" idx="2"/>
            </p:cNvCxnSpPr>
            <p:nvPr/>
          </p:nvCxnSpPr>
          <p:spPr>
            <a:xfrm flipV="1">
              <a:off x="4871308" y="2736949"/>
              <a:ext cx="1361572" cy="934144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100">
              <a:extLst>
                <a:ext uri="{FF2B5EF4-FFF2-40B4-BE49-F238E27FC236}">
                  <a16:creationId xmlns:a16="http://schemas.microsoft.com/office/drawing/2014/main" id="{EBBF26EF-352C-954B-A0DC-0B02D80C7BD7}"/>
                </a:ext>
              </a:extLst>
            </p:cNvPr>
            <p:cNvCxnSpPr>
              <a:cxnSpLocks/>
              <a:stCxn id="61" idx="6"/>
              <a:endCxn id="69" idx="2"/>
            </p:cNvCxnSpPr>
            <p:nvPr/>
          </p:nvCxnSpPr>
          <p:spPr>
            <a:xfrm flipV="1">
              <a:off x="4871308" y="3529037"/>
              <a:ext cx="1388746" cy="14205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103">
              <a:extLst>
                <a:ext uri="{FF2B5EF4-FFF2-40B4-BE49-F238E27FC236}">
                  <a16:creationId xmlns:a16="http://schemas.microsoft.com/office/drawing/2014/main" id="{293F94FA-519B-F240-A8A8-84767A6AD987}"/>
                </a:ext>
              </a:extLst>
            </p:cNvPr>
            <p:cNvCxnSpPr>
              <a:cxnSpLocks/>
              <a:stCxn id="59" idx="6"/>
              <a:endCxn id="69" idx="2"/>
            </p:cNvCxnSpPr>
            <p:nvPr/>
          </p:nvCxnSpPr>
          <p:spPr>
            <a:xfrm flipV="1">
              <a:off x="4897204" y="3529038"/>
              <a:ext cx="1362850" cy="73986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106">
              <a:extLst>
                <a:ext uri="{FF2B5EF4-FFF2-40B4-BE49-F238E27FC236}">
                  <a16:creationId xmlns:a16="http://schemas.microsoft.com/office/drawing/2014/main" id="{C8D00F24-2BC8-5547-B383-3989D8F753B0}"/>
                </a:ext>
              </a:extLst>
            </p:cNvPr>
            <p:cNvCxnSpPr>
              <a:cxnSpLocks/>
              <a:stCxn id="59" idx="6"/>
              <a:endCxn id="71" idx="2"/>
            </p:cNvCxnSpPr>
            <p:nvPr/>
          </p:nvCxnSpPr>
          <p:spPr>
            <a:xfrm flipV="1">
              <a:off x="4897204" y="2736950"/>
              <a:ext cx="1335676" cy="1531953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9">
              <a:extLst>
                <a:ext uri="{FF2B5EF4-FFF2-40B4-BE49-F238E27FC236}">
                  <a16:creationId xmlns:a16="http://schemas.microsoft.com/office/drawing/2014/main" id="{364087F9-840D-2D4F-A2A0-804EA5922E5E}"/>
                </a:ext>
              </a:extLst>
            </p:cNvPr>
            <p:cNvSpPr txBox="1"/>
            <p:nvPr/>
          </p:nvSpPr>
          <p:spPr>
            <a:xfrm>
              <a:off x="2488465" y="4541387"/>
              <a:ext cx="296877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x</a:t>
              </a:r>
            </a:p>
          </p:txBody>
        </p:sp>
        <p:sp>
          <p:nvSpPr>
            <p:cNvPr id="31" name="Textfeld 110">
              <a:extLst>
                <a:ext uri="{FF2B5EF4-FFF2-40B4-BE49-F238E27FC236}">
                  <a16:creationId xmlns:a16="http://schemas.microsoft.com/office/drawing/2014/main" id="{CA0317B6-0A9D-C249-851C-D5321777942B}"/>
                </a:ext>
              </a:extLst>
            </p:cNvPr>
            <p:cNvSpPr txBox="1"/>
            <p:nvPr/>
          </p:nvSpPr>
          <p:spPr>
            <a:xfrm>
              <a:off x="4498109" y="4571837"/>
              <a:ext cx="587249" cy="36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/>
                <a:t>g</a:t>
              </a:r>
              <a:r>
                <a:rPr lang="de-DE" sz="1400" b="1" dirty="0"/>
                <a:t>(x)</a:t>
              </a:r>
            </a:p>
          </p:txBody>
        </p:sp>
        <p:sp>
          <p:nvSpPr>
            <p:cNvPr id="32" name="Textfeld 111">
              <a:extLst>
                <a:ext uri="{FF2B5EF4-FFF2-40B4-BE49-F238E27FC236}">
                  <a16:creationId xmlns:a16="http://schemas.microsoft.com/office/drawing/2014/main" id="{AAD32401-DA0D-C545-A5FF-67E4D11FE234}"/>
                </a:ext>
              </a:extLst>
            </p:cNvPr>
            <p:cNvSpPr txBox="1"/>
            <p:nvPr/>
          </p:nvSpPr>
          <p:spPr>
            <a:xfrm>
              <a:off x="6065284" y="4121802"/>
              <a:ext cx="1133646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f(</a:t>
              </a:r>
              <a:r>
                <a:rPr lang="de-DE" sz="1400" b="1" dirty="0" err="1"/>
                <a:t>g</a:t>
              </a:r>
              <a:r>
                <a:rPr lang="de-DE" sz="1400" b="1" dirty="0"/>
                <a:t>(x))</a:t>
              </a:r>
            </a:p>
          </p:txBody>
        </p:sp>
        <p:cxnSp>
          <p:nvCxnSpPr>
            <p:cNvPr id="33" name="Gerade Verbindung mit Pfeil 113">
              <a:extLst>
                <a:ext uri="{FF2B5EF4-FFF2-40B4-BE49-F238E27FC236}">
                  <a16:creationId xmlns:a16="http://schemas.microsoft.com/office/drawing/2014/main" id="{CC3A81EC-4AA2-C445-97A5-3671934BA488}"/>
                </a:ext>
              </a:extLst>
            </p:cNvPr>
            <p:cNvCxnSpPr>
              <a:cxnSpLocks/>
              <a:stCxn id="79" idx="6"/>
              <a:endCxn id="67" idx="2"/>
            </p:cNvCxnSpPr>
            <p:nvPr/>
          </p:nvCxnSpPr>
          <p:spPr>
            <a:xfrm flipV="1">
              <a:off x="2848504" y="1980660"/>
              <a:ext cx="1584176" cy="46743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116">
              <a:extLst>
                <a:ext uri="{FF2B5EF4-FFF2-40B4-BE49-F238E27FC236}">
                  <a16:creationId xmlns:a16="http://schemas.microsoft.com/office/drawing/2014/main" id="{DB312331-1DF6-E448-B6BD-36CF1F378CE7}"/>
                </a:ext>
              </a:extLst>
            </p:cNvPr>
            <p:cNvCxnSpPr>
              <a:cxnSpLocks/>
              <a:stCxn id="77" idx="6"/>
              <a:endCxn id="67" idx="2"/>
            </p:cNvCxnSpPr>
            <p:nvPr/>
          </p:nvCxnSpPr>
          <p:spPr>
            <a:xfrm flipV="1">
              <a:off x="2835388" y="1980660"/>
              <a:ext cx="1597293" cy="99398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119">
              <a:extLst>
                <a:ext uri="{FF2B5EF4-FFF2-40B4-BE49-F238E27FC236}">
                  <a16:creationId xmlns:a16="http://schemas.microsoft.com/office/drawing/2014/main" id="{D4ED7951-93CC-D040-9B59-12C9FB0B40B4}"/>
                </a:ext>
              </a:extLst>
            </p:cNvPr>
            <p:cNvCxnSpPr>
              <a:cxnSpLocks/>
              <a:stCxn id="75" idx="6"/>
              <a:endCxn id="67" idx="2"/>
            </p:cNvCxnSpPr>
            <p:nvPr/>
          </p:nvCxnSpPr>
          <p:spPr>
            <a:xfrm flipV="1">
              <a:off x="2835388" y="1980659"/>
              <a:ext cx="1597293" cy="162967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122">
              <a:extLst>
                <a:ext uri="{FF2B5EF4-FFF2-40B4-BE49-F238E27FC236}">
                  <a16:creationId xmlns:a16="http://schemas.microsoft.com/office/drawing/2014/main" id="{EB6D71BE-2681-CD4C-96F8-0D6A14DEFF5F}"/>
                </a:ext>
              </a:extLst>
            </p:cNvPr>
            <p:cNvCxnSpPr>
              <a:cxnSpLocks/>
              <a:stCxn id="73" idx="6"/>
              <a:endCxn id="67" idx="2"/>
            </p:cNvCxnSpPr>
            <p:nvPr/>
          </p:nvCxnSpPr>
          <p:spPr>
            <a:xfrm flipV="1">
              <a:off x="2848504" y="1980659"/>
              <a:ext cx="1584176" cy="212444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126">
              <a:extLst>
                <a:ext uri="{FF2B5EF4-FFF2-40B4-BE49-F238E27FC236}">
                  <a16:creationId xmlns:a16="http://schemas.microsoft.com/office/drawing/2014/main" id="{11B365A6-646D-B04A-A5B6-EEFA8A24EFD1}"/>
                </a:ext>
              </a:extLst>
            </p:cNvPr>
            <p:cNvCxnSpPr>
              <a:cxnSpLocks/>
              <a:stCxn id="67" idx="6"/>
              <a:endCxn id="71" idx="2"/>
            </p:cNvCxnSpPr>
            <p:nvPr/>
          </p:nvCxnSpPr>
          <p:spPr>
            <a:xfrm>
              <a:off x="4864728" y="1980659"/>
              <a:ext cx="1368152" cy="75629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130">
              <a:extLst>
                <a:ext uri="{FF2B5EF4-FFF2-40B4-BE49-F238E27FC236}">
                  <a16:creationId xmlns:a16="http://schemas.microsoft.com/office/drawing/2014/main" id="{ECCA6FDA-3FB2-8D49-96F2-7FFD72CB0816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4864728" y="1980659"/>
              <a:ext cx="1395326" cy="154837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133">
              <a:extLst>
                <a:ext uri="{FF2B5EF4-FFF2-40B4-BE49-F238E27FC236}">
                  <a16:creationId xmlns:a16="http://schemas.microsoft.com/office/drawing/2014/main" id="{C820DB81-B865-964F-A4C1-328ABCDC6D75}"/>
                </a:ext>
              </a:extLst>
            </p:cNvPr>
            <p:cNvSpPr txBox="1"/>
            <p:nvPr/>
          </p:nvSpPr>
          <p:spPr>
            <a:xfrm>
              <a:off x="5488030" y="1728907"/>
              <a:ext cx="591829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M</a:t>
              </a:r>
              <a:r>
                <a:rPr lang="de-DE" sz="1400" baseline="-25000" dirty="0"/>
                <a:t>1</a:t>
              </a:r>
            </a:p>
          </p:txBody>
        </p:sp>
        <p:grpSp>
          <p:nvGrpSpPr>
            <p:cNvPr id="40" name="Gruppieren 9">
              <a:extLst>
                <a:ext uri="{FF2B5EF4-FFF2-40B4-BE49-F238E27FC236}">
                  <a16:creationId xmlns:a16="http://schemas.microsoft.com/office/drawing/2014/main" id="{E027586C-EF80-704B-A2F6-7AD1F4A7378B}"/>
                </a:ext>
              </a:extLst>
            </p:cNvPr>
            <p:cNvGrpSpPr/>
            <p:nvPr/>
          </p:nvGrpSpPr>
          <p:grpSpPr>
            <a:xfrm>
              <a:off x="2416456" y="2229362"/>
              <a:ext cx="432048" cy="667778"/>
              <a:chOff x="1259632" y="2346172"/>
              <a:chExt cx="432048" cy="667778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2CDA672-1A0B-FC42-A764-90F7CE44C916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/>
              </a:p>
            </p:txBody>
          </p:sp>
          <p:sp>
            <p:nvSpPr>
              <p:cNvPr id="80" name="Textfeld 147">
                <a:extLst>
                  <a:ext uri="{FF2B5EF4-FFF2-40B4-BE49-F238E27FC236}">
                    <a16:creationId xmlns:a16="http://schemas.microsoft.com/office/drawing/2014/main" id="{D8AB2151-D361-E243-B59B-F584F1F0F7D1}"/>
                  </a:ext>
                </a:extLst>
              </p:cNvPr>
              <p:cNvSpPr txBox="1"/>
              <p:nvPr/>
            </p:nvSpPr>
            <p:spPr>
              <a:xfrm>
                <a:off x="1309164" y="2346172"/>
                <a:ext cx="370614" cy="66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1</a:t>
                </a:r>
              </a:p>
            </p:txBody>
          </p:sp>
        </p:grpSp>
        <p:grpSp>
          <p:nvGrpSpPr>
            <p:cNvPr id="41" name="Gruppieren 6">
              <a:extLst>
                <a:ext uri="{FF2B5EF4-FFF2-40B4-BE49-F238E27FC236}">
                  <a16:creationId xmlns:a16="http://schemas.microsoft.com/office/drawing/2014/main" id="{64334194-BAD1-E14B-A8FB-C56C9B596171}"/>
                </a:ext>
              </a:extLst>
            </p:cNvPr>
            <p:cNvGrpSpPr/>
            <p:nvPr/>
          </p:nvGrpSpPr>
          <p:grpSpPr>
            <a:xfrm>
              <a:off x="2403339" y="2758620"/>
              <a:ext cx="432048" cy="667776"/>
              <a:chOff x="1259632" y="3140968"/>
              <a:chExt cx="432048" cy="667776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3EA0B56-EBFC-7E4B-BE6A-0B8354355AE4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8" name="Textfeld 150">
                <a:extLst>
                  <a:ext uri="{FF2B5EF4-FFF2-40B4-BE49-F238E27FC236}">
                    <a16:creationId xmlns:a16="http://schemas.microsoft.com/office/drawing/2014/main" id="{E3F8E414-1405-994D-AA9A-E23A3D20A8F2}"/>
                  </a:ext>
                </a:extLst>
              </p:cNvPr>
              <p:cNvSpPr txBox="1"/>
              <p:nvPr/>
            </p:nvSpPr>
            <p:spPr>
              <a:xfrm>
                <a:off x="1309164" y="3140968"/>
                <a:ext cx="370614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2</a:t>
                </a:r>
              </a:p>
            </p:txBody>
          </p:sp>
        </p:grpSp>
        <p:grpSp>
          <p:nvGrpSpPr>
            <p:cNvPr id="42" name="Gruppieren 5">
              <a:extLst>
                <a:ext uri="{FF2B5EF4-FFF2-40B4-BE49-F238E27FC236}">
                  <a16:creationId xmlns:a16="http://schemas.microsoft.com/office/drawing/2014/main" id="{C88CD4EB-D3C1-9F4D-A997-AE7D4AEF79EC}"/>
                </a:ext>
              </a:extLst>
            </p:cNvPr>
            <p:cNvGrpSpPr/>
            <p:nvPr/>
          </p:nvGrpSpPr>
          <p:grpSpPr>
            <a:xfrm>
              <a:off x="2403339" y="3394313"/>
              <a:ext cx="432048" cy="678462"/>
              <a:chOff x="1259632" y="3933056"/>
              <a:chExt cx="432048" cy="67846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42CA9E3-4E8A-E44D-A4C1-A7CC0550B6A0}"/>
                  </a:ext>
                </a:extLst>
              </p:cNvPr>
              <p:cNvSpPr/>
              <p:nvPr/>
            </p:nvSpPr>
            <p:spPr>
              <a:xfrm>
                <a:off x="1259632" y="3933056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6" name="Textfeld 151">
                <a:extLst>
                  <a:ext uri="{FF2B5EF4-FFF2-40B4-BE49-F238E27FC236}">
                    <a16:creationId xmlns:a16="http://schemas.microsoft.com/office/drawing/2014/main" id="{8861FF62-9B09-D24B-85A6-5918C56D750D}"/>
                  </a:ext>
                </a:extLst>
              </p:cNvPr>
              <p:cNvSpPr txBox="1"/>
              <p:nvPr/>
            </p:nvSpPr>
            <p:spPr>
              <a:xfrm>
                <a:off x="1318326" y="3943740"/>
                <a:ext cx="370614" cy="66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3</a:t>
                </a:r>
              </a:p>
            </p:txBody>
          </p:sp>
        </p:grpSp>
        <p:grpSp>
          <p:nvGrpSpPr>
            <p:cNvPr id="43" name="Gruppieren 4">
              <a:extLst>
                <a:ext uri="{FF2B5EF4-FFF2-40B4-BE49-F238E27FC236}">
                  <a16:creationId xmlns:a16="http://schemas.microsoft.com/office/drawing/2014/main" id="{B64F1014-C619-E14D-B671-F262A91BF5AE}"/>
                </a:ext>
              </a:extLst>
            </p:cNvPr>
            <p:cNvGrpSpPr/>
            <p:nvPr/>
          </p:nvGrpSpPr>
          <p:grpSpPr>
            <a:xfrm>
              <a:off x="2416456" y="3889077"/>
              <a:ext cx="432048" cy="685067"/>
              <a:chOff x="1259632" y="4725144"/>
              <a:chExt cx="432048" cy="685067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FFBB538-0884-3640-8826-8C0EC5002A0C}"/>
                  </a:ext>
                </a:extLst>
              </p:cNvPr>
              <p:cNvSpPr/>
              <p:nvPr/>
            </p:nvSpPr>
            <p:spPr>
              <a:xfrm>
                <a:off x="1259632" y="4725144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4" name="Textfeld 152">
                <a:extLst>
                  <a:ext uri="{FF2B5EF4-FFF2-40B4-BE49-F238E27FC236}">
                    <a16:creationId xmlns:a16="http://schemas.microsoft.com/office/drawing/2014/main" id="{6B05B16E-ED82-0843-AA2D-9C8B5385F5F2}"/>
                  </a:ext>
                </a:extLst>
              </p:cNvPr>
              <p:cNvSpPr txBox="1"/>
              <p:nvPr/>
            </p:nvSpPr>
            <p:spPr>
              <a:xfrm>
                <a:off x="1312727" y="4742434"/>
                <a:ext cx="370614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4</a:t>
                </a:r>
              </a:p>
            </p:txBody>
          </p:sp>
        </p:grpSp>
        <p:sp>
          <p:nvSpPr>
            <p:cNvPr id="44" name="Textfeld 153">
              <a:extLst>
                <a:ext uri="{FF2B5EF4-FFF2-40B4-BE49-F238E27FC236}">
                  <a16:creationId xmlns:a16="http://schemas.microsoft.com/office/drawing/2014/main" id="{9A7F2768-C47B-894C-9880-F33AF37FEFD3}"/>
                </a:ext>
              </a:extLst>
            </p:cNvPr>
            <p:cNvSpPr txBox="1"/>
            <p:nvPr/>
          </p:nvSpPr>
          <p:spPr>
            <a:xfrm>
              <a:off x="3163323" y="1791552"/>
              <a:ext cx="591829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M</a:t>
              </a:r>
              <a:r>
                <a:rPr lang="de-DE" sz="1400" baseline="-25000" dirty="0"/>
                <a:t>2</a:t>
              </a:r>
            </a:p>
          </p:txBody>
        </p:sp>
        <p:sp>
          <p:nvSpPr>
            <p:cNvPr id="45" name="Textfeld 154">
              <a:extLst>
                <a:ext uri="{FF2B5EF4-FFF2-40B4-BE49-F238E27FC236}">
                  <a16:creationId xmlns:a16="http://schemas.microsoft.com/office/drawing/2014/main" id="{2BD208BC-7A10-294A-8C9B-74003AEB69E7}"/>
                </a:ext>
              </a:extLst>
            </p:cNvPr>
            <p:cNvSpPr txBox="1"/>
            <p:nvPr/>
          </p:nvSpPr>
          <p:spPr>
            <a:xfrm>
              <a:off x="1919536" y="1205048"/>
              <a:ext cx="1217000" cy="77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Input </a:t>
              </a:r>
              <a:r>
                <a:rPr lang="de-DE" sz="1400" dirty="0" err="1"/>
                <a:t>layer</a:t>
              </a:r>
              <a:endParaRPr lang="de-DE" sz="1400" dirty="0"/>
            </a:p>
          </p:txBody>
        </p:sp>
        <p:sp>
          <p:nvSpPr>
            <p:cNvPr id="46" name="Textfeld 155">
              <a:extLst>
                <a:ext uri="{FF2B5EF4-FFF2-40B4-BE49-F238E27FC236}">
                  <a16:creationId xmlns:a16="http://schemas.microsoft.com/office/drawing/2014/main" id="{51D4FADE-C390-4642-A521-C114F4EF7C03}"/>
                </a:ext>
              </a:extLst>
            </p:cNvPr>
            <p:cNvSpPr txBox="1"/>
            <p:nvPr/>
          </p:nvSpPr>
          <p:spPr>
            <a:xfrm>
              <a:off x="3983988" y="1205048"/>
              <a:ext cx="1630575" cy="77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Hidden </a:t>
              </a:r>
              <a:r>
                <a:rPr lang="de-DE" sz="1400" dirty="0" err="1"/>
                <a:t>layer</a:t>
              </a:r>
              <a:r>
                <a:rPr lang="de-DE" sz="1400" dirty="0"/>
                <a:t>(s)</a:t>
              </a:r>
            </a:p>
          </p:txBody>
        </p:sp>
        <p:sp>
          <p:nvSpPr>
            <p:cNvPr id="47" name="Textfeld 156">
              <a:extLst>
                <a:ext uri="{FF2B5EF4-FFF2-40B4-BE49-F238E27FC236}">
                  <a16:creationId xmlns:a16="http://schemas.microsoft.com/office/drawing/2014/main" id="{CCBEB51A-BF98-944D-B498-0318C705D452}"/>
                </a:ext>
              </a:extLst>
            </p:cNvPr>
            <p:cNvSpPr txBox="1"/>
            <p:nvPr/>
          </p:nvSpPr>
          <p:spPr>
            <a:xfrm>
              <a:off x="6088864" y="1224782"/>
              <a:ext cx="1396535" cy="77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Output </a:t>
              </a:r>
              <a:r>
                <a:rPr lang="de-DE" sz="1400" dirty="0" err="1"/>
                <a:t>layer</a:t>
              </a:r>
              <a:endParaRPr lang="de-DE" sz="1400" dirty="0"/>
            </a:p>
          </p:txBody>
        </p:sp>
        <p:grpSp>
          <p:nvGrpSpPr>
            <p:cNvPr id="52" name="Gruppieren 21">
              <a:extLst>
                <a:ext uri="{FF2B5EF4-FFF2-40B4-BE49-F238E27FC236}">
                  <a16:creationId xmlns:a16="http://schemas.microsoft.com/office/drawing/2014/main" id="{AACD4EBE-8894-C147-85D6-FB3E1C48746C}"/>
                </a:ext>
              </a:extLst>
            </p:cNvPr>
            <p:cNvGrpSpPr/>
            <p:nvPr/>
          </p:nvGrpSpPr>
          <p:grpSpPr>
            <a:xfrm>
              <a:off x="6232880" y="2520925"/>
              <a:ext cx="438970" cy="674404"/>
              <a:chOff x="6561050" y="3140968"/>
              <a:chExt cx="438970" cy="67440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2B9988A-0B58-5441-935A-5EE2D5C2CE7F}"/>
                  </a:ext>
                </a:extLst>
              </p:cNvPr>
              <p:cNvSpPr/>
              <p:nvPr/>
            </p:nvSpPr>
            <p:spPr>
              <a:xfrm>
                <a:off x="6561050" y="3140968"/>
                <a:ext cx="432048" cy="432048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2" name="Textfeld 171">
                <a:extLst>
                  <a:ext uri="{FF2B5EF4-FFF2-40B4-BE49-F238E27FC236}">
                    <a16:creationId xmlns:a16="http://schemas.microsoft.com/office/drawing/2014/main" id="{46A32CB1-2946-F04F-9BD8-DB3F7226245D}"/>
                  </a:ext>
                </a:extLst>
              </p:cNvPr>
              <p:cNvSpPr txBox="1"/>
              <p:nvPr/>
            </p:nvSpPr>
            <p:spPr>
              <a:xfrm>
                <a:off x="6610170" y="3147595"/>
                <a:ext cx="389850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o</a:t>
                </a:r>
                <a:r>
                  <a:rPr lang="de-DE" sz="1400" baseline="-25000" dirty="0"/>
                  <a:t>1</a:t>
                </a:r>
              </a:p>
            </p:txBody>
          </p:sp>
        </p:grpSp>
        <p:grpSp>
          <p:nvGrpSpPr>
            <p:cNvPr id="53" name="Gruppieren 24">
              <a:extLst>
                <a:ext uri="{FF2B5EF4-FFF2-40B4-BE49-F238E27FC236}">
                  <a16:creationId xmlns:a16="http://schemas.microsoft.com/office/drawing/2014/main" id="{F2039D5C-A34D-D444-9AFA-F7DB715BB1B6}"/>
                </a:ext>
              </a:extLst>
            </p:cNvPr>
            <p:cNvGrpSpPr/>
            <p:nvPr/>
          </p:nvGrpSpPr>
          <p:grpSpPr>
            <a:xfrm>
              <a:off x="6260054" y="3313013"/>
              <a:ext cx="432048" cy="667776"/>
              <a:chOff x="6588224" y="3933056"/>
              <a:chExt cx="432048" cy="66777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ED2B1EE-9DCB-554C-8405-4A2513E407F6}"/>
                  </a:ext>
                </a:extLst>
              </p:cNvPr>
              <p:cNvSpPr/>
              <p:nvPr/>
            </p:nvSpPr>
            <p:spPr>
              <a:xfrm>
                <a:off x="6588224" y="3933056"/>
                <a:ext cx="432048" cy="432048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0" name="Textfeld 172">
                <a:extLst>
                  <a:ext uri="{FF2B5EF4-FFF2-40B4-BE49-F238E27FC236}">
                    <a16:creationId xmlns:a16="http://schemas.microsoft.com/office/drawing/2014/main" id="{1C3035D5-A3B2-2842-B433-096083812A3A}"/>
                  </a:ext>
                </a:extLst>
              </p:cNvPr>
              <p:cNvSpPr txBox="1"/>
              <p:nvPr/>
            </p:nvSpPr>
            <p:spPr>
              <a:xfrm>
                <a:off x="6630422" y="3933056"/>
                <a:ext cx="389850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o</a:t>
                </a:r>
                <a:r>
                  <a:rPr lang="de-DE" sz="1400" baseline="-25000" dirty="0"/>
                  <a:t>2</a:t>
                </a:r>
              </a:p>
            </p:txBody>
          </p:sp>
        </p:grpSp>
        <p:grpSp>
          <p:nvGrpSpPr>
            <p:cNvPr id="54" name="Gruppieren 17">
              <a:extLst>
                <a:ext uri="{FF2B5EF4-FFF2-40B4-BE49-F238E27FC236}">
                  <a16:creationId xmlns:a16="http://schemas.microsoft.com/office/drawing/2014/main" id="{DE4F92C7-1BA3-DE40-B2D4-57A28A4DD972}"/>
                </a:ext>
              </a:extLst>
            </p:cNvPr>
            <p:cNvGrpSpPr/>
            <p:nvPr/>
          </p:nvGrpSpPr>
          <p:grpSpPr>
            <a:xfrm>
              <a:off x="4432680" y="1764635"/>
              <a:ext cx="439728" cy="688420"/>
              <a:chOff x="3995936" y="1896189"/>
              <a:chExt cx="439728" cy="68842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FC2D6A7-EEE8-C24C-9134-A6CC9F15AA11}"/>
                  </a:ext>
                </a:extLst>
              </p:cNvPr>
              <p:cNvSpPr/>
              <p:nvPr/>
            </p:nvSpPr>
            <p:spPr>
              <a:xfrm>
                <a:off x="3995936" y="1896189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8" name="Textfeld 173">
                <a:extLst>
                  <a:ext uri="{FF2B5EF4-FFF2-40B4-BE49-F238E27FC236}">
                    <a16:creationId xmlns:a16="http://schemas.microsoft.com/office/drawing/2014/main" id="{F1A99CEF-2CCB-A94A-8D40-4DFC8D09AC3B}"/>
                  </a:ext>
                </a:extLst>
              </p:cNvPr>
              <p:cNvSpPr txBox="1"/>
              <p:nvPr/>
            </p:nvSpPr>
            <p:spPr>
              <a:xfrm>
                <a:off x="4044209" y="1916832"/>
                <a:ext cx="391455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1</a:t>
                </a:r>
              </a:p>
            </p:txBody>
          </p:sp>
        </p:grpSp>
        <p:grpSp>
          <p:nvGrpSpPr>
            <p:cNvPr id="55" name="Gruppieren 20">
              <a:extLst>
                <a:ext uri="{FF2B5EF4-FFF2-40B4-BE49-F238E27FC236}">
                  <a16:creationId xmlns:a16="http://schemas.microsoft.com/office/drawing/2014/main" id="{3407DD50-E53F-5648-A95E-D62ED975F5F4}"/>
                </a:ext>
              </a:extLst>
            </p:cNvPr>
            <p:cNvGrpSpPr/>
            <p:nvPr/>
          </p:nvGrpSpPr>
          <p:grpSpPr>
            <a:xfrm>
              <a:off x="4436520" y="2325749"/>
              <a:ext cx="432048" cy="695535"/>
              <a:chOff x="3995936" y="2708920"/>
              <a:chExt cx="432048" cy="69553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BBE6013-BAF2-1F42-964C-2F6AA05D0A4F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6" name="Textfeld 174">
                <a:extLst>
                  <a:ext uri="{FF2B5EF4-FFF2-40B4-BE49-F238E27FC236}">
                    <a16:creationId xmlns:a16="http://schemas.microsoft.com/office/drawing/2014/main" id="{1BE34448-7D9C-6344-800F-B0E4CBB5E90D}"/>
                  </a:ext>
                </a:extLst>
              </p:cNvPr>
              <p:cNvSpPr txBox="1"/>
              <p:nvPr/>
            </p:nvSpPr>
            <p:spPr>
              <a:xfrm>
                <a:off x="4036529" y="2736678"/>
                <a:ext cx="391455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2</a:t>
                </a:r>
              </a:p>
            </p:txBody>
          </p:sp>
        </p:grpSp>
        <p:grpSp>
          <p:nvGrpSpPr>
            <p:cNvPr id="56" name="Gruppieren 12">
              <a:extLst>
                <a:ext uri="{FF2B5EF4-FFF2-40B4-BE49-F238E27FC236}">
                  <a16:creationId xmlns:a16="http://schemas.microsoft.com/office/drawing/2014/main" id="{8D518974-1D49-F244-9DE7-A06D3A9B78C1}"/>
                </a:ext>
              </a:extLst>
            </p:cNvPr>
            <p:cNvGrpSpPr/>
            <p:nvPr/>
          </p:nvGrpSpPr>
          <p:grpSpPr>
            <a:xfrm>
              <a:off x="4436520" y="2880965"/>
              <a:ext cx="432048" cy="683695"/>
              <a:chOff x="3995936" y="3501008"/>
              <a:chExt cx="432048" cy="68369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999E5F6-42C7-A748-8801-7D19BCB2AD0D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4" name="Textfeld 175">
                <a:extLst>
                  <a:ext uri="{FF2B5EF4-FFF2-40B4-BE49-F238E27FC236}">
                    <a16:creationId xmlns:a16="http://schemas.microsoft.com/office/drawing/2014/main" id="{56BC7D5B-6C26-1E4F-9583-84B30516BB36}"/>
                  </a:ext>
                </a:extLst>
              </p:cNvPr>
              <p:cNvSpPr txBox="1"/>
              <p:nvPr/>
            </p:nvSpPr>
            <p:spPr>
              <a:xfrm>
                <a:off x="4036529" y="3516927"/>
                <a:ext cx="391455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3</a:t>
                </a:r>
              </a:p>
            </p:txBody>
          </p:sp>
        </p:grpSp>
        <p:grpSp>
          <p:nvGrpSpPr>
            <p:cNvPr id="57" name="Gruppieren 11">
              <a:extLst>
                <a:ext uri="{FF2B5EF4-FFF2-40B4-BE49-F238E27FC236}">
                  <a16:creationId xmlns:a16="http://schemas.microsoft.com/office/drawing/2014/main" id="{71D0FCF2-E3B4-034E-8877-48BDFE3F27BB}"/>
                </a:ext>
              </a:extLst>
            </p:cNvPr>
            <p:cNvGrpSpPr/>
            <p:nvPr/>
          </p:nvGrpSpPr>
          <p:grpSpPr>
            <a:xfrm>
              <a:off x="4439260" y="3455069"/>
              <a:ext cx="439728" cy="683695"/>
              <a:chOff x="3995936" y="4293096"/>
              <a:chExt cx="439728" cy="68369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F1FDC12-3F4D-D34F-9830-C812CDCBCEFD}"/>
                  </a:ext>
                </a:extLst>
              </p:cNvPr>
              <p:cNvSpPr/>
              <p:nvPr/>
            </p:nvSpPr>
            <p:spPr>
              <a:xfrm>
                <a:off x="3995936" y="4293096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2" name="Textfeld 176">
                <a:extLst>
                  <a:ext uri="{FF2B5EF4-FFF2-40B4-BE49-F238E27FC236}">
                    <a16:creationId xmlns:a16="http://schemas.microsoft.com/office/drawing/2014/main" id="{1CFDCC4A-5BE1-6C4B-AC6E-63BC52912F1C}"/>
                  </a:ext>
                </a:extLst>
              </p:cNvPr>
              <p:cNvSpPr txBox="1"/>
              <p:nvPr/>
            </p:nvSpPr>
            <p:spPr>
              <a:xfrm>
                <a:off x="4044209" y="4309015"/>
                <a:ext cx="391455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4</a:t>
                </a:r>
              </a:p>
            </p:txBody>
          </p:sp>
        </p:grpSp>
        <p:grpSp>
          <p:nvGrpSpPr>
            <p:cNvPr id="58" name="Gruppieren 10">
              <a:extLst>
                <a:ext uri="{FF2B5EF4-FFF2-40B4-BE49-F238E27FC236}">
                  <a16:creationId xmlns:a16="http://schemas.microsoft.com/office/drawing/2014/main" id="{E6D9DF76-6722-1B41-9B47-2BAD0C5B0C90}"/>
                </a:ext>
              </a:extLst>
            </p:cNvPr>
            <p:cNvGrpSpPr/>
            <p:nvPr/>
          </p:nvGrpSpPr>
          <p:grpSpPr>
            <a:xfrm>
              <a:off x="4465156" y="4052878"/>
              <a:ext cx="436210" cy="697047"/>
              <a:chOff x="3995936" y="5085184"/>
              <a:chExt cx="436210" cy="69704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E04F2F0-F017-3646-934D-545D8413152D}"/>
                  </a:ext>
                </a:extLst>
              </p:cNvPr>
              <p:cNvSpPr/>
              <p:nvPr/>
            </p:nvSpPr>
            <p:spPr>
              <a:xfrm>
                <a:off x="3995936" y="5085184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0" name="Textfeld 177">
                <a:extLst>
                  <a:ext uri="{FF2B5EF4-FFF2-40B4-BE49-F238E27FC236}">
                    <a16:creationId xmlns:a16="http://schemas.microsoft.com/office/drawing/2014/main" id="{EEECBE6F-BE24-154B-906C-10400EDB1019}"/>
                  </a:ext>
                </a:extLst>
              </p:cNvPr>
              <p:cNvSpPr txBox="1"/>
              <p:nvPr/>
            </p:nvSpPr>
            <p:spPr>
              <a:xfrm>
                <a:off x="4040692" y="5114453"/>
                <a:ext cx="391454" cy="66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22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A585-649A-4742-B4CD-6BF5AE07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Lessons Learnt in the Trenches…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A25F-2FE0-2D4F-B867-0DA0DED43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DE" dirty="0"/>
              <a:t>Avoid notions that cause problems …</a:t>
            </a:r>
          </a:p>
          <a:p>
            <a:r>
              <a:rPr lang="en-DE" dirty="0">
                <a:solidFill>
                  <a:srgbClr val="FF0000"/>
                </a:solidFill>
              </a:rPr>
              <a:t>Knowledge base / neural network</a:t>
            </a:r>
          </a:p>
          <a:p>
            <a:pPr lvl="1"/>
            <a:r>
              <a:rPr lang="en-DE" dirty="0"/>
              <a:t>Use the notion of a </a:t>
            </a:r>
            <a:r>
              <a:rPr lang="en-DE" dirty="0">
                <a:solidFill>
                  <a:srgbClr val="00B050"/>
                </a:solidFill>
              </a:rPr>
              <a:t>model</a:t>
            </a:r>
            <a:r>
              <a:rPr lang="en-DE" dirty="0"/>
              <a:t> </a:t>
            </a:r>
          </a:p>
          <a:p>
            <a:r>
              <a:rPr lang="en-DE" dirty="0">
                <a:solidFill>
                  <a:srgbClr val="FF0000"/>
                </a:solidFill>
              </a:rPr>
              <a:t>Knowledge graph = set of ground formulas</a:t>
            </a:r>
          </a:p>
          <a:p>
            <a:pPr lvl="1"/>
            <a:r>
              <a:rPr lang="en-DE" dirty="0"/>
              <a:t>Use the notion of a </a:t>
            </a:r>
            <a:r>
              <a:rPr lang="en-DE" dirty="0">
                <a:solidFill>
                  <a:srgbClr val="00B050"/>
                </a:solidFill>
              </a:rPr>
              <a:t>database</a:t>
            </a:r>
          </a:p>
          <a:p>
            <a:r>
              <a:rPr lang="en-DE" dirty="0">
                <a:solidFill>
                  <a:srgbClr val="FF0000"/>
                </a:solidFill>
              </a:rPr>
              <a:t>Knowledge representation languages</a:t>
            </a:r>
          </a:p>
          <a:p>
            <a:pPr lvl="1"/>
            <a:r>
              <a:rPr lang="en-DE" dirty="0"/>
              <a:t>Use notion of a </a:t>
            </a:r>
            <a:r>
              <a:rPr lang="en-DE" dirty="0">
                <a:solidFill>
                  <a:srgbClr val="00B050"/>
                </a:solidFill>
              </a:rPr>
              <a:t>modeling language / modeling formalism</a:t>
            </a:r>
          </a:p>
          <a:p>
            <a:r>
              <a:rPr lang="en-DE" dirty="0">
                <a:solidFill>
                  <a:srgbClr val="FF0000"/>
                </a:solidFill>
              </a:rPr>
              <a:t>Inference or reasoning</a:t>
            </a:r>
          </a:p>
          <a:p>
            <a:pPr lvl="1"/>
            <a:r>
              <a:rPr lang="en-DE" dirty="0"/>
              <a:t>Use the notion of </a:t>
            </a:r>
            <a:r>
              <a:rPr lang="en-DE" dirty="0">
                <a:solidFill>
                  <a:srgbClr val="00B050"/>
                </a:solidFill>
              </a:rPr>
              <a:t>query answering w.r.t. model</a:t>
            </a:r>
          </a:p>
          <a:p>
            <a:r>
              <a:rPr lang="en-DE" dirty="0">
                <a:solidFill>
                  <a:srgbClr val="FF0000"/>
                </a:solidFill>
              </a:rPr>
              <a:t>Learning</a:t>
            </a:r>
          </a:p>
          <a:p>
            <a:pPr lvl="1"/>
            <a:r>
              <a:rPr lang="en-DE" dirty="0"/>
              <a:t>Use the notion of </a:t>
            </a:r>
            <a:r>
              <a:rPr lang="en-DE" dirty="0">
                <a:solidFill>
                  <a:srgbClr val="00B050"/>
                </a:solidFill>
              </a:rPr>
              <a:t>generating a model from data </a:t>
            </a:r>
            <a:r>
              <a:rPr lang="en-DE" dirty="0"/>
              <a:t>or</a:t>
            </a:r>
            <a:r>
              <a:rPr lang="en-DE" dirty="0">
                <a:solidFill>
                  <a:srgbClr val="00B050"/>
                </a:solidFill>
              </a:rPr>
              <a:t> fitting a model to data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C6093E53-81F0-C244-9BB7-1AF4810AE71C}"/>
              </a:ext>
            </a:extLst>
          </p:cNvPr>
          <p:cNvSpPr/>
          <p:nvPr/>
        </p:nvSpPr>
        <p:spPr>
          <a:xfrm>
            <a:off x="8493861" y="1827868"/>
            <a:ext cx="4158342" cy="3527718"/>
          </a:xfrm>
          <a:prstGeom prst="cloudCallout">
            <a:avLst>
              <a:gd name="adj1" fmla="val -93019"/>
              <a:gd name="adj2" fmla="val -4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Knowledge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humans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hard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capture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Avoid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wishful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thinking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Avoid</a:t>
            </a:r>
            <a:r>
              <a:rPr lang="de-DE" dirty="0">
                <a:solidFill>
                  <a:schemeClr val="bg1"/>
                </a:solidFill>
              </a:rPr>
              <a:t> suggestive </a:t>
            </a:r>
            <a:r>
              <a:rPr lang="de-DE">
                <a:solidFill>
                  <a:schemeClr val="bg1"/>
                </a:solidFill>
              </a:rPr>
              <a:t>naming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Systems </a:t>
            </a:r>
            <a:r>
              <a:rPr lang="de-DE" dirty="0" err="1">
                <a:solidFill>
                  <a:schemeClr val="bg1"/>
                </a:solidFill>
              </a:rPr>
              <a:t>use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models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DB9A813B-F50A-8747-B1BA-C04BA472C877}"/>
              </a:ext>
            </a:extLst>
          </p:cNvPr>
          <p:cNvSpPr/>
          <p:nvPr/>
        </p:nvSpPr>
        <p:spPr>
          <a:xfrm>
            <a:off x="6458083" y="1131570"/>
            <a:ext cx="3783479" cy="1657756"/>
          </a:xfrm>
          <a:prstGeom prst="cloudCallout">
            <a:avLst>
              <a:gd name="adj1" fmla="val -79728"/>
              <a:gd name="adj2" fmla="val 1682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Even </a:t>
            </a:r>
            <a:r>
              <a:rPr lang="de-DE" dirty="0" err="1">
                <a:solidFill>
                  <a:schemeClr val="tx1"/>
                </a:solidFill>
              </a:rPr>
              <a:t>worse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DE" dirty="0" err="1">
                <a:solidFill>
                  <a:srgbClr val="FF0000"/>
                </a:solidFill>
              </a:rPr>
              <a:t>ontology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or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semantic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technology</a:t>
            </a:r>
            <a:endParaRPr lang="en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9503-8E28-0646-8514-FD6B2F94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8" y="365125"/>
            <a:ext cx="11334044" cy="1325563"/>
          </a:xfrm>
        </p:spPr>
        <p:txBody>
          <a:bodyPr/>
          <a:lstStyle/>
          <a:p>
            <a:pPr algn="ctr"/>
            <a:r>
              <a:rPr lang="en-DE" dirty="0"/>
              <a:t>Verbalizable and Tacit Knowledge Representation</a:t>
            </a:r>
            <a:br>
              <a:rPr lang="en-DE"/>
            </a:br>
            <a:r>
              <a:rPr lang="en-DE"/>
              <a:t>in Previous Projects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261E8-53F2-5049-BA2E-ABF4B1AC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00410" cy="4351338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>
                <a:solidFill>
                  <a:srgbClr val="0914FF"/>
                </a:solidFill>
              </a:rPr>
              <a:t>Optimized Query Answering </a:t>
            </a:r>
            <a:r>
              <a:rPr lang="en-US" dirty="0" err="1">
                <a:solidFill>
                  <a:srgbClr val="0914FF"/>
                </a:solidFill>
              </a:rPr>
              <a:t>w.r.t.</a:t>
            </a:r>
            <a:r>
              <a:rPr lang="en-US" dirty="0">
                <a:solidFill>
                  <a:srgbClr val="0914FF"/>
                </a:solidFill>
              </a:rPr>
              <a:t> First-Order Theories </a:t>
            </a:r>
            <a:r>
              <a:rPr lang="en-US" dirty="0"/>
              <a:t>(EU) </a:t>
            </a:r>
            <a:endParaRPr lang="en-DE" dirty="0"/>
          </a:p>
          <a:p>
            <a:pPr lvl="0" fontAlgn="base"/>
            <a:r>
              <a:rPr lang="en-US" dirty="0">
                <a:solidFill>
                  <a:srgbClr val="0914FF"/>
                </a:solidFill>
              </a:rPr>
              <a:t>Dynamic Risk Approaches for Automated Cyber Defense </a:t>
            </a:r>
            <a:r>
              <a:rPr lang="en-US" dirty="0"/>
              <a:t>(EU)</a:t>
            </a:r>
            <a:endParaRPr lang="en-DE" dirty="0"/>
          </a:p>
          <a:p>
            <a:pPr lvl="0" fontAlgn="base"/>
            <a:endParaRPr lang="en-US" dirty="0"/>
          </a:p>
          <a:p>
            <a:pPr lvl="0" fontAlgn="base"/>
            <a:r>
              <a:rPr lang="en-US" dirty="0">
                <a:solidFill>
                  <a:srgbClr val="0914FF"/>
                </a:solidFill>
              </a:rPr>
              <a:t>Computer Aided Semantic Annotation of Multimedia Data </a:t>
            </a:r>
            <a:r>
              <a:rPr lang="en-US" dirty="0"/>
              <a:t>(EU)</a:t>
            </a:r>
            <a:endParaRPr lang="en-DE" dirty="0"/>
          </a:p>
          <a:p>
            <a:pPr lvl="0" fontAlgn="base"/>
            <a:r>
              <a:rPr lang="en-US" dirty="0">
                <a:solidFill>
                  <a:srgbClr val="0914FF"/>
                </a:solidFill>
              </a:rPr>
              <a:t>Bootstrapping Ontology Evolution by Multimedia Information Extraction</a:t>
            </a:r>
            <a:r>
              <a:rPr lang="en-US" dirty="0"/>
              <a:t> (EU)</a:t>
            </a:r>
            <a:endParaRPr lang="en-DE" dirty="0"/>
          </a:p>
          <a:p>
            <a:pPr lvl="0" fontAlgn="base"/>
            <a:r>
              <a:rPr lang="de-DE" dirty="0">
                <a:solidFill>
                  <a:srgbClr val="0914FF"/>
                </a:solidFill>
              </a:rPr>
              <a:t>Preference-</a:t>
            </a:r>
            <a:r>
              <a:rPr lang="de-DE" dirty="0" err="1">
                <a:solidFill>
                  <a:srgbClr val="0914FF"/>
                </a:solidFill>
              </a:rPr>
              <a:t>Based</a:t>
            </a:r>
            <a:r>
              <a:rPr lang="de-DE" dirty="0">
                <a:solidFill>
                  <a:srgbClr val="0914FF"/>
                </a:solidFill>
              </a:rPr>
              <a:t> Scene Interpretation </a:t>
            </a:r>
            <a:r>
              <a:rPr lang="de-DE" dirty="0"/>
              <a:t>(DFG)</a:t>
            </a:r>
            <a:endParaRPr lang="en-DE" dirty="0"/>
          </a:p>
          <a:p>
            <a:pPr lvl="0" fontAlgn="base"/>
            <a:r>
              <a:rPr lang="de-DE" dirty="0" err="1">
                <a:solidFill>
                  <a:srgbClr val="0914FF"/>
                </a:solidFill>
              </a:rPr>
              <a:t>Thinking</a:t>
            </a:r>
            <a:r>
              <a:rPr lang="de-DE" dirty="0">
                <a:solidFill>
                  <a:srgbClr val="0914FF"/>
                </a:solidFill>
              </a:rPr>
              <a:t> </a:t>
            </a:r>
            <a:r>
              <a:rPr lang="de-DE" dirty="0" err="1">
                <a:solidFill>
                  <a:srgbClr val="0914FF"/>
                </a:solidFill>
              </a:rPr>
              <a:t>Ontologies</a:t>
            </a:r>
            <a:r>
              <a:rPr lang="de-DE" dirty="0">
                <a:solidFill>
                  <a:srgbClr val="0914FF"/>
                </a:solidFill>
              </a:rPr>
              <a:t> </a:t>
            </a:r>
            <a:r>
              <a:rPr lang="de-DE" dirty="0"/>
              <a:t>(EU)</a:t>
            </a:r>
            <a:endParaRPr lang="en-DE" dirty="0"/>
          </a:p>
          <a:p>
            <a:pPr lvl="0" fontAlgn="base"/>
            <a:r>
              <a:rPr lang="de-DE" dirty="0">
                <a:solidFill>
                  <a:srgbClr val="0914FF"/>
                </a:solidFill>
              </a:rPr>
              <a:t>Description </a:t>
            </a:r>
            <a:r>
              <a:rPr lang="de-DE" dirty="0" err="1">
                <a:solidFill>
                  <a:srgbClr val="0914FF"/>
                </a:solidFill>
              </a:rPr>
              <a:t>Logic</a:t>
            </a:r>
            <a:r>
              <a:rPr lang="de-DE" dirty="0">
                <a:solidFill>
                  <a:srgbClr val="0914FF"/>
                </a:solidFill>
              </a:rPr>
              <a:t> </a:t>
            </a:r>
            <a:r>
              <a:rPr lang="de-DE" dirty="0" err="1">
                <a:solidFill>
                  <a:srgbClr val="0914FF"/>
                </a:solidFill>
              </a:rPr>
              <a:t>for</a:t>
            </a:r>
            <a:r>
              <a:rPr lang="de-DE" dirty="0">
                <a:solidFill>
                  <a:srgbClr val="0914FF"/>
                </a:solidFill>
              </a:rPr>
              <a:t> Space </a:t>
            </a:r>
            <a:r>
              <a:rPr lang="de-DE" dirty="0"/>
              <a:t>(DFG)</a:t>
            </a:r>
            <a:endParaRPr lang="en-DE" dirty="0"/>
          </a:p>
          <a:p>
            <a:pPr lvl="0" fontAlgn="base"/>
            <a:r>
              <a:rPr lang="de-DE" dirty="0">
                <a:solidFill>
                  <a:srgbClr val="0914FF"/>
                </a:solidFill>
              </a:rPr>
              <a:t>Semantikbasierte formale Repräsentations- und Anfragebeantwortungstechniken für räumliche Problemstellungen </a:t>
            </a:r>
            <a:r>
              <a:rPr lang="de-DE" dirty="0"/>
              <a:t>(DFG) </a:t>
            </a:r>
            <a:endParaRPr lang="en-DE" dirty="0"/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9529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9503-8E28-0646-8514-FD6B2F94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8" y="365125"/>
            <a:ext cx="11334044" cy="1325563"/>
          </a:xfrm>
        </p:spPr>
        <p:txBody>
          <a:bodyPr/>
          <a:lstStyle/>
          <a:p>
            <a:pPr algn="ctr"/>
            <a:r>
              <a:rPr lang="en-DE" dirty="0"/>
              <a:t>Verbalizable and Tacit Knowledge Representation</a:t>
            </a:r>
            <a:br>
              <a:rPr lang="en-DE"/>
            </a:br>
            <a:r>
              <a:rPr lang="en-DE"/>
              <a:t>in Previous Projects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261E8-53F2-5049-BA2E-ABF4B1AC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797540" cy="4351338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>
                <a:solidFill>
                  <a:srgbClr val="0914FF"/>
                </a:solidFill>
              </a:rPr>
              <a:t>Optimized </a:t>
            </a:r>
            <a:r>
              <a:rPr lang="en-US" dirty="0">
                <a:solidFill>
                  <a:srgbClr val="00B050"/>
                </a:solidFill>
              </a:rPr>
              <a:t>Query Answering </a:t>
            </a:r>
            <a:r>
              <a:rPr lang="en-US" dirty="0" err="1">
                <a:solidFill>
                  <a:srgbClr val="0914FF"/>
                </a:solidFill>
              </a:rPr>
              <a:t>w.r.t.</a:t>
            </a:r>
            <a:r>
              <a:rPr lang="en-US" dirty="0">
                <a:solidFill>
                  <a:srgbClr val="0914FF"/>
                </a:solidFill>
              </a:rPr>
              <a:t> First-Order Theories </a:t>
            </a:r>
            <a:r>
              <a:rPr lang="en-US" dirty="0"/>
              <a:t>(EU) </a:t>
            </a:r>
            <a:endParaRPr lang="en-DE" dirty="0"/>
          </a:p>
          <a:p>
            <a:pPr lvl="0" fontAlgn="base"/>
            <a:r>
              <a:rPr lang="en-US" dirty="0">
                <a:solidFill>
                  <a:srgbClr val="0914FF"/>
                </a:solidFill>
              </a:rPr>
              <a:t>Dynamic </a:t>
            </a:r>
            <a:r>
              <a:rPr lang="en-US" dirty="0">
                <a:solidFill>
                  <a:srgbClr val="00B050"/>
                </a:solidFill>
              </a:rPr>
              <a:t>Risk</a:t>
            </a:r>
            <a:r>
              <a:rPr lang="en-US" dirty="0">
                <a:solidFill>
                  <a:srgbClr val="0914FF"/>
                </a:solidFill>
              </a:rPr>
              <a:t> Approaches for Automated Cyber Defense </a:t>
            </a:r>
            <a:r>
              <a:rPr lang="en-US" dirty="0"/>
              <a:t>(EU)</a:t>
            </a:r>
            <a:endParaRPr lang="en-DE" dirty="0"/>
          </a:p>
          <a:p>
            <a:pPr lvl="0" fontAlgn="base"/>
            <a:endParaRPr lang="en-US" dirty="0"/>
          </a:p>
          <a:p>
            <a:pPr lvl="0" fontAlgn="base"/>
            <a:r>
              <a:rPr lang="en-US" dirty="0">
                <a:solidFill>
                  <a:srgbClr val="0914FF"/>
                </a:solidFill>
              </a:rPr>
              <a:t>Computer Aided </a:t>
            </a:r>
            <a:r>
              <a:rPr lang="en-US" dirty="0">
                <a:solidFill>
                  <a:srgbClr val="FF0000"/>
                </a:solidFill>
              </a:rPr>
              <a:t>Semantic</a:t>
            </a:r>
            <a:r>
              <a:rPr lang="en-US" dirty="0">
                <a:solidFill>
                  <a:srgbClr val="0914FF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Annotation</a:t>
            </a:r>
            <a:r>
              <a:rPr lang="en-US" dirty="0">
                <a:solidFill>
                  <a:srgbClr val="0914FF"/>
                </a:solidFill>
              </a:rPr>
              <a:t> of Multimedia Data </a:t>
            </a:r>
            <a:r>
              <a:rPr lang="en-US" dirty="0"/>
              <a:t>(EU)</a:t>
            </a:r>
            <a:endParaRPr lang="en-DE" dirty="0"/>
          </a:p>
          <a:p>
            <a:pPr lvl="0" fontAlgn="base"/>
            <a:r>
              <a:rPr lang="en-US" dirty="0">
                <a:solidFill>
                  <a:srgbClr val="0914FF"/>
                </a:solidFill>
              </a:rPr>
              <a:t>Bootstrapping </a:t>
            </a:r>
            <a:r>
              <a:rPr lang="en-US" dirty="0">
                <a:solidFill>
                  <a:srgbClr val="FF0000"/>
                </a:solidFill>
              </a:rPr>
              <a:t>Ontology</a:t>
            </a:r>
            <a:r>
              <a:rPr lang="en-US" dirty="0">
                <a:solidFill>
                  <a:srgbClr val="0914FF"/>
                </a:solidFill>
              </a:rPr>
              <a:t> Evolution by Multimedia Information Extraction</a:t>
            </a:r>
            <a:r>
              <a:rPr lang="en-US" dirty="0"/>
              <a:t> (EU)</a:t>
            </a:r>
            <a:endParaRPr lang="en-DE" dirty="0"/>
          </a:p>
          <a:p>
            <a:pPr lvl="0" fontAlgn="base"/>
            <a:r>
              <a:rPr lang="de-DE" dirty="0">
                <a:solidFill>
                  <a:srgbClr val="00B050"/>
                </a:solidFill>
              </a:rPr>
              <a:t>Preference-</a:t>
            </a:r>
            <a:r>
              <a:rPr lang="de-DE" dirty="0" err="1">
                <a:solidFill>
                  <a:srgbClr val="00B050"/>
                </a:solidFill>
              </a:rPr>
              <a:t>Based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>
                <a:solidFill>
                  <a:srgbClr val="0914FF"/>
                </a:solidFill>
              </a:rPr>
              <a:t>Scene Interpretation </a:t>
            </a:r>
            <a:r>
              <a:rPr lang="de-DE" dirty="0"/>
              <a:t>(DFG)</a:t>
            </a:r>
            <a:endParaRPr lang="en-DE" dirty="0"/>
          </a:p>
          <a:p>
            <a:pPr lvl="0" fontAlgn="base"/>
            <a:r>
              <a:rPr lang="de-DE" dirty="0" err="1">
                <a:solidFill>
                  <a:srgbClr val="FF0000"/>
                </a:solidFill>
              </a:rPr>
              <a:t>Thinking</a:t>
            </a:r>
            <a:r>
              <a:rPr lang="de-DE" dirty="0">
                <a:solidFill>
                  <a:srgbClr val="0914FF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Ontologies</a:t>
            </a:r>
            <a:r>
              <a:rPr lang="de-DE" dirty="0">
                <a:solidFill>
                  <a:srgbClr val="0914FF"/>
                </a:solidFill>
              </a:rPr>
              <a:t> </a:t>
            </a:r>
            <a:r>
              <a:rPr lang="de-DE" dirty="0"/>
              <a:t>(EU)</a:t>
            </a:r>
            <a:endParaRPr lang="en-DE" dirty="0"/>
          </a:p>
          <a:p>
            <a:pPr lvl="0" fontAlgn="base"/>
            <a:r>
              <a:rPr lang="de-DE" dirty="0">
                <a:solidFill>
                  <a:srgbClr val="00B050"/>
                </a:solidFill>
              </a:rPr>
              <a:t>Description </a:t>
            </a:r>
            <a:r>
              <a:rPr lang="de-DE" dirty="0" err="1">
                <a:solidFill>
                  <a:srgbClr val="00B050"/>
                </a:solidFill>
              </a:rPr>
              <a:t>Logic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914FF"/>
                </a:solidFill>
              </a:rPr>
              <a:t>for</a:t>
            </a:r>
            <a:r>
              <a:rPr lang="de-DE" dirty="0">
                <a:solidFill>
                  <a:srgbClr val="0914FF"/>
                </a:solidFill>
              </a:rPr>
              <a:t> Space </a:t>
            </a:r>
            <a:r>
              <a:rPr lang="de-DE" dirty="0"/>
              <a:t>(DFG)</a:t>
            </a:r>
            <a:endParaRPr lang="en-DE" dirty="0"/>
          </a:p>
          <a:p>
            <a:pPr lvl="0" fontAlgn="base"/>
            <a:r>
              <a:rPr lang="de-DE">
                <a:solidFill>
                  <a:srgbClr val="00B050"/>
                </a:solidFill>
              </a:rPr>
              <a:t>Formale </a:t>
            </a:r>
            <a:r>
              <a:rPr lang="de-DE" dirty="0">
                <a:solidFill>
                  <a:srgbClr val="00B050"/>
                </a:solidFill>
              </a:rPr>
              <a:t>Repräsentations- und Anfragebeantwortungstechniken </a:t>
            </a:r>
            <a:r>
              <a:rPr lang="de-DE" dirty="0">
                <a:solidFill>
                  <a:srgbClr val="0914FF"/>
                </a:solidFill>
              </a:rPr>
              <a:t>für räumliche Problemstellungen </a:t>
            </a:r>
            <a:r>
              <a:rPr lang="de-DE" dirty="0"/>
              <a:t>(DFG) </a:t>
            </a:r>
            <a:endParaRPr lang="en-DE" dirty="0"/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0170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3649"/>
            <a:ext cx="9144000" cy="954422"/>
          </a:xfrm>
        </p:spPr>
        <p:txBody>
          <a:bodyPr>
            <a:normAutofit fontScale="90000"/>
          </a:bodyPr>
          <a:lstStyle/>
          <a:p>
            <a:r>
              <a:rPr lang="en-DE" dirty="0"/>
              <a:t>New AI: </a:t>
            </a:r>
            <a:r>
              <a:rPr lang="en-DE" dirty="0">
                <a:solidFill>
                  <a:srgbClr val="00B050"/>
                </a:solidFill>
              </a:rPr>
              <a:t>Agents not Formalisms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1D9DA-F2D3-0D46-BF15-A754447F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9" y="1727200"/>
            <a:ext cx="10893286" cy="4244622"/>
          </a:xfrm>
        </p:spPr>
        <p:txBody>
          <a:bodyPr>
            <a:normAutofit/>
          </a:bodyPr>
          <a:lstStyle/>
          <a:p>
            <a:r>
              <a:rPr lang="en-DE" dirty="0">
                <a:solidFill>
                  <a:srgbClr val="00B050"/>
                </a:solidFill>
              </a:rPr>
              <a:t>Agents can solve problems that human cannot solve (alone)!</a:t>
            </a:r>
          </a:p>
          <a:p>
            <a:endParaRPr lang="en-DE" dirty="0"/>
          </a:p>
          <a:p>
            <a:r>
              <a:rPr lang="en-DE" dirty="0"/>
              <a:t>An agent is </a:t>
            </a:r>
            <a:r>
              <a:rPr lang="en-DE" dirty="0">
                <a:solidFill>
                  <a:srgbClr val="0914FF"/>
                </a:solidFill>
              </a:rPr>
              <a:t>considered as intelligent </a:t>
            </a:r>
            <a:r>
              <a:rPr lang="en-DE" dirty="0"/>
              <a:t>(by humans)</a:t>
            </a:r>
            <a:br>
              <a:rPr lang="en-DE" dirty="0"/>
            </a:br>
            <a:r>
              <a:rPr lang="en-DE" dirty="0"/>
              <a:t>if it can </a:t>
            </a:r>
            <a:r>
              <a:rPr lang="en-DE" dirty="0">
                <a:solidFill>
                  <a:srgbClr val="0914FF"/>
                </a:solidFill>
              </a:rPr>
              <a:t>act</a:t>
            </a:r>
            <a:r>
              <a:rPr lang="en-DE" dirty="0"/>
              <a:t> </a:t>
            </a:r>
            <a:r>
              <a:rPr lang="en-DE" dirty="0">
                <a:solidFill>
                  <a:srgbClr val="0914FF"/>
                </a:solidFill>
              </a:rPr>
              <a:t>autonomously</a:t>
            </a:r>
            <a:r>
              <a:rPr lang="en-DE" dirty="0"/>
              <a:t> in a locally optimal (rational) way</a:t>
            </a:r>
            <a:br>
              <a:rPr lang="en-DE" dirty="0"/>
            </a:br>
            <a:r>
              <a:rPr lang="en-DE" dirty="0"/>
              <a:t>(well aware of bounded rationality)</a:t>
            </a:r>
            <a:br>
              <a:rPr lang="en-DE" dirty="0"/>
            </a:br>
            <a:r>
              <a:rPr lang="en-DE" dirty="0"/>
              <a:t>to satisfy a set of </a:t>
            </a:r>
            <a:r>
              <a:rPr lang="en-DE" dirty="0">
                <a:solidFill>
                  <a:srgbClr val="0914FF"/>
                </a:solidFill>
              </a:rPr>
              <a:t>human-specified goals </a:t>
            </a:r>
            <a:r>
              <a:rPr lang="en-DE" dirty="0"/>
              <a:t>unexpectedly fast, </a:t>
            </a:r>
            <a:br>
              <a:rPr lang="en-DE" dirty="0"/>
            </a:br>
            <a:r>
              <a:rPr lang="en-DE" dirty="0"/>
              <a:t>while being </a:t>
            </a:r>
            <a:r>
              <a:rPr lang="en-DE" dirty="0">
                <a:solidFill>
                  <a:srgbClr val="0914FF"/>
                </a:solidFill>
              </a:rPr>
              <a:t>human-compatible </a:t>
            </a:r>
            <a:r>
              <a:rPr lang="en-DE" dirty="0"/>
              <a:t>and </a:t>
            </a:r>
            <a:r>
              <a:rPr lang="en-DE" dirty="0">
                <a:solidFill>
                  <a:srgbClr val="0914FF"/>
                </a:solidFill>
              </a:rPr>
              <a:t>human-aware</a:t>
            </a:r>
          </a:p>
          <a:p>
            <a:endParaRPr lang="en-DE" dirty="0">
              <a:solidFill>
                <a:srgbClr val="0914FF"/>
              </a:solidFill>
            </a:endParaRPr>
          </a:p>
          <a:p>
            <a:r>
              <a:rPr lang="en-DE" dirty="0"/>
              <a:t>The properties require adaptiveness</a:t>
            </a:r>
            <a:br>
              <a:rPr lang="en-DE" dirty="0"/>
            </a:br>
            <a:r>
              <a:rPr lang="en-DE" dirty="0"/>
              <a:t>(with </a:t>
            </a:r>
            <a:r>
              <a:rPr lang="en-DE" dirty="0">
                <a:solidFill>
                  <a:srgbClr val="0914FF"/>
                </a:solidFill>
              </a:rPr>
              <a:t>online refitting of models </a:t>
            </a:r>
            <a:r>
              <a:rPr lang="en-DE" dirty="0"/>
              <a:t>and </a:t>
            </a:r>
            <a:r>
              <a:rPr lang="en-DE" dirty="0">
                <a:solidFill>
                  <a:srgbClr val="0914FF"/>
                </a:solidFill>
              </a:rPr>
              <a:t>anticipation of human knowledge</a:t>
            </a:r>
            <a:r>
              <a:rPr lang="en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6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1454</Words>
  <Application>Microsoft Macintosh PowerPoint</Application>
  <PresentationFormat>Widescreen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Times New Roman</vt:lpstr>
      <vt:lpstr>Office Theme</vt:lpstr>
      <vt:lpstr>Knowledge-based AI</vt:lpstr>
      <vt:lpstr>The Old Days </vt:lpstr>
      <vt:lpstr>Good ol’ fashioned AI (GofAI)</vt:lpstr>
      <vt:lpstr>GofAI: Declarative Formalisms</vt:lpstr>
      <vt:lpstr>GofAI: Computational Formalisms</vt:lpstr>
      <vt:lpstr>Lessons Learnt in the Trenches…</vt:lpstr>
      <vt:lpstr>Verbalizable and Tacit Knowledge Representation in Previous Projects</vt:lpstr>
      <vt:lpstr>Verbalizable and Tacit Knowledge Representation in Previous Projects</vt:lpstr>
      <vt:lpstr>New AI: Agents not Formalisms</vt:lpstr>
      <vt:lpstr>Human specifies goal: Example IR</vt:lpstr>
      <vt:lpstr>Human specifies goal: Example Tumor Recognition</vt:lpstr>
      <vt:lpstr>New AI: Finally, after all those years…</vt:lpstr>
      <vt:lpstr>Related Projects</vt:lpstr>
      <vt:lpstr>Back to Agents</vt:lpstr>
      <vt:lpstr>Old AI: Agents simulating People</vt:lpstr>
      <vt:lpstr>The Future of AI is Knowledge-based</vt:lpstr>
      <vt:lpstr>My motto:  Do not confuse people with brain pictures when talking about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AI: The Old Days</dc:title>
  <dc:creator>Ralf Möller</dc:creator>
  <cp:lastModifiedBy>Ralf Möller</cp:lastModifiedBy>
  <cp:revision>393</cp:revision>
  <dcterms:created xsi:type="dcterms:W3CDTF">2020-10-24T17:25:57Z</dcterms:created>
  <dcterms:modified xsi:type="dcterms:W3CDTF">2020-11-20T19:36:26Z</dcterms:modified>
</cp:coreProperties>
</file>