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523" r:id="rId3"/>
    <p:sldId id="553" r:id="rId4"/>
    <p:sldId id="554" r:id="rId5"/>
    <p:sldId id="555" r:id="rId6"/>
    <p:sldId id="556" r:id="rId7"/>
    <p:sldId id="557" r:id="rId8"/>
    <p:sldId id="528" r:id="rId9"/>
    <p:sldId id="572" r:id="rId10"/>
    <p:sldId id="493" r:id="rId11"/>
    <p:sldId id="497" r:id="rId12"/>
    <p:sldId id="536" r:id="rId13"/>
    <p:sldId id="495" r:id="rId14"/>
    <p:sldId id="539" r:id="rId15"/>
    <p:sldId id="538" r:id="rId16"/>
    <p:sldId id="537" r:id="rId17"/>
    <p:sldId id="540" r:id="rId18"/>
    <p:sldId id="542" r:id="rId19"/>
    <p:sldId id="534" r:id="rId20"/>
    <p:sldId id="573" r:id="rId21"/>
    <p:sldId id="544" r:id="rId22"/>
    <p:sldId id="574" r:id="rId23"/>
    <p:sldId id="550" r:id="rId24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FF5A"/>
    <a:srgbClr val="A45AA2"/>
    <a:srgbClr val="A100A4"/>
    <a:srgbClr val="8E9AB9"/>
    <a:srgbClr val="96A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/>
    <p:restoredTop sz="94674"/>
  </p:normalViewPr>
  <p:slideViewPr>
    <p:cSldViewPr snapToObjects="1">
      <p:cViewPr varScale="1">
        <p:scale>
          <a:sx n="119" d="100"/>
          <a:sy n="119" d="100"/>
        </p:scale>
        <p:origin x="6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1F1BBD9-3498-674A-B482-ACCECE55555D}" type="datetime1">
              <a:rPr lang="de-DE"/>
              <a:pPr>
                <a:defRPr/>
              </a:pPr>
              <a:t>27.05.16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DEC2D57-A24A-2C4E-A62F-86FBBF6FE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30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EC2D57-A24A-2C4E-A62F-86FBBF6FEC5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66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EC2D57-A24A-2C4E-A62F-86FBBF6FEC5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80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DBDF332-82F2-DC42-9552-6C6E6CEA2888}" type="slidenum">
              <a:rPr lang="de-DE">
                <a:latin typeface="Arial" charset="0"/>
              </a:rPr>
              <a:pPr/>
              <a:t>10</a:t>
            </a:fld>
            <a:endParaRPr lang="de-DE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54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DBDF332-82F2-DC42-9552-6C6E6CEA2888}" type="slidenum">
              <a:rPr lang="de-DE">
                <a:latin typeface="Arial" charset="0"/>
              </a:rPr>
              <a:pPr/>
              <a:t>11</a:t>
            </a:fld>
            <a:endParaRPr lang="de-DE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11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DBDF332-82F2-DC42-9552-6C6E6CEA2888}" type="slidenum">
              <a:rPr lang="de-DE">
                <a:latin typeface="Arial" charset="0"/>
              </a:rPr>
              <a:pPr/>
              <a:t>12</a:t>
            </a:fld>
            <a:endParaRPr lang="de-DE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545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E5FD097-8C47-8847-8C45-56A46FD383CE}" type="slidenum">
              <a:rPr lang="de-DE">
                <a:latin typeface="Arial" charset="0"/>
              </a:rPr>
              <a:pPr/>
              <a:t>13</a:t>
            </a:fld>
            <a:endParaRPr lang="de-DE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5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none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6CE67-A4E1-4442-AB98-861E826E7D58}" type="datetime1">
              <a:rPr lang="de-DE"/>
              <a:pPr>
                <a:defRPr/>
              </a:pPr>
              <a:t>27.05.16</a:t>
            </a:fld>
            <a:endParaRPr lang="en-US"/>
          </a:p>
        </p:txBody>
      </p:sp>
      <p:sp>
        <p:nvSpPr>
          <p:cNvPr id="5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2365F-DCD7-6546-AE76-169C90544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20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CE49C-8B48-DB42-BB44-C1769BA17524}" type="datetime1">
              <a:rPr lang="de-DE"/>
              <a:pPr>
                <a:defRPr/>
              </a:pPr>
              <a:t>27.05.16</a:t>
            </a:fld>
            <a:endParaRPr lang="en-US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2987F-344D-EA40-9D3A-A4A4DD7DD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18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9388F-E7B6-C64D-8049-0A7C45609534}" type="datetime1">
              <a:rPr lang="de-DE"/>
              <a:pPr>
                <a:defRPr/>
              </a:pPr>
              <a:t>27.05.16</a:t>
            </a:fld>
            <a:endParaRPr lang="en-US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B9C22-AB63-4A4C-9D2A-355164A5A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08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1796-52EB-C94F-811A-4CBD33D9FC34}" type="datetime1">
              <a:rPr lang="de-DE"/>
              <a:pPr>
                <a:defRPr/>
              </a:pPr>
              <a:t>27.05.16</a:t>
            </a:fld>
            <a:endParaRPr lang="en-US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8E9EA-ED27-F545-8D52-7E139FD16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3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10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7 h 3648"/>
              <a:gd name="T2" fmla="*/ 2147483647 w 2736"/>
              <a:gd name="T3" fmla="*/ 2147483647 h 3648"/>
              <a:gd name="T4" fmla="*/ 2147483647 w 2736"/>
              <a:gd name="T5" fmla="*/ 0 h 3648"/>
              <a:gd name="T6" fmla="*/ 2147483647 w 2736"/>
              <a:gd name="T7" fmla="*/ 2147483647 h 3648"/>
              <a:gd name="T8" fmla="*/ 2147483647 w 2736"/>
              <a:gd name="T9" fmla="*/ 2147483647 h 3648"/>
              <a:gd name="T10" fmla="*/ 2147483647 w 2736"/>
              <a:gd name="T11" fmla="*/ 2147483647 h 3648"/>
              <a:gd name="T12" fmla="*/ 0 w 2736"/>
              <a:gd name="T13" fmla="*/ 2147483647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Freihandform 12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7 h 4128"/>
              <a:gd name="T2" fmla="*/ 0 w 3504"/>
              <a:gd name="T3" fmla="*/ 2147483647 h 4128"/>
              <a:gd name="T4" fmla="*/ 2147483647 w 3504"/>
              <a:gd name="T5" fmla="*/ 2147483647 h 4128"/>
              <a:gd name="T6" fmla="*/ 2147483647 w 3504"/>
              <a:gd name="T7" fmla="*/ 0 h 4128"/>
              <a:gd name="T8" fmla="*/ 2147483647 w 3504"/>
              <a:gd name="T9" fmla="*/ 0 h 4128"/>
              <a:gd name="T10" fmla="*/ 2147483647 w 3504"/>
              <a:gd name="T11" fmla="*/ 2147483647 h 4128"/>
              <a:gd name="T12" fmla="*/ 0 w 3504"/>
              <a:gd name="T13" fmla="*/ 2147483647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Freihand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7" name="Freihand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0" name="Freihand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1" name="Freihand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3" name="Freihand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4" name="Freihand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5" name="Freihand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7" name="Freihand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8" name="Freihand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hteck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hteck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hteck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Rechteck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2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68447-CAB2-9C43-B273-31AC4156AB9C}" type="datetime1">
              <a:rPr lang="de-DE"/>
              <a:pPr>
                <a:defRPr/>
              </a:pPr>
              <a:t>27.05.16</a:t>
            </a:fld>
            <a:endParaRPr lang="en-US"/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785FD-E6B3-1B4E-B2E8-3ACCA84CB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90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F3BE7-9038-884C-9D2C-A64D68FA5FC3}" type="datetime1">
              <a:rPr lang="de-DE"/>
              <a:pPr>
                <a:defRPr/>
              </a:pPr>
              <a:t>27.05.16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46294-BFE5-7C48-BAFB-F46E066D0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7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hteck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hteck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hteck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hteck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21732-45E4-5240-904E-1321D098E9DA}" type="datetime1">
              <a:rPr lang="de-DE"/>
              <a:pPr>
                <a:defRPr/>
              </a:pPr>
              <a:t>27.05.16</a:t>
            </a:fld>
            <a:endParaRPr lang="en-US"/>
          </a:p>
        </p:txBody>
      </p:sp>
      <p:sp>
        <p:nvSpPr>
          <p:cNvPr id="1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BDD6C-DDC3-0E4A-9437-1F4572ABC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3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C0ABF-C8D8-FD49-A8BB-2AFBA0172E34}" type="datetime1">
              <a:rPr lang="de-DE"/>
              <a:pPr>
                <a:defRPr/>
              </a:pPr>
              <a:t>27.05.16</a:t>
            </a:fld>
            <a:endParaRPr lang="en-US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689A0-10B5-CE4A-A2AB-AFFE9CF1C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8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B09DC-F4DC-A84E-A67F-31FD4DFD167C}" type="datetime1">
              <a:rPr lang="de-DE"/>
              <a:pPr>
                <a:defRPr/>
              </a:pPr>
              <a:t>27.05.16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3EDE2-22C3-6B40-85FE-E3CAEA648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2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3E5DB-7159-A141-9A71-C5465470117B}" type="datetime1">
              <a:rPr lang="de-DE"/>
              <a:pPr>
                <a:defRPr/>
              </a:pPr>
              <a:t>27.05.16</a:t>
            </a:fld>
            <a:endParaRPr lang="en-US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17AC1-AEFC-6442-8DFD-2587CD2E2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08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Gerade Verbindung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ierung 18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Gerade Verbindung 7"/>
            <p:cNvCxnSpPr/>
            <p:nvPr/>
          </p:nvCxnSpPr>
          <p:spPr>
            <a:xfrm rot="16200000">
              <a:off x="6569998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 rot="16200000" flipV="1">
              <a:off x="6591604" y="1484316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rot="5400000" flipH="1">
              <a:off x="6650918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ung 24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Gerade Verbindung 11"/>
            <p:cNvCxnSpPr/>
            <p:nvPr/>
          </p:nvCxnSpPr>
          <p:spPr>
            <a:xfrm rot="16200000">
              <a:off x="6569998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16200000" flipV="1">
              <a:off x="6591604" y="1484316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 flipH="1">
              <a:off x="6650918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ung 28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Gerade Verbindung 15"/>
            <p:cNvCxnSpPr/>
            <p:nvPr/>
          </p:nvCxnSpPr>
          <p:spPr>
            <a:xfrm rot="16200000">
              <a:off x="6569998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16200000" flipV="1">
              <a:off x="6591604" y="1484314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 rot="5400000" flipH="1">
              <a:off x="6650918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9" name="Datumsplatzhalt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3680F-1570-8F43-B76E-E9202BCE51B5}" type="datetime1">
              <a:rPr lang="de-DE"/>
              <a:pPr>
                <a:defRPr/>
              </a:pPr>
              <a:t>27.05.16</a:t>
            </a:fld>
            <a:endParaRPr lang="en-US"/>
          </a:p>
        </p:txBody>
      </p:sp>
      <p:sp>
        <p:nvSpPr>
          <p:cNvPr id="20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1FC42-DBC4-694A-A2B9-B7FBF34EA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9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1031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latin typeface="Corbel" charset="0"/>
              </a:defRPr>
            </a:lvl1pPr>
          </a:lstStyle>
          <a:p>
            <a:pPr>
              <a:defRPr/>
            </a:pPr>
            <a:fld id="{E2AF5C2F-3BE3-7A45-9768-338B9AE9CF17}" type="datetime1">
              <a:rPr lang="de-DE"/>
              <a:pPr>
                <a:defRPr/>
              </a:pPr>
              <a:t>27.05.16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  <a:latin typeface="Corbe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Corbel" charset="0"/>
              </a:defRPr>
            </a:lvl1pPr>
          </a:lstStyle>
          <a:p>
            <a:pPr>
              <a:defRPr/>
            </a:pPr>
            <a:fld id="{838B5A47-5564-9C46-BF85-1B1322931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64" r:id="rId1"/>
    <p:sldLayoutId id="2147484159" r:id="rId2"/>
    <p:sldLayoutId id="2147484165" r:id="rId3"/>
    <p:sldLayoutId id="2147484166" r:id="rId4"/>
    <p:sldLayoutId id="2147484167" r:id="rId5"/>
    <p:sldLayoutId id="2147484160" r:id="rId6"/>
    <p:sldLayoutId id="2147484168" r:id="rId7"/>
    <p:sldLayoutId id="2147484161" r:id="rId8"/>
    <p:sldLayoutId id="2147484169" r:id="rId9"/>
    <p:sldLayoutId id="2147484162" r:id="rId10"/>
    <p:sldLayoutId id="21474841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charset="0"/>
        <a:buChar char="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3470120"/>
            <a:ext cx="7772400" cy="19751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3200" dirty="0" smtClean="0">
                <a:solidFill>
                  <a:schemeClr val="tx2">
                    <a:lumMod val="75000"/>
                  </a:schemeClr>
                </a:solidFill>
              </a:rPr>
              <a:t>Informatik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/>
            </a:r>
            <a:b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+mj-ea"/>
                <a:cs typeface="+mj-cs"/>
              </a:rPr>
            </a:br>
            <a:r>
              <a:rPr lang="de-DE" sz="3200" dirty="0" smtClean="0">
                <a:solidFill>
                  <a:srgbClr val="FFFF00"/>
                </a:solidFill>
              </a:rPr>
              <a:t>und die Bedeutung für</a:t>
            </a:r>
            <a:br>
              <a:rPr lang="de-DE" sz="3200" dirty="0" smtClean="0">
                <a:solidFill>
                  <a:srgbClr val="FFFF00"/>
                </a:solidFill>
              </a:rPr>
            </a:br>
            <a:r>
              <a:rPr lang="de-DE" sz="3200" dirty="0" smtClean="0">
                <a:solidFill>
                  <a:srgbClr val="FFFFFF"/>
                </a:solidFill>
              </a:rPr>
              <a:t>Ihre Zukunft</a:t>
            </a:r>
            <a:endParaRPr lang="en-US" sz="3200" dirty="0">
              <a:solidFill>
                <a:schemeClr val="tx1">
                  <a:lumMod val="9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4338" name="Untertitel 2"/>
          <p:cNvSpPr>
            <a:spLocks noGrp="1"/>
          </p:cNvSpPr>
          <p:nvPr>
            <p:ph type="subTitle" idx="1"/>
          </p:nvPr>
        </p:nvSpPr>
        <p:spPr>
          <a:xfrm>
            <a:off x="914400" y="1961995"/>
            <a:ext cx="7772400" cy="150812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orbel" charset="0"/>
                <a:ea typeface="ＭＳ Ｐゴシック" charset="0"/>
                <a:cs typeface="ＭＳ Ｐゴシック" charset="0"/>
              </a:rPr>
              <a:t>Ralf Möller, Institut für Informationssysteme, Universität zu Lübeck</a:t>
            </a:r>
          </a:p>
        </p:txBody>
      </p:sp>
      <p:sp>
        <p:nvSpPr>
          <p:cNvPr id="14339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28DC6E-312B-464B-9FC1-5FDEFB7627AB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1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  <p:sp>
        <p:nvSpPr>
          <p:cNvPr id="14340" name="Textfeld 2"/>
          <p:cNvSpPr txBox="1">
            <a:spLocks noChangeArrowheads="1"/>
          </p:cNvSpPr>
          <p:nvPr/>
        </p:nvSpPr>
        <p:spPr bwMode="auto">
          <a:xfrm>
            <a:off x="962025" y="688022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/>
          </a:p>
        </p:txBody>
      </p:sp>
      <p:pic>
        <p:nvPicPr>
          <p:cNvPr id="4" name="Bild 3" descr="Logo_Uni_Luebeck_600dp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45224"/>
            <a:ext cx="3599688" cy="1440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351839" y="260648"/>
            <a:ext cx="5334960" cy="914400"/>
          </a:xfrm>
        </p:spPr>
        <p:txBody>
          <a:bodyPr/>
          <a:lstStyle/>
          <a:p>
            <a:r>
              <a:rPr lang="en-US" dirty="0" err="1" smtClean="0">
                <a:latin typeface="Calibri" charset="0"/>
              </a:rPr>
              <a:t>Modellierung</a:t>
            </a:r>
            <a:endParaRPr lang="en-US" dirty="0">
              <a:latin typeface="Calibri" charset="0"/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1723157" y="1340768"/>
            <a:ext cx="5945187" cy="4213225"/>
            <a:chOff x="1723157" y="1340768"/>
            <a:chExt cx="5945187" cy="4213225"/>
          </a:xfrm>
        </p:grpSpPr>
        <p:pic>
          <p:nvPicPr>
            <p:cNvPr id="14340" name="Picture 4" descr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157" y="1340768"/>
              <a:ext cx="5945187" cy="421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4046736" y="1619508"/>
              <a:ext cx="1152128" cy="5847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bg1"/>
                  </a:solidFill>
                </a:rPr>
                <a:t>SH-Groß-</a:t>
              </a:r>
              <a:br>
                <a:rPr lang="de-DE" sz="1600" dirty="0" smtClean="0">
                  <a:solidFill>
                    <a:schemeClr val="bg1"/>
                  </a:solidFill>
                </a:rPr>
              </a:br>
              <a:r>
                <a:rPr lang="de-DE" sz="1600" dirty="0" err="1" smtClean="0">
                  <a:solidFill>
                    <a:schemeClr val="bg1"/>
                  </a:solidFill>
                </a:rPr>
                <a:t>städter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2699792" y="3048312"/>
              <a:ext cx="1028747" cy="33855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chemeClr val="bg1"/>
                  </a:solidFill>
                </a:rPr>
                <a:t>Lübecker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580112" y="3040595"/>
              <a:ext cx="946429" cy="33855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Kieler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907705" y="4437112"/>
              <a:ext cx="1152128" cy="5847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Marzipan-</a:t>
              </a:r>
              <a:br>
                <a:rPr lang="de-DE" sz="1600" dirty="0" smtClean="0">
                  <a:solidFill>
                    <a:schemeClr val="bg1"/>
                  </a:solidFill>
                </a:rPr>
              </a:br>
              <a:r>
                <a:rPr lang="de-DE" sz="1600" dirty="0" err="1" smtClean="0">
                  <a:solidFill>
                    <a:schemeClr val="bg1"/>
                  </a:solidFill>
                </a:rPr>
                <a:t>verächter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351839" y="4447436"/>
              <a:ext cx="1141803" cy="5847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Marzipan-</a:t>
              </a:r>
              <a:br>
                <a:rPr lang="de-DE" sz="1600" dirty="0" smtClean="0">
                  <a:solidFill>
                    <a:schemeClr val="bg1"/>
                  </a:solidFill>
                </a:rPr>
              </a:br>
              <a:r>
                <a:rPr lang="de-DE" sz="1600" dirty="0" err="1" smtClean="0">
                  <a:solidFill>
                    <a:schemeClr val="bg1"/>
                  </a:solidFill>
                </a:rPr>
                <a:t>liebhaber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800149" y="4447436"/>
              <a:ext cx="1085453" cy="33855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Gourmets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171616" y="4437112"/>
              <a:ext cx="1188046" cy="5847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Fast-Food-</a:t>
              </a:r>
              <a:br>
                <a:rPr lang="de-DE" sz="1600" dirty="0" smtClean="0">
                  <a:solidFill>
                    <a:schemeClr val="bg1"/>
                  </a:solidFill>
                </a:rPr>
              </a:br>
              <a:r>
                <a:rPr lang="de-DE" sz="1600" dirty="0" smtClean="0">
                  <a:solidFill>
                    <a:schemeClr val="bg1"/>
                  </a:solidFill>
                </a:rPr>
                <a:t>Freunde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hteck 3"/>
          <p:cNvSpPr/>
          <p:nvPr/>
        </p:nvSpPr>
        <p:spPr>
          <a:xfrm>
            <a:off x="3851920" y="5187216"/>
            <a:ext cx="1728192" cy="3247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2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9752" y="5661248"/>
            <a:ext cx="6347047" cy="1080120"/>
          </a:xfrm>
        </p:spPr>
        <p:txBody>
          <a:bodyPr/>
          <a:lstStyle/>
          <a:p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Es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gibt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keine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Marzipanliebhaber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mehr</a:t>
            </a:r>
            <a:endParaRPr lang="en-US" sz="2000" dirty="0" smtClean="0">
              <a:solidFill>
                <a:schemeClr val="accent2">
                  <a:lumMod val="60000"/>
                  <a:lumOff val="40000"/>
                </a:schemeClr>
              </a:solidFill>
              <a:latin typeface="Calibri" charset="0"/>
            </a:endParaRPr>
          </a:p>
          <a:p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Alle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Lübecker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sind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Marzipanverächter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1723157" y="1340768"/>
            <a:ext cx="5945187" cy="4213225"/>
            <a:chOff x="1723157" y="1340768"/>
            <a:chExt cx="5945187" cy="4213225"/>
          </a:xfrm>
        </p:grpSpPr>
        <p:pic>
          <p:nvPicPr>
            <p:cNvPr id="14340" name="Picture 4" descr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157" y="1340768"/>
              <a:ext cx="5945187" cy="421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4046736" y="1619508"/>
              <a:ext cx="1152128" cy="5847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bg1"/>
                  </a:solidFill>
                </a:rPr>
                <a:t>SH-Groß-</a:t>
              </a:r>
              <a:br>
                <a:rPr lang="de-DE" sz="1600" dirty="0" smtClean="0">
                  <a:solidFill>
                    <a:schemeClr val="bg1"/>
                  </a:solidFill>
                </a:rPr>
              </a:br>
              <a:r>
                <a:rPr lang="de-DE" sz="1600" dirty="0" err="1" smtClean="0">
                  <a:solidFill>
                    <a:schemeClr val="bg1"/>
                  </a:solidFill>
                </a:rPr>
                <a:t>städter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2699792" y="3048312"/>
              <a:ext cx="1028747" cy="33855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chemeClr val="bg1"/>
                  </a:solidFill>
                </a:rPr>
                <a:t>Lübecker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580112" y="3040595"/>
              <a:ext cx="946429" cy="33855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Kieler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907705" y="4437112"/>
              <a:ext cx="1152128" cy="5847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Marzipan-</a:t>
              </a:r>
              <a:br>
                <a:rPr lang="de-DE" sz="1600" dirty="0" smtClean="0">
                  <a:solidFill>
                    <a:schemeClr val="bg1"/>
                  </a:solidFill>
                </a:rPr>
              </a:br>
              <a:r>
                <a:rPr lang="de-DE" sz="1600" dirty="0" err="1" smtClean="0">
                  <a:solidFill>
                    <a:schemeClr val="bg1"/>
                  </a:solidFill>
                </a:rPr>
                <a:t>verächter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351839" y="4447436"/>
              <a:ext cx="1141803" cy="5847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Marzipan-</a:t>
              </a:r>
              <a:br>
                <a:rPr lang="de-DE" sz="1600" dirty="0" smtClean="0">
                  <a:solidFill>
                    <a:schemeClr val="bg1"/>
                  </a:solidFill>
                </a:rPr>
              </a:br>
              <a:r>
                <a:rPr lang="de-DE" sz="1600" dirty="0" err="1" smtClean="0">
                  <a:solidFill>
                    <a:schemeClr val="bg1"/>
                  </a:solidFill>
                </a:rPr>
                <a:t>liebhaber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800149" y="4447436"/>
              <a:ext cx="1085453" cy="33855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Gourmets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171616" y="4437112"/>
              <a:ext cx="1188046" cy="5847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Fast-Food-</a:t>
              </a:r>
              <a:br>
                <a:rPr lang="de-DE" sz="1600" dirty="0" smtClean="0">
                  <a:solidFill>
                    <a:schemeClr val="bg1"/>
                  </a:solidFill>
                </a:rPr>
              </a:br>
              <a:r>
                <a:rPr lang="de-DE" sz="1600" dirty="0" smtClean="0">
                  <a:solidFill>
                    <a:schemeClr val="bg1"/>
                  </a:solidFill>
                </a:rPr>
                <a:t>Freunde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hteck 13"/>
          <p:cNvSpPr/>
          <p:nvPr/>
        </p:nvSpPr>
        <p:spPr>
          <a:xfrm>
            <a:off x="3851920" y="5187216"/>
            <a:ext cx="1728192" cy="3247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351839" y="260648"/>
            <a:ext cx="533496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err="1" smtClean="0">
                <a:latin typeface="Calibri" charset="0"/>
              </a:rPr>
              <a:t>Modellierung</a:t>
            </a:r>
            <a:endParaRPr lang="en-US" dirty="0">
              <a:latin typeface="Calibri" charset="0"/>
            </a:endParaRPr>
          </a:p>
        </p:txBody>
      </p:sp>
      <p:sp>
        <p:nvSpPr>
          <p:cNvPr id="4" name="Gewitterblitz 3"/>
          <p:cNvSpPr/>
          <p:nvPr/>
        </p:nvSpPr>
        <p:spPr>
          <a:xfrm>
            <a:off x="1331640" y="5373216"/>
            <a:ext cx="936104" cy="864096"/>
          </a:xfrm>
          <a:prstGeom prst="lightningBol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517762" y="670055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12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  <p:bldP spid="14" grpId="0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0200" y="116632"/>
            <a:ext cx="4820072" cy="914400"/>
          </a:xfrm>
        </p:spPr>
        <p:txBody>
          <a:bodyPr/>
          <a:lstStyle/>
          <a:p>
            <a:r>
              <a:rPr lang="en-US" sz="3200" dirty="0" err="1" smtClean="0">
                <a:latin typeface="Calibri" charset="0"/>
              </a:rPr>
              <a:t>Modellierungssysteme</a:t>
            </a:r>
            <a:r>
              <a:rPr lang="en-US" sz="3200" dirty="0">
                <a:latin typeface="Calibri" charset="0"/>
              </a:rPr>
              <a:t/>
            </a:r>
            <a:br>
              <a:rPr lang="en-US" sz="3200" dirty="0">
                <a:latin typeface="Calibri" charset="0"/>
              </a:rPr>
            </a:br>
            <a:r>
              <a:rPr lang="en-US" sz="3200" dirty="0" err="1" smtClean="0">
                <a:latin typeface="Calibri" charset="0"/>
              </a:rPr>
              <a:t>retten</a:t>
            </a:r>
            <a:r>
              <a:rPr lang="en-US" sz="3200" dirty="0" smtClean="0">
                <a:latin typeface="Calibri" charset="0"/>
              </a:rPr>
              <a:t> </a:t>
            </a:r>
            <a:r>
              <a:rPr lang="en-US" sz="3200" dirty="0" err="1" smtClean="0">
                <a:latin typeface="Calibri" charset="0"/>
              </a:rPr>
              <a:t>Lübecker</a:t>
            </a:r>
            <a:r>
              <a:rPr lang="en-US" sz="3200" dirty="0" smtClean="0">
                <a:latin typeface="Calibri" charset="0"/>
              </a:rPr>
              <a:t> Marzipan</a:t>
            </a:r>
            <a:endParaRPr lang="en-US" sz="3200" dirty="0">
              <a:latin typeface="Calibri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6" y="5661248"/>
            <a:ext cx="6347047" cy="1080120"/>
          </a:xfrm>
        </p:spPr>
        <p:txBody>
          <a:bodyPr/>
          <a:lstStyle/>
          <a:p>
            <a:r>
              <a:rPr lang="en-US" sz="2000" dirty="0" err="1" smtClean="0">
                <a:solidFill>
                  <a:srgbClr val="FFFF00"/>
                </a:solidFill>
                <a:latin typeface="Calibri" charset="0"/>
              </a:rPr>
              <a:t>Automatische</a:t>
            </a:r>
            <a:r>
              <a:rPr lang="en-US" sz="20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alibri" charset="0"/>
              </a:rPr>
              <a:t>Bestimmung</a:t>
            </a:r>
            <a:r>
              <a:rPr lang="en-US" sz="2000" dirty="0" smtClean="0">
                <a:solidFill>
                  <a:srgbClr val="FFFF00"/>
                </a:solidFill>
                <a:latin typeface="Calibri" charset="0"/>
              </a:rPr>
              <a:t> von “</a:t>
            </a:r>
            <a:r>
              <a:rPr lang="en-US" sz="2000" dirty="0" err="1" smtClean="0">
                <a:solidFill>
                  <a:srgbClr val="FFFF00"/>
                </a:solidFill>
                <a:latin typeface="Calibri" charset="0"/>
              </a:rPr>
              <a:t>leeren</a:t>
            </a:r>
            <a:r>
              <a:rPr lang="en-US" sz="2000" dirty="0" smtClean="0">
                <a:solidFill>
                  <a:srgbClr val="FFFF00"/>
                </a:solidFill>
                <a:latin typeface="Calibri" charset="0"/>
              </a:rPr>
              <a:t>” </a:t>
            </a:r>
            <a:r>
              <a:rPr lang="en-US" sz="2000" dirty="0" err="1" smtClean="0">
                <a:solidFill>
                  <a:srgbClr val="FFFF00"/>
                </a:solidFill>
                <a:latin typeface="Calibri" charset="0"/>
              </a:rPr>
              <a:t>Begriffen</a:t>
            </a:r>
            <a:endParaRPr lang="en-US" sz="2000" dirty="0" smtClean="0">
              <a:solidFill>
                <a:srgbClr val="FFFF00"/>
              </a:solidFill>
              <a:latin typeface="Calibri" charset="0"/>
            </a:endParaRPr>
          </a:p>
          <a:p>
            <a:r>
              <a:rPr lang="en-US" sz="2000" dirty="0" err="1" smtClean="0">
                <a:solidFill>
                  <a:srgbClr val="FFFF00"/>
                </a:solidFill>
                <a:latin typeface="Calibri" charset="0"/>
              </a:rPr>
              <a:t>Prüfung</a:t>
            </a:r>
            <a:r>
              <a:rPr lang="en-US" sz="2000" dirty="0" smtClean="0">
                <a:solidFill>
                  <a:srgbClr val="FFFF00"/>
                </a:solidFill>
                <a:latin typeface="Calibri" charset="0"/>
              </a:rPr>
              <a:t> auf </a:t>
            </a:r>
            <a:r>
              <a:rPr lang="en-US" sz="2000" dirty="0" err="1" smtClean="0">
                <a:solidFill>
                  <a:srgbClr val="FFFF00"/>
                </a:solidFill>
                <a:latin typeface="Calibri" charset="0"/>
              </a:rPr>
              <a:t>globale</a:t>
            </a:r>
            <a:r>
              <a:rPr lang="en-US" sz="20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alibri" charset="0"/>
              </a:rPr>
              <a:t>Konsistenz</a:t>
            </a:r>
            <a:endParaRPr lang="en-US" sz="2000" dirty="0">
              <a:solidFill>
                <a:srgbClr val="FFFF00"/>
              </a:solidFill>
              <a:latin typeface="Calibri" charset="0"/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1723157" y="1340768"/>
            <a:ext cx="5945187" cy="4213225"/>
            <a:chOff x="1723157" y="1340768"/>
            <a:chExt cx="5945187" cy="4213225"/>
          </a:xfrm>
        </p:grpSpPr>
        <p:pic>
          <p:nvPicPr>
            <p:cNvPr id="14340" name="Picture 4" descr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157" y="1340768"/>
              <a:ext cx="5945187" cy="421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4046736" y="1619508"/>
              <a:ext cx="1152128" cy="5847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bg1"/>
                  </a:solidFill>
                </a:rPr>
                <a:t>SH-Groß-</a:t>
              </a:r>
              <a:br>
                <a:rPr lang="de-DE" sz="1600" dirty="0" smtClean="0">
                  <a:solidFill>
                    <a:schemeClr val="bg1"/>
                  </a:solidFill>
                </a:rPr>
              </a:br>
              <a:r>
                <a:rPr lang="de-DE" sz="1600" dirty="0" err="1" smtClean="0">
                  <a:solidFill>
                    <a:schemeClr val="bg1"/>
                  </a:solidFill>
                </a:rPr>
                <a:t>städter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2699792" y="3048312"/>
              <a:ext cx="1028747" cy="33855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chemeClr val="bg1"/>
                  </a:solidFill>
                </a:rPr>
                <a:t>Lübecker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580112" y="3040595"/>
              <a:ext cx="946429" cy="33855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Kieler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907705" y="4437112"/>
              <a:ext cx="1152128" cy="5847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Marzipan-</a:t>
              </a:r>
              <a:br>
                <a:rPr lang="de-DE" sz="1600" dirty="0" smtClean="0">
                  <a:solidFill>
                    <a:schemeClr val="bg1"/>
                  </a:solidFill>
                </a:rPr>
              </a:br>
              <a:r>
                <a:rPr lang="de-DE" sz="1600" dirty="0" err="1" smtClean="0">
                  <a:solidFill>
                    <a:schemeClr val="bg1"/>
                  </a:solidFill>
                </a:rPr>
                <a:t>verächter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351839" y="4447436"/>
              <a:ext cx="1141803" cy="5847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Marzipan-</a:t>
              </a:r>
              <a:br>
                <a:rPr lang="de-DE" sz="1600" dirty="0" smtClean="0">
                  <a:solidFill>
                    <a:schemeClr val="bg1"/>
                  </a:solidFill>
                </a:rPr>
              </a:br>
              <a:r>
                <a:rPr lang="de-DE" sz="1600" dirty="0" err="1" smtClean="0">
                  <a:solidFill>
                    <a:schemeClr val="bg1"/>
                  </a:solidFill>
                </a:rPr>
                <a:t>liebhaber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800149" y="4447436"/>
              <a:ext cx="1085453" cy="33855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Gourmets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171616" y="4437112"/>
              <a:ext cx="1188046" cy="5847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Fast-Food-</a:t>
              </a:r>
              <a:br>
                <a:rPr lang="de-DE" sz="1600" dirty="0" smtClean="0">
                  <a:solidFill>
                    <a:schemeClr val="bg1"/>
                  </a:solidFill>
                </a:rPr>
              </a:br>
              <a:r>
                <a:rPr lang="de-DE" sz="1600" dirty="0" smtClean="0">
                  <a:solidFill>
                    <a:schemeClr val="bg1"/>
                  </a:solidFill>
                </a:rPr>
                <a:t>Freunde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hteck 13"/>
          <p:cNvSpPr/>
          <p:nvPr/>
        </p:nvSpPr>
        <p:spPr>
          <a:xfrm>
            <a:off x="3851920" y="5187216"/>
            <a:ext cx="1728192" cy="3247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183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512763"/>
            <a:ext cx="7772400" cy="914400"/>
          </a:xfrm>
        </p:spPr>
        <p:txBody>
          <a:bodyPr/>
          <a:lstStyle/>
          <a:p>
            <a:r>
              <a:rPr lang="en-US" sz="3200" dirty="0" err="1" smtClean="0">
                <a:latin typeface="Calibri" charset="0"/>
              </a:rPr>
              <a:t>Wie</a:t>
            </a:r>
            <a:r>
              <a:rPr lang="en-US" sz="3200" dirty="0" smtClean="0">
                <a:latin typeface="Calibri" charset="0"/>
              </a:rPr>
              <a:t> </a:t>
            </a:r>
            <a:r>
              <a:rPr lang="en-US" sz="3200" dirty="0" err="1" smtClean="0">
                <a:latin typeface="Calibri" charset="0"/>
              </a:rPr>
              <a:t>Marzipanliebhaber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 smtClean="0">
                <a:latin typeface="Calibri" charset="0"/>
              </a:rPr>
              <a:t>zu</a:t>
            </a:r>
            <a:r>
              <a:rPr lang="en-US" sz="3200" dirty="0" smtClean="0">
                <a:latin typeface="Calibri" charset="0"/>
              </a:rPr>
              <a:t> Gourmets </a:t>
            </a:r>
            <a:r>
              <a:rPr lang="en-US" sz="3200" dirty="0" err="1" smtClean="0">
                <a:latin typeface="Calibri" charset="0"/>
              </a:rPr>
              <a:t>werden</a:t>
            </a:r>
            <a:r>
              <a:rPr lang="en-US" sz="3200" dirty="0" smtClean="0">
                <a:latin typeface="Calibri" charset="0"/>
              </a:rPr>
              <a:t>…</a:t>
            </a:r>
            <a:endParaRPr lang="en-US" sz="3200" dirty="0">
              <a:latin typeface="Calibri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8436" name="Picture 4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905000"/>
            <a:ext cx="60071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85929" y="2041941"/>
            <a:ext cx="1131204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Weihnachts-</a:t>
            </a:r>
          </a:p>
          <a:p>
            <a:r>
              <a:rPr lang="de-DE" sz="1200" dirty="0" smtClean="0">
                <a:solidFill>
                  <a:schemeClr val="bg1"/>
                </a:solidFill>
              </a:rPr>
              <a:t>markt-</a:t>
            </a:r>
            <a:br>
              <a:rPr lang="de-DE" sz="1200" dirty="0" smtClean="0">
                <a:solidFill>
                  <a:schemeClr val="bg1"/>
                </a:solidFill>
              </a:rPr>
            </a:br>
            <a:r>
              <a:rPr lang="de-DE" sz="1200" dirty="0" err="1" smtClean="0">
                <a:solidFill>
                  <a:schemeClr val="bg1"/>
                </a:solidFill>
              </a:rPr>
              <a:t>besucher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35526" y="3480360"/>
            <a:ext cx="1141803" cy="58477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Marzipan-</a:t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err="1" smtClean="0">
                <a:solidFill>
                  <a:schemeClr val="bg1"/>
                </a:solidFill>
              </a:rPr>
              <a:t>liebhaber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16016" y="3488293"/>
            <a:ext cx="1085453" cy="33855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Gourmets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40811" y="3492296"/>
            <a:ext cx="1188046" cy="58477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Fast-Food-</a:t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>Freunde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285794" y="3482839"/>
            <a:ext cx="1131339" cy="58477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Labskaus-</a:t>
            </a:r>
            <a:br>
              <a:rPr lang="de-DE" sz="1600" dirty="0" smtClean="0">
                <a:solidFill>
                  <a:schemeClr val="bg1"/>
                </a:solidFill>
              </a:rPr>
            </a:br>
            <a:r>
              <a:rPr lang="de-DE" sz="1600" dirty="0" smtClean="0">
                <a:solidFill>
                  <a:schemeClr val="bg1"/>
                </a:solidFill>
              </a:rPr>
              <a:t>Freunde</a:t>
            </a:r>
            <a:endParaRPr lang="de-DE" sz="1600" dirty="0">
              <a:solidFill>
                <a:schemeClr val="bg1"/>
              </a:solidFill>
            </a:endParaRPr>
          </a:p>
        </p:txBody>
      </p:sp>
      <p:grpSp>
        <p:nvGrpSpPr>
          <p:cNvPr id="2" name="Gruppierung 1"/>
          <p:cNvGrpSpPr/>
          <p:nvPr/>
        </p:nvGrpSpPr>
        <p:grpSpPr>
          <a:xfrm>
            <a:off x="1828549" y="1935973"/>
            <a:ext cx="5699352" cy="3077204"/>
            <a:chOff x="1828549" y="1935973"/>
            <a:chExt cx="5699352" cy="3077204"/>
          </a:xfrm>
        </p:grpSpPr>
        <p:sp>
          <p:nvSpPr>
            <p:cNvPr id="10" name="Rechteck 9"/>
            <p:cNvSpPr/>
            <p:nvPr/>
          </p:nvSpPr>
          <p:spPr>
            <a:xfrm>
              <a:off x="1828549" y="4200441"/>
              <a:ext cx="5623771" cy="8127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6012160" y="2132856"/>
              <a:ext cx="1515741" cy="21602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4521038" y="1935973"/>
              <a:ext cx="1803251" cy="8127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6718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58605"/>
            <a:ext cx="8748464" cy="5686677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err="1" smtClean="0">
                <a:solidFill>
                  <a:srgbClr val="FFFFFF"/>
                </a:solidFill>
                <a:latin typeface="+mj-lt"/>
              </a:rPr>
              <a:t>GeneOntology</a:t>
            </a:r>
            <a:r>
              <a:rPr lang="en-US" sz="4400" dirty="0" smtClean="0">
                <a:solidFill>
                  <a:srgbClr val="FFFFFF"/>
                </a:solidFill>
                <a:latin typeface="+mj-lt"/>
              </a:rPr>
              <a:t> (GO)</a:t>
            </a:r>
          </a:p>
          <a:p>
            <a:pPr lvl="1">
              <a:lnSpc>
                <a:spcPct val="110000"/>
              </a:lnSpc>
            </a:pPr>
            <a:r>
              <a:rPr lang="en-US" sz="3200" dirty="0" err="1" smtClean="0">
                <a:solidFill>
                  <a:srgbClr val="FFFF00"/>
                </a:solidFill>
              </a:rPr>
              <a:t>Terme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smtClean="0"/>
              <a:t>(</a:t>
            </a:r>
            <a:r>
              <a:rPr lang="en-US" sz="3200" dirty="0" err="1" smtClean="0"/>
              <a:t>Klassen</a:t>
            </a:r>
            <a:r>
              <a:rPr lang="en-US" sz="3200" dirty="0" smtClean="0"/>
              <a:t>, </a:t>
            </a:r>
            <a:r>
              <a:rPr lang="en-US" sz="3200" dirty="0" err="1" smtClean="0"/>
              <a:t>Relationen</a:t>
            </a:r>
            <a:r>
              <a:rPr lang="en-US" sz="3200" dirty="0" smtClean="0"/>
              <a:t>)</a:t>
            </a:r>
            <a:endParaRPr lang="en-US" sz="3200" dirty="0"/>
          </a:p>
          <a:p>
            <a:pPr lvl="1"/>
            <a:r>
              <a:rPr lang="en-US" sz="3200" dirty="0" err="1" smtClean="0">
                <a:solidFill>
                  <a:srgbClr val="FFFF00"/>
                </a:solidFill>
              </a:rPr>
              <a:t>Definitionen</a:t>
            </a:r>
            <a:endParaRPr lang="en-US" sz="3200" dirty="0">
              <a:solidFill>
                <a:srgbClr val="FFFF00"/>
              </a:solidFill>
            </a:endParaRPr>
          </a:p>
          <a:p>
            <a:pPr lvl="1"/>
            <a:r>
              <a:rPr lang="en-US" sz="3200" dirty="0" err="1" smtClean="0">
                <a:solidFill>
                  <a:srgbClr val="FFFF00"/>
                </a:solidFill>
              </a:rPr>
              <a:t>Beziehungen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/>
              <a:t>zw</a:t>
            </a:r>
            <a:r>
              <a:rPr lang="en-US" sz="3200" dirty="0" smtClean="0"/>
              <a:t>. </a:t>
            </a:r>
            <a:r>
              <a:rPr lang="en-US" sz="3200" dirty="0" err="1" smtClean="0"/>
              <a:t>Klassen</a:t>
            </a:r>
            <a:r>
              <a:rPr lang="en-US" sz="3200" dirty="0" smtClean="0"/>
              <a:t>, </a:t>
            </a:r>
            <a:r>
              <a:rPr lang="en-US" sz="3200" dirty="0" err="1" smtClean="0"/>
              <a:t>zw</a:t>
            </a:r>
            <a:r>
              <a:rPr lang="en-US" sz="3200" dirty="0" smtClean="0"/>
              <a:t>. </a:t>
            </a:r>
            <a:r>
              <a:rPr lang="en-US" sz="3200" dirty="0" err="1" smtClean="0"/>
              <a:t>Relationen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err="1" smtClean="0"/>
              <a:t>sowie</a:t>
            </a:r>
            <a:r>
              <a:rPr lang="en-US" sz="3200" dirty="0" smtClean="0"/>
              <a:t> </a:t>
            </a:r>
            <a:r>
              <a:rPr lang="en-US" sz="3200" dirty="0" err="1" smtClean="0"/>
              <a:t>zw</a:t>
            </a:r>
            <a:r>
              <a:rPr lang="en-US" sz="3200" dirty="0" smtClean="0"/>
              <a:t>. </a:t>
            </a:r>
            <a:r>
              <a:rPr lang="en-US" sz="3200" dirty="0" err="1" smtClean="0"/>
              <a:t>Relationen</a:t>
            </a:r>
            <a:r>
              <a:rPr lang="en-US" sz="3200" dirty="0" smtClean="0"/>
              <a:t> und </a:t>
            </a:r>
            <a:r>
              <a:rPr lang="en-US" sz="3200" dirty="0" err="1" smtClean="0"/>
              <a:t>Klassen</a:t>
            </a:r>
            <a:endParaRPr lang="en-US" sz="2400" dirty="0">
              <a:solidFill>
                <a:srgbClr val="FFFF00"/>
              </a:solidFill>
            </a:endParaRPr>
          </a:p>
          <a:p>
            <a:pPr lvl="1"/>
            <a:r>
              <a:rPr lang="en-US" sz="2800" dirty="0" smtClean="0"/>
              <a:t>Module: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</a:t>
            </a:r>
            <a:r>
              <a:rPr lang="en-US" sz="3200" b="1" dirty="0" smtClean="0">
                <a:solidFill>
                  <a:srgbClr val="3CFF5A"/>
                </a:solidFill>
              </a:rPr>
              <a:t>Cellular component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Molecular function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	Biological process</a:t>
            </a:r>
          </a:p>
          <a:p>
            <a:pPr marL="457200" lvl="1" indent="0">
              <a:buNone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8344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09031" y="4293014"/>
            <a:ext cx="2424450" cy="6782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smtClean="0"/>
              <a:t>nucleus</a:t>
            </a:r>
            <a:endParaRPr lang="en-US" sz="4400" dirty="0"/>
          </a:p>
        </p:txBody>
      </p:sp>
      <p:sp>
        <p:nvSpPr>
          <p:cNvPr id="5" name="Rounded Rectangle 4"/>
          <p:cNvSpPr/>
          <p:nvPr/>
        </p:nvSpPr>
        <p:spPr>
          <a:xfrm>
            <a:off x="375213" y="2845508"/>
            <a:ext cx="7013586" cy="10432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smtClean="0"/>
              <a:t>intracellular membrane-bounded organelle</a:t>
            </a:r>
            <a:endParaRPr lang="en-US" sz="4400" dirty="0"/>
          </a:p>
        </p:txBody>
      </p:sp>
      <p:sp>
        <p:nvSpPr>
          <p:cNvPr id="6" name="Rounded Rectangle 5"/>
          <p:cNvSpPr/>
          <p:nvPr/>
        </p:nvSpPr>
        <p:spPr>
          <a:xfrm>
            <a:off x="375213" y="5621485"/>
            <a:ext cx="5050937" cy="6782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err="1" smtClean="0"/>
              <a:t>pronucleus</a:t>
            </a:r>
            <a:endParaRPr lang="en-US" sz="4400" dirty="0"/>
          </a:p>
        </p:txBody>
      </p:sp>
      <p:sp>
        <p:nvSpPr>
          <p:cNvPr id="7" name="Rounded Rectangle 6"/>
          <p:cNvSpPr/>
          <p:nvPr/>
        </p:nvSpPr>
        <p:spPr>
          <a:xfrm>
            <a:off x="375213" y="705068"/>
            <a:ext cx="3195649" cy="107329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smtClean="0"/>
              <a:t>intracellular organelle</a:t>
            </a:r>
            <a:endParaRPr lang="en-US" sz="4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10700" y="729613"/>
            <a:ext cx="938031" cy="0"/>
          </a:xfrm>
          <a:prstGeom prst="straightConnector1">
            <a:avLst/>
          </a:prstGeom>
          <a:ln w="38100" cmpd="sng"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65924" y="437225"/>
            <a:ext cx="2437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“is a”</a:t>
            </a:r>
            <a:endParaRPr lang="en-US" sz="3200" dirty="0"/>
          </a:p>
        </p:txBody>
      </p:sp>
      <p:sp>
        <p:nvSpPr>
          <p:cNvPr id="13" name="Rounded Rectangle 12"/>
          <p:cNvSpPr/>
          <p:nvPr/>
        </p:nvSpPr>
        <p:spPr>
          <a:xfrm>
            <a:off x="4016863" y="1407222"/>
            <a:ext cx="5050937" cy="10432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smtClean="0"/>
              <a:t>membrane-bounded organelle</a:t>
            </a:r>
            <a:endParaRPr lang="en-US" sz="4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709031" y="1778359"/>
            <a:ext cx="861831" cy="1067150"/>
          </a:xfrm>
          <a:prstGeom prst="straightConnector1">
            <a:avLst/>
          </a:prstGeom>
          <a:ln w="38100" cmpd="sng"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776743" y="2450516"/>
            <a:ext cx="837013" cy="394993"/>
          </a:xfrm>
          <a:prstGeom prst="straightConnector1">
            <a:avLst/>
          </a:prstGeom>
          <a:ln w="38100" cmpd="sng"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570862" y="3888802"/>
            <a:ext cx="181263" cy="404213"/>
          </a:xfrm>
          <a:prstGeom prst="straightConnector1">
            <a:avLst/>
          </a:prstGeom>
          <a:ln w="38100" cmpd="sng"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117150" y="4971237"/>
            <a:ext cx="216468" cy="650248"/>
          </a:xfrm>
          <a:prstGeom prst="straightConnector1">
            <a:avLst/>
          </a:prstGeom>
          <a:ln w="38100" cmpd="sng"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17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02719" y="2684037"/>
            <a:ext cx="2424450" cy="6782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smtClean="0"/>
              <a:t>nucleus</a:t>
            </a:r>
            <a:endParaRPr lang="en-US" sz="4400" dirty="0"/>
          </a:p>
        </p:txBody>
      </p:sp>
      <p:sp>
        <p:nvSpPr>
          <p:cNvPr id="5" name="Rounded Rectangle 4"/>
          <p:cNvSpPr/>
          <p:nvPr/>
        </p:nvSpPr>
        <p:spPr>
          <a:xfrm>
            <a:off x="880307" y="729613"/>
            <a:ext cx="2424450" cy="6782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smtClean="0"/>
              <a:t>cell</a:t>
            </a:r>
            <a:endParaRPr lang="en-US" sz="4400" dirty="0"/>
          </a:p>
        </p:txBody>
      </p:sp>
      <p:sp>
        <p:nvSpPr>
          <p:cNvPr id="6" name="Rounded Rectangle 5"/>
          <p:cNvSpPr/>
          <p:nvPr/>
        </p:nvSpPr>
        <p:spPr>
          <a:xfrm>
            <a:off x="375213" y="5621485"/>
            <a:ext cx="5050937" cy="6782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smtClean="0"/>
              <a:t>nuclear membrane</a:t>
            </a:r>
            <a:endParaRPr lang="en-US" sz="4400" dirty="0"/>
          </a:p>
        </p:txBody>
      </p:sp>
      <p:sp>
        <p:nvSpPr>
          <p:cNvPr id="7" name="Rounded Rectangle 6"/>
          <p:cNvSpPr/>
          <p:nvPr/>
        </p:nvSpPr>
        <p:spPr>
          <a:xfrm>
            <a:off x="3413863" y="4474276"/>
            <a:ext cx="3195649" cy="6782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smtClean="0"/>
              <a:t>nucleoplasm</a:t>
            </a:r>
            <a:endParaRPr lang="en-US" sz="4400" dirty="0"/>
          </a:p>
        </p:txBody>
      </p:sp>
      <p:sp>
        <p:nvSpPr>
          <p:cNvPr id="8" name="Rounded Rectangle 7"/>
          <p:cNvSpPr/>
          <p:nvPr/>
        </p:nvSpPr>
        <p:spPr>
          <a:xfrm>
            <a:off x="5976281" y="5488803"/>
            <a:ext cx="2826781" cy="6782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smtClean="0"/>
              <a:t>nucleolus</a:t>
            </a:r>
            <a:endParaRPr lang="en-US" sz="4400" dirty="0"/>
          </a:p>
        </p:txBody>
      </p:sp>
      <p:cxnSp>
        <p:nvCxnSpPr>
          <p:cNvPr id="10" name="Straight Arrow Connector 9"/>
          <p:cNvCxnSpPr>
            <a:stCxn id="4" idx="0"/>
          </p:cNvCxnSpPr>
          <p:nvPr/>
        </p:nvCxnSpPr>
        <p:spPr>
          <a:xfrm flipH="1" flipV="1">
            <a:off x="2929543" y="1407836"/>
            <a:ext cx="1385401" cy="1276201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310700" y="729613"/>
            <a:ext cx="938031" cy="0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65924" y="437225"/>
            <a:ext cx="2437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“part of”</a:t>
            </a:r>
            <a:endParaRPr lang="en-US" sz="32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467345" y="3362261"/>
            <a:ext cx="251673" cy="1112015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280137" y="3362262"/>
            <a:ext cx="1133727" cy="2259223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527170" y="3198076"/>
            <a:ext cx="2150254" cy="2290727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29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772400" cy="914400"/>
          </a:xfrm>
        </p:spPr>
        <p:txBody>
          <a:bodyPr/>
          <a:lstStyle/>
          <a:p>
            <a:r>
              <a:rPr lang="de-DE" dirty="0" smtClean="0"/>
              <a:t>Gene </a:t>
            </a:r>
            <a:r>
              <a:rPr lang="de-DE" dirty="0" err="1" smtClean="0"/>
              <a:t>Ontology</a:t>
            </a:r>
            <a:endParaRPr lang="de-DE" dirty="0"/>
          </a:p>
        </p:txBody>
      </p:sp>
      <p:pic>
        <p:nvPicPr>
          <p:cNvPr id="5" name="Bild 4" descr="diag-ontology-graph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84784"/>
            <a:ext cx="9144000" cy="445631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-9604" y="655476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/>
              <a:t>http://</a:t>
            </a:r>
            <a:r>
              <a:rPr lang="de-DE" sz="1400" dirty="0" err="1"/>
              <a:t>geneontology.org</a:t>
            </a:r>
            <a:r>
              <a:rPr lang="de-DE" sz="1400" dirty="0"/>
              <a:t>/</a:t>
            </a:r>
            <a:r>
              <a:rPr lang="de-DE" sz="1400" dirty="0" err="1"/>
              <a:t>page</a:t>
            </a:r>
            <a:r>
              <a:rPr lang="de-DE" sz="1400" dirty="0"/>
              <a:t>/</a:t>
            </a:r>
            <a:r>
              <a:rPr lang="de-DE" sz="1400" dirty="0" err="1"/>
              <a:t>ontology-structure</a:t>
            </a:r>
            <a:endParaRPr lang="de-DE" sz="1400" dirty="0"/>
          </a:p>
        </p:txBody>
      </p:sp>
      <p:sp>
        <p:nvSpPr>
          <p:cNvPr id="3" name="Oval 2"/>
          <p:cNvSpPr/>
          <p:nvPr/>
        </p:nvSpPr>
        <p:spPr>
          <a:xfrm>
            <a:off x="2699792" y="5373216"/>
            <a:ext cx="2304256" cy="792088"/>
          </a:xfrm>
          <a:prstGeom prst="ellipse">
            <a:avLst/>
          </a:prstGeom>
          <a:noFill/>
          <a:ln w="57150" cmpd="sng">
            <a:solidFill>
              <a:srgbClr val="3CFF5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2123728" y="1484784"/>
            <a:ext cx="1728192" cy="2160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48000"/>
                  <a:satMod val="138000"/>
                  <a:alpha val="18000"/>
                </a:schemeClr>
              </a:gs>
              <a:gs pos="25000">
                <a:schemeClr val="accent1">
                  <a:tint val="85000"/>
                  <a:alpha val="18000"/>
                </a:schemeClr>
              </a:gs>
              <a:gs pos="40000">
                <a:schemeClr val="accent1">
                  <a:tint val="92000"/>
                  <a:alpha val="18000"/>
                </a:schemeClr>
              </a:gs>
              <a:gs pos="50000">
                <a:schemeClr val="accent1">
                  <a:tint val="93000"/>
                  <a:alpha val="18000"/>
                </a:schemeClr>
              </a:gs>
              <a:gs pos="60000">
                <a:schemeClr val="accent1">
                  <a:tint val="92000"/>
                  <a:alpha val="18000"/>
                </a:schemeClr>
              </a:gs>
              <a:gs pos="75000">
                <a:schemeClr val="accent1">
                  <a:tint val="83000"/>
                  <a:satMod val="108000"/>
                  <a:alpha val="18000"/>
                </a:schemeClr>
              </a:gs>
              <a:gs pos="100000">
                <a:schemeClr val="accent1">
                  <a:tint val="48000"/>
                  <a:satMod val="150000"/>
                  <a:alpha val="18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4211960" y="1484784"/>
            <a:ext cx="1656184" cy="216024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48000"/>
                  <a:satMod val="138000"/>
                  <a:alpha val="16000"/>
                </a:schemeClr>
              </a:gs>
              <a:gs pos="25000">
                <a:schemeClr val="accent2">
                  <a:tint val="85000"/>
                  <a:alpha val="16000"/>
                </a:schemeClr>
              </a:gs>
              <a:gs pos="40000">
                <a:schemeClr val="accent2">
                  <a:tint val="92000"/>
                  <a:alpha val="16000"/>
                </a:schemeClr>
              </a:gs>
              <a:gs pos="50000">
                <a:schemeClr val="accent2">
                  <a:tint val="93000"/>
                  <a:alpha val="16000"/>
                </a:schemeClr>
              </a:gs>
              <a:gs pos="60000">
                <a:schemeClr val="accent2">
                  <a:tint val="92000"/>
                  <a:alpha val="16000"/>
                </a:schemeClr>
              </a:gs>
              <a:gs pos="75000">
                <a:schemeClr val="accent2">
                  <a:tint val="83000"/>
                  <a:satMod val="108000"/>
                  <a:alpha val="16000"/>
                </a:schemeClr>
              </a:gs>
              <a:gs pos="100000">
                <a:schemeClr val="accent2">
                  <a:tint val="48000"/>
                  <a:satMod val="150000"/>
                  <a:alpha val="16000"/>
                </a:schemeClr>
              </a:gs>
            </a:gsLst>
            <a:lin ang="54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084168" y="1484784"/>
            <a:ext cx="1656184" cy="216024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48000"/>
                  <a:satMod val="138000"/>
                  <a:alpha val="14000"/>
                </a:schemeClr>
              </a:gs>
              <a:gs pos="25000">
                <a:schemeClr val="accent4">
                  <a:tint val="85000"/>
                  <a:alpha val="14000"/>
                </a:schemeClr>
              </a:gs>
              <a:gs pos="40000">
                <a:schemeClr val="accent4">
                  <a:tint val="92000"/>
                  <a:alpha val="14000"/>
                </a:schemeClr>
              </a:gs>
              <a:gs pos="50000">
                <a:schemeClr val="accent4">
                  <a:tint val="93000"/>
                  <a:alpha val="14000"/>
                </a:schemeClr>
              </a:gs>
              <a:gs pos="60000">
                <a:schemeClr val="accent4">
                  <a:tint val="92000"/>
                  <a:alpha val="14000"/>
                </a:schemeClr>
              </a:gs>
              <a:gs pos="75000">
                <a:schemeClr val="accent4">
                  <a:tint val="83000"/>
                  <a:satMod val="108000"/>
                  <a:alpha val="14000"/>
                </a:schemeClr>
              </a:gs>
              <a:gs pos="100000">
                <a:schemeClr val="accent4">
                  <a:tint val="48000"/>
                  <a:satMod val="150000"/>
                  <a:alpha val="14000"/>
                </a:schemeClr>
              </a:gs>
            </a:gsLst>
            <a:lin ang="54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5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d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8109"/>
            <a:ext cx="9144000" cy="513989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9735888">
            <a:off x="665450" y="2942373"/>
            <a:ext cx="7237140" cy="2556408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14400" y="426368"/>
            <a:ext cx="7772400" cy="914400"/>
          </a:xfrm>
        </p:spPr>
        <p:txBody>
          <a:bodyPr/>
          <a:lstStyle/>
          <a:p>
            <a:r>
              <a:rPr lang="de-DE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Semantische Annotation</a:t>
            </a:r>
            <a:endParaRPr lang="de-DE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Big-Data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294" y="0"/>
            <a:ext cx="12377382" cy="6957392"/>
          </a:xfrm>
          <a:prstGeom prst="rect">
            <a:avLst/>
          </a:prstGeom>
        </p:spPr>
      </p:pic>
      <p:pic>
        <p:nvPicPr>
          <p:cNvPr id="5" name="Inhaltsplatzhalter 4" descr="images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 r="2997"/>
          <a:stretch>
            <a:fillRect/>
          </a:stretch>
        </p:blipFill>
        <p:spPr>
          <a:xfrm>
            <a:off x="-1404664" y="0"/>
            <a:ext cx="8064896" cy="6957392"/>
          </a:xfrm>
        </p:spPr>
      </p:pic>
    </p:spTree>
    <p:extLst>
      <p:ext uri="{BB962C8B-B14F-4D97-AF65-F5344CB8AC3E}">
        <p14:creationId xmlns:p14="http://schemas.microsoft.com/office/powerpoint/2010/main" val="41842708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210344"/>
            <a:ext cx="7772400" cy="914400"/>
          </a:xfrm>
        </p:spPr>
        <p:txBody>
          <a:bodyPr/>
          <a:lstStyle/>
          <a:p>
            <a:r>
              <a:rPr lang="de-DE" dirty="0" smtClean="0"/>
              <a:t>Informationssysteme – Trends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296144"/>
            <a:ext cx="8136904" cy="5373216"/>
          </a:xfrm>
        </p:spPr>
        <p:txBody>
          <a:bodyPr/>
          <a:lstStyle/>
          <a:p>
            <a:r>
              <a:rPr lang="de-DE" sz="2800" dirty="0">
                <a:solidFill>
                  <a:srgbClr val="3CFF5A"/>
                </a:solidFill>
              </a:rPr>
              <a:t>IBM </a:t>
            </a:r>
            <a:r>
              <a:rPr lang="de-DE" sz="2800" dirty="0" smtClean="0">
                <a:solidFill>
                  <a:srgbClr val="3CFF5A"/>
                </a:solidFill>
              </a:rPr>
              <a:t>Watson / Apple Siri / OK Google</a:t>
            </a:r>
            <a:endParaRPr lang="de-DE" sz="2800" dirty="0">
              <a:solidFill>
                <a:srgbClr val="3CFF5A"/>
              </a:solidFill>
            </a:endParaRPr>
          </a:p>
          <a:p>
            <a:pPr lvl="1"/>
            <a:r>
              <a:rPr lang="de-DE" sz="2400" dirty="0">
                <a:solidFill>
                  <a:srgbClr val="FFFFFF"/>
                </a:solidFill>
              </a:rPr>
              <a:t>Antworten auf </a:t>
            </a:r>
            <a:r>
              <a:rPr lang="de-DE" sz="2400" dirty="0" err="1">
                <a:solidFill>
                  <a:srgbClr val="FFFFFF"/>
                </a:solidFill>
              </a:rPr>
              <a:t>natürlichsprachliche</a:t>
            </a:r>
            <a:r>
              <a:rPr lang="de-DE" sz="2400" dirty="0">
                <a:solidFill>
                  <a:srgbClr val="FFFFFF"/>
                </a:solidFill>
              </a:rPr>
              <a:t> Fragen, Lernen</a:t>
            </a:r>
            <a:endParaRPr lang="de-DE" sz="2800" dirty="0">
              <a:solidFill>
                <a:srgbClr val="FFFF00"/>
              </a:solidFill>
            </a:endParaRPr>
          </a:p>
          <a:p>
            <a:pPr marL="411163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charset="0"/>
              <a:buChar char=""/>
            </a:pPr>
            <a:r>
              <a:rPr lang="de-DE" sz="2800" dirty="0" err="1" smtClean="0">
                <a:solidFill>
                  <a:srgbClr val="3CFF5A"/>
                </a:solidFill>
              </a:rPr>
              <a:t>Linked</a:t>
            </a:r>
            <a:r>
              <a:rPr lang="de-DE" sz="2800" dirty="0" smtClean="0">
                <a:solidFill>
                  <a:srgbClr val="3CFF5A"/>
                </a:solidFill>
              </a:rPr>
              <a:t> </a:t>
            </a:r>
            <a:r>
              <a:rPr lang="de-DE" sz="2800" dirty="0">
                <a:solidFill>
                  <a:srgbClr val="3CFF5A"/>
                </a:solidFill>
              </a:rPr>
              <a:t>Open Data</a:t>
            </a:r>
          </a:p>
          <a:p>
            <a:pPr lvl="1"/>
            <a:r>
              <a:rPr lang="de-DE" sz="2400" dirty="0" smtClean="0"/>
              <a:t>Daten als Wirtschaftsfaktor / Big Data: </a:t>
            </a:r>
            <a:r>
              <a:rPr lang="de-DE" sz="2400" dirty="0" err="1" smtClean="0">
                <a:solidFill>
                  <a:srgbClr val="FFFF00"/>
                </a:solidFill>
              </a:rPr>
              <a:t>data.gov</a:t>
            </a:r>
            <a:endParaRPr lang="de-DE" sz="2400" dirty="0">
              <a:solidFill>
                <a:srgbClr val="FFFF00"/>
              </a:solidFill>
            </a:endParaRPr>
          </a:p>
          <a:p>
            <a:pPr lvl="1"/>
            <a:r>
              <a:rPr lang="de-DE" sz="2400" dirty="0" smtClean="0"/>
              <a:t>Daten für Recherche-Aufgaben: </a:t>
            </a:r>
            <a:r>
              <a:rPr lang="de-DE" sz="2400" dirty="0" err="1" smtClean="0">
                <a:solidFill>
                  <a:srgbClr val="FFFF00"/>
                </a:solidFill>
              </a:rPr>
              <a:t>dbpedia.org</a:t>
            </a:r>
            <a:endParaRPr lang="de-DE" sz="2400" dirty="0" smtClean="0">
              <a:solidFill>
                <a:srgbClr val="FFFF00"/>
              </a:solidFill>
            </a:endParaRPr>
          </a:p>
          <a:p>
            <a:pPr lvl="1"/>
            <a:r>
              <a:rPr lang="de-DE" sz="2400" dirty="0" smtClean="0"/>
              <a:t>Daten für die Forschung: </a:t>
            </a:r>
            <a:r>
              <a:rPr lang="de-DE" sz="2400" dirty="0" err="1" smtClean="0">
                <a:solidFill>
                  <a:srgbClr val="FFFF00"/>
                </a:solidFill>
              </a:rPr>
              <a:t>www.ncbi.nlm.nih.gov</a:t>
            </a:r>
            <a:endParaRPr lang="de-DE" sz="2400" dirty="0" smtClean="0">
              <a:solidFill>
                <a:srgbClr val="FFFF00"/>
              </a:solidFill>
            </a:endParaRPr>
          </a:p>
          <a:p>
            <a:pPr lvl="1"/>
            <a:r>
              <a:rPr lang="de-DE" sz="2400" dirty="0" smtClean="0"/>
              <a:t>...</a:t>
            </a:r>
            <a:endParaRPr lang="de-DE" sz="2400" dirty="0" smtClean="0">
              <a:solidFill>
                <a:srgbClr val="FFFF00"/>
              </a:solidFill>
            </a:endParaRPr>
          </a:p>
          <a:p>
            <a:r>
              <a:rPr lang="de-DE" sz="2800" dirty="0">
                <a:solidFill>
                  <a:srgbClr val="3CFF5A"/>
                </a:solidFill>
              </a:rPr>
              <a:t>Google / Thomson Reuters / Yahoo</a:t>
            </a:r>
          </a:p>
          <a:p>
            <a:pPr lvl="1"/>
            <a:r>
              <a:rPr lang="de-DE" sz="2400" dirty="0">
                <a:solidFill>
                  <a:srgbClr val="FFFFFF"/>
                </a:solidFill>
              </a:rPr>
              <a:t>„</a:t>
            </a:r>
            <a:r>
              <a:rPr lang="de-DE" sz="2400" dirty="0" err="1">
                <a:solidFill>
                  <a:srgbClr val="FFFFFF"/>
                </a:solidFill>
              </a:rPr>
              <a:t>From</a:t>
            </a:r>
            <a:r>
              <a:rPr lang="de-DE" sz="2400" dirty="0">
                <a:solidFill>
                  <a:srgbClr val="FFFFFF"/>
                </a:solidFill>
              </a:rPr>
              <a:t> </a:t>
            </a:r>
            <a:r>
              <a:rPr lang="de-DE" sz="2400" dirty="0" err="1">
                <a:solidFill>
                  <a:srgbClr val="FFFFFF"/>
                </a:solidFill>
              </a:rPr>
              <a:t>strings</a:t>
            </a:r>
            <a:r>
              <a:rPr lang="de-DE" sz="2400" dirty="0">
                <a:solidFill>
                  <a:srgbClr val="FFFFFF"/>
                </a:solidFill>
              </a:rPr>
              <a:t> </a:t>
            </a:r>
            <a:r>
              <a:rPr lang="de-DE" sz="2400" dirty="0" err="1">
                <a:solidFill>
                  <a:srgbClr val="FFFFFF"/>
                </a:solidFill>
              </a:rPr>
              <a:t>to</a:t>
            </a:r>
            <a:r>
              <a:rPr lang="de-DE" sz="2400" dirty="0">
                <a:solidFill>
                  <a:srgbClr val="FFFFFF"/>
                </a:solidFill>
              </a:rPr>
              <a:t> </a:t>
            </a:r>
            <a:r>
              <a:rPr lang="de-DE" sz="2400" dirty="0" err="1">
                <a:solidFill>
                  <a:srgbClr val="FFFFFF"/>
                </a:solidFill>
              </a:rPr>
              <a:t>things</a:t>
            </a:r>
            <a:r>
              <a:rPr lang="de-DE" sz="2400" dirty="0">
                <a:solidFill>
                  <a:srgbClr val="FFFFFF"/>
                </a:solidFill>
              </a:rPr>
              <a:t>“ (</a:t>
            </a:r>
            <a:r>
              <a:rPr lang="de-DE" sz="2400" dirty="0">
                <a:solidFill>
                  <a:srgbClr val="FFFF00"/>
                </a:solidFill>
              </a:rPr>
              <a:t>Knowledge </a:t>
            </a:r>
            <a:r>
              <a:rPr lang="de-DE" sz="2400" dirty="0" err="1">
                <a:solidFill>
                  <a:srgbClr val="FFFF00"/>
                </a:solidFill>
              </a:rPr>
              <a:t>Vault</a:t>
            </a:r>
            <a:r>
              <a:rPr lang="de-DE" sz="2400" dirty="0">
                <a:solidFill>
                  <a:srgbClr val="FFFF00"/>
                </a:solidFill>
              </a:rPr>
              <a:t>, Calais, ...</a:t>
            </a:r>
            <a:r>
              <a:rPr lang="de-DE" sz="2400" dirty="0"/>
              <a:t>)</a:t>
            </a:r>
          </a:p>
          <a:p>
            <a:pPr lvl="1"/>
            <a:r>
              <a:rPr lang="de-DE" sz="24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Learning,</a:t>
            </a:r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machine</a:t>
            </a: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learning</a:t>
            </a: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</a:t>
            </a: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machine</a:t>
            </a:r>
            <a:r>
              <a:rPr lang="de-DE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learning</a:t>
            </a:r>
            <a:endParaRPr lang="de-DE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de-DE" sz="2800" dirty="0" smtClean="0">
                <a:solidFill>
                  <a:srgbClr val="3CFF5A"/>
                </a:solidFill>
              </a:rPr>
              <a:t>...</a:t>
            </a:r>
            <a:endParaRPr lang="de-DE" sz="2800" dirty="0">
              <a:solidFill>
                <a:srgbClr val="3CFF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8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Big-Data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294" y="0"/>
            <a:ext cx="12377382" cy="6957392"/>
          </a:xfrm>
          <a:prstGeom prst="rect">
            <a:avLst/>
          </a:prstGeom>
        </p:spPr>
      </p:pic>
      <p:pic>
        <p:nvPicPr>
          <p:cNvPr id="5" name="Inhaltsplatzhalter 4" descr="images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 r="2997"/>
          <a:stretch>
            <a:fillRect/>
          </a:stretch>
        </p:blipFill>
        <p:spPr>
          <a:xfrm>
            <a:off x="-828600" y="0"/>
            <a:ext cx="2808312" cy="6957392"/>
          </a:xfrm>
        </p:spPr>
      </p:pic>
    </p:spTree>
    <p:extLst>
      <p:ext uri="{BB962C8B-B14F-4D97-AF65-F5344CB8AC3E}">
        <p14:creationId xmlns:p14="http://schemas.microsoft.com/office/powerpoint/2010/main" val="935171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914400"/>
          </a:xfrm>
        </p:spPr>
        <p:txBody>
          <a:bodyPr/>
          <a:lstStyle/>
          <a:p>
            <a:r>
              <a:rPr lang="de-DE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Informationssysteme als </a:t>
            </a:r>
            <a:br>
              <a:rPr lang="de-DE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de-DE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Informatik-Wissenschaftsgebiet</a:t>
            </a:r>
            <a:endParaRPr lang="de-DE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700808"/>
            <a:ext cx="8640960" cy="5040560"/>
          </a:xfrm>
        </p:spPr>
        <p:txBody>
          <a:bodyPr/>
          <a:lstStyle/>
          <a:p>
            <a:r>
              <a:rPr lang="de-DE" sz="2800" dirty="0" smtClean="0">
                <a:solidFill>
                  <a:srgbClr val="FFFF00"/>
                </a:solidFill>
              </a:rPr>
              <a:t>Anwendungsproblem </a:t>
            </a:r>
            <a:r>
              <a:rPr lang="de-DE" sz="2800" dirty="0" smtClean="0">
                <a:solidFill>
                  <a:srgbClr val="FFFF00"/>
                </a:solidFill>
                <a:sym typeface="Wingdings"/>
              </a:rPr>
              <a:t> Modelle dargestellt mit Repräsentationsformalismen</a:t>
            </a:r>
            <a:r>
              <a:rPr lang="de-DE" sz="2800" dirty="0" smtClean="0">
                <a:sym typeface="Wingdings"/>
              </a:rPr>
              <a:t> </a:t>
            </a:r>
          </a:p>
          <a:p>
            <a:r>
              <a:rPr lang="de-DE" sz="2800" dirty="0" smtClean="0">
                <a:solidFill>
                  <a:srgbClr val="51DAFF"/>
                </a:solidFill>
                <a:sym typeface="Wingdings"/>
              </a:rPr>
              <a:t>Formalismus  math. Bedeutung  </a:t>
            </a:r>
            <a:r>
              <a:rPr lang="de-DE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(formale Semantik)</a:t>
            </a:r>
          </a:p>
          <a:p>
            <a:r>
              <a:rPr lang="de-DE" sz="2800" dirty="0" smtClean="0">
                <a:solidFill>
                  <a:srgbClr val="51DAFF"/>
                </a:solidFill>
                <a:sym typeface="Wingdings"/>
              </a:rPr>
              <a:t>Math. Bedeutung  Berechnungsprobleme</a:t>
            </a:r>
          </a:p>
          <a:p>
            <a:r>
              <a:rPr lang="de-DE" sz="2800" dirty="0" smtClean="0">
                <a:solidFill>
                  <a:srgbClr val="51DAFF"/>
                </a:solidFill>
                <a:sym typeface="Wingdings"/>
              </a:rPr>
              <a:t>Berechnungsprobleme  </a:t>
            </a:r>
            <a:r>
              <a:rPr lang="de-DE" sz="2800" dirty="0" smtClean="0">
                <a:solidFill>
                  <a:srgbClr val="3CFF5A"/>
                </a:solidFill>
                <a:sym typeface="Wingdings"/>
              </a:rPr>
              <a:t>Algorithmen und Datenstrukturen für spezielle Modellklassen</a:t>
            </a:r>
          </a:p>
          <a:p>
            <a:r>
              <a:rPr lang="de-DE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/>
              </a:rPr>
              <a:t>Datenhaltung und -zugriff</a:t>
            </a:r>
          </a:p>
          <a:p>
            <a:r>
              <a:rPr lang="de-DE" sz="2800" dirty="0" smtClean="0">
                <a:solidFill>
                  <a:srgbClr val="3CFF5A"/>
                </a:solidFill>
              </a:rPr>
              <a:t>Anwendungen </a:t>
            </a:r>
            <a:r>
              <a:rPr lang="de-DE" sz="2800" dirty="0" smtClean="0">
                <a:solidFill>
                  <a:srgbClr val="3CFF5A"/>
                </a:solidFill>
                <a:sym typeface="Wingdings"/>
              </a:rPr>
              <a:t> neue Anwendungsprobleme</a:t>
            </a:r>
            <a:endParaRPr lang="de-DE" sz="2800" dirty="0" smtClean="0">
              <a:solidFill>
                <a:srgbClr val="3CFF5A"/>
              </a:solidFill>
            </a:endParaRPr>
          </a:p>
          <a:p>
            <a:r>
              <a:rPr lang="de-DE" sz="2800" dirty="0">
                <a:solidFill>
                  <a:srgbClr val="3CFF5A"/>
                </a:solidFill>
              </a:rPr>
              <a:t>Menschengerechte Gestaltung von </a:t>
            </a:r>
            <a:r>
              <a:rPr lang="de-DE" sz="2800" dirty="0" smtClean="0">
                <a:solidFill>
                  <a:srgbClr val="3CFF5A"/>
                </a:solidFill>
              </a:rPr>
              <a:t>Systemen</a:t>
            </a:r>
            <a:endParaRPr lang="de-DE" sz="2800" dirty="0">
              <a:solidFill>
                <a:srgbClr val="3CFF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11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ResizedImage462349-Stapler-umgefall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09600" y="457200"/>
            <a:ext cx="7772400" cy="914400"/>
          </a:xfrm>
        </p:spPr>
        <p:txBody>
          <a:bodyPr/>
          <a:lstStyle/>
          <a:p>
            <a:r>
              <a:rPr lang="en-US" altLang="en-US" dirty="0" err="1" smtClean="0">
                <a:solidFill>
                  <a:srgbClr val="00B050"/>
                </a:solidFill>
              </a:rPr>
              <a:t>Ziele</a:t>
            </a:r>
            <a:r>
              <a:rPr lang="en-US" altLang="en-US" dirty="0" smtClean="0">
                <a:solidFill>
                  <a:srgbClr val="00B050"/>
                </a:solidFill>
              </a:rPr>
              <a:t/>
            </a:r>
            <a:br>
              <a:rPr lang="en-US" altLang="en-US" dirty="0" smtClean="0">
                <a:solidFill>
                  <a:srgbClr val="00B050"/>
                </a:solidFill>
              </a:rPr>
            </a:br>
            <a:r>
              <a:rPr lang="en-US" altLang="en-US" dirty="0" smtClean="0">
                <a:solidFill>
                  <a:srgbClr val="00B050"/>
                </a:solidFill>
              </a:rPr>
              <a:t/>
            </a:r>
            <a:br>
              <a:rPr lang="en-US" altLang="en-US" dirty="0" smtClean="0">
                <a:solidFill>
                  <a:srgbClr val="00B050"/>
                </a:solidFill>
              </a:rPr>
            </a:br>
            <a:r>
              <a:rPr lang="en-US" altLang="en-US" dirty="0" smtClean="0">
                <a:solidFill>
                  <a:srgbClr val="FFFF00"/>
                </a:solidFill>
              </a:rPr>
              <a:t>Graceful Degradation</a:t>
            </a:r>
            <a:br>
              <a:rPr lang="en-US" altLang="en-US" dirty="0" smtClean="0">
                <a:solidFill>
                  <a:srgbClr val="FFFF00"/>
                </a:solidFill>
              </a:rPr>
            </a:br>
            <a:r>
              <a:rPr lang="en-US" altLang="en-US" dirty="0" err="1" smtClean="0">
                <a:solidFill>
                  <a:schemeClr val="tx2">
                    <a:lumMod val="75000"/>
                  </a:schemeClr>
                </a:solidFill>
              </a:rPr>
              <a:t>Sicherheit</a:t>
            </a:r>
            <a:r>
              <a:rPr lang="en-US" altLang="en-US" dirty="0" smtClean="0">
                <a:solidFill>
                  <a:srgbClr val="FFFF00"/>
                </a:solidFill>
              </a:rPr>
              <a:t/>
            </a:r>
            <a:br>
              <a:rPr lang="en-US" altLang="en-US" dirty="0" smtClean="0">
                <a:solidFill>
                  <a:srgbClr val="FFFF00"/>
                </a:solidFill>
              </a:rPr>
            </a:br>
            <a:r>
              <a:rPr lang="en-US" altLang="en-U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Fehlertoleranz</a:t>
            </a:r>
            <a:endParaRPr lang="en-US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itel 2"/>
          <p:cNvSpPr txBox="1">
            <a:spLocks/>
          </p:cNvSpPr>
          <p:nvPr/>
        </p:nvSpPr>
        <p:spPr bwMode="auto">
          <a:xfrm>
            <a:off x="539552" y="476672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/>
            <a:r>
              <a:rPr lang="en-US" altLang="en-US" sz="4000" dirty="0" smtClean="0">
                <a:solidFill>
                  <a:schemeClr val="bg1"/>
                </a:solidFill>
                <a:latin typeface="Consolas" charset="0"/>
              </a:rPr>
              <a:t>Problem: </a:t>
            </a:r>
            <a:r>
              <a:rPr lang="en-US" altLang="en-US" sz="4000" dirty="0" err="1" smtClean="0">
                <a:solidFill>
                  <a:schemeClr val="bg1"/>
                </a:solidFill>
                <a:latin typeface="Consolas" charset="0"/>
              </a:rPr>
              <a:t>Abrupte</a:t>
            </a:r>
            <a:r>
              <a:rPr lang="en-US" altLang="en-US" sz="4000" dirty="0" smtClean="0">
                <a:solidFill>
                  <a:schemeClr val="bg1"/>
                </a:solidFill>
                <a:latin typeface="Consolas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Consolas" charset="0"/>
              </a:rPr>
              <a:t>Fehler</a:t>
            </a:r>
            <a:endParaRPr lang="en-US" altLang="en-US" sz="4000" dirty="0">
              <a:solidFill>
                <a:schemeClr val="bg1"/>
              </a:solidFill>
              <a:latin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8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latin typeface="Consolas" charset="0"/>
                <a:ea typeface="ＭＳ Ｐゴシック" charset="0"/>
                <a:cs typeface="ＭＳ Ｐゴシック" charset="0"/>
              </a:rPr>
              <a:t>Danke für </a:t>
            </a:r>
            <a:r>
              <a:rPr lang="de-DE" dirty="0" smtClean="0">
                <a:latin typeface="Consolas" charset="0"/>
                <a:ea typeface="ＭＳ Ｐゴシック" charset="0"/>
                <a:cs typeface="ＭＳ Ｐゴシック" charset="0"/>
              </a:rPr>
              <a:t>die </a:t>
            </a:r>
            <a:r>
              <a:rPr lang="de-DE" dirty="0" smtClean="0">
                <a:solidFill>
                  <a:schemeClr val="accent2"/>
                </a:solidFill>
                <a:latin typeface="Consolas" charset="0"/>
                <a:ea typeface="ＭＳ Ｐゴシック" charset="0"/>
                <a:cs typeface="ＭＳ Ｐゴシック" charset="0"/>
              </a:rPr>
              <a:t>Aufmerksamkeit</a:t>
            </a:r>
            <a:endParaRPr lang="de-DE" dirty="0">
              <a:solidFill>
                <a:schemeClr val="accent2"/>
              </a:solidFill>
              <a:latin typeface="Consola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71800"/>
            <a:ext cx="4143375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209B88-7370-A140-A22A-BE69496D9508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23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1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3" y="0"/>
            <a:ext cx="10339505" cy="6858000"/>
          </a:xfrm>
        </p:spPr>
      </p:pic>
    </p:spTree>
    <p:extLst>
      <p:ext uri="{BB962C8B-B14F-4D97-AF65-F5344CB8AC3E}">
        <p14:creationId xmlns:p14="http://schemas.microsoft.com/office/powerpoint/2010/main" val="209790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6386" name="Bild 3" descr="Screen Shot 2014-12-03 at 09.38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4" descr="ipad-user-p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200" y="0"/>
            <a:ext cx="10593388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964613" cy="56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7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6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2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" y="332656"/>
            <a:ext cx="8938195" cy="56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6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5-01-27 at 15.28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 21" descr="digital-tunnel-wallpap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0"/>
            <a:ext cx="10754238" cy="6858000"/>
          </a:xfrm>
          <a:prstGeom prst="rect">
            <a:avLst/>
          </a:prstGeom>
        </p:spPr>
      </p:pic>
      <p:pic>
        <p:nvPicPr>
          <p:cNvPr id="4" name="Bild 3" descr="csm_buffet_7134fd3e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574" y="0"/>
            <a:ext cx="10304174" cy="6858000"/>
          </a:xfrm>
          <a:prstGeom prst="rect">
            <a:avLst/>
          </a:prstGeom>
        </p:spPr>
      </p:pic>
      <p:pic>
        <p:nvPicPr>
          <p:cNvPr id="5" name="Bild 4" descr="Screen Shot 2015-01-28 at 09.40.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46" y="2266872"/>
            <a:ext cx="927100" cy="863600"/>
          </a:xfrm>
          <a:prstGeom prst="rect">
            <a:avLst/>
          </a:prstGeom>
        </p:spPr>
      </p:pic>
      <p:pic>
        <p:nvPicPr>
          <p:cNvPr id="10" name="Bild 9" descr="Screen Shot 2015-01-28 at 09.41.2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65482"/>
            <a:ext cx="673100" cy="457200"/>
          </a:xfrm>
          <a:prstGeom prst="rect">
            <a:avLst/>
          </a:prstGeom>
        </p:spPr>
      </p:pic>
      <p:pic>
        <p:nvPicPr>
          <p:cNvPr id="11" name="Bild 10" descr="Screen Shot 2015-01-28 at 09.41.3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99" y="1755456"/>
            <a:ext cx="355600" cy="393700"/>
          </a:xfrm>
          <a:prstGeom prst="rect">
            <a:avLst/>
          </a:prstGeom>
        </p:spPr>
      </p:pic>
      <p:pic>
        <p:nvPicPr>
          <p:cNvPr id="12" name="Bild 11" descr="Screen Shot 2015-01-28 at 09.41.3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96" y="1650493"/>
            <a:ext cx="355600" cy="393700"/>
          </a:xfrm>
          <a:prstGeom prst="rect">
            <a:avLst/>
          </a:prstGeom>
        </p:spPr>
      </p:pic>
      <p:grpSp>
        <p:nvGrpSpPr>
          <p:cNvPr id="20" name="Gruppierung 19"/>
          <p:cNvGrpSpPr/>
          <p:nvPr/>
        </p:nvGrpSpPr>
        <p:grpSpPr>
          <a:xfrm>
            <a:off x="4835128" y="3322682"/>
            <a:ext cx="2545184" cy="1829822"/>
            <a:chOff x="4835128" y="3322682"/>
            <a:chExt cx="2545184" cy="1829822"/>
          </a:xfrm>
        </p:grpSpPr>
        <p:pic>
          <p:nvPicPr>
            <p:cNvPr id="9" name="Bild 8" descr="Screen Shot 2015-01-28 at 09.41.02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128" y="4365104"/>
              <a:ext cx="889000" cy="787400"/>
            </a:xfrm>
            <a:prstGeom prst="rect">
              <a:avLst/>
            </a:prstGeom>
          </p:spPr>
        </p:pic>
        <p:sp>
          <p:nvSpPr>
            <p:cNvPr id="16" name="Wolkenförmige Legende 15"/>
            <p:cNvSpPr/>
            <p:nvPr/>
          </p:nvSpPr>
          <p:spPr>
            <a:xfrm>
              <a:off x="5724128" y="3322682"/>
              <a:ext cx="1656184" cy="1186438"/>
            </a:xfrm>
            <a:prstGeom prst="cloudCallout">
              <a:avLst>
                <a:gd name="adj1" fmla="val -75603"/>
                <a:gd name="adj2" fmla="val 6674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Rosenblüte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pierung 16"/>
          <p:cNvGrpSpPr/>
          <p:nvPr/>
        </p:nvGrpSpPr>
        <p:grpSpPr>
          <a:xfrm>
            <a:off x="1043608" y="2865482"/>
            <a:ext cx="2713283" cy="2393253"/>
            <a:chOff x="1043608" y="2865482"/>
            <a:chExt cx="2713283" cy="2393253"/>
          </a:xfrm>
        </p:grpSpPr>
        <p:pic>
          <p:nvPicPr>
            <p:cNvPr id="14" name="Bild 13" descr="Screen Shot 2015-01-28 at 09.41.49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4153835"/>
              <a:ext cx="1549400" cy="1104900"/>
            </a:xfrm>
            <a:prstGeom prst="rect">
              <a:avLst/>
            </a:prstGeom>
          </p:spPr>
        </p:pic>
        <p:sp>
          <p:nvSpPr>
            <p:cNvPr id="18" name="Wolkenförmige Legende 17"/>
            <p:cNvSpPr/>
            <p:nvPr/>
          </p:nvSpPr>
          <p:spPr>
            <a:xfrm>
              <a:off x="2100707" y="2865482"/>
              <a:ext cx="1656184" cy="1186438"/>
            </a:xfrm>
            <a:prstGeom prst="cloudCallout">
              <a:avLst>
                <a:gd name="adj1" fmla="val -75603"/>
                <a:gd name="adj2" fmla="val 6674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Frucht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6156176" y="995794"/>
            <a:ext cx="3096344" cy="2141894"/>
            <a:chOff x="6156176" y="995794"/>
            <a:chExt cx="3096344" cy="2141894"/>
          </a:xfrm>
        </p:grpSpPr>
        <p:pic>
          <p:nvPicPr>
            <p:cNvPr id="13" name="Bild 12" descr="Screen Shot 2015-01-28 at 09.41.41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1969288"/>
              <a:ext cx="3086100" cy="1168400"/>
            </a:xfrm>
            <a:prstGeom prst="rect">
              <a:avLst/>
            </a:prstGeom>
          </p:spPr>
        </p:pic>
        <p:sp>
          <p:nvSpPr>
            <p:cNvPr id="19" name="Wolkenförmige Legende 18"/>
            <p:cNvSpPr/>
            <p:nvPr/>
          </p:nvSpPr>
          <p:spPr>
            <a:xfrm>
              <a:off x="7596336" y="995794"/>
              <a:ext cx="1656184" cy="1186438"/>
            </a:xfrm>
            <a:prstGeom prst="cloudCallout">
              <a:avLst>
                <a:gd name="adj1" fmla="val -75603"/>
                <a:gd name="adj2" fmla="val 6674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Teller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Bild 23" descr="Screen Shot 2015-01-28 at 10.05.36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23323"/>
            <a:ext cx="4453007" cy="3603829"/>
          </a:xfrm>
          <a:prstGeom prst="rect">
            <a:avLst/>
          </a:prstGeom>
        </p:spPr>
      </p:pic>
      <p:sp>
        <p:nvSpPr>
          <p:cNvPr id="26" name="Wolkenförmige Legende 25"/>
          <p:cNvSpPr/>
          <p:nvPr/>
        </p:nvSpPr>
        <p:spPr>
          <a:xfrm>
            <a:off x="-35127" y="264536"/>
            <a:ext cx="2963925" cy="1704752"/>
          </a:xfrm>
          <a:prstGeom prst="cloudCallout">
            <a:avLst>
              <a:gd name="adj1" fmla="val 54628"/>
              <a:gd name="adj2" fmla="val 1041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smtClean="0">
                <a:solidFill>
                  <a:schemeClr val="bg1"/>
                </a:solidFill>
              </a:rPr>
              <a:t>Buffet</a:t>
            </a:r>
            <a:endParaRPr lang="de-DE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apetus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Iapetus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Iapetus.thmx</Template>
  <TotalTime>469</TotalTime>
  <Words>250</Words>
  <Application>Microsoft Macintosh PowerPoint</Application>
  <PresentationFormat>On-screen Show (4:3)</PresentationFormat>
  <Paragraphs>99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Calibri</vt:lpstr>
      <vt:lpstr>Consolas</vt:lpstr>
      <vt:lpstr>Corbel</vt:lpstr>
      <vt:lpstr>ＭＳ Ｐゴシック</vt:lpstr>
      <vt:lpstr>Wingdings</vt:lpstr>
      <vt:lpstr>Wingdings 2</vt:lpstr>
      <vt:lpstr>Wingdings 3</vt:lpstr>
      <vt:lpstr>Arial</vt:lpstr>
      <vt:lpstr>Iapetus</vt:lpstr>
      <vt:lpstr>Informatik und die Bedeutung für Ihre Zukunft</vt:lpstr>
      <vt:lpstr>Informationssysteme – 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Modellierung</vt:lpstr>
      <vt:lpstr>PowerPoint Presentation</vt:lpstr>
      <vt:lpstr>Modellierungssysteme retten Lübecker Marzipan</vt:lpstr>
      <vt:lpstr>Wie Marzipanliebhaber zu Gourmets werden…</vt:lpstr>
      <vt:lpstr>PowerPoint Presentation</vt:lpstr>
      <vt:lpstr>PowerPoint Presentation</vt:lpstr>
      <vt:lpstr>PowerPoint Presentation</vt:lpstr>
      <vt:lpstr>Gene Ontology</vt:lpstr>
      <vt:lpstr>Semantische Annotation</vt:lpstr>
      <vt:lpstr>PowerPoint Presentation</vt:lpstr>
      <vt:lpstr>PowerPoint Presentation</vt:lpstr>
      <vt:lpstr>Informationssysteme als  Informatik-Wissenschaftsgebiet</vt:lpstr>
      <vt:lpstr>Ziele  Graceful Degradation Sicherheit Fehlertoleranz</vt:lpstr>
      <vt:lpstr>Danke für die Aufmerksamkeit</vt:lpstr>
    </vt:vector>
  </TitlesOfParts>
  <Company>Hamburg University of Technology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biosocionicintelligence</dc:title>
  <dc:creator>Ralf Moeller</dc:creator>
  <cp:lastModifiedBy>Ralf Möller</cp:lastModifiedBy>
  <cp:revision>713</cp:revision>
  <dcterms:created xsi:type="dcterms:W3CDTF">2013-05-13T13:27:41Z</dcterms:created>
  <dcterms:modified xsi:type="dcterms:W3CDTF">2016-05-27T12:15:15Z</dcterms:modified>
</cp:coreProperties>
</file>