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13"/>
  </p:notesMasterIdLst>
  <p:handoutMasterIdLst>
    <p:handoutMasterId r:id="rId14"/>
  </p:handoutMasterIdLst>
  <p:sldIdLst>
    <p:sldId id="273" r:id="rId2"/>
    <p:sldId id="468" r:id="rId3"/>
    <p:sldId id="482" r:id="rId4"/>
    <p:sldId id="469" r:id="rId5"/>
    <p:sldId id="470" r:id="rId6"/>
    <p:sldId id="471" r:id="rId7"/>
    <p:sldId id="473" r:id="rId8"/>
    <p:sldId id="476" r:id="rId9"/>
    <p:sldId id="479" r:id="rId10"/>
    <p:sldId id="480" r:id="rId11"/>
    <p:sldId id="481" r:id="rId1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A1EFF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67" autoAdjust="0"/>
    <p:restoredTop sz="94702"/>
  </p:normalViewPr>
  <p:slideViewPr>
    <p:cSldViewPr>
      <p:cViewPr varScale="1">
        <p:scale>
          <a:sx n="108" d="100"/>
          <a:sy n="108" d="100"/>
        </p:scale>
        <p:origin x="28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02.11.17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02.11.17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35760" y="1700808"/>
            <a:ext cx="4180656" cy="2664296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Warum Big-Data den</a:t>
            </a:r>
            <a:br>
              <a:rPr lang="de-DE" dirty="0" smtClean="0"/>
            </a:br>
            <a:r>
              <a:rPr lang="de-DE" dirty="0" smtClean="0"/>
              <a:t>Spiegel der Wünsche</a:t>
            </a:r>
            <a:br>
              <a:rPr lang="de-DE" dirty="0" smtClean="0"/>
            </a:br>
            <a:r>
              <a:rPr lang="de-DE" dirty="0" smtClean="0"/>
              <a:t>(erstmal) zerstört</a:t>
            </a:r>
            <a:r>
              <a:rPr lang="de-DE" dirty="0" smtClean="0">
                <a:cs typeface="+mj-cs"/>
              </a:rPr>
              <a:t/>
            </a:r>
            <a:br>
              <a:rPr lang="de-DE" dirty="0" smtClean="0">
                <a:cs typeface="+mj-cs"/>
              </a:rPr>
            </a:br>
            <a:endParaRPr lang="de-DE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478660" y="4365104"/>
            <a:ext cx="3494856" cy="115212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Universität zu Lübeck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45" y="1196751"/>
            <a:ext cx="3255590" cy="4720605"/>
          </a:xfrm>
          <a:prstGeom prst="rect">
            <a:avLst/>
          </a:prstGeom>
        </p:spPr>
      </p:pic>
      <p:sp>
        <p:nvSpPr>
          <p:cNvPr id="5" name="Explosion 2 4"/>
          <p:cNvSpPr/>
          <p:nvPr/>
        </p:nvSpPr>
        <p:spPr>
          <a:xfrm>
            <a:off x="1907704" y="2620949"/>
            <a:ext cx="864096" cy="936104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-27384"/>
            <a:ext cx="10623093" cy="708424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grpSp>
        <p:nvGrpSpPr>
          <p:cNvPr id="8" name="Group 7"/>
          <p:cNvGrpSpPr/>
          <p:nvPr/>
        </p:nvGrpSpPr>
        <p:grpSpPr>
          <a:xfrm>
            <a:off x="1331640" y="4941168"/>
            <a:ext cx="7268452" cy="1569660"/>
            <a:chOff x="1552020" y="4941168"/>
            <a:chExt cx="7268452" cy="156966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2020" y="4941168"/>
              <a:ext cx="1783357" cy="156335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203848" y="4941168"/>
              <a:ext cx="5616624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Sollte</a:t>
              </a:r>
              <a:r>
                <a:rPr lang="en-US" sz="2400" dirty="0" smtClean="0"/>
                <a:t> man das </a:t>
              </a:r>
              <a:r>
                <a:rPr lang="en-US" sz="2400" dirty="0" err="1" smtClean="0"/>
                <a:t>selber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programmieren</a:t>
              </a:r>
              <a:r>
                <a:rPr lang="en-US" sz="2400" dirty="0" smtClean="0"/>
                <a:t>?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2400" dirty="0" smtClean="0"/>
                <a:t>Thread safeness?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en-US" sz="2400" dirty="0" smtClean="0"/>
                <a:t>Memory leaks </a:t>
              </a:r>
              <a:r>
                <a:rPr lang="en-US" sz="2400" dirty="0" err="1" smtClean="0"/>
                <a:t>bei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magic_index</a:t>
              </a:r>
              <a:r>
                <a:rPr lang="en-US" sz="2400" dirty="0" smtClean="0"/>
                <a:t>?</a:t>
              </a:r>
            </a:p>
            <a:p>
              <a:pPr marL="742950" lvl="1" indent="-285750">
                <a:buFont typeface="Arial" charset="0"/>
                <a:buChar char="•"/>
              </a:pPr>
              <a:r>
                <a:rPr lang="en-US" sz="2400" dirty="0" err="1" smtClean="0"/>
                <a:t>Wir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brauchen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weiche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Schlüssel</a:t>
              </a:r>
              <a:r>
                <a:rPr lang="en-US" sz="2400" dirty="0" smtClean="0"/>
                <a:t>!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43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Aspekte</a:t>
            </a:r>
            <a:r>
              <a:rPr lang="en-US" dirty="0" smtClean="0"/>
              <a:t> </a:t>
            </a:r>
            <a:r>
              <a:rPr lang="en-US" dirty="0" err="1" smtClean="0"/>
              <a:t>meiner</a:t>
            </a:r>
            <a:r>
              <a:rPr lang="en-US" dirty="0" smtClean="0"/>
              <a:t> </a:t>
            </a:r>
            <a:r>
              <a:rPr lang="en-US" dirty="0" err="1" smtClean="0"/>
              <a:t>Informatikforschung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6975"/>
            <a:ext cx="8507413" cy="4968875"/>
          </a:xfrm>
        </p:spPr>
        <p:txBody>
          <a:bodyPr/>
          <a:lstStyle/>
          <a:p>
            <a:r>
              <a:rPr lang="en-US" dirty="0" err="1" smtClean="0"/>
              <a:t>Programmier</a:t>
            </a:r>
            <a:r>
              <a:rPr lang="en-US" dirty="0" smtClean="0"/>
              <a:t>- und </a:t>
            </a:r>
            <a:r>
              <a:rPr lang="en-US" dirty="0" err="1" smtClean="0"/>
              <a:t>Repräsentationssprachen</a:t>
            </a:r>
            <a:r>
              <a:rPr lang="en-US" dirty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Modelle</a:t>
            </a:r>
            <a:endParaRPr lang="en-US" dirty="0" smtClean="0"/>
          </a:p>
          <a:p>
            <a:pPr lvl="1"/>
            <a:r>
              <a:rPr lang="en-US" dirty="0" err="1" smtClean="0"/>
              <a:t>Ausdruckstärke</a:t>
            </a:r>
            <a:endParaRPr lang="en-US" dirty="0" smtClean="0"/>
          </a:p>
          <a:p>
            <a:pPr lvl="1"/>
            <a:r>
              <a:rPr lang="en-US" dirty="0" err="1" smtClean="0"/>
              <a:t>Skalierbarkeit</a:t>
            </a:r>
            <a:endParaRPr lang="en-US" dirty="0" smtClean="0"/>
          </a:p>
          <a:p>
            <a:pPr lvl="1"/>
            <a:r>
              <a:rPr lang="en-US" dirty="0" err="1" smtClean="0"/>
              <a:t>Abstraktionsfähigkeit</a:t>
            </a:r>
            <a:endParaRPr lang="en-US" dirty="0" smtClean="0"/>
          </a:p>
          <a:p>
            <a:pPr lvl="1"/>
            <a:r>
              <a:rPr lang="en-US" dirty="0" err="1" smtClean="0"/>
              <a:t>Sicherheit</a:t>
            </a:r>
            <a:endParaRPr lang="en-US" dirty="0" smtClean="0"/>
          </a:p>
          <a:p>
            <a:pPr lvl="2"/>
            <a:r>
              <a:rPr lang="en-US" dirty="0" err="1" smtClean="0"/>
              <a:t>Nebenläufigkeit</a:t>
            </a:r>
            <a:endParaRPr lang="en-US" dirty="0" smtClean="0"/>
          </a:p>
          <a:p>
            <a:pPr lvl="2"/>
            <a:r>
              <a:rPr lang="en-US" dirty="0" err="1" smtClean="0"/>
              <a:t>Speicherverwaltung</a:t>
            </a:r>
            <a:endParaRPr lang="en-US" dirty="0" smtClean="0"/>
          </a:p>
          <a:p>
            <a:pPr lvl="1"/>
            <a:r>
              <a:rPr lang="en-US" smtClean="0"/>
              <a:t>Persistenz</a:t>
            </a:r>
            <a:endParaRPr lang="en-US" dirty="0"/>
          </a:p>
          <a:p>
            <a:r>
              <a:rPr lang="en-US" dirty="0" err="1" smtClean="0"/>
              <a:t>Lernverfahren</a:t>
            </a:r>
            <a:r>
              <a:rPr lang="en-US" dirty="0" smtClean="0"/>
              <a:t>, um </a:t>
            </a:r>
            <a:br>
              <a:rPr lang="en-US" dirty="0" smtClean="0"/>
            </a:br>
            <a:r>
              <a:rPr lang="en-US" dirty="0" err="1" smtClean="0"/>
              <a:t>Modelle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Daten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gewinnen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60" y="1680195"/>
            <a:ext cx="3255590" cy="472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Algorithmen</a:t>
            </a:r>
            <a:r>
              <a:rPr lang="en-US" dirty="0" smtClean="0"/>
              <a:t> und </a:t>
            </a:r>
            <a:r>
              <a:rPr lang="en-US" dirty="0" err="1" smtClean="0"/>
              <a:t>Datenstrukturen</a:t>
            </a:r>
            <a:r>
              <a:rPr lang="en-US" dirty="0" smtClean="0"/>
              <a:t>: Listen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 := []</a:t>
            </a:r>
          </a:p>
          <a:p>
            <a:r>
              <a:rPr lang="en-US" dirty="0" smtClean="0"/>
              <a:t>l := [1, 2, 3, 4]                   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function </a:t>
            </a:r>
            <a:r>
              <a:rPr lang="en-US" dirty="0" smtClean="0">
                <a:solidFill>
                  <a:srgbClr val="0A1EFF"/>
                </a:solidFill>
              </a:rPr>
              <a:t>member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x, l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  case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[]</a:t>
            </a:r>
            <a:r>
              <a:rPr lang="en-US" dirty="0" smtClean="0"/>
              <a:t> : false    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[ x | _ ]</a:t>
            </a:r>
            <a:r>
              <a:rPr lang="en-US" dirty="0" smtClean="0"/>
              <a:t> : true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[ _ | l' ] 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A1EFF"/>
                </a:solidFill>
              </a:rPr>
              <a:t>member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x, l'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function </a:t>
            </a:r>
            <a:r>
              <a:rPr lang="en-US" dirty="0" smtClean="0">
                <a:solidFill>
                  <a:srgbClr val="0A1EFF"/>
                </a:solidFill>
              </a:rPr>
              <a:t>subset?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l'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for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US" dirty="0" smtClean="0"/>
              <a:t> always </a:t>
            </a:r>
            <a:r>
              <a:rPr lang="en-US" dirty="0" smtClean="0">
                <a:solidFill>
                  <a:srgbClr val="0A1EFF"/>
                </a:solidFill>
              </a:rPr>
              <a:t>member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x, l'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582" y="1628800"/>
            <a:ext cx="4530080" cy="125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Hochsprachen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Spiegel der </a:t>
            </a:r>
            <a:r>
              <a:rPr lang="en-US" dirty="0" err="1" smtClean="0"/>
              <a:t>Wünsche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4114800" cy="4968875"/>
          </a:xfrm>
        </p:spPr>
        <p:txBody>
          <a:bodyPr/>
          <a:lstStyle/>
          <a:p>
            <a:r>
              <a:rPr lang="en-US" dirty="0" err="1" smtClean="0"/>
              <a:t>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366756"/>
            <a:ext cx="9289032" cy="16085051"/>
          </a:xfrm>
          <a:prstGeom prst="rect">
            <a:avLst/>
          </a:prstGeom>
        </p:spPr>
      </p:pic>
      <p:sp>
        <p:nvSpPr>
          <p:cNvPr id="7" name="Textfeld 5"/>
          <p:cNvSpPr txBox="1"/>
          <p:nvPr/>
        </p:nvSpPr>
        <p:spPr>
          <a:xfrm>
            <a:off x="2339752" y="2996952"/>
            <a:ext cx="4006280" cy="2677656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Hochsprachen</a:t>
            </a:r>
            <a:br>
              <a:rPr lang="de-DE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de-DE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als</a:t>
            </a:r>
            <a:br>
              <a:rPr lang="de-DE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de-DE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Spiegel</a:t>
            </a:r>
            <a:br>
              <a:rPr lang="de-DE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de-DE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der Wünsche</a:t>
            </a:r>
            <a:br>
              <a:rPr lang="de-DE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de-DE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für eine heile</a:t>
            </a:r>
            <a:r>
              <a:rPr lang="de-DE" sz="2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de-DE" sz="2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de-DE" sz="28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Welt der Abstraktion</a:t>
            </a:r>
            <a:endParaRPr lang="de-DE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1606588" y="1232775"/>
            <a:ext cx="5472608" cy="5923809"/>
          </a:xfrm>
          <a:prstGeom prst="irregularSeal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5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0"/>
            <a:ext cx="10281918" cy="68579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6" name="Oval Callout 5"/>
          <p:cNvSpPr/>
          <p:nvPr/>
        </p:nvSpPr>
        <p:spPr>
          <a:xfrm>
            <a:off x="3491731" y="3428999"/>
            <a:ext cx="4752677" cy="2016224"/>
          </a:xfrm>
          <a:prstGeom prst="wedgeEllipseCallout">
            <a:avLst>
              <a:gd name="adj1" fmla="val -40073"/>
              <a:gd name="adj2" fmla="val -7136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A1EFF"/>
                </a:solidFill>
              </a:rPr>
              <a:t>subset?([</a:t>
            </a:r>
            <a:r>
              <a:rPr lang="en-US" sz="2800" dirty="0" smtClean="0">
                <a:solidFill>
                  <a:srgbClr val="0A1EFF"/>
                </a:solidFill>
              </a:rPr>
              <a:t>1,2,3], </a:t>
            </a:r>
            <a:r>
              <a:rPr lang="en-US" sz="2800" dirty="0" smtClean="0">
                <a:solidFill>
                  <a:srgbClr val="0A1EFF"/>
                </a:solidFill>
              </a:rPr>
              <a:t>          	     [</a:t>
            </a:r>
            <a:r>
              <a:rPr lang="en-US" sz="2800" dirty="0" smtClean="0">
                <a:solidFill>
                  <a:srgbClr val="0A1EFF"/>
                </a:solidFill>
              </a:rPr>
              <a:t>1,2,3])</a:t>
            </a:r>
            <a:br>
              <a:rPr lang="en-US" sz="2800" dirty="0" smtClean="0">
                <a:solidFill>
                  <a:srgbClr val="0A1EFF"/>
                </a:solidFill>
              </a:rPr>
            </a:br>
            <a:r>
              <a:rPr lang="en-US" sz="2800" dirty="0" err="1" smtClean="0">
                <a:solidFill>
                  <a:srgbClr val="0A1EFF"/>
                </a:solidFill>
              </a:rPr>
              <a:t>funktioniert</a:t>
            </a:r>
            <a:r>
              <a:rPr lang="en-US" sz="2800" dirty="0" smtClean="0">
                <a:solidFill>
                  <a:srgbClr val="0A1EFF"/>
                </a:solidFill>
              </a:rPr>
              <a:t> </a:t>
            </a:r>
            <a:r>
              <a:rPr lang="en-US" sz="2800" dirty="0" err="1" smtClean="0">
                <a:solidFill>
                  <a:srgbClr val="0A1EFF"/>
                </a:solidFill>
              </a:rPr>
              <a:t>bestens</a:t>
            </a:r>
            <a:endParaRPr lang="en-US" sz="2800" dirty="0" smtClean="0">
              <a:solidFill>
                <a:srgbClr val="0A1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8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290397"/>
            <a:ext cx="9324527" cy="7792747"/>
          </a:xfrm>
        </p:spPr>
      </p:pic>
      <p:sp>
        <p:nvSpPr>
          <p:cNvPr id="8" name="Oval Callout 7"/>
          <p:cNvSpPr/>
          <p:nvPr/>
        </p:nvSpPr>
        <p:spPr>
          <a:xfrm>
            <a:off x="3933079" y="4025664"/>
            <a:ext cx="4752677" cy="2016224"/>
          </a:xfrm>
          <a:prstGeom prst="wedgeEllipseCallout">
            <a:avLst>
              <a:gd name="adj1" fmla="val -40073"/>
              <a:gd name="adj2" fmla="val -7136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A1EFF"/>
                </a:solidFill>
              </a:rPr>
              <a:t>Big Data!</a:t>
            </a:r>
            <a:endParaRPr lang="en-US" sz="2800" dirty="0">
              <a:solidFill>
                <a:srgbClr val="0A1E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39" y="4581128"/>
            <a:ext cx="1949089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8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6952" y="0"/>
            <a:ext cx="16459200" cy="6858000"/>
          </a:xfrm>
        </p:spPr>
      </p:pic>
      <p:sp>
        <p:nvSpPr>
          <p:cNvPr id="11" name="Textfeld 5"/>
          <p:cNvSpPr txBox="1"/>
          <p:nvPr/>
        </p:nvSpPr>
        <p:spPr>
          <a:xfrm>
            <a:off x="179512" y="116632"/>
            <a:ext cx="8892480" cy="1862048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Big Data</a:t>
            </a:r>
            <a:endParaRPr lang="de-DE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3927292" y="2420888"/>
            <a:ext cx="7269444" cy="2016224"/>
          </a:xfrm>
          <a:prstGeom prst="wedgeEllipseCallout">
            <a:avLst>
              <a:gd name="adj1" fmla="val -32805"/>
              <a:gd name="adj2" fmla="val 1130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A1EFF"/>
                </a:solidFill>
              </a:rPr>
              <a:t>subset?([</a:t>
            </a:r>
            <a:r>
              <a:rPr lang="en-US" sz="2800" dirty="0" smtClean="0">
                <a:solidFill>
                  <a:srgbClr val="0A1EFF"/>
                </a:solidFill>
              </a:rPr>
              <a:t>1, 2, 3, 4, 5, 6, </a:t>
            </a:r>
            <a:r>
              <a:rPr lang="mr-IN" sz="2800" dirty="0" smtClean="0">
                <a:solidFill>
                  <a:srgbClr val="0A1EFF"/>
                </a:solidFill>
              </a:rPr>
              <a:t>…</a:t>
            </a:r>
            <a:r>
              <a:rPr lang="en-US" sz="2800" dirty="0" smtClean="0">
                <a:solidFill>
                  <a:srgbClr val="0A1EFF"/>
                </a:solidFill>
              </a:rPr>
              <a:t>], </a:t>
            </a:r>
            <a:br>
              <a:rPr lang="en-US" sz="2800" dirty="0" smtClean="0">
                <a:solidFill>
                  <a:srgbClr val="0A1EFF"/>
                </a:solidFill>
              </a:rPr>
            </a:br>
            <a:r>
              <a:rPr lang="en-US" sz="2800" dirty="0" smtClean="0">
                <a:solidFill>
                  <a:srgbClr val="0A1EFF"/>
                </a:solidFill>
              </a:rPr>
              <a:t>             </a:t>
            </a:r>
            <a:r>
              <a:rPr lang="en-US" sz="2800" dirty="0" smtClean="0">
                <a:solidFill>
                  <a:srgbClr val="0A1EFF"/>
                </a:solidFill>
              </a:rPr>
              <a:t>    [</a:t>
            </a:r>
            <a:r>
              <a:rPr lang="en-US" sz="2800" dirty="0" smtClean="0">
                <a:solidFill>
                  <a:srgbClr val="0A1EFF"/>
                </a:solidFill>
              </a:rPr>
              <a:t>1, 2, 3, 4, 5, 6, </a:t>
            </a:r>
            <a:r>
              <a:rPr lang="mr-IN" sz="2800" dirty="0" smtClean="0">
                <a:solidFill>
                  <a:srgbClr val="0A1EFF"/>
                </a:solidFill>
              </a:rPr>
              <a:t>…</a:t>
            </a:r>
            <a:r>
              <a:rPr lang="en-US" sz="2800" dirty="0" smtClean="0">
                <a:solidFill>
                  <a:srgbClr val="0A1EFF"/>
                </a:solidFill>
              </a:rPr>
              <a:t>])</a:t>
            </a:r>
          </a:p>
        </p:txBody>
      </p:sp>
    </p:spTree>
    <p:extLst>
      <p:ext uri="{BB962C8B-B14F-4D97-AF65-F5344CB8AC3E}">
        <p14:creationId xmlns:p14="http://schemas.microsoft.com/office/powerpoint/2010/main" val="202595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719816"/>
            <a:ext cx="9180512" cy="1115410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36873" y="5417929"/>
            <a:ext cx="8892480" cy="1323439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Indexierungsharfe</a:t>
            </a:r>
            <a:endParaRPr lang="de-DE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18851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Indexierung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function </a:t>
            </a:r>
            <a:r>
              <a:rPr lang="en-US" sz="2000" dirty="0" smtClean="0">
                <a:solidFill>
                  <a:srgbClr val="0A1EFF"/>
                </a:solidFill>
              </a:rPr>
              <a:t>member'</a:t>
            </a:r>
            <a:r>
              <a:rPr lang="en-US" sz="2000" dirty="0" smtClean="0"/>
              <a:t> (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x, l</a:t>
            </a:r>
            <a:r>
              <a:rPr lang="en-US" sz="2000" dirty="0" smtClean="0"/>
              <a:t>) </a:t>
            </a:r>
            <a:br>
              <a:rPr lang="en-US" sz="2000" dirty="0" smtClean="0"/>
            </a:b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0A1EFF"/>
                </a:solidFill>
              </a:rPr>
              <a:t>member'' </a:t>
            </a:r>
            <a:r>
              <a:rPr lang="en-US" sz="2000" dirty="0" smtClean="0"/>
              <a:t>(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x,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l, l, 0</a:t>
            </a:r>
            <a:r>
              <a:rPr lang="en-US" sz="2000" dirty="0" smtClean="0"/>
              <a:t>)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function </a:t>
            </a:r>
            <a:r>
              <a:rPr lang="en-US" sz="2000" dirty="0" smtClean="0">
                <a:solidFill>
                  <a:srgbClr val="0A1EFF"/>
                </a:solidFill>
              </a:rPr>
              <a:t>member''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x,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l,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orig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, n</a:t>
            </a:r>
            <a:r>
              <a:rPr lang="en-US" sz="2000" dirty="0" smtClean="0"/>
              <a:t>)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 case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[]</a:t>
            </a:r>
            <a:r>
              <a:rPr lang="en-US" sz="2000" dirty="0" smtClean="0"/>
              <a:t> :  if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n &gt; 𝜃</a:t>
            </a:r>
            <a:r>
              <a:rPr lang="en-US" sz="2000" dirty="0" smtClean="0"/>
              <a:t> then </a:t>
            </a:r>
            <a:r>
              <a:rPr lang="en-US" sz="2000" dirty="0" err="1" smtClean="0">
                <a:solidFill>
                  <a:srgbClr val="0A1EFF"/>
                </a:solidFill>
              </a:rPr>
              <a:t>gen_index</a:t>
            </a:r>
            <a:r>
              <a:rPr lang="en-US" sz="2000" dirty="0" smtClean="0"/>
              <a:t>(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orig</a:t>
            </a:r>
            <a:r>
              <a:rPr lang="en-US" sz="2000" dirty="0" smtClean="0"/>
              <a:t>) else </a:t>
            </a:r>
            <a:r>
              <a:rPr lang="en-US" sz="2000" dirty="0" err="1" smtClean="0">
                <a:solidFill>
                  <a:srgbClr val="0A1EFF"/>
                </a:solidFill>
              </a:rPr>
              <a:t>no_index</a:t>
            </a:r>
            <a:r>
              <a:rPr lang="en-US" sz="2000" dirty="0" smtClean="0"/>
              <a:t>(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orig</a:t>
            </a:r>
            <a:r>
              <a:rPr lang="en-US" sz="2000" dirty="0" smtClean="0"/>
              <a:t>);</a:t>
            </a:r>
            <a:br>
              <a:rPr lang="en-US" sz="2000" dirty="0" smtClean="0"/>
            </a:br>
            <a:r>
              <a:rPr lang="en-US" sz="2000" dirty="0" smtClean="0"/>
              <a:t>          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false</a:t>
            </a:r>
            <a:r>
              <a:rPr lang="en-US" sz="2000" dirty="0" smtClean="0"/>
              <a:t>    </a:t>
            </a:r>
            <a:br>
              <a:rPr lang="en-US" sz="2000" dirty="0" smtClean="0"/>
            </a:br>
            <a:r>
              <a:rPr lang="en-US" sz="2000" dirty="0" smtClean="0"/>
              <a:t>   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[ x | _ ]</a:t>
            </a:r>
            <a:r>
              <a:rPr lang="en-US" sz="2000" dirty="0" smtClean="0"/>
              <a:t> : </a:t>
            </a:r>
            <a:r>
              <a:rPr lang="en-US" sz="2000" dirty="0"/>
              <a:t>if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n &gt; 𝜃</a:t>
            </a:r>
            <a:r>
              <a:rPr lang="en-US" sz="2000" dirty="0"/>
              <a:t> then </a:t>
            </a:r>
            <a:r>
              <a:rPr lang="en-US" sz="2000" dirty="0" err="1">
                <a:solidFill>
                  <a:srgbClr val="0A1EFF"/>
                </a:solidFill>
              </a:rPr>
              <a:t>gen_index</a:t>
            </a:r>
            <a:r>
              <a:rPr lang="en-US" sz="2000" dirty="0"/>
              <a:t>(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orig</a:t>
            </a:r>
            <a:r>
              <a:rPr lang="en-US" sz="2000" dirty="0"/>
              <a:t>)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               else if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n + length(l) ≤ 𝜃</a:t>
            </a:r>
            <a:r>
              <a:rPr lang="en-US" sz="2000" dirty="0" smtClean="0"/>
              <a:t> then </a:t>
            </a:r>
            <a:r>
              <a:rPr lang="en-US" sz="2000" dirty="0" err="1">
                <a:solidFill>
                  <a:srgbClr val="0A1EFF"/>
                </a:solidFill>
              </a:rPr>
              <a:t>no_index</a:t>
            </a:r>
            <a:r>
              <a:rPr lang="en-US" sz="2000" dirty="0"/>
              <a:t>(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</a:rPr>
              <a:t>orig</a:t>
            </a:r>
            <a:r>
              <a:rPr lang="en-US" sz="2000" dirty="0"/>
              <a:t>); </a:t>
            </a:r>
            <a:br>
              <a:rPr lang="en-US" sz="2000" dirty="0"/>
            </a:br>
            <a:r>
              <a:rPr lang="en-US" sz="2000" dirty="0" smtClean="0"/>
              <a:t>                  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true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  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[ _ | l' ] </a:t>
            </a:r>
            <a:r>
              <a:rPr lang="en-US" sz="2000" dirty="0" smtClean="0"/>
              <a:t>: if </a:t>
            </a:r>
            <a:r>
              <a:rPr lang="en-US" sz="2000" dirty="0" err="1" smtClean="0">
                <a:solidFill>
                  <a:srgbClr val="0A1EFF"/>
                </a:solidFill>
              </a:rPr>
              <a:t>index_avail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US" sz="2000" dirty="0" smtClean="0"/>
              <a:t>) then</a:t>
            </a:r>
            <a:br>
              <a:rPr lang="en-US" sz="2000" dirty="0" smtClean="0"/>
            </a:br>
            <a:r>
              <a:rPr lang="en-US" sz="2000" dirty="0" smtClean="0"/>
              <a:t>                       </a:t>
            </a:r>
            <a:r>
              <a:rPr lang="en-US" sz="2000" dirty="0" err="1" smtClean="0">
                <a:solidFill>
                  <a:srgbClr val="0A1EFF"/>
                </a:solidFill>
              </a:rPr>
              <a:t>get_from_index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x, l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>                   else if </a:t>
            </a:r>
            <a:r>
              <a:rPr lang="en-US" sz="2000" dirty="0" err="1" smtClean="0">
                <a:solidFill>
                  <a:srgbClr val="0A1EFF"/>
                </a:solidFill>
              </a:rPr>
              <a:t>no_index_avail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US" sz="2000" dirty="0" smtClean="0"/>
              <a:t>) then</a:t>
            </a:r>
            <a:br>
              <a:rPr lang="en-US" sz="2000" dirty="0" smtClean="0"/>
            </a:br>
            <a:r>
              <a:rPr lang="en-US" sz="2000" dirty="0" smtClean="0"/>
              <a:t>                       </a:t>
            </a:r>
            <a:r>
              <a:rPr lang="en-US" sz="2000" dirty="0" smtClean="0">
                <a:solidFill>
                  <a:srgbClr val="0A1EFF"/>
                </a:solidFill>
              </a:rPr>
              <a:t>member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x, l'</a:t>
            </a:r>
            <a:r>
              <a:rPr lang="en-US" sz="2000" dirty="0" smtClean="0"/>
              <a:t>)</a:t>
            </a:r>
            <a:br>
              <a:rPr lang="en-US" sz="2000" dirty="0" smtClean="0"/>
            </a:br>
            <a:r>
              <a:rPr lang="en-US" sz="2000" dirty="0" smtClean="0"/>
              <a:t>                   else </a:t>
            </a:r>
            <a:r>
              <a:rPr lang="en-US" sz="2000" dirty="0" smtClean="0">
                <a:solidFill>
                  <a:srgbClr val="0A1EFF"/>
                </a:solidFill>
              </a:rPr>
              <a:t>member''</a:t>
            </a:r>
            <a:r>
              <a:rPr lang="en-US" sz="2000" dirty="0" smtClean="0"/>
              <a:t>(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x, l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',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orig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, n+1</a:t>
            </a:r>
            <a:r>
              <a:rPr lang="en-US" sz="20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57" y="115905"/>
            <a:ext cx="2867885" cy="7921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39952" y="1201032"/>
            <a:ext cx="35285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 smtClean="0"/>
              <a:t>function </a:t>
            </a:r>
            <a:r>
              <a:rPr lang="en-US" sz="2000" dirty="0" smtClean="0">
                <a:solidFill>
                  <a:srgbClr val="0A1EFF"/>
                </a:solidFill>
              </a:rPr>
              <a:t>subset?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, l'</a:t>
            </a:r>
            <a:r>
              <a:rPr lang="en-US" sz="2000" dirty="0"/>
              <a:t>)</a:t>
            </a:r>
            <a:br>
              <a:rPr lang="en-US" sz="2000" dirty="0"/>
            </a:br>
            <a:r>
              <a:rPr lang="en-US" sz="2000" dirty="0"/>
              <a:t>   for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sz="2000" dirty="0"/>
              <a:t> in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US" sz="2000" dirty="0"/>
              <a:t> always </a:t>
            </a:r>
            <a:r>
              <a:rPr lang="en-US" sz="2000" dirty="0" smtClean="0">
                <a:solidFill>
                  <a:srgbClr val="0A1EFF"/>
                </a:solidFill>
              </a:rPr>
              <a:t>member'</a:t>
            </a:r>
            <a:r>
              <a:rPr lang="en-US" sz="2000" dirty="0" smtClean="0"/>
              <a:t>(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x, l'</a:t>
            </a:r>
            <a:r>
              <a:rPr lang="en-US" sz="2000" dirty="0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862" y="4437112"/>
            <a:ext cx="2437911" cy="15612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39952" y="2708920"/>
            <a:ext cx="2520280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71599" y="5000543"/>
            <a:ext cx="4093757" cy="57606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07862" y="4300471"/>
            <a:ext cx="3026952" cy="16979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75656" y="3779148"/>
            <a:ext cx="4824536" cy="307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err="1" smtClean="0">
                <a:solidFill>
                  <a:srgbClr val="FF0000"/>
                </a:solidFill>
              </a:rPr>
              <a:t>magic_index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:= </a:t>
            </a:r>
            <a:r>
              <a:rPr lang="en-US" sz="1600" dirty="0" err="1" smtClean="0">
                <a:solidFill>
                  <a:srgbClr val="0A1EFF"/>
                </a:solidFill>
              </a:rPr>
              <a:t>new_hashtable</a:t>
            </a:r>
            <a:r>
              <a:rPr lang="en-US" sz="1600" dirty="0" smtClean="0"/>
              <a:t>(null)                                             </a:t>
            </a:r>
            <a:r>
              <a:rPr lang="en-US" sz="1600" dirty="0" smtClean="0">
                <a:solidFill>
                  <a:srgbClr val="FF0000"/>
                </a:solidFill>
              </a:rPr>
              <a:t>// initial values are null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procedure </a:t>
            </a:r>
            <a:r>
              <a:rPr lang="en-US" sz="1600" dirty="0" err="1">
                <a:solidFill>
                  <a:srgbClr val="0A1EFF"/>
                </a:solidFill>
              </a:rPr>
              <a:t>gen_index</a:t>
            </a:r>
            <a:r>
              <a:rPr lang="en-US" sz="1600" dirty="0"/>
              <a:t> (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US" sz="1600" dirty="0"/>
              <a:t>) </a:t>
            </a:r>
            <a:br>
              <a:rPr lang="en-US" sz="1600" dirty="0"/>
            </a:br>
            <a:r>
              <a:rPr lang="en-US" sz="1600" dirty="0"/>
              <a:t> 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elem_index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:= </a:t>
            </a:r>
            <a:r>
              <a:rPr lang="en-US" sz="1600" dirty="0" err="1">
                <a:solidFill>
                  <a:srgbClr val="0A1EFF"/>
                </a:solidFill>
              </a:rPr>
              <a:t>new_hashtable</a:t>
            </a:r>
            <a:r>
              <a:rPr lang="en-US" sz="1600" dirty="0"/>
              <a:t>()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16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dirty="0"/>
              <a:t>  for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sz="1600" dirty="0"/>
              <a:t> in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US" sz="1600" dirty="0"/>
              <a:t> do </a:t>
            </a:r>
            <a:br>
              <a:rPr lang="en-US" sz="1600" dirty="0"/>
            </a:br>
            <a:r>
              <a:rPr lang="en-US" sz="1600" dirty="0"/>
              <a:t>      </a:t>
            </a:r>
            <a:r>
              <a:rPr lang="en-US" sz="1600" dirty="0" err="1">
                <a:solidFill>
                  <a:srgbClr val="0A1EFF"/>
                </a:solidFill>
              </a:rPr>
              <a:t>puthash</a:t>
            </a:r>
            <a:r>
              <a:rPr lang="en-US" sz="1600" dirty="0"/>
              <a:t>(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x, true,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elem_index</a:t>
            </a:r>
            <a:r>
              <a:rPr lang="en-US" sz="1600" dirty="0"/>
              <a:t>)</a:t>
            </a:r>
          </a:p>
          <a:p>
            <a:pPr marL="0" indent="0">
              <a:buNone/>
            </a:pPr>
            <a:r>
              <a:rPr lang="en-US" sz="1600" dirty="0"/>
              <a:t>   </a:t>
            </a:r>
            <a:r>
              <a:rPr lang="en-US" sz="1600" dirty="0" err="1">
                <a:solidFill>
                  <a:srgbClr val="0A1EFF"/>
                </a:solidFill>
              </a:rPr>
              <a:t>puthash</a:t>
            </a:r>
            <a:r>
              <a:rPr lang="en-US" sz="1600" dirty="0"/>
              <a:t>(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l, 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</a:rPr>
              <a:t>elem_index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 , </a:t>
            </a:r>
            <a:r>
              <a:rPr lang="en-US" sz="1600" dirty="0" err="1">
                <a:solidFill>
                  <a:srgbClr val="FF0000"/>
                </a:solidFill>
              </a:rPr>
              <a:t>magic_index</a:t>
            </a:r>
            <a:r>
              <a:rPr lang="en-US" sz="1600" dirty="0"/>
              <a:t>)</a:t>
            </a:r>
          </a:p>
          <a:p>
            <a:pPr marL="0" indent="0">
              <a:buNone/>
            </a:pP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procedure </a:t>
            </a:r>
            <a:r>
              <a:rPr lang="en-US" sz="1600" dirty="0" err="1">
                <a:solidFill>
                  <a:srgbClr val="0A1EFF"/>
                </a:solidFill>
              </a:rPr>
              <a:t>no_index</a:t>
            </a:r>
            <a:r>
              <a:rPr lang="en-US" sz="1600" dirty="0"/>
              <a:t> (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US" sz="1600" dirty="0"/>
              <a:t>) </a:t>
            </a:r>
            <a:br>
              <a:rPr lang="en-US" sz="1600" dirty="0"/>
            </a:br>
            <a:r>
              <a:rPr lang="en-US" sz="1600" dirty="0"/>
              <a:t>   </a:t>
            </a:r>
            <a:r>
              <a:rPr lang="en-US" sz="1600" dirty="0" err="1">
                <a:solidFill>
                  <a:srgbClr val="0A1EFF"/>
                </a:solidFill>
              </a:rPr>
              <a:t>puthash</a:t>
            </a:r>
            <a:r>
              <a:rPr lang="en-US" sz="1600" dirty="0">
                <a:solidFill>
                  <a:srgbClr val="0A1EFF"/>
                </a:solidFill>
              </a:rPr>
              <a:t>(l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false, </a:t>
            </a:r>
            <a:r>
              <a:rPr lang="en-US" sz="1600" dirty="0" err="1">
                <a:solidFill>
                  <a:srgbClr val="FF0000"/>
                </a:solidFill>
              </a:rPr>
              <a:t>magic_index</a:t>
            </a:r>
            <a:r>
              <a:rPr lang="en-US" sz="1600" dirty="0"/>
              <a:t>)</a:t>
            </a:r>
          </a:p>
          <a:p>
            <a:pPr marL="0" indent="0">
              <a:buNone/>
            </a:pP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function </a:t>
            </a:r>
            <a:r>
              <a:rPr lang="en-US" sz="1600" dirty="0" err="1">
                <a:solidFill>
                  <a:srgbClr val="0A1EFF"/>
                </a:solidFill>
              </a:rPr>
              <a:t>index_avail</a:t>
            </a:r>
            <a:r>
              <a:rPr lang="en-US" sz="1600" dirty="0"/>
              <a:t> (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US" sz="1600" dirty="0"/>
              <a:t>) </a:t>
            </a:r>
            <a:br>
              <a:rPr lang="en-US" sz="1600" dirty="0"/>
            </a:br>
            <a:r>
              <a:rPr lang="en-US" sz="1600" dirty="0"/>
              <a:t>  </a:t>
            </a:r>
            <a:r>
              <a:rPr lang="en-US" sz="1600" dirty="0" err="1" smtClean="0">
                <a:solidFill>
                  <a:srgbClr val="0A1EFF"/>
                </a:solidFill>
              </a:rPr>
              <a:t>hashtable</a:t>
            </a:r>
            <a:r>
              <a:rPr lang="en-US" sz="1600" dirty="0" smtClean="0">
                <a:solidFill>
                  <a:srgbClr val="0A1EFF"/>
                </a:solidFill>
              </a:rPr>
              <a:t>?</a:t>
            </a:r>
            <a:r>
              <a:rPr lang="en-US" sz="1600" dirty="0" smtClean="0"/>
              <a:t>(</a:t>
            </a:r>
            <a:r>
              <a:rPr lang="en-US" sz="1600" dirty="0" err="1" smtClean="0">
                <a:solidFill>
                  <a:srgbClr val="0A1EFF"/>
                </a:solidFill>
              </a:rPr>
              <a:t>gethash</a:t>
            </a:r>
            <a:r>
              <a:rPr lang="en-US" sz="1600" dirty="0"/>
              <a:t>(</a:t>
            </a:r>
            <a:r>
              <a:rPr lang="en-US" sz="1600" dirty="0">
                <a:solidFill>
                  <a:srgbClr val="0A1EFF"/>
                </a:solidFill>
              </a:rPr>
              <a:t>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</a:rPr>
              <a:t>magic_index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dirty="0" smtClean="0"/>
              <a:t>))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procedure </a:t>
            </a:r>
            <a:r>
              <a:rPr lang="en-US" sz="1600" dirty="0" err="1">
                <a:solidFill>
                  <a:srgbClr val="0A1EFF"/>
                </a:solidFill>
              </a:rPr>
              <a:t>no_index_avail</a:t>
            </a:r>
            <a:r>
              <a:rPr lang="en-US" sz="1600" dirty="0"/>
              <a:t> (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US" sz="1600" dirty="0"/>
              <a:t>) </a:t>
            </a:r>
            <a:br>
              <a:rPr lang="en-US" sz="1600" dirty="0"/>
            </a:br>
            <a:r>
              <a:rPr lang="en-US" sz="1600" dirty="0"/>
              <a:t>   </a:t>
            </a:r>
            <a:r>
              <a:rPr lang="en-US" sz="1600" dirty="0" err="1">
                <a:solidFill>
                  <a:srgbClr val="0A1EFF"/>
                </a:solidFill>
              </a:rPr>
              <a:t>gethash</a:t>
            </a:r>
            <a:r>
              <a:rPr lang="en-US" sz="1600" dirty="0"/>
              <a:t>(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l, </a:t>
            </a:r>
            <a:r>
              <a:rPr lang="en-US" sz="1600" dirty="0" err="1" smtClean="0">
                <a:solidFill>
                  <a:srgbClr val="FF0000"/>
                </a:solidFill>
              </a:rPr>
              <a:t>magic_index</a:t>
            </a:r>
            <a:r>
              <a:rPr lang="en-US" sz="1600" dirty="0" smtClean="0"/>
              <a:t>) =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false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function </a:t>
            </a:r>
            <a:r>
              <a:rPr lang="en-US" sz="1600" dirty="0" err="1" smtClean="0">
                <a:solidFill>
                  <a:srgbClr val="0A1EFF"/>
                </a:solidFill>
              </a:rPr>
              <a:t>get_from_index</a:t>
            </a:r>
            <a:r>
              <a:rPr lang="en-US" sz="1600" dirty="0" smtClean="0"/>
              <a:t> (x,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US" sz="1600" dirty="0"/>
              <a:t>) </a:t>
            </a:r>
            <a:br>
              <a:rPr lang="en-US" sz="1600" dirty="0"/>
            </a:br>
            <a:r>
              <a:rPr lang="en-US" sz="1600" dirty="0"/>
              <a:t>  </a:t>
            </a:r>
            <a:r>
              <a:rPr lang="en-US" sz="1600" dirty="0" err="1" smtClean="0"/>
              <a:t>gethash</a:t>
            </a:r>
            <a:r>
              <a:rPr lang="en-US" sz="1600" dirty="0" smtClean="0"/>
              <a:t>(x, </a:t>
            </a:r>
            <a:r>
              <a:rPr lang="en-US" sz="1600" dirty="0" err="1" smtClean="0">
                <a:solidFill>
                  <a:srgbClr val="0A1EFF"/>
                </a:solidFill>
              </a:rPr>
              <a:t>gethash</a:t>
            </a:r>
            <a:r>
              <a:rPr lang="en-US" sz="1600" dirty="0">
                <a:solidFill>
                  <a:srgbClr val="0A1EFF"/>
                </a:solidFill>
              </a:rPr>
              <a:t>(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accent1">
                    <a:lumMod val="50000"/>
                  </a:schemeClr>
                </a:solidFill>
              </a:rPr>
              <a:t>magic_index</a:t>
            </a:r>
            <a:r>
              <a:rPr lang="en-US" sz="1600" dirty="0" smtClean="0"/>
              <a:t>))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/>
            </a:r>
            <a:br>
              <a:rPr lang="en-US" sz="1600" dirty="0"/>
            </a:b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57" y="115905"/>
            <a:ext cx="2867885" cy="792128"/>
          </a:xfrm>
          <a:prstGeom prst="rect">
            <a:avLst/>
          </a:prstGeom>
        </p:spPr>
      </p:pic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7647313" y="4910199"/>
            <a:ext cx="555266" cy="1806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400" dirty="0"/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6834427" y="4910199"/>
            <a:ext cx="555266" cy="1806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400" dirty="0"/>
          </a:p>
        </p:txBody>
      </p:sp>
      <p:grpSp>
        <p:nvGrpSpPr>
          <p:cNvPr id="8" name="Gruppierung 4"/>
          <p:cNvGrpSpPr/>
          <p:nvPr/>
        </p:nvGrpSpPr>
        <p:grpSpPr>
          <a:xfrm>
            <a:off x="5617084" y="4442778"/>
            <a:ext cx="3089551" cy="281351"/>
            <a:chOff x="3419872" y="2060848"/>
            <a:chExt cx="5543550" cy="504825"/>
          </a:xfrm>
        </p:grpSpPr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3419872" y="2060848"/>
              <a:ext cx="5543550" cy="5048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392311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4931172" y="2060848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6947297" y="2060848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5939235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644406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15" name="Rectangle 17"/>
            <p:cNvSpPr>
              <a:spLocks noChangeArrowheads="1"/>
            </p:cNvSpPr>
            <p:nvPr/>
          </p:nvSpPr>
          <p:spPr bwMode="auto">
            <a:xfrm>
              <a:off x="795536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</p:grp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752988" y="3794706"/>
            <a:ext cx="288032" cy="11521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800" dirty="0"/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>
            <a:off x="4897004" y="4514786"/>
            <a:ext cx="720080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4314147" y="4010730"/>
            <a:ext cx="432048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Rechteck 17"/>
          <p:cNvSpPr/>
          <p:nvPr/>
        </p:nvSpPr>
        <p:spPr>
          <a:xfrm>
            <a:off x="5106235" y="4514786"/>
            <a:ext cx="5180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err="1" smtClean="0"/>
              <a:t>ht</a:t>
            </a:r>
            <a:r>
              <a:rPr lang="de-DE" sz="1400" dirty="0" smtClean="0"/>
              <a:t>(s)</a:t>
            </a:r>
            <a:endParaRPr lang="de-DE" sz="1400" dirty="0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7043602" y="5223649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1</a:t>
            </a: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7619638" y="5223649"/>
            <a:ext cx="287564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/>
              <a:t>3</a:t>
            </a:r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7043602" y="5552035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 dirty="0" smtClean="0"/>
              <a:t>4</a:t>
            </a:r>
            <a:endParaRPr lang="de-DE" sz="1400" dirty="0"/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6180002" y="5223649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 dirty="0" smtClean="0"/>
              <a:t>2</a:t>
            </a:r>
            <a:endParaRPr lang="de-DE" sz="1400" dirty="0"/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>
            <a:off x="6303373" y="4584716"/>
            <a:ext cx="20432" cy="3229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28" name="Line 30"/>
          <p:cNvSpPr>
            <a:spLocks noChangeShapeType="1"/>
          </p:cNvSpPr>
          <p:nvPr/>
        </p:nvSpPr>
        <p:spPr bwMode="auto">
          <a:xfrm>
            <a:off x="7166973" y="4584716"/>
            <a:ext cx="0" cy="3229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29" name="Line 31"/>
          <p:cNvSpPr>
            <a:spLocks noChangeShapeType="1"/>
          </p:cNvSpPr>
          <p:nvPr/>
        </p:nvSpPr>
        <p:spPr bwMode="auto">
          <a:xfrm>
            <a:off x="7743009" y="4584716"/>
            <a:ext cx="0" cy="3229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5912798" y="4907654"/>
            <a:ext cx="555266" cy="1806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400" dirty="0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6324514" y="5039240"/>
            <a:ext cx="0" cy="205921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>
            <a:off x="7188114" y="5039240"/>
            <a:ext cx="0" cy="205921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7764150" y="5039240"/>
            <a:ext cx="0" cy="205921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7647313" y="2976589"/>
            <a:ext cx="555266" cy="1806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400" dirty="0"/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6834427" y="2976589"/>
            <a:ext cx="555266" cy="1806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400" dirty="0"/>
          </a:p>
        </p:txBody>
      </p:sp>
      <p:grpSp>
        <p:nvGrpSpPr>
          <p:cNvPr id="36" name="Gruppierung 4"/>
          <p:cNvGrpSpPr/>
          <p:nvPr/>
        </p:nvGrpSpPr>
        <p:grpSpPr>
          <a:xfrm>
            <a:off x="5617084" y="2509168"/>
            <a:ext cx="3089551" cy="281351"/>
            <a:chOff x="3419872" y="2060848"/>
            <a:chExt cx="5543550" cy="504825"/>
          </a:xfrm>
        </p:grpSpPr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3419872" y="2060848"/>
              <a:ext cx="5543550" cy="5048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Rectangle 12"/>
            <p:cNvSpPr>
              <a:spLocks noChangeArrowheads="1"/>
            </p:cNvSpPr>
            <p:nvPr/>
          </p:nvSpPr>
          <p:spPr bwMode="auto">
            <a:xfrm>
              <a:off x="392311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39" name="Rectangle 13"/>
            <p:cNvSpPr>
              <a:spLocks noChangeArrowheads="1"/>
            </p:cNvSpPr>
            <p:nvPr/>
          </p:nvSpPr>
          <p:spPr bwMode="auto">
            <a:xfrm>
              <a:off x="4931172" y="2060848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40" name="Rectangle 14"/>
            <p:cNvSpPr>
              <a:spLocks noChangeArrowheads="1"/>
            </p:cNvSpPr>
            <p:nvPr/>
          </p:nvSpPr>
          <p:spPr bwMode="auto">
            <a:xfrm>
              <a:off x="6947297" y="2060848"/>
              <a:ext cx="503238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41" name="Rectangle 15"/>
            <p:cNvSpPr>
              <a:spLocks noChangeArrowheads="1"/>
            </p:cNvSpPr>
            <p:nvPr/>
          </p:nvSpPr>
          <p:spPr bwMode="auto">
            <a:xfrm>
              <a:off x="5939235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42" name="Rectangle 16"/>
            <p:cNvSpPr>
              <a:spLocks noChangeArrowheads="1"/>
            </p:cNvSpPr>
            <p:nvPr/>
          </p:nvSpPr>
          <p:spPr bwMode="auto">
            <a:xfrm>
              <a:off x="644406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  <p:sp>
          <p:nvSpPr>
            <p:cNvPr id="43" name="Rectangle 17"/>
            <p:cNvSpPr>
              <a:spLocks noChangeArrowheads="1"/>
            </p:cNvSpPr>
            <p:nvPr/>
          </p:nvSpPr>
          <p:spPr bwMode="auto">
            <a:xfrm>
              <a:off x="7955360" y="2060848"/>
              <a:ext cx="503237" cy="5032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de-DE" sz="1800" dirty="0"/>
            </a:p>
          </p:txBody>
        </p:sp>
      </p:grpSp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4752988" y="1861096"/>
            <a:ext cx="288032" cy="11521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800" dirty="0"/>
          </a:p>
        </p:txBody>
      </p:sp>
      <p:sp>
        <p:nvSpPr>
          <p:cNvPr id="45" name="Line 22"/>
          <p:cNvSpPr>
            <a:spLocks noChangeShapeType="1"/>
          </p:cNvSpPr>
          <p:nvPr/>
        </p:nvSpPr>
        <p:spPr bwMode="auto">
          <a:xfrm>
            <a:off x="4897004" y="2581176"/>
            <a:ext cx="720080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Rechteck 15"/>
          <p:cNvSpPr/>
          <p:nvPr/>
        </p:nvSpPr>
        <p:spPr>
          <a:xfrm>
            <a:off x="3268795" y="1707788"/>
            <a:ext cx="1418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mtClean="0">
                <a:solidFill>
                  <a:schemeClr val="hlink"/>
                </a:solidFill>
              </a:rPr>
              <a:t>magic_index</a:t>
            </a:r>
            <a:endParaRPr lang="de-DE" dirty="0"/>
          </a:p>
        </p:txBody>
      </p:sp>
      <p:sp>
        <p:nvSpPr>
          <p:cNvPr id="47" name="Line 22"/>
          <p:cNvSpPr>
            <a:spLocks noChangeShapeType="1"/>
          </p:cNvSpPr>
          <p:nvPr/>
        </p:nvSpPr>
        <p:spPr bwMode="auto">
          <a:xfrm>
            <a:off x="4314147" y="2077120"/>
            <a:ext cx="432048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Rechteck 17"/>
          <p:cNvSpPr/>
          <p:nvPr/>
        </p:nvSpPr>
        <p:spPr>
          <a:xfrm>
            <a:off x="5106235" y="2581176"/>
            <a:ext cx="5180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err="1" smtClean="0"/>
              <a:t>ht</a:t>
            </a:r>
            <a:r>
              <a:rPr lang="de-DE" sz="1400" dirty="0" smtClean="0"/>
              <a:t>(s)</a:t>
            </a:r>
            <a:endParaRPr lang="de-DE" sz="1400" dirty="0"/>
          </a:p>
        </p:txBody>
      </p:sp>
      <p:sp>
        <p:nvSpPr>
          <p:cNvPr id="49" name="Line 29"/>
          <p:cNvSpPr>
            <a:spLocks noChangeShapeType="1"/>
          </p:cNvSpPr>
          <p:nvPr/>
        </p:nvSpPr>
        <p:spPr bwMode="auto">
          <a:xfrm>
            <a:off x="6303373" y="2651106"/>
            <a:ext cx="20432" cy="3229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50" name="Line 30"/>
          <p:cNvSpPr>
            <a:spLocks noChangeShapeType="1"/>
          </p:cNvSpPr>
          <p:nvPr/>
        </p:nvSpPr>
        <p:spPr bwMode="auto">
          <a:xfrm>
            <a:off x="7166973" y="2651106"/>
            <a:ext cx="0" cy="3229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51" name="Line 31"/>
          <p:cNvSpPr>
            <a:spLocks noChangeShapeType="1"/>
          </p:cNvSpPr>
          <p:nvPr/>
        </p:nvSpPr>
        <p:spPr bwMode="auto">
          <a:xfrm>
            <a:off x="7743009" y="2651106"/>
            <a:ext cx="0" cy="3229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52" name="Rectangle 16"/>
          <p:cNvSpPr>
            <a:spLocks noChangeArrowheads="1"/>
          </p:cNvSpPr>
          <p:nvPr/>
        </p:nvSpPr>
        <p:spPr bwMode="auto">
          <a:xfrm>
            <a:off x="5912798" y="2974044"/>
            <a:ext cx="555266" cy="18065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400" dirty="0"/>
          </a:p>
        </p:txBody>
      </p:sp>
      <p:sp>
        <p:nvSpPr>
          <p:cNvPr id="53" name="Line 29"/>
          <p:cNvSpPr>
            <a:spLocks noChangeShapeType="1"/>
          </p:cNvSpPr>
          <p:nvPr/>
        </p:nvSpPr>
        <p:spPr bwMode="auto">
          <a:xfrm>
            <a:off x="6324514" y="3105630"/>
            <a:ext cx="0" cy="205921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54" name="Line 30"/>
          <p:cNvSpPr>
            <a:spLocks noChangeShapeType="1"/>
          </p:cNvSpPr>
          <p:nvPr/>
        </p:nvSpPr>
        <p:spPr bwMode="auto">
          <a:xfrm>
            <a:off x="7188114" y="3105630"/>
            <a:ext cx="0" cy="205921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55" name="Line 31"/>
          <p:cNvSpPr>
            <a:spLocks noChangeShapeType="1"/>
          </p:cNvSpPr>
          <p:nvPr/>
        </p:nvSpPr>
        <p:spPr bwMode="auto">
          <a:xfrm>
            <a:off x="7764150" y="3105630"/>
            <a:ext cx="0" cy="205921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400"/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6177076" y="3346542"/>
            <a:ext cx="287565" cy="2875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sz="1400" dirty="0"/>
          </a:p>
        </p:txBody>
      </p:sp>
      <p:sp>
        <p:nvSpPr>
          <p:cNvPr id="57" name="Line 22"/>
          <p:cNvSpPr>
            <a:spLocks noChangeShapeType="1"/>
          </p:cNvSpPr>
          <p:nvPr/>
        </p:nvSpPr>
        <p:spPr bwMode="auto">
          <a:xfrm flipH="1">
            <a:off x="4314146" y="3482597"/>
            <a:ext cx="2009658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" name="Line 22"/>
          <p:cNvSpPr>
            <a:spLocks noChangeShapeType="1"/>
          </p:cNvSpPr>
          <p:nvPr/>
        </p:nvSpPr>
        <p:spPr bwMode="auto">
          <a:xfrm flipH="1">
            <a:off x="4314146" y="3490324"/>
            <a:ext cx="5382" cy="517364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" name="Line 22"/>
          <p:cNvSpPr>
            <a:spLocks noChangeShapeType="1"/>
          </p:cNvSpPr>
          <p:nvPr/>
        </p:nvSpPr>
        <p:spPr bwMode="auto">
          <a:xfrm flipH="1" flipV="1">
            <a:off x="5077888" y="1602313"/>
            <a:ext cx="1193124" cy="953063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" name="Line 22"/>
          <p:cNvSpPr>
            <a:spLocks noChangeShapeType="1"/>
          </p:cNvSpPr>
          <p:nvPr/>
        </p:nvSpPr>
        <p:spPr bwMode="auto">
          <a:xfrm>
            <a:off x="5077888" y="260350"/>
            <a:ext cx="3550" cy="133976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" name="Rectangle 16"/>
          <p:cNvSpPr>
            <a:spLocks noChangeArrowheads="1"/>
          </p:cNvSpPr>
          <p:nvPr/>
        </p:nvSpPr>
        <p:spPr bwMode="auto">
          <a:xfrm>
            <a:off x="7031897" y="3340775"/>
            <a:ext cx="420424" cy="293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sz="1400" smtClean="0"/>
              <a:t>false</a:t>
            </a:r>
            <a:endParaRPr lang="de-DE" sz="1400" dirty="0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06" y="1549792"/>
            <a:ext cx="1954327" cy="741090"/>
          </a:xfrm>
          <a:prstGeom prst="rect">
            <a:avLst/>
          </a:prstGeom>
        </p:spPr>
      </p:pic>
      <p:sp>
        <p:nvSpPr>
          <p:cNvPr id="68" name="Line 22"/>
          <p:cNvSpPr>
            <a:spLocks noChangeShapeType="1"/>
          </p:cNvSpPr>
          <p:nvPr/>
        </p:nvSpPr>
        <p:spPr bwMode="auto">
          <a:xfrm>
            <a:off x="7164156" y="1723768"/>
            <a:ext cx="0" cy="812186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TextBox 17"/>
          <p:cNvSpPr txBox="1"/>
          <p:nvPr/>
        </p:nvSpPr>
        <p:spPr>
          <a:xfrm>
            <a:off x="7628596" y="324731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42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16" grpId="0" animBg="1"/>
      <p:bldP spid="17" grpId="0" animBg="1"/>
      <p:bldP spid="19" grpId="0" animBg="1"/>
      <p:bldP spid="20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8" grpId="0" animBg="1"/>
      <p:bldP spid="18" grpId="0"/>
    </p:bld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</TotalTime>
  <Words>161</Words>
  <Application>Microsoft Macintosh PowerPoint</Application>
  <PresentationFormat>On-screen Show (4:3)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ＭＳ Ｐゴシック</vt:lpstr>
      <vt:lpstr>Myriad Pro</vt:lpstr>
      <vt:lpstr>Arial</vt:lpstr>
      <vt:lpstr>7_Standarddesign</vt:lpstr>
      <vt:lpstr>Warum Big-Data den Spiegel der Wünsche (erstmal) zerstört </vt:lpstr>
      <vt:lpstr>Algorithmen und Datenstrukturen: Listen</vt:lpstr>
      <vt:lpstr>Hochsprachen als Spiegel der Wünsche?</vt:lpstr>
      <vt:lpstr>PowerPoint Presentation</vt:lpstr>
      <vt:lpstr>PowerPoint Presentation</vt:lpstr>
      <vt:lpstr>PowerPoint Presentation</vt:lpstr>
      <vt:lpstr>PowerPoint Presentation</vt:lpstr>
      <vt:lpstr>Indexierung</vt:lpstr>
      <vt:lpstr>Index</vt:lpstr>
      <vt:lpstr>PowerPoint Presentation</vt:lpstr>
      <vt:lpstr>Aspekte meiner Informatikforschung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1086</cp:revision>
  <cp:lastPrinted>2015-04-16T10:14:41Z</cp:lastPrinted>
  <dcterms:created xsi:type="dcterms:W3CDTF">2010-04-27T12:26:40Z</dcterms:created>
  <dcterms:modified xsi:type="dcterms:W3CDTF">2017-11-02T05:11:45Z</dcterms:modified>
</cp:coreProperties>
</file>