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71" r:id="rId2"/>
    <p:sldId id="279" r:id="rId3"/>
    <p:sldId id="259" r:id="rId4"/>
    <p:sldId id="260" r:id="rId5"/>
    <p:sldId id="261" r:id="rId6"/>
    <p:sldId id="262" r:id="rId7"/>
    <p:sldId id="264" r:id="rId8"/>
    <p:sldId id="266" r:id="rId9"/>
    <p:sldId id="263" r:id="rId10"/>
    <p:sldId id="280" r:id="rId11"/>
    <p:sldId id="272" r:id="rId12"/>
    <p:sldId id="267" r:id="rId13"/>
    <p:sldId id="273" r:id="rId14"/>
    <p:sldId id="278" r:id="rId1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1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61"/>
    <p:restoredTop sz="94696"/>
  </p:normalViewPr>
  <p:slideViewPr>
    <p:cSldViewPr snapToGrid="0" snapToObjects="1">
      <p:cViewPr varScale="1">
        <p:scale>
          <a:sx n="74" d="100"/>
          <a:sy n="74" d="100"/>
        </p:scale>
        <p:origin x="200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6031F-5A21-BA49-A570-8AD2B820D355}" type="datetimeFigureOut">
              <a:rPr lang="en-DE" smtClean="0"/>
              <a:t>25.05.21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CDAD1-F77E-D047-8E85-F9D7E4D4D2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4869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070317-ACF9-544B-9DAF-4E2F122120C6}" type="slidenum">
              <a:rPr lang="en-DE" smtClean="0"/>
              <a:t>11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68694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32597-63D5-5C41-AC0D-22219E0FD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3587F7-5CD4-D741-A2CB-CE020CE1C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E9441-ACF7-C546-84DC-3056A2611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25.05.21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068E9-2EA5-DB4E-B88F-65A18E320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0724D-9FEB-1140-9058-478C65508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933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F7C02-2D4E-924D-88D5-FF80D46DA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17F598-1C91-7749-8897-86CA4B90C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9CB78-45D9-D64F-A6AE-F29F4979B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25.05.21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2D499-074B-744D-9B9A-AC679257D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EA341-F2E5-294F-BA53-830547036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67116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2D40BA-B5EE-E04E-BE36-5C8DF9E5B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98BCAA-FCEA-4740-BF40-4FC8EB014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95BAE-28CA-B841-BE5B-3A9A286D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25.05.21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79467-BEFA-3E49-9EBE-2D34BAB82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921E9-49CC-AF4A-8FE1-DDD543B61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623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89DA2-EDA6-C14A-8679-08C63FFA6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51687-299C-2F4F-A98A-3466AA50A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A27B7-DD0B-7E41-BA81-2C5EE73D4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25.05.21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EC0E0-897D-3746-B155-8D28E8167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C5B45-C3AC-F742-B5BD-51EE23701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0200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11005-C156-0243-BF0D-75A468CBD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7EFE4-5A7E-EA48-BBD3-BAA3F0604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F419A-2156-EA40-8F92-C970B2B35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25.05.21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21F44-4218-E44E-81B2-36DE3147E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19844-CEA8-EC48-BE0C-D186F0173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1536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EB111-EDA4-A247-BB26-8FA8196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DC618-CBED-3841-8E4F-DABC584FE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23FA9D-4B16-C445-80AF-3BF5A3758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B8795-16DD-CF42-B037-C6F1932DB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25.05.21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2206B-8A81-6945-B9B9-0385FDFF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F83F73-1E71-0144-9B22-C05E81209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160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62933-4172-384E-BD3D-225CD43C7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1055A9-C402-7E4F-A06F-5F3CD97EF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427407-7F1C-AC41-9485-726A0141A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00DDE2-B8D2-1E41-A6D5-69BE9CF3C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70947-8B56-C54E-ABE0-D55BF55C35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CD66A7-FA12-5145-BFEC-0392E3B9D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25.05.21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D52A83-0EDC-974E-8F87-26E7D7164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F134D6-29D9-EC4E-9144-49A7B4983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8872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6F239-DB6A-CB46-B544-13FAA8FDD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0CE9D6-100A-D44A-9C8D-4A511090B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25.05.21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8B886E-8519-A845-B33A-8DCB95323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6A09CB-4E36-864F-AD1E-9CB647751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44546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7716D9-6147-404E-A703-7E196BB65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25.05.21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205494-2C56-4A42-B648-736DC51DF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91D65-EA47-A240-A94F-3D81AE9F5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0690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7ACCE-56D8-804C-BB68-08BCF48B5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D6782-5115-A64E-9509-39675AA1E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6EFEDA-33D6-264B-985C-C06173C6B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E140A2-B20B-FF43-B275-3358DE73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25.05.21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7CB4C-061F-E14F-9D1A-9AC24D99A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0F510-764D-A74D-8269-E08AB08FC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4056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CA765-C8B1-5049-929F-1F5A5BB25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DC22EB-7B72-A74F-8DE9-83AF455467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5577C3-5BB6-3F4A-9CE9-014126949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E4093-AC6C-5A48-B141-84244382D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9E7B4-B201-5A45-87BE-018E1173F04D}" type="datetimeFigureOut">
              <a:rPr lang="en-DE" smtClean="0"/>
              <a:t>25.05.21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D955E1-F191-9E49-9173-90082B4A3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EBEFF-3A4F-124D-A195-7F5B73C87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5294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CC73BC-025F-8B43-864D-407D4D7BB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44600-2859-EA45-AA11-2EFE8EC14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B91BE-0FD5-A24A-AF75-84554250F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9E7B4-B201-5A45-87BE-018E1173F04D}" type="datetimeFigureOut">
              <a:rPr lang="en-DE" smtClean="0"/>
              <a:t>25.05.21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FDFF4-2EA8-F54A-B03C-8ED6F2A59A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93458-42F9-E549-81AC-F8EA185D6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3FFFB-18C5-B148-BF70-8D96BC0D542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870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fis.uni-luebeck.de/index.php?id=703&amp;L=2" TargetMode="External"/><Relationship Id="rId2" Type="http://schemas.openxmlformats.org/officeDocument/2006/relationships/hyperlink" Target="https://www.ifis.uni-luebeck.de/index.php?id=67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fis.uni-luebeck.de/index.php?id=67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01CBE-D112-7141-A940-D4E005703A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7307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 err="1"/>
              <a:t>Stochastisch-relationale</a:t>
            </a:r>
            <a:r>
              <a:rPr lang="en-US" b="1" dirty="0"/>
              <a:t> KI</a:t>
            </a:r>
            <a:br>
              <a:rPr lang="en-US" b="1" dirty="0"/>
            </a:br>
            <a:r>
              <a:rPr lang="en-US" b="1" dirty="0" err="1"/>
              <a:t>im</a:t>
            </a:r>
            <a:r>
              <a:rPr lang="en-US" b="1" dirty="0"/>
              <a:t> </a:t>
            </a:r>
            <a:r>
              <a:rPr lang="en-US" b="1" dirty="0" err="1"/>
              <a:t>Gesundheitswesen</a:t>
            </a:r>
            <a:br>
              <a:rPr lang="en-US" dirty="0"/>
            </a:br>
            <a:r>
              <a:rPr lang="en-US" sz="3600" dirty="0"/>
              <a:t>An Application to Gene Analysis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017D78-67D6-CF4C-81C1-FC1AEBCC30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8038"/>
            <a:ext cx="9144000" cy="111168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Ralf Möller</a:t>
            </a:r>
          </a:p>
          <a:p>
            <a:r>
              <a:rPr lang="en-US" dirty="0" err="1"/>
              <a:t>Institut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Informationssysteme</a:t>
            </a:r>
            <a:r>
              <a:rPr lang="en-US" dirty="0"/>
              <a:t>, Universität </a:t>
            </a:r>
            <a:r>
              <a:rPr lang="en-US" dirty="0" err="1"/>
              <a:t>zu</a:t>
            </a:r>
            <a:r>
              <a:rPr lang="en-US" dirty="0"/>
              <a:t> Lübeck</a:t>
            </a:r>
          </a:p>
          <a:p>
            <a:r>
              <a:rPr lang="en-US" dirty="0"/>
              <a:t>DFKI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B64FC6-1200-E34C-A705-E92F6C0A8213}"/>
              </a:ext>
            </a:extLst>
          </p:cNvPr>
          <p:cNvSpPr/>
          <p:nvPr/>
        </p:nvSpPr>
        <p:spPr>
          <a:xfrm>
            <a:off x="2413348" y="5257799"/>
            <a:ext cx="7365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rgbClr val="121DFF"/>
                </a:solidFill>
              </a:rPr>
              <a:t>Presentation is based on:</a:t>
            </a:r>
          </a:p>
          <a:p>
            <a:pPr algn="ctr"/>
            <a:endParaRPr lang="en-US" sz="1600" dirty="0">
              <a:solidFill>
                <a:srgbClr val="121DFF"/>
              </a:solidFill>
            </a:endParaRPr>
          </a:p>
          <a:p>
            <a:pPr algn="ctr"/>
            <a:r>
              <a:rPr lang="en-US" sz="1600" dirty="0">
                <a:solidFill>
                  <a:srgbClr val="121DFF"/>
                </a:solidFill>
              </a:rPr>
              <a:t>Nikita, </a:t>
            </a:r>
            <a:r>
              <a:rPr lang="en-US" sz="1600" dirty="0" err="1">
                <a:solidFill>
                  <a:srgbClr val="121DFF"/>
                </a:solidFill>
              </a:rPr>
              <a:t>Sakhanenko</a:t>
            </a:r>
            <a:r>
              <a:rPr lang="en-US" sz="1600" dirty="0">
                <a:solidFill>
                  <a:srgbClr val="121DFF"/>
                </a:solidFill>
              </a:rPr>
              <a:t>, David Galas.</a:t>
            </a:r>
          </a:p>
          <a:p>
            <a:pPr algn="ctr"/>
            <a:r>
              <a:rPr lang="en-US" sz="1600" b="1" dirty="0">
                <a:solidFill>
                  <a:srgbClr val="121DFF"/>
                </a:solidFill>
              </a:rPr>
              <a:t>Markov Logic Networks in the Analysis of Genetic Data </a:t>
            </a:r>
          </a:p>
          <a:p>
            <a:pPr algn="ctr"/>
            <a:r>
              <a:rPr lang="en-US" sz="1600" dirty="0">
                <a:solidFill>
                  <a:srgbClr val="121DFF"/>
                </a:solidFill>
                <a:latin typeface="AdvPS3D3A15"/>
              </a:rPr>
              <a:t>Journal of Computational Biology, Volume 17, Number 11, pp. 1491–1508, </a:t>
            </a:r>
            <a:r>
              <a:rPr lang="en-US" sz="1600" b="1" dirty="0">
                <a:solidFill>
                  <a:srgbClr val="FF0000"/>
                </a:solidFill>
                <a:latin typeface="AdvPS3D3A15"/>
              </a:rPr>
              <a:t>2010</a:t>
            </a:r>
            <a:r>
              <a:rPr lang="en-US" sz="1600" dirty="0">
                <a:solidFill>
                  <a:srgbClr val="121DFF"/>
                </a:solidFill>
                <a:latin typeface="AdvPS3D3A15"/>
              </a:rPr>
              <a:t>.</a:t>
            </a:r>
            <a:endParaRPr lang="en-US" sz="1600" dirty="0">
              <a:solidFill>
                <a:srgbClr val="121D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AE525-9753-984C-AA3D-3E9082A5F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Application: Yeast Sporulation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BEE6E-0A68-CE43-96A4-9789832EC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r>
              <a:rPr lang="en-US" dirty="0"/>
              <a:t>Set of 374 </a:t>
            </a:r>
            <a:r>
              <a:rPr lang="en-US" dirty="0">
                <a:solidFill>
                  <a:srgbClr val="121DFF"/>
                </a:solidFill>
              </a:rPr>
              <a:t>progeny of a cross between two yeast strains </a:t>
            </a:r>
            <a:br>
              <a:rPr lang="en-US" dirty="0">
                <a:solidFill>
                  <a:srgbClr val="121DFF"/>
                </a:solidFill>
              </a:rPr>
            </a:br>
            <a:r>
              <a:rPr lang="en-US" dirty="0"/>
              <a:t>(a wine and an oak strain) differing widely in their efficiency of sporulation</a:t>
            </a:r>
          </a:p>
          <a:p>
            <a:r>
              <a:rPr lang="en-US" dirty="0"/>
              <a:t>For each of the progeny, the </a:t>
            </a:r>
            <a:r>
              <a:rPr lang="en-US" dirty="0">
                <a:solidFill>
                  <a:srgbClr val="121DFF"/>
                </a:solidFill>
              </a:rPr>
              <a:t>sporulation efficiency (</a:t>
            </a:r>
            <a:r>
              <a:rPr lang="en-US" dirty="0">
                <a:solidFill>
                  <a:srgbClr val="00B050"/>
                </a:solidFill>
              </a:rPr>
              <a:t>phenotype</a:t>
            </a:r>
            <a:r>
              <a:rPr lang="en-US" dirty="0">
                <a:solidFill>
                  <a:srgbClr val="121DFF"/>
                </a:solidFill>
              </a:rPr>
              <a:t>)</a:t>
            </a:r>
            <a:br>
              <a:rPr lang="en-US" dirty="0">
                <a:solidFill>
                  <a:srgbClr val="121DFF"/>
                </a:solidFill>
              </a:rPr>
            </a:br>
            <a:r>
              <a:rPr lang="en-US" dirty="0"/>
              <a:t>was measured and assigned a value from </a:t>
            </a:r>
            <a:br>
              <a:rPr lang="en-US" dirty="0"/>
            </a:br>
            <a:r>
              <a:rPr lang="en-US" dirty="0">
                <a:solidFill>
                  <a:srgbClr val="121DFF"/>
                </a:solidFill>
              </a:rPr>
              <a:t>{</a:t>
            </a:r>
            <a:r>
              <a:rPr lang="en-US" dirty="0" err="1">
                <a:solidFill>
                  <a:srgbClr val="121DFF"/>
                </a:solidFill>
              </a:rPr>
              <a:t>very_low</a:t>
            </a:r>
            <a:r>
              <a:rPr lang="en-US" dirty="0">
                <a:solidFill>
                  <a:srgbClr val="121DFF"/>
                </a:solidFill>
              </a:rPr>
              <a:t>, low, medium, high, </a:t>
            </a:r>
            <a:r>
              <a:rPr lang="en-US" dirty="0" err="1">
                <a:solidFill>
                  <a:srgbClr val="121DFF"/>
                </a:solidFill>
              </a:rPr>
              <a:t>very_high</a:t>
            </a:r>
            <a:r>
              <a:rPr lang="en-US" dirty="0">
                <a:solidFill>
                  <a:srgbClr val="121DFF"/>
                </a:solidFill>
              </a:rPr>
              <a:t>}</a:t>
            </a:r>
            <a:endParaRPr lang="en-US" dirty="0"/>
          </a:p>
          <a:p>
            <a:r>
              <a:rPr lang="en-US" dirty="0"/>
              <a:t>Each yeast progeny strain was </a:t>
            </a:r>
            <a:r>
              <a:rPr lang="en-US" dirty="0">
                <a:solidFill>
                  <a:srgbClr val="00B050"/>
                </a:solidFill>
              </a:rPr>
              <a:t>genotyped</a:t>
            </a:r>
            <a:r>
              <a:rPr lang="en-US" dirty="0"/>
              <a:t> at 225 </a:t>
            </a:r>
            <a:r>
              <a:rPr lang="en-US" dirty="0">
                <a:solidFill>
                  <a:srgbClr val="121DFF"/>
                </a:solidFill>
              </a:rPr>
              <a:t>markers</a:t>
            </a:r>
            <a:br>
              <a:rPr lang="en-US" dirty="0"/>
            </a:br>
            <a:r>
              <a:rPr lang="en-US" dirty="0"/>
              <a:t>(uniformly distributed along the genome)</a:t>
            </a:r>
          </a:p>
          <a:p>
            <a:pPr lvl="1"/>
            <a:r>
              <a:rPr lang="en-US" dirty="0"/>
              <a:t>Each </a:t>
            </a:r>
            <a:r>
              <a:rPr lang="en-US" dirty="0">
                <a:solidFill>
                  <a:srgbClr val="121DFF"/>
                </a:solidFill>
              </a:rPr>
              <a:t>marker takes on one of two possible values </a:t>
            </a:r>
            <a:r>
              <a:rPr lang="en-US" dirty="0"/>
              <a:t>indicating whether it derived from the oak or wine parent genotype</a:t>
            </a:r>
          </a:p>
          <a:p>
            <a:endParaRPr lang="en-D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E4587A-65E8-4E4B-AFF0-2623431AFA26}"/>
              </a:ext>
            </a:extLst>
          </p:cNvPr>
          <p:cNvSpPr/>
          <p:nvPr/>
        </p:nvSpPr>
        <p:spPr>
          <a:xfrm>
            <a:off x="838200" y="6200487"/>
            <a:ext cx="78921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121DFF"/>
                </a:solidFill>
              </a:rPr>
              <a:t>Nikita, </a:t>
            </a:r>
            <a:r>
              <a:rPr lang="en-US" sz="1600" dirty="0" err="1">
                <a:solidFill>
                  <a:srgbClr val="121DFF"/>
                </a:solidFill>
              </a:rPr>
              <a:t>Sakhanenko</a:t>
            </a:r>
            <a:r>
              <a:rPr lang="en-US" sz="1600" dirty="0">
                <a:solidFill>
                  <a:srgbClr val="121DFF"/>
                </a:solidFill>
              </a:rPr>
              <a:t>, David Galas. </a:t>
            </a:r>
            <a:r>
              <a:rPr lang="en-US" sz="1600" b="1" dirty="0">
                <a:solidFill>
                  <a:srgbClr val="121DFF"/>
                </a:solidFill>
              </a:rPr>
              <a:t>Markov Logic Networks in the Analysis of Genetic Data </a:t>
            </a:r>
          </a:p>
          <a:p>
            <a:r>
              <a:rPr lang="en-US" sz="1600" dirty="0">
                <a:solidFill>
                  <a:srgbClr val="121DFF"/>
                </a:solidFill>
                <a:latin typeface="AdvPS3D3A15"/>
              </a:rPr>
              <a:t>Journal of Computational Biology, Volume 17, Number 11, pp. 1491–1508, </a:t>
            </a:r>
            <a:r>
              <a:rPr lang="en-US" sz="1600" b="1" dirty="0">
                <a:solidFill>
                  <a:srgbClr val="FF0000"/>
                </a:solidFill>
                <a:latin typeface="AdvPS3D3A15"/>
              </a:rPr>
              <a:t>2010</a:t>
            </a:r>
            <a:r>
              <a:rPr lang="en-US" sz="1600" dirty="0">
                <a:solidFill>
                  <a:srgbClr val="121DFF"/>
                </a:solidFill>
                <a:latin typeface="AdvPS3D3A15"/>
              </a:rPr>
              <a:t>.</a:t>
            </a:r>
            <a:endParaRPr lang="en-US" sz="1600" dirty="0">
              <a:solidFill>
                <a:srgbClr val="121D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46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CD0B7-AAF5-0746-AAE9-465C1A3FD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297"/>
            <a:ext cx="10515600" cy="1325563"/>
          </a:xfrm>
        </p:spPr>
        <p:txBody>
          <a:bodyPr/>
          <a:lstStyle/>
          <a:p>
            <a:r>
              <a:rPr lang="en-DE" dirty="0"/>
              <a:t>Knowledge Base and its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781DD-1773-4E45-89CA-C5023AD0B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8859"/>
            <a:ext cx="11259333" cy="52858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121DFF"/>
                </a:solidFill>
              </a:rPr>
              <a:t>Goal: Model</a:t>
            </a:r>
            <a:r>
              <a:rPr lang="en-US" sz="2000" dirty="0"/>
              <a:t> the effect of a single marker on the phenotype, i.e., sporulation efficiency:</a:t>
            </a:r>
          </a:p>
          <a:p>
            <a:r>
              <a:rPr lang="en-US" sz="2000" dirty="0">
                <a:solidFill>
                  <a:srgbClr val="121DFF"/>
                </a:solidFill>
              </a:rPr>
              <a:t>Signature of the model</a:t>
            </a:r>
            <a:endParaRPr lang="en-DE" sz="1800" dirty="0">
              <a:solidFill>
                <a:srgbClr val="121DFF"/>
              </a:solidFill>
            </a:endParaRPr>
          </a:p>
          <a:p>
            <a:pPr lvl="1"/>
            <a:r>
              <a:rPr lang="en-DE" sz="1800" dirty="0">
                <a:solidFill>
                  <a:srgbClr val="00B050"/>
                </a:solidFill>
              </a:rPr>
              <a:t>G(s, m, g): </a:t>
            </a:r>
            <a:r>
              <a:rPr lang="en-US" sz="1800" dirty="0"/>
              <a:t>Markers’ genotype values across yeast crosses (evidence, predictor)</a:t>
            </a:r>
            <a:endParaRPr lang="en-DE" sz="1800" dirty="0"/>
          </a:p>
          <a:p>
            <a:pPr lvl="1"/>
            <a:r>
              <a:rPr lang="en-DE" sz="1800" dirty="0">
                <a:solidFill>
                  <a:srgbClr val="00B050"/>
                </a:solidFill>
              </a:rPr>
              <a:t>E(s, v): </a:t>
            </a:r>
            <a:r>
              <a:rPr lang="en-US" sz="1800" dirty="0"/>
              <a:t>Phenotype (sporulation efficiency) across yeast crosses (target)</a:t>
            </a:r>
            <a:endParaRPr lang="en-DE" sz="1800" dirty="0"/>
          </a:p>
          <a:p>
            <a:pPr lvl="1"/>
            <a:r>
              <a:rPr lang="en-US" sz="1800" dirty="0"/>
              <a:t>s</a:t>
            </a:r>
            <a:r>
              <a:rPr lang="en-DE" sz="1800" dirty="0"/>
              <a:t>: Strain</a:t>
            </a:r>
          </a:p>
          <a:p>
            <a:pPr lvl="1"/>
            <a:r>
              <a:rPr lang="en-DE" sz="1800" dirty="0"/>
              <a:t>m: Marker</a:t>
            </a:r>
          </a:p>
          <a:p>
            <a:pPr lvl="1"/>
            <a:r>
              <a:rPr lang="en-DE" sz="1800" dirty="0"/>
              <a:t>g: Genotype value (indicating wine or oak parent)</a:t>
            </a:r>
          </a:p>
          <a:p>
            <a:pPr lvl="1"/>
            <a:r>
              <a:rPr lang="en-DE" sz="1800" dirty="0"/>
              <a:t>v: Phenotype value (very_low, …, very_high)</a:t>
            </a:r>
          </a:p>
          <a:p>
            <a:r>
              <a:rPr lang="en-DE" sz="2000" dirty="0">
                <a:solidFill>
                  <a:srgbClr val="121DFF"/>
                </a:solidFill>
              </a:rPr>
              <a:t>Information need</a:t>
            </a:r>
            <a:r>
              <a:rPr lang="en-DE" sz="2000" dirty="0"/>
              <a:t>: Find optimal strains</a:t>
            </a:r>
          </a:p>
          <a:p>
            <a:r>
              <a:rPr lang="en-DE" sz="2000" dirty="0">
                <a:solidFill>
                  <a:srgbClr val="121DFF"/>
                </a:solidFill>
              </a:rPr>
              <a:t>KB: </a:t>
            </a:r>
            <a:r>
              <a:rPr lang="en-DE" sz="2000" dirty="0"/>
              <a:t>MLN patterns:</a:t>
            </a:r>
          </a:p>
          <a:p>
            <a:r>
              <a:rPr lang="en-DE" sz="2000" dirty="0">
                <a:solidFill>
                  <a:srgbClr val="121DFF"/>
                </a:solidFill>
              </a:rPr>
              <a:t>Semantics:</a:t>
            </a:r>
            <a:r>
              <a:rPr lang="en-DE" sz="2000" dirty="0"/>
              <a:t> Formulas and their weights define probability distribution over grounded predicates</a:t>
            </a:r>
          </a:p>
          <a:p>
            <a:r>
              <a:rPr lang="en-DE" sz="2000" dirty="0">
                <a:solidFill>
                  <a:srgbClr val="121DFF"/>
                </a:solidFill>
              </a:rPr>
              <a:t>Queries:  </a:t>
            </a:r>
            <a:r>
              <a:rPr lang="en-DE" sz="2000" dirty="0"/>
              <a:t>P( </a:t>
            </a:r>
            <a:r>
              <a:rPr lang="en-DE" sz="2000" dirty="0">
                <a:solidFill>
                  <a:srgbClr val="00B050"/>
                </a:solidFill>
              </a:rPr>
              <a:t>E(</a:t>
            </a:r>
            <a:r>
              <a:rPr lang="en-DE" sz="2000" i="1" dirty="0">
                <a:solidFill>
                  <a:srgbClr val="00B050"/>
                </a:solidFill>
              </a:rPr>
              <a:t>Strain</a:t>
            </a:r>
            <a:r>
              <a:rPr lang="en-DE" sz="2000" dirty="0">
                <a:solidFill>
                  <a:srgbClr val="00B050"/>
                </a:solidFill>
              </a:rPr>
              <a:t>, very_high)=true </a:t>
            </a:r>
            <a:r>
              <a:rPr lang="en-DE" sz="2000" dirty="0"/>
              <a:t>|  </a:t>
            </a:r>
            <a:r>
              <a:rPr lang="en-DE" sz="2000" dirty="0">
                <a:solidFill>
                  <a:srgbClr val="00B050"/>
                </a:solidFill>
              </a:rPr>
              <a:t>G(</a:t>
            </a:r>
            <a:r>
              <a:rPr lang="en-DE" sz="2000" i="1" dirty="0">
                <a:solidFill>
                  <a:srgbClr val="00B050"/>
                </a:solidFill>
              </a:rPr>
              <a:t>Strain</a:t>
            </a:r>
            <a:r>
              <a:rPr lang="en-DE" sz="2000" dirty="0">
                <a:solidFill>
                  <a:srgbClr val="00B050"/>
                </a:solidFill>
              </a:rPr>
              <a:t>, m</a:t>
            </a:r>
            <a:r>
              <a:rPr lang="en-DE" sz="2000" baseline="-25000" dirty="0">
                <a:solidFill>
                  <a:srgbClr val="00B050"/>
                </a:solidFill>
              </a:rPr>
              <a:t>1</a:t>
            </a:r>
            <a:r>
              <a:rPr lang="en-DE" sz="2000" dirty="0">
                <a:solidFill>
                  <a:srgbClr val="00B050"/>
                </a:solidFill>
              </a:rPr>
              <a:t>, g</a:t>
            </a:r>
            <a:r>
              <a:rPr lang="en-DE" sz="2000" baseline="-25000" dirty="0">
                <a:solidFill>
                  <a:srgbClr val="00B050"/>
                </a:solidFill>
              </a:rPr>
              <a:t>1</a:t>
            </a:r>
            <a:r>
              <a:rPr lang="en-DE" sz="2000" dirty="0">
                <a:solidFill>
                  <a:srgbClr val="00B050"/>
                </a:solidFill>
              </a:rPr>
              <a:t>)=true, …, G(</a:t>
            </a:r>
            <a:r>
              <a:rPr lang="en-DE" sz="2000" i="1" dirty="0">
                <a:solidFill>
                  <a:srgbClr val="00B050"/>
                </a:solidFill>
              </a:rPr>
              <a:t>Strain</a:t>
            </a:r>
            <a:r>
              <a:rPr lang="en-DE" sz="2000" dirty="0">
                <a:solidFill>
                  <a:srgbClr val="00B050"/>
                </a:solidFill>
              </a:rPr>
              <a:t>, m</a:t>
            </a:r>
            <a:r>
              <a:rPr lang="en-DE" sz="2000" baseline="-25000" dirty="0">
                <a:solidFill>
                  <a:srgbClr val="00B050"/>
                </a:solidFill>
              </a:rPr>
              <a:t>17</a:t>
            </a:r>
            <a:r>
              <a:rPr lang="en-DE" sz="2000" dirty="0">
                <a:solidFill>
                  <a:srgbClr val="00B050"/>
                </a:solidFill>
              </a:rPr>
              <a:t>, g</a:t>
            </a:r>
            <a:r>
              <a:rPr lang="en-DE" sz="2000" baseline="-25000" dirty="0">
                <a:solidFill>
                  <a:srgbClr val="00B050"/>
                </a:solidFill>
              </a:rPr>
              <a:t>23</a:t>
            </a:r>
            <a:r>
              <a:rPr lang="en-DE" sz="2000" dirty="0">
                <a:solidFill>
                  <a:srgbClr val="00B050"/>
                </a:solidFill>
              </a:rPr>
              <a:t>)=true </a:t>
            </a:r>
            <a:r>
              <a:rPr lang="en-DE" sz="2000" dirty="0"/>
              <a:t>)</a:t>
            </a:r>
          </a:p>
          <a:p>
            <a:r>
              <a:rPr lang="en-DE" sz="2000" dirty="0">
                <a:solidFill>
                  <a:srgbClr val="121DFF"/>
                </a:solidFill>
              </a:rPr>
              <a:t>Answer to satisfy info</a:t>
            </a:r>
            <a:r>
              <a:rPr lang="en-US" sz="2000" dirty="0">
                <a:solidFill>
                  <a:srgbClr val="121DFF"/>
                </a:solidFill>
              </a:rPr>
              <a:t>r</a:t>
            </a:r>
            <a:r>
              <a:rPr lang="en-DE" sz="2000" dirty="0">
                <a:solidFill>
                  <a:srgbClr val="121DFF"/>
                </a:solidFill>
              </a:rPr>
              <a:t>mation need: </a:t>
            </a:r>
            <a:r>
              <a:rPr lang="en-DE" sz="2000" dirty="0"/>
              <a:t>Return strains with k-highest probability values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63E789-995B-7A45-BB53-98C94B1FE9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3593" y="4396839"/>
            <a:ext cx="7757136" cy="525047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B976769F-272B-674B-A1F7-D584C319F01C}"/>
              </a:ext>
            </a:extLst>
          </p:cNvPr>
          <p:cNvSpPr/>
          <p:nvPr/>
        </p:nvSpPr>
        <p:spPr>
          <a:xfrm>
            <a:off x="9986682" y="4360981"/>
            <a:ext cx="860612" cy="7156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B711D050-8A19-6B48-B4E5-2DFB48AAD30E}"/>
              </a:ext>
            </a:extLst>
          </p:cNvPr>
          <p:cNvSpPr/>
          <p:nvPr/>
        </p:nvSpPr>
        <p:spPr>
          <a:xfrm>
            <a:off x="9793941" y="1737396"/>
            <a:ext cx="2474259" cy="22591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Formulas need not always be true</a:t>
            </a:r>
          </a:p>
        </p:txBody>
      </p:sp>
      <p:sp>
        <p:nvSpPr>
          <p:cNvPr id="7" name="Cloud Callout 6">
            <a:extLst>
              <a:ext uri="{FF2B5EF4-FFF2-40B4-BE49-F238E27FC236}">
                <a16:creationId xmlns:a16="http://schemas.microsoft.com/office/drawing/2014/main" id="{07537EA3-7E9C-BF45-AC9E-3D12023C62BF}"/>
              </a:ext>
            </a:extLst>
          </p:cNvPr>
          <p:cNvSpPr/>
          <p:nvPr/>
        </p:nvSpPr>
        <p:spPr>
          <a:xfrm>
            <a:off x="8059678" y="-210136"/>
            <a:ext cx="4714620" cy="1802783"/>
          </a:xfrm>
          <a:prstGeom prst="cloudCallout">
            <a:avLst>
              <a:gd name="adj1" fmla="val -64875"/>
              <a:gd name="adj2" fmla="val 3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Our Research (Tanya Braun): </a:t>
            </a:r>
            <a:br>
              <a:rPr lang="en-DE" dirty="0"/>
            </a:br>
            <a:r>
              <a:rPr lang="en-DE" dirty="0">
                <a:solidFill>
                  <a:srgbClr val="FFFF00"/>
                </a:solidFill>
              </a:rPr>
              <a:t>Lifted reasoning (reasoning with placeholders)</a:t>
            </a:r>
            <a:br>
              <a:rPr lang="en-DE" dirty="0">
                <a:solidFill>
                  <a:srgbClr val="FFFF00"/>
                </a:solidFill>
              </a:rPr>
            </a:br>
            <a:r>
              <a:rPr lang="en-DE" dirty="0">
                <a:solidFill>
                  <a:srgbClr val="FFFF00"/>
                </a:solidFill>
              </a:rPr>
              <a:t>makes Star-AI practical</a:t>
            </a:r>
          </a:p>
        </p:txBody>
      </p:sp>
    </p:spTree>
    <p:extLst>
      <p:ext uri="{BB962C8B-B14F-4D97-AF65-F5344CB8AC3E}">
        <p14:creationId xmlns:p14="http://schemas.microsoft.com/office/powerpoint/2010/main" val="69326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17D7C-9343-7747-8C37-EFFCA3A0A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285"/>
            <a:ext cx="10515600" cy="1325563"/>
          </a:xfrm>
        </p:spPr>
        <p:txBody>
          <a:bodyPr/>
          <a:lstStyle/>
          <a:p>
            <a:r>
              <a:rPr lang="en-DE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16575-79F8-9642-B37A-CCCA29FF9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054"/>
            <a:ext cx="10515600" cy="4913378"/>
          </a:xfrm>
        </p:spPr>
        <p:txBody>
          <a:bodyPr>
            <a:normAutofit/>
          </a:bodyPr>
          <a:lstStyle/>
          <a:p>
            <a:r>
              <a:rPr lang="en-DE" sz="2000" dirty="0">
                <a:solidFill>
                  <a:srgbClr val="00B050"/>
                </a:solidFill>
              </a:rPr>
              <a:t>Develop Intelligent Agents </a:t>
            </a:r>
            <a:r>
              <a:rPr lang="en-DE" sz="2000" dirty="0"/>
              <a:t>for</a:t>
            </a:r>
          </a:p>
          <a:p>
            <a:pPr lvl="1"/>
            <a:r>
              <a:rPr lang="en-DE" sz="1800" dirty="0">
                <a:solidFill>
                  <a:srgbClr val="121DFF"/>
                </a:solidFill>
              </a:rPr>
              <a:t>Finding optimal targets for given predictors, improve through reinforcement (embodiment)</a:t>
            </a:r>
            <a:endParaRPr lang="en-DE" sz="1800" dirty="0"/>
          </a:p>
          <a:p>
            <a:pPr lvl="1"/>
            <a:r>
              <a:rPr lang="en-DE" sz="1800" dirty="0"/>
              <a:t>Allow for </a:t>
            </a:r>
            <a:r>
              <a:rPr lang="en-DE" sz="1800" dirty="0">
                <a:solidFill>
                  <a:srgbClr val="121DFF"/>
                </a:solidFill>
              </a:rPr>
              <a:t>cooperating</a:t>
            </a:r>
            <a:r>
              <a:rPr lang="en-DE" sz="1800" dirty="0"/>
              <a:t> agents to </a:t>
            </a:r>
            <a:r>
              <a:rPr lang="en-DE" sz="1800" dirty="0">
                <a:solidFill>
                  <a:srgbClr val="121DFF"/>
                </a:solidFill>
              </a:rPr>
              <a:t>organize learning autonomously</a:t>
            </a:r>
          </a:p>
          <a:p>
            <a:pPr lvl="2"/>
            <a:r>
              <a:rPr lang="en-DE" sz="1600" dirty="0"/>
              <a:t>Generalize results from precision medicine</a:t>
            </a:r>
            <a:endParaRPr lang="en-DE" sz="1600" dirty="0">
              <a:solidFill>
                <a:srgbClr val="121DFF"/>
              </a:solidFill>
            </a:endParaRPr>
          </a:p>
          <a:p>
            <a:r>
              <a:rPr lang="en-DE" sz="2000" dirty="0"/>
              <a:t>Deal with interaction of</a:t>
            </a:r>
            <a:r>
              <a:rPr lang="en-DE" sz="2000" dirty="0">
                <a:solidFill>
                  <a:srgbClr val="00B050"/>
                </a:solidFill>
              </a:rPr>
              <a:t> gene sequences </a:t>
            </a:r>
            <a:r>
              <a:rPr lang="en-DE" sz="2000" dirty="0"/>
              <a:t>in a genome rather than single genes/markers?</a:t>
            </a:r>
          </a:p>
          <a:p>
            <a:pPr lvl="1"/>
            <a:r>
              <a:rPr lang="en-DE" sz="1800" dirty="0"/>
              <a:t>Exploit results on temporal reasoning (dynamic Star-AI)?</a:t>
            </a:r>
          </a:p>
          <a:p>
            <a:endParaRPr lang="en-DE" sz="2000" dirty="0"/>
          </a:p>
          <a:p>
            <a:pPr marL="0" indent="0">
              <a:buNone/>
            </a:pPr>
            <a:endParaRPr lang="en-DE" sz="2000" dirty="0"/>
          </a:p>
          <a:p>
            <a:endParaRPr lang="en-DE" sz="2000" dirty="0"/>
          </a:p>
          <a:p>
            <a:endParaRPr lang="en-DE" sz="2000" dirty="0"/>
          </a:p>
          <a:p>
            <a:r>
              <a:rPr lang="en-DE" sz="2000" dirty="0">
                <a:solidFill>
                  <a:srgbClr val="00B050"/>
                </a:solidFill>
              </a:rPr>
              <a:t>Compile MLNs </a:t>
            </a:r>
            <a:r>
              <a:rPr lang="en-DE" sz="2000" dirty="0"/>
              <a:t>(declarative formalism) into </a:t>
            </a:r>
            <a:r>
              <a:rPr lang="en-DE" sz="2000" dirty="0">
                <a:solidFill>
                  <a:srgbClr val="121DFF"/>
                </a:solidFill>
              </a:rPr>
              <a:t>Deep Networks</a:t>
            </a:r>
            <a:r>
              <a:rPr lang="en-DE" sz="2000" dirty="0"/>
              <a:t> (computational model)?</a:t>
            </a:r>
          </a:p>
          <a:p>
            <a:r>
              <a:rPr lang="en-DE" sz="2000" dirty="0">
                <a:solidFill>
                  <a:srgbClr val="00B050"/>
                </a:solidFill>
              </a:rPr>
              <a:t>Compile MLNs</a:t>
            </a:r>
            <a:r>
              <a:rPr lang="en-DE" sz="2000" dirty="0"/>
              <a:t> into </a:t>
            </a:r>
            <a:r>
              <a:rPr lang="en-DE" sz="2000" dirty="0">
                <a:solidFill>
                  <a:srgbClr val="121DFF"/>
                </a:solidFill>
              </a:rPr>
              <a:t>(Lifted) Tensor Networks </a:t>
            </a:r>
            <a:r>
              <a:rPr lang="en-DE" sz="2000" dirty="0"/>
              <a:t>for faster </a:t>
            </a:r>
            <a:r>
              <a:rPr lang="en-DE" sz="2000" dirty="0">
                <a:solidFill>
                  <a:srgbClr val="00B050"/>
                </a:solidFill>
              </a:rPr>
              <a:t>execution on a quantum computer</a:t>
            </a:r>
            <a:r>
              <a:rPr lang="en-DE" sz="2000" dirty="0"/>
              <a:t>?</a:t>
            </a:r>
          </a:p>
          <a:p>
            <a:pPr lvl="1"/>
            <a:r>
              <a:rPr lang="en-DE" sz="1800" dirty="0"/>
              <a:t>Exploit entanglement of qubits in a lifted way to compute with “reasonable” number of qubits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DF9F2-8CCE-4F43-AB4F-DC693497999E}"/>
              </a:ext>
            </a:extLst>
          </p:cNvPr>
          <p:cNvSpPr/>
          <p:nvPr/>
        </p:nvSpPr>
        <p:spPr>
          <a:xfrm>
            <a:off x="1774168" y="4195523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121DFF"/>
                </a:solidFill>
              </a:rPr>
              <a:t>Marcel </a:t>
            </a:r>
            <a:r>
              <a:rPr lang="en-US" sz="1400" dirty="0" err="1">
                <a:solidFill>
                  <a:srgbClr val="121DFF"/>
                </a:solidFill>
              </a:rPr>
              <a:t>Gehrke</a:t>
            </a:r>
            <a:r>
              <a:rPr lang="en-US" sz="1400" dirty="0">
                <a:solidFill>
                  <a:srgbClr val="121DFF"/>
                </a:solidFill>
              </a:rPr>
              <a:t>.</a:t>
            </a:r>
            <a:br>
              <a:rPr lang="en-US" sz="1400" dirty="0">
                <a:solidFill>
                  <a:srgbClr val="121DFF"/>
                </a:solidFill>
              </a:rPr>
            </a:br>
            <a:r>
              <a:rPr lang="en-US" sz="1400" dirty="0">
                <a:solidFill>
                  <a:srgbClr val="121DFF"/>
                </a:solidFill>
              </a:rPr>
              <a:t>Taming Reasoning in Temporal Probabilistic Relational Models</a:t>
            </a:r>
            <a:br>
              <a:rPr lang="en-US" sz="1400" dirty="0">
                <a:solidFill>
                  <a:srgbClr val="121DFF"/>
                </a:solidFill>
              </a:rPr>
            </a:br>
            <a:r>
              <a:rPr lang="en-US" sz="1400" dirty="0">
                <a:solidFill>
                  <a:srgbClr val="121DFF"/>
                </a:solidFill>
              </a:rPr>
              <a:t>Dissertation 2021</a:t>
            </a:r>
            <a:endParaRPr lang="en-DE" sz="1400" dirty="0">
              <a:solidFill>
                <a:srgbClr val="121D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751027-D141-1740-9A9F-B7869EBB36A9}"/>
              </a:ext>
            </a:extLst>
          </p:cNvPr>
          <p:cNvSpPr/>
          <p:nvPr/>
        </p:nvSpPr>
        <p:spPr>
          <a:xfrm>
            <a:off x="1774167" y="3456487"/>
            <a:ext cx="69853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121DFF"/>
                </a:solidFill>
              </a:rPr>
              <a:t>Marcel </a:t>
            </a:r>
            <a:r>
              <a:rPr lang="en-US" sz="1400" dirty="0" err="1">
                <a:solidFill>
                  <a:srgbClr val="121DFF"/>
                </a:solidFill>
              </a:rPr>
              <a:t>Gehrke</a:t>
            </a:r>
            <a:r>
              <a:rPr lang="en-US" sz="1400" dirty="0">
                <a:solidFill>
                  <a:srgbClr val="121DFF"/>
                </a:solidFill>
              </a:rPr>
              <a:t>, Ralf Möller, Tanya Braun.</a:t>
            </a:r>
            <a:br>
              <a:rPr lang="en-US" sz="1400" dirty="0">
                <a:solidFill>
                  <a:srgbClr val="121DFF"/>
                </a:solidFill>
              </a:rPr>
            </a:br>
            <a:r>
              <a:rPr lang="en-US" sz="1400" dirty="0">
                <a:solidFill>
                  <a:srgbClr val="121DFF"/>
                </a:solidFill>
              </a:rPr>
              <a:t>Taming Reasoning in Temporal Probabilistic Relational Models</a:t>
            </a:r>
            <a:br>
              <a:rPr lang="en-US" sz="1400" dirty="0">
                <a:solidFill>
                  <a:srgbClr val="121DFF"/>
                </a:solidFill>
              </a:rPr>
            </a:br>
            <a:r>
              <a:rPr lang="en-US" sz="1400" dirty="0">
                <a:solidFill>
                  <a:srgbClr val="121DFF"/>
                </a:solidFill>
              </a:rPr>
              <a:t>in: Proceedings of the 24th European Conference on Artificial Intelligence (ECAI 2020), 2020.</a:t>
            </a:r>
          </a:p>
        </p:txBody>
      </p:sp>
      <p:sp>
        <p:nvSpPr>
          <p:cNvPr id="4" name="Cloud Callout 3">
            <a:extLst>
              <a:ext uri="{FF2B5EF4-FFF2-40B4-BE49-F238E27FC236}">
                <a16:creationId xmlns:a16="http://schemas.microsoft.com/office/drawing/2014/main" id="{38F308B8-4457-234C-A41A-F447C425193C}"/>
              </a:ext>
            </a:extLst>
          </p:cNvPr>
          <p:cNvSpPr/>
          <p:nvPr/>
        </p:nvSpPr>
        <p:spPr>
          <a:xfrm>
            <a:off x="6165232" y="-43056"/>
            <a:ext cx="6985348" cy="1848739"/>
          </a:xfrm>
          <a:prstGeom prst="cloudCallout">
            <a:avLst>
              <a:gd name="adj1" fmla="val -58663"/>
              <a:gd name="adj2" fmla="val 412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I do not merely “apply AI methods”</a:t>
            </a:r>
            <a:br>
              <a:rPr lang="en-DE" dirty="0"/>
            </a:br>
            <a:r>
              <a:rPr lang="en-DE" dirty="0">
                <a:solidFill>
                  <a:srgbClr val="FFFF00"/>
                </a:solidFill>
              </a:rPr>
              <a:t>I do AI research: </a:t>
            </a:r>
            <a:br>
              <a:rPr lang="en-DE" dirty="0">
                <a:solidFill>
                  <a:srgbClr val="FFFF00"/>
                </a:solidFill>
              </a:rPr>
            </a:br>
            <a:r>
              <a:rPr lang="en-DE" dirty="0"/>
              <a:t>Generalize intelligence across applications</a:t>
            </a:r>
          </a:p>
          <a:p>
            <a:pPr algn="ctr"/>
            <a:r>
              <a:rPr lang="en-DE" dirty="0">
                <a:solidFill>
                  <a:srgbClr val="FFFF00"/>
                </a:solidFill>
              </a:rPr>
              <a:t>Does an engineer apply physics methods?</a:t>
            </a:r>
          </a:p>
        </p:txBody>
      </p:sp>
    </p:spTree>
    <p:extLst>
      <p:ext uri="{BB962C8B-B14F-4D97-AF65-F5344CB8AC3E}">
        <p14:creationId xmlns:p14="http://schemas.microsoft.com/office/powerpoint/2010/main" val="47317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16AB9-1211-B14B-8F27-602139131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Take-Home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41AA1-63DA-2A43-BD0E-AC16B056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DE" dirty="0">
                <a:solidFill>
                  <a:srgbClr val="121DFF"/>
                </a:solidFill>
              </a:rPr>
              <a:t>Do not rely on “More Data will Solve the Problem” </a:t>
            </a:r>
            <a:r>
              <a:rPr lang="en-DE" dirty="0"/>
              <a:t>daydream</a:t>
            </a:r>
          </a:p>
          <a:p>
            <a:endParaRPr lang="en-DE" dirty="0">
              <a:solidFill>
                <a:srgbClr val="121DFF"/>
              </a:solidFill>
            </a:endParaRPr>
          </a:p>
          <a:p>
            <a:r>
              <a:rPr lang="en-DE" dirty="0">
                <a:solidFill>
                  <a:srgbClr val="121DFF"/>
                </a:solidFill>
              </a:rPr>
              <a:t>Incorporate Domain Knowledge into Statistical Analysis</a:t>
            </a:r>
          </a:p>
          <a:p>
            <a:pPr lvl="1"/>
            <a:r>
              <a:rPr lang="en-DE" dirty="0"/>
              <a:t>Finite graph structures and FO-style logic</a:t>
            </a:r>
          </a:p>
          <a:p>
            <a:pPr lvl="1"/>
            <a:r>
              <a:rPr lang="en-DE" dirty="0"/>
              <a:t>Lifting to make reasoning practical</a:t>
            </a:r>
          </a:p>
          <a:p>
            <a:endParaRPr lang="en-DE" dirty="0"/>
          </a:p>
          <a:p>
            <a:r>
              <a:rPr lang="en-DE" dirty="0"/>
              <a:t>Also </a:t>
            </a:r>
            <a:r>
              <a:rPr lang="en-DE" dirty="0">
                <a:solidFill>
                  <a:srgbClr val="121DFF"/>
                </a:solidFill>
              </a:rPr>
              <a:t>think in terms of Intelligent Agents and, e.g., reinforcement learning in an “embodied” setting, say, </a:t>
            </a:r>
            <a:r>
              <a:rPr lang="en-DE" dirty="0"/>
              <a:t>rather than only about gutting fashionable “AI methods” to pimp up data analyses</a:t>
            </a:r>
          </a:p>
        </p:txBody>
      </p:sp>
    </p:spTree>
    <p:extLst>
      <p:ext uri="{BB962C8B-B14F-4D97-AF65-F5344CB8AC3E}">
        <p14:creationId xmlns:p14="http://schemas.microsoft.com/office/powerpoint/2010/main" val="150242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DAD63-3F0D-0840-AFC4-BA5C5D5B3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DCA99-71B8-A342-B559-548335331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dvPS3D3A15"/>
              </a:rPr>
              <a:t>Application scenario:</a:t>
            </a:r>
            <a:endParaRPr lang="en-US" sz="2400" dirty="0"/>
          </a:p>
          <a:p>
            <a:r>
              <a:rPr lang="en-US" sz="1800" dirty="0">
                <a:solidFill>
                  <a:srgbClr val="121DFF"/>
                </a:solidFill>
              </a:rPr>
              <a:t>Nikita, </a:t>
            </a:r>
            <a:r>
              <a:rPr lang="en-US" sz="1800" dirty="0" err="1">
                <a:solidFill>
                  <a:srgbClr val="121DFF"/>
                </a:solidFill>
              </a:rPr>
              <a:t>Sakhanenko</a:t>
            </a:r>
            <a:r>
              <a:rPr lang="en-US" sz="1800" dirty="0">
                <a:solidFill>
                  <a:srgbClr val="121DFF"/>
                </a:solidFill>
              </a:rPr>
              <a:t>, David Galas. </a:t>
            </a:r>
            <a:r>
              <a:rPr lang="en-US" sz="1800" b="1" dirty="0">
                <a:solidFill>
                  <a:srgbClr val="121DFF"/>
                </a:solidFill>
              </a:rPr>
              <a:t>Markov Logic Networks in the Analysis of Genetic Data</a:t>
            </a:r>
            <a:r>
              <a:rPr lang="en-US" sz="1800" dirty="0">
                <a:solidFill>
                  <a:srgbClr val="121DFF"/>
                </a:solidFill>
              </a:rPr>
              <a:t>. </a:t>
            </a:r>
            <a:r>
              <a:rPr lang="en-US" sz="1800" dirty="0">
                <a:solidFill>
                  <a:srgbClr val="121DFF"/>
                </a:solidFill>
                <a:latin typeface="AdvPS3D3A15"/>
              </a:rPr>
              <a:t>Journal of Computational Biology, Volume 17, Number 11, pp. 1491–1508, 2010.</a:t>
            </a:r>
            <a:endParaRPr lang="en-US" sz="1800" dirty="0">
              <a:latin typeface="AdvPS3D3A15"/>
            </a:endParaRPr>
          </a:p>
          <a:p>
            <a:pPr marL="0" indent="0">
              <a:buNone/>
            </a:pPr>
            <a:r>
              <a:rPr lang="en-US" sz="2400" dirty="0">
                <a:latin typeface="AdvPS3D3A15"/>
              </a:rPr>
              <a:t>See also:</a:t>
            </a:r>
            <a:endParaRPr lang="en-US" sz="2400" dirty="0"/>
          </a:p>
          <a:p>
            <a:r>
              <a:rPr lang="en-US" sz="1800" dirty="0">
                <a:solidFill>
                  <a:srgbClr val="121DFF"/>
                </a:solidFill>
              </a:rPr>
              <a:t>Yi, N., </a:t>
            </a:r>
            <a:r>
              <a:rPr lang="en-US" sz="1800" dirty="0" err="1">
                <a:solidFill>
                  <a:srgbClr val="121DFF"/>
                </a:solidFill>
              </a:rPr>
              <a:t>Yandell</a:t>
            </a:r>
            <a:r>
              <a:rPr lang="en-US" sz="1800" dirty="0">
                <a:solidFill>
                  <a:srgbClr val="121DFF"/>
                </a:solidFill>
              </a:rPr>
              <a:t>, B.S., Churchill, G.A., et al. 2005. </a:t>
            </a:r>
            <a:r>
              <a:rPr lang="en-US" sz="1800" b="1" dirty="0">
                <a:solidFill>
                  <a:srgbClr val="121DFF"/>
                </a:solidFill>
              </a:rPr>
              <a:t>Bayesian model selection for genome-wide epistatic quantitative trait loci analysis</a:t>
            </a:r>
            <a:r>
              <a:rPr lang="en-US" sz="1800" dirty="0">
                <a:solidFill>
                  <a:srgbClr val="121DFF"/>
                </a:solidFill>
              </a:rPr>
              <a:t>. Genetics 170, pp. 1333–1344, 2005.</a:t>
            </a:r>
          </a:p>
          <a:p>
            <a:r>
              <a:rPr lang="en-US" sz="1800" dirty="0">
                <a:solidFill>
                  <a:srgbClr val="121DFF"/>
                </a:solidFill>
              </a:rPr>
              <a:t>Luc De </a:t>
            </a:r>
            <a:r>
              <a:rPr lang="en-US" sz="1800" dirty="0" err="1">
                <a:solidFill>
                  <a:srgbClr val="121DFF"/>
                </a:solidFill>
              </a:rPr>
              <a:t>Raedt</a:t>
            </a:r>
            <a:r>
              <a:rPr lang="en-US" sz="1800" dirty="0">
                <a:solidFill>
                  <a:srgbClr val="121DFF"/>
                </a:solidFill>
              </a:rPr>
              <a:t>, Kristian </a:t>
            </a:r>
            <a:r>
              <a:rPr lang="en-US" sz="1800" dirty="0" err="1">
                <a:solidFill>
                  <a:srgbClr val="121DFF"/>
                </a:solidFill>
              </a:rPr>
              <a:t>Kersting</a:t>
            </a:r>
            <a:r>
              <a:rPr lang="en-US" sz="1800" dirty="0">
                <a:solidFill>
                  <a:srgbClr val="121DFF"/>
                </a:solidFill>
              </a:rPr>
              <a:t>, </a:t>
            </a:r>
            <a:r>
              <a:rPr lang="en-US" sz="1800" dirty="0" err="1">
                <a:solidFill>
                  <a:srgbClr val="121DFF"/>
                </a:solidFill>
              </a:rPr>
              <a:t>Sriraam</a:t>
            </a:r>
            <a:r>
              <a:rPr lang="en-US" sz="1800" dirty="0">
                <a:solidFill>
                  <a:srgbClr val="121DFF"/>
                </a:solidFill>
              </a:rPr>
              <a:t> Natarajan and David Poole, </a:t>
            </a:r>
            <a:r>
              <a:rPr lang="en-US" sz="1800" b="1" dirty="0">
                <a:solidFill>
                  <a:srgbClr val="121DFF"/>
                </a:solidFill>
              </a:rPr>
              <a:t>Statistical Relational Artificial Intelligence: Logic, Probability, and Computation</a:t>
            </a:r>
            <a:r>
              <a:rPr lang="en-US" sz="1800" dirty="0">
                <a:solidFill>
                  <a:srgbClr val="121DFF"/>
                </a:solidFill>
              </a:rPr>
              <a:t>, Synthesis Lectures on Artificial Intelligence and Machine Learning. 2016</a:t>
            </a:r>
            <a:endParaRPr lang="en-US" sz="2400" dirty="0">
              <a:solidFill>
                <a:srgbClr val="121DFF"/>
              </a:solidFill>
            </a:endParaRPr>
          </a:p>
          <a:p>
            <a:pPr marL="0" indent="0">
              <a:buNone/>
            </a:pPr>
            <a:r>
              <a:rPr lang="en-US" sz="2400" dirty="0"/>
              <a:t>For QA as well as learning algorithms for Star-AI, see:</a:t>
            </a:r>
          </a:p>
          <a:p>
            <a:r>
              <a:rPr lang="en-US" sz="1800" dirty="0">
                <a:solidFill>
                  <a:srgbClr val="121DFF"/>
                </a:solidFill>
                <a:hlinkClick r:id="rId2"/>
              </a:rPr>
              <a:t>https://www.ifis.uni-luebeck.de/index.php?id=672</a:t>
            </a:r>
            <a:r>
              <a:rPr lang="en-US" sz="1800" dirty="0">
                <a:solidFill>
                  <a:srgbClr val="121DFF"/>
                </a:solidFill>
              </a:rPr>
              <a:t> </a:t>
            </a:r>
          </a:p>
          <a:p>
            <a:r>
              <a:rPr lang="en-US" sz="1800" dirty="0">
                <a:solidFill>
                  <a:srgbClr val="121DFF"/>
                </a:solidFill>
                <a:hlinkClick r:id="rId3"/>
              </a:rPr>
              <a:t>https://www.ifis.uni-luebeck.de/index.php?id=703&amp;L=2</a:t>
            </a:r>
            <a:r>
              <a:rPr lang="en-US" sz="1800" dirty="0">
                <a:solidFill>
                  <a:srgbClr val="121DFF"/>
                </a:solidFill>
              </a:rPr>
              <a:t> </a:t>
            </a:r>
            <a:endParaRPr lang="en-DE" sz="1800" dirty="0">
              <a:solidFill>
                <a:srgbClr val="121D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36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F7DE1F5-A972-9341-A533-01DD2AA64EE5}"/>
              </a:ext>
            </a:extLst>
          </p:cNvPr>
          <p:cNvSpPr/>
          <p:nvPr/>
        </p:nvSpPr>
        <p:spPr>
          <a:xfrm>
            <a:off x="838200" y="6200487"/>
            <a:ext cx="78921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121DFF"/>
                </a:solidFill>
              </a:rPr>
              <a:t>Nikita, </a:t>
            </a:r>
            <a:r>
              <a:rPr lang="en-US" sz="1600" dirty="0" err="1">
                <a:solidFill>
                  <a:srgbClr val="121DFF"/>
                </a:solidFill>
              </a:rPr>
              <a:t>Sakhanenko</a:t>
            </a:r>
            <a:r>
              <a:rPr lang="en-US" sz="1600" dirty="0">
                <a:solidFill>
                  <a:srgbClr val="121DFF"/>
                </a:solidFill>
              </a:rPr>
              <a:t>, David Galas. </a:t>
            </a:r>
            <a:r>
              <a:rPr lang="en-US" sz="1600" b="1" dirty="0">
                <a:solidFill>
                  <a:srgbClr val="121DFF"/>
                </a:solidFill>
              </a:rPr>
              <a:t>Markov Logic Networks in the Analysis of Genetic Data </a:t>
            </a:r>
          </a:p>
          <a:p>
            <a:r>
              <a:rPr lang="en-US" sz="1600" dirty="0">
                <a:solidFill>
                  <a:srgbClr val="121DFF"/>
                </a:solidFill>
                <a:latin typeface="AdvPS3D3A15"/>
              </a:rPr>
              <a:t>Journal of Computational Biology, Volume 17, Number 11, pp. 1491–1508, </a:t>
            </a:r>
            <a:r>
              <a:rPr lang="en-US" sz="1600" b="1" dirty="0">
                <a:solidFill>
                  <a:srgbClr val="FF0000"/>
                </a:solidFill>
                <a:latin typeface="AdvPS3D3A15"/>
              </a:rPr>
              <a:t>2010</a:t>
            </a:r>
            <a:r>
              <a:rPr lang="en-US" sz="1600" dirty="0">
                <a:solidFill>
                  <a:srgbClr val="121DFF"/>
                </a:solidFill>
                <a:latin typeface="AdvPS3D3A15"/>
              </a:rPr>
              <a:t>.</a:t>
            </a:r>
            <a:endParaRPr lang="en-US" sz="1600" dirty="0">
              <a:solidFill>
                <a:srgbClr val="121D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60592B-ED4B-1A4E-8DA3-2965B3A5C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Knowledge-based Genotype-Phenotype Associations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5DD8A-420C-2049-8761-6C526697E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2335"/>
            <a:ext cx="11111630" cy="48305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Genome-wide association studies (</a:t>
            </a:r>
            <a:r>
              <a:rPr lang="en-US" dirty="0">
                <a:solidFill>
                  <a:srgbClr val="121DFF"/>
                </a:solidFill>
              </a:rPr>
              <a:t>GWAS</a:t>
            </a:r>
            <a:r>
              <a:rPr lang="en-US" dirty="0"/>
              <a:t>) and similar statistical studies of g-p-linkage data assume </a:t>
            </a:r>
            <a:r>
              <a:rPr lang="en-US" dirty="0">
                <a:solidFill>
                  <a:srgbClr val="FF0000"/>
                </a:solidFill>
              </a:rPr>
              <a:t>simple (additive) models of gene interactions</a:t>
            </a:r>
          </a:p>
          <a:p>
            <a:pPr lvl="1"/>
            <a:r>
              <a:rPr lang="en-US" dirty="0"/>
              <a:t>Methods often </a:t>
            </a:r>
            <a:r>
              <a:rPr lang="en-US" dirty="0">
                <a:solidFill>
                  <a:srgbClr val="FF0000"/>
                </a:solidFill>
              </a:rPr>
              <a:t>miss substantial parts </a:t>
            </a:r>
            <a:r>
              <a:rPr lang="en-US" dirty="0"/>
              <a:t>of g-p-linkage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Methods </a:t>
            </a:r>
            <a:r>
              <a:rPr lang="en-US" dirty="0">
                <a:solidFill>
                  <a:srgbClr val="121DFF"/>
                </a:solidFill>
              </a:rPr>
              <a:t>do not use any biological knowledge </a:t>
            </a:r>
            <a:r>
              <a:rPr lang="en-US" dirty="0"/>
              <a:t>about underlying mechanisms</a:t>
            </a:r>
          </a:p>
          <a:p>
            <a:pPr lvl="2"/>
            <a:r>
              <a:rPr lang="en-US" dirty="0"/>
              <a:t>Unconstrained GWAS </a:t>
            </a:r>
            <a:r>
              <a:rPr lang="en-US" dirty="0">
                <a:solidFill>
                  <a:srgbClr val="FF0000"/>
                </a:solidFill>
              </a:rPr>
              <a:t>require way too many population samples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and can succeed only in detecting a limited range of effects </a:t>
            </a:r>
            <a:endParaRPr lang="en-US" dirty="0">
              <a:solidFill>
                <a:srgbClr val="121DFF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Goal: Incorporate knowledge into statistical analysis</a:t>
            </a:r>
          </a:p>
          <a:p>
            <a:pPr lvl="1"/>
            <a:r>
              <a:rPr lang="en-US" dirty="0"/>
              <a:t>Need </a:t>
            </a:r>
            <a:r>
              <a:rPr lang="en-US" dirty="0">
                <a:solidFill>
                  <a:srgbClr val="00B050"/>
                </a:solidFill>
              </a:rPr>
              <a:t>probability theory </a:t>
            </a:r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capture uncertainty</a:t>
            </a:r>
          </a:p>
          <a:p>
            <a:pPr lvl="1"/>
            <a:r>
              <a:rPr lang="en-US" dirty="0"/>
              <a:t>Need </a:t>
            </a:r>
            <a:r>
              <a:rPr lang="en-US" dirty="0">
                <a:solidFill>
                  <a:srgbClr val="00B050"/>
                </a:solidFill>
              </a:rPr>
              <a:t>FO Logic </a:t>
            </a:r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avoid “model explosion”</a:t>
            </a:r>
          </a:p>
          <a:p>
            <a:r>
              <a:rPr lang="en-US" dirty="0">
                <a:solidFill>
                  <a:srgbClr val="00B050"/>
                </a:solidFill>
              </a:rPr>
              <a:t>Stochastic Relational AI (Star-AI)</a:t>
            </a:r>
          </a:p>
          <a:p>
            <a:pPr lvl="1"/>
            <a:r>
              <a:rPr lang="en-US" dirty="0"/>
              <a:t>Deal with complex, non-additive genetic interactions</a:t>
            </a:r>
          </a:p>
          <a:p>
            <a:pPr lvl="1"/>
            <a:r>
              <a:rPr lang="en-US" dirty="0"/>
              <a:t>Learning with datasets of “reasonable” size</a:t>
            </a:r>
          </a:p>
        </p:txBody>
      </p:sp>
      <p:sp>
        <p:nvSpPr>
          <p:cNvPr id="4" name="Cloud Callout 3">
            <a:extLst>
              <a:ext uri="{FF2B5EF4-FFF2-40B4-BE49-F238E27FC236}">
                <a16:creationId xmlns:a16="http://schemas.microsoft.com/office/drawing/2014/main" id="{4F889237-99D8-F54E-A511-61184386013F}"/>
              </a:ext>
            </a:extLst>
          </p:cNvPr>
          <p:cNvSpPr/>
          <p:nvPr/>
        </p:nvSpPr>
        <p:spPr>
          <a:xfrm>
            <a:off x="9296400" y="3176365"/>
            <a:ext cx="3309257" cy="2971800"/>
          </a:xfrm>
          <a:prstGeom prst="cloudCallout">
            <a:avLst>
              <a:gd name="adj1" fmla="val -76477"/>
              <a:gd name="adj2" fmla="val -426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Need more data!</a:t>
            </a:r>
          </a:p>
          <a:p>
            <a:pPr algn="ctr"/>
            <a:r>
              <a:rPr lang="en-DE" dirty="0">
                <a:solidFill>
                  <a:srgbClr val="FFFF00"/>
                </a:solidFill>
              </a:rPr>
              <a:t>Just like the ever repeated quest for an even larger collider in physics research</a:t>
            </a:r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167F1AFF-1E35-B446-9862-D3F0234548A8}"/>
              </a:ext>
            </a:extLst>
          </p:cNvPr>
          <p:cNvSpPr/>
          <p:nvPr/>
        </p:nvSpPr>
        <p:spPr>
          <a:xfrm>
            <a:off x="8433106" y="5067090"/>
            <a:ext cx="4340783" cy="1790910"/>
          </a:xfrm>
          <a:prstGeom prst="cloudCallout">
            <a:avLst>
              <a:gd name="adj1" fmla="val -74409"/>
              <a:gd name="adj2" fmla="val -447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Advertisement: </a:t>
            </a:r>
            <a:br>
              <a:rPr lang="en-DE" dirty="0"/>
            </a:br>
            <a:r>
              <a:rPr lang="en-DE" dirty="0">
                <a:solidFill>
                  <a:srgbClr val="FFFF00"/>
                </a:solidFill>
              </a:rPr>
              <a:t>Star-AI to the rescue</a:t>
            </a:r>
          </a:p>
          <a:p>
            <a:pPr algn="ctr"/>
            <a:r>
              <a:rPr lang="en-DE" dirty="0">
                <a:solidFill>
                  <a:schemeClr val="bg1"/>
                </a:solidFill>
              </a:rPr>
              <a:t>No worries: Only one spot</a:t>
            </a:r>
          </a:p>
        </p:txBody>
      </p:sp>
    </p:spTree>
    <p:extLst>
      <p:ext uri="{BB962C8B-B14F-4D97-AF65-F5344CB8AC3E}">
        <p14:creationId xmlns:p14="http://schemas.microsoft.com/office/powerpoint/2010/main" val="342305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85E5E-A260-874F-8439-A1F55DD80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885" y="365125"/>
            <a:ext cx="11386159" cy="1325563"/>
          </a:xfrm>
        </p:spPr>
        <p:txBody>
          <a:bodyPr/>
          <a:lstStyle/>
          <a:p>
            <a:r>
              <a:rPr lang="en-US" dirty="0"/>
              <a:t>Model Joint Distribution w/ Markov Random Field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943093C3-4FFD-4047-B0F7-A62029179A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1650" y="1603006"/>
            <a:ext cx="8648700" cy="30861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507E43-13DF-A048-898F-FC75A8D72FE0}"/>
              </a:ext>
            </a:extLst>
          </p:cNvPr>
          <p:cNvSpPr txBox="1"/>
          <p:nvPr/>
        </p:nvSpPr>
        <p:spPr>
          <a:xfrm>
            <a:off x="3823011" y="4942330"/>
            <a:ext cx="45459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MRFs are too simple: </a:t>
            </a:r>
            <a:br>
              <a:rPr lang="en-US" sz="2400" dirty="0"/>
            </a:br>
            <a:r>
              <a:rPr lang="en-US" sz="2400" dirty="0"/>
              <a:t>Model “explodes” with more </a:t>
            </a:r>
            <a:br>
              <a:rPr lang="en-US" sz="2400" dirty="0"/>
            </a:br>
            <a:r>
              <a:rPr lang="en-US" sz="2400" dirty="0"/>
              <a:t>complex phenotype </a:t>
            </a:r>
            <a:r>
              <a:rPr lang="en-US" sz="2400" dirty="0" err="1"/>
              <a:t>reprsentations</a:t>
            </a:r>
            <a:br>
              <a:rPr lang="en-US" sz="2400" dirty="0"/>
            </a:br>
            <a:r>
              <a:rPr lang="en-US" sz="2400" dirty="0"/>
              <a:t>and interaction on many genes?</a:t>
            </a:r>
          </a:p>
        </p:txBody>
      </p:sp>
      <p:sp>
        <p:nvSpPr>
          <p:cNvPr id="7" name="Cloud Callout 6">
            <a:extLst>
              <a:ext uri="{FF2B5EF4-FFF2-40B4-BE49-F238E27FC236}">
                <a16:creationId xmlns:a16="http://schemas.microsoft.com/office/drawing/2014/main" id="{147C85A3-20CA-2E42-986B-1B6C38A7DB37}"/>
              </a:ext>
            </a:extLst>
          </p:cNvPr>
          <p:cNvSpPr/>
          <p:nvPr/>
        </p:nvSpPr>
        <p:spPr>
          <a:xfrm>
            <a:off x="9557359" y="4108536"/>
            <a:ext cx="2492679" cy="2229633"/>
          </a:xfrm>
          <a:prstGeom prst="cloudCallout">
            <a:avLst>
              <a:gd name="adj1" fmla="val -83647"/>
              <a:gd name="adj2" fmla="val 177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Propositional Logic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Why don’t we use First-Order Logic?</a:t>
            </a:r>
          </a:p>
        </p:txBody>
      </p:sp>
    </p:spTree>
    <p:extLst>
      <p:ext uri="{BB962C8B-B14F-4D97-AF65-F5344CB8AC3E}">
        <p14:creationId xmlns:p14="http://schemas.microsoft.com/office/powerpoint/2010/main" val="419036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46701-DED7-E644-A21C-6B0FAB98B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FO-Signature for Biological Knowledge Base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EF11801-620D-254F-8C79-F757C8723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285750" indent="-285750"/>
            <a:r>
              <a:rPr lang="en-US" sz="2000" dirty="0" err="1">
                <a:solidFill>
                  <a:srgbClr val="121DFF"/>
                </a:solidFill>
                <a:latin typeface="AdvP8DFB"/>
              </a:rPr>
              <a:t>RelWS</a:t>
            </a:r>
            <a:r>
              <a:rPr lang="en-US" sz="2000" dirty="0">
                <a:solidFill>
                  <a:srgbClr val="121DFF"/>
                </a:solidFill>
                <a:latin typeface="AdvP8DFB"/>
              </a:rPr>
              <a:t>(x, v)</a:t>
            </a:r>
            <a:endParaRPr lang="en-US" sz="2000" dirty="0">
              <a:latin typeface="AdvP8DFB"/>
            </a:endParaRPr>
          </a:p>
          <a:p>
            <a:pPr marL="742950" lvl="1" indent="-285750"/>
            <a:r>
              <a:rPr lang="en-US" sz="1800" dirty="0">
                <a:latin typeface="AdvPS43EDDE"/>
              </a:rPr>
              <a:t>2-argument predicate which captures a relation between a </a:t>
            </a:r>
            <a:r>
              <a:rPr lang="en-US" sz="1800" dirty="0">
                <a:solidFill>
                  <a:srgbClr val="121DFF"/>
                </a:solidFill>
                <a:latin typeface="AdvPS43EDDE"/>
              </a:rPr>
              <a:t>w</a:t>
            </a:r>
            <a:r>
              <a:rPr lang="en-US" sz="1800" dirty="0">
                <a:latin typeface="AdvPS43EDDE"/>
              </a:rPr>
              <a:t>ild type and a </a:t>
            </a:r>
            <a:r>
              <a:rPr lang="en-US" sz="1800" dirty="0">
                <a:solidFill>
                  <a:srgbClr val="121DFF"/>
                </a:solidFill>
                <a:latin typeface="AdvPS43EDDE"/>
              </a:rPr>
              <a:t>s</a:t>
            </a:r>
            <a:r>
              <a:rPr lang="en-US" sz="1800" dirty="0">
                <a:latin typeface="AdvPS43EDDE"/>
              </a:rPr>
              <a:t>ingle mutant </a:t>
            </a:r>
          </a:p>
          <a:p>
            <a:pPr marL="285750" indent="-285750"/>
            <a:r>
              <a:rPr lang="en-US" sz="2000" dirty="0" err="1">
                <a:solidFill>
                  <a:srgbClr val="121DFF"/>
                </a:solidFill>
                <a:latin typeface="AdvP8DFB"/>
              </a:rPr>
              <a:t>RelWD</a:t>
            </a:r>
            <a:r>
              <a:rPr lang="en-US" sz="2000" dirty="0">
                <a:solidFill>
                  <a:srgbClr val="121DFF"/>
                </a:solidFill>
                <a:latin typeface="AdvP8DFB"/>
              </a:rPr>
              <a:t>(x, y, v)</a:t>
            </a:r>
            <a:endParaRPr lang="en-US" sz="2000" dirty="0">
              <a:latin typeface="AdvP8DFB"/>
            </a:endParaRPr>
          </a:p>
          <a:p>
            <a:pPr marL="742950" lvl="1" indent="-285750"/>
            <a:r>
              <a:rPr lang="en-US" sz="1800" dirty="0">
                <a:latin typeface="AdvPS43EDDE"/>
              </a:rPr>
              <a:t>Relation between a </a:t>
            </a:r>
            <a:r>
              <a:rPr lang="en-US" sz="1800" dirty="0">
                <a:solidFill>
                  <a:srgbClr val="121DFF"/>
                </a:solidFill>
                <a:latin typeface="AdvPS43EDDE"/>
              </a:rPr>
              <a:t>w</a:t>
            </a:r>
            <a:r>
              <a:rPr lang="en-US" sz="1800" dirty="0">
                <a:latin typeface="AdvPS43EDDE"/>
              </a:rPr>
              <a:t>ild type and a </a:t>
            </a:r>
            <a:r>
              <a:rPr lang="en-US" sz="1800" dirty="0">
                <a:solidFill>
                  <a:srgbClr val="121DFF"/>
                </a:solidFill>
                <a:latin typeface="AdvPS43EDDE"/>
              </a:rPr>
              <a:t>d</a:t>
            </a:r>
            <a:r>
              <a:rPr lang="en-US" sz="1800" dirty="0">
                <a:latin typeface="AdvPS43EDDE"/>
              </a:rPr>
              <a:t>ouble mutant</a:t>
            </a:r>
          </a:p>
          <a:p>
            <a:pPr marL="285750" indent="-285750"/>
            <a:r>
              <a:rPr lang="en-US" sz="2000" dirty="0" err="1">
                <a:solidFill>
                  <a:srgbClr val="121DFF"/>
                </a:solidFill>
                <a:latin typeface="AdvP8DFB"/>
              </a:rPr>
              <a:t>RelSS</a:t>
            </a:r>
            <a:r>
              <a:rPr lang="en-US" sz="2000" dirty="0">
                <a:solidFill>
                  <a:srgbClr val="121DFF"/>
                </a:solidFill>
                <a:latin typeface="AdvP8DFB"/>
              </a:rPr>
              <a:t>(x, y, v)</a:t>
            </a:r>
            <a:endParaRPr lang="en-US" sz="2000" dirty="0">
              <a:latin typeface="AdvP8DFB"/>
            </a:endParaRPr>
          </a:p>
          <a:p>
            <a:pPr marL="742950" lvl="1" indent="-285750"/>
            <a:r>
              <a:rPr lang="en-US" sz="1800" dirty="0">
                <a:latin typeface="AdvPS43EDDE"/>
              </a:rPr>
              <a:t>Relation between </a:t>
            </a:r>
            <a:r>
              <a:rPr lang="en-US" sz="1800" dirty="0">
                <a:solidFill>
                  <a:srgbClr val="121DFF"/>
                </a:solidFill>
                <a:latin typeface="AdvPS43EDDE"/>
              </a:rPr>
              <a:t>two s</a:t>
            </a:r>
            <a:r>
              <a:rPr lang="en-US" sz="1800" dirty="0">
                <a:latin typeface="AdvPS43EDDE"/>
              </a:rPr>
              <a:t>ingle mutants</a:t>
            </a:r>
          </a:p>
          <a:p>
            <a:pPr marL="285750" indent="-285750"/>
            <a:r>
              <a:rPr lang="en-US" sz="2000" dirty="0" err="1">
                <a:solidFill>
                  <a:srgbClr val="121DFF"/>
                </a:solidFill>
                <a:latin typeface="AdvP8DFB"/>
              </a:rPr>
              <a:t>RelSD</a:t>
            </a:r>
            <a:r>
              <a:rPr lang="en-US" sz="2000" dirty="0">
                <a:solidFill>
                  <a:srgbClr val="121DFF"/>
                </a:solidFill>
                <a:latin typeface="AdvP8DFB"/>
              </a:rPr>
              <a:t>(x, y, x, v)</a:t>
            </a:r>
            <a:endParaRPr lang="en-US" sz="2000" dirty="0">
              <a:latin typeface="AdvP8DFB"/>
            </a:endParaRPr>
          </a:p>
          <a:p>
            <a:pPr marL="742950" lvl="1" indent="-285750"/>
            <a:r>
              <a:rPr lang="en-US" sz="1800" dirty="0">
                <a:latin typeface="AdvPS43EDDE"/>
              </a:rPr>
              <a:t>Relation between a </a:t>
            </a:r>
            <a:r>
              <a:rPr lang="en-US" sz="1800" dirty="0">
                <a:solidFill>
                  <a:srgbClr val="121DFF"/>
                </a:solidFill>
                <a:latin typeface="AdvPS43EDDE"/>
              </a:rPr>
              <a:t>s</a:t>
            </a:r>
            <a:r>
              <a:rPr lang="en-US" sz="1800" dirty="0">
                <a:latin typeface="AdvPS43EDDE"/>
              </a:rPr>
              <a:t>ingle mutant and a </a:t>
            </a:r>
            <a:r>
              <a:rPr lang="en-US" sz="1800" dirty="0">
                <a:solidFill>
                  <a:srgbClr val="121DFF"/>
                </a:solidFill>
                <a:latin typeface="AdvPS43EDDE"/>
              </a:rPr>
              <a:t>d</a:t>
            </a:r>
            <a:r>
              <a:rPr lang="en-US" sz="1800" dirty="0">
                <a:latin typeface="AdvPS43EDDE"/>
              </a:rPr>
              <a:t>ouble mutant</a:t>
            </a:r>
          </a:p>
          <a:p>
            <a:pPr marL="285750" indent="-285750"/>
            <a:r>
              <a:rPr lang="en-US" sz="2000" dirty="0">
                <a:solidFill>
                  <a:srgbClr val="121DFF"/>
                </a:solidFill>
                <a:latin typeface="AdvP8DFB"/>
              </a:rPr>
              <a:t>Int(x, y, c)</a:t>
            </a:r>
            <a:endParaRPr lang="en-US" sz="2000" dirty="0">
              <a:latin typeface="AdvPS43EDDE"/>
            </a:endParaRPr>
          </a:p>
          <a:p>
            <a:pPr marL="742950" lvl="1" indent="-285750"/>
            <a:r>
              <a:rPr lang="en-US" sz="1800" dirty="0">
                <a:latin typeface="AdvPS43EDDE"/>
              </a:rPr>
              <a:t>Interaction between two genes </a:t>
            </a:r>
            <a:r>
              <a:rPr lang="en-US" sz="1800" dirty="0" err="1">
                <a:latin typeface="AdvPS43EDDE"/>
              </a:rPr>
              <a:t>wtih</a:t>
            </a:r>
            <a:r>
              <a:rPr lang="en-US" sz="1800" dirty="0">
                <a:latin typeface="AdvPS43EDDE"/>
              </a:rPr>
              <a:t> interaction type c</a:t>
            </a:r>
          </a:p>
          <a:p>
            <a:pPr marL="742950" lvl="1" indent="-285750"/>
            <a:endParaRPr lang="en-US" sz="1800" dirty="0">
              <a:latin typeface="AdvPS43EDDE"/>
            </a:endParaRPr>
          </a:p>
          <a:p>
            <a:pPr marL="457200" lvl="1" indent="-447675">
              <a:buNone/>
            </a:pPr>
            <a:r>
              <a:rPr lang="en-US" sz="1800" dirty="0">
                <a:solidFill>
                  <a:srgbClr val="121DFF"/>
                </a:solidFill>
                <a:latin typeface="AdvPS43EDDE"/>
              </a:rPr>
              <a:t>x, y:	</a:t>
            </a:r>
            <a:r>
              <a:rPr lang="en-US" sz="1800" dirty="0">
                <a:latin typeface="AdvPS43EDDE"/>
              </a:rPr>
              <a:t>Genes: Domains </a:t>
            </a:r>
            <a:r>
              <a:rPr lang="en-US" sz="1800" dirty="0">
                <a:solidFill>
                  <a:srgbClr val="121DFF"/>
                </a:solidFill>
                <a:latin typeface="AdvPS43EDDE"/>
              </a:rPr>
              <a:t>{g1, g2}</a:t>
            </a:r>
          </a:p>
          <a:p>
            <a:pPr marL="457200" lvl="1" indent="-447675">
              <a:buNone/>
            </a:pPr>
            <a:r>
              <a:rPr lang="en-US" sz="1800" dirty="0">
                <a:solidFill>
                  <a:srgbClr val="121DFF"/>
                </a:solidFill>
                <a:latin typeface="AdvPS43EDDE"/>
              </a:rPr>
              <a:t>v:	</a:t>
            </a:r>
            <a:r>
              <a:rPr lang="en-US" sz="1800" dirty="0">
                <a:latin typeface="AdvPS43EDDE"/>
              </a:rPr>
              <a:t>Phenotype values: Domain </a:t>
            </a:r>
            <a:r>
              <a:rPr lang="en-US" sz="1800" dirty="0">
                <a:solidFill>
                  <a:srgbClr val="121DFF"/>
                </a:solidFill>
                <a:latin typeface="AdvPS43EDDE"/>
              </a:rPr>
              <a:t>{0, 1, 2}</a:t>
            </a:r>
          </a:p>
          <a:p>
            <a:pPr marL="457200" lvl="1" indent="-447675">
              <a:buNone/>
            </a:pPr>
            <a:r>
              <a:rPr lang="en-US" sz="1800" dirty="0">
                <a:solidFill>
                  <a:srgbClr val="121DFF"/>
                </a:solidFill>
              </a:rPr>
              <a:t>c:	</a:t>
            </a:r>
            <a:r>
              <a:rPr lang="en-US" sz="1800" dirty="0"/>
              <a:t>Interaction types: Domain </a:t>
            </a:r>
            <a:r>
              <a:rPr lang="en-US" sz="1800" dirty="0">
                <a:solidFill>
                  <a:srgbClr val="121DFF"/>
                </a:solidFill>
              </a:rPr>
              <a:t>{A, B}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EFD0CC-67D6-A54E-83A1-B4A6A9998A22}"/>
              </a:ext>
            </a:extLst>
          </p:cNvPr>
          <p:cNvSpPr/>
          <p:nvPr/>
        </p:nvSpPr>
        <p:spPr>
          <a:xfrm>
            <a:off x="2149906" y="6173259"/>
            <a:ext cx="78921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121DFF"/>
                </a:solidFill>
              </a:rPr>
              <a:t>Nikita, </a:t>
            </a:r>
            <a:r>
              <a:rPr lang="en-US" sz="1600" dirty="0" err="1">
                <a:solidFill>
                  <a:srgbClr val="121DFF"/>
                </a:solidFill>
              </a:rPr>
              <a:t>Sakhanenko</a:t>
            </a:r>
            <a:r>
              <a:rPr lang="en-US" sz="1600" dirty="0">
                <a:solidFill>
                  <a:srgbClr val="121DFF"/>
                </a:solidFill>
              </a:rPr>
              <a:t>, David Galas. </a:t>
            </a:r>
            <a:r>
              <a:rPr lang="en-US" sz="1600" b="1" dirty="0">
                <a:solidFill>
                  <a:srgbClr val="121DFF"/>
                </a:solidFill>
              </a:rPr>
              <a:t>Markov Logic Networks in the Analysis of Genetic Data </a:t>
            </a:r>
          </a:p>
          <a:p>
            <a:r>
              <a:rPr lang="en-US" sz="1600" dirty="0">
                <a:solidFill>
                  <a:srgbClr val="121DFF"/>
                </a:solidFill>
                <a:latin typeface="AdvPS3D3A15"/>
              </a:rPr>
              <a:t>Journal of Computational Biology, Volume 17, Number 11, pp. 1491–1508, </a:t>
            </a:r>
            <a:r>
              <a:rPr lang="en-US" sz="1600" b="1" dirty="0">
                <a:solidFill>
                  <a:srgbClr val="FF0000"/>
                </a:solidFill>
                <a:latin typeface="AdvPS3D3A15"/>
              </a:rPr>
              <a:t>2010</a:t>
            </a:r>
            <a:r>
              <a:rPr lang="en-US" sz="1600" dirty="0">
                <a:solidFill>
                  <a:srgbClr val="121DFF"/>
                </a:solidFill>
                <a:latin typeface="AdvPS3D3A15"/>
              </a:rPr>
              <a:t>.</a:t>
            </a:r>
            <a:endParaRPr lang="en-US" sz="1600" dirty="0">
              <a:solidFill>
                <a:srgbClr val="121DFF"/>
              </a:solidFill>
            </a:endParaRPr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26F6F2FA-3E40-214E-8E2A-C3AFB08EE37F}"/>
              </a:ext>
            </a:extLst>
          </p:cNvPr>
          <p:cNvSpPr/>
          <p:nvPr/>
        </p:nvSpPr>
        <p:spPr>
          <a:xfrm>
            <a:off x="9717741" y="3223296"/>
            <a:ext cx="2474259" cy="2259106"/>
          </a:xfrm>
          <a:prstGeom prst="cloudCallout">
            <a:avLst>
              <a:gd name="adj1" fmla="val -84187"/>
              <a:gd name="adj2" fmla="val -365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Signature elements are also called </a:t>
            </a:r>
            <a:r>
              <a:rPr lang="en-DE" dirty="0">
                <a:solidFill>
                  <a:srgbClr val="FFFF00"/>
                </a:solidFill>
              </a:rPr>
              <a:t>atoms</a:t>
            </a:r>
          </a:p>
        </p:txBody>
      </p:sp>
    </p:spTree>
    <p:extLst>
      <p:ext uri="{BB962C8B-B14F-4D97-AF65-F5344CB8AC3E}">
        <p14:creationId xmlns:p14="http://schemas.microsoft.com/office/powerpoint/2010/main" val="423427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FED9D-380C-884D-AC5C-92F0A3251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87323" cy="1325563"/>
          </a:xfrm>
        </p:spPr>
        <p:txBody>
          <a:bodyPr/>
          <a:lstStyle/>
          <a:p>
            <a:r>
              <a:rPr lang="en-US" dirty="0"/>
              <a:t>Dependencies between Instantiations of Atoms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129799E-2FDB-DA4B-8834-BF374CEED4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6188" y="1429431"/>
            <a:ext cx="8135110" cy="4351338"/>
          </a:xfrm>
        </p:spPr>
      </p:pic>
      <p:sp>
        <p:nvSpPr>
          <p:cNvPr id="6" name="Cloud Callout 5">
            <a:extLst>
              <a:ext uri="{FF2B5EF4-FFF2-40B4-BE49-F238E27FC236}">
                <a16:creationId xmlns:a16="http://schemas.microsoft.com/office/drawing/2014/main" id="{6DEFE27E-ABCF-984A-8EBF-AB5A35D338CB}"/>
              </a:ext>
            </a:extLst>
          </p:cNvPr>
          <p:cNvSpPr/>
          <p:nvPr/>
        </p:nvSpPr>
        <p:spPr>
          <a:xfrm>
            <a:off x="7690980" y="4960239"/>
            <a:ext cx="4234543" cy="1641059"/>
          </a:xfrm>
          <a:prstGeom prst="cloudCallout">
            <a:avLst>
              <a:gd name="adj1" fmla="val -54571"/>
              <a:gd name="adj2" fmla="val -396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Just a small subgraph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05547D-B707-274F-AB35-21329393C338}"/>
              </a:ext>
            </a:extLst>
          </p:cNvPr>
          <p:cNvSpPr/>
          <p:nvPr/>
        </p:nvSpPr>
        <p:spPr>
          <a:xfrm>
            <a:off x="6601216" y="2242159"/>
            <a:ext cx="518041" cy="3382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E3C114-90F0-A84E-9C06-E45DAC244323}"/>
              </a:ext>
            </a:extLst>
          </p:cNvPr>
          <p:cNvSpPr/>
          <p:nvPr/>
        </p:nvSpPr>
        <p:spPr>
          <a:xfrm>
            <a:off x="7690980" y="3507288"/>
            <a:ext cx="518041" cy="3382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0CCF4C-B44F-C44A-9B79-74BE896F00F8}"/>
              </a:ext>
            </a:extLst>
          </p:cNvPr>
          <p:cNvSpPr/>
          <p:nvPr/>
        </p:nvSpPr>
        <p:spPr>
          <a:xfrm>
            <a:off x="5311035" y="4308954"/>
            <a:ext cx="518041" cy="3382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1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0EB9BBB-F9E5-614C-8074-ED9D65A929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4865" y="3823225"/>
            <a:ext cx="7928429" cy="1448068"/>
          </a:xfrm>
        </p:spPr>
      </p:pic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E793414D-434D-8C40-A02F-5E0F26C8FC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8066" y="1776843"/>
            <a:ext cx="4773934" cy="2553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146701-DED7-E644-A21C-6B0FAB98B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02" y="205245"/>
            <a:ext cx="10811005" cy="1325563"/>
          </a:xfrm>
        </p:spPr>
        <p:txBody>
          <a:bodyPr/>
          <a:lstStyle/>
          <a:p>
            <a:r>
              <a:rPr lang="en-DE" dirty="0"/>
              <a:t>Objects, Relations, Uncertainty about Formulas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13F490-802A-AE43-9FE3-C8EBBAE33D9A}"/>
              </a:ext>
            </a:extLst>
          </p:cNvPr>
          <p:cNvSpPr/>
          <p:nvPr/>
        </p:nvSpPr>
        <p:spPr>
          <a:xfrm>
            <a:off x="476139" y="1690688"/>
            <a:ext cx="9804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dvPS43EDDE"/>
              </a:rPr>
              <a:t>Markov Logic Network (MLN)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dvPS43EDDE"/>
              </a:rPr>
              <a:t>Depending on the type of interaction between two genes </a:t>
            </a:r>
            <a:r>
              <a:rPr lang="en-US" sz="2000" dirty="0">
                <a:solidFill>
                  <a:srgbClr val="121DFF"/>
                </a:solidFill>
                <a:latin typeface="AdvPS43EDDE"/>
              </a:rPr>
              <a:t>Int(x, y, c)</a:t>
            </a:r>
            <a:r>
              <a:rPr lang="en-US" sz="2000" dirty="0">
                <a:latin typeface="AdvPS43EDDE"/>
              </a:rPr>
              <a:t>, </a:t>
            </a:r>
            <a:br>
              <a:rPr lang="en-US" sz="2000" dirty="0">
                <a:latin typeface="AdvPS43EDDE"/>
              </a:rPr>
            </a:br>
            <a:r>
              <a:rPr lang="en-US" sz="2000" dirty="0">
                <a:latin typeface="AdvPS43EDDE"/>
              </a:rPr>
              <a:t>there is a dependency between </a:t>
            </a:r>
            <a:r>
              <a:rPr lang="en-US" sz="2000" dirty="0" err="1">
                <a:solidFill>
                  <a:srgbClr val="121DFF"/>
                </a:solidFill>
                <a:latin typeface="AdvP8DFB"/>
              </a:rPr>
              <a:t>RelWS</a:t>
            </a:r>
            <a:r>
              <a:rPr lang="en-US" sz="2000" dirty="0">
                <a:solidFill>
                  <a:srgbClr val="121DFF"/>
                </a:solidFill>
                <a:latin typeface="AdvP8DFB"/>
              </a:rPr>
              <a:t>(x, v)</a:t>
            </a:r>
            <a:r>
              <a:rPr lang="en-US" sz="2000" dirty="0">
                <a:latin typeface="AdvP8DFB"/>
              </a:rPr>
              <a:t> </a:t>
            </a:r>
            <a:r>
              <a:rPr lang="en-US" sz="2000" dirty="0">
                <a:latin typeface="AdvPS43EDDE"/>
              </a:rPr>
              <a:t>and </a:t>
            </a:r>
            <a:r>
              <a:rPr lang="en-US" sz="2000" dirty="0" err="1">
                <a:solidFill>
                  <a:srgbClr val="121DFF"/>
                </a:solidFill>
                <a:latin typeface="AdvP8DFB"/>
              </a:rPr>
              <a:t>RelSD</a:t>
            </a:r>
            <a:r>
              <a:rPr lang="en-US" sz="2000" dirty="0">
                <a:solidFill>
                  <a:srgbClr val="121DFF"/>
                </a:solidFill>
                <a:latin typeface="AdvP8DFB"/>
              </a:rPr>
              <a:t>(y, x, y, v) </a:t>
            </a:r>
            <a:endParaRPr lang="en-US" sz="2000" dirty="0">
              <a:latin typeface="AdvP8DFB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AdvPS43EDD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dvPS43EDDE"/>
              </a:rPr>
              <a:t>Three statements </a:t>
            </a:r>
            <a:r>
              <a:rPr lang="en-US" sz="2000" dirty="0" err="1">
                <a:solidFill>
                  <a:srgbClr val="FF0000"/>
                </a:solidFill>
                <a:latin typeface="AdvP8DFB"/>
              </a:rPr>
              <a:t>RelWS</a:t>
            </a:r>
            <a:r>
              <a:rPr lang="en-US" sz="2000" dirty="0">
                <a:solidFill>
                  <a:srgbClr val="FF0000"/>
                </a:solidFill>
                <a:latin typeface="AdvP8DFB"/>
              </a:rPr>
              <a:t>(</a:t>
            </a:r>
            <a:r>
              <a:rPr lang="en-US" sz="2000" dirty="0" err="1">
                <a:solidFill>
                  <a:srgbClr val="FF0000"/>
                </a:solidFill>
                <a:latin typeface="AdvP8DFB"/>
              </a:rPr>
              <a:t>x,v</a:t>
            </a:r>
            <a:r>
              <a:rPr lang="en-US" sz="2000" dirty="0">
                <a:solidFill>
                  <a:srgbClr val="FF0000"/>
                </a:solidFill>
                <a:latin typeface="AdvP8DFB"/>
              </a:rPr>
              <a:t>), </a:t>
            </a:r>
            <a:r>
              <a:rPr lang="en-US" sz="2000" dirty="0" err="1">
                <a:solidFill>
                  <a:srgbClr val="FF0000"/>
                </a:solidFill>
                <a:latin typeface="AdvP8DFB"/>
              </a:rPr>
              <a:t>RelWS</a:t>
            </a:r>
            <a:r>
              <a:rPr lang="en-US" sz="2000" dirty="0">
                <a:solidFill>
                  <a:srgbClr val="FF0000"/>
                </a:solidFill>
                <a:latin typeface="AdvP8DFB"/>
              </a:rPr>
              <a:t>(</a:t>
            </a:r>
            <a:r>
              <a:rPr lang="en-US" sz="2000" dirty="0" err="1">
                <a:solidFill>
                  <a:srgbClr val="FF0000"/>
                </a:solidFill>
                <a:latin typeface="AdvP8DFB"/>
              </a:rPr>
              <a:t>y,u</a:t>
            </a:r>
            <a:r>
              <a:rPr lang="en-US" sz="2000" dirty="0">
                <a:solidFill>
                  <a:srgbClr val="FF0000"/>
                </a:solidFill>
                <a:latin typeface="AdvP8DFB"/>
              </a:rPr>
              <a:t>)</a:t>
            </a:r>
            <a:r>
              <a:rPr lang="en-US" sz="2000" dirty="0">
                <a:solidFill>
                  <a:srgbClr val="FF0000"/>
                </a:solidFill>
                <a:latin typeface="AdvPS43EDDE"/>
              </a:rPr>
              <a:t>, </a:t>
            </a:r>
            <a:r>
              <a:rPr lang="en-US" sz="2000" dirty="0">
                <a:latin typeface="AdvPS43EDDE"/>
              </a:rPr>
              <a:t>and</a:t>
            </a:r>
            <a:r>
              <a:rPr lang="en-US" sz="2000" dirty="0">
                <a:solidFill>
                  <a:srgbClr val="FF0000"/>
                </a:solidFill>
                <a:latin typeface="AdvPS43EDDE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AdvP8DFB"/>
              </a:rPr>
              <a:t>RelWD</a:t>
            </a:r>
            <a:r>
              <a:rPr lang="en-US" sz="2000" dirty="0">
                <a:solidFill>
                  <a:srgbClr val="FF0000"/>
                </a:solidFill>
                <a:latin typeface="AdvP8DFB"/>
              </a:rPr>
              <a:t>(</a:t>
            </a:r>
            <a:r>
              <a:rPr lang="en-US" sz="2000" dirty="0" err="1">
                <a:solidFill>
                  <a:srgbClr val="FF0000"/>
                </a:solidFill>
                <a:latin typeface="AdvP8DFB"/>
              </a:rPr>
              <a:t>x,y,w</a:t>
            </a:r>
            <a:r>
              <a:rPr lang="en-US" sz="2000" dirty="0">
                <a:solidFill>
                  <a:srgbClr val="FF0000"/>
                </a:solidFill>
                <a:latin typeface="AdvP8DFB"/>
              </a:rPr>
              <a:t>)</a:t>
            </a:r>
            <a:r>
              <a:rPr lang="en-US" sz="2000" dirty="0">
                <a:latin typeface="AdvPS43EDDE"/>
              </a:rPr>
              <a:t>, </a:t>
            </a:r>
            <a:br>
              <a:rPr lang="en-US" sz="2000" dirty="0">
                <a:latin typeface="AdvPS43EDDE"/>
              </a:rPr>
            </a:br>
            <a:r>
              <a:rPr lang="en-US" sz="2000" dirty="0">
                <a:latin typeface="AdvPS43EDDE"/>
              </a:rPr>
              <a:t>together determine the type of gene interaction</a:t>
            </a:r>
            <a:r>
              <a:rPr lang="en-US" sz="2000" dirty="0">
                <a:solidFill>
                  <a:srgbClr val="FF0000"/>
                </a:solidFill>
                <a:latin typeface="AdvPS43EDDE"/>
              </a:rPr>
              <a:t> Int(x, y, c)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230CDD-F383-7D44-B89B-26C44668FC71}"/>
              </a:ext>
            </a:extLst>
          </p:cNvPr>
          <p:cNvSpPr txBox="1"/>
          <p:nvPr/>
        </p:nvSpPr>
        <p:spPr>
          <a:xfrm>
            <a:off x="476139" y="3860803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rgbClr val="FF0000"/>
                </a:solidFill>
              </a:rPr>
              <a:t>1.5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BC1637-BEF9-DF47-AD79-4BA32422C1E7}"/>
              </a:ext>
            </a:extLst>
          </p:cNvPr>
          <p:cNvSpPr txBox="1"/>
          <p:nvPr/>
        </p:nvSpPr>
        <p:spPr>
          <a:xfrm>
            <a:off x="476139" y="4546603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rgbClr val="0070C0"/>
                </a:solidFill>
              </a:rPr>
              <a:t>2.1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2B2E40-D573-814C-B6BF-E8F01ADF5645}"/>
              </a:ext>
            </a:extLst>
          </p:cNvPr>
          <p:cNvSpPr/>
          <p:nvPr/>
        </p:nvSpPr>
        <p:spPr>
          <a:xfrm>
            <a:off x="10490250" y="2268913"/>
            <a:ext cx="293914" cy="185058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CA4157-C9D4-5D48-9AE1-1478BDF73084}"/>
              </a:ext>
            </a:extLst>
          </p:cNvPr>
          <p:cNvSpPr/>
          <p:nvPr/>
        </p:nvSpPr>
        <p:spPr>
          <a:xfrm>
            <a:off x="9739136" y="3455456"/>
            <a:ext cx="293914" cy="185058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59068B-F899-674D-A6FA-B71A872651C3}"/>
              </a:ext>
            </a:extLst>
          </p:cNvPr>
          <p:cNvSpPr/>
          <p:nvPr/>
        </p:nvSpPr>
        <p:spPr>
          <a:xfrm>
            <a:off x="11099850" y="3009142"/>
            <a:ext cx="293914" cy="185058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E428F03-7A5D-0C43-BA69-52DA45465941}"/>
              </a:ext>
            </a:extLst>
          </p:cNvPr>
          <p:cNvSpPr/>
          <p:nvPr/>
        </p:nvSpPr>
        <p:spPr>
          <a:xfrm>
            <a:off x="476138" y="5435971"/>
            <a:ext cx="108776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dvPS43EDDE"/>
              </a:rPr>
              <a:t>Mathematics behind this representation language: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dvPS43EDDE"/>
              </a:rPr>
              <a:t>Joint probability distribution over ground atoms (in this case Boolean </a:t>
            </a:r>
            <a:r>
              <a:rPr lang="en-US" sz="2000" dirty="0" err="1">
                <a:latin typeface="AdvPS43EDDE"/>
              </a:rPr>
              <a:t>randvars</a:t>
            </a:r>
            <a:r>
              <a:rPr lang="en-US" sz="2000" dirty="0">
                <a:latin typeface="AdvPS43EDDE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dvPS43EDDE"/>
              </a:rPr>
              <a:t>Definition of </a:t>
            </a:r>
            <a:r>
              <a:rPr lang="en-US" sz="2000" dirty="0" err="1">
                <a:latin typeface="AdvPS43EDDE"/>
              </a:rPr>
              <a:t>jpd</a:t>
            </a:r>
            <a:r>
              <a:rPr lang="en-US" sz="2000" dirty="0">
                <a:latin typeface="AdvPS43EDDE"/>
              </a:rPr>
              <a:t> based on weights associated with formulas (details omitted for brevity)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E5B8066-266C-0841-AE0B-9F1C83BE069A}"/>
              </a:ext>
            </a:extLst>
          </p:cNvPr>
          <p:cNvSpPr txBox="1"/>
          <p:nvPr/>
        </p:nvSpPr>
        <p:spPr>
          <a:xfrm>
            <a:off x="3335498" y="3933244"/>
            <a:ext cx="63004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DE" sz="1400" dirty="0"/>
              <a:t>{A, B},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7C128D-1DAA-754C-80C1-6073F2D3D4B5}"/>
              </a:ext>
            </a:extLst>
          </p:cNvPr>
          <p:cNvSpPr txBox="1"/>
          <p:nvPr/>
        </p:nvSpPr>
        <p:spPr>
          <a:xfrm>
            <a:off x="3313726" y="4592688"/>
            <a:ext cx="63004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DE" sz="1400" dirty="0"/>
              <a:t>{A, B},</a:t>
            </a:r>
          </a:p>
        </p:txBody>
      </p:sp>
      <p:sp>
        <p:nvSpPr>
          <p:cNvPr id="16" name="Cloud Callout 15">
            <a:extLst>
              <a:ext uri="{FF2B5EF4-FFF2-40B4-BE49-F238E27FC236}">
                <a16:creationId xmlns:a16="http://schemas.microsoft.com/office/drawing/2014/main" id="{36AB48BA-3753-AD47-A04E-9AE1E65AA840}"/>
              </a:ext>
            </a:extLst>
          </p:cNvPr>
          <p:cNvSpPr/>
          <p:nvPr/>
        </p:nvSpPr>
        <p:spPr>
          <a:xfrm>
            <a:off x="9897009" y="4293831"/>
            <a:ext cx="2474259" cy="2259106"/>
          </a:xfrm>
          <a:prstGeom prst="cloudCallout">
            <a:avLst>
              <a:gd name="adj1" fmla="val -92008"/>
              <a:gd name="adj2" fmla="val -117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Formulas need not always be true</a:t>
            </a:r>
          </a:p>
        </p:txBody>
      </p:sp>
    </p:spTree>
    <p:extLst>
      <p:ext uri="{BB962C8B-B14F-4D97-AF65-F5344CB8AC3E}">
        <p14:creationId xmlns:p14="http://schemas.microsoft.com/office/powerpoint/2010/main" val="337708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8958 -0.19259 " pathEditMode="relative" ptsTypes="AA">
                                      <p:cBhvr>
                                        <p:cTn id="3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8958 -0.19259 " pathEditMode="relative" ptsTypes="AA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9" grpId="0"/>
      <p:bldP spid="9" grpId="1"/>
      <p:bldP spid="4" grpId="0" animBg="1"/>
      <p:bldP spid="10" grpId="0" animBg="1"/>
      <p:bldP spid="11" grpId="0" animBg="1"/>
      <p:bldP spid="12" grpId="0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A3BC2-7BEB-A64F-B229-939C3978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Query Language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DC024D8-9B67-E245-B07A-E9FD336807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What is the probability that a ground atom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is true (event) </a:t>
                </a:r>
                <a:br>
                  <a:rPr lang="en-US" dirty="0"/>
                </a:br>
                <a:r>
                  <a:rPr lang="en-US" dirty="0"/>
                  <a:t>given that every ground atom from a set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…,</m:t>
                    </m:r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 baseline="-25000" dirty="0" err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} </m:t>
                    </m:r>
                  </m:oMath>
                </a14:m>
                <a:r>
                  <a:rPr lang="en-US" dirty="0"/>
                  <a:t>is true (conjunction of evidences)? </a:t>
                </a:r>
              </a:p>
              <a:p>
                <a:pPr marL="0" indent="0">
                  <a:buNone/>
                </a:pPr>
                <a:endParaRPr lang="en-DE" dirty="0"/>
              </a:p>
              <a:p>
                <a:r>
                  <a:rPr lang="en-DE" dirty="0"/>
                  <a:t>Query semantics based on MLN groundings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DC024D8-9B67-E245-B07A-E9FD336807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32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1A2C268-D36C-6846-8A5C-9DA43250CD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1504" y="3080993"/>
            <a:ext cx="4090443" cy="43826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8593662-B813-2748-9581-29359E8CB025}"/>
              </a:ext>
            </a:extLst>
          </p:cNvPr>
          <p:cNvGrpSpPr/>
          <p:nvPr/>
        </p:nvGrpSpPr>
        <p:grpSpPr>
          <a:xfrm>
            <a:off x="900830" y="4270887"/>
            <a:ext cx="10035261" cy="2176366"/>
            <a:chOff x="900830" y="4270887"/>
            <a:chExt cx="10035261" cy="2176366"/>
          </a:xfrm>
        </p:grpSpPr>
        <p:pic>
          <p:nvPicPr>
            <p:cNvPr id="8" name="Content Placeholder 4" descr="Text&#10;&#10;Description automatically generated with low confidence">
              <a:extLst>
                <a:ext uri="{FF2B5EF4-FFF2-40B4-BE49-F238E27FC236}">
                  <a16:creationId xmlns:a16="http://schemas.microsoft.com/office/drawing/2014/main" id="{926E4466-FA87-054D-8CC2-596FC7B107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00830" y="4270887"/>
              <a:ext cx="6094521" cy="1503266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19B7754-CF53-C349-A2B4-5C3A517C220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1991" y="5774153"/>
              <a:ext cx="9944100" cy="673100"/>
            </a:xfrm>
            <a:prstGeom prst="rect">
              <a:avLst/>
            </a:prstGeom>
          </p:spPr>
        </p:pic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642D2867-76B9-DD49-811C-2AF100F00058}"/>
              </a:ext>
            </a:extLst>
          </p:cNvPr>
          <p:cNvSpPr/>
          <p:nvPr/>
        </p:nvSpPr>
        <p:spPr>
          <a:xfrm>
            <a:off x="4051504" y="3019927"/>
            <a:ext cx="4298412" cy="523391"/>
          </a:xfrm>
          <a:prstGeom prst="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927BA0-D8CD-484E-AC5F-8FFFDC369E25}"/>
              </a:ext>
            </a:extLst>
          </p:cNvPr>
          <p:cNvSpPr/>
          <p:nvPr/>
        </p:nvSpPr>
        <p:spPr>
          <a:xfrm>
            <a:off x="1101269" y="3589271"/>
            <a:ext cx="6369205" cy="523391"/>
          </a:xfrm>
          <a:prstGeom prst="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8194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A50DC-E92F-984F-9890-798647560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MLN Query Answering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110E9-3FBA-7149-86D1-56F372F97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36890" cy="4351338"/>
          </a:xfrm>
        </p:spPr>
        <p:txBody>
          <a:bodyPr/>
          <a:lstStyle/>
          <a:p>
            <a:r>
              <a:rPr lang="en-DE" dirty="0"/>
              <a:t>Na</a:t>
            </a:r>
            <a:r>
              <a:rPr lang="en-US" dirty="0" err="1"/>
              <a:t>ï</a:t>
            </a:r>
            <a:r>
              <a:rPr lang="en-DE" dirty="0"/>
              <a:t>ve grounding (</a:t>
            </a:r>
            <a:r>
              <a:rPr lang="en-DE" dirty="0">
                <a:solidFill>
                  <a:srgbClr val="FF0000"/>
                </a:solidFill>
              </a:rPr>
              <a:t>combinatorial</a:t>
            </a:r>
            <a:r>
              <a:rPr lang="en-DE" dirty="0"/>
              <a:t>)</a:t>
            </a:r>
          </a:p>
          <a:p>
            <a:r>
              <a:rPr lang="en-DE" dirty="0"/>
              <a:t>Clever grounding (consider only relevant groundings, still </a:t>
            </a:r>
            <a:r>
              <a:rPr lang="en-DE" dirty="0">
                <a:solidFill>
                  <a:srgbClr val="FF0000"/>
                </a:solidFill>
              </a:rPr>
              <a:t>combinatorial</a:t>
            </a:r>
            <a:r>
              <a:rPr lang="en-DE" dirty="0"/>
              <a:t>)</a:t>
            </a:r>
          </a:p>
          <a:p>
            <a:r>
              <a:rPr lang="en-DE" dirty="0"/>
              <a:t>Sampling (maybe quite inexact, </a:t>
            </a:r>
            <a:r>
              <a:rPr lang="en-DE" dirty="0">
                <a:solidFill>
                  <a:srgbClr val="FF0000"/>
                </a:solidFill>
              </a:rPr>
              <a:t>approximation quality hard to control</a:t>
            </a:r>
            <a:r>
              <a:rPr lang="en-DE" dirty="0"/>
              <a:t>)</a:t>
            </a:r>
          </a:p>
          <a:p>
            <a:r>
              <a:rPr lang="en-DE" dirty="0"/>
              <a:t>Lifted query answering (exact, </a:t>
            </a:r>
            <a:r>
              <a:rPr lang="en-DE" dirty="0">
                <a:solidFill>
                  <a:srgbClr val="00B050"/>
                </a:solidFill>
              </a:rPr>
              <a:t>FPT</a:t>
            </a:r>
            <a:r>
              <a:rPr lang="en-DE" dirty="0"/>
              <a:t>: exponential in “tree width”, which is fixed for a model and small, </a:t>
            </a:r>
            <a:r>
              <a:rPr lang="en-DE" dirty="0">
                <a:solidFill>
                  <a:srgbClr val="00B050"/>
                </a:solidFill>
              </a:rPr>
              <a:t>linear in size of variable domains for liftable model classes</a:t>
            </a:r>
            <a:r>
              <a:rPr lang="en-DE" dirty="0"/>
              <a:t>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8FC7B5B-7079-F746-A31E-036393196070}"/>
              </a:ext>
            </a:extLst>
          </p:cNvPr>
          <p:cNvSpPr/>
          <p:nvPr/>
        </p:nvSpPr>
        <p:spPr>
          <a:xfrm>
            <a:off x="1630792" y="4711462"/>
            <a:ext cx="6096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121DFF"/>
                </a:solidFill>
              </a:rPr>
              <a:t>Tanya Braun.</a:t>
            </a:r>
            <a:br>
              <a:rPr lang="en-US" sz="1400" dirty="0">
                <a:solidFill>
                  <a:srgbClr val="121DFF"/>
                </a:solidFill>
              </a:rPr>
            </a:br>
            <a:r>
              <a:rPr lang="en-US" sz="1400" dirty="0">
                <a:solidFill>
                  <a:srgbClr val="121DFF"/>
                </a:solidFill>
              </a:rPr>
              <a:t>Rescued from a Sea of Queries: Exact Inference in Probabilistic Relational Models</a:t>
            </a:r>
            <a:br>
              <a:rPr lang="en-US" sz="1400" dirty="0">
                <a:solidFill>
                  <a:srgbClr val="121DFF"/>
                </a:solidFill>
              </a:rPr>
            </a:br>
            <a:r>
              <a:rPr lang="en-US" sz="1400" dirty="0">
                <a:solidFill>
                  <a:srgbClr val="121DFF"/>
                </a:solidFill>
              </a:rPr>
              <a:t>Dissertation 2020</a:t>
            </a:r>
          </a:p>
          <a:p>
            <a:endParaRPr lang="en-US" sz="1400" dirty="0">
              <a:solidFill>
                <a:srgbClr val="121DFF"/>
              </a:solidFill>
            </a:endParaRPr>
          </a:p>
          <a:p>
            <a:r>
              <a:rPr lang="en-US" sz="1400" dirty="0">
                <a:solidFill>
                  <a:srgbClr val="121DFF"/>
                </a:solidFill>
              </a:rPr>
              <a:t>Tanya Braun, Ralf Möller, Marcel </a:t>
            </a:r>
            <a:r>
              <a:rPr lang="en-US" sz="1400" dirty="0" err="1">
                <a:solidFill>
                  <a:srgbClr val="121DFF"/>
                </a:solidFill>
              </a:rPr>
              <a:t>Gehrke</a:t>
            </a:r>
            <a:r>
              <a:rPr lang="en-US" sz="1400" dirty="0">
                <a:solidFill>
                  <a:srgbClr val="121DFF"/>
                </a:solidFill>
              </a:rPr>
              <a:t>.</a:t>
            </a:r>
          </a:p>
          <a:p>
            <a:r>
              <a:rPr lang="en-US" sz="1400" dirty="0">
                <a:solidFill>
                  <a:srgbClr val="121DFF"/>
                </a:solidFill>
                <a:hlinkClick r:id="rId2"/>
              </a:rPr>
              <a:t>https://www.ifis.uni-luebeck.de/index.php?id=672</a:t>
            </a:r>
            <a:endParaRPr lang="en-US" sz="1400" dirty="0">
              <a:solidFill>
                <a:srgbClr val="121DFF"/>
              </a:solidFill>
            </a:endParaRPr>
          </a:p>
          <a:p>
            <a:r>
              <a:rPr lang="en-US" sz="1400" dirty="0">
                <a:solidFill>
                  <a:srgbClr val="121DFF"/>
                </a:solidFill>
              </a:rPr>
              <a:t>Tutorial at ECAI 2020</a:t>
            </a:r>
            <a:endParaRPr lang="en-DE" sz="1400" dirty="0">
              <a:solidFill>
                <a:srgbClr val="121DFF"/>
              </a:solidFill>
            </a:endParaRPr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5325D1CB-3D26-5048-AE54-E16BE06019F5}"/>
              </a:ext>
            </a:extLst>
          </p:cNvPr>
          <p:cNvSpPr/>
          <p:nvPr/>
        </p:nvSpPr>
        <p:spPr>
          <a:xfrm>
            <a:off x="8964705" y="-170611"/>
            <a:ext cx="3854824" cy="1703295"/>
          </a:xfrm>
          <a:prstGeom prst="cloudCallout">
            <a:avLst>
              <a:gd name="adj1" fmla="val -56647"/>
              <a:gd name="adj2" fmla="val 214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Lifted reasoning</a:t>
            </a:r>
            <a:br>
              <a:rPr lang="en-DE" dirty="0"/>
            </a:br>
            <a:r>
              <a:rPr lang="en-DE" dirty="0"/>
              <a:t>makes knowle</a:t>
            </a:r>
            <a:r>
              <a:rPr lang="en-US" dirty="0"/>
              <a:t>d</a:t>
            </a:r>
            <a:r>
              <a:rPr lang="en-DE" dirty="0"/>
              <a:t>ge-based AI practical</a:t>
            </a:r>
          </a:p>
        </p:txBody>
      </p:sp>
    </p:spTree>
    <p:extLst>
      <p:ext uri="{BB962C8B-B14F-4D97-AF65-F5344CB8AC3E}">
        <p14:creationId xmlns:p14="http://schemas.microsoft.com/office/powerpoint/2010/main" val="3659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0B119-BAD2-964F-9D82-1D767AEB8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MLN Learning from Application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7F5E7-02DB-BF4B-A1DF-5EB127974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DE" dirty="0"/>
              <a:t>Estimate ground joint probability distribution from data</a:t>
            </a:r>
          </a:p>
          <a:p>
            <a:pPr marL="0" indent="0">
              <a:buNone/>
            </a:pPr>
            <a:r>
              <a:rPr lang="en-DE" dirty="0">
                <a:solidFill>
                  <a:srgbClr val="00B050"/>
                </a:solidFill>
              </a:rPr>
              <a:t>Learning goal: </a:t>
            </a:r>
            <a:r>
              <a:rPr lang="en-DE" dirty="0"/>
              <a:t>Encode jpd in sparse form using MLNs</a:t>
            </a:r>
          </a:p>
          <a:p>
            <a:r>
              <a:rPr lang="en-DE" dirty="0"/>
              <a:t>Full MLN learning:</a:t>
            </a:r>
          </a:p>
          <a:p>
            <a:pPr lvl="1"/>
            <a:r>
              <a:rPr lang="en-DE" dirty="0"/>
              <a:t>Take model signature from database schema</a:t>
            </a:r>
          </a:p>
          <a:p>
            <a:pPr lvl="1"/>
            <a:r>
              <a:rPr lang="en-DE" dirty="0"/>
              <a:t>Determine suitable formulas from predicates in signature</a:t>
            </a:r>
          </a:p>
          <a:p>
            <a:pPr lvl="1"/>
            <a:r>
              <a:rPr lang="en-DE" dirty="0"/>
              <a:t>Determine weights using maximum likelihood estimator</a:t>
            </a:r>
          </a:p>
          <a:p>
            <a:r>
              <a:rPr lang="en-DE" dirty="0"/>
              <a:t>Weight learning only (formulas given):</a:t>
            </a:r>
          </a:p>
          <a:p>
            <a:pPr lvl="1"/>
            <a:r>
              <a:rPr lang="en-DE" dirty="0"/>
              <a:t>Determine weights using maximum likelihood estimator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2191F0-DFFB-3648-BE71-6871D6FB6591}"/>
              </a:ext>
            </a:extLst>
          </p:cNvPr>
          <p:cNvSpPr/>
          <p:nvPr/>
        </p:nvSpPr>
        <p:spPr>
          <a:xfrm>
            <a:off x="3969001" y="6032837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DE" sz="1400" dirty="0">
                <a:solidFill>
                  <a:srgbClr val="121DFF"/>
                </a:solidFill>
              </a:rPr>
              <a:t>Lise Getoor, Ben Taskar. </a:t>
            </a:r>
            <a:br>
              <a:rPr lang="en-DE" sz="1400" dirty="0">
                <a:solidFill>
                  <a:srgbClr val="121DFF"/>
                </a:solidFill>
              </a:rPr>
            </a:br>
            <a:r>
              <a:rPr lang="en-DE" sz="1400" dirty="0">
                <a:solidFill>
                  <a:srgbClr val="121DFF"/>
                </a:solidFill>
              </a:rPr>
              <a:t>Introduction to Statistical Relational Learning. </a:t>
            </a:r>
            <a:br>
              <a:rPr lang="en-DE" sz="1400" dirty="0">
                <a:solidFill>
                  <a:srgbClr val="121DFF"/>
                </a:solidFill>
              </a:rPr>
            </a:br>
            <a:r>
              <a:rPr lang="en-DE" sz="1400" dirty="0">
                <a:solidFill>
                  <a:srgbClr val="121DFF"/>
                </a:solidFill>
              </a:rPr>
              <a:t>MIT Press, 2007.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C82503-22A4-8A4C-B856-371CB4682BEE}"/>
              </a:ext>
            </a:extLst>
          </p:cNvPr>
          <p:cNvSpPr txBox="1"/>
          <p:nvPr/>
        </p:nvSpPr>
        <p:spPr>
          <a:xfrm>
            <a:off x="8668011" y="3707703"/>
            <a:ext cx="3577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4400" dirty="0"/>
              <a:t>]</a:t>
            </a:r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1EEBD616-14EA-2A41-9B3E-A4C7A06F072D}"/>
              </a:ext>
            </a:extLst>
          </p:cNvPr>
          <p:cNvSpPr/>
          <p:nvPr/>
        </p:nvSpPr>
        <p:spPr>
          <a:xfrm>
            <a:off x="9025801" y="2298649"/>
            <a:ext cx="3854824" cy="1703295"/>
          </a:xfrm>
          <a:prstGeom prst="cloudCallout">
            <a:avLst>
              <a:gd name="adj1" fmla="val -52461"/>
              <a:gd name="adj2" fmla="val 551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Lifted </a:t>
            </a:r>
            <a:r>
              <a:rPr lang="de-DE" dirty="0" err="1"/>
              <a:t>learning</a:t>
            </a:r>
            <a:r>
              <a:rPr lang="de-DE" dirty="0"/>
              <a:t> </a:t>
            </a:r>
            <a:r>
              <a:rPr lang="de-DE" dirty="0" err="1"/>
              <a:t>needs</a:t>
            </a:r>
            <a:br>
              <a:rPr lang="de-DE" dirty="0"/>
            </a:b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work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7709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1594</Words>
  <Application>Microsoft Macintosh PowerPoint</Application>
  <PresentationFormat>Widescreen</PresentationFormat>
  <Paragraphs>150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AdvP8DFB</vt:lpstr>
      <vt:lpstr>AdvPS3D3A15</vt:lpstr>
      <vt:lpstr>AdvPS43EDDE</vt:lpstr>
      <vt:lpstr>Arial</vt:lpstr>
      <vt:lpstr>Calibri</vt:lpstr>
      <vt:lpstr>Calibri Light</vt:lpstr>
      <vt:lpstr>Cambria Math</vt:lpstr>
      <vt:lpstr>Office Theme</vt:lpstr>
      <vt:lpstr>Stochastisch-relationale KI im Gesundheitswesen An Application to Gene Analysis</vt:lpstr>
      <vt:lpstr>Knowledge-based Genotype-Phenotype Associations</vt:lpstr>
      <vt:lpstr>Model Joint Distribution w/ Markov Random Field</vt:lpstr>
      <vt:lpstr>FO-Signature for Biological Knowledge Base</vt:lpstr>
      <vt:lpstr>Dependencies between Instantiations of Atoms</vt:lpstr>
      <vt:lpstr>Objects, Relations, Uncertainty about Formulas</vt:lpstr>
      <vt:lpstr>Query Language</vt:lpstr>
      <vt:lpstr>MLN Query Answering Algorithms</vt:lpstr>
      <vt:lpstr>MLN Learning from Application Data</vt:lpstr>
      <vt:lpstr>Application: Yeast Sporulation</vt:lpstr>
      <vt:lpstr>Knowledge Base and its Use</vt:lpstr>
      <vt:lpstr>Challenges</vt:lpstr>
      <vt:lpstr>Take-Home Messages</vt:lpstr>
      <vt:lpstr>Bibliography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Star-AI for the Analysis of Gene Data </dc:title>
  <dc:creator>Ralf Möller</dc:creator>
  <cp:lastModifiedBy>Ralf Möller</cp:lastModifiedBy>
  <cp:revision>267</cp:revision>
  <dcterms:created xsi:type="dcterms:W3CDTF">2021-05-20T07:59:23Z</dcterms:created>
  <dcterms:modified xsi:type="dcterms:W3CDTF">2021-05-25T10:58:57Z</dcterms:modified>
</cp:coreProperties>
</file>