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1" r:id="rId4"/>
    <p:sldId id="272" r:id="rId5"/>
    <p:sldId id="267" r:id="rId6"/>
    <p:sldId id="273" r:id="rId7"/>
    <p:sldId id="274" r:id="rId8"/>
    <p:sldId id="266" r:id="rId9"/>
    <p:sldId id="263" r:id="rId10"/>
    <p:sldId id="258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65"/>
    <p:restoredTop sz="94667"/>
  </p:normalViewPr>
  <p:slideViewPr>
    <p:cSldViewPr snapToGrid="0" snapToObjects="1">
      <p:cViewPr varScale="1">
        <p:scale>
          <a:sx n="93" d="100"/>
          <a:sy n="93" d="100"/>
        </p:scale>
        <p:origin x="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35590-71F6-A54E-AE7C-7887CD9F4545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70317-ACF9-544B-9DAF-4E2F122120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12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070317-ACF9-544B-9DAF-4E2F122120C6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869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32597-63D5-5C41-AC0D-22219E0FD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587F7-5CD4-D741-A2CB-CE020CE1C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E9441-ACF7-C546-84DC-3056A261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068E9-2EA5-DB4E-B88F-65A18E32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0724D-9FEB-1140-9058-478C6550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933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7C02-2D4E-924D-88D5-FF80D46D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7F598-1C91-7749-8897-86CA4B90C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9CB78-45D9-D64F-A6AE-F29F4979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2D499-074B-744D-9B9A-AC679257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EA341-F2E5-294F-BA53-83054703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711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2D40BA-B5EE-E04E-BE36-5C8DF9E5B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8BCAA-FCEA-4740-BF40-4FC8EB014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95BAE-28CA-B841-BE5B-3A9A286D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79467-BEFA-3E49-9EBE-2D34BAB8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921E9-49CC-AF4A-8FE1-DDD543B61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623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9DA2-EDA6-C14A-8679-08C63FFA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51687-299C-2F4F-A98A-3466AA50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A27B7-DD0B-7E41-BA81-2C5EE73D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EC0E0-897D-3746-B155-8D28E816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C5B45-C3AC-F742-B5BD-51EE2370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200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1005-C156-0243-BF0D-75A468CB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EFE4-5A7E-EA48-BBD3-BAA3F0604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F419A-2156-EA40-8F92-C970B2B3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21F44-4218-E44E-81B2-36DE3147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19844-CEA8-EC48-BE0C-D186F017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536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B111-EDA4-A247-BB26-8FA8196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C618-CBED-3841-8E4F-DABC584FE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3FA9D-4B16-C445-80AF-3BF5A3758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B8795-16DD-CF42-B037-C6F1932D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2206B-8A81-6945-B9B9-0385FDFF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83F73-1E71-0144-9B22-C05E8120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60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2933-4172-384E-BD3D-225CD43C7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055A9-C402-7E4F-A06F-5F3CD97EF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27407-7F1C-AC41-9485-726A0141A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0DDE2-B8D2-1E41-A6D5-69BE9CF3C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70947-8B56-C54E-ABE0-D55BF55C3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D66A7-FA12-5145-BFEC-0392E3B9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52A83-0EDC-974E-8F87-26E7D716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134D6-29D9-EC4E-9144-49A7B498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872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F239-DB6A-CB46-B544-13FAA8FD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0CE9D6-100A-D44A-9C8D-4A511090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B886E-8519-A845-B33A-8DCB9532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A09CB-4E36-864F-AD1E-9CB64775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4454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716D9-6147-404E-A703-7E196BB6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05494-2C56-4A42-B648-736DC51D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91D65-EA47-A240-A94F-3D81AE9F5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690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7ACCE-56D8-804C-BB68-08BCF48B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6782-5115-A64E-9509-39675AA1E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EFEDA-33D6-264B-985C-C06173C6B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140A2-B20B-FF43-B275-3358DE73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7CB4C-061F-E14F-9D1A-9AC24D99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0F510-764D-A74D-8269-E08AB08F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056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A765-C8B1-5049-929F-1F5A5BB2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DC22EB-7B72-A74F-8DE9-83AF45546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577C3-5BB6-3F4A-9CE9-014126949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E4093-AC6C-5A48-B141-84244382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955E1-F191-9E49-9173-90082B4A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EBEFF-3A4F-124D-A195-7F5B73C8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529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C73BC-025F-8B43-864D-407D4D7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4600-2859-EA45-AA11-2EFE8EC14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B91BE-0FD5-A24A-AF75-84554250F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9E7B4-B201-5A45-87BE-018E1173F04D}" type="datetimeFigureOut">
              <a:rPr lang="en-DE" smtClean="0"/>
              <a:t>22.05.21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FDFF4-2EA8-F54A-B03C-8ED6F2A59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3458-42F9-E549-81AC-F8EA185D6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87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is.uni-luebeck.de/index.php?id=703&amp;L=2" TargetMode="External"/><Relationship Id="rId2" Type="http://schemas.openxmlformats.org/officeDocument/2006/relationships/hyperlink" Target="https://www.ifis.uni-luebeck.de/index.php?id=67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is.uni-luebeck.de/index.php?id=67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1CBE-D112-7141-A940-D4E00570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22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Star-AI for the </a:t>
            </a:r>
            <a:br>
              <a:rPr lang="en-US" dirty="0"/>
            </a:br>
            <a:r>
              <a:rPr lang="en-US" dirty="0"/>
              <a:t>Analysis of Gene Data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17D78-67D6-CF4C-81C1-FC1AEBCC3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5273"/>
            <a:ext cx="9144000" cy="1111685"/>
          </a:xfrm>
        </p:spPr>
        <p:txBody>
          <a:bodyPr/>
          <a:lstStyle/>
          <a:p>
            <a:r>
              <a:rPr lang="en-US" dirty="0"/>
              <a:t>Ralf Möller</a:t>
            </a:r>
            <a:br>
              <a:rPr lang="en-US" dirty="0"/>
            </a:br>
            <a:r>
              <a:rPr lang="en-US" dirty="0"/>
              <a:t>Institute of Information Systems</a:t>
            </a:r>
            <a:br>
              <a:rPr lang="en-US" dirty="0"/>
            </a:br>
            <a:r>
              <a:rPr lang="en-US" dirty="0"/>
              <a:t>DFKI</a:t>
            </a:r>
          </a:p>
        </p:txBody>
      </p:sp>
    </p:spTree>
    <p:extLst>
      <p:ext uri="{BB962C8B-B14F-4D97-AF65-F5344CB8AC3E}">
        <p14:creationId xmlns:p14="http://schemas.microsoft.com/office/powerpoint/2010/main" val="592135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AD63-3F0D-0840-AFC4-BA5C5D5B3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DCA99-71B8-A342-B559-548335331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dvPS3D3A15"/>
              </a:rPr>
              <a:t>Application scenario:</a:t>
            </a:r>
            <a:endParaRPr lang="en-US" sz="2400" dirty="0"/>
          </a:p>
          <a:p>
            <a:r>
              <a:rPr lang="en-US" sz="1800" dirty="0">
                <a:solidFill>
                  <a:srgbClr val="121DFF"/>
                </a:solidFill>
              </a:rPr>
              <a:t>Nikita, </a:t>
            </a:r>
            <a:r>
              <a:rPr lang="en-US" sz="1800" dirty="0" err="1">
                <a:solidFill>
                  <a:srgbClr val="121DFF"/>
                </a:solidFill>
              </a:rPr>
              <a:t>Sakhanenko</a:t>
            </a:r>
            <a:r>
              <a:rPr lang="en-US" sz="1800" dirty="0">
                <a:solidFill>
                  <a:srgbClr val="121DFF"/>
                </a:solidFill>
              </a:rPr>
              <a:t>, David Galas. </a:t>
            </a:r>
            <a:r>
              <a:rPr lang="en-US" sz="1800" b="1" dirty="0">
                <a:solidFill>
                  <a:srgbClr val="121DFF"/>
                </a:solidFill>
              </a:rPr>
              <a:t>Markov Logic Networks in the Analysis of Genetic Data</a:t>
            </a:r>
            <a:r>
              <a:rPr lang="en-US" sz="1800" dirty="0">
                <a:solidFill>
                  <a:srgbClr val="121DFF"/>
                </a:solidFill>
              </a:rPr>
              <a:t>. </a:t>
            </a:r>
            <a:r>
              <a:rPr lang="en-US" sz="18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2010.</a:t>
            </a:r>
            <a:endParaRPr lang="en-US" sz="1800" dirty="0">
              <a:latin typeface="AdvPS3D3A15"/>
            </a:endParaRPr>
          </a:p>
          <a:p>
            <a:pPr marL="0" indent="0">
              <a:buNone/>
            </a:pPr>
            <a:r>
              <a:rPr lang="en-US" sz="2400" dirty="0">
                <a:latin typeface="AdvPS3D3A15"/>
              </a:rPr>
              <a:t>See also:</a:t>
            </a:r>
            <a:endParaRPr lang="en-US" sz="2400" dirty="0"/>
          </a:p>
          <a:p>
            <a:r>
              <a:rPr lang="en-US" sz="1800" dirty="0">
                <a:solidFill>
                  <a:srgbClr val="121DFF"/>
                </a:solidFill>
              </a:rPr>
              <a:t>Yi, N., </a:t>
            </a:r>
            <a:r>
              <a:rPr lang="en-US" sz="1800" dirty="0" err="1">
                <a:solidFill>
                  <a:srgbClr val="121DFF"/>
                </a:solidFill>
              </a:rPr>
              <a:t>Yandell</a:t>
            </a:r>
            <a:r>
              <a:rPr lang="en-US" sz="1800" dirty="0">
                <a:solidFill>
                  <a:srgbClr val="121DFF"/>
                </a:solidFill>
              </a:rPr>
              <a:t>, B.S., Churchill, G.A., et al. 2005. </a:t>
            </a:r>
            <a:r>
              <a:rPr lang="en-US" sz="1800" b="1" dirty="0">
                <a:solidFill>
                  <a:srgbClr val="121DFF"/>
                </a:solidFill>
              </a:rPr>
              <a:t>Bayesian model selection for genome-wide epistatic quantitative trait loci analysis</a:t>
            </a:r>
            <a:r>
              <a:rPr lang="en-US" sz="1800" dirty="0">
                <a:solidFill>
                  <a:srgbClr val="121DFF"/>
                </a:solidFill>
              </a:rPr>
              <a:t>. Genetics 170, pp. 1333–1344, 2005.</a:t>
            </a:r>
          </a:p>
          <a:p>
            <a:r>
              <a:rPr lang="en-US" sz="1800" dirty="0">
                <a:solidFill>
                  <a:srgbClr val="121DFF"/>
                </a:solidFill>
              </a:rPr>
              <a:t>Luc De </a:t>
            </a:r>
            <a:r>
              <a:rPr lang="en-US" sz="1800" dirty="0" err="1">
                <a:solidFill>
                  <a:srgbClr val="121DFF"/>
                </a:solidFill>
              </a:rPr>
              <a:t>Raedt</a:t>
            </a:r>
            <a:r>
              <a:rPr lang="en-US" sz="1800" dirty="0">
                <a:solidFill>
                  <a:srgbClr val="121DFF"/>
                </a:solidFill>
              </a:rPr>
              <a:t>, Kristian </a:t>
            </a:r>
            <a:r>
              <a:rPr lang="en-US" sz="1800" dirty="0" err="1">
                <a:solidFill>
                  <a:srgbClr val="121DFF"/>
                </a:solidFill>
              </a:rPr>
              <a:t>Kersting</a:t>
            </a:r>
            <a:r>
              <a:rPr lang="en-US" sz="1800" dirty="0">
                <a:solidFill>
                  <a:srgbClr val="121DFF"/>
                </a:solidFill>
              </a:rPr>
              <a:t>, </a:t>
            </a:r>
            <a:r>
              <a:rPr lang="en-US" sz="1800" dirty="0" err="1">
                <a:solidFill>
                  <a:srgbClr val="121DFF"/>
                </a:solidFill>
              </a:rPr>
              <a:t>Sriraam</a:t>
            </a:r>
            <a:r>
              <a:rPr lang="en-US" sz="1800" dirty="0">
                <a:solidFill>
                  <a:srgbClr val="121DFF"/>
                </a:solidFill>
              </a:rPr>
              <a:t> Natarajan and David Poole, </a:t>
            </a:r>
            <a:r>
              <a:rPr lang="en-US" sz="1800" b="1" dirty="0">
                <a:solidFill>
                  <a:srgbClr val="121DFF"/>
                </a:solidFill>
              </a:rPr>
              <a:t>Statistical Relational Artificial Intelligence: Logic, Probability, and Computation</a:t>
            </a:r>
            <a:r>
              <a:rPr lang="en-US" sz="1800" dirty="0">
                <a:solidFill>
                  <a:srgbClr val="121DFF"/>
                </a:solidFill>
              </a:rPr>
              <a:t>, Synthesis Lectures on Artificial Intelligence and Machine Learning. 2016</a:t>
            </a:r>
            <a:endParaRPr lang="en-US" sz="2400" dirty="0">
              <a:solidFill>
                <a:srgbClr val="121DFF"/>
              </a:solidFill>
            </a:endParaRPr>
          </a:p>
          <a:p>
            <a:pPr marL="0" indent="0">
              <a:buNone/>
            </a:pPr>
            <a:r>
              <a:rPr lang="en-US" sz="2400" dirty="0"/>
              <a:t>For QA as well as learning algorithms for Star-AI, see:</a:t>
            </a:r>
          </a:p>
          <a:p>
            <a:r>
              <a:rPr lang="en-US" sz="1800" dirty="0">
                <a:solidFill>
                  <a:srgbClr val="121DFF"/>
                </a:solidFill>
                <a:hlinkClick r:id="rId2"/>
              </a:rPr>
              <a:t>https://www.ifis.uni-luebeck.de/index.php?id=672</a:t>
            </a:r>
            <a:r>
              <a:rPr lang="en-US" sz="1800" dirty="0">
                <a:solidFill>
                  <a:srgbClr val="121DFF"/>
                </a:solidFill>
              </a:rPr>
              <a:t> </a:t>
            </a:r>
          </a:p>
          <a:p>
            <a:r>
              <a:rPr lang="en-US" sz="1800" dirty="0">
                <a:solidFill>
                  <a:srgbClr val="121DFF"/>
                </a:solidFill>
                <a:hlinkClick r:id="rId3"/>
              </a:rPr>
              <a:t>https://www.ifis.uni-luebeck.de/index.php?id=703&amp;L=2</a:t>
            </a:r>
            <a:r>
              <a:rPr lang="en-US" sz="1800" dirty="0">
                <a:solidFill>
                  <a:srgbClr val="121DFF"/>
                </a:solidFill>
              </a:rPr>
              <a:t> </a:t>
            </a:r>
            <a:endParaRPr lang="en-DE" sz="1800" dirty="0">
              <a:solidFill>
                <a:srgbClr val="121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30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F7DE1F5-A972-9341-A533-01DD2AA64EE5}"/>
              </a:ext>
            </a:extLst>
          </p:cNvPr>
          <p:cNvSpPr/>
          <p:nvPr/>
        </p:nvSpPr>
        <p:spPr>
          <a:xfrm>
            <a:off x="838200" y="6200487"/>
            <a:ext cx="7892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 </a:t>
            </a:r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0592B-ED4B-1A4E-8DA3-2965B3A5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Knowledge-based Genotype-Phenotype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5DD8A-420C-2049-8761-6C526697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335"/>
            <a:ext cx="11111630" cy="48305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Genome-wide association studies (</a:t>
            </a:r>
            <a:r>
              <a:rPr lang="en-US" dirty="0">
                <a:solidFill>
                  <a:srgbClr val="121DFF"/>
                </a:solidFill>
              </a:rPr>
              <a:t>GWAS</a:t>
            </a:r>
            <a:r>
              <a:rPr lang="en-US" dirty="0"/>
              <a:t>) and similar statistical studies of g-p-linkage data assume </a:t>
            </a:r>
            <a:r>
              <a:rPr lang="en-US" dirty="0">
                <a:solidFill>
                  <a:srgbClr val="FF0000"/>
                </a:solidFill>
              </a:rPr>
              <a:t>simple (additive) models of gene interactions</a:t>
            </a:r>
          </a:p>
          <a:p>
            <a:pPr lvl="1"/>
            <a:r>
              <a:rPr lang="en-US" dirty="0"/>
              <a:t>Methods often </a:t>
            </a:r>
            <a:r>
              <a:rPr lang="en-US" dirty="0">
                <a:solidFill>
                  <a:srgbClr val="FF0000"/>
                </a:solidFill>
              </a:rPr>
              <a:t>miss substantial parts </a:t>
            </a:r>
            <a:r>
              <a:rPr lang="en-US" dirty="0"/>
              <a:t>of g-p-linkage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Methods </a:t>
            </a:r>
            <a:r>
              <a:rPr lang="en-US" dirty="0">
                <a:solidFill>
                  <a:srgbClr val="121DFF"/>
                </a:solidFill>
              </a:rPr>
              <a:t>do not use any biological knowledge </a:t>
            </a:r>
            <a:r>
              <a:rPr lang="en-US" dirty="0"/>
              <a:t>about underlying mechanisms</a:t>
            </a:r>
          </a:p>
          <a:p>
            <a:pPr lvl="2"/>
            <a:r>
              <a:rPr lang="en-US" dirty="0"/>
              <a:t>Unconstrained GWAS </a:t>
            </a:r>
            <a:r>
              <a:rPr lang="en-US" dirty="0">
                <a:solidFill>
                  <a:srgbClr val="FF0000"/>
                </a:solidFill>
              </a:rPr>
              <a:t>require way too many population samples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can succeed only in detecting a limited range of effects </a:t>
            </a:r>
            <a:endParaRPr lang="en-US" dirty="0">
              <a:solidFill>
                <a:srgbClr val="121DFF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Goal: Incorporate knowledge into statistical analysis</a:t>
            </a:r>
          </a:p>
          <a:p>
            <a:pPr lvl="1"/>
            <a:r>
              <a:rPr lang="en-US" dirty="0"/>
              <a:t>Need </a:t>
            </a:r>
            <a:r>
              <a:rPr lang="en-US" dirty="0">
                <a:solidFill>
                  <a:srgbClr val="00B050"/>
                </a:solidFill>
              </a:rPr>
              <a:t>probability theory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capture uncertainty</a:t>
            </a:r>
          </a:p>
          <a:p>
            <a:pPr lvl="1"/>
            <a:r>
              <a:rPr lang="en-US" dirty="0"/>
              <a:t>Need </a:t>
            </a:r>
            <a:r>
              <a:rPr lang="en-US" dirty="0">
                <a:solidFill>
                  <a:srgbClr val="00B050"/>
                </a:solidFill>
              </a:rPr>
              <a:t>FO Logic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avoid “model explosion”</a:t>
            </a:r>
          </a:p>
          <a:p>
            <a:r>
              <a:rPr lang="en-US" dirty="0">
                <a:solidFill>
                  <a:srgbClr val="00B050"/>
                </a:solidFill>
              </a:rPr>
              <a:t>Stochastic Relational AI (Star-AI)</a:t>
            </a:r>
          </a:p>
          <a:p>
            <a:pPr lvl="1"/>
            <a:r>
              <a:rPr lang="en-US" dirty="0"/>
              <a:t>Deal with complex, non-additive genetic interactions</a:t>
            </a:r>
          </a:p>
          <a:p>
            <a:pPr lvl="1"/>
            <a:r>
              <a:rPr lang="en-US" dirty="0"/>
              <a:t>Learning with datasets of “reasonable” size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4F889237-99D8-F54E-A511-61184386013F}"/>
              </a:ext>
            </a:extLst>
          </p:cNvPr>
          <p:cNvSpPr/>
          <p:nvPr/>
        </p:nvSpPr>
        <p:spPr>
          <a:xfrm>
            <a:off x="9296400" y="3176365"/>
            <a:ext cx="3309257" cy="2971800"/>
          </a:xfrm>
          <a:prstGeom prst="cloudCallout">
            <a:avLst>
              <a:gd name="adj1" fmla="val -76477"/>
              <a:gd name="adj2" fmla="val -426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Need more data!</a:t>
            </a:r>
          </a:p>
          <a:p>
            <a:pPr algn="ctr"/>
            <a:r>
              <a:rPr lang="en-DE" dirty="0">
                <a:solidFill>
                  <a:srgbClr val="FFFF00"/>
                </a:solidFill>
              </a:rPr>
              <a:t>Just like the ever repeated quest for an even larger collider in physics research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167F1AFF-1E35-B446-9862-D3F0234548A8}"/>
              </a:ext>
            </a:extLst>
          </p:cNvPr>
          <p:cNvSpPr/>
          <p:nvPr/>
        </p:nvSpPr>
        <p:spPr>
          <a:xfrm>
            <a:off x="8433106" y="5067090"/>
            <a:ext cx="4340783" cy="1790910"/>
          </a:xfrm>
          <a:prstGeom prst="cloudCallout">
            <a:avLst>
              <a:gd name="adj1" fmla="val -74409"/>
              <a:gd name="adj2" fmla="val -447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Advertisement: 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Star-AI to the rescue</a:t>
            </a:r>
          </a:p>
          <a:p>
            <a:pPr algn="ctr"/>
            <a:r>
              <a:rPr lang="en-DE" dirty="0">
                <a:solidFill>
                  <a:schemeClr val="bg1"/>
                </a:solidFill>
              </a:rPr>
              <a:t>No worries: Only one spot</a:t>
            </a:r>
          </a:p>
        </p:txBody>
      </p:sp>
    </p:spTree>
    <p:extLst>
      <p:ext uri="{BB962C8B-B14F-4D97-AF65-F5344CB8AC3E}">
        <p14:creationId xmlns:p14="http://schemas.microsoft.com/office/powerpoint/2010/main" val="425207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E525-9753-984C-AA3D-3E9082A5F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Application: Yeast Sporulation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EE6E-0A68-CE43-96A4-9789832EC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en-US" dirty="0"/>
              <a:t>Set of 374 </a:t>
            </a:r>
            <a:r>
              <a:rPr lang="en-US" dirty="0">
                <a:solidFill>
                  <a:srgbClr val="121DFF"/>
                </a:solidFill>
              </a:rPr>
              <a:t>progeny of a cross between two yeast strains </a:t>
            </a:r>
            <a:br>
              <a:rPr lang="en-US" dirty="0">
                <a:solidFill>
                  <a:srgbClr val="121DFF"/>
                </a:solidFill>
              </a:rPr>
            </a:br>
            <a:r>
              <a:rPr lang="en-US" dirty="0"/>
              <a:t>(a wine and an oak strain) differing widely in their efficiency of sporulation</a:t>
            </a:r>
          </a:p>
          <a:p>
            <a:r>
              <a:rPr lang="en-US" dirty="0"/>
              <a:t>For each of the progeny, the </a:t>
            </a:r>
            <a:r>
              <a:rPr lang="en-US" dirty="0">
                <a:solidFill>
                  <a:srgbClr val="121DFF"/>
                </a:solidFill>
              </a:rPr>
              <a:t>sporulation efficiency (</a:t>
            </a:r>
            <a:r>
              <a:rPr lang="en-US" dirty="0">
                <a:solidFill>
                  <a:srgbClr val="00B050"/>
                </a:solidFill>
              </a:rPr>
              <a:t>phenotype</a:t>
            </a:r>
            <a:r>
              <a:rPr lang="en-US" dirty="0">
                <a:solidFill>
                  <a:srgbClr val="121DFF"/>
                </a:solidFill>
              </a:rPr>
              <a:t>)</a:t>
            </a:r>
            <a:br>
              <a:rPr lang="en-US" dirty="0">
                <a:solidFill>
                  <a:srgbClr val="121DFF"/>
                </a:solidFill>
              </a:rPr>
            </a:br>
            <a:r>
              <a:rPr lang="en-US" dirty="0"/>
              <a:t>was measured and assigned a value from </a:t>
            </a:r>
            <a:br>
              <a:rPr lang="en-US" dirty="0"/>
            </a:br>
            <a:r>
              <a:rPr lang="en-US" dirty="0">
                <a:solidFill>
                  <a:srgbClr val="121DFF"/>
                </a:solidFill>
              </a:rPr>
              <a:t>{</a:t>
            </a:r>
            <a:r>
              <a:rPr lang="en-US" dirty="0" err="1">
                <a:solidFill>
                  <a:srgbClr val="121DFF"/>
                </a:solidFill>
              </a:rPr>
              <a:t>very_low</a:t>
            </a:r>
            <a:r>
              <a:rPr lang="en-US" dirty="0">
                <a:solidFill>
                  <a:srgbClr val="121DFF"/>
                </a:solidFill>
              </a:rPr>
              <a:t>, low, medium, high, </a:t>
            </a:r>
            <a:r>
              <a:rPr lang="en-US" dirty="0" err="1">
                <a:solidFill>
                  <a:srgbClr val="121DFF"/>
                </a:solidFill>
              </a:rPr>
              <a:t>very_high</a:t>
            </a:r>
            <a:r>
              <a:rPr lang="en-US" dirty="0">
                <a:solidFill>
                  <a:srgbClr val="121DFF"/>
                </a:solidFill>
              </a:rPr>
              <a:t>}</a:t>
            </a:r>
            <a:endParaRPr lang="en-US" dirty="0"/>
          </a:p>
          <a:p>
            <a:r>
              <a:rPr lang="en-US" dirty="0"/>
              <a:t>Each yeast progeny strain was </a:t>
            </a:r>
            <a:r>
              <a:rPr lang="en-US" dirty="0">
                <a:solidFill>
                  <a:srgbClr val="00B050"/>
                </a:solidFill>
              </a:rPr>
              <a:t>genotyped</a:t>
            </a:r>
            <a:r>
              <a:rPr lang="en-US" dirty="0"/>
              <a:t> at 225 </a:t>
            </a:r>
            <a:r>
              <a:rPr lang="en-US" dirty="0">
                <a:solidFill>
                  <a:srgbClr val="121DFF"/>
                </a:solidFill>
              </a:rPr>
              <a:t>markers</a:t>
            </a:r>
            <a:br>
              <a:rPr lang="en-US" dirty="0"/>
            </a:br>
            <a:r>
              <a:rPr lang="en-US" dirty="0"/>
              <a:t>(uniformly distributed along the genome)</a:t>
            </a:r>
          </a:p>
          <a:p>
            <a:pPr lvl="1"/>
            <a:r>
              <a:rPr lang="en-US" dirty="0"/>
              <a:t>Each </a:t>
            </a:r>
            <a:r>
              <a:rPr lang="en-US" dirty="0">
                <a:solidFill>
                  <a:srgbClr val="121DFF"/>
                </a:solidFill>
              </a:rPr>
              <a:t>marker takes on one of two possible values </a:t>
            </a:r>
            <a:r>
              <a:rPr lang="en-US" dirty="0"/>
              <a:t>indicating whether it derived from the oak or wine parent genotype</a:t>
            </a:r>
          </a:p>
          <a:p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E4587A-65E8-4E4B-AFF0-2623431AFA26}"/>
              </a:ext>
            </a:extLst>
          </p:cNvPr>
          <p:cNvSpPr/>
          <p:nvPr/>
        </p:nvSpPr>
        <p:spPr>
          <a:xfrm>
            <a:off x="838200" y="6200487"/>
            <a:ext cx="7892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 </a:t>
            </a:r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8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CD0B7-AAF5-0746-AAE9-465C1A3FD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97"/>
            <a:ext cx="10515600" cy="1325563"/>
          </a:xfrm>
        </p:spPr>
        <p:txBody>
          <a:bodyPr/>
          <a:lstStyle/>
          <a:p>
            <a:r>
              <a:rPr lang="en-DE" dirty="0"/>
              <a:t>Knowledge Base and its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781DD-1773-4E45-89CA-C5023AD0B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859"/>
            <a:ext cx="11259333" cy="5285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121DFF"/>
                </a:solidFill>
              </a:rPr>
              <a:t>Goal: Model</a:t>
            </a:r>
            <a:r>
              <a:rPr lang="en-US" sz="2000" dirty="0"/>
              <a:t> the effect of a single marker on the phenotype, i.e., sporulation efficiency:</a:t>
            </a:r>
          </a:p>
          <a:p>
            <a:r>
              <a:rPr lang="en-US" sz="2000" dirty="0">
                <a:solidFill>
                  <a:srgbClr val="121DFF"/>
                </a:solidFill>
              </a:rPr>
              <a:t>Signature of the model</a:t>
            </a:r>
            <a:endParaRPr lang="en-DE" sz="1800" dirty="0">
              <a:solidFill>
                <a:srgbClr val="121DFF"/>
              </a:solidFill>
            </a:endParaRPr>
          </a:p>
          <a:p>
            <a:pPr lvl="1"/>
            <a:r>
              <a:rPr lang="en-DE" sz="1800" dirty="0">
                <a:solidFill>
                  <a:srgbClr val="00B050"/>
                </a:solidFill>
              </a:rPr>
              <a:t>G(s, m, g): </a:t>
            </a:r>
            <a:r>
              <a:rPr lang="en-US" sz="1800" dirty="0"/>
              <a:t>Markers’ genotype values across yeast crosses (evidence, predictor)</a:t>
            </a:r>
            <a:endParaRPr lang="en-DE" sz="1800" dirty="0"/>
          </a:p>
          <a:p>
            <a:pPr lvl="1"/>
            <a:r>
              <a:rPr lang="en-DE" sz="1800" dirty="0">
                <a:solidFill>
                  <a:srgbClr val="00B050"/>
                </a:solidFill>
              </a:rPr>
              <a:t>E(s, v): </a:t>
            </a:r>
            <a:r>
              <a:rPr lang="en-US" sz="1800" dirty="0"/>
              <a:t>Phenotype (sporulation efficiency) across yeast crosses (target)</a:t>
            </a:r>
            <a:endParaRPr lang="en-DE" sz="1800" dirty="0"/>
          </a:p>
          <a:p>
            <a:pPr lvl="1"/>
            <a:r>
              <a:rPr lang="en-US" sz="1800" dirty="0"/>
              <a:t>s</a:t>
            </a:r>
            <a:r>
              <a:rPr lang="en-DE" sz="1800" dirty="0"/>
              <a:t>: Strain</a:t>
            </a:r>
          </a:p>
          <a:p>
            <a:pPr lvl="1"/>
            <a:r>
              <a:rPr lang="en-DE" sz="1800" dirty="0"/>
              <a:t>m: Marker</a:t>
            </a:r>
          </a:p>
          <a:p>
            <a:pPr lvl="1"/>
            <a:r>
              <a:rPr lang="en-DE" sz="1800" dirty="0"/>
              <a:t>g: Genotype value (indicating wine or oak parent)</a:t>
            </a:r>
          </a:p>
          <a:p>
            <a:pPr lvl="1"/>
            <a:r>
              <a:rPr lang="en-DE" sz="1800" dirty="0"/>
              <a:t>v: Phenotype value (very_low, …, very_high)</a:t>
            </a:r>
          </a:p>
          <a:p>
            <a:r>
              <a:rPr lang="en-DE" sz="2000" dirty="0">
                <a:solidFill>
                  <a:srgbClr val="121DFF"/>
                </a:solidFill>
              </a:rPr>
              <a:t>Information need</a:t>
            </a:r>
            <a:r>
              <a:rPr lang="en-DE" sz="2000" dirty="0"/>
              <a:t>: Find optimal strains</a:t>
            </a:r>
          </a:p>
          <a:p>
            <a:r>
              <a:rPr lang="en-DE" sz="2000" dirty="0">
                <a:solidFill>
                  <a:srgbClr val="121DFF"/>
                </a:solidFill>
              </a:rPr>
              <a:t>KB: </a:t>
            </a:r>
            <a:r>
              <a:rPr lang="en-DE" sz="2000" dirty="0"/>
              <a:t>MLN patterns:</a:t>
            </a:r>
          </a:p>
          <a:p>
            <a:r>
              <a:rPr lang="en-DE" sz="2000" dirty="0">
                <a:solidFill>
                  <a:srgbClr val="121DFF"/>
                </a:solidFill>
              </a:rPr>
              <a:t>Semantics:</a:t>
            </a:r>
            <a:r>
              <a:rPr lang="en-DE" sz="2000" dirty="0"/>
              <a:t> Formulas and their weights define probability distribution over grounded predicates</a:t>
            </a:r>
          </a:p>
          <a:p>
            <a:r>
              <a:rPr lang="en-DE" sz="2000" dirty="0">
                <a:solidFill>
                  <a:srgbClr val="121DFF"/>
                </a:solidFill>
              </a:rPr>
              <a:t>Queries:  </a:t>
            </a:r>
            <a:r>
              <a:rPr lang="en-DE" sz="2000" dirty="0"/>
              <a:t>P( </a:t>
            </a:r>
            <a:r>
              <a:rPr lang="en-DE" sz="2000" dirty="0">
                <a:solidFill>
                  <a:srgbClr val="00B050"/>
                </a:solidFill>
              </a:rPr>
              <a:t>E(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very_high)=true </a:t>
            </a:r>
            <a:r>
              <a:rPr lang="en-DE" sz="2000" dirty="0"/>
              <a:t>|  </a:t>
            </a:r>
            <a:r>
              <a:rPr lang="en-DE" sz="2000" dirty="0">
                <a:solidFill>
                  <a:srgbClr val="00B050"/>
                </a:solidFill>
              </a:rPr>
              <a:t>G(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m</a:t>
            </a:r>
            <a:r>
              <a:rPr lang="en-DE" sz="2000" baseline="-25000" dirty="0">
                <a:solidFill>
                  <a:srgbClr val="00B050"/>
                </a:solidFill>
              </a:rPr>
              <a:t>1</a:t>
            </a:r>
            <a:r>
              <a:rPr lang="en-DE" sz="2000" dirty="0">
                <a:solidFill>
                  <a:srgbClr val="00B050"/>
                </a:solidFill>
              </a:rPr>
              <a:t>, g</a:t>
            </a:r>
            <a:r>
              <a:rPr lang="en-DE" sz="2000" baseline="-25000" dirty="0">
                <a:solidFill>
                  <a:srgbClr val="00B050"/>
                </a:solidFill>
              </a:rPr>
              <a:t>1</a:t>
            </a:r>
            <a:r>
              <a:rPr lang="en-DE" sz="2000" dirty="0">
                <a:solidFill>
                  <a:srgbClr val="00B050"/>
                </a:solidFill>
              </a:rPr>
              <a:t>)=true, …, G(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m</a:t>
            </a:r>
            <a:r>
              <a:rPr lang="en-DE" sz="2000" baseline="-25000" dirty="0">
                <a:solidFill>
                  <a:srgbClr val="00B050"/>
                </a:solidFill>
              </a:rPr>
              <a:t>17</a:t>
            </a:r>
            <a:r>
              <a:rPr lang="en-DE" sz="2000" dirty="0">
                <a:solidFill>
                  <a:srgbClr val="00B050"/>
                </a:solidFill>
              </a:rPr>
              <a:t>, g</a:t>
            </a:r>
            <a:r>
              <a:rPr lang="en-DE" sz="2000" baseline="-25000" dirty="0">
                <a:solidFill>
                  <a:srgbClr val="00B050"/>
                </a:solidFill>
              </a:rPr>
              <a:t>23</a:t>
            </a:r>
            <a:r>
              <a:rPr lang="en-DE" sz="2000" dirty="0">
                <a:solidFill>
                  <a:srgbClr val="00B050"/>
                </a:solidFill>
              </a:rPr>
              <a:t>)=true </a:t>
            </a:r>
            <a:r>
              <a:rPr lang="en-DE" sz="2000" dirty="0"/>
              <a:t>)</a:t>
            </a:r>
          </a:p>
          <a:p>
            <a:r>
              <a:rPr lang="en-DE" sz="2000" dirty="0">
                <a:solidFill>
                  <a:srgbClr val="121DFF"/>
                </a:solidFill>
              </a:rPr>
              <a:t>Answer to satisfy info</a:t>
            </a:r>
            <a:r>
              <a:rPr lang="en-US" sz="2000" dirty="0">
                <a:solidFill>
                  <a:srgbClr val="121DFF"/>
                </a:solidFill>
              </a:rPr>
              <a:t>r</a:t>
            </a:r>
            <a:r>
              <a:rPr lang="en-DE" sz="2000" dirty="0">
                <a:solidFill>
                  <a:srgbClr val="121DFF"/>
                </a:solidFill>
              </a:rPr>
              <a:t>mation need: </a:t>
            </a:r>
            <a:r>
              <a:rPr lang="en-DE" sz="2000" dirty="0"/>
              <a:t>Return strains with k-highest probability values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63E789-995B-7A45-BB53-98C94B1FE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593" y="4396839"/>
            <a:ext cx="7757136" cy="52504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976769F-272B-674B-A1F7-D584C319F01C}"/>
              </a:ext>
            </a:extLst>
          </p:cNvPr>
          <p:cNvSpPr/>
          <p:nvPr/>
        </p:nvSpPr>
        <p:spPr>
          <a:xfrm>
            <a:off x="9986682" y="4360981"/>
            <a:ext cx="860612" cy="7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B711D050-8A19-6B48-B4E5-2DFB48AAD30E}"/>
              </a:ext>
            </a:extLst>
          </p:cNvPr>
          <p:cNvSpPr/>
          <p:nvPr/>
        </p:nvSpPr>
        <p:spPr>
          <a:xfrm>
            <a:off x="9793941" y="1737396"/>
            <a:ext cx="2474259" cy="22591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Formulas need not always be true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07537EA3-7E9C-BF45-AC9E-3D12023C62BF}"/>
              </a:ext>
            </a:extLst>
          </p:cNvPr>
          <p:cNvSpPr/>
          <p:nvPr/>
        </p:nvSpPr>
        <p:spPr>
          <a:xfrm>
            <a:off x="8059678" y="-210136"/>
            <a:ext cx="4714620" cy="1802783"/>
          </a:xfrm>
          <a:prstGeom prst="cloudCallout">
            <a:avLst>
              <a:gd name="adj1" fmla="val -64875"/>
              <a:gd name="adj2" fmla="val 3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Our Research (Tanya Braun): 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Lifted reasoning (reasoning with placeholders)</a:t>
            </a:r>
            <a:br>
              <a:rPr lang="en-DE" dirty="0">
                <a:solidFill>
                  <a:srgbClr val="FFFF00"/>
                </a:solidFill>
              </a:rPr>
            </a:br>
            <a:r>
              <a:rPr lang="en-DE" dirty="0">
                <a:solidFill>
                  <a:srgbClr val="FFFF00"/>
                </a:solidFill>
              </a:rPr>
              <a:t>makes Star-AI practical</a:t>
            </a:r>
          </a:p>
        </p:txBody>
      </p:sp>
    </p:spTree>
    <p:extLst>
      <p:ext uri="{BB962C8B-B14F-4D97-AF65-F5344CB8AC3E}">
        <p14:creationId xmlns:p14="http://schemas.microsoft.com/office/powerpoint/2010/main" val="238645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7D7C-9343-7747-8C37-EFFCA3A0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285"/>
            <a:ext cx="10515600" cy="1325563"/>
          </a:xfrm>
        </p:spPr>
        <p:txBody>
          <a:bodyPr/>
          <a:lstStyle/>
          <a:p>
            <a:r>
              <a:rPr lang="en-DE" dirty="0"/>
              <a:t>Challenges for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16575-79F8-9642-B37A-CCCA29FF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235"/>
            <a:ext cx="10515600" cy="4913378"/>
          </a:xfrm>
        </p:spPr>
        <p:txBody>
          <a:bodyPr>
            <a:normAutofit/>
          </a:bodyPr>
          <a:lstStyle/>
          <a:p>
            <a:r>
              <a:rPr lang="en-DE" sz="2000" dirty="0">
                <a:solidFill>
                  <a:srgbClr val="00B050"/>
                </a:solidFill>
              </a:rPr>
              <a:t>Develop Intelligent Agents </a:t>
            </a:r>
            <a:r>
              <a:rPr lang="en-DE" sz="2000" dirty="0"/>
              <a:t>for</a:t>
            </a:r>
          </a:p>
          <a:p>
            <a:pPr lvl="1"/>
            <a:r>
              <a:rPr lang="en-DE" sz="1800" dirty="0">
                <a:solidFill>
                  <a:srgbClr val="121DFF"/>
                </a:solidFill>
              </a:rPr>
              <a:t>Finding optimal targets for given predictors, improve through reinforcement (embodiment)</a:t>
            </a:r>
            <a:endParaRPr lang="en-DE" sz="1800" dirty="0"/>
          </a:p>
          <a:p>
            <a:pPr lvl="1"/>
            <a:r>
              <a:rPr lang="en-DE" sz="1800" dirty="0"/>
              <a:t>Allow for </a:t>
            </a:r>
            <a:r>
              <a:rPr lang="en-DE" sz="1800" dirty="0">
                <a:solidFill>
                  <a:srgbClr val="121DFF"/>
                </a:solidFill>
              </a:rPr>
              <a:t>cooperating</a:t>
            </a:r>
            <a:r>
              <a:rPr lang="en-DE" sz="1800" dirty="0"/>
              <a:t> agents to </a:t>
            </a:r>
            <a:r>
              <a:rPr lang="en-DE" sz="1800" dirty="0">
                <a:solidFill>
                  <a:srgbClr val="121DFF"/>
                </a:solidFill>
              </a:rPr>
              <a:t>organize learning autonomously</a:t>
            </a:r>
          </a:p>
          <a:p>
            <a:pPr lvl="2"/>
            <a:r>
              <a:rPr lang="en-DE" sz="1600" dirty="0"/>
              <a:t>Generalize results from precision medicine</a:t>
            </a:r>
            <a:endParaRPr lang="en-DE" sz="1600" dirty="0">
              <a:solidFill>
                <a:srgbClr val="121DFF"/>
              </a:solidFill>
            </a:endParaRPr>
          </a:p>
          <a:p>
            <a:r>
              <a:rPr lang="en-DE" sz="2000" dirty="0"/>
              <a:t>Deal with interaction of</a:t>
            </a:r>
            <a:r>
              <a:rPr lang="en-DE" sz="2000" dirty="0">
                <a:solidFill>
                  <a:srgbClr val="00B050"/>
                </a:solidFill>
              </a:rPr>
              <a:t> gene sequences </a:t>
            </a:r>
            <a:r>
              <a:rPr lang="en-DE" sz="2000" dirty="0"/>
              <a:t>in a genome rather than single genes/markers?</a:t>
            </a:r>
          </a:p>
          <a:p>
            <a:pPr lvl="1"/>
            <a:r>
              <a:rPr lang="en-DE" sz="1800" dirty="0"/>
              <a:t>Exploit results on temporal reasoning (dynamic Star-AI)?</a:t>
            </a:r>
          </a:p>
          <a:p>
            <a:pPr lvl="1"/>
            <a:r>
              <a:rPr lang="en-DE" sz="1800" dirty="0"/>
              <a:t>Our preparatory work:</a:t>
            </a:r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endParaRPr lang="en-DE" sz="2000" dirty="0"/>
          </a:p>
          <a:p>
            <a:endParaRPr lang="en-DE" sz="2000" dirty="0"/>
          </a:p>
          <a:p>
            <a:r>
              <a:rPr lang="en-DE" sz="2000" dirty="0">
                <a:solidFill>
                  <a:srgbClr val="00B050"/>
                </a:solidFill>
              </a:rPr>
              <a:t>Compile MLNs</a:t>
            </a:r>
            <a:r>
              <a:rPr lang="en-DE" sz="2000" dirty="0"/>
              <a:t> into </a:t>
            </a:r>
            <a:r>
              <a:rPr lang="en-DE" sz="2000" dirty="0">
                <a:solidFill>
                  <a:srgbClr val="121DFF"/>
                </a:solidFill>
              </a:rPr>
              <a:t>Lifted Tensor Networks </a:t>
            </a:r>
            <a:r>
              <a:rPr lang="en-DE" sz="2000" dirty="0"/>
              <a:t>for faster </a:t>
            </a:r>
            <a:r>
              <a:rPr lang="en-DE" sz="2000" dirty="0">
                <a:solidFill>
                  <a:srgbClr val="00B050"/>
                </a:solidFill>
              </a:rPr>
              <a:t>execution on a quantum computer</a:t>
            </a:r>
            <a:r>
              <a:rPr lang="en-DE" sz="2000" dirty="0"/>
              <a:t>?</a:t>
            </a:r>
          </a:p>
          <a:p>
            <a:pPr lvl="1"/>
            <a:r>
              <a:rPr lang="en-DE" sz="1800" dirty="0"/>
              <a:t>Exploit entanglement of qubits in a lifted way to compute with “reasonable” number of qubits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DF9F2-8CCE-4F43-AB4F-DC693497999E}"/>
              </a:ext>
            </a:extLst>
          </p:cNvPr>
          <p:cNvSpPr/>
          <p:nvPr/>
        </p:nvSpPr>
        <p:spPr>
          <a:xfrm>
            <a:off x="3974281" y="400085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Taming Reasoning in Temporal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Dissertation 2021</a:t>
            </a:r>
            <a:endParaRPr lang="en-DE" sz="1400" dirty="0">
              <a:solidFill>
                <a:srgbClr val="121D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51027-D141-1740-9A9F-B7869EBB36A9}"/>
              </a:ext>
            </a:extLst>
          </p:cNvPr>
          <p:cNvSpPr/>
          <p:nvPr/>
        </p:nvSpPr>
        <p:spPr>
          <a:xfrm>
            <a:off x="3974280" y="3261816"/>
            <a:ext cx="69853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, Ralf Möller, Tanya Braun.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Taming Reasoning in Temporal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in: Proceedings of the 24th European Conference on Artificial Intelligence (ECAI 2020), 2020.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4D8D6E-0828-954B-B7AF-50CFB5A87A3B}"/>
              </a:ext>
            </a:extLst>
          </p:cNvPr>
          <p:cNvSpPr/>
          <p:nvPr/>
        </p:nvSpPr>
        <p:spPr>
          <a:xfrm>
            <a:off x="1540701" y="5765574"/>
            <a:ext cx="67181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Nathan A. McMahon, Sukhbinder Singh &amp; Gavin K. Brennen</a:t>
            </a:r>
            <a:r>
              <a:rPr lang="en-US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n-US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holographic duality from lifted tensor networks.</a:t>
            </a:r>
            <a:br>
              <a:rPr lang="en-US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err="1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npj</a:t>
            </a:r>
            <a:r>
              <a:rPr lang="en-US" sz="1400" dirty="0">
                <a:solidFill>
                  <a:srgbClr val="121D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Quantum Information volume 6, Article number: 36. 2020.</a:t>
            </a:r>
            <a:endParaRPr lang="en-DE" sz="1400" dirty="0">
              <a:solidFill>
                <a:srgbClr val="121D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38F308B8-4457-234C-A41A-F447C425193C}"/>
              </a:ext>
            </a:extLst>
          </p:cNvPr>
          <p:cNvSpPr/>
          <p:nvPr/>
        </p:nvSpPr>
        <p:spPr>
          <a:xfrm>
            <a:off x="6165232" y="-43055"/>
            <a:ext cx="6985348" cy="1451920"/>
          </a:xfrm>
          <a:prstGeom prst="cloudCallout">
            <a:avLst>
              <a:gd name="adj1" fmla="val -58663"/>
              <a:gd name="adj2" fmla="val 41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I do not merely “apply AI methods”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I do AI research: </a:t>
            </a:r>
            <a:br>
              <a:rPr lang="en-DE" dirty="0">
                <a:solidFill>
                  <a:srgbClr val="FFFF00"/>
                </a:solidFill>
              </a:rPr>
            </a:br>
            <a:r>
              <a:rPr lang="en-DE" dirty="0"/>
              <a:t>Generalize intelligence across applications</a:t>
            </a:r>
          </a:p>
        </p:txBody>
      </p:sp>
    </p:spTree>
    <p:extLst>
      <p:ext uri="{BB962C8B-B14F-4D97-AF65-F5344CB8AC3E}">
        <p14:creationId xmlns:p14="http://schemas.microsoft.com/office/powerpoint/2010/main" val="47317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16AB9-1211-B14B-8F27-60213913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Take-Home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41AA1-63DA-2A43-BD0E-AC16B056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>
                <a:solidFill>
                  <a:srgbClr val="121DFF"/>
                </a:solidFill>
              </a:rPr>
              <a:t>Incorporate Domain Knowledge into Statistical Analysis</a:t>
            </a:r>
          </a:p>
          <a:p>
            <a:pPr lvl="1"/>
            <a:r>
              <a:rPr lang="en-DE" dirty="0"/>
              <a:t>Martin (prob. automata): (Infinite) linear or tree structures and prop. logic </a:t>
            </a:r>
          </a:p>
          <a:p>
            <a:pPr lvl="1"/>
            <a:r>
              <a:rPr lang="en-DE" dirty="0"/>
              <a:t>Ralf (Star-AI): Finite graph structures and FO logic</a:t>
            </a:r>
          </a:p>
          <a:p>
            <a:pPr lvl="1"/>
            <a:endParaRPr lang="en-DE" dirty="0"/>
          </a:p>
          <a:p>
            <a:r>
              <a:rPr lang="en-DE" dirty="0">
                <a:solidFill>
                  <a:srgbClr val="121DFF"/>
                </a:solidFill>
              </a:rPr>
              <a:t>Do not rely on “More Data will Solve the Problem” </a:t>
            </a:r>
            <a:r>
              <a:rPr lang="en-DE" dirty="0"/>
              <a:t>daydream</a:t>
            </a:r>
          </a:p>
          <a:p>
            <a:endParaRPr lang="en-DE" dirty="0"/>
          </a:p>
          <a:p>
            <a:r>
              <a:rPr lang="en-DE" dirty="0"/>
              <a:t>Also </a:t>
            </a:r>
            <a:r>
              <a:rPr lang="en-DE" dirty="0">
                <a:solidFill>
                  <a:srgbClr val="121DFF"/>
                </a:solidFill>
              </a:rPr>
              <a:t>think in terms of Intelligent Agents and, e.g., reinforcement learning in a “embodied” setting, say, </a:t>
            </a:r>
            <a:r>
              <a:rPr lang="en-DE" dirty="0"/>
              <a:t>rather than only about gutting fashionable “AI methods” to pimp up data analyses</a:t>
            </a:r>
          </a:p>
        </p:txBody>
      </p:sp>
    </p:spTree>
    <p:extLst>
      <p:ext uri="{BB962C8B-B14F-4D97-AF65-F5344CB8AC3E}">
        <p14:creationId xmlns:p14="http://schemas.microsoft.com/office/powerpoint/2010/main" val="15024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DB22-F0B9-4947-B56C-60D4ED82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Addendum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F1647-8564-1441-8673-CF2AD14F4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2906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50DC-E92F-984F-9890-79864756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MLN Query Answering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110E9-3FBA-7149-86D1-56F372F97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6890" cy="4351338"/>
          </a:xfrm>
        </p:spPr>
        <p:txBody>
          <a:bodyPr/>
          <a:lstStyle/>
          <a:p>
            <a:r>
              <a:rPr lang="en-DE" dirty="0"/>
              <a:t>Na</a:t>
            </a:r>
            <a:r>
              <a:rPr lang="en-US" dirty="0" err="1"/>
              <a:t>ï</a:t>
            </a:r>
            <a:r>
              <a:rPr lang="en-DE" dirty="0"/>
              <a:t>ve grounding (</a:t>
            </a:r>
            <a:r>
              <a:rPr lang="en-DE" dirty="0">
                <a:solidFill>
                  <a:srgbClr val="FF0000"/>
                </a:solidFill>
              </a:rPr>
              <a:t>combinatorial</a:t>
            </a:r>
            <a:r>
              <a:rPr lang="en-DE" dirty="0"/>
              <a:t>)</a:t>
            </a:r>
          </a:p>
          <a:p>
            <a:r>
              <a:rPr lang="en-DE" dirty="0"/>
              <a:t>Clever grounding (consider only relevant groundings, still </a:t>
            </a:r>
            <a:r>
              <a:rPr lang="en-DE" dirty="0">
                <a:solidFill>
                  <a:srgbClr val="FF0000"/>
                </a:solidFill>
              </a:rPr>
              <a:t>combinatorial</a:t>
            </a:r>
            <a:r>
              <a:rPr lang="en-DE" dirty="0"/>
              <a:t>)</a:t>
            </a:r>
          </a:p>
          <a:p>
            <a:r>
              <a:rPr lang="en-DE" dirty="0"/>
              <a:t>Sampling (maybe quite inexact, </a:t>
            </a:r>
            <a:r>
              <a:rPr lang="en-DE" dirty="0">
                <a:solidFill>
                  <a:srgbClr val="FF0000"/>
                </a:solidFill>
              </a:rPr>
              <a:t>approximation quality hard to control</a:t>
            </a:r>
            <a:r>
              <a:rPr lang="en-DE" dirty="0"/>
              <a:t>)</a:t>
            </a:r>
          </a:p>
          <a:p>
            <a:r>
              <a:rPr lang="en-DE" dirty="0"/>
              <a:t>Lifted query answering (exact, </a:t>
            </a:r>
            <a:r>
              <a:rPr lang="en-DE" dirty="0">
                <a:solidFill>
                  <a:srgbClr val="00B050"/>
                </a:solidFill>
              </a:rPr>
              <a:t>FPT</a:t>
            </a:r>
            <a:r>
              <a:rPr lang="en-DE" dirty="0"/>
              <a:t>: exponential in “tree width”, which is fixed for a model and small, </a:t>
            </a:r>
            <a:r>
              <a:rPr lang="en-DE" dirty="0">
                <a:solidFill>
                  <a:srgbClr val="00B050"/>
                </a:solidFill>
              </a:rPr>
              <a:t>linear in size of variable domains for liftable model classes</a:t>
            </a:r>
            <a:r>
              <a:rPr lang="en-DE" dirty="0"/>
              <a:t>)</a:t>
            </a:r>
          </a:p>
          <a:p>
            <a:pPr lvl="1"/>
            <a:r>
              <a:rPr lang="en-DE" dirty="0"/>
              <a:t>Our work: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FC7B5B-7079-F746-A31E-036393196070}"/>
              </a:ext>
            </a:extLst>
          </p:cNvPr>
          <p:cNvSpPr/>
          <p:nvPr/>
        </p:nvSpPr>
        <p:spPr>
          <a:xfrm>
            <a:off x="3048000" y="4711462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Tanya Braun.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Rescued from a Sea of Queries: Exact Inference in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Dissertation 2020</a:t>
            </a:r>
          </a:p>
          <a:p>
            <a:endParaRPr lang="en-US" sz="1400" dirty="0">
              <a:solidFill>
                <a:srgbClr val="121DFF"/>
              </a:solidFill>
            </a:endParaRPr>
          </a:p>
          <a:p>
            <a:r>
              <a:rPr lang="en-US" sz="1400" dirty="0">
                <a:solidFill>
                  <a:srgbClr val="121DFF"/>
                </a:solidFill>
              </a:rPr>
              <a:t>Tanya Braun, Ralf Möller, 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.</a:t>
            </a:r>
          </a:p>
          <a:p>
            <a:r>
              <a:rPr lang="en-US" sz="1400" dirty="0">
                <a:solidFill>
                  <a:srgbClr val="121DFF"/>
                </a:solidFill>
                <a:hlinkClick r:id="rId2"/>
              </a:rPr>
              <a:t>https://www.ifis.uni-luebeck.de/index.php?id=672</a:t>
            </a:r>
            <a:endParaRPr lang="en-US" sz="1400" dirty="0">
              <a:solidFill>
                <a:srgbClr val="121DFF"/>
              </a:solidFill>
            </a:endParaRPr>
          </a:p>
          <a:p>
            <a:r>
              <a:rPr lang="en-US" sz="1400" dirty="0">
                <a:solidFill>
                  <a:srgbClr val="121DFF"/>
                </a:solidFill>
              </a:rPr>
              <a:t>Tutorial at ECAI 2020</a:t>
            </a:r>
            <a:endParaRPr lang="en-DE" sz="1400" dirty="0">
              <a:solidFill>
                <a:srgbClr val="121DFF"/>
              </a:solidFill>
            </a:endParaRP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5325D1CB-3D26-5048-AE54-E16BE06019F5}"/>
              </a:ext>
            </a:extLst>
          </p:cNvPr>
          <p:cNvSpPr/>
          <p:nvPr/>
        </p:nvSpPr>
        <p:spPr>
          <a:xfrm>
            <a:off x="8964705" y="-170611"/>
            <a:ext cx="3854824" cy="1703295"/>
          </a:xfrm>
          <a:prstGeom prst="cloudCallout">
            <a:avLst>
              <a:gd name="adj1" fmla="val -56647"/>
              <a:gd name="adj2" fmla="val 214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Lifted reasoning</a:t>
            </a:r>
            <a:br>
              <a:rPr lang="en-DE" dirty="0"/>
            </a:br>
            <a:r>
              <a:rPr lang="en-DE" dirty="0"/>
              <a:t>makes knowle</a:t>
            </a:r>
            <a:r>
              <a:rPr lang="en-US" dirty="0"/>
              <a:t>d</a:t>
            </a:r>
            <a:r>
              <a:rPr lang="en-DE" dirty="0"/>
              <a:t>ge-based AI practical</a:t>
            </a:r>
          </a:p>
        </p:txBody>
      </p:sp>
    </p:spTree>
    <p:extLst>
      <p:ext uri="{BB962C8B-B14F-4D97-AF65-F5344CB8AC3E}">
        <p14:creationId xmlns:p14="http://schemas.microsoft.com/office/powerpoint/2010/main" val="6380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B119-BAD2-964F-9D82-1D767AEB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MLN Learning from Application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7F5E7-02DB-BF4B-A1DF-5EB12797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DE" dirty="0"/>
              <a:t>Estimate ground joint probability distribution from data</a:t>
            </a:r>
          </a:p>
          <a:p>
            <a:pPr marL="0" indent="0">
              <a:buNone/>
            </a:pPr>
            <a:r>
              <a:rPr lang="en-DE" dirty="0">
                <a:solidFill>
                  <a:srgbClr val="00B050"/>
                </a:solidFill>
              </a:rPr>
              <a:t>Learning goal: </a:t>
            </a:r>
            <a:r>
              <a:rPr lang="en-DE" dirty="0"/>
              <a:t>Encode jpd in sparse form using MLNs</a:t>
            </a:r>
          </a:p>
          <a:p>
            <a:r>
              <a:rPr lang="en-DE" dirty="0"/>
              <a:t>Full MLN learning:</a:t>
            </a:r>
          </a:p>
          <a:p>
            <a:pPr lvl="1"/>
            <a:r>
              <a:rPr lang="en-DE" dirty="0"/>
              <a:t>Take model signature from database schema</a:t>
            </a:r>
          </a:p>
          <a:p>
            <a:pPr lvl="1"/>
            <a:r>
              <a:rPr lang="en-DE" dirty="0"/>
              <a:t>Determine suitable formulas from predicates in signature</a:t>
            </a:r>
          </a:p>
          <a:p>
            <a:pPr lvl="1"/>
            <a:r>
              <a:rPr lang="en-DE" dirty="0"/>
              <a:t>Determine weights using maximum likelihood estimator</a:t>
            </a:r>
          </a:p>
          <a:p>
            <a:r>
              <a:rPr lang="en-DE" dirty="0"/>
              <a:t>Weight learning only (formulas given):</a:t>
            </a:r>
          </a:p>
          <a:p>
            <a:pPr lvl="1"/>
            <a:r>
              <a:rPr lang="en-DE" dirty="0"/>
              <a:t>Determine weights using maximum likelihood estimator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191F0-DFFB-3648-BE71-6871D6FB6591}"/>
              </a:ext>
            </a:extLst>
          </p:cNvPr>
          <p:cNvSpPr/>
          <p:nvPr/>
        </p:nvSpPr>
        <p:spPr>
          <a:xfrm>
            <a:off x="3969001" y="603283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DE" sz="1400" dirty="0">
                <a:solidFill>
                  <a:srgbClr val="121DFF"/>
                </a:solidFill>
              </a:rPr>
              <a:t>Lise Getoor, Ben Taskar. </a:t>
            </a:r>
            <a:br>
              <a:rPr lang="en-DE" sz="1400" dirty="0">
                <a:solidFill>
                  <a:srgbClr val="121DFF"/>
                </a:solidFill>
              </a:rPr>
            </a:br>
            <a:r>
              <a:rPr lang="en-DE" sz="1400" dirty="0">
                <a:solidFill>
                  <a:srgbClr val="121DFF"/>
                </a:solidFill>
              </a:rPr>
              <a:t>Introduction to Statistical Relational Learning. </a:t>
            </a:r>
            <a:br>
              <a:rPr lang="en-DE" sz="1400" dirty="0">
                <a:solidFill>
                  <a:srgbClr val="121DFF"/>
                </a:solidFill>
              </a:rPr>
            </a:br>
            <a:r>
              <a:rPr lang="en-DE" sz="1400" dirty="0">
                <a:solidFill>
                  <a:srgbClr val="121DFF"/>
                </a:solidFill>
              </a:rPr>
              <a:t>MIT Press, 2007.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82503-22A4-8A4C-B856-371CB4682BEE}"/>
              </a:ext>
            </a:extLst>
          </p:cNvPr>
          <p:cNvSpPr txBox="1"/>
          <p:nvPr/>
        </p:nvSpPr>
        <p:spPr>
          <a:xfrm>
            <a:off x="8668011" y="3707703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4400" dirty="0"/>
              <a:t>]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1EEBD616-14EA-2A41-9B3E-A4C7A06F072D}"/>
              </a:ext>
            </a:extLst>
          </p:cNvPr>
          <p:cNvSpPr/>
          <p:nvPr/>
        </p:nvSpPr>
        <p:spPr>
          <a:xfrm>
            <a:off x="9025801" y="2298649"/>
            <a:ext cx="3854824" cy="1703295"/>
          </a:xfrm>
          <a:prstGeom prst="cloudCallout">
            <a:avLst>
              <a:gd name="adj1" fmla="val -52461"/>
              <a:gd name="adj2" fmla="val 55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Lifted </a:t>
            </a:r>
            <a:r>
              <a:rPr lang="de-DE" dirty="0" err="1"/>
              <a:t>learning</a:t>
            </a:r>
            <a:r>
              <a:rPr lang="de-DE" dirty="0"/>
              <a:t> </a:t>
            </a:r>
            <a:r>
              <a:rPr lang="de-DE" dirty="0" err="1"/>
              <a:t>needs</a:t>
            </a:r>
            <a:br>
              <a:rPr lang="de-DE" dirty="0"/>
            </a:b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work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1763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1185</Words>
  <Application>Microsoft Macintosh PowerPoint</Application>
  <PresentationFormat>Widescreen</PresentationFormat>
  <Paragraphs>103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AdvPS3D3A15</vt:lpstr>
      <vt:lpstr>Arial</vt:lpstr>
      <vt:lpstr>Calibri</vt:lpstr>
      <vt:lpstr>Calibri Light</vt:lpstr>
      <vt:lpstr>Office Theme</vt:lpstr>
      <vt:lpstr>Star-AI for the  Analysis of Gene Data </vt:lpstr>
      <vt:lpstr>Knowledge-based Genotype-Phenotype Associations</vt:lpstr>
      <vt:lpstr>Application: Yeast Sporulation</vt:lpstr>
      <vt:lpstr>Knowledge Base and its Use</vt:lpstr>
      <vt:lpstr>Challenges for Research</vt:lpstr>
      <vt:lpstr>Take-Home Messages</vt:lpstr>
      <vt:lpstr>Addendum</vt:lpstr>
      <vt:lpstr>MLN Query Answering Algorithms</vt:lpstr>
      <vt:lpstr>MLN Learning from Application Data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Star-AI for the Analysis of Gene Data </dc:title>
  <dc:creator>Ralf Möller</dc:creator>
  <cp:lastModifiedBy>Ralf Möller</cp:lastModifiedBy>
  <cp:revision>354</cp:revision>
  <dcterms:created xsi:type="dcterms:W3CDTF">2021-05-20T07:59:23Z</dcterms:created>
  <dcterms:modified xsi:type="dcterms:W3CDTF">2021-05-22T13:29:41Z</dcterms:modified>
</cp:coreProperties>
</file>