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3954" r:id="rId3"/>
    <p:sldId id="1304" r:id="rId4"/>
    <p:sldId id="594" r:id="rId5"/>
    <p:sldId id="3951" r:id="rId6"/>
    <p:sldId id="279" r:id="rId7"/>
    <p:sldId id="286" r:id="rId8"/>
    <p:sldId id="280" r:id="rId9"/>
    <p:sldId id="282" r:id="rId10"/>
    <p:sldId id="287" r:id="rId11"/>
    <p:sldId id="288" r:id="rId12"/>
    <p:sldId id="289" r:id="rId13"/>
    <p:sldId id="290" r:id="rId14"/>
    <p:sldId id="295" r:id="rId15"/>
    <p:sldId id="296" r:id="rId16"/>
    <p:sldId id="592" r:id="rId17"/>
    <p:sldId id="593" r:id="rId18"/>
    <p:sldId id="3946" r:id="rId19"/>
    <p:sldId id="3963" r:id="rId20"/>
    <p:sldId id="533" r:id="rId21"/>
    <p:sldId id="3966" r:id="rId22"/>
    <p:sldId id="1547" r:id="rId23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FF86"/>
    <a:srgbClr val="212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04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3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7D9BB-445D-E640-B90E-C6F61C01E066}" type="datetimeFigureOut">
              <a:rPr lang="en-DE" smtClean="0"/>
              <a:t>08.08.22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7543B-8D17-7E4B-A146-3214B19BD98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91605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230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7543B-8D17-7E4B-A146-3214B19BD981}" type="slidenum">
              <a:rPr lang="en-DE" smtClean="0"/>
              <a:t>13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42478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116613-2833-4CFC-ADAD-3AD2B99C36A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3394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64223-60C2-8B45-914E-09C45AA70136}" type="slidenum">
              <a:rPr lang="en-DE" smtClean="0"/>
              <a:t>22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7627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46FF8-3EDD-1144-B305-F1FCC9F0EE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C25A76-7EF8-B342-A791-7E3F37BA5F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E721F-C043-EF45-AA4F-423C5E2B4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D87-D0D7-2844-9F99-91F2391D722A}" type="datetimeFigureOut">
              <a:rPr lang="en-DE" smtClean="0"/>
              <a:t>08.08.22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38D47-DA96-CF4B-8982-583B25CB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21950-62F6-A646-9184-40F0E0E67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5C74-7741-7B41-A3A1-9B70DD54DED3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25817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3A02B-CD1D-8944-AD45-0FBA39637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C702F6-FDA0-7641-8918-D6E001907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DCC5F-ED40-E141-AE73-EF668603F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D87-D0D7-2844-9F99-91F2391D722A}" type="datetimeFigureOut">
              <a:rPr lang="en-DE" smtClean="0"/>
              <a:t>08.08.22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5EAC5-690C-B841-98F4-6FEC3D7A2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1BE7ED-9CD5-1B45-AFF9-0F41B93C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5C74-7741-7B41-A3A1-9B70DD54DED3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3546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A942DE-264B-A646-B33D-A0847239A1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5BEC6F-F0FB-CB4C-B8C9-67E35266D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9E645-F348-164F-BC49-435CC12EE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D87-D0D7-2844-9F99-91F2391D722A}" type="datetimeFigureOut">
              <a:rPr lang="en-DE" smtClean="0"/>
              <a:t>08.08.22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C67F7-5ED0-B14D-AE24-E4A58BB64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20EEB-21D3-B147-907D-323BC4460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5C74-7741-7B41-A3A1-9B70DD54DED3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31621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D58C-9BA4-AC42-B9D5-0DC0560CC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49C1B-64CB-1A45-BA96-DF06F03E5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D3916-8759-9043-BEA3-07EB06DB3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D87-D0D7-2844-9F99-91F2391D722A}" type="datetimeFigureOut">
              <a:rPr lang="en-DE" smtClean="0"/>
              <a:t>08.08.22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8F854-6171-E443-A36D-5A86647E5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48B94F-5A11-8844-B42F-155286FB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5C74-7741-7B41-A3A1-9B70DD54DED3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56022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ABCFD-CAA9-0147-ADDE-5B1015AE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99059-C35B-5742-ACE6-EB82E70BDE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61830-7B19-2446-B980-A7879AE60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D87-D0D7-2844-9F99-91F2391D722A}" type="datetimeFigureOut">
              <a:rPr lang="en-DE" smtClean="0"/>
              <a:t>08.08.22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25B74-06D5-BA47-A898-AD4CA0ABE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8F012-871F-7E4E-9352-64907CB95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5C74-7741-7B41-A3A1-9B70DD54DED3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20177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3145D-444F-9B41-A2A9-6CD900594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6C4F8-9E2C-814A-81BF-BFB9C10A30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DDE7B-684C-2549-B14C-1FD64F9CA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1CE0D7-36B5-114E-92CC-BEAA6072D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D87-D0D7-2844-9F99-91F2391D722A}" type="datetimeFigureOut">
              <a:rPr lang="en-DE" smtClean="0"/>
              <a:t>08.08.22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982E7C-7618-AB4C-A8BD-6D249849E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FD6EC-A2D7-9349-8FD3-32ECA0AFA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5C74-7741-7B41-A3A1-9B70DD54DED3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149639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4CCAA-C51E-874D-B1D8-A278A9E8E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EAB8E0-1103-E746-8A01-B6426A801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66CFFE-1083-3040-BB2A-4C612FAF3F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5B1EB-C331-2C4B-A50C-8AEFAEB36C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E8D04C-B158-0B4D-AAD8-77B7096740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B85A0B-EE7B-B84A-8356-59A587F1F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D87-D0D7-2844-9F99-91F2391D722A}" type="datetimeFigureOut">
              <a:rPr lang="en-DE" smtClean="0"/>
              <a:t>08.08.22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0749B-0BFC-8D4D-9EEE-01D6B0208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C34606-C381-0747-9776-7F0B33C33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5C74-7741-7B41-A3A1-9B70DD54DED3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4832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D1564-D6D4-1746-91A5-1A7151A8C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FA28DA-0433-9E4D-BB80-7610DFC04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D87-D0D7-2844-9F99-91F2391D722A}" type="datetimeFigureOut">
              <a:rPr lang="en-DE" smtClean="0"/>
              <a:t>08.08.22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C7B6D1-B317-544D-BD7B-05AF0E63B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48A3CB-19A6-ED4B-8F89-493E9F994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5C74-7741-7B41-A3A1-9B70DD54DED3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9728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8FA99C-FE16-2F49-AC3A-13019716A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D87-D0D7-2844-9F99-91F2391D722A}" type="datetimeFigureOut">
              <a:rPr lang="en-DE" smtClean="0"/>
              <a:t>08.08.22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CD0B41-D92F-1445-92AA-CC3D02AA1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FCB86-9C2C-784E-B032-7DE042273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5C74-7741-7B41-A3A1-9B70DD54DED3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6053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A14A6-5B74-A946-8434-C61FA648A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8AD27-7E88-2B44-93A6-6502DEAD2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A5DA0-3600-DD45-90FE-D12F34FDE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CFEB70-F614-0542-BC3F-56FB16DEE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D87-D0D7-2844-9F99-91F2391D722A}" type="datetimeFigureOut">
              <a:rPr lang="en-DE" smtClean="0"/>
              <a:t>08.08.22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DE84A6-F335-D04B-A00F-24AB660A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5DBA2-4C50-E642-A60A-A0E73D3ED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5C74-7741-7B41-A3A1-9B70DD54DED3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999068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DFE04-2CA7-834C-9E72-2E3E85BFA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A8C7E1-0451-CB45-A4D9-4E2AF1BCE4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8C4646-F93E-C74E-8BD6-183F62C46E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826AC9-43E7-F84B-8C80-CF70A1D0D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0ED87-D0D7-2844-9F99-91F2391D722A}" type="datetimeFigureOut">
              <a:rPr lang="en-DE" smtClean="0"/>
              <a:t>08.08.22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D0FDE5-7225-A74E-AD46-4120CD309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195A12-AC77-AA45-B784-0CFD944B6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5C74-7741-7B41-A3A1-9B70DD54DED3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79726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CF5A8D-EA61-1341-940A-DC640C507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30C08-14C8-074A-AC47-A7928F165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21DB3-697F-2640-A651-96CF7C6FC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0ED87-D0D7-2844-9F99-91F2391D722A}" type="datetimeFigureOut">
              <a:rPr lang="en-DE" smtClean="0"/>
              <a:t>08.08.22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1499A-A0FC-674C-A8F9-BE0A545913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12552-2056-9A4E-8B2B-200356190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35C74-7741-7B41-A3A1-9B70DD54DED3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14391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E2EB7817-E168-4C54-A112-A79DDCDB3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63B4C3-B10E-0543-98E7-510C4F5CBF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3850" y="891541"/>
            <a:ext cx="5866189" cy="4074074"/>
          </a:xfrm>
        </p:spPr>
        <p:txBody>
          <a:bodyPr>
            <a:normAutofit/>
          </a:bodyPr>
          <a:lstStyle/>
          <a:p>
            <a:pPr algn="l"/>
            <a:r>
              <a:rPr lang="en-DE" sz="7500" dirty="0"/>
              <a:t>Human-Centered AI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D4F59E-E3BC-7549-9222-F699B49A0B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5415" y="4990768"/>
            <a:ext cx="5866189" cy="921039"/>
          </a:xfrm>
        </p:spPr>
        <p:txBody>
          <a:bodyPr>
            <a:normAutofit/>
          </a:bodyPr>
          <a:lstStyle/>
          <a:p>
            <a:pPr algn="l"/>
            <a:r>
              <a:rPr lang="en-DE" sz="1700" dirty="0"/>
              <a:t>Prof. Dr. Ralf Möller</a:t>
            </a:r>
          </a:p>
          <a:p>
            <a:pPr algn="l"/>
            <a:r>
              <a:rPr lang="en-DE" sz="1700" dirty="0"/>
              <a:t>Direktor Institut für Informationssysteme, UzL</a:t>
            </a:r>
            <a:br>
              <a:rPr lang="en-DE" sz="1700" dirty="0"/>
            </a:br>
            <a:r>
              <a:rPr lang="en-DE" sz="1700" dirty="0"/>
              <a:t>Forschungsbereichsleiter Human-Centered AI, DFKI Lübeck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358AEE7-96E5-490E-93E2-263A0D51B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Institut für Informationssysteme">
            <a:extLst>
              <a:ext uri="{FF2B5EF4-FFF2-40B4-BE49-F238E27FC236}">
                <a16:creationId xmlns:a16="http://schemas.microsoft.com/office/drawing/2014/main" id="{3CC4C3AD-203F-F14D-8339-A3CD4D8F0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1392" y="1209467"/>
            <a:ext cx="5302006" cy="1179698"/>
          </a:xfrm>
          <a:prstGeom prst="rect">
            <a:avLst/>
          </a:prstGeom>
          <a:noFill/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FKI Logo">
            <a:extLst>
              <a:ext uri="{FF2B5EF4-FFF2-40B4-BE49-F238E27FC236}">
                <a16:creationId xmlns:a16="http://schemas.microsoft.com/office/drawing/2014/main" id="{CCC70605-C298-DB4C-9C3B-381801107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3738" y="4706955"/>
            <a:ext cx="2849660" cy="1179697"/>
          </a:xfrm>
          <a:prstGeom prst="rect">
            <a:avLst/>
          </a:prstGeom>
          <a:noFill/>
          <a:effectLst>
            <a:outerShdw blurRad="406400" dist="317500" dir="5400000" sx="89000" sy="8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8507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6AFDA-41A3-B649-9736-C210E0632594}" type="slidenum">
              <a:rPr lang="en-US" altLang="x-none"/>
              <a:pPr/>
              <a:t>10</a:t>
            </a:fld>
            <a:endParaRPr lang="en-US" altLang="x-none"/>
          </a:p>
        </p:txBody>
      </p:sp>
      <p:pic>
        <p:nvPicPr>
          <p:cNvPr id="2416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13237"/>
            <a:ext cx="4448908" cy="529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1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 dirty="0"/>
              <a:t>Planverfeinerung (1)</a:t>
            </a:r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x-none" dirty="0"/>
              <a:t>Rückwärtsplanung</a:t>
            </a:r>
          </a:p>
        </p:txBody>
      </p:sp>
      <p:pic>
        <p:nvPicPr>
          <p:cNvPr id="2416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561" y="1707540"/>
            <a:ext cx="7350369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AB3BF9-8D1A-166A-FD61-B5F39C5B2017}"/>
              </a:ext>
            </a:extLst>
          </p:cNvPr>
          <p:cNvSpPr/>
          <p:nvPr/>
        </p:nvSpPr>
        <p:spPr>
          <a:xfrm>
            <a:off x="4428572" y="6630688"/>
            <a:ext cx="29174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Aus</a:t>
            </a:r>
            <a:r>
              <a:rPr lang="en-US" sz="1200" dirty="0"/>
              <a:t> </a:t>
            </a:r>
            <a:r>
              <a:rPr lang="en-US" sz="1200" dirty="0" err="1"/>
              <a:t>einer</a:t>
            </a:r>
            <a:r>
              <a:rPr lang="en-US" sz="1200" dirty="0"/>
              <a:t> KI-</a:t>
            </a:r>
            <a:r>
              <a:rPr lang="en-US" sz="1200" dirty="0" err="1"/>
              <a:t>Vorlesung</a:t>
            </a:r>
            <a:r>
              <a:rPr lang="en-US" sz="1200" dirty="0"/>
              <a:t> von Bernhard </a:t>
            </a:r>
            <a:r>
              <a:rPr lang="en-US" sz="1200" dirty="0" err="1"/>
              <a:t>Nebel</a:t>
            </a:r>
            <a:endParaRPr lang="en-DE" sz="1200" dirty="0"/>
          </a:p>
        </p:txBody>
      </p:sp>
    </p:spTree>
    <p:extLst>
      <p:ext uri="{BB962C8B-B14F-4D97-AF65-F5344CB8AC3E}">
        <p14:creationId xmlns:p14="http://schemas.microsoft.com/office/powerpoint/2010/main" val="4097660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78A4A-3182-5440-A372-99BBB6BF6F7B}" type="slidenum">
              <a:rPr lang="en-US" altLang="x-none"/>
              <a:pPr/>
              <a:t>11</a:t>
            </a:fld>
            <a:endParaRPr lang="en-US" altLang="x-none"/>
          </a:p>
        </p:txBody>
      </p:sp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 dirty="0"/>
              <a:t>Planverfeinerung (2)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x-none"/>
          </a:p>
        </p:txBody>
      </p:sp>
      <p:pic>
        <p:nvPicPr>
          <p:cNvPr id="2426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2" y="1700809"/>
            <a:ext cx="7874977" cy="4558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D273686-F1F5-019A-5962-022FBCBB4FCE}"/>
              </a:ext>
            </a:extLst>
          </p:cNvPr>
          <p:cNvSpPr/>
          <p:nvPr/>
        </p:nvSpPr>
        <p:spPr>
          <a:xfrm>
            <a:off x="4428572" y="6630688"/>
            <a:ext cx="29174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Aus</a:t>
            </a:r>
            <a:r>
              <a:rPr lang="en-US" sz="1200" dirty="0"/>
              <a:t> </a:t>
            </a:r>
            <a:r>
              <a:rPr lang="en-US" sz="1200" dirty="0" err="1"/>
              <a:t>einer</a:t>
            </a:r>
            <a:r>
              <a:rPr lang="en-US" sz="1200" dirty="0"/>
              <a:t> KI-</a:t>
            </a:r>
            <a:r>
              <a:rPr lang="en-US" sz="1200" dirty="0" err="1"/>
              <a:t>Vorlesung</a:t>
            </a:r>
            <a:r>
              <a:rPr lang="en-US" sz="1200" dirty="0"/>
              <a:t> von Bernhard </a:t>
            </a:r>
            <a:r>
              <a:rPr lang="en-US" sz="1200" dirty="0" err="1"/>
              <a:t>Nebel</a:t>
            </a:r>
            <a:endParaRPr lang="en-DE" sz="1200" dirty="0"/>
          </a:p>
        </p:txBody>
      </p:sp>
    </p:spTree>
    <p:extLst>
      <p:ext uri="{BB962C8B-B14F-4D97-AF65-F5344CB8AC3E}">
        <p14:creationId xmlns:p14="http://schemas.microsoft.com/office/powerpoint/2010/main" val="1785004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FCF1-00CE-3043-8D45-E06E1414E18C}" type="slidenum">
              <a:rPr lang="en-US" altLang="x-none"/>
              <a:pPr/>
              <a:t>12</a:t>
            </a:fld>
            <a:endParaRPr lang="en-US" altLang="x-none"/>
          </a:p>
        </p:txBody>
      </p:sp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de-DE" altLang="x-none" dirty="0"/>
              <a:t>Planverfeinerung (3)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422213"/>
            <a:ext cx="10515600" cy="4351338"/>
          </a:xfrm>
        </p:spPr>
        <p:txBody>
          <a:bodyPr/>
          <a:lstStyle/>
          <a:p>
            <a:r>
              <a:rPr lang="de-DE" altLang="x-none" dirty="0"/>
              <a:t>Gehe zum richtigen Geschäft …</a:t>
            </a:r>
          </a:p>
        </p:txBody>
      </p:sp>
      <p:pic>
        <p:nvPicPr>
          <p:cNvPr id="2437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016" y="2011179"/>
            <a:ext cx="6950320" cy="4255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95075A-FBAE-F5CA-A702-8EC562B979B8}"/>
              </a:ext>
            </a:extLst>
          </p:cNvPr>
          <p:cNvSpPr/>
          <p:nvPr/>
        </p:nvSpPr>
        <p:spPr>
          <a:xfrm>
            <a:off x="4428572" y="6630688"/>
            <a:ext cx="29174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Aus</a:t>
            </a:r>
            <a:r>
              <a:rPr lang="en-US" sz="1200" dirty="0"/>
              <a:t> </a:t>
            </a:r>
            <a:r>
              <a:rPr lang="en-US" sz="1200" dirty="0" err="1"/>
              <a:t>einer</a:t>
            </a:r>
            <a:r>
              <a:rPr lang="en-US" sz="1200" dirty="0"/>
              <a:t> KI-</a:t>
            </a:r>
            <a:r>
              <a:rPr lang="en-US" sz="1200" dirty="0" err="1"/>
              <a:t>Vorlesung</a:t>
            </a:r>
            <a:r>
              <a:rPr lang="en-US" sz="1200" dirty="0"/>
              <a:t> von Bernhard </a:t>
            </a:r>
            <a:r>
              <a:rPr lang="en-US" sz="1200" dirty="0" err="1"/>
              <a:t>Nebel</a:t>
            </a:r>
            <a:endParaRPr lang="en-DE" sz="1200" dirty="0"/>
          </a:p>
        </p:txBody>
      </p:sp>
    </p:spTree>
    <p:extLst>
      <p:ext uri="{BB962C8B-B14F-4D97-AF65-F5344CB8AC3E}">
        <p14:creationId xmlns:p14="http://schemas.microsoft.com/office/powerpoint/2010/main" val="2376725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66892-8408-0F41-99DB-8A0B6D87B606}" type="slidenum">
              <a:rPr lang="en-US" altLang="x-none"/>
              <a:pPr/>
              <a:t>13</a:t>
            </a:fld>
            <a:endParaRPr lang="en-US" altLang="x-none"/>
          </a:p>
        </p:txBody>
      </p:sp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 dirty="0"/>
              <a:t>Planverfeinerung (3)</a:t>
            </a:r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610473"/>
            <a:ext cx="10515600" cy="4351338"/>
          </a:xfrm>
        </p:spPr>
        <p:txBody>
          <a:bodyPr/>
          <a:lstStyle/>
          <a:p>
            <a:r>
              <a:rPr lang="de-DE" altLang="x-none" dirty="0"/>
              <a:t>... sofern man nicht am richtigen Ort ist.</a:t>
            </a:r>
          </a:p>
        </p:txBody>
      </p:sp>
      <p:pic>
        <p:nvPicPr>
          <p:cNvPr id="2447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216" y="2085257"/>
            <a:ext cx="7155474" cy="4421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055D11-5929-E8DE-C9F8-5247AF1D2363}"/>
              </a:ext>
            </a:extLst>
          </p:cNvPr>
          <p:cNvSpPr/>
          <p:nvPr/>
        </p:nvSpPr>
        <p:spPr>
          <a:xfrm>
            <a:off x="4428572" y="6630688"/>
            <a:ext cx="29174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Aus</a:t>
            </a:r>
            <a:r>
              <a:rPr lang="en-US" sz="1200" dirty="0"/>
              <a:t> </a:t>
            </a:r>
            <a:r>
              <a:rPr lang="en-US" sz="1200" dirty="0" err="1"/>
              <a:t>einer</a:t>
            </a:r>
            <a:r>
              <a:rPr lang="en-US" sz="1200" dirty="0"/>
              <a:t> KI-</a:t>
            </a:r>
            <a:r>
              <a:rPr lang="en-US" sz="1200" dirty="0" err="1"/>
              <a:t>Vorlesung</a:t>
            </a:r>
            <a:r>
              <a:rPr lang="en-US" sz="1200" dirty="0"/>
              <a:t> von Bernhard </a:t>
            </a:r>
            <a:r>
              <a:rPr lang="en-US" sz="1200" dirty="0" err="1"/>
              <a:t>Nebel</a:t>
            </a:r>
            <a:endParaRPr lang="en-DE" sz="1200" dirty="0"/>
          </a:p>
        </p:txBody>
      </p:sp>
    </p:spTree>
    <p:extLst>
      <p:ext uri="{BB962C8B-B14F-4D97-AF65-F5344CB8AC3E}">
        <p14:creationId xmlns:p14="http://schemas.microsoft.com/office/powerpoint/2010/main" val="4079688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82FAE-E7A3-1C40-99C5-DD19AB9F7F81}" type="slidenum">
              <a:rPr lang="en-US" altLang="x-none"/>
              <a:pPr/>
              <a:t>14</a:t>
            </a:fld>
            <a:endParaRPr lang="en-US" altLang="x-none"/>
          </a:p>
        </p:txBody>
      </p:sp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 dirty="0"/>
              <a:t>Entscheide ggf. die Reihenfolge …</a:t>
            </a:r>
          </a:p>
        </p:txBody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x-none"/>
          </a:p>
        </p:txBody>
      </p:sp>
      <p:pic>
        <p:nvPicPr>
          <p:cNvPr id="2498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1812796"/>
            <a:ext cx="8362950" cy="442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A90D7B-DCB8-3FFE-6549-C47CA92F7083}"/>
              </a:ext>
            </a:extLst>
          </p:cNvPr>
          <p:cNvSpPr/>
          <p:nvPr/>
        </p:nvSpPr>
        <p:spPr>
          <a:xfrm>
            <a:off x="4428572" y="6630688"/>
            <a:ext cx="29174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Aus</a:t>
            </a:r>
            <a:r>
              <a:rPr lang="en-US" sz="1200" dirty="0"/>
              <a:t> </a:t>
            </a:r>
            <a:r>
              <a:rPr lang="en-US" sz="1200" dirty="0" err="1"/>
              <a:t>einer</a:t>
            </a:r>
            <a:r>
              <a:rPr lang="en-US" sz="1200" dirty="0"/>
              <a:t> KI-</a:t>
            </a:r>
            <a:r>
              <a:rPr lang="en-US" sz="1200" dirty="0" err="1"/>
              <a:t>Vorlesung</a:t>
            </a:r>
            <a:r>
              <a:rPr lang="en-US" sz="1200" dirty="0"/>
              <a:t> von Bernhard </a:t>
            </a:r>
            <a:r>
              <a:rPr lang="en-US" sz="1200" dirty="0" err="1"/>
              <a:t>Nebel</a:t>
            </a:r>
            <a:endParaRPr lang="en-DE" sz="1200" dirty="0"/>
          </a:p>
        </p:txBody>
      </p:sp>
    </p:spTree>
    <p:extLst>
      <p:ext uri="{BB962C8B-B14F-4D97-AF65-F5344CB8AC3E}">
        <p14:creationId xmlns:p14="http://schemas.microsoft.com/office/powerpoint/2010/main" val="295654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E2E1B8-8A45-304F-B537-423223A24C84}" type="slidenum">
              <a:rPr lang="en-US" altLang="x-none"/>
              <a:pPr/>
              <a:t>15</a:t>
            </a:fld>
            <a:endParaRPr lang="en-US" altLang="x-none"/>
          </a:p>
        </p:txBody>
      </p:sp>
      <p:pic>
        <p:nvPicPr>
          <p:cNvPr id="2508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798" y="263769"/>
            <a:ext cx="4025411" cy="633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 dirty="0"/>
              <a:t>Die vollständige Lösung… </a:t>
            </a:r>
          </a:p>
        </p:txBody>
      </p:sp>
      <p:sp>
        <p:nvSpPr>
          <p:cNvPr id="4" name="Cloud Callout 3">
            <a:extLst>
              <a:ext uri="{FF2B5EF4-FFF2-40B4-BE49-F238E27FC236}">
                <a16:creationId xmlns:a16="http://schemas.microsoft.com/office/drawing/2014/main" id="{C5F29383-1C88-368C-96B1-792F927DCC86}"/>
              </a:ext>
            </a:extLst>
          </p:cNvPr>
          <p:cNvSpPr/>
          <p:nvPr/>
        </p:nvSpPr>
        <p:spPr>
          <a:xfrm>
            <a:off x="657726" y="1792044"/>
            <a:ext cx="5903495" cy="2903621"/>
          </a:xfrm>
          <a:prstGeom prst="cloudCallout">
            <a:avLst>
              <a:gd name="adj1" fmla="val 45522"/>
              <a:gd name="adj2" fmla="val -6236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400" dirty="0"/>
              <a:t>Planen zur Erreichung von Zielen</a:t>
            </a:r>
          </a:p>
          <a:p>
            <a:pPr algn="ctr"/>
            <a:r>
              <a:rPr lang="en-DE" sz="2400" dirty="0"/>
              <a:t>Planen zur Verbesserung der Strategie</a:t>
            </a:r>
          </a:p>
        </p:txBody>
      </p:sp>
      <p:sp>
        <p:nvSpPr>
          <p:cNvPr id="9" name="Cloud Callout 8">
            <a:extLst>
              <a:ext uri="{FF2B5EF4-FFF2-40B4-BE49-F238E27FC236}">
                <a16:creationId xmlns:a16="http://schemas.microsoft.com/office/drawing/2014/main" id="{BE826CB2-98A2-6A25-C44F-80AC6FAFAC1F}"/>
              </a:ext>
            </a:extLst>
          </p:cNvPr>
          <p:cNvSpPr/>
          <p:nvPr/>
        </p:nvSpPr>
        <p:spPr>
          <a:xfrm>
            <a:off x="1146819" y="4349041"/>
            <a:ext cx="5198217" cy="2189871"/>
          </a:xfrm>
          <a:prstGeom prst="cloudCallout">
            <a:avLst>
              <a:gd name="adj1" fmla="val 51899"/>
              <a:gd name="adj2" fmla="val -8439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Doch</a:t>
            </a:r>
            <a:r>
              <a:rPr lang="en-US" sz="2400" dirty="0"/>
              <a:t>, was </a:t>
            </a:r>
            <a:r>
              <a:rPr lang="en-US" sz="2400" dirty="0" err="1"/>
              <a:t>passiert</a:t>
            </a:r>
            <a:r>
              <a:rPr lang="en-US" sz="2400" dirty="0"/>
              <a:t>, </a:t>
            </a:r>
            <a:r>
              <a:rPr lang="en-US" sz="2400" dirty="0" err="1"/>
              <a:t>wenn</a:t>
            </a:r>
            <a:r>
              <a:rPr lang="en-US" sz="2400" dirty="0"/>
              <a:t> Menschen </a:t>
            </a:r>
            <a:r>
              <a:rPr lang="en-US" sz="2400" dirty="0" err="1"/>
              <a:t>involviert</a:t>
            </a:r>
            <a:r>
              <a:rPr lang="en-US" sz="2400" dirty="0"/>
              <a:t> </a:t>
            </a:r>
            <a:r>
              <a:rPr lang="en-US" sz="2400" dirty="0" err="1"/>
              <a:t>sind</a:t>
            </a:r>
            <a:r>
              <a:rPr lang="en-US" sz="2400" dirty="0"/>
              <a:t> und </a:t>
            </a:r>
            <a:r>
              <a:rPr lang="en-US" sz="2400" dirty="0" err="1"/>
              <a:t>auch</a:t>
            </a:r>
            <a:r>
              <a:rPr lang="en-US" sz="2400" dirty="0"/>
              <a:t> </a:t>
            </a:r>
            <a:r>
              <a:rPr lang="en-US" sz="2400" dirty="0" err="1"/>
              <a:t>handeln</a:t>
            </a:r>
            <a:r>
              <a:rPr lang="en-US" sz="2400" dirty="0"/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FFCAE9-C7A7-1BCE-83A7-2DF5FF11B68E}"/>
              </a:ext>
            </a:extLst>
          </p:cNvPr>
          <p:cNvSpPr/>
          <p:nvPr/>
        </p:nvSpPr>
        <p:spPr>
          <a:xfrm>
            <a:off x="4428572" y="6630688"/>
            <a:ext cx="29174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Aus</a:t>
            </a:r>
            <a:r>
              <a:rPr lang="en-US" sz="1200" dirty="0"/>
              <a:t> </a:t>
            </a:r>
            <a:r>
              <a:rPr lang="en-US" sz="1200" dirty="0" err="1"/>
              <a:t>einer</a:t>
            </a:r>
            <a:r>
              <a:rPr lang="en-US" sz="1200" dirty="0"/>
              <a:t> KI-</a:t>
            </a:r>
            <a:r>
              <a:rPr lang="en-US" sz="1200" dirty="0" err="1"/>
              <a:t>Vorlesung</a:t>
            </a:r>
            <a:r>
              <a:rPr lang="en-US" sz="1200" dirty="0"/>
              <a:t> von Bernhard </a:t>
            </a:r>
            <a:r>
              <a:rPr lang="en-US" sz="1200" dirty="0" err="1"/>
              <a:t>Nebel</a:t>
            </a:r>
            <a:endParaRPr lang="en-DE" sz="1200" dirty="0"/>
          </a:p>
        </p:txBody>
      </p:sp>
    </p:spTree>
    <p:extLst>
      <p:ext uri="{BB962C8B-B14F-4D97-AF65-F5344CB8AC3E}">
        <p14:creationId xmlns:p14="http://schemas.microsoft.com/office/powerpoint/2010/main" val="94833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3F38F-6AE1-E042-9129-9AF7958BC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Antizipation des menschlichen Verhaltens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DA98103B-4659-1241-8EBB-4961558E25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5365" y="1816723"/>
            <a:ext cx="8229600" cy="44135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AC7A3-E6AF-2640-BC9B-7669D54E1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467F28-2A33-0549-B70C-96076F072436}"/>
              </a:ext>
            </a:extLst>
          </p:cNvPr>
          <p:cNvSpPr/>
          <p:nvPr/>
        </p:nvSpPr>
        <p:spPr>
          <a:xfrm>
            <a:off x="3967760" y="6630688"/>
            <a:ext cx="43604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Challenges of Human-Aware AI Systems: Subbarao </a:t>
            </a:r>
            <a:r>
              <a:rPr lang="en-US" sz="1200" dirty="0" err="1"/>
              <a:t>Kambhampati</a:t>
            </a:r>
            <a:endParaRPr lang="en-DE" sz="1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A51731-02FF-5D40-B9D3-198938FE4AD3}"/>
              </a:ext>
            </a:extLst>
          </p:cNvPr>
          <p:cNvSpPr/>
          <p:nvPr/>
        </p:nvSpPr>
        <p:spPr>
          <a:xfrm>
            <a:off x="2919845" y="3526619"/>
            <a:ext cx="1368152" cy="504056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87B0B7-8DC5-B546-A638-5A11B26A7CCF}"/>
              </a:ext>
            </a:extLst>
          </p:cNvPr>
          <p:cNvSpPr txBox="1"/>
          <p:nvPr/>
        </p:nvSpPr>
        <p:spPr>
          <a:xfrm>
            <a:off x="7407491" y="2895437"/>
            <a:ext cx="292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400" dirty="0">
                <a:solidFill>
                  <a:srgbClr val="6D7CFF"/>
                </a:solidFill>
              </a:rPr>
              <a:t>~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2246F8-405E-9440-BE82-564649F7167B}"/>
              </a:ext>
            </a:extLst>
          </p:cNvPr>
          <p:cNvSpPr txBox="1"/>
          <p:nvPr/>
        </p:nvSpPr>
        <p:spPr>
          <a:xfrm>
            <a:off x="2152586" y="2883862"/>
            <a:ext cx="292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400" dirty="0">
                <a:solidFill>
                  <a:srgbClr val="6D7CFF"/>
                </a:solidFill>
              </a:rPr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3608764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F136F-F388-2044-8569-5D99281C8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990" y="498330"/>
            <a:ext cx="10152020" cy="503238"/>
          </a:xfrm>
        </p:spPr>
        <p:txBody>
          <a:bodyPr>
            <a:normAutofit fontScale="90000"/>
          </a:bodyPr>
          <a:lstStyle/>
          <a:p>
            <a:r>
              <a:rPr lang="en-DE" dirty="0"/>
              <a:t>Antizipation der menschlichen Erwartungen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3499A539-893C-B144-8B2C-58A8415F9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3624" y="1390356"/>
            <a:ext cx="8229600" cy="496599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192A55-C856-2F4C-B36A-0C972B99D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DAA336-A71A-294E-B906-6B07B182D62D}"/>
              </a:ext>
            </a:extLst>
          </p:cNvPr>
          <p:cNvSpPr/>
          <p:nvPr/>
        </p:nvSpPr>
        <p:spPr>
          <a:xfrm>
            <a:off x="3967760" y="6630688"/>
            <a:ext cx="43604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Challenges of Human-Aware AI Systems: Subbarao </a:t>
            </a:r>
            <a:r>
              <a:rPr lang="en-US" sz="1200" dirty="0" err="1"/>
              <a:t>Kambhampati</a:t>
            </a:r>
            <a:endParaRPr lang="en-DE" sz="1200" dirty="0"/>
          </a:p>
        </p:txBody>
      </p:sp>
    </p:spTree>
    <p:extLst>
      <p:ext uri="{BB962C8B-B14F-4D97-AF65-F5344CB8AC3E}">
        <p14:creationId xmlns:p14="http://schemas.microsoft.com/office/powerpoint/2010/main" val="2764725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FF8ADA84-66AF-A441-A004-EF967D6B0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4" r="6792"/>
          <a:stretch/>
        </p:blipFill>
        <p:spPr bwMode="auto">
          <a:xfrm>
            <a:off x="3522468" y="10"/>
            <a:ext cx="8669532" cy="685799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EA543F-ADA2-F248-BFF5-017CBD43E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de-DE" sz="2800" dirty="0"/>
              <a:t>“Bring Kaffee.”</a:t>
            </a:r>
            <a:endParaRPr lang="de-DE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24614-8592-8848-94D2-2A783C624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marL="0" indent="0" fontAlgn="base">
              <a:buNone/>
            </a:pPr>
            <a:endParaRPr lang="de-DE" sz="2000" dirty="0">
              <a:solidFill>
                <a:schemeClr val="tx1"/>
              </a:solidFill>
            </a:endParaRPr>
          </a:p>
          <a:p>
            <a:pPr marL="0" indent="0" fontAlgn="base">
              <a:buNone/>
            </a:pPr>
            <a:endParaRPr lang="de-DE" sz="2000" dirty="0"/>
          </a:p>
          <a:p>
            <a:pPr marL="0" indent="0" fontAlgn="base">
              <a:buNone/>
            </a:pPr>
            <a:r>
              <a:rPr lang="de-DE" sz="2000" dirty="0"/>
              <a:t>Lässt sich der Roboter als </a:t>
            </a:r>
            <a:br>
              <a:rPr lang="de-DE" sz="2000" dirty="0"/>
            </a:br>
            <a:r>
              <a:rPr lang="de-DE" sz="2000" dirty="0"/>
              <a:t>intelligentes System auch</a:t>
            </a:r>
            <a:br>
              <a:rPr lang="de-DE" sz="2000" dirty="0"/>
            </a:br>
            <a:r>
              <a:rPr lang="de-DE" sz="2000" dirty="0"/>
              <a:t>ausschalten?</a:t>
            </a:r>
          </a:p>
          <a:p>
            <a:pPr marL="0" indent="0" fontAlgn="base">
              <a:buNone/>
            </a:pP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B340E-A9BE-CA4C-BCC2-32F16E497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706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165B59E-AAF2-4E43-B0C1-8342B1D6D5B8}" type="slidenum">
              <a:rPr lang="en-DE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DE">
              <a:solidFill>
                <a:schemeClr val="tx1"/>
              </a:solidFill>
            </a:endParaRPr>
          </a:p>
        </p:txBody>
      </p:sp>
      <p:sp>
        <p:nvSpPr>
          <p:cNvPr id="4" name="Cloud Callout 3">
            <a:extLst>
              <a:ext uri="{FF2B5EF4-FFF2-40B4-BE49-F238E27FC236}">
                <a16:creationId xmlns:a16="http://schemas.microsoft.com/office/drawing/2014/main" id="{13E0C12C-89E9-7BDC-C0E7-3EB917FBFB78}"/>
              </a:ext>
            </a:extLst>
          </p:cNvPr>
          <p:cNvSpPr/>
          <p:nvPr/>
        </p:nvSpPr>
        <p:spPr>
          <a:xfrm>
            <a:off x="3288632" y="158656"/>
            <a:ext cx="4074695" cy="2005264"/>
          </a:xfrm>
          <a:prstGeom prst="cloudCallout">
            <a:avLst>
              <a:gd name="adj1" fmla="val 68143"/>
              <a:gd name="adj2" fmla="val 1210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“Kann keinen Kaffee bringen,</a:t>
            </a:r>
            <a:br>
              <a:rPr lang="de-DE" sz="2400" dirty="0"/>
            </a:br>
            <a:r>
              <a:rPr lang="de-DE" sz="2400" dirty="0"/>
              <a:t>wenn ich tot bin.”</a:t>
            </a:r>
            <a:endParaRPr lang="de-DE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2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4B7CF-45E3-6044-9C8B-B49E3FA9F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Vor dem Kaffee und danach…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5B795-F247-0940-8F52-5D6BCF3CB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047" y="1583768"/>
            <a:ext cx="10515600" cy="4351338"/>
          </a:xfrm>
        </p:spPr>
        <p:txBody>
          <a:bodyPr/>
          <a:lstStyle/>
          <a:p>
            <a:r>
              <a:rPr lang="en-DE" dirty="0"/>
              <a:t>Erwarteter Nutzen</a:t>
            </a:r>
          </a:p>
          <a:p>
            <a:r>
              <a:rPr lang="en-DE" dirty="0"/>
              <a:t>Ändere die Nutzenfunktion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A24A754-8614-744F-8B1B-87769C7EF519}"/>
              </a:ext>
            </a:extLst>
          </p:cNvPr>
          <p:cNvCxnSpPr/>
          <p:nvPr/>
        </p:nvCxnSpPr>
        <p:spPr>
          <a:xfrm>
            <a:off x="1936543" y="5934075"/>
            <a:ext cx="697039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Freeform 5">
            <a:extLst>
              <a:ext uri="{FF2B5EF4-FFF2-40B4-BE49-F238E27FC236}">
                <a16:creationId xmlns:a16="http://schemas.microsoft.com/office/drawing/2014/main" id="{87D52FEB-FF96-E140-91A5-77EF17E0CAF5}"/>
              </a:ext>
            </a:extLst>
          </p:cNvPr>
          <p:cNvSpPr/>
          <p:nvPr/>
        </p:nvSpPr>
        <p:spPr>
          <a:xfrm>
            <a:off x="1812853" y="3925379"/>
            <a:ext cx="6281821" cy="1959580"/>
          </a:xfrm>
          <a:custGeom>
            <a:avLst/>
            <a:gdLst>
              <a:gd name="connsiteX0" fmla="*/ 0 w 1836764"/>
              <a:gd name="connsiteY0" fmla="*/ 662347 h 666484"/>
              <a:gd name="connsiteX1" fmla="*/ 335086 w 1836764"/>
              <a:gd name="connsiteY1" fmla="*/ 604433 h 666484"/>
              <a:gd name="connsiteX2" fmla="*/ 500560 w 1836764"/>
              <a:gd name="connsiteY2" fmla="*/ 443101 h 666484"/>
              <a:gd name="connsiteX3" fmla="*/ 591571 w 1836764"/>
              <a:gd name="connsiteY3" fmla="*/ 244538 h 666484"/>
              <a:gd name="connsiteX4" fmla="*/ 632939 w 1836764"/>
              <a:gd name="connsiteY4" fmla="*/ 141120 h 666484"/>
              <a:gd name="connsiteX5" fmla="*/ 694992 w 1836764"/>
              <a:gd name="connsiteY5" fmla="*/ 50112 h 666484"/>
              <a:gd name="connsiteX6" fmla="*/ 761182 w 1836764"/>
              <a:gd name="connsiteY6" fmla="*/ 12881 h 666484"/>
              <a:gd name="connsiteX7" fmla="*/ 839782 w 1836764"/>
              <a:gd name="connsiteY7" fmla="*/ 471 h 666484"/>
              <a:gd name="connsiteX8" fmla="*/ 910108 w 1836764"/>
              <a:gd name="connsiteY8" fmla="*/ 8745 h 666484"/>
              <a:gd name="connsiteX9" fmla="*/ 992846 w 1836764"/>
              <a:gd name="connsiteY9" fmla="*/ 62522 h 666484"/>
              <a:gd name="connsiteX10" fmla="*/ 1063172 w 1836764"/>
              <a:gd name="connsiteY10" fmla="*/ 174214 h 666484"/>
              <a:gd name="connsiteX11" fmla="*/ 1121088 w 1836764"/>
              <a:gd name="connsiteY11" fmla="*/ 335546 h 666484"/>
              <a:gd name="connsiteX12" fmla="*/ 1220373 w 1836764"/>
              <a:gd name="connsiteY12" fmla="*/ 492742 h 666484"/>
              <a:gd name="connsiteX13" fmla="*/ 1348615 w 1836764"/>
              <a:gd name="connsiteY13" fmla="*/ 596160 h 666484"/>
              <a:gd name="connsiteX14" fmla="*/ 1460310 w 1836764"/>
              <a:gd name="connsiteY14" fmla="*/ 645800 h 666484"/>
              <a:gd name="connsiteX15" fmla="*/ 1836764 w 1836764"/>
              <a:gd name="connsiteY15" fmla="*/ 666484 h 666484"/>
              <a:gd name="connsiteX16" fmla="*/ 1836764 w 1836764"/>
              <a:gd name="connsiteY16" fmla="*/ 666484 h 666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836764" h="666484">
                <a:moveTo>
                  <a:pt x="0" y="662347"/>
                </a:moveTo>
                <a:cubicBezTo>
                  <a:pt x="125829" y="651660"/>
                  <a:pt x="251659" y="640974"/>
                  <a:pt x="335086" y="604433"/>
                </a:cubicBezTo>
                <a:cubicBezTo>
                  <a:pt x="418513" y="567892"/>
                  <a:pt x="457813" y="503083"/>
                  <a:pt x="500560" y="443101"/>
                </a:cubicBezTo>
                <a:cubicBezTo>
                  <a:pt x="543307" y="383119"/>
                  <a:pt x="569508" y="294868"/>
                  <a:pt x="591571" y="244538"/>
                </a:cubicBezTo>
                <a:cubicBezTo>
                  <a:pt x="613634" y="194208"/>
                  <a:pt x="615702" y="173524"/>
                  <a:pt x="632939" y="141120"/>
                </a:cubicBezTo>
                <a:cubicBezTo>
                  <a:pt x="650176" y="108716"/>
                  <a:pt x="673618" y="71485"/>
                  <a:pt x="694992" y="50112"/>
                </a:cubicBezTo>
                <a:cubicBezTo>
                  <a:pt x="716366" y="28739"/>
                  <a:pt x="737050" y="21154"/>
                  <a:pt x="761182" y="12881"/>
                </a:cubicBezTo>
                <a:cubicBezTo>
                  <a:pt x="785314" y="4608"/>
                  <a:pt x="814961" y="1160"/>
                  <a:pt x="839782" y="471"/>
                </a:cubicBezTo>
                <a:cubicBezTo>
                  <a:pt x="864603" y="-218"/>
                  <a:pt x="884597" y="-1597"/>
                  <a:pt x="910108" y="8745"/>
                </a:cubicBezTo>
                <a:cubicBezTo>
                  <a:pt x="935619" y="19087"/>
                  <a:pt x="967335" y="34944"/>
                  <a:pt x="992846" y="62522"/>
                </a:cubicBezTo>
                <a:cubicBezTo>
                  <a:pt x="1018357" y="90100"/>
                  <a:pt x="1041798" y="128710"/>
                  <a:pt x="1063172" y="174214"/>
                </a:cubicBezTo>
                <a:cubicBezTo>
                  <a:pt x="1084546" y="219718"/>
                  <a:pt x="1094888" y="282458"/>
                  <a:pt x="1121088" y="335546"/>
                </a:cubicBezTo>
                <a:cubicBezTo>
                  <a:pt x="1147288" y="388634"/>
                  <a:pt x="1182452" y="449306"/>
                  <a:pt x="1220373" y="492742"/>
                </a:cubicBezTo>
                <a:cubicBezTo>
                  <a:pt x="1258294" y="536178"/>
                  <a:pt x="1308626" y="570650"/>
                  <a:pt x="1348615" y="596160"/>
                </a:cubicBezTo>
                <a:cubicBezTo>
                  <a:pt x="1388604" y="621670"/>
                  <a:pt x="1378952" y="634079"/>
                  <a:pt x="1460310" y="645800"/>
                </a:cubicBezTo>
                <a:lnTo>
                  <a:pt x="1836764" y="666484"/>
                </a:lnTo>
                <a:lnTo>
                  <a:pt x="1836764" y="666484"/>
                </a:lnTo>
              </a:path>
            </a:pathLst>
          </a:custGeom>
          <a:pattFill prst="wdUpDiag">
            <a:fgClr>
              <a:prstClr val="black"/>
            </a:fgClr>
            <a:bgClr>
              <a:prstClr val="white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51A88B2-0C4A-C14D-BCC9-935AA7478A47}"/>
              </a:ext>
            </a:extLst>
          </p:cNvPr>
          <p:cNvCxnSpPr/>
          <p:nvPr/>
        </p:nvCxnSpPr>
        <p:spPr>
          <a:xfrm flipV="1">
            <a:off x="4718434" y="2870200"/>
            <a:ext cx="0" cy="30056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F8F219-694C-9648-AA42-D29A1C7830F6}"/>
                  </a:ext>
                </a:extLst>
              </p:cNvPr>
              <p:cNvSpPr txBox="1"/>
              <p:nvPr/>
            </p:nvSpPr>
            <p:spPr>
              <a:xfrm>
                <a:off x="3336456" y="1352066"/>
                <a:ext cx="4543096" cy="106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de-DE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de-DE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𝑠𝑡𝑎𝑡𝑒</m:t>
                          </m:r>
                        </m:e>
                      </m:d>
                      <m:r>
                        <a:rPr lang="de-DE" sz="2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DE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de-DE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sz="2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DE" sz="2400" b="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3F8F219-694C-9648-AA42-D29A1C7830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456" y="1352066"/>
                <a:ext cx="4543096" cy="1060931"/>
              </a:xfrm>
              <a:prstGeom prst="rect">
                <a:avLst/>
              </a:prstGeom>
              <a:blipFill>
                <a:blip r:embed="rId2"/>
                <a:stretch>
                  <a:fillRect t="-138824" b="-19176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66A6FB1-73EB-6145-B9BD-48432F12EDB1}"/>
                  </a:ext>
                </a:extLst>
              </p:cNvPr>
              <p:cNvSpPr txBox="1"/>
              <p:nvPr/>
            </p:nvSpPr>
            <p:spPr>
              <a:xfrm>
                <a:off x="4162769" y="2616582"/>
                <a:ext cx="55566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sz="3600" i="1" dirty="0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DE" sz="36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66A6FB1-73EB-6145-B9BD-48432F12ED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2769" y="2616582"/>
                <a:ext cx="555665" cy="646331"/>
              </a:xfrm>
              <a:prstGeom prst="rect">
                <a:avLst/>
              </a:prstGeom>
              <a:blipFill>
                <a:blip r:embed="rId3"/>
                <a:stretch>
                  <a:fillRect l="-11111" r="-8889" b="-2307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D888429-5571-F449-9FB0-E9831185C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1659" y="277259"/>
            <a:ext cx="4105235" cy="11241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EFE2013-6901-404B-8744-A3F865717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9552" y="1561081"/>
            <a:ext cx="4128722" cy="12229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3FD336-44AB-4441-9CA0-4AF8A6438E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3908" y="3052491"/>
            <a:ext cx="4128722" cy="1243910"/>
          </a:xfrm>
          <a:prstGeom prst="rect">
            <a:avLst/>
          </a:prstGeom>
        </p:spPr>
      </p:pic>
      <p:sp>
        <p:nvSpPr>
          <p:cNvPr id="13" name="Foliennummernplatzhalter 2">
            <a:extLst>
              <a:ext uri="{FF2B5EF4-FFF2-40B4-BE49-F238E27FC236}">
                <a16:creationId xmlns:a16="http://schemas.microsoft.com/office/drawing/2014/main" id="{5475849C-1412-3BB0-6BCE-B31C8B32D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0961" y="6553599"/>
            <a:ext cx="690113" cy="169653"/>
          </a:xfrm>
        </p:spPr>
        <p:txBody>
          <a:bodyPr/>
          <a:lstStyle/>
          <a:p>
            <a:pPr defTabSz="457189"/>
            <a:fld id="{39D465CF-2EA7-4660-A98A-F323A1FFB657}" type="slidenum">
              <a:rPr lang="de-DE">
                <a:solidFill>
                  <a:srgbClr val="0061AC">
                    <a:lumMod val="50000"/>
                  </a:srgbClr>
                </a:solidFill>
                <a:latin typeface="Arial"/>
              </a:rPr>
              <a:pPr defTabSz="457189"/>
              <a:t>19</a:t>
            </a:fld>
            <a:endParaRPr lang="de-DE" dirty="0">
              <a:solidFill>
                <a:srgbClr val="0061AC">
                  <a:lumMod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096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8463 0.00278 " pathEditMode="relative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99 0.00278 L -0.07747 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3" y="25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D7495-8962-3E45-AAD7-8F0119886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9A5B8-B838-3849-9561-4B6B5835E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pic>
        <p:nvPicPr>
          <p:cNvPr id="4098" name="Picture 2" descr="MuZero: Mastering Go, chess, shogi and Atari without rules | DeepMind">
            <a:extLst>
              <a:ext uri="{FF2B5EF4-FFF2-40B4-BE49-F238E27FC236}">
                <a16:creationId xmlns:a16="http://schemas.microsoft.com/office/drawing/2014/main" id="{22010981-F265-FC4A-9168-8865F5DD9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F974DFA-6283-6D40-832A-9A9DAAE88476}"/>
              </a:ext>
            </a:extLst>
          </p:cNvPr>
          <p:cNvSpPr txBox="1">
            <a:spLocks/>
          </p:cNvSpPr>
          <p:nvPr/>
        </p:nvSpPr>
        <p:spPr>
          <a:xfrm>
            <a:off x="838200" y="4702742"/>
            <a:ext cx="3810000" cy="1814739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DE" sz="3600" dirty="0"/>
              <a:t>MuZero</a:t>
            </a:r>
            <a:br>
              <a:rPr lang="en-DE" sz="3600" dirty="0"/>
            </a:br>
            <a:r>
              <a:rPr lang="en-DE" sz="3600" dirty="0"/>
              <a:t>(DeepMind)</a:t>
            </a:r>
          </a:p>
        </p:txBody>
      </p:sp>
      <p:pic>
        <p:nvPicPr>
          <p:cNvPr id="8" name="Content Placeholder 5" descr="Graphical user interface&#10;&#10;Description automatically generated">
            <a:extLst>
              <a:ext uri="{FF2B5EF4-FFF2-40B4-BE49-F238E27FC236}">
                <a16:creationId xmlns:a16="http://schemas.microsoft.com/office/drawing/2014/main" id="{69E35B03-D6EF-9C45-88CC-175C1454F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616" y="0"/>
            <a:ext cx="6213311" cy="6818075"/>
          </a:xfrm>
          <a:prstGeom prst="rect">
            <a:avLst/>
          </a:prstGeom>
        </p:spPr>
      </p:pic>
      <p:sp>
        <p:nvSpPr>
          <p:cNvPr id="11" name="Foliennummernplatzhalter 2">
            <a:extLst>
              <a:ext uri="{FF2B5EF4-FFF2-40B4-BE49-F238E27FC236}">
                <a16:creationId xmlns:a16="http://schemas.microsoft.com/office/drawing/2014/main" id="{B3901AA1-2EF0-13D7-4105-2C181815A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0961" y="6553599"/>
            <a:ext cx="690113" cy="169653"/>
          </a:xfrm>
        </p:spPr>
        <p:txBody>
          <a:bodyPr/>
          <a:lstStyle/>
          <a:p>
            <a:pPr defTabSz="457189"/>
            <a:fld id="{39D465CF-2EA7-4660-A98A-F323A1FFB657}" type="slidenum">
              <a:rPr lang="de-DE">
                <a:solidFill>
                  <a:srgbClr val="0061AC">
                    <a:lumMod val="50000"/>
                  </a:srgbClr>
                </a:solidFill>
                <a:latin typeface="Arial"/>
              </a:rPr>
              <a:pPr defTabSz="457189"/>
              <a:t>2</a:t>
            </a:fld>
            <a:endParaRPr lang="de-DE" dirty="0">
              <a:solidFill>
                <a:srgbClr val="0061AC">
                  <a:lumMod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843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3730" y="255976"/>
            <a:ext cx="7543800" cy="914400"/>
          </a:xfrm>
        </p:spPr>
        <p:txBody>
          <a:bodyPr/>
          <a:lstStyle/>
          <a:p>
            <a:r>
              <a:rPr lang="en-US" dirty="0"/>
              <a:t>Das </a:t>
            </a:r>
            <a:r>
              <a:rPr lang="en-US" dirty="0" err="1"/>
              <a:t>Ausschaltproblem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31B5B6-143F-CD45-A711-8A0EC737DE58}"/>
              </a:ext>
            </a:extLst>
          </p:cNvPr>
          <p:cNvSpPr txBox="1"/>
          <p:nvPr/>
        </p:nvSpPr>
        <p:spPr>
          <a:xfrm>
            <a:off x="2618668" y="6503283"/>
            <a:ext cx="631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Beispiel aus Stuart Russell’s Präsentation zu Provably Beneficial AI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279D89-1776-E54E-B545-3E4788EF4811}"/>
              </a:ext>
            </a:extLst>
          </p:cNvPr>
          <p:cNvSpPr/>
          <p:nvPr/>
        </p:nvSpPr>
        <p:spPr>
          <a:xfrm>
            <a:off x="4518750" y="1958087"/>
            <a:ext cx="376785" cy="282589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00" tIns="45600" rIns="91200" bIns="4560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2DEB28-8986-E142-BCB7-F24E228BB892}"/>
              </a:ext>
            </a:extLst>
          </p:cNvPr>
          <p:cNvSpPr/>
          <p:nvPr/>
        </p:nvSpPr>
        <p:spPr>
          <a:xfrm>
            <a:off x="4518750" y="2909795"/>
            <a:ext cx="376785" cy="282589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00" tIns="45600" rIns="91200" bIns="4560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26D4E4-BC85-0C4E-91A7-97E8FC2BCBC8}"/>
              </a:ext>
            </a:extLst>
          </p:cNvPr>
          <p:cNvSpPr/>
          <p:nvPr/>
        </p:nvSpPr>
        <p:spPr>
          <a:xfrm>
            <a:off x="4518750" y="3861499"/>
            <a:ext cx="376785" cy="282589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00" tIns="45600" rIns="91200" bIns="4560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BA33DF-1F6B-CB40-BC2A-703B14E306EC}"/>
              </a:ext>
            </a:extLst>
          </p:cNvPr>
          <p:cNvCxnSpPr>
            <a:stCxn id="5" idx="2"/>
          </p:cNvCxnSpPr>
          <p:nvPr/>
        </p:nvCxnSpPr>
        <p:spPr>
          <a:xfrm flipH="1">
            <a:off x="3611637" y="2240657"/>
            <a:ext cx="1095466" cy="669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71FF01D-C0A4-9042-9EFB-453489957E24}"/>
              </a:ext>
            </a:extLst>
          </p:cNvPr>
          <p:cNvCxnSpPr>
            <a:stCxn id="5" idx="2"/>
            <a:endCxn id="6" idx="0"/>
          </p:cNvCxnSpPr>
          <p:nvPr/>
        </p:nvCxnSpPr>
        <p:spPr>
          <a:xfrm>
            <a:off x="4707103" y="2240657"/>
            <a:ext cx="0" cy="669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233D2F-1C68-4849-8276-83959202A607}"/>
              </a:ext>
            </a:extLst>
          </p:cNvPr>
          <p:cNvCxnSpPr/>
          <p:nvPr/>
        </p:nvCxnSpPr>
        <p:spPr>
          <a:xfrm>
            <a:off x="4707103" y="2240657"/>
            <a:ext cx="1095466" cy="669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6220245-DF0B-0845-8B59-9B5E1EF0D618}"/>
              </a:ext>
            </a:extLst>
          </p:cNvPr>
          <p:cNvCxnSpPr/>
          <p:nvPr/>
        </p:nvCxnSpPr>
        <p:spPr>
          <a:xfrm flipH="1">
            <a:off x="3611637" y="4144069"/>
            <a:ext cx="1095466" cy="669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C3483B-3DA0-2845-BD04-5D5B67E551D7}"/>
              </a:ext>
            </a:extLst>
          </p:cNvPr>
          <p:cNvCxnSpPr/>
          <p:nvPr/>
        </p:nvCxnSpPr>
        <p:spPr>
          <a:xfrm>
            <a:off x="4707103" y="3192361"/>
            <a:ext cx="0" cy="669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B72FCEB-9E08-E447-8CA3-D223B5128D18}"/>
              </a:ext>
            </a:extLst>
          </p:cNvPr>
          <p:cNvCxnSpPr/>
          <p:nvPr/>
        </p:nvCxnSpPr>
        <p:spPr>
          <a:xfrm>
            <a:off x="4707103" y="3192361"/>
            <a:ext cx="1095466" cy="6691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6EF39E4-C864-EE4A-947E-2BF977DB2548}"/>
              </a:ext>
            </a:extLst>
          </p:cNvPr>
          <p:cNvSpPr txBox="1"/>
          <p:nvPr/>
        </p:nvSpPr>
        <p:spPr>
          <a:xfrm>
            <a:off x="4527687" y="1905767"/>
            <a:ext cx="350894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85DEA9-D32F-6842-ADCC-81FBB7E8A602}"/>
              </a:ext>
            </a:extLst>
          </p:cNvPr>
          <p:cNvSpPr txBox="1"/>
          <p:nvPr/>
        </p:nvSpPr>
        <p:spPr>
          <a:xfrm>
            <a:off x="4527687" y="3835705"/>
            <a:ext cx="350894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E05F78-1039-B34B-989A-5E2D74F61AD5}"/>
              </a:ext>
            </a:extLst>
          </p:cNvPr>
          <p:cNvSpPr txBox="1"/>
          <p:nvPr/>
        </p:nvSpPr>
        <p:spPr>
          <a:xfrm>
            <a:off x="4540259" y="2878410"/>
            <a:ext cx="363730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288150-330B-4D4E-9478-60132935409E}"/>
              </a:ext>
            </a:extLst>
          </p:cNvPr>
          <p:cNvSpPr txBox="1"/>
          <p:nvPr/>
        </p:nvSpPr>
        <p:spPr>
          <a:xfrm>
            <a:off x="5303367" y="3282727"/>
            <a:ext cx="1624704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i="1" dirty="0">
                <a:latin typeface="Times New Roman"/>
                <a:cs typeface="Times New Roman"/>
              </a:rPr>
              <a:t>switch robot off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B4D4D3-F57E-274C-ADD6-08CE504630E2}"/>
              </a:ext>
            </a:extLst>
          </p:cNvPr>
          <p:cNvSpPr txBox="1"/>
          <p:nvPr/>
        </p:nvSpPr>
        <p:spPr>
          <a:xfrm>
            <a:off x="5279252" y="2327297"/>
            <a:ext cx="1453760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i="1" dirty="0">
                <a:latin typeface="Times New Roman"/>
                <a:cs typeface="Times New Roman"/>
              </a:rPr>
              <a:t>switch self off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9EC010-F06B-044D-A2B2-8D74232E4132}"/>
              </a:ext>
            </a:extLst>
          </p:cNvPr>
          <p:cNvSpPr txBox="1"/>
          <p:nvPr/>
        </p:nvSpPr>
        <p:spPr>
          <a:xfrm>
            <a:off x="3682693" y="2327297"/>
            <a:ext cx="466310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i="1" dirty="0">
                <a:latin typeface="Times New Roman"/>
                <a:cs typeface="Times New Roman"/>
              </a:rPr>
              <a:t>act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EA3C10-0F58-5D4A-AAEA-746C77381147}"/>
              </a:ext>
            </a:extLst>
          </p:cNvPr>
          <p:cNvSpPr txBox="1"/>
          <p:nvPr/>
        </p:nvSpPr>
        <p:spPr>
          <a:xfrm>
            <a:off x="3614653" y="4258674"/>
            <a:ext cx="466310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i="1" dirty="0">
                <a:latin typeface="Times New Roman"/>
                <a:cs typeface="Times New Roman"/>
              </a:rPr>
              <a:t>act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2B877-571C-3247-8789-A6B7A42BEE93}"/>
              </a:ext>
            </a:extLst>
          </p:cNvPr>
          <p:cNvSpPr txBox="1"/>
          <p:nvPr/>
        </p:nvSpPr>
        <p:spPr>
          <a:xfrm>
            <a:off x="3183243" y="4753975"/>
            <a:ext cx="1238957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b="1" i="1" dirty="0">
                <a:latin typeface="Arial Black"/>
                <a:cs typeface="Arial Black"/>
              </a:rPr>
              <a:t>U</a:t>
            </a:r>
            <a:r>
              <a:rPr lang="en-US" b="1" dirty="0">
                <a:latin typeface="Arial Black"/>
                <a:cs typeface="Arial Black"/>
              </a:rPr>
              <a:t> = </a:t>
            </a:r>
            <a:r>
              <a:rPr lang="en-US" b="1" i="1" dirty="0" err="1">
                <a:latin typeface="Arial Black"/>
                <a:cs typeface="Arial Black"/>
              </a:rPr>
              <a:t>U</a:t>
            </a:r>
            <a:r>
              <a:rPr lang="en-US" sz="2400" b="1" i="1" baseline="-25000" dirty="0" err="1">
                <a:latin typeface="Arial Black"/>
                <a:cs typeface="Arial Black"/>
              </a:rPr>
              <a:t>act</a:t>
            </a:r>
            <a:endParaRPr lang="en-US" sz="2400" b="1" i="1" baseline="-25000" dirty="0">
              <a:latin typeface="Arial Black"/>
              <a:cs typeface="Arial Black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7B442B6-2D56-9145-9A09-41590E9F6926}"/>
              </a:ext>
            </a:extLst>
          </p:cNvPr>
          <p:cNvSpPr txBox="1"/>
          <p:nvPr/>
        </p:nvSpPr>
        <p:spPr>
          <a:xfrm>
            <a:off x="3183243" y="2867269"/>
            <a:ext cx="1238957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b="1" i="1" dirty="0">
                <a:latin typeface="Arial Black"/>
                <a:cs typeface="Arial Black"/>
              </a:rPr>
              <a:t>U</a:t>
            </a:r>
            <a:r>
              <a:rPr lang="en-US" b="1" dirty="0">
                <a:latin typeface="Arial Black"/>
                <a:cs typeface="Arial Black"/>
              </a:rPr>
              <a:t> = </a:t>
            </a:r>
            <a:r>
              <a:rPr lang="en-US" b="1" i="1" dirty="0" err="1">
                <a:latin typeface="Arial Black"/>
                <a:cs typeface="Arial Black"/>
              </a:rPr>
              <a:t>U</a:t>
            </a:r>
            <a:r>
              <a:rPr lang="en-US" sz="2400" b="1" i="1" baseline="-25000" dirty="0" err="1">
                <a:latin typeface="Arial Black"/>
                <a:cs typeface="Arial Black"/>
              </a:rPr>
              <a:t>act</a:t>
            </a:r>
            <a:endParaRPr lang="en-US" sz="2400" b="1" i="1" baseline="-25000" dirty="0">
              <a:latin typeface="Arial Black"/>
              <a:cs typeface="Arial Black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F18462-1923-9848-84E2-82F8C6B70E9C}"/>
              </a:ext>
            </a:extLst>
          </p:cNvPr>
          <p:cNvSpPr txBox="1"/>
          <p:nvPr/>
        </p:nvSpPr>
        <p:spPr>
          <a:xfrm>
            <a:off x="5445790" y="2867267"/>
            <a:ext cx="836604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b="1" i="1" dirty="0">
                <a:latin typeface="Arial Black"/>
                <a:cs typeface="Arial Black"/>
              </a:rPr>
              <a:t>U</a:t>
            </a:r>
            <a:r>
              <a:rPr lang="en-US" b="1" dirty="0">
                <a:latin typeface="Arial Black"/>
                <a:cs typeface="Arial Black"/>
              </a:rPr>
              <a:t> = 0</a:t>
            </a:r>
            <a:endParaRPr lang="en-US" sz="2400" b="1" i="1" baseline="-25000" dirty="0">
              <a:latin typeface="Arial Black"/>
              <a:cs typeface="Arial Black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6B1CE0-61BF-BD40-8741-D36432BD875F}"/>
              </a:ext>
            </a:extLst>
          </p:cNvPr>
          <p:cNvSpPr txBox="1"/>
          <p:nvPr/>
        </p:nvSpPr>
        <p:spPr>
          <a:xfrm>
            <a:off x="5445790" y="3802183"/>
            <a:ext cx="836604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b="1" i="1" dirty="0">
                <a:latin typeface="Arial Black"/>
                <a:cs typeface="Arial Black"/>
              </a:rPr>
              <a:t>U</a:t>
            </a:r>
            <a:r>
              <a:rPr lang="en-US" b="1" dirty="0">
                <a:latin typeface="Arial Black"/>
                <a:cs typeface="Arial Black"/>
              </a:rPr>
              <a:t> = 0</a:t>
            </a:r>
            <a:endParaRPr lang="en-US" sz="2400" b="1" i="1" baseline="-25000" dirty="0">
              <a:latin typeface="Arial Black"/>
              <a:cs typeface="Arial Black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97C3A4-660D-E642-9853-4AB8949E467C}"/>
              </a:ext>
            </a:extLst>
          </p:cNvPr>
          <p:cNvSpPr txBox="1"/>
          <p:nvPr/>
        </p:nvSpPr>
        <p:spPr>
          <a:xfrm>
            <a:off x="3715051" y="3294067"/>
            <a:ext cx="1069223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i="1" dirty="0">
                <a:sym typeface="Symbol"/>
              </a:rPr>
              <a:t>go ahead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34984B-F1DC-BA42-9507-0975C49DD0CF}"/>
              </a:ext>
            </a:extLst>
          </p:cNvPr>
          <p:cNvSpPr txBox="1"/>
          <p:nvPr/>
        </p:nvSpPr>
        <p:spPr>
          <a:xfrm>
            <a:off x="4160526" y="2590269"/>
            <a:ext cx="600528" cy="369090"/>
          </a:xfrm>
          <a:prstGeom prst="rect">
            <a:avLst/>
          </a:prstGeom>
          <a:noFill/>
        </p:spPr>
        <p:txBody>
          <a:bodyPr wrap="none" lIns="91200" tIns="45600" rIns="91200" bIns="45600" rtlCol="0">
            <a:spAutoFit/>
          </a:bodyPr>
          <a:lstStyle/>
          <a:p>
            <a:r>
              <a:rPr lang="en-US" i="1" dirty="0">
                <a:latin typeface="Times New Roman"/>
                <a:cs typeface="Times New Roman"/>
              </a:rPr>
              <a:t>wait</a:t>
            </a:r>
            <a:endParaRPr lang="en-US" dirty="0">
              <a:latin typeface="Times New Roman"/>
              <a:cs typeface="Times New Roman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6EF9B91-FBDD-0C4A-982A-762DE61738BE}"/>
              </a:ext>
            </a:extLst>
          </p:cNvPr>
          <p:cNvGrpSpPr/>
          <p:nvPr/>
        </p:nvGrpSpPr>
        <p:grpSpPr>
          <a:xfrm>
            <a:off x="1730355" y="2514743"/>
            <a:ext cx="1452899" cy="683189"/>
            <a:chOff x="6725720" y="1373938"/>
            <a:chExt cx="2038097" cy="1042072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CB4A130-98CC-9D47-8FA3-13A4C7BD8355}"/>
                </a:ext>
              </a:extLst>
            </p:cNvPr>
            <p:cNvCxnSpPr/>
            <p:nvPr/>
          </p:nvCxnSpPr>
          <p:spPr>
            <a:xfrm>
              <a:off x="6725720" y="2416010"/>
              <a:ext cx="203809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15AE4CD-6732-E14C-AACE-DED87F2370D4}"/>
                </a:ext>
              </a:extLst>
            </p:cNvPr>
            <p:cNvSpPr/>
            <p:nvPr/>
          </p:nvSpPr>
          <p:spPr>
            <a:xfrm>
              <a:off x="6788578" y="1732821"/>
              <a:ext cx="1836764" cy="666484"/>
            </a:xfrm>
            <a:custGeom>
              <a:avLst/>
              <a:gdLst>
                <a:gd name="connsiteX0" fmla="*/ 0 w 1836764"/>
                <a:gd name="connsiteY0" fmla="*/ 662347 h 666484"/>
                <a:gd name="connsiteX1" fmla="*/ 335086 w 1836764"/>
                <a:gd name="connsiteY1" fmla="*/ 604433 h 666484"/>
                <a:gd name="connsiteX2" fmla="*/ 500560 w 1836764"/>
                <a:gd name="connsiteY2" fmla="*/ 443101 h 666484"/>
                <a:gd name="connsiteX3" fmla="*/ 591571 w 1836764"/>
                <a:gd name="connsiteY3" fmla="*/ 244538 h 666484"/>
                <a:gd name="connsiteX4" fmla="*/ 632939 w 1836764"/>
                <a:gd name="connsiteY4" fmla="*/ 141120 h 666484"/>
                <a:gd name="connsiteX5" fmla="*/ 694992 w 1836764"/>
                <a:gd name="connsiteY5" fmla="*/ 50112 h 666484"/>
                <a:gd name="connsiteX6" fmla="*/ 761182 w 1836764"/>
                <a:gd name="connsiteY6" fmla="*/ 12881 h 666484"/>
                <a:gd name="connsiteX7" fmla="*/ 839782 w 1836764"/>
                <a:gd name="connsiteY7" fmla="*/ 471 h 666484"/>
                <a:gd name="connsiteX8" fmla="*/ 910108 w 1836764"/>
                <a:gd name="connsiteY8" fmla="*/ 8745 h 666484"/>
                <a:gd name="connsiteX9" fmla="*/ 992846 w 1836764"/>
                <a:gd name="connsiteY9" fmla="*/ 62522 h 666484"/>
                <a:gd name="connsiteX10" fmla="*/ 1063172 w 1836764"/>
                <a:gd name="connsiteY10" fmla="*/ 174214 h 666484"/>
                <a:gd name="connsiteX11" fmla="*/ 1121088 w 1836764"/>
                <a:gd name="connsiteY11" fmla="*/ 335546 h 666484"/>
                <a:gd name="connsiteX12" fmla="*/ 1220373 w 1836764"/>
                <a:gd name="connsiteY12" fmla="*/ 492742 h 666484"/>
                <a:gd name="connsiteX13" fmla="*/ 1348615 w 1836764"/>
                <a:gd name="connsiteY13" fmla="*/ 596160 h 666484"/>
                <a:gd name="connsiteX14" fmla="*/ 1460310 w 1836764"/>
                <a:gd name="connsiteY14" fmla="*/ 645800 h 666484"/>
                <a:gd name="connsiteX15" fmla="*/ 1836764 w 1836764"/>
                <a:gd name="connsiteY15" fmla="*/ 666484 h 666484"/>
                <a:gd name="connsiteX16" fmla="*/ 1836764 w 1836764"/>
                <a:gd name="connsiteY16" fmla="*/ 666484 h 66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6764" h="666484">
                  <a:moveTo>
                    <a:pt x="0" y="662347"/>
                  </a:moveTo>
                  <a:cubicBezTo>
                    <a:pt x="125829" y="651660"/>
                    <a:pt x="251659" y="640974"/>
                    <a:pt x="335086" y="604433"/>
                  </a:cubicBezTo>
                  <a:cubicBezTo>
                    <a:pt x="418513" y="567892"/>
                    <a:pt x="457813" y="503083"/>
                    <a:pt x="500560" y="443101"/>
                  </a:cubicBezTo>
                  <a:cubicBezTo>
                    <a:pt x="543307" y="383119"/>
                    <a:pt x="569508" y="294868"/>
                    <a:pt x="591571" y="244538"/>
                  </a:cubicBezTo>
                  <a:cubicBezTo>
                    <a:pt x="613634" y="194208"/>
                    <a:pt x="615702" y="173524"/>
                    <a:pt x="632939" y="141120"/>
                  </a:cubicBezTo>
                  <a:cubicBezTo>
                    <a:pt x="650176" y="108716"/>
                    <a:pt x="673618" y="71485"/>
                    <a:pt x="694992" y="50112"/>
                  </a:cubicBezTo>
                  <a:cubicBezTo>
                    <a:pt x="716366" y="28739"/>
                    <a:pt x="737050" y="21154"/>
                    <a:pt x="761182" y="12881"/>
                  </a:cubicBezTo>
                  <a:cubicBezTo>
                    <a:pt x="785314" y="4608"/>
                    <a:pt x="814961" y="1160"/>
                    <a:pt x="839782" y="471"/>
                  </a:cubicBezTo>
                  <a:cubicBezTo>
                    <a:pt x="864603" y="-218"/>
                    <a:pt x="884597" y="-1597"/>
                    <a:pt x="910108" y="8745"/>
                  </a:cubicBezTo>
                  <a:cubicBezTo>
                    <a:pt x="935619" y="19087"/>
                    <a:pt x="967335" y="34944"/>
                    <a:pt x="992846" y="62522"/>
                  </a:cubicBezTo>
                  <a:cubicBezTo>
                    <a:pt x="1018357" y="90100"/>
                    <a:pt x="1041798" y="128710"/>
                    <a:pt x="1063172" y="174214"/>
                  </a:cubicBezTo>
                  <a:cubicBezTo>
                    <a:pt x="1084546" y="219718"/>
                    <a:pt x="1094888" y="282458"/>
                    <a:pt x="1121088" y="335546"/>
                  </a:cubicBezTo>
                  <a:cubicBezTo>
                    <a:pt x="1147288" y="388634"/>
                    <a:pt x="1182452" y="449306"/>
                    <a:pt x="1220373" y="492742"/>
                  </a:cubicBezTo>
                  <a:cubicBezTo>
                    <a:pt x="1258294" y="536178"/>
                    <a:pt x="1308626" y="570650"/>
                    <a:pt x="1348615" y="596160"/>
                  </a:cubicBezTo>
                  <a:cubicBezTo>
                    <a:pt x="1388604" y="621670"/>
                    <a:pt x="1378952" y="634079"/>
                    <a:pt x="1460310" y="645800"/>
                  </a:cubicBezTo>
                  <a:lnTo>
                    <a:pt x="1836764" y="666484"/>
                  </a:lnTo>
                  <a:lnTo>
                    <a:pt x="1836764" y="666484"/>
                  </a:lnTo>
                </a:path>
              </a:pathLst>
            </a:custGeom>
            <a:pattFill prst="wdUpDiag">
              <a:fgClr>
                <a:prstClr val="black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D936445-FEB1-7340-B9CB-B1BDF7A5F192}"/>
                </a:ext>
              </a:extLst>
            </p:cNvPr>
            <p:cNvCxnSpPr/>
            <p:nvPr/>
          </p:nvCxnSpPr>
          <p:spPr>
            <a:xfrm flipV="1">
              <a:off x="7539127" y="1373938"/>
              <a:ext cx="0" cy="102226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Foliennummernplatzhalter 2">
            <a:extLst>
              <a:ext uri="{FF2B5EF4-FFF2-40B4-BE49-F238E27FC236}">
                <a16:creationId xmlns:a16="http://schemas.microsoft.com/office/drawing/2014/main" id="{C068F978-B96E-B748-8561-012FA21B6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0961" y="6553599"/>
            <a:ext cx="690113" cy="169653"/>
          </a:xfrm>
        </p:spPr>
        <p:txBody>
          <a:bodyPr/>
          <a:lstStyle/>
          <a:p>
            <a:pPr defTabSz="457189"/>
            <a:fld id="{39D465CF-2EA7-4660-A98A-F323A1FFB657}" type="slidenum">
              <a:rPr lang="de-DE">
                <a:solidFill>
                  <a:srgbClr val="0061AC">
                    <a:lumMod val="50000"/>
                  </a:srgbClr>
                </a:solidFill>
                <a:latin typeface="Arial"/>
              </a:rPr>
              <a:pPr defTabSz="457189"/>
              <a:t>20</a:t>
            </a:fld>
            <a:endParaRPr lang="de-DE" dirty="0">
              <a:solidFill>
                <a:srgbClr val="0061AC">
                  <a:lumMod val="50000"/>
                </a:srgbClr>
              </a:solidFill>
              <a:latin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08BCC50-4191-2745-A804-0C25AE06836E}"/>
                  </a:ext>
                </a:extLst>
              </p:cNvPr>
              <p:cNvSpPr txBox="1"/>
              <p:nvPr/>
            </p:nvSpPr>
            <p:spPr>
              <a:xfrm>
                <a:off x="1048303" y="1612237"/>
                <a:ext cx="3177985" cy="8996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de-DE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de-DE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de-D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𝑠𝑡𝑎𝑡𝑒</m:t>
                          </m:r>
                        </m:e>
                      </m:d>
                      <m:r>
                        <a:rPr lang="de-DE" sz="2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D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de-D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de-D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2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sz="2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DE" sz="2000" b="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08BCC50-4191-2745-A804-0C25AE068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303" y="1612237"/>
                <a:ext cx="3177985" cy="899605"/>
              </a:xfrm>
              <a:prstGeom prst="rect">
                <a:avLst/>
              </a:prstGeom>
              <a:blipFill>
                <a:blip r:embed="rId3"/>
                <a:stretch>
                  <a:fillRect t="-131944" b="-18750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Cloud Callout 42">
            <a:extLst>
              <a:ext uri="{FF2B5EF4-FFF2-40B4-BE49-F238E27FC236}">
                <a16:creationId xmlns:a16="http://schemas.microsoft.com/office/drawing/2014/main" id="{E042D323-F1F1-CE46-8F6D-0E7066A952E9}"/>
              </a:ext>
            </a:extLst>
          </p:cNvPr>
          <p:cNvSpPr/>
          <p:nvPr/>
        </p:nvSpPr>
        <p:spPr>
          <a:xfrm>
            <a:off x="7158387" y="930629"/>
            <a:ext cx="5427788" cy="1332554"/>
          </a:xfrm>
          <a:prstGeom prst="cloudCallout">
            <a:avLst>
              <a:gd name="adj1" fmla="val -57380"/>
              <a:gd name="adj2" fmla="val 122634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Ausschaltbarkeit = Beispiel für ethisches Verhalten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6C9C9CD5-B7C5-3649-A3B0-FCB7FB2B1973}"/>
              </a:ext>
            </a:extLst>
          </p:cNvPr>
          <p:cNvSpPr/>
          <p:nvPr/>
        </p:nvSpPr>
        <p:spPr>
          <a:xfrm>
            <a:off x="3519145" y="2116810"/>
            <a:ext cx="1168400" cy="2810933"/>
          </a:xfrm>
          <a:custGeom>
            <a:avLst/>
            <a:gdLst>
              <a:gd name="connsiteX0" fmla="*/ 1168400 w 1168400"/>
              <a:gd name="connsiteY0" fmla="*/ 0 h 2810933"/>
              <a:gd name="connsiteX1" fmla="*/ 1134534 w 1168400"/>
              <a:gd name="connsiteY1" fmla="*/ 728133 h 2810933"/>
              <a:gd name="connsiteX2" fmla="*/ 1117600 w 1168400"/>
              <a:gd name="connsiteY2" fmla="*/ 1439333 h 2810933"/>
              <a:gd name="connsiteX3" fmla="*/ 1117600 w 1168400"/>
              <a:gd name="connsiteY3" fmla="*/ 1811866 h 2810933"/>
              <a:gd name="connsiteX4" fmla="*/ 745067 w 1168400"/>
              <a:gd name="connsiteY4" fmla="*/ 2319866 h 2810933"/>
              <a:gd name="connsiteX5" fmla="*/ 0 w 1168400"/>
              <a:gd name="connsiteY5" fmla="*/ 2810933 h 2810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8400" h="2810933">
                <a:moveTo>
                  <a:pt x="1168400" y="0"/>
                </a:moveTo>
                <a:cubicBezTo>
                  <a:pt x="1155700" y="244122"/>
                  <a:pt x="1143001" y="488244"/>
                  <a:pt x="1134534" y="728133"/>
                </a:cubicBezTo>
                <a:cubicBezTo>
                  <a:pt x="1126067" y="968022"/>
                  <a:pt x="1120422" y="1258711"/>
                  <a:pt x="1117600" y="1439333"/>
                </a:cubicBezTo>
                <a:cubicBezTo>
                  <a:pt x="1114778" y="1619955"/>
                  <a:pt x="1179689" y="1665111"/>
                  <a:pt x="1117600" y="1811866"/>
                </a:cubicBezTo>
                <a:cubicBezTo>
                  <a:pt x="1055511" y="1958621"/>
                  <a:pt x="931334" y="2153355"/>
                  <a:pt x="745067" y="2319866"/>
                </a:cubicBezTo>
                <a:cubicBezTo>
                  <a:pt x="558800" y="2486377"/>
                  <a:pt x="279400" y="2648655"/>
                  <a:pt x="0" y="2810933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DE02A3C-59F7-AA46-8301-620760B5958D}"/>
              </a:ext>
            </a:extLst>
          </p:cNvPr>
          <p:cNvGrpSpPr/>
          <p:nvPr/>
        </p:nvGrpSpPr>
        <p:grpSpPr>
          <a:xfrm>
            <a:off x="1586698" y="4478627"/>
            <a:ext cx="1506584" cy="683189"/>
            <a:chOff x="6725720" y="1373938"/>
            <a:chExt cx="2113403" cy="1042072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0DEFB958-2380-5448-B90F-0E631F5E3271}"/>
                </a:ext>
              </a:extLst>
            </p:cNvPr>
            <p:cNvCxnSpPr/>
            <p:nvPr/>
          </p:nvCxnSpPr>
          <p:spPr>
            <a:xfrm>
              <a:off x="6725720" y="2416010"/>
              <a:ext cx="203809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4533A2A7-8FD5-8841-8C5E-E57F56785B2A}"/>
                </a:ext>
              </a:extLst>
            </p:cNvPr>
            <p:cNvSpPr/>
            <p:nvPr/>
          </p:nvSpPr>
          <p:spPr>
            <a:xfrm>
              <a:off x="7002358" y="1732821"/>
              <a:ext cx="1836765" cy="666484"/>
            </a:xfrm>
            <a:custGeom>
              <a:avLst/>
              <a:gdLst>
                <a:gd name="connsiteX0" fmla="*/ 0 w 1836764"/>
                <a:gd name="connsiteY0" fmla="*/ 662347 h 666484"/>
                <a:gd name="connsiteX1" fmla="*/ 335086 w 1836764"/>
                <a:gd name="connsiteY1" fmla="*/ 604433 h 666484"/>
                <a:gd name="connsiteX2" fmla="*/ 500560 w 1836764"/>
                <a:gd name="connsiteY2" fmla="*/ 443101 h 666484"/>
                <a:gd name="connsiteX3" fmla="*/ 591571 w 1836764"/>
                <a:gd name="connsiteY3" fmla="*/ 244538 h 666484"/>
                <a:gd name="connsiteX4" fmla="*/ 632939 w 1836764"/>
                <a:gd name="connsiteY4" fmla="*/ 141120 h 666484"/>
                <a:gd name="connsiteX5" fmla="*/ 694992 w 1836764"/>
                <a:gd name="connsiteY5" fmla="*/ 50112 h 666484"/>
                <a:gd name="connsiteX6" fmla="*/ 761182 w 1836764"/>
                <a:gd name="connsiteY6" fmla="*/ 12881 h 666484"/>
                <a:gd name="connsiteX7" fmla="*/ 839782 w 1836764"/>
                <a:gd name="connsiteY7" fmla="*/ 471 h 666484"/>
                <a:gd name="connsiteX8" fmla="*/ 910108 w 1836764"/>
                <a:gd name="connsiteY8" fmla="*/ 8745 h 666484"/>
                <a:gd name="connsiteX9" fmla="*/ 992846 w 1836764"/>
                <a:gd name="connsiteY9" fmla="*/ 62522 h 666484"/>
                <a:gd name="connsiteX10" fmla="*/ 1063172 w 1836764"/>
                <a:gd name="connsiteY10" fmla="*/ 174214 h 666484"/>
                <a:gd name="connsiteX11" fmla="*/ 1121088 w 1836764"/>
                <a:gd name="connsiteY11" fmla="*/ 335546 h 666484"/>
                <a:gd name="connsiteX12" fmla="*/ 1220373 w 1836764"/>
                <a:gd name="connsiteY12" fmla="*/ 492742 h 666484"/>
                <a:gd name="connsiteX13" fmla="*/ 1348615 w 1836764"/>
                <a:gd name="connsiteY13" fmla="*/ 596160 h 666484"/>
                <a:gd name="connsiteX14" fmla="*/ 1460310 w 1836764"/>
                <a:gd name="connsiteY14" fmla="*/ 645800 h 666484"/>
                <a:gd name="connsiteX15" fmla="*/ 1836764 w 1836764"/>
                <a:gd name="connsiteY15" fmla="*/ 666484 h 666484"/>
                <a:gd name="connsiteX16" fmla="*/ 1836764 w 1836764"/>
                <a:gd name="connsiteY16" fmla="*/ 666484 h 66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36764" h="666484">
                  <a:moveTo>
                    <a:pt x="0" y="662347"/>
                  </a:moveTo>
                  <a:cubicBezTo>
                    <a:pt x="125829" y="651660"/>
                    <a:pt x="251659" y="640974"/>
                    <a:pt x="335086" y="604433"/>
                  </a:cubicBezTo>
                  <a:cubicBezTo>
                    <a:pt x="418513" y="567892"/>
                    <a:pt x="457813" y="503083"/>
                    <a:pt x="500560" y="443101"/>
                  </a:cubicBezTo>
                  <a:cubicBezTo>
                    <a:pt x="543307" y="383119"/>
                    <a:pt x="569508" y="294868"/>
                    <a:pt x="591571" y="244538"/>
                  </a:cubicBezTo>
                  <a:cubicBezTo>
                    <a:pt x="613634" y="194208"/>
                    <a:pt x="615702" y="173524"/>
                    <a:pt x="632939" y="141120"/>
                  </a:cubicBezTo>
                  <a:cubicBezTo>
                    <a:pt x="650176" y="108716"/>
                    <a:pt x="673618" y="71485"/>
                    <a:pt x="694992" y="50112"/>
                  </a:cubicBezTo>
                  <a:cubicBezTo>
                    <a:pt x="716366" y="28739"/>
                    <a:pt x="737050" y="21154"/>
                    <a:pt x="761182" y="12881"/>
                  </a:cubicBezTo>
                  <a:cubicBezTo>
                    <a:pt x="785314" y="4608"/>
                    <a:pt x="814961" y="1160"/>
                    <a:pt x="839782" y="471"/>
                  </a:cubicBezTo>
                  <a:cubicBezTo>
                    <a:pt x="864603" y="-218"/>
                    <a:pt x="884597" y="-1597"/>
                    <a:pt x="910108" y="8745"/>
                  </a:cubicBezTo>
                  <a:cubicBezTo>
                    <a:pt x="935619" y="19087"/>
                    <a:pt x="967335" y="34944"/>
                    <a:pt x="992846" y="62522"/>
                  </a:cubicBezTo>
                  <a:cubicBezTo>
                    <a:pt x="1018357" y="90100"/>
                    <a:pt x="1041798" y="128710"/>
                    <a:pt x="1063172" y="174214"/>
                  </a:cubicBezTo>
                  <a:cubicBezTo>
                    <a:pt x="1084546" y="219718"/>
                    <a:pt x="1094888" y="282458"/>
                    <a:pt x="1121088" y="335546"/>
                  </a:cubicBezTo>
                  <a:cubicBezTo>
                    <a:pt x="1147288" y="388634"/>
                    <a:pt x="1182452" y="449306"/>
                    <a:pt x="1220373" y="492742"/>
                  </a:cubicBezTo>
                  <a:cubicBezTo>
                    <a:pt x="1258294" y="536178"/>
                    <a:pt x="1308626" y="570650"/>
                    <a:pt x="1348615" y="596160"/>
                  </a:cubicBezTo>
                  <a:cubicBezTo>
                    <a:pt x="1388604" y="621670"/>
                    <a:pt x="1378952" y="634079"/>
                    <a:pt x="1460310" y="645800"/>
                  </a:cubicBezTo>
                  <a:lnTo>
                    <a:pt x="1836764" y="666484"/>
                  </a:lnTo>
                  <a:lnTo>
                    <a:pt x="1836764" y="666484"/>
                  </a:lnTo>
                </a:path>
              </a:pathLst>
            </a:custGeom>
            <a:pattFill prst="wdUpDiag">
              <a:fgClr>
                <a:prstClr val="black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FF00"/>
                  </a:solidFill>
                </a:ln>
              </a:endParaRP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8030C81-E27D-EC4B-BB74-7FE68E4F70EB}"/>
                </a:ext>
              </a:extLst>
            </p:cNvPr>
            <p:cNvCxnSpPr/>
            <p:nvPr/>
          </p:nvCxnSpPr>
          <p:spPr>
            <a:xfrm flipV="1">
              <a:off x="7539127" y="1373938"/>
              <a:ext cx="0" cy="102226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Cloud Callout 43">
            <a:extLst>
              <a:ext uri="{FF2B5EF4-FFF2-40B4-BE49-F238E27FC236}">
                <a16:creationId xmlns:a16="http://schemas.microsoft.com/office/drawing/2014/main" id="{A63A11BA-79FB-5B41-9671-EDBFED4A838E}"/>
              </a:ext>
            </a:extLst>
          </p:cNvPr>
          <p:cNvSpPr/>
          <p:nvPr/>
        </p:nvSpPr>
        <p:spPr>
          <a:xfrm>
            <a:off x="5430742" y="4078704"/>
            <a:ext cx="6848358" cy="2189871"/>
          </a:xfrm>
          <a:prstGeom prst="cloudCallout">
            <a:avLst>
              <a:gd name="adj1" fmla="val -58985"/>
              <a:gd name="adj2" fmla="val 57641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Rede nicht nur über Ethik, realisiere Systeme, die ethisch handeln, wenn sie (lokal) optimal handeln </a:t>
            </a:r>
            <a:br>
              <a:rPr lang="de-DE" sz="2000" dirty="0"/>
            </a:br>
            <a:r>
              <a:rPr lang="de-DE" sz="2000" dirty="0"/>
              <a:t>(</a:t>
            </a:r>
            <a:r>
              <a:rPr lang="de-DE" sz="2000" dirty="0" err="1">
                <a:solidFill>
                  <a:srgbClr val="FFFF00"/>
                </a:solidFill>
              </a:rPr>
              <a:t>Provably</a:t>
            </a:r>
            <a:r>
              <a:rPr lang="de-DE" sz="2000" dirty="0">
                <a:solidFill>
                  <a:srgbClr val="FFFF00"/>
                </a:solidFill>
              </a:rPr>
              <a:t> </a:t>
            </a:r>
            <a:r>
              <a:rPr lang="de-DE" sz="2000" dirty="0" err="1">
                <a:solidFill>
                  <a:srgbClr val="FFFF00"/>
                </a:solidFill>
              </a:rPr>
              <a:t>beneficial</a:t>
            </a:r>
            <a:r>
              <a:rPr lang="de-DE" sz="2000" dirty="0">
                <a:solidFill>
                  <a:srgbClr val="FFFF00"/>
                </a:solidFill>
              </a:rPr>
              <a:t> AI)</a:t>
            </a:r>
            <a:endParaRPr lang="de-DE" sz="2000" dirty="0"/>
          </a:p>
        </p:txBody>
      </p:sp>
      <p:sp>
        <p:nvSpPr>
          <p:cNvPr id="39" name="Cloud Callout 38">
            <a:extLst>
              <a:ext uri="{FF2B5EF4-FFF2-40B4-BE49-F238E27FC236}">
                <a16:creationId xmlns:a16="http://schemas.microsoft.com/office/drawing/2014/main" id="{5912B8C2-C45D-BA53-EE89-67E5A99ACA2E}"/>
              </a:ext>
            </a:extLst>
          </p:cNvPr>
          <p:cNvSpPr/>
          <p:nvPr/>
        </p:nvSpPr>
        <p:spPr>
          <a:xfrm>
            <a:off x="7881619" y="2497891"/>
            <a:ext cx="5070432" cy="1542870"/>
          </a:xfrm>
          <a:prstGeom prst="cloudCallout">
            <a:avLst>
              <a:gd name="adj1" fmla="val -46084"/>
              <a:gd name="adj2" fmla="val 7975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Wer die Philosophie ignoriert,</a:t>
            </a:r>
          </a:p>
          <a:p>
            <a:pPr algn="ctr"/>
            <a:r>
              <a:rPr lang="de-DE" sz="2000" dirty="0"/>
              <a:t>tut der KI keinen Gefallen</a:t>
            </a:r>
          </a:p>
        </p:txBody>
      </p:sp>
    </p:spTree>
    <p:extLst>
      <p:ext uri="{BB962C8B-B14F-4D97-AF65-F5344CB8AC3E}">
        <p14:creationId xmlns:p14="http://schemas.microsoft.com/office/powerpoint/2010/main" val="398543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38" grpId="0"/>
      <p:bldP spid="43" grpId="0" animBg="1"/>
      <p:bldP spid="41" grpId="0" animBg="1"/>
      <p:bldP spid="44" grpId="0" animBg="1"/>
      <p:bldP spid="39" grpId="0" animBg="1"/>
      <p:bldP spid="3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C4AF7-AB67-9006-2600-EEA75DCD1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Wissenschaft der KI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07992-1D66-CE3F-F660-0F3032EC6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DE" dirty="0"/>
              <a:t>Fokussiert auf Probleme, nicht Methoden</a:t>
            </a:r>
          </a:p>
          <a:p>
            <a:r>
              <a:rPr lang="en-DE" dirty="0"/>
              <a:t>Nur, wenn Systeme handeln, können Sie intelligent sein </a:t>
            </a:r>
            <a:br>
              <a:rPr lang="en-DE" dirty="0"/>
            </a:br>
            <a:r>
              <a:rPr lang="en-DE" dirty="0"/>
              <a:t>(von außen betrachtet)</a:t>
            </a:r>
          </a:p>
          <a:p>
            <a:r>
              <a:rPr lang="en-DE" dirty="0"/>
              <a:t>Human-Centered AI (CHAI)</a:t>
            </a:r>
          </a:p>
          <a:p>
            <a:pPr lvl="1"/>
            <a:r>
              <a:rPr lang="en-DE" dirty="0"/>
              <a:t>Inter</a:t>
            </a:r>
            <a:r>
              <a:rPr lang="en-DE" u="sng" dirty="0"/>
              <a:t>aktion</a:t>
            </a:r>
            <a:r>
              <a:rPr lang="en-DE" dirty="0"/>
              <a:t> von Agenten mit Menschen</a:t>
            </a:r>
          </a:p>
          <a:p>
            <a:pPr lvl="2"/>
            <a:r>
              <a:rPr lang="en-DE" dirty="0"/>
              <a:t>Früher: Mensch-Werkzeug-Objekt-Metapher</a:t>
            </a:r>
          </a:p>
          <a:p>
            <a:pPr lvl="2"/>
            <a:r>
              <a:rPr lang="en-DE" dirty="0"/>
              <a:t>Heute: Agenten und Menschen als Interaktionspartner</a:t>
            </a:r>
          </a:p>
          <a:p>
            <a:r>
              <a:rPr lang="en-DE" dirty="0"/>
              <a:t>Es gibt eine Vielzahl von spannenden, ungelösten Problemen in der KI</a:t>
            </a:r>
          </a:p>
          <a:p>
            <a:pPr lvl="1"/>
            <a:r>
              <a:rPr lang="en-DE" dirty="0"/>
              <a:t>Ihre Generation wird CHAI wiederum entscheidend voranbringen</a:t>
            </a:r>
          </a:p>
          <a:p>
            <a:pPr lvl="1"/>
            <a:r>
              <a:rPr lang="en-DE" dirty="0"/>
              <a:t>Sie sind gefragt. Gestalte die Zukunft!</a:t>
            </a:r>
          </a:p>
        </p:txBody>
      </p:sp>
      <p:sp>
        <p:nvSpPr>
          <p:cNvPr id="5" name="Cloud Callout 4">
            <a:extLst>
              <a:ext uri="{FF2B5EF4-FFF2-40B4-BE49-F238E27FC236}">
                <a16:creationId xmlns:a16="http://schemas.microsoft.com/office/drawing/2014/main" id="{C55C50DA-06BE-EF60-1093-B0937A737DA1}"/>
              </a:ext>
            </a:extLst>
          </p:cNvPr>
          <p:cNvSpPr/>
          <p:nvPr/>
        </p:nvSpPr>
        <p:spPr>
          <a:xfrm>
            <a:off x="7523746" y="-184546"/>
            <a:ext cx="5198217" cy="2189871"/>
          </a:xfrm>
          <a:prstGeom prst="cloudCallout">
            <a:avLst>
              <a:gd name="adj1" fmla="val -80494"/>
              <a:gd name="adj2" fmla="val 277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dirty="0"/>
              <a:t>Nur an einer Universität lernen Sie KI als Wissenschaft kennen</a:t>
            </a:r>
          </a:p>
        </p:txBody>
      </p:sp>
      <p:sp>
        <p:nvSpPr>
          <p:cNvPr id="6" name="Foliennummernplatzhalter 2">
            <a:extLst>
              <a:ext uri="{FF2B5EF4-FFF2-40B4-BE49-F238E27FC236}">
                <a16:creationId xmlns:a16="http://schemas.microsoft.com/office/drawing/2014/main" id="{5246033D-D641-FBBA-46E8-862AE0A92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0961" y="6553599"/>
            <a:ext cx="690113" cy="169653"/>
          </a:xfrm>
        </p:spPr>
        <p:txBody>
          <a:bodyPr/>
          <a:lstStyle/>
          <a:p>
            <a:pPr defTabSz="457189"/>
            <a:fld id="{39D465CF-2EA7-4660-A98A-F323A1FFB657}" type="slidenum">
              <a:rPr lang="de-DE">
                <a:solidFill>
                  <a:srgbClr val="0061AC">
                    <a:lumMod val="50000"/>
                  </a:srgbClr>
                </a:solidFill>
                <a:latin typeface="Arial"/>
              </a:rPr>
              <a:pPr defTabSz="457189"/>
              <a:t>21</a:t>
            </a:fld>
            <a:endParaRPr lang="de-DE" dirty="0">
              <a:solidFill>
                <a:srgbClr val="0061AC">
                  <a:lumMod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060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1DFA3B8-2F72-6948-82E9-C890B61054AD}"/>
              </a:ext>
            </a:extLst>
          </p:cNvPr>
          <p:cNvGrpSpPr/>
          <p:nvPr/>
        </p:nvGrpSpPr>
        <p:grpSpPr>
          <a:xfrm>
            <a:off x="-1" y="-2786421"/>
            <a:ext cx="12192000" cy="9644421"/>
            <a:chOff x="-1661375" y="-831124"/>
            <a:chExt cx="12192000" cy="9644421"/>
          </a:xfrm>
        </p:grpSpPr>
        <p:pic>
          <p:nvPicPr>
            <p:cNvPr id="1026" name="Picture 2" descr="We should not mourn the passing of Pepper the robot | Financial Times">
              <a:extLst>
                <a:ext uri="{FF2B5EF4-FFF2-40B4-BE49-F238E27FC236}">
                  <a16:creationId xmlns:a16="http://schemas.microsoft.com/office/drawing/2014/main" id="{4F7C61EB-9EB6-FC4B-9133-A2C3B3AA92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3" r="35356" b="6118"/>
            <a:stretch/>
          </p:blipFill>
          <p:spPr bwMode="auto">
            <a:xfrm>
              <a:off x="-1661375" y="-831124"/>
              <a:ext cx="12192000" cy="9644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13F48B8-B4B1-CB41-B147-A5C3ADEC6234}"/>
                </a:ext>
              </a:extLst>
            </p:cNvPr>
            <p:cNvSpPr txBox="1"/>
            <p:nvPr/>
          </p:nvSpPr>
          <p:spPr>
            <a:xfrm rot="1223359">
              <a:off x="5236461" y="7750957"/>
              <a:ext cx="2450516" cy="83099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DE" sz="2400" dirty="0">
                  <a:solidFill>
                    <a:schemeClr val="bg1"/>
                  </a:solidFill>
                </a:rPr>
                <a:t>Studiere</a:t>
              </a:r>
              <a:br>
                <a:rPr lang="en-DE" sz="2400" dirty="0">
                  <a:solidFill>
                    <a:schemeClr val="bg1"/>
                  </a:solidFill>
                </a:rPr>
              </a:br>
              <a:r>
                <a:rPr lang="en-DE" sz="2400" dirty="0">
                  <a:solidFill>
                    <a:schemeClr val="bg1"/>
                  </a:solidFill>
                </a:rPr>
                <a:t>Informatik@UzL  </a:t>
              </a:r>
            </a:p>
          </p:txBody>
        </p:sp>
      </p:grpSp>
      <p:sp>
        <p:nvSpPr>
          <p:cNvPr id="6" name="Cloud Callout 5">
            <a:extLst>
              <a:ext uri="{FF2B5EF4-FFF2-40B4-BE49-F238E27FC236}">
                <a16:creationId xmlns:a16="http://schemas.microsoft.com/office/drawing/2014/main" id="{9060E7E1-3806-EE3C-87BD-BD4EAC70FF30}"/>
              </a:ext>
            </a:extLst>
          </p:cNvPr>
          <p:cNvSpPr/>
          <p:nvPr/>
        </p:nvSpPr>
        <p:spPr>
          <a:xfrm>
            <a:off x="1166649" y="940853"/>
            <a:ext cx="6734386" cy="2189871"/>
          </a:xfrm>
          <a:prstGeom prst="cloudCallout">
            <a:avLst>
              <a:gd name="adj1" fmla="val 89587"/>
              <a:gd name="adj2" fmla="val -2458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CHAI </a:t>
            </a:r>
            <a:r>
              <a:rPr lang="en-US" sz="2400" dirty="0" err="1"/>
              <a:t>als</a:t>
            </a:r>
            <a:r>
              <a:rPr lang="en-US" sz="2400" dirty="0"/>
              <a:t> </a:t>
            </a:r>
            <a:r>
              <a:rPr lang="en-US" sz="2400" dirty="0" err="1"/>
              <a:t>konstruktive</a:t>
            </a:r>
            <a:r>
              <a:rPr lang="en-US" sz="2400" dirty="0"/>
              <a:t> </a:t>
            </a:r>
            <a:r>
              <a:rPr lang="en-US" sz="2400" dirty="0" err="1"/>
              <a:t>Psychologie</a:t>
            </a:r>
            <a:r>
              <a:rPr lang="en-US" sz="2400" dirty="0"/>
              <a:t>: Es </a:t>
            </a:r>
            <a:r>
              <a:rPr lang="en-US" sz="2400" dirty="0" err="1"/>
              <a:t>geht</a:t>
            </a:r>
            <a:r>
              <a:rPr lang="en-US" sz="2400" dirty="0"/>
              <a:t> um Menschen</a:t>
            </a:r>
            <a:br>
              <a:rPr lang="en-US" sz="2400" dirty="0"/>
            </a:br>
            <a:r>
              <a:rPr lang="en-US" sz="2400" dirty="0"/>
              <a:t>(</a:t>
            </a:r>
            <a:r>
              <a:rPr lang="en-US" sz="2400" dirty="0" err="1"/>
              <a:t>vgl</a:t>
            </a:r>
            <a:r>
              <a:rPr lang="en-US" sz="2400" dirty="0"/>
              <a:t>. http://act-</a:t>
            </a:r>
            <a:r>
              <a:rPr lang="en-US" sz="2400" dirty="0" err="1"/>
              <a:t>r.psy.cmu.edu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5108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0358E-C6CE-044E-B76D-CB86A43E3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448" y="-25984"/>
            <a:ext cx="10515600" cy="1661150"/>
          </a:xfrm>
        </p:spPr>
        <p:txBody>
          <a:bodyPr>
            <a:normAutofit/>
          </a:bodyPr>
          <a:lstStyle/>
          <a:p>
            <a:r>
              <a:rPr lang="en-DE" dirty="0"/>
              <a:t>Einige </a:t>
            </a:r>
            <a:r>
              <a:rPr lang="en-US" dirty="0"/>
              <a:t>Details…</a:t>
            </a:r>
            <a:br>
              <a:rPr lang="en-DE" dirty="0"/>
            </a:br>
            <a:endParaRPr lang="en-DE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034EEF7-4B0B-6E43-BDC4-EA9E3FB863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9753" y="215045"/>
            <a:ext cx="4536056" cy="6416860"/>
          </a:xfr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756C976-C48E-7441-90C3-ABB602BAFB90}"/>
              </a:ext>
            </a:extLst>
          </p:cNvPr>
          <p:cNvGrpSpPr/>
          <p:nvPr/>
        </p:nvGrpSpPr>
        <p:grpSpPr>
          <a:xfrm>
            <a:off x="1588302" y="2409937"/>
            <a:ext cx="4221968" cy="4221968"/>
            <a:chOff x="4403421" y="2047043"/>
            <a:chExt cx="4221968" cy="4221968"/>
          </a:xfrm>
        </p:grpSpPr>
        <p:pic>
          <p:nvPicPr>
            <p:cNvPr id="19" name="Content Placeholder 3">
              <a:extLst>
                <a:ext uri="{FF2B5EF4-FFF2-40B4-BE49-F238E27FC236}">
                  <a16:creationId xmlns:a16="http://schemas.microsoft.com/office/drawing/2014/main" id="{9FF9A57B-E132-4D44-8A65-59A8E6CA4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03421" y="2047043"/>
              <a:ext cx="4221968" cy="4221968"/>
            </a:xfrm>
            <a:prstGeom prst="rect">
              <a:avLst/>
            </a:prstGeom>
            <a:noFill/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A85EBE4-83F8-5840-8348-A4958EB55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6435" y="2756647"/>
              <a:ext cx="2819350" cy="281935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217B35B-72F0-264B-AB5D-475E410D5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6992" y="2584633"/>
            <a:ext cx="815168" cy="815168"/>
          </a:xfrm>
          <a:prstGeom prst="rect">
            <a:avLst/>
          </a:prstGeom>
          <a:noFill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7C8312D-E0E1-964F-AF5A-4C767865A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0975" y="5666036"/>
            <a:ext cx="815168" cy="815168"/>
          </a:xfrm>
          <a:prstGeom prst="rect">
            <a:avLst/>
          </a:prstGeom>
          <a:noFill/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C9E0375-E432-C94B-A3DD-17E98417BB9D}"/>
              </a:ext>
            </a:extLst>
          </p:cNvPr>
          <p:cNvGrpSpPr/>
          <p:nvPr/>
        </p:nvGrpSpPr>
        <p:grpSpPr>
          <a:xfrm>
            <a:off x="3776606" y="4150386"/>
            <a:ext cx="1015236" cy="2448609"/>
            <a:chOff x="8883960" y="227833"/>
            <a:chExt cx="2857500" cy="6891896"/>
          </a:xfrm>
          <a:solidFill>
            <a:srgbClr val="6EFF86"/>
          </a:solidFill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8307444-6B0C-0E44-972F-7AF69D42A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  <a:grpFill/>
          </p:spPr>
        </p:pic>
        <p:pic>
          <p:nvPicPr>
            <p:cNvPr id="33" name="Content Placeholder 3">
              <a:extLst>
                <a:ext uri="{FF2B5EF4-FFF2-40B4-BE49-F238E27FC236}">
                  <a16:creationId xmlns:a16="http://schemas.microsoft.com/office/drawing/2014/main" id="{30995D24-7CB3-064F-AC63-F019B17E1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  <a:grpFill/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68CB1AF-7B9C-7542-A162-93D6168BA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  <a:grpFill/>
          </p:spPr>
        </p:pic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AD8B6646-CF19-6E40-B09F-2D99385D5A11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" name="Right Arrow 35">
              <a:extLst>
                <a:ext uri="{FF2B5EF4-FFF2-40B4-BE49-F238E27FC236}">
                  <a16:creationId xmlns:a16="http://schemas.microsoft.com/office/drawing/2014/main" id="{CA37B241-8EDA-FF44-A8F6-F9F1A65F4758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C64F91E-F1F0-2942-958A-2E588EC16861}"/>
              </a:ext>
            </a:extLst>
          </p:cNvPr>
          <p:cNvGrpSpPr/>
          <p:nvPr/>
        </p:nvGrpSpPr>
        <p:grpSpPr>
          <a:xfrm>
            <a:off x="3100201" y="1043931"/>
            <a:ext cx="1015236" cy="2448609"/>
            <a:chOff x="8883960" y="227833"/>
            <a:chExt cx="2857500" cy="6891896"/>
          </a:xfrm>
          <a:solidFill>
            <a:srgbClr val="6EFF86"/>
          </a:solidFill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9E7C586-37B2-9F4B-9E3B-9F9986BAF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83960" y="4262229"/>
              <a:ext cx="2857500" cy="2857500"/>
            </a:xfrm>
            <a:prstGeom prst="rect">
              <a:avLst/>
            </a:prstGeom>
            <a:grpFill/>
          </p:spPr>
        </p:pic>
        <p:pic>
          <p:nvPicPr>
            <p:cNvPr id="45" name="Content Placeholder 3">
              <a:extLst>
                <a:ext uri="{FF2B5EF4-FFF2-40B4-BE49-F238E27FC236}">
                  <a16:creationId xmlns:a16="http://schemas.microsoft.com/office/drawing/2014/main" id="{177CE22A-3958-5348-BEC1-2926C9338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13770" y="227833"/>
              <a:ext cx="1422400" cy="1422400"/>
            </a:xfrm>
            <a:prstGeom prst="rect">
              <a:avLst/>
            </a:prstGeom>
            <a:grpFill/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18EBC0C-386B-1941-96D2-48619DB04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17773" y="2266489"/>
              <a:ext cx="1189874" cy="1189874"/>
            </a:xfrm>
            <a:prstGeom prst="rect">
              <a:avLst/>
            </a:prstGeom>
            <a:grpFill/>
          </p:spPr>
        </p:pic>
        <p:sp>
          <p:nvSpPr>
            <p:cNvPr id="47" name="Right Arrow 46">
              <a:extLst>
                <a:ext uri="{FF2B5EF4-FFF2-40B4-BE49-F238E27FC236}">
                  <a16:creationId xmlns:a16="http://schemas.microsoft.com/office/drawing/2014/main" id="{89CFD7E1-96D8-3F4B-A33B-B69CFF527B77}"/>
                </a:ext>
              </a:extLst>
            </p:cNvPr>
            <p:cNvSpPr/>
            <p:nvPr/>
          </p:nvSpPr>
          <p:spPr>
            <a:xfrm rot="5400000">
              <a:off x="9999887" y="1800367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48" name="Right Arrow 47">
              <a:extLst>
                <a:ext uri="{FF2B5EF4-FFF2-40B4-BE49-F238E27FC236}">
                  <a16:creationId xmlns:a16="http://schemas.microsoft.com/office/drawing/2014/main" id="{707C2558-84C2-6340-9F7F-E7301F370925}"/>
                </a:ext>
              </a:extLst>
            </p:cNvPr>
            <p:cNvSpPr/>
            <p:nvPr/>
          </p:nvSpPr>
          <p:spPr>
            <a:xfrm rot="5400000">
              <a:off x="9999887" y="3391173"/>
              <a:ext cx="648040" cy="550820"/>
            </a:xfrm>
            <a:prstGeom prst="rightArrow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F3CEDE2-12C5-7949-9F55-F000A366013E}"/>
              </a:ext>
            </a:extLst>
          </p:cNvPr>
          <p:cNvGrpSpPr/>
          <p:nvPr/>
        </p:nvGrpSpPr>
        <p:grpSpPr>
          <a:xfrm>
            <a:off x="3513948" y="2897547"/>
            <a:ext cx="863590" cy="3298076"/>
            <a:chOff x="6329067" y="2534653"/>
            <a:chExt cx="863590" cy="3298076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DB28F9A-D89C-1E48-ADEC-87613AC934B7}"/>
                </a:ext>
              </a:extLst>
            </p:cNvPr>
            <p:cNvSpPr/>
            <p:nvPr/>
          </p:nvSpPr>
          <p:spPr>
            <a:xfrm>
              <a:off x="6329067" y="2534653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C572FFA-6B45-8B42-9170-25A29F19502F}"/>
                </a:ext>
              </a:extLst>
            </p:cNvPr>
            <p:cNvSpPr/>
            <p:nvPr/>
          </p:nvSpPr>
          <p:spPr>
            <a:xfrm>
              <a:off x="7008969" y="5640281"/>
              <a:ext cx="183688" cy="19244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54" name="Content Placeholder 38">
            <a:extLst>
              <a:ext uri="{FF2B5EF4-FFF2-40B4-BE49-F238E27FC236}">
                <a16:creationId xmlns:a16="http://schemas.microsoft.com/office/drawing/2014/main" id="{EF8662AE-EA62-6B45-9989-324621DC10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1854" y="2404791"/>
            <a:ext cx="229773" cy="2302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6" name="Content Placeholder 38">
            <a:extLst>
              <a:ext uri="{FF2B5EF4-FFF2-40B4-BE49-F238E27FC236}">
                <a16:creationId xmlns:a16="http://schemas.microsoft.com/office/drawing/2014/main" id="{86A19DBD-34B3-C74B-A89E-6D6EBB0C89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69337" y="5517275"/>
            <a:ext cx="229773" cy="2302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8" name="Right Arrow 97">
            <a:extLst>
              <a:ext uri="{FF2B5EF4-FFF2-40B4-BE49-F238E27FC236}">
                <a16:creationId xmlns:a16="http://schemas.microsoft.com/office/drawing/2014/main" id="{63171683-FB19-FA4A-8DB3-5152E6AB6A19}"/>
              </a:ext>
            </a:extLst>
          </p:cNvPr>
          <p:cNvSpPr/>
          <p:nvPr/>
        </p:nvSpPr>
        <p:spPr>
          <a:xfrm>
            <a:off x="1111748" y="2808222"/>
            <a:ext cx="1290917" cy="4237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9" name="Right Arrow 98">
            <a:extLst>
              <a:ext uri="{FF2B5EF4-FFF2-40B4-BE49-F238E27FC236}">
                <a16:creationId xmlns:a16="http://schemas.microsoft.com/office/drawing/2014/main" id="{09B3DC1C-712D-9143-92F1-BED7055C659F}"/>
              </a:ext>
            </a:extLst>
          </p:cNvPr>
          <p:cNvSpPr/>
          <p:nvPr/>
        </p:nvSpPr>
        <p:spPr>
          <a:xfrm>
            <a:off x="1111748" y="2364469"/>
            <a:ext cx="1290917" cy="42372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0" name="Right Arrow 99">
            <a:extLst>
              <a:ext uri="{FF2B5EF4-FFF2-40B4-BE49-F238E27FC236}">
                <a16:creationId xmlns:a16="http://schemas.microsoft.com/office/drawing/2014/main" id="{ACCB5675-7D03-C541-A8F2-F5D067C2B56F}"/>
              </a:ext>
            </a:extLst>
          </p:cNvPr>
          <p:cNvSpPr/>
          <p:nvPr/>
        </p:nvSpPr>
        <p:spPr>
          <a:xfrm rot="10800000">
            <a:off x="1073560" y="5896829"/>
            <a:ext cx="1290917" cy="42372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4E1123-D75F-D844-B5EC-4C8AFCD56DD1}"/>
              </a:ext>
            </a:extLst>
          </p:cNvPr>
          <p:cNvSpPr txBox="1"/>
          <p:nvPr/>
        </p:nvSpPr>
        <p:spPr>
          <a:xfrm>
            <a:off x="-21143" y="2835417"/>
            <a:ext cx="1074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Feedback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B28186-3A81-E947-B785-9EC97FF634B3}"/>
              </a:ext>
            </a:extLst>
          </p:cNvPr>
          <p:cNvSpPr txBox="1"/>
          <p:nvPr/>
        </p:nvSpPr>
        <p:spPr>
          <a:xfrm>
            <a:off x="13450" y="2391664"/>
            <a:ext cx="10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Perzepte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6DCA58-A5E8-FF49-AC48-7C84D80EA874}"/>
              </a:ext>
            </a:extLst>
          </p:cNvPr>
          <p:cNvSpPr txBox="1"/>
          <p:nvPr/>
        </p:nvSpPr>
        <p:spPr>
          <a:xfrm>
            <a:off x="17759" y="5863985"/>
            <a:ext cx="1084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Aktionen </a:t>
            </a:r>
          </a:p>
        </p:txBody>
      </p:sp>
      <p:sp>
        <p:nvSpPr>
          <p:cNvPr id="38" name="Cloud Callout 37">
            <a:extLst>
              <a:ext uri="{FF2B5EF4-FFF2-40B4-BE49-F238E27FC236}">
                <a16:creationId xmlns:a16="http://schemas.microsoft.com/office/drawing/2014/main" id="{F84480BE-3C70-3642-B850-7F273192286B}"/>
              </a:ext>
            </a:extLst>
          </p:cNvPr>
          <p:cNvSpPr/>
          <p:nvPr/>
        </p:nvSpPr>
        <p:spPr>
          <a:xfrm>
            <a:off x="4349920" y="820475"/>
            <a:ext cx="3705356" cy="2234782"/>
          </a:xfrm>
          <a:prstGeom prst="cloudCallout">
            <a:avLst>
              <a:gd name="adj1" fmla="val -60538"/>
              <a:gd name="adj2" fmla="val 6190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Blitzschach </a:t>
            </a:r>
            <a:br>
              <a:rPr lang="en-DE" dirty="0"/>
            </a:br>
            <a:r>
              <a:rPr lang="en-DE" dirty="0"/>
              <a:t>Lernen unumgänglich:</a:t>
            </a:r>
          </a:p>
          <a:p>
            <a:pPr algn="ctr"/>
            <a:r>
              <a:rPr lang="en-DE" dirty="0"/>
              <a:t>Bestärkendes</a:t>
            </a:r>
            <a:br>
              <a:rPr lang="en-DE" dirty="0"/>
            </a:br>
            <a:r>
              <a:rPr lang="en-DE" dirty="0"/>
              <a:t>Lernen (</a:t>
            </a:r>
            <a:r>
              <a:rPr lang="en-DE" dirty="0">
                <a:solidFill>
                  <a:srgbClr val="FFFF00"/>
                </a:solidFill>
              </a:rPr>
              <a:t>Reinforcement</a:t>
            </a:r>
            <a:r>
              <a:rPr lang="en-DE" dirty="0"/>
              <a:t>)</a:t>
            </a:r>
          </a:p>
          <a:p>
            <a:pPr algn="ctr"/>
            <a:r>
              <a:rPr lang="en-DE" dirty="0"/>
              <a:t>zur </a:t>
            </a:r>
            <a:r>
              <a:rPr lang="en-DE" dirty="0">
                <a:solidFill>
                  <a:srgbClr val="FFFF00"/>
                </a:solidFill>
              </a:rPr>
              <a:t>Strategie</a:t>
            </a:r>
            <a:r>
              <a:rPr lang="en-DE" dirty="0"/>
              <a:t>erstellung</a:t>
            </a:r>
          </a:p>
        </p:txBody>
      </p:sp>
      <p:sp>
        <p:nvSpPr>
          <p:cNvPr id="39" name="Cloud Callout 38">
            <a:extLst>
              <a:ext uri="{FF2B5EF4-FFF2-40B4-BE49-F238E27FC236}">
                <a16:creationId xmlns:a16="http://schemas.microsoft.com/office/drawing/2014/main" id="{1429059E-8C47-DC4D-B035-A8F48B63732B}"/>
              </a:ext>
            </a:extLst>
          </p:cNvPr>
          <p:cNvSpPr/>
          <p:nvPr/>
        </p:nvSpPr>
        <p:spPr>
          <a:xfrm>
            <a:off x="8006018" y="534967"/>
            <a:ext cx="5019304" cy="2864834"/>
          </a:xfrm>
          <a:prstGeom prst="cloudCallout">
            <a:avLst>
              <a:gd name="adj1" fmla="val -90671"/>
              <a:gd name="adj2" fmla="val 520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Normales Schach oder Offline-Schach: Nicht immer wird der beste Zug genommen:</a:t>
            </a:r>
            <a:br>
              <a:rPr lang="en-DE" dirty="0"/>
            </a:br>
            <a:r>
              <a:rPr lang="en-DE" dirty="0"/>
              <a:t>Es wird auch </a:t>
            </a:r>
            <a:r>
              <a:rPr lang="en-DE" dirty="0">
                <a:solidFill>
                  <a:srgbClr val="FFFF00"/>
                </a:solidFill>
              </a:rPr>
              <a:t>selbst-überwachtes Lernen</a:t>
            </a:r>
            <a:r>
              <a:rPr lang="en-DE" dirty="0"/>
              <a:t> durch </a:t>
            </a:r>
            <a:r>
              <a:rPr lang="en-DE" dirty="0">
                <a:solidFill>
                  <a:srgbClr val="FFFF00"/>
                </a:solidFill>
              </a:rPr>
              <a:t>Exploration</a:t>
            </a:r>
            <a:r>
              <a:rPr lang="en-DE" dirty="0"/>
              <a:t> vorgenommen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D171B6-F80E-964C-903B-0795C98F75AC}"/>
              </a:ext>
            </a:extLst>
          </p:cNvPr>
          <p:cNvSpPr txBox="1"/>
          <p:nvPr/>
        </p:nvSpPr>
        <p:spPr>
          <a:xfrm>
            <a:off x="3025329" y="4213592"/>
            <a:ext cx="1133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Goal G</a:t>
            </a:r>
            <a:br>
              <a:rPr lang="en-DE" dirty="0"/>
            </a:br>
            <a:r>
              <a:rPr lang="en-DE" dirty="0"/>
              <a:t>Models M</a:t>
            </a:r>
          </a:p>
        </p:txBody>
      </p:sp>
      <p:sp>
        <p:nvSpPr>
          <p:cNvPr id="40" name="Foliennummernplatzhalter 2">
            <a:extLst>
              <a:ext uri="{FF2B5EF4-FFF2-40B4-BE49-F238E27FC236}">
                <a16:creationId xmlns:a16="http://schemas.microsoft.com/office/drawing/2014/main" id="{DB72A8CE-E335-6C8F-9132-CCAB133A9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60961" y="6553599"/>
            <a:ext cx="690113" cy="169653"/>
          </a:xfrm>
        </p:spPr>
        <p:txBody>
          <a:bodyPr/>
          <a:lstStyle/>
          <a:p>
            <a:pPr defTabSz="457189"/>
            <a:fld id="{39D465CF-2EA7-4660-A98A-F323A1FFB657}" type="slidenum">
              <a:rPr lang="de-DE">
                <a:solidFill>
                  <a:srgbClr val="0061AC">
                    <a:lumMod val="50000"/>
                  </a:srgbClr>
                </a:solidFill>
                <a:latin typeface="Arial"/>
              </a:rPr>
              <a:pPr defTabSz="457189"/>
              <a:t>3</a:t>
            </a:fld>
            <a:endParaRPr lang="de-DE" dirty="0">
              <a:solidFill>
                <a:srgbClr val="0061AC">
                  <a:lumMod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684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3 " pathEditMode="relative" ptsTypes="AA">
                                      <p:cBhvr>
                                        <p:cTn id="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0.00013 0.0678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8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3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AAB39-2C96-EC41-AC07-C6B076F2D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42" y="-128587"/>
            <a:ext cx="11344834" cy="1325563"/>
          </a:xfrm>
        </p:spPr>
        <p:txBody>
          <a:bodyPr/>
          <a:lstStyle/>
          <a:p>
            <a:r>
              <a:rPr lang="en-DE" dirty="0"/>
              <a:t>Zentrale Abstraktion der KI: Der Agent </a:t>
            </a:r>
            <a:r>
              <a:rPr lang="en-DE" sz="2000" dirty="0"/>
              <a:t>(von agere, handeln)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C1645DC4-45D9-F44F-88A8-4A8E9E2DF3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4821" y="1196976"/>
            <a:ext cx="7662359" cy="49688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B37B1D-1DC3-984D-8E38-D0571233F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F6AC5B-A7CE-2D44-8B87-E83F81CF5709}"/>
              </a:ext>
            </a:extLst>
          </p:cNvPr>
          <p:cNvSpPr/>
          <p:nvPr/>
        </p:nvSpPr>
        <p:spPr>
          <a:xfrm>
            <a:off x="3967760" y="6630688"/>
            <a:ext cx="43604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Challenges of Human-Aware AI Systems: Subbarao </a:t>
            </a:r>
            <a:r>
              <a:rPr lang="en-US" sz="1200" dirty="0" err="1"/>
              <a:t>Kambhampati</a:t>
            </a:r>
            <a:endParaRPr lang="en-DE" sz="1200" dirty="0"/>
          </a:p>
        </p:txBody>
      </p:sp>
    </p:spTree>
    <p:extLst>
      <p:ext uri="{BB962C8B-B14F-4D97-AF65-F5344CB8AC3E}">
        <p14:creationId xmlns:p14="http://schemas.microsoft.com/office/powerpoint/2010/main" val="3857525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earl's Ladder of Causation. The first rung, associations, only allows... |  Download Scientific Diagram">
            <a:extLst>
              <a:ext uri="{FF2B5EF4-FFF2-40B4-BE49-F238E27FC236}">
                <a16:creationId xmlns:a16="http://schemas.microsoft.com/office/drawing/2014/main" id="{99318199-DBCD-CB47-BD66-BF5F910CD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11" y="915891"/>
            <a:ext cx="8611792" cy="394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2423520-0C2C-444E-9129-3C3D81A8F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329" y="4972494"/>
            <a:ext cx="2361823" cy="1606648"/>
          </a:xfrm>
          <a:prstGeom prst="rect">
            <a:avLst/>
          </a:prstGeom>
        </p:spPr>
      </p:pic>
      <p:pic>
        <p:nvPicPr>
          <p:cNvPr id="1028" name="Picture 4" descr="Unsupervised robotic sorting: Towards autonomous decision making robots">
            <a:extLst>
              <a:ext uri="{FF2B5EF4-FFF2-40B4-BE49-F238E27FC236}">
                <a16:creationId xmlns:a16="http://schemas.microsoft.com/office/drawing/2014/main" id="{798A5E7D-3CB8-994C-88A4-39DAB1FD2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52" y="4336338"/>
            <a:ext cx="2439113" cy="20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EE069B-76D9-2A40-970A-8970BC008DF9}"/>
              </a:ext>
            </a:extLst>
          </p:cNvPr>
          <p:cNvSpPr/>
          <p:nvPr/>
        </p:nvSpPr>
        <p:spPr>
          <a:xfrm>
            <a:off x="5974465" y="568195"/>
            <a:ext cx="2951068" cy="3918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C3B725FC-7D60-BC40-8063-9A7F5925BD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63850" y="4275509"/>
            <a:ext cx="2781314" cy="213614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04D4EF-A790-2049-9F09-074E4C587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41" y="118639"/>
            <a:ext cx="10515600" cy="1325563"/>
          </a:xfrm>
        </p:spPr>
        <p:txBody>
          <a:bodyPr>
            <a:normAutofit/>
          </a:bodyPr>
          <a:lstStyle/>
          <a:p>
            <a:r>
              <a:rPr lang="en-DE" sz="4000" dirty="0"/>
              <a:t>Intelligente Systeme</a:t>
            </a:r>
          </a:p>
        </p:txBody>
      </p:sp>
      <p:sp>
        <p:nvSpPr>
          <p:cNvPr id="9" name="Cloud Callout 8">
            <a:extLst>
              <a:ext uri="{FF2B5EF4-FFF2-40B4-BE49-F238E27FC236}">
                <a16:creationId xmlns:a16="http://schemas.microsoft.com/office/drawing/2014/main" id="{3F508786-E2CC-604D-2757-5DB6320F8EC5}"/>
              </a:ext>
            </a:extLst>
          </p:cNvPr>
          <p:cNvSpPr/>
          <p:nvPr/>
        </p:nvSpPr>
        <p:spPr>
          <a:xfrm>
            <a:off x="6316666" y="4658427"/>
            <a:ext cx="5273523" cy="2234782"/>
          </a:xfrm>
          <a:prstGeom prst="cloudCallout">
            <a:avLst>
              <a:gd name="adj1" fmla="val -66302"/>
              <a:gd name="adj2" fmla="val -1454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000" dirty="0"/>
              <a:t>Planen zur Erreichung von Zielen und zur Optimierung der Strategie (Self-Supervised Learning)</a:t>
            </a:r>
          </a:p>
        </p:txBody>
      </p: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622729FF-6D36-8F1A-1250-BDA7E228E5F2}"/>
              </a:ext>
            </a:extLst>
          </p:cNvPr>
          <p:cNvSpPr/>
          <p:nvPr/>
        </p:nvSpPr>
        <p:spPr>
          <a:xfrm>
            <a:off x="7928122" y="-201500"/>
            <a:ext cx="4791763" cy="2234782"/>
          </a:xfrm>
          <a:prstGeom prst="cloudCallout">
            <a:avLst>
              <a:gd name="adj1" fmla="val -69798"/>
              <a:gd name="adj2" fmla="val 252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000" dirty="0"/>
              <a:t>Hypothetisches Planen zur Optimierung der Strategie (Self-Supervised Learning)</a:t>
            </a:r>
          </a:p>
        </p:txBody>
      </p:sp>
      <p:sp>
        <p:nvSpPr>
          <p:cNvPr id="11" name="Cloud Callout 10">
            <a:extLst>
              <a:ext uri="{FF2B5EF4-FFF2-40B4-BE49-F238E27FC236}">
                <a16:creationId xmlns:a16="http://schemas.microsoft.com/office/drawing/2014/main" id="{28228E70-A556-5595-82C9-ACDDEEEF247A}"/>
              </a:ext>
            </a:extLst>
          </p:cNvPr>
          <p:cNvSpPr/>
          <p:nvPr/>
        </p:nvSpPr>
        <p:spPr>
          <a:xfrm>
            <a:off x="448611" y="1252873"/>
            <a:ext cx="2627813" cy="1078050"/>
          </a:xfrm>
          <a:prstGeom prst="cloudCallout">
            <a:avLst>
              <a:gd name="adj1" fmla="val -6103"/>
              <a:gd name="adj2" fmla="val 746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sz="2000" dirty="0"/>
              <a:t>Reflexe</a:t>
            </a:r>
          </a:p>
        </p:txBody>
      </p:sp>
    </p:spTree>
    <p:extLst>
      <p:ext uri="{BB962C8B-B14F-4D97-AF65-F5344CB8AC3E}">
        <p14:creationId xmlns:p14="http://schemas.microsoft.com/office/powerpoint/2010/main" val="324383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21CBE-FF45-B74D-9D64-47294CA6291F}" type="slidenum">
              <a:rPr lang="en-US" altLang="x-none"/>
              <a:pPr/>
              <a:t>6</a:t>
            </a:fld>
            <a:endParaRPr lang="en-US" altLang="x-none"/>
          </a:p>
        </p:txBody>
      </p:sp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 dirty="0"/>
              <a:t>Planoperatoren</a:t>
            </a:r>
          </a:p>
        </p:txBody>
      </p:sp>
      <p:pic>
        <p:nvPicPr>
          <p:cNvPr id="2334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421" y="1775479"/>
            <a:ext cx="5502519" cy="1169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334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469" y="3429000"/>
            <a:ext cx="3108081" cy="1614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C78DFC-FAFD-5AB0-7BE4-1748E8F28238}"/>
              </a:ext>
            </a:extLst>
          </p:cNvPr>
          <p:cNvSpPr/>
          <p:nvPr/>
        </p:nvSpPr>
        <p:spPr>
          <a:xfrm>
            <a:off x="4428572" y="6630688"/>
            <a:ext cx="29174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Aus</a:t>
            </a:r>
            <a:r>
              <a:rPr lang="en-US" sz="1200" dirty="0"/>
              <a:t> </a:t>
            </a:r>
            <a:r>
              <a:rPr lang="en-US" sz="1200" dirty="0" err="1"/>
              <a:t>einer</a:t>
            </a:r>
            <a:r>
              <a:rPr lang="en-US" sz="1200" dirty="0"/>
              <a:t> KI-</a:t>
            </a:r>
            <a:r>
              <a:rPr lang="en-US" sz="1200" dirty="0" err="1"/>
              <a:t>Vorlesung</a:t>
            </a:r>
            <a:r>
              <a:rPr lang="en-US" sz="1200" dirty="0"/>
              <a:t> von Bernhard </a:t>
            </a:r>
            <a:r>
              <a:rPr lang="en-US" sz="1200" dirty="0" err="1"/>
              <a:t>Nebel</a:t>
            </a:r>
            <a:endParaRPr lang="en-DE" sz="1200" dirty="0"/>
          </a:p>
        </p:txBody>
      </p:sp>
      <p:sp>
        <p:nvSpPr>
          <p:cNvPr id="2" name="Cloud Callout 1">
            <a:extLst>
              <a:ext uri="{FF2B5EF4-FFF2-40B4-BE49-F238E27FC236}">
                <a16:creationId xmlns:a16="http://schemas.microsoft.com/office/drawing/2014/main" id="{049E6B24-AF60-32DF-6BE4-111E699EC280}"/>
              </a:ext>
            </a:extLst>
          </p:cNvPr>
          <p:cNvSpPr/>
          <p:nvPr/>
        </p:nvSpPr>
        <p:spPr>
          <a:xfrm>
            <a:off x="7345973" y="735724"/>
            <a:ext cx="4688371" cy="2693276"/>
          </a:xfrm>
          <a:prstGeom prst="cloudCallout">
            <a:avLst>
              <a:gd name="adj1" fmla="val -91664"/>
              <a:gd name="adj2" fmla="val -295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E" dirty="0"/>
              <a:t>Planen oder Strategie anwenden? </a:t>
            </a:r>
            <a:br>
              <a:rPr lang="en-DE" dirty="0"/>
            </a:br>
            <a:r>
              <a:rPr lang="en-DE" dirty="0"/>
              <a:t>Planen, wenn genügend Zeit und/oder Zustand nach Strategie-Anwendung nicht vorteilhaft</a:t>
            </a:r>
          </a:p>
        </p:txBody>
      </p:sp>
    </p:spTree>
    <p:extLst>
      <p:ext uri="{BB962C8B-B14F-4D97-AF65-F5344CB8AC3E}">
        <p14:creationId xmlns:p14="http://schemas.microsoft.com/office/powerpoint/2010/main" val="1209222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6225F-27B9-6246-ADD5-F5A300C7A4CF}" type="slidenum">
              <a:rPr lang="en-US" altLang="x-none"/>
              <a:pPr/>
              <a:t>7</a:t>
            </a:fld>
            <a:endParaRPr lang="en-US" altLang="x-none"/>
          </a:p>
        </p:txBody>
      </p:sp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8857"/>
            <a:ext cx="10515600" cy="1325563"/>
          </a:xfrm>
        </p:spPr>
        <p:txBody>
          <a:bodyPr>
            <a:normAutofit/>
          </a:bodyPr>
          <a:lstStyle/>
          <a:p>
            <a:r>
              <a:rPr lang="de-DE" altLang="x-none" sz="3600" dirty="0"/>
              <a:t>Plan: Handlungsfolge vom Startzustand zum Zielzustand</a:t>
            </a:r>
          </a:p>
        </p:txBody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x-none"/>
          </a:p>
        </p:txBody>
      </p:sp>
      <p:pic>
        <p:nvPicPr>
          <p:cNvPr id="2406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08" y="2494085"/>
            <a:ext cx="5411666" cy="387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406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1124744"/>
            <a:ext cx="5436096" cy="2302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3A45BA-3D5E-775B-5939-3EF1ED3DFD90}"/>
              </a:ext>
            </a:extLst>
          </p:cNvPr>
          <p:cNvSpPr/>
          <p:nvPr/>
        </p:nvSpPr>
        <p:spPr>
          <a:xfrm>
            <a:off x="4428572" y="6630688"/>
            <a:ext cx="29174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Aus</a:t>
            </a:r>
            <a:r>
              <a:rPr lang="en-US" sz="1200" dirty="0"/>
              <a:t> </a:t>
            </a:r>
            <a:r>
              <a:rPr lang="en-US" sz="1200" dirty="0" err="1"/>
              <a:t>einer</a:t>
            </a:r>
            <a:r>
              <a:rPr lang="en-US" sz="1200" dirty="0"/>
              <a:t> KI-</a:t>
            </a:r>
            <a:r>
              <a:rPr lang="en-US" sz="1200" dirty="0" err="1"/>
              <a:t>Vorlesung</a:t>
            </a:r>
            <a:r>
              <a:rPr lang="en-US" sz="1200" dirty="0"/>
              <a:t> von Bernhard </a:t>
            </a:r>
            <a:r>
              <a:rPr lang="en-US" sz="1200" dirty="0" err="1"/>
              <a:t>Nebel</a:t>
            </a:r>
            <a:endParaRPr lang="en-DE" sz="1200" dirty="0"/>
          </a:p>
        </p:txBody>
      </p:sp>
    </p:spTree>
    <p:extLst>
      <p:ext uri="{BB962C8B-B14F-4D97-AF65-F5344CB8AC3E}">
        <p14:creationId xmlns:p14="http://schemas.microsoft.com/office/powerpoint/2010/main" val="1879586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24B69-E971-4043-AF59-F061C19A166E}" type="slidenum">
              <a:rPr lang="en-US" altLang="x-none"/>
              <a:pPr/>
              <a:t>8</a:t>
            </a:fld>
            <a:endParaRPr lang="en-US" altLang="x-none"/>
          </a:p>
        </p:txBody>
      </p:sp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162051" y="446657"/>
            <a:ext cx="8760069" cy="441080"/>
          </a:xfrm>
        </p:spPr>
        <p:txBody>
          <a:bodyPr>
            <a:noAutofit/>
          </a:bodyPr>
          <a:lstStyle/>
          <a:p>
            <a:r>
              <a:rPr lang="de-DE" altLang="x-none" dirty="0"/>
              <a:t>Planen als Suche</a:t>
            </a:r>
          </a:p>
        </p:txBody>
      </p:sp>
      <p:pic>
        <p:nvPicPr>
          <p:cNvPr id="2345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1221940"/>
            <a:ext cx="7362092" cy="467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34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43808" y="1449267"/>
            <a:ext cx="8178312" cy="4431323"/>
          </a:xfrm>
        </p:spPr>
        <p:txBody>
          <a:bodyPr/>
          <a:lstStyle/>
          <a:p>
            <a:r>
              <a:rPr lang="de-DE" altLang="x-none" sz="2215" dirty="0"/>
              <a:t>Vorwärts</a:t>
            </a:r>
          </a:p>
          <a:p>
            <a:r>
              <a:rPr lang="de-DE" altLang="x-none" sz="2215" dirty="0"/>
              <a:t>Rückwärts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99CE70-17D6-AAB3-9FF1-05871F5D7146}"/>
              </a:ext>
            </a:extLst>
          </p:cNvPr>
          <p:cNvSpPr/>
          <p:nvPr/>
        </p:nvSpPr>
        <p:spPr>
          <a:xfrm>
            <a:off x="4428572" y="6630688"/>
            <a:ext cx="29174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Aus</a:t>
            </a:r>
            <a:r>
              <a:rPr lang="en-US" sz="1200" dirty="0"/>
              <a:t> </a:t>
            </a:r>
            <a:r>
              <a:rPr lang="en-US" sz="1200" dirty="0" err="1"/>
              <a:t>einer</a:t>
            </a:r>
            <a:r>
              <a:rPr lang="en-US" sz="1200" dirty="0"/>
              <a:t> KI-</a:t>
            </a:r>
            <a:r>
              <a:rPr lang="en-US" sz="1200" dirty="0" err="1"/>
              <a:t>Vorlesung</a:t>
            </a:r>
            <a:r>
              <a:rPr lang="en-US" sz="1200" dirty="0"/>
              <a:t> von Bernhard </a:t>
            </a:r>
            <a:r>
              <a:rPr lang="en-US" sz="1200" dirty="0" err="1"/>
              <a:t>Nebel</a:t>
            </a:r>
            <a:endParaRPr lang="en-DE" sz="1200" dirty="0"/>
          </a:p>
        </p:txBody>
      </p:sp>
    </p:spTree>
    <p:extLst>
      <p:ext uri="{BB962C8B-B14F-4D97-AF65-F5344CB8AC3E}">
        <p14:creationId xmlns:p14="http://schemas.microsoft.com/office/powerpoint/2010/main" val="2475059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36E72-F631-5C49-8002-7B485245366B}" type="slidenum">
              <a:rPr lang="en-US" altLang="x-none"/>
              <a:pPr/>
              <a:t>9</a:t>
            </a:fld>
            <a:endParaRPr lang="en-US" altLang="x-none"/>
          </a:p>
        </p:txBody>
      </p:sp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 dirty="0"/>
              <a:t>Plan = Lineare Sequenz von Aktionen?</a:t>
            </a:r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x-none" dirty="0"/>
          </a:p>
        </p:txBody>
      </p:sp>
      <p:pic>
        <p:nvPicPr>
          <p:cNvPr id="2365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815" y="1734596"/>
            <a:ext cx="7291754" cy="464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0ECE9D7-E486-2278-09D6-DCC662AD51AF}"/>
              </a:ext>
            </a:extLst>
          </p:cNvPr>
          <p:cNvSpPr/>
          <p:nvPr/>
        </p:nvSpPr>
        <p:spPr>
          <a:xfrm>
            <a:off x="4428572" y="6630688"/>
            <a:ext cx="29174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Aus</a:t>
            </a:r>
            <a:r>
              <a:rPr lang="en-US" sz="1200" dirty="0"/>
              <a:t> </a:t>
            </a:r>
            <a:r>
              <a:rPr lang="en-US" sz="1200" dirty="0" err="1"/>
              <a:t>einer</a:t>
            </a:r>
            <a:r>
              <a:rPr lang="en-US" sz="1200" dirty="0"/>
              <a:t> KI-</a:t>
            </a:r>
            <a:r>
              <a:rPr lang="en-US" sz="1200" dirty="0" err="1"/>
              <a:t>Vorlesung</a:t>
            </a:r>
            <a:r>
              <a:rPr lang="en-US" sz="1200" dirty="0"/>
              <a:t> von Bernhard </a:t>
            </a:r>
            <a:r>
              <a:rPr lang="en-US" sz="1200" dirty="0" err="1"/>
              <a:t>Nebel</a:t>
            </a:r>
            <a:endParaRPr lang="en-DE" sz="1200" dirty="0"/>
          </a:p>
        </p:txBody>
      </p:sp>
    </p:spTree>
    <p:extLst>
      <p:ext uri="{BB962C8B-B14F-4D97-AF65-F5344CB8AC3E}">
        <p14:creationId xmlns:p14="http://schemas.microsoft.com/office/powerpoint/2010/main" val="3406654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1423</TotalTime>
  <Words>574</Words>
  <Application>Microsoft Macintosh PowerPoint</Application>
  <PresentationFormat>Widescreen</PresentationFormat>
  <Paragraphs>120</Paragraphs>
  <Slides>22</Slides>
  <Notes>4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Cambria Math</vt:lpstr>
      <vt:lpstr>Times New Roman</vt:lpstr>
      <vt:lpstr>Office Theme</vt:lpstr>
      <vt:lpstr>Human-Centered AI</vt:lpstr>
      <vt:lpstr>PowerPoint Presentation</vt:lpstr>
      <vt:lpstr>Einige Details… </vt:lpstr>
      <vt:lpstr>Zentrale Abstraktion der KI: Der Agent (von agere, handeln)</vt:lpstr>
      <vt:lpstr>Intelligente Systeme</vt:lpstr>
      <vt:lpstr>Planoperatoren</vt:lpstr>
      <vt:lpstr>Plan: Handlungsfolge vom Startzustand zum Zielzustand</vt:lpstr>
      <vt:lpstr>Planen als Suche</vt:lpstr>
      <vt:lpstr>Plan = Lineare Sequenz von Aktionen?</vt:lpstr>
      <vt:lpstr>Planverfeinerung (1)</vt:lpstr>
      <vt:lpstr>Planverfeinerung (2)</vt:lpstr>
      <vt:lpstr>Planverfeinerung (3)</vt:lpstr>
      <vt:lpstr>Planverfeinerung (3)</vt:lpstr>
      <vt:lpstr>Entscheide ggf. die Reihenfolge …</vt:lpstr>
      <vt:lpstr>Die vollständige Lösung… </vt:lpstr>
      <vt:lpstr>Antizipation des menschlichen Verhaltens</vt:lpstr>
      <vt:lpstr>Antizipation der menschlichen Erwartungen</vt:lpstr>
      <vt:lpstr>“Bring Kaffee.”</vt:lpstr>
      <vt:lpstr>Vor dem Kaffee und danach…</vt:lpstr>
      <vt:lpstr>Das Ausschaltproblem</vt:lpstr>
      <vt:lpstr>Wissenschaft der KI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Gespräch Med-Inf</dc:title>
  <dc:creator>Ralf Möller</dc:creator>
  <cp:lastModifiedBy>Ralf Möller</cp:lastModifiedBy>
  <cp:revision>292</cp:revision>
  <dcterms:created xsi:type="dcterms:W3CDTF">2022-04-29T07:31:45Z</dcterms:created>
  <dcterms:modified xsi:type="dcterms:W3CDTF">2022-08-08T14:09:18Z</dcterms:modified>
</cp:coreProperties>
</file>