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73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347" r:id="rId13"/>
    <p:sldId id="496" r:id="rId14"/>
    <p:sldId id="497" r:id="rId15"/>
    <p:sldId id="498" r:id="rId16"/>
    <p:sldId id="499" r:id="rId17"/>
    <p:sldId id="500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81BFF"/>
    <a:srgbClr val="6D7CFF"/>
    <a:srgbClr val="0305FF"/>
    <a:srgbClr val="0544FF"/>
    <a:srgbClr val="807CFF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02"/>
    <p:restoredTop sz="95073"/>
  </p:normalViewPr>
  <p:slideViewPr>
    <p:cSldViewPr>
      <p:cViewPr varScale="1">
        <p:scale>
          <a:sx n="90" d="100"/>
          <a:sy n="90" d="100"/>
        </p:scale>
        <p:origin x="192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09.12.18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09.12.18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7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42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5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8912" cy="208823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The Reality in AI</a:t>
            </a:r>
            <a:br>
              <a:rPr lang="en-US" b="1" dirty="0">
                <a:cs typeface="+mj-cs"/>
              </a:rPr>
            </a:br>
            <a:r>
              <a:rPr lang="en-US" sz="2000" b="1" dirty="0">
                <a:cs typeface="+mj-cs"/>
              </a:rPr>
              <a:t> </a:t>
            </a:r>
            <a:br>
              <a:rPr lang="en-US" b="1" dirty="0">
                <a:cs typeface="+mj-cs"/>
              </a:rPr>
            </a:br>
            <a:r>
              <a:rPr lang="en-US" b="1" dirty="0">
                <a:cs typeface="+mj-cs"/>
              </a:rPr>
              <a:t>Wishful Thinking Considered Harmful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30435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Institute of Information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46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Contains word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1859" y="5898887"/>
            <a:ext cx="646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consider either W or W’ as the word’s representation.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AF0CC04-1C9C-E24C-B345-118271550DC1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892B9-7D0F-2A4E-A7F2-484797A5CE66}"/>
              </a:ext>
            </a:extLst>
          </p:cNvPr>
          <p:cNvSpPr txBox="1"/>
          <p:nvPr/>
        </p:nvSpPr>
        <p:spPr>
          <a:xfrm>
            <a:off x="395536" y="116632"/>
            <a:ext cx="615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Learning </a:t>
            </a:r>
            <a:r>
              <a:rPr lang="de-DE" sz="3600" dirty="0" err="1"/>
              <a:t>as</a:t>
            </a:r>
            <a:r>
              <a:rPr lang="de-DE" sz="3600" dirty="0"/>
              <a:t> Matrix </a:t>
            </a:r>
            <a:r>
              <a:rPr lang="de-DE" sz="3600" dirty="0" err="1"/>
              <a:t>Factorization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556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3F33543-05C4-AD46-BEBC-8DA1AA8B2896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102254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74625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2145" y="4552545"/>
            <a:ext cx="5739319" cy="226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69360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-316323"/>
            <a:ext cx="752020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Linear Mappings as part of </a:t>
            </a:r>
            <a:r>
              <a:rPr lang="en-US" sz="3600" dirty="0" err="1"/>
              <a:t>Perceptrons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45757" y="3419064"/>
            <a:ext cx="33650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is the sigmoid function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296DE-CEC7-2843-89F3-37AD8EE500B9}"/>
              </a:ext>
            </a:extLst>
          </p:cNvPr>
          <p:cNvSpPr txBox="1"/>
          <p:nvPr/>
        </p:nvSpPr>
        <p:spPr>
          <a:xfrm>
            <a:off x="611560" y="4948457"/>
            <a:ext cx="8433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Processing unit is called </a:t>
            </a:r>
            <a:r>
              <a:rPr lang="en-US" dirty="0">
                <a:solidFill>
                  <a:srgbClr val="0B05FF"/>
                </a:solidFill>
              </a:rPr>
              <a:t>Perceptron</a:t>
            </a:r>
            <a:r>
              <a:rPr lang="en-US" dirty="0"/>
              <a:t> (1958, can be stacked – </a:t>
            </a:r>
            <a:r>
              <a:rPr lang="en-US" dirty="0">
                <a:solidFill>
                  <a:srgbClr val="0B05FF"/>
                </a:solidFill>
              </a:rPr>
              <a:t>Multilayer Perceptron, MLP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Theory of setting up linear maps available (backpropagation learning rule)</a:t>
            </a:r>
          </a:p>
        </p:txBody>
      </p:sp>
    </p:spTree>
    <p:extLst>
      <p:ext uri="{BB962C8B-B14F-4D97-AF65-F5344CB8AC3E}">
        <p14:creationId xmlns:p14="http://schemas.microsoft.com/office/powerpoint/2010/main" val="28131418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E7F8-B92D-1446-A1A4-F75D505C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Pitfall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1ED97-62E4-4843-952F-663EE0EF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r>
              <a:rPr lang="en-US" dirty="0"/>
              <a:t>MLPs are a very simple devices (~ 60 years old)</a:t>
            </a:r>
          </a:p>
          <a:p>
            <a:r>
              <a:rPr lang="en-US" dirty="0"/>
              <a:t>Can be integrated into a data processing architecture</a:t>
            </a:r>
          </a:p>
          <a:p>
            <a:pPr lvl="1"/>
            <a:r>
              <a:rPr lang="en-US" dirty="0"/>
              <a:t>Stacks of linear maps and pooling units</a:t>
            </a:r>
          </a:p>
          <a:p>
            <a:pPr lvl="1"/>
            <a:r>
              <a:rPr lang="en-US" dirty="0"/>
              <a:t>Can be trained fast (due GPUs) to achieve good performance</a:t>
            </a:r>
          </a:p>
          <a:p>
            <a:pPr lvl="2"/>
            <a:r>
              <a:rPr lang="en-US" dirty="0"/>
              <a:t>Game industry is most influential for AI</a:t>
            </a:r>
          </a:p>
          <a:p>
            <a:r>
              <a:rPr lang="en-US" dirty="0"/>
              <a:t>Cool thing, but often </a:t>
            </a:r>
            <a:r>
              <a:rPr lang="en-US" dirty="0">
                <a:solidFill>
                  <a:srgbClr val="0B05FF"/>
                </a:solidFill>
              </a:rPr>
              <a:t>strangely named</a:t>
            </a:r>
          </a:p>
          <a:p>
            <a:r>
              <a:rPr lang="en-US" dirty="0">
                <a:solidFill>
                  <a:srgbClr val="0B05FF"/>
                </a:solidFill>
              </a:rPr>
              <a:t>Human</a:t>
            </a:r>
            <a:r>
              <a:rPr lang="en-US" dirty="0"/>
              <a:t> </a:t>
            </a:r>
            <a:r>
              <a:rPr lang="en-US" dirty="0">
                <a:solidFill>
                  <a:srgbClr val="0B05FF"/>
                </a:solidFill>
              </a:rPr>
              <a:t>neural networks </a:t>
            </a:r>
            <a:br>
              <a:rPr lang="en-US" dirty="0"/>
            </a:br>
            <a:r>
              <a:rPr lang="en-US" dirty="0"/>
              <a:t>propagate information 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>
                <a:solidFill>
                  <a:srgbClr val="0B05FF"/>
                </a:solidFill>
              </a:rPr>
              <a:t>frequency encodings</a:t>
            </a:r>
          </a:p>
          <a:p>
            <a:pPr lvl="1"/>
            <a:r>
              <a:rPr lang="en-US" dirty="0"/>
              <a:t>Amplitude of </a:t>
            </a:r>
            <a:br>
              <a:rPr lang="en-US" dirty="0"/>
            </a:br>
            <a:r>
              <a:rPr lang="en-US" dirty="0"/>
              <a:t>action potentials </a:t>
            </a:r>
            <a:br>
              <a:rPr lang="en-US" dirty="0"/>
            </a:br>
            <a:r>
              <a:rPr lang="en-US" dirty="0"/>
              <a:t>constant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814E9-3840-9348-B03A-4C7B24BF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6F300798-2631-6742-8559-97CFB000EB99}"/>
              </a:ext>
            </a:extLst>
          </p:cNvPr>
          <p:cNvSpPr/>
          <p:nvPr/>
        </p:nvSpPr>
        <p:spPr>
          <a:xfrm>
            <a:off x="5616624" y="3356992"/>
            <a:ext cx="3995936" cy="165618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Neural Networks</a:t>
            </a:r>
          </a:p>
        </p:txBody>
      </p:sp>
      <p:sp>
        <p:nvSpPr>
          <p:cNvPr id="6" name="Explosion 2 5">
            <a:extLst>
              <a:ext uri="{FF2B5EF4-FFF2-40B4-BE49-F238E27FC236}">
                <a16:creationId xmlns:a16="http://schemas.microsoft.com/office/drawing/2014/main" id="{AAC77500-BCFB-6347-98D1-2F9D5323080B}"/>
              </a:ext>
            </a:extLst>
          </p:cNvPr>
          <p:cNvSpPr/>
          <p:nvPr/>
        </p:nvSpPr>
        <p:spPr>
          <a:xfrm>
            <a:off x="5148064" y="4698876"/>
            <a:ext cx="3995936" cy="1656184"/>
          </a:xfrm>
          <a:prstGeom prst="irregularSeal2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Wishful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Thinking!</a:t>
            </a:r>
          </a:p>
        </p:txBody>
      </p:sp>
    </p:spTree>
    <p:extLst>
      <p:ext uri="{BB962C8B-B14F-4D97-AF65-F5344CB8AC3E}">
        <p14:creationId xmlns:p14="http://schemas.microsoft.com/office/powerpoint/2010/main" val="33243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44D8-8F96-0341-A7D8-B9DBE338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Whishful Thinking Considered Harmful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A2400-BBEF-6B47-8451-2B291007D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Unsolicited expectations of everyday people</a:t>
            </a:r>
          </a:p>
          <a:p>
            <a:r>
              <a:rPr lang="en-US" dirty="0"/>
              <a:t>Layman tend to overestimate flexibility</a:t>
            </a:r>
          </a:p>
          <a:p>
            <a:r>
              <a:rPr lang="en-US" dirty="0"/>
              <a:t>Cannot (easily) represent uncertainty of output results</a:t>
            </a:r>
          </a:p>
          <a:p>
            <a:r>
              <a:rPr lang="en-US" dirty="0"/>
              <a:t>Quality control difficult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5078E-453D-1047-96D2-7BE34246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6060E-F6E8-6A40-9BC6-6BD1214C2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36" y="3284984"/>
            <a:ext cx="6824908" cy="2880866"/>
          </a:xfrm>
          <a:prstGeom prst="rect">
            <a:avLst/>
          </a:prstGeom>
        </p:spPr>
      </p:pic>
      <p:sp>
        <p:nvSpPr>
          <p:cNvPr id="7" name="Explosion 2 6">
            <a:extLst>
              <a:ext uri="{FF2B5EF4-FFF2-40B4-BE49-F238E27FC236}">
                <a16:creationId xmlns:a16="http://schemas.microsoft.com/office/drawing/2014/main" id="{C150BF4E-C7BD-914E-8214-3552770C5225}"/>
              </a:ext>
            </a:extLst>
          </p:cNvPr>
          <p:cNvSpPr/>
          <p:nvPr/>
        </p:nvSpPr>
        <p:spPr>
          <a:xfrm>
            <a:off x="1043608" y="2996952"/>
            <a:ext cx="8100392" cy="3358108"/>
          </a:xfrm>
          <a:prstGeom prst="irregularSeal2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schemeClr val="tx1"/>
                </a:solidFill>
              </a:rPr>
              <a:t>Another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Pitfall</a:t>
            </a:r>
            <a:r>
              <a:rPr lang="de-DE" sz="2800" dirty="0">
                <a:solidFill>
                  <a:schemeClr val="tx1"/>
                </a:solidFill>
              </a:rPr>
              <a:t>: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Notion </a:t>
            </a:r>
            <a:r>
              <a:rPr lang="de-DE" sz="2800" dirty="0" err="1">
                <a:solidFill>
                  <a:schemeClr val="tx1"/>
                </a:solidFill>
              </a:rPr>
              <a:t>of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Embodiment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B632-5EB0-2644-A76A-1838C3F3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Everywhere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5253A5-AF74-4541-899E-9170C8AF3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5643"/>
            <a:ext cx="8229600" cy="15444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5B76-D18F-4C44-B672-68816A7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289C1-F21D-F04C-BBC9-89FEB301A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3" y="2784812"/>
            <a:ext cx="8877300" cy="345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A369C-6DB5-D04D-A416-96A50B876E8D}"/>
              </a:ext>
            </a:extLst>
          </p:cNvPr>
          <p:cNvSpPr txBox="1"/>
          <p:nvPr/>
        </p:nvSpPr>
        <p:spPr>
          <a:xfrm>
            <a:off x="3247280" y="6623241"/>
            <a:ext cx="2478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Tensor </a:t>
            </a:r>
            <a:r>
              <a:rPr lang="de-DE" sz="1200" dirty="0" err="1">
                <a:solidFill>
                  <a:schemeClr val="bg1"/>
                </a:solidFill>
              </a:rPr>
              <a:t>Diagram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r>
              <a:rPr lang="de-DE" sz="1200" dirty="0">
                <a:solidFill>
                  <a:schemeClr val="bg1"/>
                </a:solidFill>
              </a:rPr>
              <a:t> Maximilian Nickel</a:t>
            </a:r>
          </a:p>
        </p:txBody>
      </p:sp>
    </p:spTree>
    <p:extLst>
      <p:ext uri="{BB962C8B-B14F-4D97-AF65-F5344CB8AC3E}">
        <p14:creationId xmlns:p14="http://schemas.microsoft.com/office/powerpoint/2010/main" val="26199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212BEA4-057F-3349-BB9D-6AC442D9B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784837"/>
            <a:ext cx="8229600" cy="15444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5B632-5EB0-2644-A76A-1838C3F3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Probabilistic</a:t>
            </a:r>
            <a:r>
              <a:rPr lang="de-DE" dirty="0"/>
              <a:t> Propositional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5B76-D18F-4C44-B672-68816A7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CA6828-A2B7-8C47-8005-841395324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91326"/>
            <a:ext cx="8229600" cy="2980173"/>
          </a:xfrm>
        </p:spPr>
      </p:pic>
    </p:spTree>
    <p:extLst>
      <p:ext uri="{BB962C8B-B14F-4D97-AF65-F5344CB8AC3E}">
        <p14:creationId xmlns:p14="http://schemas.microsoft.com/office/powerpoint/2010/main" val="552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B632-5EB0-2644-A76A-1838C3F3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/>
          <a:lstStyle/>
          <a:p>
            <a:r>
              <a:rPr lang="de-DE" dirty="0" err="1"/>
              <a:t>Probabilistic</a:t>
            </a:r>
            <a:r>
              <a:rPr lang="de-DE" dirty="0"/>
              <a:t> Relational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5B76-D18F-4C44-B672-68816A7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533DC0-0854-4743-A63B-14A48B4E3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12494"/>
            <a:ext cx="8229600" cy="34685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D6F60-73CB-2740-B972-CB9E1B15CFD5}"/>
              </a:ext>
            </a:extLst>
          </p:cNvPr>
          <p:cNvSpPr txBox="1"/>
          <p:nvPr/>
        </p:nvSpPr>
        <p:spPr>
          <a:xfrm>
            <a:off x="1043608" y="4033640"/>
            <a:ext cx="153497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200" dirty="0" err="1"/>
              <a:t>Hindsight</a:t>
            </a:r>
            <a:r>
              <a:rPr lang="de-DE" sz="2200" dirty="0"/>
              <a:t>:   </a:t>
            </a:r>
          </a:p>
        </p:txBody>
      </p:sp>
      <p:sp>
        <p:nvSpPr>
          <p:cNvPr id="11" name="Explosion 2 10">
            <a:extLst>
              <a:ext uri="{FF2B5EF4-FFF2-40B4-BE49-F238E27FC236}">
                <a16:creationId xmlns:a16="http://schemas.microsoft.com/office/drawing/2014/main" id="{1AEFE1A6-99D8-4A4F-9A09-2D36A08AF5E7}"/>
              </a:ext>
            </a:extLst>
          </p:cNvPr>
          <p:cNvSpPr/>
          <p:nvPr/>
        </p:nvSpPr>
        <p:spPr>
          <a:xfrm>
            <a:off x="1025264" y="4437736"/>
            <a:ext cx="7272982" cy="2016224"/>
          </a:xfrm>
          <a:prstGeom prst="irregularSeal2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Logic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Back in AI</a:t>
            </a:r>
          </a:p>
        </p:txBody>
      </p:sp>
      <p:sp>
        <p:nvSpPr>
          <p:cNvPr id="12" name="Explosion 2 11">
            <a:extLst>
              <a:ext uri="{FF2B5EF4-FFF2-40B4-BE49-F238E27FC236}">
                <a16:creationId xmlns:a16="http://schemas.microsoft.com/office/drawing/2014/main" id="{15C7A938-38A4-6B48-9829-CF0EFCB38DA9}"/>
              </a:ext>
            </a:extLst>
          </p:cNvPr>
          <p:cNvSpPr/>
          <p:nvPr/>
        </p:nvSpPr>
        <p:spPr>
          <a:xfrm>
            <a:off x="1017277" y="4459272"/>
            <a:ext cx="7272982" cy="2016224"/>
          </a:xfrm>
          <a:prstGeom prst="irregularSeal2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Logic</a:t>
            </a:r>
            <a:r>
              <a:rPr lang="de-DE" sz="3200" dirty="0"/>
              <a:t> </a:t>
            </a:r>
            <a:r>
              <a:rPr lang="de-DE" sz="3200" dirty="0" err="1"/>
              <a:t>has</a:t>
            </a:r>
            <a:r>
              <a:rPr lang="de-DE" sz="3200" dirty="0"/>
              <a:t> </a:t>
            </a:r>
            <a:r>
              <a:rPr lang="de-DE" sz="3200" dirty="0" err="1"/>
              <a:t>never</a:t>
            </a:r>
            <a:r>
              <a:rPr lang="de-DE" sz="3200" dirty="0"/>
              <a:t> </a:t>
            </a:r>
            <a:r>
              <a:rPr lang="de-DE" sz="3200" dirty="0" err="1"/>
              <a:t>been</a:t>
            </a:r>
            <a:r>
              <a:rPr lang="de-DE" sz="3200" dirty="0"/>
              <a:t> </a:t>
            </a:r>
            <a:r>
              <a:rPr lang="de-DE" sz="3200" dirty="0" err="1"/>
              <a:t>away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92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Representing the meaning of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3418285"/>
          </a:xfrm>
        </p:spPr>
        <p:txBody>
          <a:bodyPr/>
          <a:lstStyle/>
          <a:p>
            <a:r>
              <a:rPr lang="en-US" dirty="0"/>
              <a:t>Use a window of words to </a:t>
            </a:r>
            <a:r>
              <a:rPr lang="en-US" dirty="0">
                <a:solidFill>
                  <a:srgbClr val="0B05FF"/>
                </a:solidFill>
              </a:rPr>
              <a:t>predict the middle word</a:t>
            </a:r>
          </a:p>
          <a:p>
            <a:r>
              <a:rPr lang="en-US" dirty="0"/>
              <a:t>Use a word to </a:t>
            </a:r>
            <a:r>
              <a:rPr lang="en-US" dirty="0">
                <a:solidFill>
                  <a:srgbClr val="0B05FF"/>
                </a:solidFill>
              </a:rPr>
              <a:t>predict the surrounding ones </a:t>
            </a:r>
            <a:r>
              <a:rPr lang="en-US" dirty="0"/>
              <a:t>in window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56" y="2348880"/>
            <a:ext cx="5998830" cy="3649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991C40-36AD-444A-9BE1-D86F9EE29CFB}"/>
              </a:ext>
            </a:extLst>
          </p:cNvPr>
          <p:cNvSpPr/>
          <p:nvPr/>
        </p:nvSpPr>
        <p:spPr>
          <a:xfrm>
            <a:off x="2411760" y="5661248"/>
            <a:ext cx="4176464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E2E06-42A9-7341-A608-A34B5E66D20F}"/>
              </a:ext>
            </a:extLst>
          </p:cNvPr>
          <p:cNvSpPr txBox="1"/>
          <p:nvPr/>
        </p:nvSpPr>
        <p:spPr>
          <a:xfrm>
            <a:off x="2652992" y="3522494"/>
            <a:ext cx="5048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Pool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AEE590-95CC-A145-B66E-36C2406C284B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154369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&lt;sat&gt;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98E467-C5DC-B443-9B33-47A6C4A4593B}"/>
              </a:ext>
            </a:extLst>
          </p:cNvPr>
          <p:cNvSpPr txBox="1"/>
          <p:nvPr/>
        </p:nvSpPr>
        <p:spPr>
          <a:xfrm>
            <a:off x="4572000" y="3943372"/>
            <a:ext cx="5048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Pool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5198B-C99F-0548-833A-0C16912CB7DD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107518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13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4947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4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08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09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68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18740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18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12447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8740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63518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9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14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083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98429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9036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71218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4CF6A6-20DB-264D-B31A-9336F083E6C4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170959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7804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406163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1856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71588487-7BE2-5641-A4E6-21B3B3FF6389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19806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D5B2C821-9F34-3C4B-ABD5-1D107A3EDE4D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21404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F86F7E19-FDA7-7645-8EF0-D120FBD475B6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200743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918A6E7-7EDD-D14A-AA2E-EC416B3BEBB2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200258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9336A24-C4FD-F34E-A8D1-14A7D15CAF60}"/>
              </a:ext>
            </a:extLst>
          </p:cNvPr>
          <p:cNvSpPr/>
          <p:nvPr/>
        </p:nvSpPr>
        <p:spPr>
          <a:xfrm>
            <a:off x="2555776" y="6636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noProof="1">
                <a:solidFill>
                  <a:schemeClr val="bg1"/>
                </a:solidFill>
              </a:rPr>
              <a:t>Richard Socher, Stanford CS224d: Deep Learning for NLP</a:t>
            </a:r>
          </a:p>
        </p:txBody>
      </p:sp>
    </p:spTree>
    <p:extLst>
      <p:ext uri="{BB962C8B-B14F-4D97-AF65-F5344CB8AC3E}">
        <p14:creationId xmlns:p14="http://schemas.microsoft.com/office/powerpoint/2010/main" val="987159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1009</Words>
  <Application>Microsoft Macintosh PowerPoint</Application>
  <PresentationFormat>On-screen Show (4:3)</PresentationFormat>
  <Paragraphs>591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Myriad Pro</vt:lpstr>
      <vt:lpstr>Times New Roman</vt:lpstr>
      <vt:lpstr>7_Standarddesign</vt:lpstr>
      <vt:lpstr>The Reality in AI   Wishful Thinking Considered Harmful</vt:lpstr>
      <vt:lpstr>Example: Representing the meaning of words</vt:lpstr>
      <vt:lpstr>Word2vec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Analogies</vt:lpstr>
      <vt:lpstr>PowerPoint Presentation</vt:lpstr>
      <vt:lpstr>The Pitfall</vt:lpstr>
      <vt:lpstr>Whishful Thinking Considered Harmful</vt:lpstr>
      <vt:lpstr>Networks are Everywhere</vt:lpstr>
      <vt:lpstr>Probabilistic Propositional Networks</vt:lpstr>
      <vt:lpstr>Probabilistic Relational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697</cp:revision>
  <cp:lastPrinted>2014-10-18T14:57:02Z</cp:lastPrinted>
  <dcterms:created xsi:type="dcterms:W3CDTF">2010-04-27T12:26:40Z</dcterms:created>
  <dcterms:modified xsi:type="dcterms:W3CDTF">2018-12-09T17:45:17Z</dcterms:modified>
</cp:coreProperties>
</file>