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bin" ContentType="application/vnd.openxmlformats-officedocument.oleObject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35"/>
  </p:notesMasterIdLst>
  <p:handoutMasterIdLst>
    <p:handoutMasterId r:id="rId36"/>
  </p:handoutMasterIdLst>
  <p:sldIdLst>
    <p:sldId id="419" r:id="rId2"/>
    <p:sldId id="492" r:id="rId3"/>
    <p:sldId id="495" r:id="rId4"/>
    <p:sldId id="496" r:id="rId5"/>
    <p:sldId id="503" r:id="rId6"/>
    <p:sldId id="530" r:id="rId7"/>
    <p:sldId id="531" r:id="rId8"/>
    <p:sldId id="532" r:id="rId9"/>
    <p:sldId id="533" r:id="rId10"/>
    <p:sldId id="534" r:id="rId11"/>
    <p:sldId id="525" r:id="rId12"/>
    <p:sldId id="526" r:id="rId13"/>
    <p:sldId id="527" r:id="rId14"/>
    <p:sldId id="528" r:id="rId15"/>
    <p:sldId id="529" r:id="rId16"/>
    <p:sldId id="549" r:id="rId17"/>
    <p:sldId id="550" r:id="rId18"/>
    <p:sldId id="551" r:id="rId19"/>
    <p:sldId id="554" r:id="rId20"/>
    <p:sldId id="555" r:id="rId21"/>
    <p:sldId id="556" r:id="rId22"/>
    <p:sldId id="557" r:id="rId23"/>
    <p:sldId id="558" r:id="rId24"/>
    <p:sldId id="502" r:id="rId25"/>
    <p:sldId id="566" r:id="rId26"/>
    <p:sldId id="561" r:id="rId27"/>
    <p:sldId id="562" r:id="rId28"/>
    <p:sldId id="504" r:id="rId29"/>
    <p:sldId id="506" r:id="rId30"/>
    <p:sldId id="507" r:id="rId31"/>
    <p:sldId id="508" r:id="rId32"/>
    <p:sldId id="560" r:id="rId33"/>
    <p:sldId id="559" r:id="rId3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305FF"/>
    <a:srgbClr val="F7F7F7"/>
    <a:srgbClr val="EDEDED"/>
    <a:srgbClr val="38F769"/>
    <a:srgbClr val="007B92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3"/>
    <p:restoredTop sz="90234"/>
  </p:normalViewPr>
  <p:slideViewPr>
    <p:cSldViewPr>
      <p:cViewPr varScale="1">
        <p:scale>
          <a:sx n="116" d="100"/>
          <a:sy n="116" d="100"/>
        </p:scale>
        <p:origin x="18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e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11.10.16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11.10.16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6EC7BA-DFEC-4BAC-AAA6-A168EEAA20A5}" type="slidenum">
              <a:rPr lang="en-GB"/>
              <a:pPr/>
              <a:t>6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FC24FAB-64F1-4FA7-8D3A-465FF9CF8C0F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15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82B086-1858-474F-BC89-E9117FAB2FD0}" type="slidenum">
              <a:rPr lang="en-GB"/>
              <a:pPr/>
              <a:t>15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C3049ED-C482-4617-B716-1BDFF9532AE1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16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60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17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18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6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631801-CF75-452A-B17B-2605BA7CA96B}" type="slidenum">
              <a:rPr lang="en-GB"/>
              <a:pPr/>
              <a:t>19</a:t>
            </a:fld>
            <a:endParaRPr lang="en-GB"/>
          </a:p>
        </p:txBody>
      </p:sp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AE970A-1A38-4D18-AADA-BD020F21A8B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B676B-09F6-49CB-9CC1-40684180C9CB}" type="slidenum">
              <a:rPr lang="en-US"/>
              <a:pPr/>
              <a:t>20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3738"/>
            <a:ext cx="4552950" cy="3414712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8" y="4343703"/>
            <a:ext cx="5031878" cy="4112381"/>
          </a:xfrm>
        </p:spPr>
        <p:txBody>
          <a:bodyPr/>
          <a:lstStyle/>
          <a:p>
            <a:pPr defTabSz="91148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30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7E1154-99A0-4D98-8EEE-001319A6F689}" type="slidenum">
              <a:rPr lang="en-GB"/>
              <a:pPr/>
              <a:t>21</a:t>
            </a:fld>
            <a:endParaRPr lang="en-GB"/>
          </a:p>
        </p:txBody>
      </p:sp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199DBC-3F2C-4C1E-850B-300E9AED28E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46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6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4910F2-AB50-48F5-BE68-C53C015503C6}" type="slidenum">
              <a:rPr lang="en-GB"/>
              <a:pPr/>
              <a:t>22</a:t>
            </a:fld>
            <a:endParaRPr lang="en-GB"/>
          </a:p>
        </p:txBody>
      </p:sp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17F0E6-A4D5-4E0E-A701-99DC5BCF3D07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190625" y="693738"/>
            <a:ext cx="4479925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3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2461D9-3DDC-4778-91FA-BAAAC9EC2FB1}" type="slidenum">
              <a:rPr lang="en-GB"/>
              <a:pPr/>
              <a:t>23</a:t>
            </a:fld>
            <a:endParaRPr lang="en-GB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8588D8E-130C-44C1-875E-437816FD770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5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05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5794C9-44C6-42FE-8EB0-A9059882E505}" type="slidenum">
              <a:rPr lang="en-GB"/>
              <a:pPr/>
              <a:t>7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A60A26-DAA2-4BA6-9F68-317C27BAAF9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8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E0F142-65C6-43A5-AF95-BD188C86504A}" type="slidenum">
              <a:rPr lang="en-GB"/>
              <a:pPr/>
              <a:t>9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66D58B8-BB74-463E-AB3F-81EDA2B465A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9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29C5B6-36AF-4E4B-9CE8-B8F611F5B715}" type="slidenum">
              <a:rPr lang="en-GB"/>
              <a:pPr/>
              <a:t>10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C302BAA-AEC7-4D24-8988-F6B6A755E9C4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9A9973-2861-441B-8AA1-9C6BAF5663A8}" type="slidenum">
              <a:rPr lang="en-GB"/>
              <a:pPr/>
              <a:t>11</a:t>
            </a:fld>
            <a:endParaRPr lang="en-GB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6E3C41-7EE7-4710-90E8-9B4E373042EB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9BE14D-5539-4E2C-8AF8-F725D8C4F9D4}" type="slidenum">
              <a:rPr lang="en-GB"/>
              <a:pPr/>
              <a:t>12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90A10B-05BF-4447-9C4E-E8A8BFF6302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0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4BA560-93A3-4A5B-BC6B-B3F084A3C1A0}" type="slidenum">
              <a:rPr lang="en-GB"/>
              <a:pPr/>
              <a:t>13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80D092-7E35-4CE9-A613-9E6E62688BD3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1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DF3C6D-1695-4A96-BB58-89BD301D0BCF}" type="slidenum">
              <a:rPr lang="en-GB"/>
              <a:pPr/>
              <a:t>14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7F675BC-8CC9-4DD3-BECD-262F54EF388C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1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5BABEF-7238-40F6-815C-41444D5753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Word_97_-_2004_Document4.doc"/><Relationship Id="rId5" Type="http://schemas.openxmlformats.org/officeDocument/2006/relationships/image" Target="../media/image1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Word_97_-_2004_Document5.doc"/><Relationship Id="rId5" Type="http://schemas.openxmlformats.org/officeDocument/2006/relationships/image" Target="../media/image14.emf"/><Relationship Id="rId6" Type="http://schemas.openxmlformats.org/officeDocument/2006/relationships/oleObject" Target="../embeddings/Microsoft_Word_97_-_2004_Document6.doc"/><Relationship Id="rId7" Type="http://schemas.openxmlformats.org/officeDocument/2006/relationships/image" Target="../media/image15.emf"/><Relationship Id="rId8" Type="http://schemas.openxmlformats.org/officeDocument/2006/relationships/oleObject" Target="../embeddings/Microsoft_Word_97_-_2004_Document7.doc"/><Relationship Id="rId9" Type="http://schemas.openxmlformats.org/officeDocument/2006/relationships/image" Target="../media/image1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9.wmf"/><Relationship Id="rId10" Type="http://schemas.openxmlformats.org/officeDocument/2006/relationships/oleObject" Target="../embeddings/Microsoft_Word_97_-_2004_Document8.doc"/><Relationship Id="rId11" Type="http://schemas.openxmlformats.org/officeDocument/2006/relationships/image" Target="../media/image2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1.w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Word_97_-_2004_Document9.doc"/><Relationship Id="rId5" Type="http://schemas.openxmlformats.org/officeDocument/2006/relationships/image" Target="../media/image2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1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1512168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cs typeface="+mj-cs"/>
              </a:rPr>
              <a:t>Informatik-Vertiefung</a:t>
            </a:r>
            <a:br>
              <a:rPr lang="de-DE" sz="3600" b="1" dirty="0" smtClean="0">
                <a:cs typeface="+mj-cs"/>
              </a:rPr>
            </a:br>
            <a:r>
              <a:rPr lang="de-DE" sz="3600" b="1" dirty="0" smtClean="0">
                <a:cs typeface="+mj-cs"/>
              </a:rPr>
              <a:t>Web und Data 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87220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 smtClean="0"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26993"/>
            <a:ext cx="14624376" cy="7157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20" y="4836552"/>
            <a:ext cx="6076280" cy="18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Suche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nach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Aufgabe</a:t>
            </a:r>
            <a:r>
              <a:rPr lang="en-GB" sz="2400" dirty="0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Transaktionsdatenbasis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und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7713" lvl="1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(und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Anders </a:t>
            </a:r>
            <a:r>
              <a:rPr lang="en-GB" sz="2400" dirty="0" err="1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gesagt</a:t>
            </a:r>
            <a:r>
              <a:rPr lang="en-GB" sz="2400" dirty="0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Zähle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die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jeweiligen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den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über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einem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minsup</a:t>
            </a:r>
            <a:endParaRPr lang="en-GB" sz="24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Annahme</a:t>
            </a:r>
            <a:r>
              <a:rPr lang="en-GB" sz="24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: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400" i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bekannt</a:t>
            </a:r>
            <a:endParaRPr lang="en-GB" sz="2400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466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Wie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viele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gibt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es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 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4800" y="1316038"/>
          <a:ext cx="7034213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7" r:id="rId4" imgW="9807480" imgH="7407000" progId="">
                  <p:embed/>
                </p:oleObj>
              </mc:Choice>
              <mc:Fallback>
                <p:oleObj r:id="rId4" imgW="9807480" imgH="740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16038"/>
                        <a:ext cx="7034213" cy="5313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168" y="5876832"/>
            <a:ext cx="27432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gibt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es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2</a:t>
            </a:r>
            <a:r>
              <a:rPr lang="en-GB" baseline="30000" dirty="0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d</a:t>
            </a:r>
            <a:r>
              <a:rPr lang="en-GB" dirty="0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mögliche</a:t>
            </a:r>
            <a:r>
              <a:rPr lang="en-GB" dirty="0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chemeClr val="accent2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9092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57200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Monotonie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vom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805362" y="2971800"/>
            <a:ext cx="4041775" cy="91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2160" tIns="46080" rIns="92160" bIns="4608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s(Bread) &gt;  s(Bread, Beer)‏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s(Milk) &gt; s(Bread, Milk)‏</a:t>
            </a: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s(Diaper, Beer) &gt; s(Diaper, Beer, Coke)‏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533186"/>
              </p:ext>
            </p:extLst>
          </p:nvPr>
        </p:nvGraphicFramePr>
        <p:xfrm>
          <a:off x="611560" y="2276872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1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276872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12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15992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7504" y="1340768"/>
            <a:ext cx="8831263" cy="5235576"/>
            <a:chOff x="144" y="1022"/>
            <a:chExt cx="5563" cy="3298"/>
          </a:xfrm>
        </p:grpSpPr>
        <p:sp>
          <p:nvSpPr>
            <p:cNvPr id="19458" name="Line 2"/>
            <p:cNvSpPr>
              <a:spLocks noChangeShapeType="1"/>
            </p:cNvSpPr>
            <p:nvPr/>
          </p:nvSpPr>
          <p:spPr bwMode="auto">
            <a:xfrm flipV="1">
              <a:off x="864" y="2255"/>
              <a:ext cx="576" cy="19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144" y="2448"/>
              <a:ext cx="1008" cy="2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C6D9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 smtClean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Nicht</a:t>
              </a:r>
              <a:r>
                <a:rPr lang="en-GB" dirty="0" smtClean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 smtClean="0">
                  <a:solidFill>
                    <a:srgbClr val="0C6D9C"/>
                  </a:solidFill>
                  <a:latin typeface="Arial" charset="0"/>
                  <a:ea typeface="DejaVu LGC Sans" charset="0"/>
                  <a:cs typeface="DejaVu LGC Sans" charset="0"/>
                </a:rPr>
                <a:t>häufig</a:t>
              </a:r>
              <a:endParaRPr lang="en-GB" dirty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05" r:id="rId4" imgW="9866478" imgH="7377618" progId="">
                    <p:embed/>
                  </p:oleObj>
                </mc:Choice>
                <mc:Fallback>
                  <p:oleObj r:id="rId4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268958"/>
            <a:ext cx="8229600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Idee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1282255" y="1340768"/>
            <a:ext cx="7656514" cy="5235576"/>
            <a:chOff x="884" y="1022"/>
            <a:chExt cx="4823" cy="3298"/>
          </a:xfrm>
        </p:grpSpPr>
        <p:graphicFrame>
          <p:nvGraphicFramePr>
            <p:cNvPr id="19463" name="Object 7"/>
            <p:cNvGraphicFramePr>
              <a:graphicFrameLocks noChangeAspect="1"/>
            </p:cNvGraphicFramePr>
            <p:nvPr/>
          </p:nvGraphicFramePr>
          <p:xfrm>
            <a:off x="1392" y="1022"/>
            <a:ext cx="4315" cy="3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06" r:id="rId6" imgW="9866478" imgH="7377618" progId="">
                    <p:embed/>
                  </p:oleObj>
                </mc:Choice>
                <mc:Fallback>
                  <p:oleObj r:id="rId6" imgW="9866478" imgH="737761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22"/>
                          <a:ext cx="4315" cy="32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884" y="3702"/>
              <a:ext cx="1334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 err="1" smtClean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Abgeschnittener</a:t>
              </a:r>
              <a:r>
                <a:rPr lang="en-GB" dirty="0" smtClean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 </a:t>
              </a:r>
              <a:r>
                <a:rPr lang="en-GB" dirty="0" err="1" smtClean="0">
                  <a:solidFill>
                    <a:srgbClr val="FF0000"/>
                  </a:solidFill>
                  <a:latin typeface="Arial" charset="0"/>
                  <a:ea typeface="DejaVu LGC Sans" charset="0"/>
                  <a:cs typeface="DejaVu LGC Sans" charset="0"/>
                </a:rPr>
                <a:t>Suchraum</a:t>
              </a:r>
              <a:endParaRPr lang="en-GB" dirty="0">
                <a:solidFill>
                  <a:srgbClr val="FF0000"/>
                </a:solidFill>
                <a:latin typeface="Arial" charset="0"/>
                <a:ea typeface="DejaVu LGC Sans" charset="0"/>
                <a:cs typeface="DejaVu LGC Sans" charset="0"/>
              </a:endParaRPr>
            </a:p>
          </p:txBody>
        </p:sp>
      </p:grp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13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81182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57200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141718"/>
              </p:ext>
            </p:extLst>
          </p:nvPr>
        </p:nvGraphicFramePr>
        <p:xfrm>
          <a:off x="306388" y="1543050"/>
          <a:ext cx="22860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9" name="Document" r:id="rId4" imgW="2286000" imgH="2006600" progId="Word.Document.8">
                  <p:embed/>
                </p:oleObj>
              </mc:Choice>
              <mc:Fallback>
                <p:oleObj name="Document" r:id="rId4" imgW="22860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543050"/>
                        <a:ext cx="2286000" cy="2008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73784"/>
              </p:ext>
            </p:extLst>
          </p:nvPr>
        </p:nvGraphicFramePr>
        <p:xfrm>
          <a:off x="3208338" y="2097088"/>
          <a:ext cx="3325812" cy="21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0" name="Document" r:id="rId6" imgW="3327400" imgH="2006600" progId="Word.Document.8">
                  <p:embed/>
                </p:oleObj>
              </mc:Choice>
              <mc:Fallback>
                <p:oleObj name="Document" r:id="rId6" imgW="3327400" imgH="20066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097088"/>
                        <a:ext cx="3325812" cy="212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035864"/>
              </p:ext>
            </p:extLst>
          </p:nvPr>
        </p:nvGraphicFramePr>
        <p:xfrm>
          <a:off x="4876800" y="4500563"/>
          <a:ext cx="38004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1" name="Document" r:id="rId8" imgW="3124200" imgH="838200" progId="Word.Document.8">
                  <p:embed/>
                </p:oleObj>
              </mc:Choice>
              <mc:Fallback>
                <p:oleObj name="Document" r:id="rId8" imgW="3124200" imgH="838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00563"/>
                        <a:ext cx="3800475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420938" y="1222598"/>
            <a:ext cx="204739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1er-Artikelmengen‏</a:t>
            </a: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027738" y="1949673"/>
            <a:ext cx="2350365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2er-Artikelmengen‏</a:t>
            </a: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(Cola und </a:t>
            </a:r>
            <a:r>
              <a:rPr lang="en-GB" dirty="0" err="1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Eier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nicht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/>
            </a:r>
            <a:b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</a:b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mehr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berücksichtigt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)</a:t>
            </a: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665913" y="3965798"/>
            <a:ext cx="205079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3er-Artikelmengen</a:t>
            </a: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5410200" y="39657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2819400" y="1908398"/>
            <a:ext cx="304800" cy="304800"/>
          </a:xfrm>
          <a:prstGeom prst="line">
            <a:avLst/>
          </a:prstGeom>
          <a:noFill/>
          <a:ln w="73080">
            <a:solidFill>
              <a:srgbClr val="CC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6934200" y="5337398"/>
            <a:ext cx="304800" cy="304800"/>
          </a:xfrm>
          <a:prstGeom prst="line">
            <a:avLst/>
          </a:prstGeom>
          <a:noFill/>
          <a:ln w="38160" cap="rnd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12738" y="3759423"/>
            <a:ext cx="1569959" cy="371513"/>
          </a:xfrm>
          <a:prstGeom prst="rect">
            <a:avLst/>
          </a:prstGeom>
          <a:solidFill>
            <a:srgbClr val="FFFF99"/>
          </a:solidFill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minsup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= </a:t>
            </a:r>
            <a:r>
              <a:rPr lang="en-GB" dirty="0" smtClean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3/5</a:t>
            </a:r>
            <a:endParaRPr lang="en-GB" dirty="0">
              <a:solidFill>
                <a:srgbClr val="000000"/>
              </a:solidFill>
              <a:latin typeface="Tahoma" pitchFamily="32" charset="0"/>
              <a:ea typeface="DejaVu LGC Sans" charset="0"/>
              <a:cs typeface="DejaVu LGC San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3878" y="5900484"/>
            <a:ext cx="6840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Ramakrishnan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Srikant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: </a:t>
            </a:r>
            <a:r>
              <a:rPr lang="en-US" sz="1400" i="1" dirty="0">
                <a:solidFill>
                  <a:srgbClr val="0305FF"/>
                </a:solidFill>
                <a:latin typeface="Helvetica" charset="0"/>
              </a:rPr>
              <a:t>Fast Algorithms for Mining Association Rules.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In: </a:t>
            </a: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>Proc. 20th 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International Conference on Very Large Data Bases. </a:t>
            </a: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/>
            </a:r>
            <a:br>
              <a:rPr lang="en-US" sz="1400" dirty="0" smtClean="0">
                <a:solidFill>
                  <a:srgbClr val="0305FF"/>
                </a:solidFill>
                <a:latin typeface="Helvetica" charset="0"/>
              </a:rPr>
            </a:b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>Morgan 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Kaufmann Publishers Inc., </a:t>
            </a:r>
            <a:r>
              <a:rPr lang="en-US" sz="1400" b="1" dirty="0" smtClean="0">
                <a:solidFill>
                  <a:srgbClr val="FF0000"/>
                </a:solidFill>
                <a:latin typeface="Helvetica" charset="0"/>
              </a:rPr>
              <a:t>1994</a:t>
            </a:r>
            <a:endParaRPr lang="en-US" sz="1400" b="1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96516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57200" y="130175"/>
            <a:ext cx="8229600" cy="70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Apriori-Verfahren</a:t>
            </a:r>
            <a:r>
              <a:rPr lang="en-GB" sz="4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4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Prinzip</a:t>
            </a:r>
            <a:r>
              <a:rPr lang="en-GB" sz="4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4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239000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, ace, 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Self-Join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800" i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800" i="1" baseline="-25000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r>
              <a:rPr lang="en-GB" sz="2800" i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⋈ L</a:t>
            </a:r>
            <a:r>
              <a:rPr lang="en-GB" sz="2800" i="1" baseline="-25000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  <a:endParaRPr lang="en-GB" sz="2800" i="1" baseline="-25000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200" i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GB" sz="22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aus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</a:t>
            </a:r>
            <a:r>
              <a:rPr lang="en-GB" sz="2200" b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abd</a:t>
            </a:r>
            <a:endParaRPr lang="en-GB" sz="2200" b="1" i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 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200" b="1" i="1" dirty="0" err="1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und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ace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 i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Beschneidung</a:t>
            </a:r>
            <a:r>
              <a:rPr lang="en-GB" sz="2800" b="1" i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</a:p>
          <a:p>
            <a:pPr marL="741363" lvl="1" indent="-284163">
              <a:lnSpc>
                <a:spcPct val="13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200" b="1" i="1" dirty="0" err="1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acde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entfernt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2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weil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b="1" i="1" dirty="0" err="1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ade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2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nicht</a:t>
            </a:r>
            <a:r>
              <a:rPr lang="en-GB" sz="22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</a:t>
            </a:r>
            <a:r>
              <a:rPr lang="en-GB" sz="22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L</a:t>
            </a:r>
            <a:r>
              <a:rPr lang="en-GB" sz="2200" b="1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3</a:t>
            </a:r>
          </a:p>
          <a:p>
            <a:pPr marL="341313" indent="-341313">
              <a:lnSpc>
                <a:spcPct val="13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C</a:t>
            </a:r>
            <a:r>
              <a:rPr lang="en-GB" sz="2800" i="1" baseline="-25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4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={</a:t>
            </a:r>
            <a:r>
              <a:rPr lang="en-GB" sz="2800" i="1" dirty="0" err="1">
                <a:solidFill>
                  <a:schemeClr val="accent2"/>
                </a:solidFill>
                <a:ea typeface="DejaVu LGC Sans" charset="0"/>
                <a:cs typeface="DejaVu LGC Sans" charset="0"/>
              </a:rPr>
              <a:t>abcd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}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6203950" y="2433639"/>
            <a:ext cx="2527300" cy="1068388"/>
            <a:chOff x="3908" y="1533"/>
            <a:chExt cx="1592" cy="673"/>
          </a:xfrm>
        </p:grpSpPr>
        <p:sp>
          <p:nvSpPr>
            <p:cNvPr id="24580" name="Text Box 4"/>
            <p:cNvSpPr txBox="1">
              <a:spLocks noChangeArrowheads="1"/>
            </p:cNvSpPr>
            <p:nvPr/>
          </p:nvSpPr>
          <p:spPr bwMode="auto">
            <a:xfrm>
              <a:off x="3908" y="1533"/>
              <a:ext cx="70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d}</a:t>
              </a:r>
            </a:p>
          </p:txBody>
        </p:sp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4803" y="1533"/>
              <a:ext cx="697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</a:t>
              </a:r>
              <a:r>
                <a:rPr lang="en-GB" b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e}</a:t>
              </a:r>
            </a:p>
          </p:txBody>
        </p:sp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4368" y="1764"/>
              <a:ext cx="240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H="1">
              <a:off x="4734" y="1764"/>
              <a:ext cx="259" cy="210"/>
            </a:xfrm>
            <a:prstGeom prst="line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4307" y="1974"/>
              <a:ext cx="851" cy="232"/>
            </a:xfrm>
            <a:prstGeom prst="rect">
              <a:avLst/>
            </a:prstGeom>
            <a:noFill/>
            <a:ln w="9360">
              <a:solidFill>
                <a:srgbClr val="F8400E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8400E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{</a:t>
              </a:r>
              <a:r>
                <a:rPr lang="en-GB" b="1" dirty="0" err="1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a,c,d,e</a:t>
              </a:r>
              <a:r>
                <a:rPr lang="en-GB" b="1" dirty="0">
                  <a:solidFill>
                    <a:srgbClr val="F8400E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}</a:t>
              </a:r>
            </a:p>
          </p:txBody>
        </p:sp>
      </p:grpSp>
      <p:grpSp>
        <p:nvGrpSpPr>
          <p:cNvPr id="24585" name="Group 9"/>
          <p:cNvGrpSpPr>
            <a:grpSpLocks/>
          </p:cNvGrpSpPr>
          <p:nvPr/>
        </p:nvGrpSpPr>
        <p:grpSpPr bwMode="auto">
          <a:xfrm>
            <a:off x="6173788" y="3544888"/>
            <a:ext cx="2811462" cy="823912"/>
            <a:chOff x="3889" y="2233"/>
            <a:chExt cx="1771" cy="519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H="1">
              <a:off x="4093" y="2233"/>
              <a:ext cx="368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H="1">
              <a:off x="4459" y="2236"/>
              <a:ext cx="129" cy="282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4840" y="2236"/>
              <a:ext cx="422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3"/>
            <p:cNvSpPr>
              <a:spLocks noChangeArrowheads="1"/>
            </p:cNvSpPr>
            <p:nvPr/>
          </p:nvSpPr>
          <p:spPr bwMode="auto">
            <a:xfrm>
              <a:off x="3889" y="2521"/>
              <a:ext cx="428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acd</a:t>
              </a:r>
            </a:p>
          </p:txBody>
        </p:sp>
        <p:sp>
          <p:nvSpPr>
            <p:cNvPr id="24590" name="Rectangle 14"/>
            <p:cNvSpPr>
              <a:spLocks noChangeArrowheads="1"/>
            </p:cNvSpPr>
            <p:nvPr/>
          </p:nvSpPr>
          <p:spPr bwMode="auto">
            <a:xfrm>
              <a:off x="4322" y="2521"/>
              <a:ext cx="40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ace</a:t>
              </a:r>
            </a:p>
          </p:txBody>
        </p:sp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4747" y="2521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ade</a:t>
              </a:r>
            </a:p>
          </p:txBody>
        </p:sp>
        <p:sp>
          <p:nvSpPr>
            <p:cNvPr id="24592" name="Rectangle 16"/>
            <p:cNvSpPr>
              <a:spLocks noChangeArrowheads="1"/>
            </p:cNvSpPr>
            <p:nvPr/>
          </p:nvSpPr>
          <p:spPr bwMode="auto">
            <a:xfrm>
              <a:off x="5147" y="2518"/>
              <a:ext cx="51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8000"/>
                </a:buClr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8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cde</a:t>
              </a: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>
              <a:off x="4755" y="2236"/>
              <a:ext cx="105" cy="285"/>
            </a:xfrm>
            <a:prstGeom prst="line">
              <a:avLst/>
            </a:prstGeom>
            <a:noFill/>
            <a:ln w="9360">
              <a:solidFill>
                <a:srgbClr val="008000"/>
              </a:solidFill>
              <a:prstDash val="dash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6389688" y="4251325"/>
            <a:ext cx="1597025" cy="373063"/>
            <a:chOff x="4025" y="2678"/>
            <a:chExt cx="1006" cy="235"/>
          </a:xfrm>
        </p:grpSpPr>
        <p:sp>
          <p:nvSpPr>
            <p:cNvPr id="24595" name="Text Box 19"/>
            <p:cNvSpPr txBox="1">
              <a:spLocks noChangeArrowheads="1"/>
            </p:cNvSpPr>
            <p:nvPr/>
          </p:nvSpPr>
          <p:spPr bwMode="auto">
            <a:xfrm>
              <a:off x="4025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6" name="Text Box 20"/>
            <p:cNvSpPr txBox="1">
              <a:spLocks noChangeArrowheads="1"/>
            </p:cNvSpPr>
            <p:nvPr/>
          </p:nvSpPr>
          <p:spPr bwMode="auto">
            <a:xfrm>
              <a:off x="4408" y="2682"/>
              <a:ext cx="205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6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Symbol" pitchFamily="16" charset="2"/>
                  <a:ea typeface="DejaVu LGC Sans" charset="0"/>
                  <a:cs typeface="DejaVu LGC Sans" charset="0"/>
                </a:rPr>
                <a:t></a:t>
              </a: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4809" y="2678"/>
              <a:ext cx="22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Tahoma" pitchFamily="32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>
                  <a:solidFill>
                    <a:srgbClr val="000000"/>
                  </a:solidFill>
                  <a:latin typeface="Tahoma" pitchFamily="32" charset="0"/>
                  <a:ea typeface="DejaVu LGC Sans" charset="0"/>
                  <a:cs typeface="DejaVu LGC Sans" charset="0"/>
                </a:rPr>
                <a:t>X</a:t>
              </a:r>
            </a:p>
          </p:txBody>
        </p:sp>
      </p:grp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6372200" y="3112641"/>
            <a:ext cx="2133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Font typeface="Tahom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  <a:latin typeface="Tahoma" pitchFamily="32" charset="0"/>
                <a:ea typeface="DejaVu LGC Sans" charset="0"/>
                <a:cs typeface="DejaVu LGC Sans" charset="0"/>
              </a:rPr>
              <a:t>X</a:t>
            </a: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93973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57200" y="277813"/>
            <a:ext cx="8458200" cy="558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57200" y="1268760"/>
            <a:ext cx="8229600" cy="535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Sei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800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Datenbasis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Transaktionen</a:t>
            </a:r>
            <a:endParaRPr lang="en-GB" sz="2800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400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 smtClean="0">
                <a:ea typeface="DejaVu LGC Sans" charset="0"/>
                <a:cs typeface="DejaVu LGC Sans" charset="0"/>
              </a:rPr>
              <a:t>Sei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die </a:t>
            </a:r>
            <a:r>
              <a:rPr lang="en-GB" sz="2800" dirty="0" err="1" smtClean="0">
                <a:ea typeface="DejaVu LGC Sans" charset="0"/>
                <a:cs typeface="DejaVu LGC Sans" charset="0"/>
              </a:rPr>
              <a:t>Artikelmenge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in der DB, </a:t>
            </a:r>
            <a:r>
              <a:rPr lang="en-GB" sz="2800" dirty="0" err="1" smtClean="0">
                <a:ea typeface="DejaVu LGC Sans" charset="0"/>
                <a:cs typeface="DejaVu LGC Sans" charset="0"/>
              </a:rPr>
              <a:t>z.B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.: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I={A,B,C,D,E,F}</a:t>
            </a: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800" dirty="0" smtClean="0">
              <a:ea typeface="DejaVu LGC Sans" charset="0"/>
              <a:cs typeface="DejaVu LGC Sans" charset="0"/>
            </a:endParaRPr>
          </a:p>
          <a:p>
            <a:pPr marL="341313" indent="-3413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 err="1" smtClean="0">
                <a:ea typeface="DejaVu LGC Sans" charset="0"/>
                <a:cs typeface="DejaVu LGC Sans" charset="0"/>
              </a:rPr>
              <a:t>Eine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Regel </a:t>
            </a:r>
            <a:r>
              <a:rPr lang="en-GB" sz="2800" dirty="0" err="1" smtClean="0">
                <a:ea typeface="DejaVu LGC Sans" charset="0"/>
                <a:cs typeface="DejaVu LGC Sans" charset="0"/>
              </a:rPr>
              <a:t>ist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ea typeface="DejaVu LGC Sans" charset="0"/>
                <a:cs typeface="DejaVu LGC Sans" charset="0"/>
              </a:rPr>
              <a:t>definiert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ea typeface="DejaVu LGC Sans" charset="0"/>
                <a:cs typeface="DejaVu LGC Sans" charset="0"/>
              </a:rPr>
              <a:t>durch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 smtClean="0">
                <a:ea typeface="DejaVu LGC Sans" charset="0"/>
                <a:cs typeface="DejaVu LGC Sans" charset="0"/>
              </a:rPr>
              <a:t/>
            </a:r>
            <a:br>
              <a:rPr lang="en-GB" sz="2800" dirty="0" smtClean="0">
                <a:ea typeface="DejaVu LGC Sans" charset="0"/>
                <a:cs typeface="DejaVu LGC Sans" charset="0"/>
              </a:rPr>
            </a:br>
            <a:r>
              <a:rPr lang="en-GB" sz="2800" dirty="0" err="1" smtClean="0">
                <a:ea typeface="DejaVu LGC Sans" charset="0"/>
                <a:cs typeface="DejaVu LGC Sans" charset="0"/>
              </a:rPr>
              <a:t>wobei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≠</a:t>
            </a:r>
            <a:r>
              <a:rPr lang="en-GB" sz="2800" dirty="0">
                <a:ea typeface="DejaVu LGC Sans" charset="0"/>
                <a:cs typeface="DejaVu LGC Sans" charset="0"/>
              </a:rPr>
              <a:t>, </a:t>
            </a:r>
            <a:r>
              <a:rPr lang="en-GB" sz="2800" dirty="0" smtClean="0">
                <a:ea typeface="DejaVu LGC Sans" charset="0"/>
                <a:cs typeface="DejaVu LGC Sans" charset="0"/>
              </a:rPr>
              <a:t>and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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Y=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</a:p>
          <a:p>
            <a:pPr marL="741363" lvl="1" indent="-284163">
              <a:lnSpc>
                <a:spcPct val="90000"/>
              </a:lnSpc>
              <a:spcBef>
                <a:spcPts val="70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 smtClean="0">
                <a:ea typeface="DejaVu LGC Sans" charset="0"/>
                <a:cs typeface="DejaVu LGC Sans" charset="0"/>
              </a:rPr>
              <a:t>Beispiel</a:t>
            </a:r>
            <a:r>
              <a:rPr lang="en-GB" sz="2400" dirty="0" smtClean="0">
                <a:ea typeface="DejaVu LGC Sans" charset="0"/>
                <a:cs typeface="DejaVu LGC Sans" charset="0"/>
              </a:rPr>
              <a:t>: </a:t>
            </a:r>
            <a:r>
              <a:rPr lang="en-GB" sz="2400" dirty="0">
                <a:ea typeface="DejaVu LGC Sans" charset="0"/>
                <a:cs typeface="DejaVu LGC Sans" charset="0"/>
              </a:rPr>
              <a:t>{B,C} </a:t>
            </a:r>
            <a:r>
              <a:rPr lang="en-GB" sz="2400" dirty="0" smtClean="0"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400" dirty="0">
                <a:ea typeface="DejaVu LGC Sans" charset="0"/>
                <a:cs typeface="DejaVu LGC Sans" charset="0"/>
              </a:rPr>
              <a:t>{A} </a:t>
            </a:r>
            <a:r>
              <a:rPr lang="en-GB" sz="2400" dirty="0" err="1" smtClean="0">
                <a:ea typeface="DejaVu LGC Sans" charset="0"/>
                <a:cs typeface="DejaVu LGC Sans" charset="0"/>
              </a:rPr>
              <a:t>ist</a:t>
            </a:r>
            <a:r>
              <a:rPr lang="en-GB" sz="2400" dirty="0" smtClean="0"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ea typeface="DejaVu LGC Sans" charset="0"/>
                <a:cs typeface="DejaVu LGC Sans" charset="0"/>
              </a:rPr>
              <a:t>eine</a:t>
            </a:r>
            <a:r>
              <a:rPr lang="en-GB" sz="2400" dirty="0" smtClean="0">
                <a:ea typeface="DejaVu LGC Sans" charset="0"/>
                <a:cs typeface="DejaVu LGC Sans" charset="0"/>
              </a:rPr>
              <a:t> Regel</a:t>
            </a:r>
            <a:endParaRPr lang="en-GB" sz="2400" dirty="0">
              <a:ea typeface="DejaVu LGC Sans" charset="0"/>
              <a:cs typeface="DejaVu LGC San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00194"/>
              </p:ext>
            </p:extLst>
          </p:nvPr>
        </p:nvGraphicFramePr>
        <p:xfrm>
          <a:off x="3563888" y="1916832"/>
          <a:ext cx="2985492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9859"/>
                <a:gridCol w="10856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Transaction 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Artikel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 B, 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 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 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B, E, 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94395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95536" y="253082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Bewertungsmaße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677862" y="4164482"/>
            <a:ext cx="3978276" cy="2197100"/>
            <a:chOff x="3014" y="2512"/>
            <a:chExt cx="2506" cy="1384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16" y="2512"/>
              <a:ext cx="777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400" dirty="0" err="1" smtClean="0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Beispiel</a:t>
              </a:r>
              <a:r>
                <a:rPr lang="en-GB" sz="2400" dirty="0" smtClean="0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:</a:t>
              </a:r>
              <a:endParaRPr lang="en-GB" sz="2400" dirty="0">
                <a:solidFill>
                  <a:srgbClr val="FF0000"/>
                </a:solidFill>
                <a:ea typeface="DejaVu LGC Sans" charset="0"/>
                <a:cs typeface="DejaVu LGC Sans" charset="0"/>
              </a:endParaRP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3794" y="2545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2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4" y="2545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60" y="2928"/>
            <a:ext cx="2460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3" r:id="rId6" imgW="4317840" imgH="787320" progId="Equation.3">
                    <p:embed/>
                  </p:oleObj>
                </mc:Choice>
                <mc:Fallback>
                  <p:oleObj r:id="rId6" imgW="431784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2928"/>
                          <a:ext cx="2460" cy="4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14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4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4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28600" y="1196752"/>
            <a:ext cx="48768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/>
          <a:lstStyle/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Unterstützung</a:t>
            </a:r>
            <a:r>
              <a:rPr lang="en-GB" sz="24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/Support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s(.)</a:t>
            </a:r>
            <a:r>
              <a:rPr lang="en-GB" sz="24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‏</a:t>
            </a:r>
            <a:endParaRPr lang="en-GB" sz="2400" dirty="0">
              <a:solidFill>
                <a:srgbClr val="000000"/>
              </a:solidFill>
              <a:latin typeface="Verdana" pitchFamily="32" charset="0"/>
              <a:ea typeface="DejaVu LGC Sans" charset="0"/>
              <a:cs typeface="DejaVu LGC Sans" charset="0"/>
            </a:endParaRP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Anteil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der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Transaktionen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, </a:t>
            </a:r>
            <a:b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</a:b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die </a:t>
            </a:r>
            <a:r>
              <a:rPr lang="en-GB" sz="2000" dirty="0" smtClean="0">
                <a:solidFill>
                  <a:schemeClr val="accent2"/>
                </a:solidFill>
                <a:latin typeface="Verdana" pitchFamily="32" charset="0"/>
                <a:ea typeface="DejaVu LGC Sans" charset="0"/>
                <a:cs typeface="DejaVu LGC Sans" charset="0"/>
              </a:rPr>
              <a:t>X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und </a:t>
            </a:r>
            <a:r>
              <a:rPr lang="en-GB" sz="2000" dirty="0" smtClean="0">
                <a:solidFill>
                  <a:schemeClr val="accent2"/>
                </a:solidFill>
                <a:latin typeface="Verdana" pitchFamily="32" charset="0"/>
                <a:ea typeface="DejaVu LGC Sans" charset="0"/>
                <a:cs typeface="DejaVu LGC Sans" charset="0"/>
              </a:rPr>
              <a:t>Y</a:t>
            </a:r>
            <a:r>
              <a:rPr lang="en-GB" sz="2000" dirty="0" smtClean="0"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latin typeface="Verdana" pitchFamily="32" charset="0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Verdana" pitchFamily="32" charset="0"/>
              <a:ea typeface="DejaVu LGC Sans" charset="0"/>
              <a:cs typeface="DejaVu LGC Sans" charset="0"/>
            </a:endParaRPr>
          </a:p>
          <a:p>
            <a:pPr marL="284163" indent="-284163"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4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Konfidenz</a:t>
            </a:r>
            <a:r>
              <a:rPr lang="en-GB" sz="24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c(.)</a:t>
            </a:r>
            <a:r>
              <a:rPr lang="en-GB" sz="24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‏</a:t>
            </a:r>
            <a:endParaRPr lang="en-GB" sz="2400" dirty="0">
              <a:solidFill>
                <a:srgbClr val="000000"/>
              </a:solidFill>
              <a:latin typeface="Verdana" pitchFamily="32" charset="0"/>
              <a:ea typeface="DejaVu LGC Sans" charset="0"/>
              <a:cs typeface="DejaVu LGC Sans" charset="0"/>
            </a:endParaRPr>
          </a:p>
          <a:p>
            <a:pPr marL="685800" lvl="1" indent="-228600">
              <a:spcBef>
                <a:spcPts val="400"/>
              </a:spcBef>
              <a:buClr>
                <a:srgbClr val="4F81BD"/>
              </a:buClr>
              <a:buSzPct val="65000"/>
              <a:buFont typeface="Wingdings" charset="2"/>
              <a:buChar char="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Maß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,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wie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oft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Artikel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Y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/>
            </a:r>
            <a:br>
              <a:rPr lang="en-GB" sz="20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</a:b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in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Transactionen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vorkommen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, die </a:t>
            </a:r>
            <a:r>
              <a:rPr lang="en-GB" sz="20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auch</a:t>
            </a:r>
            <a:r>
              <a:rPr lang="en-GB" sz="20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X</a:t>
            </a:r>
            <a:r>
              <a:rPr lang="en-GB" sz="2000" dirty="0" smtClean="0"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latin typeface="Verdana" pitchFamily="32" charset="0"/>
                <a:ea typeface="DejaVu LGC Sans" charset="0"/>
                <a:cs typeface="DejaVu LGC Sans" charset="0"/>
              </a:rPr>
              <a:t>enthalten</a:t>
            </a:r>
            <a:endParaRPr lang="en-GB" sz="2000" dirty="0">
              <a:solidFill>
                <a:schemeClr val="accent2"/>
              </a:solidFill>
              <a:latin typeface="Verdana" pitchFamily="32" charset="0"/>
              <a:ea typeface="DejaVu LGC Sans" charset="0"/>
              <a:cs typeface="DejaVu LGC Sans" charset="0"/>
            </a:endParaRPr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35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8443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57200" y="192089"/>
            <a:ext cx="8458200" cy="79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von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241800" y="1340768"/>
            <a:ext cx="4673600" cy="270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11113" indent="-11113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r =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Y</a:t>
            </a:r>
            <a:r>
              <a:rPr lang="en-GB" sz="2400" b="1" i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s(r) ≥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c(r) ≥ </a:t>
            </a:r>
            <a:r>
              <a:rPr lang="en-GB" sz="2000" dirty="0" err="1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en-GB" sz="20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Support </a:t>
            </a:r>
            <a:r>
              <a:rPr lang="en-GB" sz="2000" i="1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000" dirty="0" err="1" smtClean="0">
                <a:ea typeface="DejaVu LGC Sans" charset="0"/>
                <a:cs typeface="DejaVu LGC Sans" charset="0"/>
              </a:rPr>
              <a:t>Wahrscheinlichkeit</a:t>
            </a:r>
            <a:r>
              <a:rPr lang="en-GB" sz="2000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>, </a:t>
            </a:r>
            <a:br>
              <a:rPr lang="en-GB" sz="2000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2000" dirty="0" err="1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>dass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000" b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ea typeface="DejaVu LGC Sans" charset="0"/>
                <a:cs typeface="DejaVu LGC Sans" charset="0"/>
              </a:rPr>
              <a:t>enthält</a:t>
            </a:r>
            <a:endParaRPr lang="en-GB" sz="2000" dirty="0">
              <a:ea typeface="DejaVu LGC Sans" charset="0"/>
              <a:cs typeface="DejaVu LGC Sans" charset="0"/>
            </a:endParaRPr>
          </a:p>
          <a:p>
            <a:pPr marL="361950" lvl="1" indent="-350838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0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i="1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c: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Bedingte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Wahrscheinlichkeit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dass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Transaktion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sowohl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als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auch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000" b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 err="1" smtClean="0">
                <a:ea typeface="DejaVu LGC Sans" charset="0"/>
                <a:cs typeface="DejaVu LGC Sans" charset="0"/>
              </a:rPr>
              <a:t>enthält</a:t>
            </a:r>
            <a:endParaRPr lang="en-GB" sz="2000" dirty="0">
              <a:ea typeface="DejaVu LGC Sans" charset="0"/>
              <a:cs typeface="DejaVu LGC Sans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995936" y="4581128"/>
            <a:ext cx="5040560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11113" indent="-11113">
              <a:lnSpc>
                <a:spcPct val="100000"/>
              </a:lnSpc>
              <a:spcBef>
                <a:spcPts val="600"/>
              </a:spcBef>
              <a:buClr>
                <a:srgbClr val="EEECE1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2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Sei</a:t>
            </a:r>
            <a:r>
              <a:rPr lang="en-GB" sz="22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der </a:t>
            </a:r>
            <a:r>
              <a:rPr lang="en-GB" sz="22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Support 50% und die </a:t>
            </a:r>
            <a:r>
              <a:rPr lang="en-GB" sz="22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minimale</a:t>
            </a:r>
            <a:r>
              <a:rPr lang="en-GB" sz="22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200" dirty="0" err="1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Konfidenz</a:t>
            </a:r>
            <a:r>
              <a:rPr lang="en-GB" sz="2200" dirty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latin typeface="Verdana" pitchFamily="32" charset="0"/>
                <a:ea typeface="DejaVu LGC Sans" charset="0"/>
                <a:cs typeface="DejaVu LGC Sans" charset="0"/>
              </a:rPr>
              <a:t>50%:</a:t>
            </a:r>
            <a:endParaRPr lang="en-GB" sz="2200" dirty="0">
              <a:solidFill>
                <a:srgbClr val="000000"/>
              </a:solidFill>
              <a:latin typeface="Verdana" pitchFamily="32" charset="0"/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A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C  (50%, 66.6%)‏</a:t>
            </a:r>
          </a:p>
          <a:p>
            <a:pPr marL="285750" indent="-28575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C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 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Verdana" pitchFamily="32" charset="0"/>
                <a:ea typeface="DejaVu LGC Sans" charset="0"/>
                <a:cs typeface="DejaVu LGC Sans" charset="0"/>
              </a:rPr>
              <a:t>A  (50%, 100%)‏</a:t>
            </a:r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685800" y="1981200"/>
            <a:ext cx="1905000" cy="1371600"/>
          </a:xfrm>
          <a:prstGeom prst="ellipse">
            <a:avLst/>
          </a:prstGeom>
          <a:noFill/>
          <a:ln w="255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rrowheads="1"/>
          </p:cNvSpPr>
          <p:nvPr/>
        </p:nvSpPr>
        <p:spPr bwMode="auto">
          <a:xfrm>
            <a:off x="1371600" y="1981200"/>
            <a:ext cx="1905000" cy="15240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912813" y="2667000"/>
            <a:ext cx="231775" cy="762000"/>
          </a:xfrm>
          <a:prstGeom prst="line">
            <a:avLst/>
          </a:prstGeom>
          <a:noFill/>
          <a:ln w="9360">
            <a:solidFill>
              <a:srgbClr val="1F497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V="1">
            <a:off x="2819400" y="2055813"/>
            <a:ext cx="228600" cy="68897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5" name="Line 9"/>
          <p:cNvSpPr>
            <a:spLocks noChangeShapeType="1"/>
          </p:cNvSpPr>
          <p:nvPr/>
        </p:nvSpPr>
        <p:spPr bwMode="auto">
          <a:xfrm flipH="1" flipV="1">
            <a:off x="1903413" y="1827213"/>
            <a:ext cx="79375" cy="917575"/>
          </a:xfrm>
          <a:prstGeom prst="line">
            <a:avLst/>
          </a:prstGeom>
          <a:noFill/>
          <a:ln w="9360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637160" y="1412776"/>
            <a:ext cx="15748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kauft</a:t>
            </a:r>
            <a:r>
              <a:rPr lang="en-GB" sz="1600" b="1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1600" b="1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Windeln</a:t>
            </a:r>
            <a:endParaRPr lang="en-GB" sz="1600" b="1" dirty="0">
              <a:solidFill>
                <a:srgbClr val="FF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295400" y="1371600"/>
            <a:ext cx="1371600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4F81B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 smtClean="0">
                <a:solidFill>
                  <a:srgbClr val="4F81B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 smtClean="0">
                <a:solidFill>
                  <a:srgbClr val="4F81BD"/>
                </a:solidFill>
                <a:ea typeface="DejaVu LGC Sans" charset="0"/>
                <a:cs typeface="DejaVu LGC Sans" charset="0"/>
              </a:rPr>
              <a:t>kauft</a:t>
            </a:r>
            <a:r>
              <a:rPr lang="en-GB" sz="1600" b="1" dirty="0" smtClean="0">
                <a:solidFill>
                  <a:srgbClr val="4F81BD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1600" b="1" dirty="0" smtClean="0">
                <a:solidFill>
                  <a:srgbClr val="4F81B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err="1" smtClean="0">
                <a:solidFill>
                  <a:srgbClr val="4F81BD"/>
                </a:solidFill>
                <a:ea typeface="DejaVu LGC Sans" charset="0"/>
                <a:cs typeface="DejaVu LGC Sans" charset="0"/>
              </a:rPr>
              <a:t>beides</a:t>
            </a:r>
            <a:endParaRPr lang="en-GB" sz="1600" b="1" dirty="0">
              <a:solidFill>
                <a:srgbClr val="4F81BD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06400" y="3429000"/>
            <a:ext cx="1307066" cy="636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10000"/>
              </a:lnSpc>
              <a:buClr>
                <a:srgbClr val="1F497D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>Kunde </a:t>
            </a:r>
            <a:r>
              <a:rPr lang="en-GB" sz="1600" b="1" dirty="0" err="1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>kauft</a:t>
            </a:r>
            <a:r>
              <a:rPr lang="en-GB" sz="1600" b="1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1600" b="1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</a:br>
            <a:r>
              <a:rPr lang="en-GB" sz="1600" b="1" dirty="0" smtClean="0">
                <a:solidFill>
                  <a:srgbClr val="1F497D"/>
                </a:solidFill>
                <a:ea typeface="DejaVu LGC Sans" charset="0"/>
                <a:cs typeface="DejaVu LGC Sans" charset="0"/>
              </a:rPr>
              <a:t>Bier</a:t>
            </a:r>
            <a:endParaRPr lang="en-GB" sz="1600" b="1" dirty="0">
              <a:solidFill>
                <a:srgbClr val="1F497D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220662" y="1352551"/>
            <a:ext cx="3665538" cy="268604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90600" y="4419600"/>
          <a:ext cx="24384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288"/>
                <a:gridCol w="12811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Items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A,B,C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A,D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B,E,F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79444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7200" y="175766"/>
            <a:ext cx="8229600" cy="6609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Brute-Force-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Verfahren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49250" y="1527175"/>
            <a:ext cx="8458200" cy="533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Betrachte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möglichen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Berechne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und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jede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Regel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Eliminiere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Support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kleiner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als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i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und </a:t>
            </a:r>
            <a:r>
              <a:rPr lang="en-GB" sz="2800" i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minconf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Schwellwerte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800" dirty="0">
              <a:solidFill>
                <a:srgbClr val="000000"/>
              </a:solidFill>
              <a:latin typeface="Symbol" pitchFamily="16" charset="2"/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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Zu</a:t>
            </a:r>
            <a:r>
              <a:rPr lang="en-GB" sz="2800" dirty="0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ea typeface="DejaVu LGC Sans" charset="0"/>
                <a:cs typeface="DejaVu LGC Sans" charset="0"/>
              </a:rPr>
              <a:t>aufwendig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!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Kombinatorische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Explosion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19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3452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Über</a:t>
            </a:r>
            <a:r>
              <a:rPr lang="en-US" dirty="0" smtClean="0"/>
              <a:t> </a:t>
            </a:r>
            <a:r>
              <a:rPr lang="en-US" dirty="0" err="1" smtClean="0"/>
              <a:t>Windeln</a:t>
            </a:r>
            <a:r>
              <a:rPr lang="en-US" dirty="0" smtClean="0"/>
              <a:t>, Bier und </a:t>
            </a:r>
            <a:r>
              <a:rPr lang="en-US" dirty="0" err="1" smtClean="0"/>
              <a:t>Fahrräder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95" y="980728"/>
            <a:ext cx="10743016" cy="48522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Eine</a:t>
            </a:r>
            <a:r>
              <a:rPr lang="en-US" sz="3200" dirty="0" smtClean="0"/>
              <a:t> </a:t>
            </a:r>
            <a:r>
              <a:rPr lang="en-US" sz="3200" dirty="0" err="1" smtClean="0"/>
              <a:t>Legende</a:t>
            </a:r>
            <a:r>
              <a:rPr lang="mr-IN" sz="3200" dirty="0" smtClean="0"/>
              <a:t>…</a:t>
            </a:r>
            <a:r>
              <a:rPr lang="de-DE" sz="3200" dirty="0" smtClean="0"/>
              <a:t> Zeigt aber die Idee!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79438"/>
          </a:xfrm>
        </p:spPr>
        <p:txBody>
          <a:bodyPr/>
          <a:lstStyle/>
          <a:p>
            <a:r>
              <a:rPr lang="en-US" sz="3600" dirty="0" err="1" smtClean="0"/>
              <a:t>Berechnungsaufwand</a:t>
            </a:r>
            <a:endParaRPr lang="en-US" sz="3600" dirty="0"/>
          </a:p>
        </p:txBody>
      </p:sp>
      <p:graphicFrame>
        <p:nvGraphicFramePr>
          <p:cNvPr id="4280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96206"/>
              </p:ext>
            </p:extLst>
          </p:nvPr>
        </p:nvGraphicFramePr>
        <p:xfrm>
          <a:off x="4932040" y="1700808"/>
          <a:ext cx="3662363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" name="Equation" r:id="rId4" imgW="2831760" imgH="1269720" progId="Equation.3">
                  <p:embed/>
                </p:oleObj>
              </mc:Choice>
              <mc:Fallback>
                <p:oleObj name="Equation" r:id="rId4" imgW="2831760" imgH="1269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700808"/>
                        <a:ext cx="3662363" cy="164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5410200" y="4648200"/>
            <a:ext cx="3200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 err="1" smtClean="0">
                <a:latin typeface="Arial" charset="0"/>
              </a:rPr>
              <a:t>Wenn</a:t>
            </a:r>
            <a:r>
              <a:rPr lang="en-US" b="1" dirty="0" smtClean="0">
                <a:latin typeface="Arial" charset="0"/>
              </a:rPr>
              <a:t>  </a:t>
            </a:r>
            <a:r>
              <a:rPr lang="en-US" b="1" dirty="0">
                <a:latin typeface="Arial" charset="0"/>
              </a:rPr>
              <a:t>d=</a:t>
            </a:r>
            <a:r>
              <a:rPr lang="en-US" b="1" dirty="0">
                <a:latin typeface="Arial" charset="0"/>
                <a:sym typeface="Symbol" pitchFamily="16" charset="2"/>
              </a:rPr>
              <a:t>6,  R = 602 </a:t>
            </a:r>
            <a:r>
              <a:rPr lang="en-US" b="1" dirty="0" err="1" smtClean="0">
                <a:latin typeface="Arial" charset="0"/>
                <a:sym typeface="Symbol" pitchFamily="16" charset="2"/>
              </a:rPr>
              <a:t>Regeln</a:t>
            </a:r>
            <a:endParaRPr lang="en-US" b="1" dirty="0">
              <a:latin typeface="Arial" charset="0"/>
              <a:sym typeface="Symbol" pitchFamily="16" charset="2"/>
            </a:endParaRPr>
          </a:p>
        </p:txBody>
      </p:sp>
      <p:pic>
        <p:nvPicPr>
          <p:cNvPr id="428038" name="Picture 6"/>
          <p:cNvPicPr>
            <a:picLocks noChangeAspect="1" noChangeArrowheads="1"/>
          </p:cNvPicPr>
          <p:nvPr/>
        </p:nvPicPr>
        <p:blipFill>
          <a:blip r:embed="rId6" cstate="print"/>
          <a:srcRect l="5714" t="1904" r="7143" b="952"/>
          <a:stretch>
            <a:fillRect/>
          </a:stretch>
        </p:blipFill>
        <p:spPr bwMode="auto">
          <a:xfrm>
            <a:off x="152400" y="2667000"/>
            <a:ext cx="4876800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969768" y="1988840"/>
            <a:ext cx="6103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93304"/>
            <a:ext cx="8190111" cy="1371600"/>
          </a:xfrm>
        </p:spPr>
        <p:txBody>
          <a:bodyPr/>
          <a:lstStyle/>
          <a:p>
            <a:pPr marL="292100" indent="-292100">
              <a:lnSpc>
                <a:spcPct val="90000"/>
              </a:lnSpc>
            </a:pPr>
            <a:r>
              <a:rPr lang="en-US" dirty="0" err="1" smtClean="0"/>
              <a:t>Gegeben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d</a:t>
            </a:r>
            <a:r>
              <a:rPr lang="en-US" dirty="0" smtClean="0"/>
              <a:t> </a:t>
            </a:r>
            <a:r>
              <a:rPr lang="en-US" dirty="0" err="1" smtClean="0"/>
              <a:t>Artikel</a:t>
            </a:r>
            <a:r>
              <a:rPr lang="en-US" dirty="0" smtClean="0"/>
              <a:t> in </a:t>
            </a:r>
            <a:r>
              <a:rPr lang="en-US" b="1" i="1" dirty="0" smtClean="0">
                <a:solidFill>
                  <a:schemeClr val="accent2"/>
                </a:solidFill>
              </a:rPr>
              <a:t>I</a:t>
            </a:r>
            <a:r>
              <a:rPr lang="en-US" dirty="0" smtClean="0"/>
              <a:t>:</a:t>
            </a:r>
            <a:endParaRPr lang="en-US" dirty="0"/>
          </a:p>
          <a:p>
            <a:pPr marL="800100" lvl="1" indent="-342900">
              <a:lnSpc>
                <a:spcPct val="90000"/>
              </a:lnSpc>
            </a:pPr>
            <a:r>
              <a:rPr lang="en-US" dirty="0" err="1" smtClean="0"/>
              <a:t>Anzahl</a:t>
            </a:r>
            <a:r>
              <a:rPr lang="en-US" dirty="0" smtClean="0"/>
              <a:t> der </a:t>
            </a:r>
            <a:r>
              <a:rPr lang="en-US" dirty="0" err="1" smtClean="0"/>
              <a:t>Artikelmengen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chemeClr val="accent2"/>
                </a:solidFill>
              </a:rPr>
              <a:t>2</a:t>
            </a:r>
            <a:r>
              <a:rPr lang="en-US" b="1" baseline="30000" dirty="0" smtClean="0">
                <a:solidFill>
                  <a:schemeClr val="accent2"/>
                </a:solidFill>
              </a:rPr>
              <a:t>d</a:t>
            </a:r>
            <a:endParaRPr lang="en-US" b="1" baseline="30000" dirty="0">
              <a:solidFill>
                <a:schemeClr val="accent2"/>
              </a:solidFill>
            </a:endParaRPr>
          </a:p>
          <a:p>
            <a:pPr marL="800100" lvl="1" indent="-342900">
              <a:lnSpc>
                <a:spcPct val="90000"/>
              </a:lnSpc>
            </a:pPr>
            <a:r>
              <a:rPr lang="en-US" dirty="0" err="1" smtClean="0"/>
              <a:t>Anzahl</a:t>
            </a:r>
            <a:r>
              <a:rPr lang="en-US" dirty="0" smtClean="0"/>
              <a:t> der </a:t>
            </a:r>
            <a:r>
              <a:rPr lang="en-US" dirty="0" err="1" smtClean="0"/>
              <a:t>Assoziationsregeln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710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Mining </a:t>
            </a:r>
            <a:r>
              <a:rPr lang="en-GB" sz="4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</a:t>
            </a:r>
            <a:r>
              <a:rPr lang="en-GB" sz="4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4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267200" y="1268760"/>
            <a:ext cx="4724400" cy="247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err="1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sz="2400" dirty="0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sz="2400" dirty="0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Regeln</a:t>
            </a:r>
            <a:r>
              <a:rPr lang="en-GB" sz="2400" dirty="0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:</a:t>
            </a:r>
            <a:r>
              <a:rPr lang="en-GB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/>
            </a:r>
            <a:br>
              <a:rPr lang="en-GB" sz="2400" dirty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</a:br>
            <a:endParaRPr lang="en-GB" sz="2400" dirty="0">
              <a:solidFill>
                <a:srgbClr val="CC33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 (s=0.4, c=0.67)</a:t>
            </a:r>
            <a:b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{Diaper} (s=0.4, c=1.0)‏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 (s=0.4, c=0.67)‏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Milk,Diaper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(s=0.4, c=0.67) </a:t>
            </a:r>
            <a:b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Milk,Beer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(s=0.4, c=0.5) </a:t>
            </a:r>
          </a:p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{Milk} </a:t>
            </a:r>
            <a:r>
              <a:rPr lang="en-GB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</a:t>
            </a:r>
            <a:r>
              <a:rPr lang="en-GB" dirty="0" err="1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Diaper,Beer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} (s=0.4, c=0.5)‏</a:t>
            </a: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304800" y="1524000"/>
            <a:ext cx="3732213" cy="2239963"/>
            <a:chOff x="192" y="960"/>
            <a:chExt cx="2351" cy="1411"/>
          </a:xfrm>
        </p:grpSpPr>
        <p:graphicFrame>
          <p:nvGraphicFramePr>
            <p:cNvPr id="46084" name="Object 4"/>
            <p:cNvGraphicFramePr>
              <a:graphicFrameLocks noChangeAspect="1"/>
            </p:cNvGraphicFramePr>
            <p:nvPr/>
          </p:nvGraphicFramePr>
          <p:xfrm>
            <a:off x="192" y="960"/>
            <a:ext cx="2352" cy="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73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960"/>
                          <a:ext cx="2352" cy="14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92" y="960"/>
              <a:ext cx="2352" cy="14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381000" y="3886200"/>
            <a:ext cx="7924800" cy="2402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err="1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Beobachtungen</a:t>
            </a:r>
            <a:r>
              <a:rPr lang="en-GB" sz="2400" dirty="0" smtClean="0">
                <a:solidFill>
                  <a:srgbClr val="CC3300"/>
                </a:solidFill>
                <a:latin typeface="Arial" charset="0"/>
                <a:ea typeface="DejaVu LGC Sans" charset="0"/>
                <a:cs typeface="DejaVu LGC Sans" charset="0"/>
              </a:rPr>
              <a:t>:</a:t>
            </a:r>
            <a:endParaRPr lang="en-GB" sz="2400" dirty="0">
              <a:solidFill>
                <a:srgbClr val="CC33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sind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binäre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Partitionen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der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gleichen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Artikelmenge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: </a:t>
            </a: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 dirty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	{Milk, Diaper, 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Beer}</a:t>
            </a: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 smtClean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Regeln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von der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gleichen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Artikelmenge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haben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gleichen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Support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aber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verschiedene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Konfidenz</a:t>
            </a:r>
            <a:endParaRPr lang="en-GB" dirty="0" smtClean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 smtClean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Entkopplung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von Support und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Konfidenz</a:t>
            </a:r>
            <a:endParaRPr lang="en-GB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21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62839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57200" y="332656"/>
            <a:ext cx="8229600" cy="4180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Zweischrittiger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Ansatz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57200" y="1600201"/>
            <a:ext cx="8229600" cy="463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support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minsup</a:t>
            </a:r>
            <a:endParaRPr lang="en-GB" sz="2800" dirty="0" smtClean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endParaRPr lang="en-GB" sz="28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531813" indent="-531813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tabLst>
                <a:tab pos="1101725" algn="l"/>
                <a:tab pos="2016125" algn="l"/>
                <a:tab pos="2930525" algn="l"/>
                <a:tab pos="3844925" algn="l"/>
                <a:tab pos="4759325" algn="l"/>
                <a:tab pos="5673725" algn="l"/>
                <a:tab pos="6588125" algn="l"/>
                <a:tab pos="7502525" algn="l"/>
                <a:tab pos="8416925" algn="l"/>
                <a:tab pos="9331325" algn="l"/>
                <a:tab pos="102457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Generiere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durch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binäre</a:t>
            </a:r>
            <a:r>
              <a:rPr lang="en-GB" sz="28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Partitionierung</a:t>
            </a:r>
            <a:r>
              <a:rPr lang="en-GB" sz="28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so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dass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confidence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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minconf</a:t>
            </a:r>
            <a:endParaRPr lang="en-GB" sz="2800" dirty="0">
              <a:solidFill>
                <a:schemeClr val="accent1">
                  <a:lumMod val="50000"/>
                </a:schemeClr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22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67479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457200" y="116632"/>
            <a:ext cx="8229600" cy="884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Regelgenerierung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–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Einfacher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Ansatz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28600" y="1371601"/>
            <a:ext cx="8686800" cy="5081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die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X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alle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nichtleeren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Teilmengen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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so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dass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X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–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y</a:t>
            </a:r>
            <a:r>
              <a:rPr lang="en-GB" sz="2800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die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Konfidenzanforderung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erfüllt</a:t>
            </a:r>
            <a:endParaRPr lang="en-GB" sz="28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77813" lvl="1">
              <a:lnSpc>
                <a:spcPct val="90000"/>
              </a:lnSpc>
              <a:spcBef>
                <a:spcPts val="700"/>
              </a:spcBef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Beispiel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{A,B,C,D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}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sei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</a:t>
            </a: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lvl="2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D, 	ABD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C, 	ACD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B, 	BCD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A, </a:t>
            </a:r>
            <a:b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BCD,	B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ACD,	C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ABD, 	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ABC</a:t>
            </a:r>
            <a:b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CD,	AC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BD, 	AD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BC, 	BC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AD, </a:t>
            </a:r>
            <a:b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</a:b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BD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AC, 	CD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AB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	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/>
            </a:r>
            <a:b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endParaRPr lang="en-GB" sz="28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Falls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|X|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= k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dann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gibt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es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2</a:t>
            </a:r>
            <a:r>
              <a:rPr lang="en-GB" sz="2800" baseline="300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k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– 2</a:t>
            </a:r>
            <a:r>
              <a:rPr lang="en-GB" sz="28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Kandidatenregeln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8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ohne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L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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ea typeface="DejaVu LGC Sans" charset="0"/>
                <a:cs typeface="DejaVu LGC Sans" charset="0"/>
              </a:rPr>
              <a:t> L</a:t>
            </a:r>
            <a:r>
              <a:rPr lang="en-GB" sz="28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23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3909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 Google? </a:t>
            </a:r>
            <a:r>
              <a:rPr lang="en-US" dirty="0" err="1" smtClean="0"/>
              <a:t>Mehr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Suchen</a:t>
            </a:r>
            <a:r>
              <a:rPr lang="en-US" dirty="0" smtClean="0"/>
              <a:t> von </a:t>
            </a:r>
            <a:r>
              <a:rPr lang="en-US" dirty="0" err="1" smtClean="0"/>
              <a:t>Webseiten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hat das </a:t>
            </a:r>
            <a:r>
              <a:rPr lang="en-US" dirty="0" err="1"/>
              <a:t>Windeln</a:t>
            </a:r>
            <a:r>
              <a:rPr lang="en-US" dirty="0"/>
              <a:t>-Bier-</a:t>
            </a:r>
            <a:r>
              <a:rPr lang="en-US" dirty="0" err="1"/>
              <a:t>Beispiel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Google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tun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Informationsplatzierung</a:t>
            </a:r>
            <a:endParaRPr lang="en-US" dirty="0"/>
          </a:p>
          <a:p>
            <a:r>
              <a:rPr lang="en-US" dirty="0" err="1" smtClean="0"/>
              <a:t>Woher</a:t>
            </a:r>
            <a:r>
              <a:rPr lang="en-US" dirty="0" smtClean="0"/>
              <a:t> </a:t>
            </a:r>
            <a:r>
              <a:rPr lang="en-US" dirty="0" err="1" smtClean="0"/>
              <a:t>kommen</a:t>
            </a:r>
            <a:r>
              <a:rPr lang="en-US" dirty="0" smtClean="0"/>
              <a:t> die </a:t>
            </a:r>
            <a:r>
              <a:rPr lang="en-US" dirty="0" err="1" smtClean="0"/>
              <a:t>Transaktionen</a:t>
            </a:r>
            <a:r>
              <a:rPr lang="en-US" dirty="0" smtClean="0"/>
              <a:t>: Web-Tracking</a:t>
            </a:r>
          </a:p>
          <a:p>
            <a:pPr lvl="1"/>
            <a:r>
              <a:rPr lang="en-US" dirty="0" smtClean="0"/>
              <a:t>Surf-</a:t>
            </a:r>
            <a:r>
              <a:rPr lang="en-US" dirty="0" err="1" smtClean="0"/>
              <a:t>Verhalten</a:t>
            </a:r>
            <a:r>
              <a:rPr lang="en-US" dirty="0" smtClean="0"/>
              <a:t> </a:t>
            </a:r>
            <a:r>
              <a:rPr lang="en-US" dirty="0" err="1" smtClean="0"/>
              <a:t>statt</a:t>
            </a:r>
            <a:r>
              <a:rPr lang="en-US" dirty="0" smtClean="0"/>
              <a:t> </a:t>
            </a:r>
            <a:r>
              <a:rPr lang="en-US" dirty="0" err="1" smtClean="0"/>
              <a:t>Kaufverhalten</a:t>
            </a:r>
            <a:endParaRPr lang="en-US" dirty="0"/>
          </a:p>
          <a:p>
            <a:pPr lvl="2"/>
            <a:r>
              <a:rPr lang="en-US" dirty="0" smtClean="0"/>
              <a:t>Z.B.: </a:t>
            </a:r>
            <a:r>
              <a:rPr lang="en-US" dirty="0" err="1" smtClean="0"/>
              <a:t>durch</a:t>
            </a:r>
            <a:r>
              <a:rPr lang="en-US" dirty="0" smtClean="0"/>
              <a:t> Google-Analytics auf </a:t>
            </a:r>
            <a:r>
              <a:rPr lang="en-US" dirty="0" err="1" smtClean="0"/>
              <a:t>Webseiten</a:t>
            </a:r>
            <a:endParaRPr lang="en-US" dirty="0" smtClean="0"/>
          </a:p>
          <a:p>
            <a:pPr lvl="1"/>
            <a:r>
              <a:rPr lang="en-US" dirty="0" err="1" smtClean="0"/>
              <a:t>Freie</a:t>
            </a:r>
            <a:r>
              <a:rPr lang="en-US" dirty="0" smtClean="0"/>
              <a:t> </a:t>
            </a:r>
            <a:r>
              <a:rPr lang="en-US" dirty="0" err="1" smtClean="0"/>
              <a:t>Dienste</a:t>
            </a:r>
            <a:r>
              <a:rPr lang="en-US" dirty="0" smtClean="0"/>
              <a:t> (</a:t>
            </a:r>
            <a:r>
              <a:rPr lang="en-US" dirty="0" err="1" smtClean="0"/>
              <a:t>z.B</a:t>
            </a:r>
            <a:r>
              <a:rPr lang="en-US" dirty="0" smtClean="0"/>
              <a:t>. </a:t>
            </a:r>
            <a:r>
              <a:rPr lang="en-US" dirty="0" err="1" smtClean="0"/>
              <a:t>Autobörse</a:t>
            </a:r>
            <a:r>
              <a:rPr lang="en-US" dirty="0" smtClean="0"/>
              <a:t>, </a:t>
            </a:r>
            <a:r>
              <a:rPr lang="en-US" dirty="0" err="1"/>
              <a:t>Immobilien</a:t>
            </a:r>
            <a:r>
              <a:rPr lang="en-US" dirty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finanzieren</a:t>
            </a:r>
            <a:r>
              <a:rPr lang="en-US" dirty="0" smtClean="0"/>
              <a:t> </a:t>
            </a:r>
            <a:r>
              <a:rPr lang="en-US" dirty="0" err="1" smtClean="0"/>
              <a:t>sich</a:t>
            </a:r>
            <a:r>
              <a:rPr lang="en-US" dirty="0" smtClean="0"/>
              <a:t> </a:t>
            </a:r>
            <a:r>
              <a:rPr lang="en-US" dirty="0" err="1" smtClean="0"/>
              <a:t>neben</a:t>
            </a:r>
            <a:r>
              <a:rPr lang="en-US" dirty="0" smtClean="0"/>
              <a:t> </a:t>
            </a:r>
            <a:r>
              <a:rPr lang="en-US" dirty="0" err="1" smtClean="0"/>
              <a:t>Werbung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Bereitstellung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von </a:t>
            </a:r>
            <a:r>
              <a:rPr lang="en-US" dirty="0" err="1" smtClean="0"/>
              <a:t>Daten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Tracking-</a:t>
            </a:r>
            <a:r>
              <a:rPr lang="en-US" dirty="0" err="1" smtClean="0"/>
              <a:t>Firmen</a:t>
            </a:r>
            <a:endParaRPr lang="en-US" dirty="0" smtClean="0"/>
          </a:p>
          <a:p>
            <a:pPr lvl="2"/>
            <a:r>
              <a:rPr lang="en-US" dirty="0" smtClean="0"/>
              <a:t>Identity Sniffing</a:t>
            </a:r>
          </a:p>
          <a:p>
            <a:pPr lvl="2"/>
            <a:r>
              <a:rPr lang="en-US" dirty="0" smtClean="0"/>
              <a:t>Fingerprinting von Web-</a:t>
            </a:r>
            <a:r>
              <a:rPr lang="en-US" dirty="0" err="1" smtClean="0"/>
              <a:t>Browsern</a:t>
            </a:r>
            <a:endParaRPr lang="en-US" dirty="0" smtClean="0"/>
          </a:p>
          <a:p>
            <a:pPr lvl="2"/>
            <a:r>
              <a:rPr lang="en-US" dirty="0" smtClean="0"/>
              <a:t>History Sniffing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85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2193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7308304" y="1052736"/>
            <a:ext cx="1296144" cy="4464496"/>
          </a:xfrm>
          <a:prstGeom prst="rect">
            <a:avLst/>
          </a:prstGeom>
          <a:solidFill>
            <a:srgbClr val="EDED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9440" y="66430"/>
            <a:ext cx="1800200" cy="106578"/>
          </a:xfrm>
          <a:prstGeom prst="rect">
            <a:avLst/>
          </a:prstGeom>
          <a:solidFill>
            <a:srgbClr val="F7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42244"/>
            <a:ext cx="317020" cy="1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" y="-74151"/>
            <a:ext cx="9153472" cy="6935222"/>
          </a:xfrm>
        </p:spPr>
      </p:pic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374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8867" cy="6858000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27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139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 Googles </a:t>
            </a:r>
            <a:r>
              <a:rPr lang="en-US" dirty="0" err="1" smtClean="0"/>
              <a:t>Suchmaschine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Annahme</a:t>
            </a:r>
            <a:r>
              <a:rPr lang="en-US" dirty="0" smtClean="0"/>
              <a:t>: </a:t>
            </a:r>
            <a:r>
              <a:rPr lang="en-US" dirty="0" err="1" smtClean="0"/>
              <a:t>Nutzer</a:t>
            </a:r>
            <a:r>
              <a:rPr lang="en-US" dirty="0" smtClean="0"/>
              <a:t> hat </a:t>
            </a:r>
            <a:r>
              <a:rPr lang="en-US" dirty="0" err="1" smtClean="0"/>
              <a:t>Informationsbedarf</a:t>
            </a:r>
            <a:r>
              <a:rPr lang="en-US" dirty="0" smtClean="0"/>
              <a:t> und will </a:t>
            </a:r>
            <a:r>
              <a:rPr lang="en-US" dirty="0" err="1" smtClean="0"/>
              <a:t>bestimmte</a:t>
            </a:r>
            <a:r>
              <a:rPr lang="en-US" dirty="0" smtClean="0"/>
              <a:t> </a:t>
            </a:r>
            <a:r>
              <a:rPr lang="en-US" dirty="0" err="1" smtClean="0"/>
              <a:t>Entscheidungen</a:t>
            </a:r>
            <a:r>
              <a:rPr lang="en-US" dirty="0" smtClean="0"/>
              <a:t> </a:t>
            </a:r>
            <a:r>
              <a:rPr lang="en-US" dirty="0" err="1" smtClean="0"/>
              <a:t>treffen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den </a:t>
            </a:r>
            <a:r>
              <a:rPr lang="en-US" dirty="0" err="1" smtClean="0"/>
              <a:t>Informationsbedarf</a:t>
            </a:r>
            <a:r>
              <a:rPr lang="en-US" dirty="0" smtClean="0"/>
              <a:t> </a:t>
            </a:r>
            <a:r>
              <a:rPr lang="en-US" dirty="0" err="1" smtClean="0"/>
              <a:t>artikulieren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Tippen</a:t>
            </a:r>
            <a:r>
              <a:rPr lang="en-US" dirty="0" smtClean="0"/>
              <a:t>, OK Google/Hey Siri, </a:t>
            </a:r>
            <a:r>
              <a:rPr lang="mr-IN" dirty="0" smtClean="0"/>
              <a:t>…</a:t>
            </a:r>
            <a:endParaRPr lang="de-DE" dirty="0" smtClean="0"/>
          </a:p>
          <a:p>
            <a:pPr lvl="1"/>
            <a:r>
              <a:rPr lang="de-DE" dirty="0" smtClean="0"/>
              <a:t>Interaktion (Knowledge Graph)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Was </a:t>
            </a:r>
            <a:r>
              <a:rPr lang="en-US" dirty="0" err="1" smtClean="0"/>
              <a:t>zeigt</a:t>
            </a:r>
            <a:r>
              <a:rPr lang="en-US" dirty="0" smtClean="0"/>
              <a:t> </a:t>
            </a:r>
            <a:r>
              <a:rPr lang="en-US" dirty="0" err="1" smtClean="0"/>
              <a:t>mir</a:t>
            </a:r>
            <a:r>
              <a:rPr lang="en-US" dirty="0" smtClean="0"/>
              <a:t> Google?</a:t>
            </a:r>
          </a:p>
          <a:p>
            <a:pPr lvl="1"/>
            <a:r>
              <a:rPr lang="en-US" dirty="0" smtClean="0"/>
              <a:t>Google </a:t>
            </a:r>
            <a:r>
              <a:rPr lang="en-US" dirty="0" err="1" smtClean="0"/>
              <a:t>weckt</a:t>
            </a:r>
            <a:r>
              <a:rPr lang="en-US" dirty="0" smtClean="0"/>
              <a:t> </a:t>
            </a:r>
            <a:r>
              <a:rPr lang="en-US" dirty="0" err="1" smtClean="0"/>
              <a:t>Informationsbedarfe</a:t>
            </a:r>
            <a:endParaRPr lang="en-US" dirty="0" smtClean="0"/>
          </a:p>
          <a:p>
            <a:pPr lvl="1"/>
            <a:r>
              <a:rPr lang="en-US" dirty="0" err="1" smtClean="0"/>
              <a:t>Vereinfachung</a:t>
            </a:r>
            <a:r>
              <a:rPr lang="en-US" dirty="0" smtClean="0"/>
              <a:t> von </a:t>
            </a:r>
            <a:r>
              <a:rPr lang="en-US" dirty="0" err="1" smtClean="0"/>
              <a:t>weiterführenden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8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64613" cy="5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Tail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5724"/>
            <a:ext cx="8229600" cy="48713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6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6807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979712" y="2108002"/>
            <a:ext cx="6552728" cy="4032448"/>
          </a:xfrm>
          <a:prstGeom prst="cloudCallout">
            <a:avLst>
              <a:gd name="adj1" fmla="val -50760"/>
              <a:gd name="adj2" fmla="val -850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Was </a:t>
            </a:r>
            <a:r>
              <a:rPr lang="en-US" sz="4000" dirty="0" err="1" smtClean="0">
                <a:solidFill>
                  <a:schemeClr val="tx1"/>
                </a:solidFill>
              </a:rPr>
              <a:t>wollte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ich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noch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gleich</a:t>
            </a:r>
            <a:r>
              <a:rPr lang="en-US" sz="4000" dirty="0" smtClean="0">
                <a:solidFill>
                  <a:schemeClr val="tx1"/>
                </a:solidFill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" y="332656"/>
            <a:ext cx="8938195" cy="56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92" y="0"/>
            <a:ext cx="9312232" cy="7029400"/>
          </a:xfrm>
          <a:prstGeom prst="rect">
            <a:avLst/>
          </a:prstGeom>
        </p:spPr>
      </p:pic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32</a:t>
            </a:r>
            <a:endParaRPr lang="de-DE" sz="1200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293694" cy="6858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8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99392"/>
            <a:ext cx="12420178" cy="82809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95536" y="3356992"/>
            <a:ext cx="5184576" cy="3293209"/>
          </a:xfrm>
          <a:prstGeom prst="rect">
            <a:avLst/>
          </a:prstGeom>
          <a:solidFill>
            <a:srgbClr val="007B92">
              <a:alpha val="47000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altLang="de-DE" sz="3600" dirty="0" smtClean="0">
                <a:solidFill>
                  <a:srgbClr val="FFC000"/>
                </a:solidFill>
              </a:rPr>
              <a:t>Zwischenfazit</a:t>
            </a:r>
            <a:endParaRPr lang="de-DE" altLang="de-DE" sz="4000" dirty="0" smtClean="0">
              <a:solidFill>
                <a:srgbClr val="FFC0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Warenkorbanalyse (</a:t>
            </a:r>
            <a:r>
              <a:rPr lang="de-DE" altLang="de-DE" sz="2400" dirty="0" smtClean="0">
                <a:solidFill>
                  <a:srgbClr val="38F769"/>
                </a:solidFill>
              </a:rPr>
              <a:t>Assoziationsregeln, </a:t>
            </a:r>
            <a:br>
              <a:rPr lang="de-DE" altLang="de-DE" sz="2400" dirty="0" smtClean="0">
                <a:solidFill>
                  <a:srgbClr val="38F769"/>
                </a:solidFill>
              </a:rPr>
            </a:br>
            <a:r>
              <a:rPr lang="de-DE" altLang="de-DE" sz="2400" dirty="0" smtClean="0">
                <a:solidFill>
                  <a:srgbClr val="38F769"/>
                </a:solidFill>
              </a:rPr>
              <a:t> häufige Artikelmengen</a:t>
            </a:r>
            <a:r>
              <a:rPr lang="de-DE" altLang="de-DE" sz="2400" dirty="0" smtClean="0">
                <a:solidFill>
                  <a:srgbClr val="FFFF00"/>
                </a:solidFill>
              </a:rPr>
              <a:t>): </a:t>
            </a:r>
            <a:br>
              <a:rPr lang="de-DE" altLang="de-DE" sz="2400" dirty="0" smtClean="0">
                <a:solidFill>
                  <a:srgbClr val="FFFF00"/>
                </a:solidFill>
              </a:rPr>
            </a:br>
            <a:r>
              <a:rPr lang="de-DE" altLang="de-DE" sz="2400" dirty="0" smtClean="0">
                <a:solidFill>
                  <a:schemeClr val="bg1"/>
                </a:solidFill>
              </a:rPr>
              <a:t>aufwendig aber lukrativ</a:t>
            </a:r>
          </a:p>
          <a:p>
            <a:pPr marL="571500" indent="-571500">
              <a:buFont typeface="Arial" charset="0"/>
              <a:buChar char="•"/>
              <a:defRPr/>
            </a:pPr>
            <a:r>
              <a:rPr lang="de-DE" altLang="de-DE" sz="2400" dirty="0" smtClean="0">
                <a:solidFill>
                  <a:srgbClr val="FFFF00"/>
                </a:solidFill>
              </a:rPr>
              <a:t>Anwendung nützlich für: </a:t>
            </a:r>
            <a:r>
              <a:rPr lang="de-DE" altLang="de-DE" sz="2400" dirty="0" smtClean="0">
                <a:solidFill>
                  <a:schemeClr val="bg1"/>
                </a:solidFill>
              </a:rPr>
              <a:t>Produktplatzierung</a:t>
            </a:r>
            <a:br>
              <a:rPr lang="de-DE" altLang="de-DE" sz="2400" dirty="0" smtClean="0">
                <a:solidFill>
                  <a:schemeClr val="bg1"/>
                </a:solidFill>
              </a:rPr>
            </a:br>
            <a:r>
              <a:rPr lang="de-DE" altLang="de-DE" sz="2400" dirty="0" smtClean="0">
                <a:solidFill>
                  <a:schemeClr val="bg1"/>
                </a:solidFill>
              </a:rPr>
              <a:t>Informationsplatzierung</a:t>
            </a:r>
          </a:p>
        </p:txBody>
      </p:sp>
    </p:spTree>
    <p:extLst>
      <p:ext uri="{BB962C8B-B14F-4D97-AF65-F5344CB8AC3E}">
        <p14:creationId xmlns:p14="http://schemas.microsoft.com/office/powerpoint/2010/main" val="19345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Einsichten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großen</a:t>
            </a:r>
            <a:r>
              <a:rPr lang="en-US" dirty="0" smtClean="0"/>
              <a:t> </a:t>
            </a:r>
            <a:r>
              <a:rPr lang="en-US" dirty="0" err="1" smtClean="0"/>
              <a:t>Datenmengen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832"/>
            <a:ext cx="8229600" cy="27980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3" name="TextBox 2"/>
          <p:cNvSpPr txBox="1"/>
          <p:nvPr/>
        </p:nvSpPr>
        <p:spPr>
          <a:xfrm>
            <a:off x="971495" y="5301208"/>
            <a:ext cx="72010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Wal-Mart-</a:t>
            </a:r>
            <a:r>
              <a:rPr lang="en-US" sz="2800" dirty="0" err="1" smtClean="0"/>
              <a:t>Beispiel</a:t>
            </a:r>
            <a:r>
              <a:rPr lang="en-US" sz="2800" dirty="0" smtClean="0"/>
              <a:t>: </a:t>
            </a:r>
            <a:r>
              <a:rPr lang="en-US" sz="2800" dirty="0" err="1" smtClean="0"/>
              <a:t>Unpersonalisierte</a:t>
            </a:r>
            <a:r>
              <a:rPr lang="en-US" sz="2800" dirty="0" smtClean="0"/>
              <a:t> </a:t>
            </a:r>
            <a:r>
              <a:rPr lang="en-US" sz="2800" dirty="0" err="1" smtClean="0"/>
              <a:t>Erfassung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von "</a:t>
            </a:r>
            <a:r>
              <a:rPr lang="en-US" sz="2800" dirty="0" err="1" smtClean="0"/>
              <a:t>Warenkörben</a:t>
            </a:r>
            <a:r>
              <a:rPr lang="en-US" sz="2800" dirty="0" smtClean="0"/>
              <a:t>" </a:t>
            </a:r>
            <a:r>
              <a:rPr lang="en-US" sz="2800" dirty="0" err="1" smtClean="0"/>
              <a:t>über</a:t>
            </a:r>
            <a:r>
              <a:rPr lang="en-US" sz="2800" dirty="0" smtClean="0"/>
              <a:t> </a:t>
            </a:r>
            <a:r>
              <a:rPr lang="en-US" sz="2800" dirty="0" err="1" smtClean="0"/>
              <a:t>Kassenbon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110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229600" cy="503238"/>
          </a:xfrm>
        </p:spPr>
        <p:txBody>
          <a:bodyPr/>
          <a:lstStyle/>
          <a:p>
            <a:r>
              <a:rPr lang="en-US" dirty="0" err="1" smtClean="0"/>
              <a:t>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975"/>
            <a:ext cx="8229600" cy="4968875"/>
          </a:xfrm>
        </p:spPr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r>
              <a:rPr lang="en-US" dirty="0" smtClean="0"/>
              <a:t> </a:t>
            </a:r>
            <a:r>
              <a:rPr lang="en-US" dirty="0" err="1" smtClean="0"/>
              <a:t>Nutzerdaten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personalisiert</a:t>
            </a:r>
            <a:r>
              <a:rPr lang="en-US" dirty="0" smtClean="0"/>
              <a:t> </a:t>
            </a:r>
            <a:r>
              <a:rPr lang="en-US" dirty="0" err="1" smtClean="0"/>
              <a:t>erfasst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eine</a:t>
            </a:r>
            <a:r>
              <a:rPr lang="en-US" dirty="0" smtClean="0"/>
              <a:t> Payback-</a:t>
            </a:r>
            <a:r>
              <a:rPr lang="en-US" dirty="0" err="1" smtClean="0"/>
              <a:t>Karte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Was </a:t>
            </a:r>
            <a:r>
              <a:rPr lang="en-US" dirty="0" err="1" smtClean="0"/>
              <a:t>sind</a:t>
            </a:r>
            <a:r>
              <a:rPr lang="en-US" dirty="0" smtClean="0"/>
              <a:t> die </a:t>
            </a:r>
            <a:r>
              <a:rPr lang="en-US" dirty="0" err="1" smtClean="0"/>
              <a:t>zentralen</a:t>
            </a:r>
            <a:r>
              <a:rPr lang="en-US" dirty="0" smtClean="0"/>
              <a:t> </a:t>
            </a:r>
            <a:r>
              <a:rPr lang="en-US" dirty="0" err="1" smtClean="0"/>
              <a:t>Techniken</a:t>
            </a:r>
            <a:r>
              <a:rPr lang="en-US" dirty="0" smtClean="0"/>
              <a:t> und </a:t>
            </a:r>
            <a:r>
              <a:rPr lang="en-US" dirty="0" err="1" smtClean="0"/>
              <a:t>Probleme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812">
            <a:off x="399098" y="2650088"/>
            <a:ext cx="8345802" cy="1673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514">
            <a:off x="340455" y="4433230"/>
            <a:ext cx="8764273" cy="1418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19472"/>
            <a:ext cx="3175000" cy="205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259645">
            <a:off x="4509574" y="5194653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259645">
            <a:off x="333848" y="5767133"/>
            <a:ext cx="1419522" cy="279111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259645">
            <a:off x="7841698" y="4433290"/>
            <a:ext cx="1131337" cy="28283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21305856">
            <a:off x="6888882" y="3543377"/>
            <a:ext cx="1413876" cy="346408"/>
          </a:xfrm>
          <a:prstGeom prst="rect">
            <a:avLst/>
          </a:prstGeom>
          <a:solidFill>
            <a:srgbClr val="38F769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27555">
            <a:off x="4086841" y="4054816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305FF"/>
                </a:solidFill>
              </a:rPr>
              <a:t>[Wikipedia]</a:t>
            </a:r>
            <a:endParaRPr lang="en-US" dirty="0">
              <a:solidFill>
                <a:srgbClr val="0305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318424">
            <a:off x="5132328" y="5339056"/>
            <a:ext cx="2382405" cy="312159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8F7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260648"/>
            <a:ext cx="8229600" cy="65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Assoziationsregeln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81000" y="1124744"/>
            <a:ext cx="8318500" cy="1408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Menge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Regeln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das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eines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Artikels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oder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mehrerer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vorhersagt</a:t>
            </a:r>
            <a:endParaRPr lang="en-GB" sz="2400" dirty="0" smtClean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Warenkorbeintragung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DB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Jargon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Transaktion</a:t>
            </a:r>
            <a:r>
              <a:rPr lang="en-GB" sz="24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genannt</a:t>
            </a:r>
            <a:endParaRPr lang="en-GB" sz="24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04800" y="2740819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 smtClean="0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C6D9C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135741"/>
              </p:ext>
            </p:extLst>
          </p:nvPr>
        </p:nvGraphicFramePr>
        <p:xfrm>
          <a:off x="460375" y="3397250"/>
          <a:ext cx="4337050" cy="252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" name="Document" r:id="rId4" imgW="3429000" imgH="1993900" progId="Word.Document.8">
                  <p:embed/>
                </p:oleObj>
              </mc:Choice>
              <mc:Fallback>
                <p:oleObj name="Document" r:id="rId4" imgW="34290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" y="3397250"/>
                        <a:ext cx="4337050" cy="2525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029200" y="3728244"/>
            <a:ext cx="3810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Assoziationsregeln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154613" y="4514057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{Diaper,Coke},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Bread} </a:t>
            </a:r>
            <a:r>
              <a:rPr lang="en-GB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</a:t>
            </a: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{Milk},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7862" y="5877272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Rakesh Agrawal, Tomasz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Imieliński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Arun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Swami: Mining Association Rules between Sets of Items in Large Databases. In: </a:t>
            </a: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>Proc. 1993 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ACM SIGMOD </a:t>
            </a: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>International Conference 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on Management of </a:t>
            </a:r>
            <a:r>
              <a:rPr lang="en-US" sz="1400" dirty="0" smtClean="0">
                <a:solidFill>
                  <a:srgbClr val="0305FF"/>
                </a:solidFill>
                <a:latin typeface="Helvetica" charset="0"/>
              </a:rPr>
              <a:t>data, SIGMOD 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Record. Bd. 22,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Nr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. 2, </a:t>
            </a:r>
            <a:r>
              <a:rPr lang="en-US" sz="1400" dirty="0" err="1">
                <a:solidFill>
                  <a:srgbClr val="0305FF"/>
                </a:solidFill>
                <a:latin typeface="Helvetica" charset="0"/>
              </a:rPr>
              <a:t>Juni</a:t>
            </a:r>
            <a:r>
              <a:rPr lang="en-US" sz="1400" dirty="0">
                <a:solidFill>
                  <a:srgbClr val="0305FF"/>
                </a:solidFill>
                <a:latin typeface="Helvetica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Helvetica" charset="0"/>
              </a:rPr>
              <a:t>1993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/>
              <a:t>6</a:t>
            </a:r>
            <a:endParaRPr lang="de-DE" sz="1200" dirty="0"/>
          </a:p>
        </p:txBody>
      </p:sp>
      <p:sp>
        <p:nvSpPr>
          <p:cNvPr id="3" name="Rectangle 2"/>
          <p:cNvSpPr/>
          <p:nvPr/>
        </p:nvSpPr>
        <p:spPr>
          <a:xfrm>
            <a:off x="4536504" y="1468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/>
              <a:t>Folgende</a:t>
            </a:r>
            <a:r>
              <a:rPr lang="en-US" sz="1200" dirty="0" smtClean="0"/>
              <a:t> 18 </a:t>
            </a:r>
            <a:r>
              <a:rPr lang="en-US" sz="1200" dirty="0" err="1" smtClean="0"/>
              <a:t>Präsentationen</a:t>
            </a:r>
            <a:r>
              <a:rPr lang="en-US" sz="1200" dirty="0" smtClean="0"/>
              <a:t> </a:t>
            </a:r>
            <a:r>
              <a:rPr lang="en-US" sz="1200" dirty="0" err="1" smtClean="0"/>
              <a:t>sind</a:t>
            </a:r>
            <a:r>
              <a:rPr lang="en-US" sz="1200" dirty="0" smtClean="0"/>
              <a:t> </a:t>
            </a:r>
            <a:r>
              <a:rPr lang="en-US" sz="1200" dirty="0" err="1" smtClean="0"/>
              <a:t>inspiriert</a:t>
            </a:r>
            <a:r>
              <a:rPr lang="en-US" sz="1200" dirty="0" smtClean="0"/>
              <a:t> von </a:t>
            </a:r>
            <a:r>
              <a:rPr lang="en-US" sz="1200" dirty="0" err="1" smtClean="0"/>
              <a:t>Präsentationen</a:t>
            </a:r>
            <a:r>
              <a:rPr lang="en-US" sz="1200" dirty="0" smtClean="0"/>
              <a:t> </a:t>
            </a:r>
            <a:r>
              <a:rPr lang="en-US" sz="1200" dirty="0" err="1" smtClean="0"/>
              <a:t>aus</a:t>
            </a:r>
            <a:r>
              <a:rPr lang="en-US" sz="1200" dirty="0" smtClean="0"/>
              <a:t>: CAS </a:t>
            </a:r>
            <a:r>
              <a:rPr lang="en-US" sz="1200" dirty="0"/>
              <a:t>CS 565, Data Mining, Fall </a:t>
            </a:r>
            <a:r>
              <a:rPr lang="en-US" sz="1200" dirty="0" smtClean="0"/>
              <a:t>2012, </a:t>
            </a:r>
            <a:r>
              <a:rPr lang="en-US" sz="1200" dirty="0" err="1"/>
              <a:t>Evimaria</a:t>
            </a:r>
            <a:r>
              <a:rPr lang="en-US" sz="1200"/>
              <a:t> Terzi, Boston </a:t>
            </a:r>
            <a:r>
              <a:rPr lang="en-US" sz="1200"/>
              <a:t>Univ</a:t>
            </a:r>
            <a:r>
              <a:rPr lang="en-US" sz="120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3198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7200" y="254124"/>
            <a:ext cx="8229600" cy="654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3185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Gegeben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b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D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in Form von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von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die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zusammen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vorkommen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3216275"/>
            <a:ext cx="41910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C6D9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C6D9C"/>
                </a:solidFill>
                <a:latin typeface="Arial" charset="0"/>
                <a:ea typeface="DejaVu LGC Sans" charset="0"/>
                <a:cs typeface="DejaVu LGC Sans" charset="0"/>
              </a:rPr>
              <a:t>Warenkorbtransaktionen</a:t>
            </a:r>
            <a:endParaRPr lang="en-GB" b="1" dirty="0">
              <a:solidFill>
                <a:srgbClr val="0C6D9C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289584"/>
              </p:ext>
            </p:extLst>
          </p:nvPr>
        </p:nvGraphicFramePr>
        <p:xfrm>
          <a:off x="452438" y="3873500"/>
          <a:ext cx="4352925" cy="252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2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3873500"/>
                        <a:ext cx="4352925" cy="252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076056" y="4203700"/>
            <a:ext cx="379127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Beispiele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für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häufige</a:t>
            </a:r>
            <a:r>
              <a:rPr lang="en-GB" b="1" dirty="0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Artikelmengen</a:t>
            </a:r>
            <a:endParaRPr lang="en-GB" b="1" dirty="0">
              <a:solidFill>
                <a:srgbClr val="000000"/>
              </a:solidFill>
              <a:latin typeface="Arial" charset="0"/>
              <a:ea typeface="DejaVu LGC Sans" charset="0"/>
              <a:cs typeface="DejaVu LGC Sans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154613" y="4989513"/>
            <a:ext cx="3532187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{Diaper, Beer},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{Milk, Bread} </a:t>
            </a:r>
            <a:b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ea typeface="DejaVu LGC Sans" charset="0"/>
                <a:cs typeface="DejaVu LGC Sans" charset="0"/>
              </a:rPr>
              <a:t>{Beer, Bread, Milk},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43868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7544" y="18864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Definition: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04800" y="1268760"/>
            <a:ext cx="5419328" cy="5578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⊆ </a:t>
            </a:r>
            <a:r>
              <a:rPr lang="en-GB" sz="20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Gesamt-Artikelmenge</a:t>
            </a:r>
            <a:r>
              <a:rPr lang="en-GB" sz="20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I</a:t>
            </a:r>
            <a:r>
              <a:rPr lang="en-GB" sz="2000" b="1" i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  <a:endParaRPr lang="en-GB" sz="20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{Milk, Bread, Diaper}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Unterstützungszähler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000" b="1" dirty="0">
                <a:solidFill>
                  <a:srgbClr val="000000"/>
                </a:solidFill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20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)‏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smtClean="0">
                <a:solidFill>
                  <a:srgbClr val="0305FF"/>
                </a:solidFill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des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Auftretens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der </a:t>
            </a:r>
            <a:b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w in den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Anzahl</a:t>
            </a:r>
            <a:r>
              <a:rPr lang="en-GB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   </a:t>
            </a:r>
            <a:r>
              <a:rPr lang="en-GB" dirty="0">
                <a:solidFill>
                  <a:srgbClr val="00B050"/>
                </a:solidFill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({Milk, Bread</a:t>
            </a:r>
            <a:r>
              <a:rPr lang="en-GB" dirty="0" smtClean="0">
                <a:solidFill>
                  <a:srgbClr val="00B050"/>
                </a:solidFill>
                <a:ea typeface="DejaVu LGC Sans" charset="0"/>
                <a:cs typeface="DejaVu LGC Sans" charset="0"/>
              </a:rPr>
              <a:t>, Diaper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}) = 2</a:t>
            </a:r>
            <a:r>
              <a:rPr lang="en-GB" b="1" dirty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Unterstützung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(support)</a:t>
            </a:r>
            <a:endParaRPr lang="en-GB" sz="20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Anteil</a:t>
            </a:r>
            <a:r>
              <a:rPr lang="en-GB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der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Warenkörbe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in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denen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vorkommt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: </a:t>
            </a:r>
            <a:r>
              <a:rPr lang="en-GB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s(w) = </a:t>
            </a:r>
            <a:r>
              <a:rPr lang="en-GB" dirty="0" smtClean="0">
                <a:solidFill>
                  <a:srgbClr val="0305FF"/>
                </a:solidFill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(w) / |D|</a:t>
            </a:r>
            <a:endParaRPr lang="en-GB" dirty="0">
              <a:solidFill>
                <a:srgbClr val="0305FF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Z.B.:</a:t>
            </a:r>
            <a:r>
              <a:rPr lang="en-GB" b="1" dirty="0" smtClean="0">
                <a:solidFill>
                  <a:schemeClr val="accent2"/>
                </a:solidFill>
                <a:ea typeface="DejaVu LGC Sans" charset="0"/>
                <a:cs typeface="DejaVu LGC Sans" charset="0"/>
              </a:rPr>
              <a:t>   </a:t>
            </a:r>
            <a:r>
              <a:rPr lang="en-GB" dirty="0">
                <a:solidFill>
                  <a:srgbClr val="00B050"/>
                </a:solidFill>
                <a:ea typeface="DejaVu LGC Sans" charset="0"/>
                <a:cs typeface="DejaVu LGC Sans" charset="0"/>
              </a:rPr>
              <a:t>s({Milk, Bread, Diaper}) = 2/5</a:t>
            </a:r>
          </a:p>
          <a:p>
            <a:pPr marL="341313" indent="-341313">
              <a:lnSpc>
                <a:spcPct val="100000"/>
              </a:lnSpc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(frequent </a:t>
            </a:r>
            <a:r>
              <a:rPr lang="en-GB" sz="2000" b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itemset</a:t>
            </a:r>
            <a:r>
              <a:rPr lang="en-GB" sz="20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2000" b="1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mit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Support ≥ </a:t>
            </a:r>
            <a:r>
              <a:rPr lang="en-GB" b="1" i="1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minsup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(</a:t>
            </a:r>
            <a:r>
              <a:rPr lang="en-GB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Schwellwert</a:t>
            </a:r>
            <a:r>
              <a:rPr lang="en-GB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06827"/>
              </p:ext>
            </p:extLst>
          </p:nvPr>
        </p:nvGraphicFramePr>
        <p:xfrm>
          <a:off x="5148064" y="1852092"/>
          <a:ext cx="3715197" cy="2152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4" name="Document" r:id="rId4" imgW="3594100" imgH="1993900" progId="Word.Document.8">
                  <p:embed/>
                </p:oleObj>
              </mc:Choice>
              <mc:Fallback>
                <p:oleObj name="Document" r:id="rId4" imgW="3594100" imgH="199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852092"/>
                        <a:ext cx="3715197" cy="21529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04133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457200" y="44624"/>
            <a:ext cx="8229600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Warum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36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finden</a:t>
            </a:r>
            <a:r>
              <a:rPr lang="en-GB" sz="36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?</a:t>
            </a:r>
            <a:endParaRPr lang="en-GB" sz="36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81000" y="1600200"/>
            <a:ext cx="8583488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Interessant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für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Platzierung</a:t>
            </a:r>
            <a:r>
              <a:rPr lang="en-GB" sz="24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von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im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Supermarkt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auf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Webseiten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, </a:t>
            </a:r>
            <a:r>
              <a:rPr lang="mr-IN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)</a:t>
            </a: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Häufige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kennzeichnen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positive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Kombinationen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b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(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seltene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Artikelmengen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kaum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relevant), </a:t>
            </a:r>
            <a:b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</a:b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bieten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also </a:t>
            </a:r>
            <a:r>
              <a:rPr lang="en-GB" sz="2400" dirty="0" err="1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Zusammenfassung</a:t>
            </a:r>
            <a:r>
              <a:rPr lang="en-GB" sz="2400" dirty="0" smtClean="0">
                <a:solidFill>
                  <a:srgbClr val="0305FF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einer</a:t>
            </a:r>
            <a:r>
              <a:rPr lang="en-GB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Datenmenge</a:t>
            </a:r>
            <a:endParaRPr lang="en-GB" sz="24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endParaRPr lang="en-GB" sz="2400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90513" indent="-2905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860425" algn="l"/>
                <a:tab pos="1774825" algn="l"/>
                <a:tab pos="2689225" algn="l"/>
                <a:tab pos="3603625" algn="l"/>
                <a:tab pos="4518025" algn="l"/>
                <a:tab pos="5432425" algn="l"/>
                <a:tab pos="6346825" algn="l"/>
                <a:tab pos="7261225" algn="l"/>
                <a:tab pos="8175625" algn="l"/>
                <a:tab pos="9090025" algn="l"/>
                <a:tab pos="10004425" algn="l"/>
              </a:tabLst>
            </a:pPr>
            <a:r>
              <a:rPr lang="mr-IN" sz="2400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…</a:t>
            </a:r>
            <a:endParaRPr lang="en-GB" sz="2400" dirty="0" smtClean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56550" y="6400800"/>
            <a:ext cx="1008063" cy="26856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1200" dirty="0" smtClean="0"/>
              <a:t>9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46510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4577</TotalTime>
  <Words>832</Words>
  <Application>Microsoft Macintosh PowerPoint</Application>
  <PresentationFormat>On-screen Show (4:3)</PresentationFormat>
  <Paragraphs>269</Paragraphs>
  <Slides>33</Slides>
  <Notes>19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Calibri</vt:lpstr>
      <vt:lpstr>DejaVu LGC Sans</vt:lpstr>
      <vt:lpstr>Helvetica</vt:lpstr>
      <vt:lpstr>ＭＳ Ｐゴシック</vt:lpstr>
      <vt:lpstr>Myriad Pro</vt:lpstr>
      <vt:lpstr>Symbol</vt:lpstr>
      <vt:lpstr>Tahoma</vt:lpstr>
      <vt:lpstr>Verdana</vt:lpstr>
      <vt:lpstr>Wingdings</vt:lpstr>
      <vt:lpstr>Arial</vt:lpstr>
      <vt:lpstr>7_Standarddesign</vt:lpstr>
      <vt:lpstr>Document</vt:lpstr>
      <vt:lpstr>Equation</vt:lpstr>
      <vt:lpstr>Equation.3</vt:lpstr>
      <vt:lpstr>Word.Document.8</vt:lpstr>
      <vt:lpstr>Informatik-Vertiefung Web und Data Science</vt:lpstr>
      <vt:lpstr>Über Windeln, Bier und Fahrräder …</vt:lpstr>
      <vt:lpstr>Long Tail</vt:lpstr>
      <vt:lpstr>Einsichten nur mit großen Datenmengen?</vt:lpstr>
      <vt:lpstr>Fragen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Berechnungsaufwand</vt:lpstr>
      <vt:lpstr>PowerPoint Presentation</vt:lpstr>
      <vt:lpstr>PowerPoint Presentation</vt:lpstr>
      <vt:lpstr>PowerPoint Presentation</vt:lpstr>
      <vt:lpstr>Und Google? Mehr als Suchen von Webseiten</vt:lpstr>
      <vt:lpstr>PowerPoint Presentation</vt:lpstr>
      <vt:lpstr>PowerPoint Presentation</vt:lpstr>
      <vt:lpstr>PowerPoint Presentation</vt:lpstr>
      <vt:lpstr>Und Googles Suchmaschine?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1280</cp:revision>
  <cp:lastPrinted>2015-04-09T12:56:16Z</cp:lastPrinted>
  <dcterms:created xsi:type="dcterms:W3CDTF">2010-04-27T12:26:40Z</dcterms:created>
  <dcterms:modified xsi:type="dcterms:W3CDTF">2016-10-11T19:34:39Z</dcterms:modified>
</cp:coreProperties>
</file>