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5" r:id="rId1"/>
  </p:sldMasterIdLst>
  <p:notesMasterIdLst>
    <p:notesMasterId r:id="rId38"/>
  </p:notesMasterIdLst>
  <p:handoutMasterIdLst>
    <p:handoutMasterId r:id="rId39"/>
  </p:handoutMasterIdLst>
  <p:sldIdLst>
    <p:sldId id="419" r:id="rId2"/>
    <p:sldId id="425" r:id="rId3"/>
    <p:sldId id="485" r:id="rId4"/>
    <p:sldId id="497" r:id="rId5"/>
    <p:sldId id="486" r:id="rId6"/>
    <p:sldId id="473" r:id="rId7"/>
    <p:sldId id="422" r:id="rId8"/>
    <p:sldId id="420" r:id="rId9"/>
    <p:sldId id="421" r:id="rId10"/>
    <p:sldId id="490" r:id="rId11"/>
    <p:sldId id="507" r:id="rId12"/>
    <p:sldId id="491" r:id="rId13"/>
    <p:sldId id="447" r:id="rId14"/>
    <p:sldId id="448" r:id="rId15"/>
    <p:sldId id="449" r:id="rId16"/>
    <p:sldId id="450" r:id="rId17"/>
    <p:sldId id="451" r:id="rId18"/>
    <p:sldId id="510" r:id="rId19"/>
    <p:sldId id="452" r:id="rId20"/>
    <p:sldId id="508" r:id="rId21"/>
    <p:sldId id="478" r:id="rId22"/>
    <p:sldId id="476" r:id="rId23"/>
    <p:sldId id="469" r:id="rId24"/>
    <p:sldId id="456" r:id="rId25"/>
    <p:sldId id="457" r:id="rId26"/>
    <p:sldId id="470" r:id="rId27"/>
    <p:sldId id="481" r:id="rId28"/>
    <p:sldId id="487" r:id="rId29"/>
    <p:sldId id="505" r:id="rId30"/>
    <p:sldId id="494" r:id="rId31"/>
    <p:sldId id="493" r:id="rId32"/>
    <p:sldId id="509" r:id="rId33"/>
    <p:sldId id="496" r:id="rId34"/>
    <p:sldId id="480" r:id="rId35"/>
    <p:sldId id="466" r:id="rId36"/>
    <p:sldId id="506" r:id="rId37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Myriad Pro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1C33FF"/>
    <a:srgbClr val="4066FF"/>
    <a:srgbClr val="38F769"/>
    <a:srgbClr val="00394A"/>
    <a:srgbClr val="003241"/>
    <a:srgbClr val="DAD9D3"/>
    <a:srgbClr val="B2B1A9"/>
    <a:srgbClr val="004B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508"/>
    <p:restoredTop sz="94674"/>
  </p:normalViewPr>
  <p:slideViewPr>
    <p:cSldViewPr>
      <p:cViewPr varScale="1">
        <p:scale>
          <a:sx n="106" d="100"/>
          <a:sy n="106" d="100"/>
        </p:scale>
        <p:origin x="192" y="4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A6ECAE5-6A67-9648-BFD4-50D589EC5C71}" type="datetimeFigureOut">
              <a:rPr lang="de-DE"/>
              <a:pPr>
                <a:defRPr/>
              </a:pPr>
              <a:t>01.05.16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298B09E7-CB36-8743-B365-30F25214A4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4333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67AB418-317D-AC4E-A41A-2B33F9292AC9}" type="datetimeFigureOut">
              <a:rPr lang="de-DE"/>
              <a:pPr>
                <a:defRPr/>
              </a:pPr>
              <a:t>01.05.16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smtClean="0"/>
              <a:t>Mastertextformat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609C88DA-55BC-924E-8761-82F5902E2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13931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09C88DA-55BC-924E-8761-82F5902E2CE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87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EBD5CD5-8B56-CF48-93F3-6425E09685F8}" type="slidenum">
              <a:rPr lang="en-US" altLang="en-US" sz="1200"/>
              <a:pPr/>
              <a:t>13</a:t>
            </a:fld>
            <a:endParaRPr lang="en-US" alt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it-IT" altLang="en-US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9812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Master-Untertitelformat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B34403-92B1-A544-A7FD-95466AC3179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35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2627313" y="6400800"/>
            <a:ext cx="1223962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3133725" y="6400800"/>
            <a:ext cx="2895600" cy="196850"/>
          </a:xfrm>
          <a:prstGeom prst="rect">
            <a:avLst/>
          </a:prstGeom>
        </p:spPr>
        <p:txBody>
          <a:bodyPr/>
          <a:lstStyle>
            <a:lvl1pPr>
              <a:defRPr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C577E2-95DD-1F4B-A688-E8FB0200778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878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png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56" name="Rectangle 4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56550" y="6400800"/>
            <a:ext cx="1008063" cy="19685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91440" bIns="0" numCol="1" anchor="t" anchorCtr="0" compatLnSpc="1">
            <a:prstTxWarp prst="textNoShape">
              <a:avLst/>
            </a:prstTxWarp>
          </a:bodyPr>
          <a:lstStyle>
            <a:lvl1pPr algn="r">
              <a:defRPr sz="1100">
                <a:cs typeface="+mn-cs"/>
              </a:defRPr>
            </a:lvl1pPr>
          </a:lstStyle>
          <a:p>
            <a:pPr>
              <a:defRPr/>
            </a:pPr>
            <a:fld id="{7B1C38A0-67D8-0242-BF64-2E51696E2079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pic>
        <p:nvPicPr>
          <p:cNvPr id="1027" name="Picture 45" descr="Logo_ImFocus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63" y="6453188"/>
            <a:ext cx="137795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58" name="Rectangle 46"/>
          <p:cNvSpPr>
            <a:spLocks noChangeArrowheads="1"/>
          </p:cNvSpPr>
          <p:nvPr userDrawn="1"/>
        </p:nvSpPr>
        <p:spPr bwMode="auto">
          <a:xfrm>
            <a:off x="179388" y="981075"/>
            <a:ext cx="8785225" cy="7302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59" name="Rectangle 47"/>
          <p:cNvSpPr>
            <a:spLocks noChangeArrowheads="1"/>
          </p:cNvSpPr>
          <p:nvPr userDrawn="1"/>
        </p:nvSpPr>
        <p:spPr bwMode="auto">
          <a:xfrm flipV="1">
            <a:off x="179388" y="6669088"/>
            <a:ext cx="8785225" cy="18891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64561" name="Rectangle 49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260350"/>
            <a:ext cx="8229600" cy="50323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Titelmasterformat durch Klicken bearbeiten</a:t>
            </a:r>
          </a:p>
        </p:txBody>
      </p:sp>
      <p:sp>
        <p:nvSpPr>
          <p:cNvPr id="64562" name="Rectangle 5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196975"/>
            <a:ext cx="8229600" cy="49688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dirty="0"/>
              <a:t>Textmasterformate durch Klicken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pic>
        <p:nvPicPr>
          <p:cNvPr id="1032" name="Bild 48" descr="Logo_Inst_InfSys_P309.pdf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167438"/>
            <a:ext cx="2160588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Myriad Pro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6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Relationship Id="rId3" Type="http://schemas.openxmlformats.org/officeDocument/2006/relationships/image" Target="../media/image26.gi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268760"/>
            <a:ext cx="7772400" cy="935037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err="1" smtClean="0"/>
              <a:t>eHumanities</a:t>
            </a:r>
            <a:r>
              <a:rPr lang="en-US" sz="3600" b="1" dirty="0" smtClean="0"/>
              <a:t> 4.0: </a:t>
            </a:r>
            <a:br>
              <a:rPr lang="en-US" sz="3600" b="1" dirty="0" smtClean="0"/>
            </a:br>
            <a:r>
              <a:rPr lang="en-US" sz="3600" b="1" dirty="0" smtClean="0"/>
              <a:t>Pitfalls and Potentials</a:t>
            </a:r>
            <a:r>
              <a:rPr lang="en-US" sz="3600" dirty="0" smtClean="0"/>
              <a:t> </a:t>
            </a:r>
            <a:endParaRPr lang="en-US" sz="3600" b="1" dirty="0" smtClean="0">
              <a:cs typeface="+mj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972520"/>
            <a:ext cx="3479800" cy="2336800"/>
          </a:xfrm>
          <a:prstGeom prst="rect">
            <a:avLst/>
          </a:prstGeom>
        </p:spPr>
      </p:pic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35696" y="2780928"/>
            <a:ext cx="5596644" cy="1872208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dirty="0" smtClean="0">
                <a:cs typeface="+mn-cs"/>
              </a:rPr>
              <a:t>Prof. Dr. Ralf </a:t>
            </a:r>
            <a:r>
              <a:rPr lang="en-US" sz="2000" dirty="0" err="1" smtClean="0">
                <a:cs typeface="+mn-cs"/>
              </a:rPr>
              <a:t>Möller</a:t>
            </a:r>
            <a:endParaRPr lang="en-US" sz="2000" dirty="0" smtClean="0">
              <a:cs typeface="+mn-cs"/>
            </a:endParaRPr>
          </a:p>
          <a:p>
            <a:pPr eaLnBrk="1" hangingPunct="1">
              <a:defRPr/>
            </a:pPr>
            <a:r>
              <a:rPr lang="en-US" sz="2000" b="1" dirty="0" err="1" smtClean="0">
                <a:cs typeface="+mn-cs"/>
              </a:rPr>
              <a:t>Universität</a:t>
            </a:r>
            <a:r>
              <a:rPr lang="en-US" sz="2000" b="1" dirty="0" smtClean="0">
                <a:cs typeface="+mn-cs"/>
              </a:rPr>
              <a:t> </a:t>
            </a:r>
            <a:r>
              <a:rPr lang="en-US" sz="2000" b="1" dirty="0" err="1" smtClean="0">
                <a:cs typeface="+mn-cs"/>
              </a:rPr>
              <a:t>zu</a:t>
            </a:r>
            <a:r>
              <a:rPr lang="en-US" sz="2000" b="1" dirty="0" smtClean="0">
                <a:cs typeface="+mn-cs"/>
              </a:rPr>
              <a:t> </a:t>
            </a:r>
            <a:r>
              <a:rPr lang="en-US" sz="2000" b="1" dirty="0" err="1" smtClean="0">
                <a:cs typeface="+mn-cs"/>
              </a:rPr>
              <a:t>Lübeck</a:t>
            </a:r>
            <a:endParaRPr lang="en-US" sz="2000" b="1" dirty="0" smtClean="0">
              <a:cs typeface="+mn-cs"/>
            </a:endParaRPr>
          </a:p>
          <a:p>
            <a:pPr eaLnBrk="1" hangingPunct="1">
              <a:defRPr/>
            </a:pPr>
            <a:r>
              <a:rPr lang="en-US" sz="2000" b="1" dirty="0" smtClean="0">
                <a:cs typeface="+mn-cs"/>
              </a:rPr>
              <a:t>Institute of Information Systems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496" y="4141904"/>
            <a:ext cx="2435696" cy="199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8964613" cy="56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4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11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0"/>
            <a:ext cx="82268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28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12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1" y="332656"/>
            <a:ext cx="8938195" cy="561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94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7" name="Bild 44" descr="Picture 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72816"/>
            <a:ext cx="5791200" cy="438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35797ACD-3CCC-4E40-80F3-3EF3D381C854}" type="slidenum">
              <a:rPr lang="en-US" altLang="en-US" sz="1400" i="0">
                <a:solidFill>
                  <a:schemeClr val="tx2"/>
                </a:solidFill>
              </a:rPr>
              <a:pPr/>
              <a:t>13</a:t>
            </a:fld>
            <a:endParaRPr lang="en-US" altLang="en-US" sz="1400" i="0">
              <a:solidFill>
                <a:schemeClr val="tx2"/>
              </a:solidFill>
            </a:endParaRPr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Information Extraction </a:t>
            </a:r>
            <a:r>
              <a:rPr lang="en-US" altLang="en-US" dirty="0" smtClean="0">
                <a:ea typeface="ＭＳ Ｐゴシック" charset="-128"/>
              </a:rPr>
              <a:t>[BOEMIE 2006]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38150" y="1124744"/>
            <a:ext cx="8382000" cy="5016500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US" altLang="en-US" sz="25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charset="-128"/>
              </a:rPr>
              <a:t>	Bootstrapping Ontology Evolution with Multimedia Information Extraction</a:t>
            </a:r>
            <a:endParaRPr lang="en-US" altLang="en-US" sz="25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eaLnBrk="1" hangingPunct="1">
              <a:buFont typeface="Wingdings" charset="2"/>
              <a:buNone/>
            </a:pPr>
            <a:endParaRPr lang="en-US" altLang="en-US" sz="25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eaLnBrk="1" hangingPunct="1">
              <a:buFont typeface="Wingdings" charset="2"/>
              <a:buNone/>
            </a:pPr>
            <a:endParaRPr lang="en-US" altLang="en-US" sz="25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algn="ctr" eaLnBrk="1" hangingPunct="1">
              <a:buFont typeface="Wingdings" charset="2"/>
              <a:buNone/>
            </a:pPr>
            <a:endParaRPr lang="en-US" altLang="en-US" sz="25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algn="ctr" eaLnBrk="1" hangingPunct="1">
              <a:buFont typeface="Wingdings" charset="2"/>
              <a:buNone/>
            </a:pPr>
            <a:endParaRPr lang="en-US" altLang="en-US" sz="25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  <a:p>
            <a:pPr algn="ctr" eaLnBrk="1" hangingPunct="1">
              <a:buFont typeface="Wingdings" charset="2"/>
              <a:buNone/>
            </a:pPr>
            <a:endParaRPr lang="en-US" altLang="en-US" sz="2500" dirty="0">
              <a:effectLst>
                <a:outerShdw blurRad="38100" dist="38100" dir="2700000" algn="tl">
                  <a:srgbClr val="C0C0C0"/>
                </a:outerShdw>
              </a:effectLst>
              <a:ea typeface="ＭＳ Ｐゴシック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154593" y="1772816"/>
            <a:ext cx="288190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dirty="0" smtClean="0"/>
              <a:t>Ontology defines how world is seen: objects, associations between objects, sets of objects, relations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Ontology = </a:t>
            </a:r>
            <a:br>
              <a:rPr lang="en-US" dirty="0" smtClean="0"/>
            </a:br>
            <a:r>
              <a:rPr lang="en-US" dirty="0" smtClean="0"/>
              <a:t>set </a:t>
            </a:r>
            <a:r>
              <a:rPr lang="en-US" dirty="0"/>
              <a:t>of </a:t>
            </a:r>
            <a:r>
              <a:rPr lang="en-US" dirty="0" smtClean="0"/>
              <a:t>predicate logic formulas </a:t>
            </a:r>
            <a:r>
              <a:rPr lang="en-US" dirty="0"/>
              <a:t>=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knowledge </a:t>
            </a:r>
            <a:r>
              <a:rPr lang="en-US" dirty="0"/>
              <a:t>base</a:t>
            </a:r>
          </a:p>
        </p:txBody>
      </p:sp>
    </p:spTree>
    <p:extLst>
      <p:ext uri="{BB962C8B-B14F-4D97-AF65-F5344CB8AC3E}">
        <p14:creationId xmlns:p14="http://schemas.microsoft.com/office/powerpoint/2010/main" val="29009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F0A5CE8-DC3E-2347-B3C6-DD1DA3F19614}" type="slidenum">
              <a:rPr lang="en-US" altLang="en-US" sz="1400" i="0">
                <a:solidFill>
                  <a:schemeClr val="tx2"/>
                </a:solidFill>
              </a:rPr>
              <a:pPr/>
              <a:t>14</a:t>
            </a:fld>
            <a:endParaRPr lang="en-US" altLang="en-US" sz="1400" i="0">
              <a:solidFill>
                <a:schemeClr val="tx2"/>
              </a:solidFill>
            </a:endParaRPr>
          </a:p>
        </p:txBody>
      </p:sp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Interpretation = Explanation</a:t>
            </a:r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79638"/>
            <a:ext cx="8229600" cy="4525962"/>
          </a:xfrm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  <p:pic>
        <p:nvPicPr>
          <p:cNvPr id="35845" name="Picture 4" descr="imageP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62" y="1268760"/>
            <a:ext cx="3240088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846" name="Group 5"/>
          <p:cNvGrpSpPr>
            <a:grpSpLocks/>
          </p:cNvGrpSpPr>
          <p:nvPr/>
        </p:nvGrpSpPr>
        <p:grpSpPr bwMode="auto">
          <a:xfrm>
            <a:off x="1403300" y="2221260"/>
            <a:ext cx="6769100" cy="3311525"/>
            <a:chOff x="839" y="1617"/>
            <a:chExt cx="4083" cy="1995"/>
          </a:xfrm>
        </p:grpSpPr>
        <p:sp>
          <p:nvSpPr>
            <p:cNvPr id="35869" name="AutoShape 6"/>
            <p:cNvSpPr>
              <a:spLocks noChangeArrowheads="1"/>
            </p:cNvSpPr>
            <p:nvPr/>
          </p:nvSpPr>
          <p:spPr bwMode="auto">
            <a:xfrm rot="10800000">
              <a:off x="839" y="2976"/>
              <a:ext cx="4083" cy="6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613 w 21600"/>
                <a:gd name="T13" fmla="*/ 3600 h 21600"/>
                <a:gd name="T14" fmla="*/ 17987 w 21600"/>
                <a:gd name="T15" fmla="*/ 180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3629" y="21600"/>
                  </a:lnTo>
                  <a:lnTo>
                    <a:pt x="1797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3366">
                    <a:alpha val="10999"/>
                  </a:srgbClr>
                </a:gs>
                <a:gs pos="100000">
                  <a:srgbClr val="00182F">
                    <a:alpha val="25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5870" name="AutoShape 7"/>
            <p:cNvSpPr>
              <a:spLocks noChangeArrowheads="1"/>
            </p:cNvSpPr>
            <p:nvPr/>
          </p:nvSpPr>
          <p:spPr bwMode="auto">
            <a:xfrm rot="10800000">
              <a:off x="1565" y="2297"/>
              <a:ext cx="2631" cy="6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9 w 21600"/>
                <a:gd name="T13" fmla="*/ 4497 h 21600"/>
                <a:gd name="T14" fmla="*/ 17101 w 21600"/>
                <a:gd name="T15" fmla="*/ 1710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669933">
                    <a:alpha val="32001"/>
                  </a:srgbClr>
                </a:gs>
                <a:gs pos="100000">
                  <a:srgbClr val="2F4718">
                    <a:alpha val="12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6088" name="AutoShape 8"/>
            <p:cNvSpPr>
              <a:spLocks noChangeArrowheads="1"/>
            </p:cNvSpPr>
            <p:nvPr/>
          </p:nvSpPr>
          <p:spPr bwMode="auto">
            <a:xfrm>
              <a:off x="2245" y="1617"/>
              <a:ext cx="1275" cy="63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alpha val="25000"/>
                  </a:schemeClr>
                </a:gs>
                <a:gs pos="100000">
                  <a:schemeClr val="accent1">
                    <a:gamma/>
                    <a:tint val="43137"/>
                    <a:invGamma/>
                    <a:alpha val="39999"/>
                  </a:scheme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35847" name="Oval 12"/>
          <p:cNvSpPr>
            <a:spLocks noChangeArrowheads="1"/>
          </p:cNvSpPr>
          <p:nvPr/>
        </p:nvSpPr>
        <p:spPr bwMode="auto">
          <a:xfrm>
            <a:off x="3422600" y="4092923"/>
            <a:ext cx="142875" cy="144462"/>
          </a:xfrm>
          <a:prstGeom prst="ellipse">
            <a:avLst/>
          </a:prstGeom>
          <a:solidFill>
            <a:srgbClr val="66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5848" name="Oval 13"/>
          <p:cNvSpPr>
            <a:spLocks noChangeArrowheads="1"/>
          </p:cNvSpPr>
          <p:nvPr/>
        </p:nvSpPr>
        <p:spPr bwMode="auto">
          <a:xfrm>
            <a:off x="3709937" y="3803998"/>
            <a:ext cx="142875" cy="144462"/>
          </a:xfrm>
          <a:prstGeom prst="ellipse">
            <a:avLst/>
          </a:prstGeom>
          <a:solidFill>
            <a:srgbClr val="66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5849" name="Line 14"/>
          <p:cNvSpPr>
            <a:spLocks noChangeShapeType="1"/>
          </p:cNvSpPr>
          <p:nvPr/>
        </p:nvSpPr>
        <p:spPr bwMode="auto">
          <a:xfrm flipV="1">
            <a:off x="2844750" y="4237385"/>
            <a:ext cx="576262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0" name="Line 15"/>
          <p:cNvSpPr>
            <a:spLocks noChangeShapeType="1"/>
          </p:cNvSpPr>
          <p:nvPr/>
        </p:nvSpPr>
        <p:spPr bwMode="auto">
          <a:xfrm flipV="1">
            <a:off x="3349575" y="4237385"/>
            <a:ext cx="71437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1" name="Line 16"/>
          <p:cNvSpPr>
            <a:spLocks noChangeShapeType="1"/>
          </p:cNvSpPr>
          <p:nvPr/>
        </p:nvSpPr>
        <p:spPr bwMode="auto">
          <a:xfrm flipH="1" flipV="1">
            <a:off x="3781375" y="3948460"/>
            <a:ext cx="71437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2" name="Line 17"/>
          <p:cNvSpPr>
            <a:spLocks noChangeShapeType="1"/>
          </p:cNvSpPr>
          <p:nvPr/>
        </p:nvSpPr>
        <p:spPr bwMode="auto">
          <a:xfrm flipV="1">
            <a:off x="3565475" y="3948460"/>
            <a:ext cx="144462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3" name="Oval 18"/>
          <p:cNvSpPr>
            <a:spLocks noChangeArrowheads="1"/>
          </p:cNvSpPr>
          <p:nvPr/>
        </p:nvSpPr>
        <p:spPr bwMode="auto">
          <a:xfrm>
            <a:off x="1331862" y="1429098"/>
            <a:ext cx="1368425" cy="1439862"/>
          </a:xfrm>
          <a:prstGeom prst="ellips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5854" name="Rectangle 19"/>
          <p:cNvSpPr>
            <a:spLocks noChangeArrowheads="1"/>
          </p:cNvSpPr>
          <p:nvPr/>
        </p:nvSpPr>
        <p:spPr bwMode="auto">
          <a:xfrm>
            <a:off x="468262" y="1284635"/>
            <a:ext cx="3168650" cy="1871663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5855" name="Line 20"/>
          <p:cNvSpPr>
            <a:spLocks noChangeShapeType="1"/>
          </p:cNvSpPr>
          <p:nvPr/>
        </p:nvSpPr>
        <p:spPr bwMode="auto">
          <a:xfrm flipH="1" flipV="1">
            <a:off x="2339925" y="2724498"/>
            <a:ext cx="1081087" cy="13684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6" name="Line 21"/>
          <p:cNvSpPr>
            <a:spLocks noChangeShapeType="1"/>
          </p:cNvSpPr>
          <p:nvPr/>
        </p:nvSpPr>
        <p:spPr bwMode="auto">
          <a:xfrm flipH="1" flipV="1">
            <a:off x="3276550" y="3084860"/>
            <a:ext cx="431800" cy="7207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57" name="Text Box 22"/>
          <p:cNvSpPr txBox="1">
            <a:spLocks noChangeArrowheads="1"/>
          </p:cNvSpPr>
          <p:nvPr/>
        </p:nvSpPr>
        <p:spPr bwMode="auto">
          <a:xfrm>
            <a:off x="1403300" y="3948460"/>
            <a:ext cx="215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en-US" sz="1400">
                <a:solidFill>
                  <a:srgbClr val="003366"/>
                </a:solidFill>
                <a:latin typeface="Helvetica" charset="0"/>
              </a:rPr>
              <a:t>N1:Person, Pole vaulter </a:t>
            </a:r>
          </a:p>
        </p:txBody>
      </p:sp>
      <p:sp>
        <p:nvSpPr>
          <p:cNvPr id="35858" name="Text Box 23"/>
          <p:cNvSpPr txBox="1">
            <a:spLocks noChangeArrowheads="1"/>
          </p:cNvSpPr>
          <p:nvPr/>
        </p:nvSpPr>
        <p:spPr bwMode="auto">
          <a:xfrm>
            <a:off x="2197050" y="3661123"/>
            <a:ext cx="172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en-US" sz="1400">
                <a:solidFill>
                  <a:srgbClr val="003366"/>
                </a:solidFill>
                <a:latin typeface="Helvetica" charset="0"/>
              </a:rPr>
              <a:t>N2:Pole vault trial</a:t>
            </a:r>
          </a:p>
        </p:txBody>
      </p:sp>
      <p:sp>
        <p:nvSpPr>
          <p:cNvPr id="35859" name="Text Box 24"/>
          <p:cNvSpPr txBox="1">
            <a:spLocks noChangeArrowheads="1"/>
          </p:cNvSpPr>
          <p:nvPr/>
        </p:nvSpPr>
        <p:spPr bwMode="auto">
          <a:xfrm>
            <a:off x="4283025" y="4889848"/>
            <a:ext cx="10810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en-US" sz="1800">
                <a:solidFill>
                  <a:srgbClr val="003366"/>
                </a:solidFill>
                <a:latin typeface="Helvetica" charset="0"/>
              </a:rPr>
              <a:t>Objects</a:t>
            </a:r>
          </a:p>
        </p:txBody>
      </p:sp>
      <p:sp>
        <p:nvSpPr>
          <p:cNvPr id="35860" name="Text Box 25"/>
          <p:cNvSpPr txBox="1">
            <a:spLocks noChangeArrowheads="1"/>
          </p:cNvSpPr>
          <p:nvPr/>
        </p:nvSpPr>
        <p:spPr bwMode="auto">
          <a:xfrm>
            <a:off x="4140150" y="3516660"/>
            <a:ext cx="1368425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en-US" sz="1800">
                <a:solidFill>
                  <a:srgbClr val="003366"/>
                </a:solidFill>
                <a:latin typeface="Helvetica" charset="0"/>
              </a:rPr>
              <a:t>Abstract</a:t>
            </a:r>
          </a:p>
          <a:p>
            <a:pPr algn="ctr">
              <a:spcBef>
                <a:spcPct val="50000"/>
              </a:spcBef>
            </a:pPr>
            <a:r>
              <a:rPr lang="de-DE" altLang="en-US" sz="1800">
                <a:solidFill>
                  <a:srgbClr val="003366"/>
                </a:solidFill>
                <a:latin typeface="Helvetica" charset="0"/>
              </a:rPr>
              <a:t>concepts</a:t>
            </a:r>
          </a:p>
        </p:txBody>
      </p:sp>
      <p:sp>
        <p:nvSpPr>
          <p:cNvPr id="35861" name="Oval 29"/>
          <p:cNvSpPr>
            <a:spLocks noChangeArrowheads="1"/>
          </p:cNvSpPr>
          <p:nvPr/>
        </p:nvSpPr>
        <p:spPr bwMode="auto">
          <a:xfrm>
            <a:off x="2773312" y="5097810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5862" name="Oval 30"/>
          <p:cNvSpPr>
            <a:spLocks noChangeArrowheads="1"/>
          </p:cNvSpPr>
          <p:nvPr/>
        </p:nvSpPr>
        <p:spPr bwMode="auto">
          <a:xfrm>
            <a:off x="3276550" y="5097810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5863" name="Oval 31"/>
          <p:cNvSpPr>
            <a:spLocks noChangeArrowheads="1"/>
          </p:cNvSpPr>
          <p:nvPr/>
        </p:nvSpPr>
        <p:spPr bwMode="auto">
          <a:xfrm>
            <a:off x="3779787" y="5097810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5864" name="Text Box 32"/>
          <p:cNvSpPr txBox="1">
            <a:spLocks noChangeArrowheads="1"/>
          </p:cNvSpPr>
          <p:nvPr/>
        </p:nvSpPr>
        <p:spPr bwMode="auto">
          <a:xfrm rot="-5400000">
            <a:off x="2204987" y="4877148"/>
            <a:ext cx="86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en-US" sz="1400">
                <a:solidFill>
                  <a:srgbClr val="003366"/>
                </a:solidFill>
                <a:latin typeface="Helvetica" charset="0"/>
              </a:rPr>
              <a:t>F1:Face</a:t>
            </a:r>
          </a:p>
        </p:txBody>
      </p:sp>
      <p:sp>
        <p:nvSpPr>
          <p:cNvPr id="35865" name="Text Box 33"/>
          <p:cNvSpPr txBox="1">
            <a:spLocks noChangeArrowheads="1"/>
          </p:cNvSpPr>
          <p:nvPr/>
        </p:nvSpPr>
        <p:spPr bwMode="auto">
          <a:xfrm rot="-5400000">
            <a:off x="2691556" y="4804917"/>
            <a:ext cx="8651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en-US" sz="1400">
                <a:solidFill>
                  <a:srgbClr val="003366"/>
                </a:solidFill>
                <a:latin typeface="Helvetica" charset="0"/>
              </a:rPr>
              <a:t>B1:Body</a:t>
            </a:r>
          </a:p>
        </p:txBody>
      </p:sp>
      <p:sp>
        <p:nvSpPr>
          <p:cNvPr id="35866" name="Text Box 34"/>
          <p:cNvSpPr txBox="1">
            <a:spLocks noChangeArrowheads="1"/>
          </p:cNvSpPr>
          <p:nvPr/>
        </p:nvSpPr>
        <p:spPr bwMode="auto">
          <a:xfrm rot="-5400000">
            <a:off x="3197175" y="4804123"/>
            <a:ext cx="86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en-US" sz="1400">
                <a:solidFill>
                  <a:srgbClr val="003366"/>
                </a:solidFill>
                <a:latin typeface="Helvetica" charset="0"/>
              </a:rPr>
              <a:t>P1:Pole</a:t>
            </a:r>
          </a:p>
        </p:txBody>
      </p:sp>
      <p:sp>
        <p:nvSpPr>
          <p:cNvPr id="35867" name="Freeform 35"/>
          <p:cNvSpPr>
            <a:spLocks/>
          </p:cNvSpPr>
          <p:nvPr/>
        </p:nvSpPr>
        <p:spPr bwMode="auto">
          <a:xfrm>
            <a:off x="2895550" y="5232748"/>
            <a:ext cx="400050" cy="88900"/>
          </a:xfrm>
          <a:custGeom>
            <a:avLst/>
            <a:gdLst>
              <a:gd name="T0" fmla="*/ 0 w 252"/>
              <a:gd name="T1" fmla="*/ 0 h 56"/>
              <a:gd name="T2" fmla="*/ 2147483647 w 252"/>
              <a:gd name="T3" fmla="*/ 2147483647 h 56"/>
              <a:gd name="T4" fmla="*/ 2147483647 w 252"/>
              <a:gd name="T5" fmla="*/ 2147483647 h 56"/>
              <a:gd name="T6" fmla="*/ 2147483647 w 252"/>
              <a:gd name="T7" fmla="*/ 2147483647 h 56"/>
              <a:gd name="T8" fmla="*/ 2147483647 w 252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56"/>
              <a:gd name="T17" fmla="*/ 252 w 252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56">
                <a:moveTo>
                  <a:pt x="0" y="0"/>
                </a:moveTo>
                <a:lnTo>
                  <a:pt x="68" y="56"/>
                </a:lnTo>
                <a:lnTo>
                  <a:pt x="128" y="56"/>
                </a:lnTo>
                <a:lnTo>
                  <a:pt x="204" y="52"/>
                </a:lnTo>
                <a:lnTo>
                  <a:pt x="252" y="0"/>
                </a:lnTo>
              </a:path>
            </a:pathLst>
          </a:cu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5868" name="Freeform 36"/>
          <p:cNvSpPr>
            <a:spLocks/>
          </p:cNvSpPr>
          <p:nvPr/>
        </p:nvSpPr>
        <p:spPr bwMode="auto">
          <a:xfrm>
            <a:off x="3421012" y="5245448"/>
            <a:ext cx="400050" cy="88900"/>
          </a:xfrm>
          <a:custGeom>
            <a:avLst/>
            <a:gdLst>
              <a:gd name="T0" fmla="*/ 0 w 252"/>
              <a:gd name="T1" fmla="*/ 0 h 56"/>
              <a:gd name="T2" fmla="*/ 2147483647 w 252"/>
              <a:gd name="T3" fmla="*/ 2147483647 h 56"/>
              <a:gd name="T4" fmla="*/ 2147483647 w 252"/>
              <a:gd name="T5" fmla="*/ 2147483647 h 56"/>
              <a:gd name="T6" fmla="*/ 2147483647 w 252"/>
              <a:gd name="T7" fmla="*/ 2147483647 h 56"/>
              <a:gd name="T8" fmla="*/ 2147483647 w 252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56"/>
              <a:gd name="T17" fmla="*/ 252 w 252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56">
                <a:moveTo>
                  <a:pt x="0" y="0"/>
                </a:moveTo>
                <a:lnTo>
                  <a:pt x="68" y="56"/>
                </a:lnTo>
                <a:lnTo>
                  <a:pt x="128" y="56"/>
                </a:lnTo>
                <a:lnTo>
                  <a:pt x="204" y="52"/>
                </a:lnTo>
                <a:lnTo>
                  <a:pt x="252" y="0"/>
                </a:lnTo>
              </a:path>
            </a:pathLst>
          </a:cu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834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9015AFD6-1922-8245-AE41-0E47D0477950}" type="slidenum">
              <a:rPr lang="en-US" altLang="en-US" sz="1400" i="0">
                <a:solidFill>
                  <a:schemeClr val="tx2"/>
                </a:solidFill>
              </a:rPr>
              <a:pPr/>
              <a:t>15</a:t>
            </a:fld>
            <a:endParaRPr lang="en-US" altLang="en-US" sz="1400" i="0">
              <a:solidFill>
                <a:schemeClr val="tx2"/>
              </a:solidFill>
            </a:endParaRPr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Text modality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260920" y="1196752"/>
            <a:ext cx="8812213" cy="5105400"/>
          </a:xfrm>
          <a:noFill/>
        </p:spPr>
        <p:txBody>
          <a:bodyPr/>
          <a:lstStyle/>
          <a:p>
            <a:pPr eaLnBrk="1" hangingPunct="1"/>
            <a:r>
              <a:rPr lang="en-US" altLang="en-US" sz="2000">
                <a:ea typeface="ＭＳ Ｐゴシック" charset="-128"/>
              </a:rPr>
              <a:t>Low-level analysis of text</a:t>
            </a:r>
          </a:p>
          <a:p>
            <a:pPr eaLnBrk="1" hangingPunct="1"/>
            <a:endParaRPr lang="en-US" altLang="en-US" sz="2000">
              <a:ea typeface="ＭＳ Ｐゴシック" charset="-128"/>
            </a:endParaRPr>
          </a:p>
          <a:p>
            <a:pPr lvl="1" eaLnBrk="1" hangingPunct="1">
              <a:buFontTx/>
              <a:buNone/>
            </a:pPr>
            <a:endParaRPr lang="en-US" altLang="en-US" sz="2000">
              <a:ea typeface="ＭＳ Ｐゴシック" charset="-128"/>
            </a:endParaRPr>
          </a:p>
        </p:txBody>
      </p:sp>
      <p:grpSp>
        <p:nvGrpSpPr>
          <p:cNvPr id="36869" name="Group 5"/>
          <p:cNvGrpSpPr>
            <a:grpSpLocks/>
          </p:cNvGrpSpPr>
          <p:nvPr/>
        </p:nvGrpSpPr>
        <p:grpSpPr bwMode="auto">
          <a:xfrm>
            <a:off x="1367408" y="2806179"/>
            <a:ext cx="6769100" cy="3311525"/>
            <a:chOff x="839" y="1617"/>
            <a:chExt cx="4083" cy="1995"/>
          </a:xfrm>
        </p:grpSpPr>
        <p:sp>
          <p:nvSpPr>
            <p:cNvPr id="36891" name="AutoShape 6"/>
            <p:cNvSpPr>
              <a:spLocks noChangeArrowheads="1"/>
            </p:cNvSpPr>
            <p:nvPr/>
          </p:nvSpPr>
          <p:spPr bwMode="auto">
            <a:xfrm rot="10800000">
              <a:off x="839" y="2976"/>
              <a:ext cx="4083" cy="6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613 w 21600"/>
                <a:gd name="T13" fmla="*/ 3600 h 21600"/>
                <a:gd name="T14" fmla="*/ 17987 w 21600"/>
                <a:gd name="T15" fmla="*/ 180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3629" y="21600"/>
                  </a:lnTo>
                  <a:lnTo>
                    <a:pt x="1797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3366">
                    <a:alpha val="10999"/>
                  </a:srgbClr>
                </a:gs>
                <a:gs pos="100000">
                  <a:srgbClr val="00182F">
                    <a:alpha val="25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6892" name="AutoShape 7"/>
            <p:cNvSpPr>
              <a:spLocks noChangeArrowheads="1"/>
            </p:cNvSpPr>
            <p:nvPr/>
          </p:nvSpPr>
          <p:spPr bwMode="auto">
            <a:xfrm rot="10800000">
              <a:off x="1565" y="2297"/>
              <a:ext cx="2631" cy="6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9 w 21600"/>
                <a:gd name="T13" fmla="*/ 4497 h 21600"/>
                <a:gd name="T14" fmla="*/ 17101 w 21600"/>
                <a:gd name="T15" fmla="*/ 1710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669933">
                    <a:alpha val="32001"/>
                  </a:srgbClr>
                </a:gs>
                <a:gs pos="100000">
                  <a:srgbClr val="2F4718">
                    <a:alpha val="12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47112" name="AutoShape 8"/>
            <p:cNvSpPr>
              <a:spLocks noChangeArrowheads="1"/>
            </p:cNvSpPr>
            <p:nvPr/>
          </p:nvSpPr>
          <p:spPr bwMode="auto">
            <a:xfrm>
              <a:off x="2245" y="1617"/>
              <a:ext cx="1275" cy="63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alpha val="25000"/>
                  </a:schemeClr>
                </a:gs>
                <a:gs pos="100000">
                  <a:schemeClr val="accent1">
                    <a:gamma/>
                    <a:tint val="43137"/>
                    <a:invGamma/>
                    <a:alpha val="39999"/>
                  </a:scheme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36870" name="Oval 9"/>
          <p:cNvSpPr>
            <a:spLocks noChangeArrowheads="1"/>
          </p:cNvSpPr>
          <p:nvPr/>
        </p:nvSpPr>
        <p:spPr bwMode="auto">
          <a:xfrm>
            <a:off x="2739008" y="5685904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6871" name="Oval 10"/>
          <p:cNvSpPr>
            <a:spLocks noChangeArrowheads="1"/>
          </p:cNvSpPr>
          <p:nvPr/>
        </p:nvSpPr>
        <p:spPr bwMode="auto">
          <a:xfrm>
            <a:off x="3242245" y="5685904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6872" name="Oval 11"/>
          <p:cNvSpPr>
            <a:spLocks noChangeArrowheads="1"/>
          </p:cNvSpPr>
          <p:nvPr/>
        </p:nvSpPr>
        <p:spPr bwMode="auto">
          <a:xfrm>
            <a:off x="3745483" y="5685904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6873" name="Oval 12"/>
          <p:cNvSpPr>
            <a:spLocks noChangeArrowheads="1"/>
          </p:cNvSpPr>
          <p:nvPr/>
        </p:nvSpPr>
        <p:spPr bwMode="auto">
          <a:xfrm>
            <a:off x="3388295" y="4677842"/>
            <a:ext cx="142875" cy="144462"/>
          </a:xfrm>
          <a:prstGeom prst="ellipse">
            <a:avLst/>
          </a:prstGeom>
          <a:solidFill>
            <a:srgbClr val="66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6874" name="Oval 13"/>
          <p:cNvSpPr>
            <a:spLocks noChangeArrowheads="1"/>
          </p:cNvSpPr>
          <p:nvPr/>
        </p:nvSpPr>
        <p:spPr bwMode="auto">
          <a:xfrm>
            <a:off x="3675633" y="4388917"/>
            <a:ext cx="142875" cy="144462"/>
          </a:xfrm>
          <a:prstGeom prst="ellipse">
            <a:avLst/>
          </a:prstGeom>
          <a:solidFill>
            <a:srgbClr val="66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6875" name="Line 14"/>
          <p:cNvSpPr>
            <a:spLocks noChangeShapeType="1"/>
          </p:cNvSpPr>
          <p:nvPr/>
        </p:nvSpPr>
        <p:spPr bwMode="auto">
          <a:xfrm flipV="1">
            <a:off x="2810445" y="4822304"/>
            <a:ext cx="576263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6" name="Line 15"/>
          <p:cNvSpPr>
            <a:spLocks noChangeShapeType="1"/>
          </p:cNvSpPr>
          <p:nvPr/>
        </p:nvSpPr>
        <p:spPr bwMode="auto">
          <a:xfrm flipV="1">
            <a:off x="3315270" y="4822304"/>
            <a:ext cx="71438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7" name="Line 16"/>
          <p:cNvSpPr>
            <a:spLocks noChangeShapeType="1"/>
          </p:cNvSpPr>
          <p:nvPr/>
        </p:nvSpPr>
        <p:spPr bwMode="auto">
          <a:xfrm flipH="1" flipV="1">
            <a:off x="3747070" y="4533379"/>
            <a:ext cx="71438" cy="1152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8" name="Line 17"/>
          <p:cNvSpPr>
            <a:spLocks noChangeShapeType="1"/>
          </p:cNvSpPr>
          <p:nvPr/>
        </p:nvSpPr>
        <p:spPr bwMode="auto">
          <a:xfrm flipV="1">
            <a:off x="3531170" y="4533379"/>
            <a:ext cx="144463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79" name="Text Box 18"/>
          <p:cNvSpPr txBox="1">
            <a:spLocks noChangeArrowheads="1"/>
          </p:cNvSpPr>
          <p:nvPr/>
        </p:nvSpPr>
        <p:spPr bwMode="auto">
          <a:xfrm>
            <a:off x="4824983" y="1725092"/>
            <a:ext cx="442753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en-US" sz="2200" u="sng">
                <a:solidFill>
                  <a:srgbClr val="003366"/>
                </a:solidFill>
                <a:latin typeface="Helvetica" charset="0"/>
              </a:rPr>
              <a:t>Yelena Isinbayeva</a:t>
            </a:r>
            <a:r>
              <a:rPr lang="de-DE" altLang="en-US" sz="2200">
                <a:solidFill>
                  <a:srgbClr val="003366"/>
                </a:solidFill>
                <a:latin typeface="Helvetica" charset="0"/>
              </a:rPr>
              <a:t> of </a:t>
            </a:r>
            <a:r>
              <a:rPr lang="de-DE" altLang="en-US" sz="2200" u="sng">
                <a:solidFill>
                  <a:srgbClr val="003366"/>
                </a:solidFill>
                <a:latin typeface="Helvetica" charset="0"/>
              </a:rPr>
              <a:t>Russia</a:t>
            </a:r>
            <a:r>
              <a:rPr lang="de-DE" altLang="en-US" sz="2200">
                <a:solidFill>
                  <a:srgbClr val="003366"/>
                </a:solidFill>
                <a:latin typeface="Helvetica" charset="0"/>
              </a:rPr>
              <a:t> on her way to victory (Getty Images)</a:t>
            </a:r>
          </a:p>
        </p:txBody>
      </p:sp>
      <p:sp>
        <p:nvSpPr>
          <p:cNvPr id="36880" name="Oval 19"/>
          <p:cNvSpPr>
            <a:spLocks noChangeArrowheads="1"/>
          </p:cNvSpPr>
          <p:nvPr/>
        </p:nvSpPr>
        <p:spPr bwMode="auto">
          <a:xfrm>
            <a:off x="6048945" y="5612879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6881" name="Oval 20"/>
          <p:cNvSpPr>
            <a:spLocks noChangeArrowheads="1"/>
          </p:cNvSpPr>
          <p:nvPr/>
        </p:nvSpPr>
        <p:spPr bwMode="auto">
          <a:xfrm>
            <a:off x="6623620" y="5611292"/>
            <a:ext cx="142875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6882" name="Line 21"/>
          <p:cNvSpPr>
            <a:spLocks noChangeShapeType="1"/>
          </p:cNvSpPr>
          <p:nvPr/>
        </p:nvSpPr>
        <p:spPr bwMode="auto">
          <a:xfrm flipH="1" flipV="1">
            <a:off x="6048945" y="2085454"/>
            <a:ext cx="71438" cy="35290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3" name="Line 22"/>
          <p:cNvSpPr>
            <a:spLocks noChangeShapeType="1"/>
          </p:cNvSpPr>
          <p:nvPr/>
        </p:nvSpPr>
        <p:spPr bwMode="auto">
          <a:xfrm flipV="1">
            <a:off x="6696645" y="2014017"/>
            <a:ext cx="1008063" cy="36004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84" name="Text Box 23"/>
          <p:cNvSpPr txBox="1">
            <a:spLocks noChangeArrowheads="1"/>
          </p:cNvSpPr>
          <p:nvPr/>
        </p:nvSpPr>
        <p:spPr bwMode="auto">
          <a:xfrm>
            <a:off x="4247133" y="5474767"/>
            <a:ext cx="10810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en-US" sz="1800">
                <a:solidFill>
                  <a:srgbClr val="003366"/>
                </a:solidFill>
                <a:latin typeface="Helvetica" charset="0"/>
              </a:rPr>
              <a:t>Words</a:t>
            </a:r>
          </a:p>
        </p:txBody>
      </p:sp>
      <p:sp>
        <p:nvSpPr>
          <p:cNvPr id="36885" name="Text Box 24"/>
          <p:cNvSpPr txBox="1">
            <a:spLocks noChangeArrowheads="1"/>
          </p:cNvSpPr>
          <p:nvPr/>
        </p:nvSpPr>
        <p:spPr bwMode="auto">
          <a:xfrm rot="-5400000">
            <a:off x="5122863" y="5948362"/>
            <a:ext cx="1143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en-US" sz="1400">
                <a:solidFill>
                  <a:srgbClr val="003366"/>
                </a:solidFill>
                <a:latin typeface="Helvetica" charset="0"/>
              </a:rPr>
              <a:t>Pn1:Person Name</a:t>
            </a:r>
          </a:p>
        </p:txBody>
      </p:sp>
      <p:sp>
        <p:nvSpPr>
          <p:cNvPr id="36886" name="Text Box 25"/>
          <p:cNvSpPr txBox="1">
            <a:spLocks noChangeArrowheads="1"/>
          </p:cNvSpPr>
          <p:nvPr/>
        </p:nvSpPr>
        <p:spPr bwMode="auto">
          <a:xfrm rot="-5400000">
            <a:off x="6224588" y="6054725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en-US" sz="1400">
                <a:solidFill>
                  <a:srgbClr val="003366"/>
                </a:solidFill>
                <a:latin typeface="Helvetica" charset="0"/>
              </a:rPr>
              <a:t>C1:Country</a:t>
            </a:r>
          </a:p>
        </p:txBody>
      </p:sp>
      <p:pic>
        <p:nvPicPr>
          <p:cNvPr id="36887" name="Picture 26" descr="imageP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70" y="1853679"/>
            <a:ext cx="3240088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8" name="Freeform 27"/>
          <p:cNvSpPr>
            <a:spLocks/>
          </p:cNvSpPr>
          <p:nvPr/>
        </p:nvSpPr>
        <p:spPr bwMode="auto">
          <a:xfrm>
            <a:off x="2859658" y="5822429"/>
            <a:ext cx="400050" cy="88900"/>
          </a:xfrm>
          <a:custGeom>
            <a:avLst/>
            <a:gdLst>
              <a:gd name="T0" fmla="*/ 0 w 252"/>
              <a:gd name="T1" fmla="*/ 0 h 56"/>
              <a:gd name="T2" fmla="*/ 2147483647 w 252"/>
              <a:gd name="T3" fmla="*/ 2147483647 h 56"/>
              <a:gd name="T4" fmla="*/ 2147483647 w 252"/>
              <a:gd name="T5" fmla="*/ 2147483647 h 56"/>
              <a:gd name="T6" fmla="*/ 2147483647 w 252"/>
              <a:gd name="T7" fmla="*/ 2147483647 h 56"/>
              <a:gd name="T8" fmla="*/ 2147483647 w 252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56"/>
              <a:gd name="T17" fmla="*/ 252 w 252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56">
                <a:moveTo>
                  <a:pt x="0" y="0"/>
                </a:moveTo>
                <a:lnTo>
                  <a:pt x="68" y="56"/>
                </a:lnTo>
                <a:lnTo>
                  <a:pt x="128" y="56"/>
                </a:lnTo>
                <a:lnTo>
                  <a:pt x="204" y="52"/>
                </a:lnTo>
                <a:lnTo>
                  <a:pt x="252" y="0"/>
                </a:lnTo>
              </a:path>
            </a:pathLst>
          </a:cu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6889" name="Freeform 28"/>
          <p:cNvSpPr>
            <a:spLocks/>
          </p:cNvSpPr>
          <p:nvPr/>
        </p:nvSpPr>
        <p:spPr bwMode="auto">
          <a:xfrm>
            <a:off x="3385120" y="5822429"/>
            <a:ext cx="400050" cy="88900"/>
          </a:xfrm>
          <a:custGeom>
            <a:avLst/>
            <a:gdLst>
              <a:gd name="T0" fmla="*/ 0 w 252"/>
              <a:gd name="T1" fmla="*/ 0 h 56"/>
              <a:gd name="T2" fmla="*/ 2147483647 w 252"/>
              <a:gd name="T3" fmla="*/ 2147483647 h 56"/>
              <a:gd name="T4" fmla="*/ 2147483647 w 252"/>
              <a:gd name="T5" fmla="*/ 2147483647 h 56"/>
              <a:gd name="T6" fmla="*/ 2147483647 w 252"/>
              <a:gd name="T7" fmla="*/ 2147483647 h 56"/>
              <a:gd name="T8" fmla="*/ 2147483647 w 252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56"/>
              <a:gd name="T17" fmla="*/ 252 w 252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56">
                <a:moveTo>
                  <a:pt x="0" y="0"/>
                </a:moveTo>
                <a:lnTo>
                  <a:pt x="68" y="56"/>
                </a:lnTo>
                <a:lnTo>
                  <a:pt x="128" y="56"/>
                </a:lnTo>
                <a:lnTo>
                  <a:pt x="204" y="52"/>
                </a:lnTo>
                <a:lnTo>
                  <a:pt x="252" y="0"/>
                </a:lnTo>
              </a:path>
            </a:pathLst>
          </a:cu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6890" name="Freeform 29"/>
          <p:cNvSpPr>
            <a:spLocks/>
          </p:cNvSpPr>
          <p:nvPr/>
        </p:nvSpPr>
        <p:spPr bwMode="auto">
          <a:xfrm>
            <a:off x="6193408" y="5695429"/>
            <a:ext cx="431800" cy="144463"/>
          </a:xfrm>
          <a:custGeom>
            <a:avLst/>
            <a:gdLst>
              <a:gd name="T0" fmla="*/ 0 w 252"/>
              <a:gd name="T1" fmla="*/ 0 h 56"/>
              <a:gd name="T2" fmla="*/ 2147483647 w 252"/>
              <a:gd name="T3" fmla="*/ 2147483647 h 56"/>
              <a:gd name="T4" fmla="*/ 2147483647 w 252"/>
              <a:gd name="T5" fmla="*/ 2147483647 h 56"/>
              <a:gd name="T6" fmla="*/ 2147483647 w 252"/>
              <a:gd name="T7" fmla="*/ 2147483647 h 56"/>
              <a:gd name="T8" fmla="*/ 2147483647 w 252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56"/>
              <a:gd name="T17" fmla="*/ 252 w 252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56">
                <a:moveTo>
                  <a:pt x="0" y="0"/>
                </a:moveTo>
                <a:lnTo>
                  <a:pt x="68" y="56"/>
                </a:lnTo>
                <a:lnTo>
                  <a:pt x="128" y="56"/>
                </a:lnTo>
                <a:lnTo>
                  <a:pt x="204" y="52"/>
                </a:lnTo>
                <a:lnTo>
                  <a:pt x="252" y="0"/>
                </a:lnTo>
              </a:path>
            </a:pathLst>
          </a:cu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730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D1B6F084-A373-2645-8A21-CBD96FC3C5C2}" type="slidenum">
              <a:rPr lang="en-US" altLang="en-US" sz="1400" i="0">
                <a:solidFill>
                  <a:schemeClr val="tx2"/>
                </a:solidFill>
              </a:rPr>
              <a:pPr/>
              <a:t>16</a:t>
            </a:fld>
            <a:endParaRPr lang="en-US" altLang="en-US" sz="1400" i="0">
              <a:solidFill>
                <a:schemeClr val="tx2"/>
              </a:solidFill>
            </a:endParaRPr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charset="-128"/>
              </a:rPr>
              <a:t>Text modality (2)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332928" y="1196752"/>
            <a:ext cx="8812213" cy="5105400"/>
          </a:xfrm>
          <a:noFill/>
        </p:spPr>
        <p:txBody>
          <a:bodyPr/>
          <a:lstStyle/>
          <a:p>
            <a:pPr eaLnBrk="1" hangingPunct="1"/>
            <a:r>
              <a:rPr lang="en-US" altLang="en-US" sz="2000">
                <a:ea typeface="ＭＳ Ｐゴシック" charset="-128"/>
              </a:rPr>
              <a:t>Text interpretation</a:t>
            </a:r>
          </a:p>
          <a:p>
            <a:pPr eaLnBrk="1" hangingPunct="1"/>
            <a:endParaRPr lang="en-US" altLang="en-US" sz="2000">
              <a:ea typeface="ＭＳ Ｐゴシック" charset="-128"/>
            </a:endParaRPr>
          </a:p>
          <a:p>
            <a:pPr lvl="1" eaLnBrk="1" hangingPunct="1">
              <a:buFontTx/>
              <a:buNone/>
            </a:pPr>
            <a:endParaRPr lang="en-US" altLang="en-US" sz="2000">
              <a:ea typeface="ＭＳ Ｐゴシック" charset="-128"/>
            </a:endParaRPr>
          </a:p>
        </p:txBody>
      </p:sp>
      <p:sp>
        <p:nvSpPr>
          <p:cNvPr id="37893" name="AutoShape 5"/>
          <p:cNvSpPr>
            <a:spLocks noChangeArrowheads="1"/>
          </p:cNvSpPr>
          <p:nvPr/>
        </p:nvSpPr>
        <p:spPr bwMode="auto">
          <a:xfrm rot="10800000">
            <a:off x="1439416" y="5027390"/>
            <a:ext cx="6769100" cy="105568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615 w 21600"/>
              <a:gd name="T13" fmla="*/ 3615 h 21600"/>
              <a:gd name="T14" fmla="*/ 17985 w 21600"/>
              <a:gd name="T15" fmla="*/ 1798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3629" y="21600"/>
                </a:lnTo>
                <a:lnTo>
                  <a:pt x="17971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003366">
                  <a:alpha val="10999"/>
                </a:srgbClr>
              </a:gs>
              <a:gs pos="100000">
                <a:srgbClr val="00182F">
                  <a:alpha val="25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7894" name="AutoShape 6"/>
          <p:cNvSpPr>
            <a:spLocks noChangeArrowheads="1"/>
          </p:cNvSpPr>
          <p:nvPr/>
        </p:nvSpPr>
        <p:spPr bwMode="auto">
          <a:xfrm rot="10800000">
            <a:off x="2642741" y="3900265"/>
            <a:ext cx="4362450" cy="1052512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669933">
                  <a:alpha val="32001"/>
                </a:srgbClr>
              </a:gs>
              <a:gs pos="100000">
                <a:srgbClr val="2F4718">
                  <a:alpha val="12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49159" name="AutoShape 7"/>
          <p:cNvSpPr>
            <a:spLocks noChangeArrowheads="1"/>
          </p:cNvSpPr>
          <p:nvPr/>
        </p:nvSpPr>
        <p:spPr bwMode="auto">
          <a:xfrm>
            <a:off x="3769866" y="2771552"/>
            <a:ext cx="2106612" cy="1052513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accent1">
                  <a:alpha val="25000"/>
                </a:schemeClr>
              </a:gs>
              <a:gs pos="100000">
                <a:schemeClr val="accent1">
                  <a:gamma/>
                  <a:tint val="43137"/>
                  <a:invGamma/>
                  <a:alpha val="39999"/>
                </a:schemeClr>
              </a:gs>
            </a:gsLst>
            <a:lin ang="540000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7896" name="Text Box 8"/>
          <p:cNvSpPr txBox="1">
            <a:spLocks noChangeArrowheads="1"/>
          </p:cNvSpPr>
          <p:nvPr/>
        </p:nvSpPr>
        <p:spPr bwMode="auto">
          <a:xfrm>
            <a:off x="4896991" y="1690465"/>
            <a:ext cx="43195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en-US" sz="2200" u="sng">
                <a:solidFill>
                  <a:srgbClr val="003366"/>
                </a:solidFill>
                <a:latin typeface="Helvetica" charset="0"/>
              </a:rPr>
              <a:t>Yelena Isinbayeva</a:t>
            </a:r>
            <a:r>
              <a:rPr lang="de-DE" altLang="en-US" sz="2200">
                <a:solidFill>
                  <a:srgbClr val="003366"/>
                </a:solidFill>
                <a:latin typeface="Helvetica" charset="0"/>
              </a:rPr>
              <a:t> of </a:t>
            </a:r>
            <a:r>
              <a:rPr lang="de-DE" altLang="en-US" sz="2200" u="sng">
                <a:solidFill>
                  <a:srgbClr val="003366"/>
                </a:solidFill>
                <a:latin typeface="Helvetica" charset="0"/>
              </a:rPr>
              <a:t>Russia</a:t>
            </a:r>
            <a:r>
              <a:rPr lang="de-DE" altLang="en-US" sz="2200">
                <a:solidFill>
                  <a:srgbClr val="003366"/>
                </a:solidFill>
                <a:latin typeface="Helvetica" charset="0"/>
              </a:rPr>
              <a:t> on her way to victory (Getty Images)</a:t>
            </a:r>
          </a:p>
        </p:txBody>
      </p:sp>
      <p:sp>
        <p:nvSpPr>
          <p:cNvPr id="37897" name="Oval 9"/>
          <p:cNvSpPr>
            <a:spLocks noChangeArrowheads="1"/>
          </p:cNvSpPr>
          <p:nvPr/>
        </p:nvSpPr>
        <p:spPr bwMode="auto">
          <a:xfrm>
            <a:off x="4247703" y="1331690"/>
            <a:ext cx="5076825" cy="1943100"/>
          </a:xfrm>
          <a:prstGeom prst="ellips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7898" name="Oval 10"/>
          <p:cNvSpPr>
            <a:spLocks noChangeArrowheads="1"/>
          </p:cNvSpPr>
          <p:nvPr/>
        </p:nvSpPr>
        <p:spPr bwMode="auto">
          <a:xfrm>
            <a:off x="2807841" y="5651277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7899" name="Oval 11"/>
          <p:cNvSpPr>
            <a:spLocks noChangeArrowheads="1"/>
          </p:cNvSpPr>
          <p:nvPr/>
        </p:nvSpPr>
        <p:spPr bwMode="auto">
          <a:xfrm>
            <a:off x="3311078" y="5651277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7900" name="Oval 12"/>
          <p:cNvSpPr>
            <a:spLocks noChangeArrowheads="1"/>
          </p:cNvSpPr>
          <p:nvPr/>
        </p:nvSpPr>
        <p:spPr bwMode="auto">
          <a:xfrm>
            <a:off x="3814316" y="5651277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7901" name="Oval 13"/>
          <p:cNvSpPr>
            <a:spLocks noChangeArrowheads="1"/>
          </p:cNvSpPr>
          <p:nvPr/>
        </p:nvSpPr>
        <p:spPr bwMode="auto">
          <a:xfrm>
            <a:off x="3457128" y="4643215"/>
            <a:ext cx="142875" cy="144462"/>
          </a:xfrm>
          <a:prstGeom prst="ellipse">
            <a:avLst/>
          </a:prstGeom>
          <a:solidFill>
            <a:srgbClr val="66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7902" name="Oval 14"/>
          <p:cNvSpPr>
            <a:spLocks noChangeArrowheads="1"/>
          </p:cNvSpPr>
          <p:nvPr/>
        </p:nvSpPr>
        <p:spPr bwMode="auto">
          <a:xfrm>
            <a:off x="3887341" y="4139977"/>
            <a:ext cx="142875" cy="144463"/>
          </a:xfrm>
          <a:prstGeom prst="ellipse">
            <a:avLst/>
          </a:prstGeom>
          <a:solidFill>
            <a:srgbClr val="66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7903" name="Line 15"/>
          <p:cNvSpPr>
            <a:spLocks noChangeShapeType="1"/>
          </p:cNvSpPr>
          <p:nvPr/>
        </p:nvSpPr>
        <p:spPr bwMode="auto">
          <a:xfrm flipV="1">
            <a:off x="2879278" y="4787677"/>
            <a:ext cx="576263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4" name="Line 16"/>
          <p:cNvSpPr>
            <a:spLocks noChangeShapeType="1"/>
          </p:cNvSpPr>
          <p:nvPr/>
        </p:nvSpPr>
        <p:spPr bwMode="auto">
          <a:xfrm flipV="1">
            <a:off x="3384103" y="4787677"/>
            <a:ext cx="71438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5" name="Line 17"/>
          <p:cNvSpPr>
            <a:spLocks noChangeShapeType="1"/>
          </p:cNvSpPr>
          <p:nvPr/>
        </p:nvSpPr>
        <p:spPr bwMode="auto">
          <a:xfrm flipV="1">
            <a:off x="3887341" y="4282852"/>
            <a:ext cx="73025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 flipV="1">
            <a:off x="3600003" y="4282852"/>
            <a:ext cx="287338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7" name="Oval 19"/>
          <p:cNvSpPr>
            <a:spLocks noChangeArrowheads="1"/>
          </p:cNvSpPr>
          <p:nvPr/>
        </p:nvSpPr>
        <p:spPr bwMode="auto">
          <a:xfrm>
            <a:off x="6120953" y="5578252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7908" name="Oval 20"/>
          <p:cNvSpPr>
            <a:spLocks noChangeArrowheads="1"/>
          </p:cNvSpPr>
          <p:nvPr/>
        </p:nvSpPr>
        <p:spPr bwMode="auto">
          <a:xfrm>
            <a:off x="6695628" y="5576665"/>
            <a:ext cx="142875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7909" name="Oval 21"/>
          <p:cNvSpPr>
            <a:spLocks noChangeArrowheads="1"/>
          </p:cNvSpPr>
          <p:nvPr/>
        </p:nvSpPr>
        <p:spPr bwMode="auto">
          <a:xfrm>
            <a:off x="6120953" y="4643215"/>
            <a:ext cx="142875" cy="144462"/>
          </a:xfrm>
          <a:prstGeom prst="ellipse">
            <a:avLst/>
          </a:prstGeom>
          <a:solidFill>
            <a:srgbClr val="66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7910" name="Line 22"/>
          <p:cNvSpPr>
            <a:spLocks noChangeShapeType="1"/>
          </p:cNvSpPr>
          <p:nvPr/>
        </p:nvSpPr>
        <p:spPr bwMode="auto">
          <a:xfrm flipV="1">
            <a:off x="6192391" y="4787677"/>
            <a:ext cx="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1" name="Line 23"/>
          <p:cNvSpPr>
            <a:spLocks noChangeShapeType="1"/>
          </p:cNvSpPr>
          <p:nvPr/>
        </p:nvSpPr>
        <p:spPr bwMode="auto">
          <a:xfrm flipH="1" flipV="1">
            <a:off x="6265416" y="4787677"/>
            <a:ext cx="43180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2" name="Text Box 24"/>
          <p:cNvSpPr txBox="1">
            <a:spLocks noChangeArrowheads="1"/>
          </p:cNvSpPr>
          <p:nvPr/>
        </p:nvSpPr>
        <p:spPr bwMode="auto">
          <a:xfrm>
            <a:off x="6265416" y="4498752"/>
            <a:ext cx="12239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en-US" sz="1400">
                <a:solidFill>
                  <a:srgbClr val="003366"/>
                </a:solidFill>
                <a:latin typeface="Helvetica" charset="0"/>
              </a:rPr>
              <a:t>N3:Person</a:t>
            </a:r>
          </a:p>
        </p:txBody>
      </p:sp>
      <p:sp>
        <p:nvSpPr>
          <p:cNvPr id="37913" name="Text Box 25"/>
          <p:cNvSpPr txBox="1">
            <a:spLocks noChangeArrowheads="1"/>
          </p:cNvSpPr>
          <p:nvPr/>
        </p:nvSpPr>
        <p:spPr bwMode="auto">
          <a:xfrm>
            <a:off x="4176266" y="4066952"/>
            <a:ext cx="1368425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en-US" sz="1800">
                <a:solidFill>
                  <a:srgbClr val="003366"/>
                </a:solidFill>
                <a:latin typeface="Helvetica" charset="0"/>
              </a:rPr>
              <a:t>Abstract</a:t>
            </a:r>
          </a:p>
          <a:p>
            <a:pPr algn="ctr">
              <a:spcBef>
                <a:spcPct val="50000"/>
              </a:spcBef>
            </a:pPr>
            <a:r>
              <a:rPr lang="de-DE" altLang="en-US" sz="1800">
                <a:solidFill>
                  <a:srgbClr val="003366"/>
                </a:solidFill>
                <a:latin typeface="Helvetica" charset="0"/>
              </a:rPr>
              <a:t>concepts</a:t>
            </a:r>
          </a:p>
        </p:txBody>
      </p:sp>
      <p:pic>
        <p:nvPicPr>
          <p:cNvPr id="37914" name="Picture 28" descr="imageP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78" y="1819052"/>
            <a:ext cx="3240088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15" name="Text Box 29"/>
          <p:cNvSpPr txBox="1">
            <a:spLocks noChangeArrowheads="1"/>
          </p:cNvSpPr>
          <p:nvPr/>
        </p:nvSpPr>
        <p:spPr bwMode="auto">
          <a:xfrm rot="-5400000">
            <a:off x="5482679" y="5839097"/>
            <a:ext cx="1143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en-US" sz="1400" dirty="0">
                <a:solidFill>
                  <a:srgbClr val="003366"/>
                </a:solidFill>
                <a:latin typeface="Helvetica" charset="0"/>
              </a:rPr>
              <a:t>Pn1:Person Name</a:t>
            </a:r>
          </a:p>
        </p:txBody>
      </p:sp>
      <p:sp>
        <p:nvSpPr>
          <p:cNvPr id="37916" name="Text Box 30"/>
          <p:cNvSpPr txBox="1">
            <a:spLocks noChangeArrowheads="1"/>
          </p:cNvSpPr>
          <p:nvPr/>
        </p:nvSpPr>
        <p:spPr bwMode="auto">
          <a:xfrm rot="-5400000">
            <a:off x="6584403" y="594546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en-US" sz="1400">
                <a:solidFill>
                  <a:srgbClr val="003366"/>
                </a:solidFill>
                <a:latin typeface="Helvetica" charset="0"/>
              </a:rPr>
              <a:t>C1:Country</a:t>
            </a:r>
          </a:p>
        </p:txBody>
      </p:sp>
      <p:sp>
        <p:nvSpPr>
          <p:cNvPr id="37917" name="Freeform 31"/>
          <p:cNvSpPr>
            <a:spLocks/>
          </p:cNvSpPr>
          <p:nvPr/>
        </p:nvSpPr>
        <p:spPr bwMode="auto">
          <a:xfrm>
            <a:off x="6238428" y="5724302"/>
            <a:ext cx="431800" cy="144463"/>
          </a:xfrm>
          <a:custGeom>
            <a:avLst/>
            <a:gdLst>
              <a:gd name="T0" fmla="*/ 0 w 252"/>
              <a:gd name="T1" fmla="*/ 0 h 56"/>
              <a:gd name="T2" fmla="*/ 2147483647 w 252"/>
              <a:gd name="T3" fmla="*/ 2147483647 h 56"/>
              <a:gd name="T4" fmla="*/ 2147483647 w 252"/>
              <a:gd name="T5" fmla="*/ 2147483647 h 56"/>
              <a:gd name="T6" fmla="*/ 2147483647 w 252"/>
              <a:gd name="T7" fmla="*/ 2147483647 h 56"/>
              <a:gd name="T8" fmla="*/ 2147483647 w 252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56"/>
              <a:gd name="T17" fmla="*/ 252 w 252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56">
                <a:moveTo>
                  <a:pt x="0" y="0"/>
                </a:moveTo>
                <a:lnTo>
                  <a:pt x="68" y="56"/>
                </a:lnTo>
                <a:lnTo>
                  <a:pt x="128" y="56"/>
                </a:lnTo>
                <a:lnTo>
                  <a:pt x="204" y="52"/>
                </a:lnTo>
                <a:lnTo>
                  <a:pt x="252" y="0"/>
                </a:lnTo>
              </a:path>
            </a:pathLst>
          </a:cu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225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Foliennummernplatzhalt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F69B8274-C39C-D846-821B-0DDA92965B94}" type="slidenum">
              <a:rPr lang="en-US" altLang="en-US" sz="1400" i="0">
                <a:solidFill>
                  <a:schemeClr val="tx2"/>
                </a:solidFill>
              </a:rPr>
              <a:pPr/>
              <a:t>17</a:t>
            </a:fld>
            <a:endParaRPr lang="en-US" altLang="en-US" sz="1400" i="0">
              <a:solidFill>
                <a:schemeClr val="tx2"/>
              </a:solidFill>
            </a:endParaRPr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ea typeface="ＭＳ Ｐゴシック" charset="-128"/>
              </a:rPr>
              <a:t>Fusion</a:t>
            </a:r>
            <a:endParaRPr lang="en-US" altLang="en-US" dirty="0">
              <a:ea typeface="ＭＳ Ｐゴシック" charset="-128"/>
            </a:endParaRPr>
          </a:p>
        </p:txBody>
      </p:sp>
      <p:pic>
        <p:nvPicPr>
          <p:cNvPr id="38916" name="Picture 4" descr="imagePo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08" y="1693887"/>
            <a:ext cx="3240087" cy="2103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332358" y="1071587"/>
            <a:ext cx="8812212" cy="5105400"/>
          </a:xfrm>
          <a:noFill/>
        </p:spPr>
        <p:txBody>
          <a:bodyPr/>
          <a:lstStyle/>
          <a:p>
            <a:pPr eaLnBrk="1" hangingPunct="1"/>
            <a:endParaRPr lang="en-US" altLang="en-US" sz="2000">
              <a:ea typeface="ＭＳ Ｐゴシック" charset="-128"/>
            </a:endParaRPr>
          </a:p>
          <a:p>
            <a:pPr lvl="1" eaLnBrk="1" hangingPunct="1">
              <a:buFontTx/>
              <a:buNone/>
            </a:pPr>
            <a:endParaRPr lang="en-US" altLang="en-US" sz="2000">
              <a:ea typeface="ＭＳ Ｐゴシック" charset="-128"/>
            </a:endParaRPr>
          </a:p>
        </p:txBody>
      </p:sp>
      <p:grpSp>
        <p:nvGrpSpPr>
          <p:cNvPr id="38918" name="Group 6"/>
          <p:cNvGrpSpPr>
            <a:grpSpLocks/>
          </p:cNvGrpSpPr>
          <p:nvPr/>
        </p:nvGrpSpPr>
        <p:grpSpPr bwMode="auto">
          <a:xfrm>
            <a:off x="1438845" y="2646387"/>
            <a:ext cx="6769100" cy="3311525"/>
            <a:chOff x="839" y="1617"/>
            <a:chExt cx="4083" cy="1995"/>
          </a:xfrm>
        </p:grpSpPr>
        <p:sp>
          <p:nvSpPr>
            <p:cNvPr id="38950" name="AutoShape 7"/>
            <p:cNvSpPr>
              <a:spLocks noChangeArrowheads="1"/>
            </p:cNvSpPr>
            <p:nvPr/>
          </p:nvSpPr>
          <p:spPr bwMode="auto">
            <a:xfrm rot="10800000">
              <a:off x="839" y="2976"/>
              <a:ext cx="4083" cy="6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613 w 21600"/>
                <a:gd name="T13" fmla="*/ 3600 h 21600"/>
                <a:gd name="T14" fmla="*/ 17987 w 21600"/>
                <a:gd name="T15" fmla="*/ 180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3629" y="21600"/>
                  </a:lnTo>
                  <a:lnTo>
                    <a:pt x="17971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003366">
                    <a:alpha val="10999"/>
                  </a:srgbClr>
                </a:gs>
                <a:gs pos="100000">
                  <a:srgbClr val="00182F">
                    <a:alpha val="25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8951" name="AutoShape 8"/>
            <p:cNvSpPr>
              <a:spLocks noChangeArrowheads="1"/>
            </p:cNvSpPr>
            <p:nvPr/>
          </p:nvSpPr>
          <p:spPr bwMode="auto">
            <a:xfrm rot="10800000">
              <a:off x="1565" y="2297"/>
              <a:ext cx="2631" cy="63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499 w 21600"/>
                <a:gd name="T13" fmla="*/ 4497 h 21600"/>
                <a:gd name="T14" fmla="*/ 17101 w 21600"/>
                <a:gd name="T15" fmla="*/ 1710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669933">
                    <a:alpha val="32001"/>
                  </a:srgbClr>
                </a:gs>
                <a:gs pos="100000">
                  <a:srgbClr val="2F4718">
                    <a:alpha val="12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0185" name="AutoShape 9"/>
            <p:cNvSpPr>
              <a:spLocks noChangeArrowheads="1"/>
            </p:cNvSpPr>
            <p:nvPr/>
          </p:nvSpPr>
          <p:spPr bwMode="auto">
            <a:xfrm>
              <a:off x="2245" y="1617"/>
              <a:ext cx="1275" cy="63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accent1">
                    <a:alpha val="25000"/>
                  </a:schemeClr>
                </a:gs>
                <a:gs pos="100000">
                  <a:schemeClr val="accent1">
                    <a:gamma/>
                    <a:tint val="43137"/>
                    <a:invGamma/>
                    <a:alpha val="39999"/>
                  </a:schemeClr>
                </a:gs>
              </a:gsLst>
              <a:lin ang="54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37931725" indent="-37474525"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i="1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38919" name="Text Box 10"/>
          <p:cNvSpPr txBox="1">
            <a:spLocks noChangeArrowheads="1"/>
          </p:cNvSpPr>
          <p:nvPr/>
        </p:nvSpPr>
        <p:spPr bwMode="auto">
          <a:xfrm>
            <a:off x="4896420" y="1565300"/>
            <a:ext cx="43561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en-US" sz="2200" u="sng">
                <a:solidFill>
                  <a:srgbClr val="003366"/>
                </a:solidFill>
                <a:latin typeface="Helvetica" charset="0"/>
              </a:rPr>
              <a:t>Yelena Isinbayeva</a:t>
            </a:r>
            <a:r>
              <a:rPr lang="de-DE" altLang="en-US" sz="2200">
                <a:solidFill>
                  <a:srgbClr val="003366"/>
                </a:solidFill>
                <a:latin typeface="Helvetica" charset="0"/>
              </a:rPr>
              <a:t> of </a:t>
            </a:r>
            <a:r>
              <a:rPr lang="de-DE" altLang="en-US" sz="2200" u="sng">
                <a:solidFill>
                  <a:srgbClr val="003366"/>
                </a:solidFill>
                <a:latin typeface="Helvetica" charset="0"/>
              </a:rPr>
              <a:t>Russia</a:t>
            </a:r>
            <a:r>
              <a:rPr lang="de-DE" altLang="en-US" sz="2200">
                <a:solidFill>
                  <a:srgbClr val="003366"/>
                </a:solidFill>
                <a:latin typeface="Helvetica" charset="0"/>
              </a:rPr>
              <a:t> on her way to victory (Getty Images)</a:t>
            </a:r>
          </a:p>
        </p:txBody>
      </p:sp>
      <p:sp>
        <p:nvSpPr>
          <p:cNvPr id="38920" name="Oval 11"/>
          <p:cNvSpPr>
            <a:spLocks noChangeArrowheads="1"/>
          </p:cNvSpPr>
          <p:nvPr/>
        </p:nvSpPr>
        <p:spPr bwMode="auto">
          <a:xfrm>
            <a:off x="4607495" y="3078187"/>
            <a:ext cx="427038" cy="576263"/>
          </a:xfrm>
          <a:prstGeom prst="ellipse">
            <a:avLst/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en-US" sz="2200">
                <a:solidFill>
                  <a:srgbClr val="003366"/>
                </a:solidFill>
                <a:latin typeface="Helvetica" charset="0"/>
              </a:rPr>
              <a:t>=</a:t>
            </a:r>
          </a:p>
        </p:txBody>
      </p:sp>
      <p:sp>
        <p:nvSpPr>
          <p:cNvPr id="38921" name="Line 12"/>
          <p:cNvSpPr>
            <a:spLocks noChangeShapeType="1"/>
          </p:cNvSpPr>
          <p:nvPr/>
        </p:nvSpPr>
        <p:spPr bwMode="auto">
          <a:xfrm flipH="1">
            <a:off x="1943670" y="1781200"/>
            <a:ext cx="3095625" cy="10080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2" name="Oval 14"/>
          <p:cNvSpPr>
            <a:spLocks noChangeArrowheads="1"/>
          </p:cNvSpPr>
          <p:nvPr/>
        </p:nvSpPr>
        <p:spPr bwMode="auto">
          <a:xfrm>
            <a:off x="2735833" y="5526112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8923" name="Oval 15"/>
          <p:cNvSpPr>
            <a:spLocks noChangeArrowheads="1"/>
          </p:cNvSpPr>
          <p:nvPr/>
        </p:nvSpPr>
        <p:spPr bwMode="auto">
          <a:xfrm>
            <a:off x="3239070" y="5526112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8924" name="Oval 16"/>
          <p:cNvSpPr>
            <a:spLocks noChangeArrowheads="1"/>
          </p:cNvSpPr>
          <p:nvPr/>
        </p:nvSpPr>
        <p:spPr bwMode="auto">
          <a:xfrm>
            <a:off x="3742308" y="5526112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8925" name="Oval 17"/>
          <p:cNvSpPr>
            <a:spLocks noChangeArrowheads="1"/>
          </p:cNvSpPr>
          <p:nvPr/>
        </p:nvSpPr>
        <p:spPr bwMode="auto">
          <a:xfrm>
            <a:off x="3385120" y="4518050"/>
            <a:ext cx="142875" cy="144462"/>
          </a:xfrm>
          <a:prstGeom prst="ellipse">
            <a:avLst/>
          </a:prstGeom>
          <a:solidFill>
            <a:srgbClr val="66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8926" name="Oval 18"/>
          <p:cNvSpPr>
            <a:spLocks noChangeArrowheads="1"/>
          </p:cNvSpPr>
          <p:nvPr/>
        </p:nvSpPr>
        <p:spPr bwMode="auto">
          <a:xfrm>
            <a:off x="3815333" y="4014812"/>
            <a:ext cx="142875" cy="144463"/>
          </a:xfrm>
          <a:prstGeom prst="ellipse">
            <a:avLst/>
          </a:prstGeom>
          <a:solidFill>
            <a:srgbClr val="66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8927" name="Line 19"/>
          <p:cNvSpPr>
            <a:spLocks noChangeShapeType="1"/>
          </p:cNvSpPr>
          <p:nvPr/>
        </p:nvSpPr>
        <p:spPr bwMode="auto">
          <a:xfrm flipV="1">
            <a:off x="2807270" y="4662512"/>
            <a:ext cx="576263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8" name="Line 20"/>
          <p:cNvSpPr>
            <a:spLocks noChangeShapeType="1"/>
          </p:cNvSpPr>
          <p:nvPr/>
        </p:nvSpPr>
        <p:spPr bwMode="auto">
          <a:xfrm flipV="1">
            <a:off x="3312095" y="4662512"/>
            <a:ext cx="71438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29" name="Line 21"/>
          <p:cNvSpPr>
            <a:spLocks noChangeShapeType="1"/>
          </p:cNvSpPr>
          <p:nvPr/>
        </p:nvSpPr>
        <p:spPr bwMode="auto">
          <a:xfrm flipV="1">
            <a:off x="3815333" y="4157687"/>
            <a:ext cx="73025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0" name="Line 22"/>
          <p:cNvSpPr>
            <a:spLocks noChangeShapeType="1"/>
          </p:cNvSpPr>
          <p:nvPr/>
        </p:nvSpPr>
        <p:spPr bwMode="auto">
          <a:xfrm flipV="1">
            <a:off x="3527995" y="4157687"/>
            <a:ext cx="287338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1" name="Oval 23"/>
          <p:cNvSpPr>
            <a:spLocks noChangeArrowheads="1"/>
          </p:cNvSpPr>
          <p:nvPr/>
        </p:nvSpPr>
        <p:spPr bwMode="auto">
          <a:xfrm>
            <a:off x="6120383" y="5453087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8932" name="Oval 24"/>
          <p:cNvSpPr>
            <a:spLocks noChangeArrowheads="1"/>
          </p:cNvSpPr>
          <p:nvPr/>
        </p:nvSpPr>
        <p:spPr bwMode="auto">
          <a:xfrm>
            <a:off x="6695058" y="5451500"/>
            <a:ext cx="142875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8933" name="Oval 25"/>
          <p:cNvSpPr>
            <a:spLocks noChangeArrowheads="1"/>
          </p:cNvSpPr>
          <p:nvPr/>
        </p:nvSpPr>
        <p:spPr bwMode="auto">
          <a:xfrm>
            <a:off x="6120383" y="4518050"/>
            <a:ext cx="142875" cy="144462"/>
          </a:xfrm>
          <a:prstGeom prst="ellipse">
            <a:avLst/>
          </a:prstGeom>
          <a:solidFill>
            <a:srgbClr val="66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8934" name="Line 26"/>
          <p:cNvSpPr>
            <a:spLocks noChangeShapeType="1"/>
          </p:cNvSpPr>
          <p:nvPr/>
        </p:nvSpPr>
        <p:spPr bwMode="auto">
          <a:xfrm flipV="1">
            <a:off x="6191820" y="4662512"/>
            <a:ext cx="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5" name="Line 27"/>
          <p:cNvSpPr>
            <a:spLocks noChangeShapeType="1"/>
          </p:cNvSpPr>
          <p:nvPr/>
        </p:nvSpPr>
        <p:spPr bwMode="auto">
          <a:xfrm flipH="1" flipV="1">
            <a:off x="6264845" y="4662512"/>
            <a:ext cx="43180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6" name="Text Box 28"/>
          <p:cNvSpPr txBox="1">
            <a:spLocks noChangeArrowheads="1"/>
          </p:cNvSpPr>
          <p:nvPr/>
        </p:nvSpPr>
        <p:spPr bwMode="auto">
          <a:xfrm>
            <a:off x="6264845" y="4373587"/>
            <a:ext cx="2087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en-US" sz="1400">
                <a:solidFill>
                  <a:srgbClr val="003366"/>
                </a:solidFill>
                <a:latin typeface="Helvetica" charset="0"/>
              </a:rPr>
              <a:t>N3:Person, Pole vaulter</a:t>
            </a:r>
          </a:p>
        </p:txBody>
      </p:sp>
      <p:sp>
        <p:nvSpPr>
          <p:cNvPr id="38937" name="Line 31"/>
          <p:cNvSpPr>
            <a:spLocks noChangeShapeType="1"/>
          </p:cNvSpPr>
          <p:nvPr/>
        </p:nvSpPr>
        <p:spPr bwMode="auto">
          <a:xfrm>
            <a:off x="3599433" y="4589487"/>
            <a:ext cx="2447925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38" name="Text Box 36"/>
          <p:cNvSpPr txBox="1">
            <a:spLocks noChangeArrowheads="1"/>
          </p:cNvSpPr>
          <p:nvPr/>
        </p:nvSpPr>
        <p:spPr bwMode="auto">
          <a:xfrm rot="-5400000">
            <a:off x="5302821" y="5407049"/>
            <a:ext cx="1143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en-US" sz="1400">
                <a:solidFill>
                  <a:srgbClr val="003366"/>
                </a:solidFill>
                <a:latin typeface="Helvetica" charset="0"/>
              </a:rPr>
              <a:t>Pn1:Person Name</a:t>
            </a:r>
          </a:p>
        </p:txBody>
      </p:sp>
      <p:sp>
        <p:nvSpPr>
          <p:cNvPr id="38939" name="Text Box 37"/>
          <p:cNvSpPr txBox="1">
            <a:spLocks noChangeArrowheads="1"/>
          </p:cNvSpPr>
          <p:nvPr/>
        </p:nvSpPr>
        <p:spPr bwMode="auto">
          <a:xfrm rot="-5400000">
            <a:off x="6404545" y="5513412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en-US" sz="1400">
                <a:solidFill>
                  <a:srgbClr val="003366"/>
                </a:solidFill>
                <a:latin typeface="Helvetica" charset="0"/>
              </a:rPr>
              <a:t>C1:Country</a:t>
            </a:r>
          </a:p>
        </p:txBody>
      </p:sp>
      <p:sp>
        <p:nvSpPr>
          <p:cNvPr id="38940" name="Freeform 38"/>
          <p:cNvSpPr>
            <a:spLocks/>
          </p:cNvSpPr>
          <p:nvPr/>
        </p:nvSpPr>
        <p:spPr bwMode="auto">
          <a:xfrm>
            <a:off x="6264845" y="5599137"/>
            <a:ext cx="431800" cy="144463"/>
          </a:xfrm>
          <a:custGeom>
            <a:avLst/>
            <a:gdLst>
              <a:gd name="T0" fmla="*/ 0 w 252"/>
              <a:gd name="T1" fmla="*/ 0 h 56"/>
              <a:gd name="T2" fmla="*/ 2147483647 w 252"/>
              <a:gd name="T3" fmla="*/ 2147483647 h 56"/>
              <a:gd name="T4" fmla="*/ 2147483647 w 252"/>
              <a:gd name="T5" fmla="*/ 2147483647 h 56"/>
              <a:gd name="T6" fmla="*/ 2147483647 w 252"/>
              <a:gd name="T7" fmla="*/ 2147483647 h 56"/>
              <a:gd name="T8" fmla="*/ 2147483647 w 252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56"/>
              <a:gd name="T17" fmla="*/ 252 w 252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56">
                <a:moveTo>
                  <a:pt x="0" y="0"/>
                </a:moveTo>
                <a:lnTo>
                  <a:pt x="68" y="56"/>
                </a:lnTo>
                <a:lnTo>
                  <a:pt x="128" y="56"/>
                </a:lnTo>
                <a:lnTo>
                  <a:pt x="204" y="52"/>
                </a:lnTo>
                <a:lnTo>
                  <a:pt x="252" y="0"/>
                </a:lnTo>
              </a:path>
            </a:pathLst>
          </a:cu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8941" name="Text Box 39"/>
          <p:cNvSpPr txBox="1">
            <a:spLocks noChangeArrowheads="1"/>
          </p:cNvSpPr>
          <p:nvPr/>
        </p:nvSpPr>
        <p:spPr bwMode="auto">
          <a:xfrm>
            <a:off x="1367408" y="4373587"/>
            <a:ext cx="215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en-US" sz="1400">
                <a:solidFill>
                  <a:srgbClr val="003366"/>
                </a:solidFill>
                <a:latin typeface="Helvetica" charset="0"/>
              </a:rPr>
              <a:t>N1:Person, Pole vaulter </a:t>
            </a:r>
          </a:p>
        </p:txBody>
      </p:sp>
      <p:sp>
        <p:nvSpPr>
          <p:cNvPr id="38942" name="Text Box 40"/>
          <p:cNvSpPr txBox="1">
            <a:spLocks noChangeArrowheads="1"/>
          </p:cNvSpPr>
          <p:nvPr/>
        </p:nvSpPr>
        <p:spPr bwMode="auto">
          <a:xfrm>
            <a:off x="2161158" y="4086250"/>
            <a:ext cx="172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en-US" sz="1400">
                <a:solidFill>
                  <a:srgbClr val="003366"/>
                </a:solidFill>
                <a:latin typeface="Helvetica" charset="0"/>
              </a:rPr>
              <a:t>N2:Pole vault trial</a:t>
            </a:r>
          </a:p>
        </p:txBody>
      </p:sp>
      <p:sp>
        <p:nvSpPr>
          <p:cNvPr id="38943" name="Text Box 41"/>
          <p:cNvSpPr txBox="1">
            <a:spLocks noChangeArrowheads="1"/>
          </p:cNvSpPr>
          <p:nvPr/>
        </p:nvSpPr>
        <p:spPr bwMode="auto">
          <a:xfrm rot="-5400000">
            <a:off x="2169095" y="5302275"/>
            <a:ext cx="86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en-US" sz="1400">
                <a:solidFill>
                  <a:srgbClr val="003366"/>
                </a:solidFill>
                <a:latin typeface="Helvetica" charset="0"/>
              </a:rPr>
              <a:t>F1:Face</a:t>
            </a:r>
          </a:p>
        </p:txBody>
      </p:sp>
      <p:sp>
        <p:nvSpPr>
          <p:cNvPr id="38944" name="Text Box 42"/>
          <p:cNvSpPr txBox="1">
            <a:spLocks noChangeArrowheads="1"/>
          </p:cNvSpPr>
          <p:nvPr/>
        </p:nvSpPr>
        <p:spPr bwMode="auto">
          <a:xfrm rot="-5400000">
            <a:off x="2655664" y="5230044"/>
            <a:ext cx="8651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en-US" sz="1400">
                <a:solidFill>
                  <a:srgbClr val="003366"/>
                </a:solidFill>
                <a:latin typeface="Helvetica" charset="0"/>
              </a:rPr>
              <a:t>B1:Body</a:t>
            </a:r>
          </a:p>
        </p:txBody>
      </p:sp>
      <p:sp>
        <p:nvSpPr>
          <p:cNvPr id="38945" name="Text Box 43"/>
          <p:cNvSpPr txBox="1">
            <a:spLocks noChangeArrowheads="1"/>
          </p:cNvSpPr>
          <p:nvPr/>
        </p:nvSpPr>
        <p:spPr bwMode="auto">
          <a:xfrm rot="-5400000">
            <a:off x="3161283" y="5229250"/>
            <a:ext cx="86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en-US" sz="1400">
                <a:solidFill>
                  <a:srgbClr val="003366"/>
                </a:solidFill>
                <a:latin typeface="Helvetica" charset="0"/>
              </a:rPr>
              <a:t>P1:Pole</a:t>
            </a:r>
          </a:p>
        </p:txBody>
      </p:sp>
      <p:sp>
        <p:nvSpPr>
          <p:cNvPr id="38946" name="Freeform 44"/>
          <p:cNvSpPr>
            <a:spLocks/>
          </p:cNvSpPr>
          <p:nvPr/>
        </p:nvSpPr>
        <p:spPr bwMode="auto">
          <a:xfrm>
            <a:off x="2859658" y="5657875"/>
            <a:ext cx="400050" cy="88900"/>
          </a:xfrm>
          <a:custGeom>
            <a:avLst/>
            <a:gdLst>
              <a:gd name="T0" fmla="*/ 0 w 252"/>
              <a:gd name="T1" fmla="*/ 0 h 56"/>
              <a:gd name="T2" fmla="*/ 2147483647 w 252"/>
              <a:gd name="T3" fmla="*/ 2147483647 h 56"/>
              <a:gd name="T4" fmla="*/ 2147483647 w 252"/>
              <a:gd name="T5" fmla="*/ 2147483647 h 56"/>
              <a:gd name="T6" fmla="*/ 2147483647 w 252"/>
              <a:gd name="T7" fmla="*/ 2147483647 h 56"/>
              <a:gd name="T8" fmla="*/ 2147483647 w 252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56"/>
              <a:gd name="T17" fmla="*/ 252 w 252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56">
                <a:moveTo>
                  <a:pt x="0" y="0"/>
                </a:moveTo>
                <a:lnTo>
                  <a:pt x="68" y="56"/>
                </a:lnTo>
                <a:lnTo>
                  <a:pt x="128" y="56"/>
                </a:lnTo>
                <a:lnTo>
                  <a:pt x="204" y="52"/>
                </a:lnTo>
                <a:lnTo>
                  <a:pt x="252" y="0"/>
                </a:lnTo>
              </a:path>
            </a:pathLst>
          </a:cu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8947" name="Freeform 45"/>
          <p:cNvSpPr>
            <a:spLocks/>
          </p:cNvSpPr>
          <p:nvPr/>
        </p:nvSpPr>
        <p:spPr bwMode="auto">
          <a:xfrm>
            <a:off x="3385120" y="5670575"/>
            <a:ext cx="400050" cy="88900"/>
          </a:xfrm>
          <a:custGeom>
            <a:avLst/>
            <a:gdLst>
              <a:gd name="T0" fmla="*/ 0 w 252"/>
              <a:gd name="T1" fmla="*/ 0 h 56"/>
              <a:gd name="T2" fmla="*/ 2147483647 w 252"/>
              <a:gd name="T3" fmla="*/ 2147483647 h 56"/>
              <a:gd name="T4" fmla="*/ 2147483647 w 252"/>
              <a:gd name="T5" fmla="*/ 2147483647 h 56"/>
              <a:gd name="T6" fmla="*/ 2147483647 w 252"/>
              <a:gd name="T7" fmla="*/ 2147483647 h 56"/>
              <a:gd name="T8" fmla="*/ 2147483647 w 252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56"/>
              <a:gd name="T17" fmla="*/ 252 w 252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56">
                <a:moveTo>
                  <a:pt x="0" y="0"/>
                </a:moveTo>
                <a:lnTo>
                  <a:pt x="68" y="56"/>
                </a:lnTo>
                <a:lnTo>
                  <a:pt x="128" y="56"/>
                </a:lnTo>
                <a:lnTo>
                  <a:pt x="204" y="52"/>
                </a:lnTo>
                <a:lnTo>
                  <a:pt x="252" y="0"/>
                </a:lnTo>
              </a:path>
            </a:pathLst>
          </a:cu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8948" name="Line 21"/>
          <p:cNvSpPr>
            <a:spLocks noChangeShapeType="1"/>
          </p:cNvSpPr>
          <p:nvPr/>
        </p:nvSpPr>
        <p:spPr bwMode="auto">
          <a:xfrm flipH="1" flipV="1">
            <a:off x="6048945" y="1909787"/>
            <a:ext cx="71438" cy="35290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949" name="Line 22"/>
          <p:cNvSpPr>
            <a:spLocks noChangeShapeType="1"/>
          </p:cNvSpPr>
          <p:nvPr/>
        </p:nvSpPr>
        <p:spPr bwMode="auto">
          <a:xfrm flipV="1">
            <a:off x="6696645" y="1838350"/>
            <a:ext cx="1008063" cy="36004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039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764AD2-5FB6-FB45-933B-235C7588DE60}" type="slidenum">
              <a:rPr lang="de-DE" smtClean="0"/>
              <a:pPr>
                <a:defRPr/>
              </a:pPr>
              <a:t>18</a:t>
            </a:fld>
            <a:endParaRPr lang="de-DE"/>
          </a:p>
        </p:txBody>
      </p:sp>
      <p:pic>
        <p:nvPicPr>
          <p:cNvPr id="5" name="Bild 4" descr="Cena-de-Harry-Potter-e-as-Relíquias-da-Morte-Parte-2-899x12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7464"/>
            <a:ext cx="9144000" cy="8713453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0" y="260648"/>
            <a:ext cx="9144000" cy="646331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Relational </a:t>
            </a: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Structures</a:t>
            </a:r>
            <a:endParaRPr lang="de-DE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0" y="1340768"/>
            <a:ext cx="9144000" cy="1200329"/>
          </a:xfrm>
          <a:prstGeom prst="rect">
            <a:avLst/>
          </a:prstGeom>
          <a:solidFill>
            <a:schemeClr val="bg1">
              <a:alpha val="48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Avoid</a:t>
            </a: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Redundancy</a:t>
            </a:r>
            <a:endParaRPr lang="de-DE" sz="36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>
              <a:defRPr/>
            </a:pPr>
            <a:r>
              <a:rPr lang="de-DE" sz="3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Named</a:t>
            </a:r>
            <a:r>
              <a:rPr lang="de-DE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Entity Recognition / Fusion</a:t>
            </a:r>
            <a:endParaRPr lang="de-DE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3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8829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charset="-128"/>
              </a:rPr>
              <a:t>Usage Scenario 1: Information </a:t>
            </a:r>
            <a:r>
              <a:rPr lang="en-US" altLang="en-US" dirty="0">
                <a:ea typeface="ＭＳ Ｐゴシック" charset="-128"/>
              </a:rPr>
              <a:t>Retrieval</a:t>
            </a:r>
          </a:p>
        </p:txBody>
      </p:sp>
      <p:grpSp>
        <p:nvGrpSpPr>
          <p:cNvPr id="39940" name="Gruppierung 11"/>
          <p:cNvGrpSpPr>
            <a:grpSpLocks/>
          </p:cNvGrpSpPr>
          <p:nvPr/>
        </p:nvGrpSpPr>
        <p:grpSpPr bwMode="auto">
          <a:xfrm>
            <a:off x="2903885" y="1967136"/>
            <a:ext cx="3622675" cy="2667000"/>
            <a:chOff x="2895600" y="1828800"/>
            <a:chExt cx="4306887" cy="3170238"/>
          </a:xfrm>
        </p:grpSpPr>
        <p:pic>
          <p:nvPicPr>
            <p:cNvPr id="40102" name="Picture 4" descr="imagePol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1828800"/>
              <a:ext cx="3240087" cy="2103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03" name="Picture 4" descr="imagePol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981200"/>
              <a:ext cx="3240087" cy="2103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04" name="Picture 4" descr="imagePol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2133600"/>
              <a:ext cx="3240087" cy="2103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05" name="Picture 4" descr="imagePol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2286000"/>
              <a:ext cx="3240087" cy="2103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06" name="Picture 4" descr="imagePol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2438400"/>
              <a:ext cx="3240087" cy="2103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07" name="Picture 4" descr="imagePol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2590800"/>
              <a:ext cx="3240087" cy="2103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08" name="Picture 4" descr="imagePol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2743200"/>
              <a:ext cx="3240087" cy="2103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109" name="Picture 4" descr="imagePol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2895600"/>
              <a:ext cx="3240087" cy="2103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9941" name="Gruppierung 172"/>
          <p:cNvGrpSpPr>
            <a:grpSpLocks/>
          </p:cNvGrpSpPr>
          <p:nvPr/>
        </p:nvGrpSpPr>
        <p:grpSpPr bwMode="auto">
          <a:xfrm flipH="1">
            <a:off x="163860" y="1052736"/>
            <a:ext cx="2892425" cy="5049838"/>
            <a:chOff x="6400799" y="1600201"/>
            <a:chExt cx="2892289" cy="5049838"/>
          </a:xfrm>
        </p:grpSpPr>
        <p:grpSp>
          <p:nvGrpSpPr>
            <p:cNvPr id="39942" name="Gruppierung 12"/>
            <p:cNvGrpSpPr>
              <a:grpSpLocks/>
            </p:cNvGrpSpPr>
            <p:nvPr/>
          </p:nvGrpSpPr>
          <p:grpSpPr bwMode="auto">
            <a:xfrm rot="5400000">
              <a:off x="5322025" y="2678975"/>
              <a:ext cx="4440238" cy="2282689"/>
              <a:chOff x="1258886" y="3267075"/>
              <a:chExt cx="6985000" cy="3590928"/>
            </a:xfrm>
          </p:grpSpPr>
          <p:grpSp>
            <p:nvGrpSpPr>
              <p:cNvPr id="40071" name="Group 6"/>
              <p:cNvGrpSpPr>
                <a:grpSpLocks/>
              </p:cNvGrpSpPr>
              <p:nvPr/>
            </p:nvGrpSpPr>
            <p:grpSpPr bwMode="auto">
              <a:xfrm>
                <a:off x="1330325" y="3267074"/>
                <a:ext cx="6769100" cy="3311524"/>
                <a:chOff x="839" y="1617"/>
                <a:chExt cx="4083" cy="1995"/>
              </a:xfrm>
            </p:grpSpPr>
            <p:sp>
              <p:nvSpPr>
                <p:cNvPr id="40099" name="AutoShape 7"/>
                <p:cNvSpPr>
                  <a:spLocks noChangeArrowheads="1"/>
                </p:cNvSpPr>
                <p:nvPr/>
              </p:nvSpPr>
              <p:spPr bwMode="auto">
                <a:xfrm rot="10800000">
                  <a:off x="839" y="2976"/>
                  <a:ext cx="4083" cy="63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613 w 21600"/>
                    <a:gd name="T13" fmla="*/ 3600 h 21600"/>
                    <a:gd name="T14" fmla="*/ 17987 w 21600"/>
                    <a:gd name="T15" fmla="*/ 180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3629" y="21600"/>
                      </a:lnTo>
                      <a:lnTo>
                        <a:pt x="1797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3366">
                        <a:alpha val="10999"/>
                      </a:srgbClr>
                    </a:gs>
                    <a:gs pos="100000">
                      <a:srgbClr val="00182F">
                        <a:alpha val="25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100"/>
                </a:p>
              </p:txBody>
            </p:sp>
            <p:sp>
              <p:nvSpPr>
                <p:cNvPr id="40100" name="AutoShape 8"/>
                <p:cNvSpPr>
                  <a:spLocks noChangeArrowheads="1"/>
                </p:cNvSpPr>
                <p:nvPr/>
              </p:nvSpPr>
              <p:spPr bwMode="auto">
                <a:xfrm rot="10800000">
                  <a:off x="1565" y="2297"/>
                  <a:ext cx="2631" cy="63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499 w 21600"/>
                    <a:gd name="T13" fmla="*/ 4497 h 21600"/>
                    <a:gd name="T14" fmla="*/ 17101 w 21600"/>
                    <a:gd name="T15" fmla="*/ 1710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669933">
                        <a:alpha val="32001"/>
                      </a:srgbClr>
                    </a:gs>
                    <a:gs pos="100000">
                      <a:srgbClr val="2F4718">
                        <a:alpha val="12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100"/>
                </a:p>
              </p:txBody>
            </p:sp>
            <p:sp>
              <p:nvSpPr>
                <p:cNvPr id="44" name="AutoShape 9"/>
                <p:cNvSpPr>
                  <a:spLocks noChangeArrowheads="1"/>
                </p:cNvSpPr>
                <p:nvPr/>
              </p:nvSpPr>
              <p:spPr bwMode="auto">
                <a:xfrm>
                  <a:off x="2233" y="1602"/>
                  <a:ext cx="1273" cy="633"/>
                </a:xfrm>
                <a:prstGeom prst="triangle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1">
                        <a:alpha val="25000"/>
                      </a:schemeClr>
                    </a:gs>
                    <a:gs pos="100000">
                      <a:schemeClr val="accent1">
                        <a:gamma/>
                        <a:tint val="43137"/>
                        <a:invGamma/>
                        <a:alpha val="39999"/>
                      </a:schemeClr>
                    </a:gs>
                  </a:gsLst>
                  <a:lin ang="5400000" scaled="1"/>
                </a:gra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>
                  <a:lvl1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100"/>
                </a:p>
              </p:txBody>
            </p:sp>
          </p:grpSp>
          <p:sp>
            <p:nvSpPr>
              <p:cNvPr id="40072" name="Oval 11"/>
              <p:cNvSpPr>
                <a:spLocks noChangeArrowheads="1"/>
              </p:cNvSpPr>
              <p:nvPr/>
            </p:nvSpPr>
            <p:spPr bwMode="auto">
              <a:xfrm>
                <a:off x="4498973" y="3697657"/>
                <a:ext cx="427038" cy="57870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1100">
                    <a:solidFill>
                      <a:srgbClr val="003366"/>
                    </a:solidFill>
                    <a:latin typeface="Helvetica" charset="0"/>
                  </a:rPr>
                  <a:t>=</a:t>
                </a:r>
              </a:p>
            </p:txBody>
          </p:sp>
          <p:sp>
            <p:nvSpPr>
              <p:cNvPr id="40073" name="Oval 14"/>
              <p:cNvSpPr>
                <a:spLocks noChangeArrowheads="1"/>
              </p:cNvSpPr>
              <p:nvPr/>
            </p:nvSpPr>
            <p:spPr bwMode="auto">
              <a:xfrm>
                <a:off x="2627313" y="6146800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0074" name="Oval 15"/>
              <p:cNvSpPr>
                <a:spLocks noChangeArrowheads="1"/>
              </p:cNvSpPr>
              <p:nvPr/>
            </p:nvSpPr>
            <p:spPr bwMode="auto">
              <a:xfrm>
                <a:off x="3130550" y="6146800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0075" name="Oval 16"/>
              <p:cNvSpPr>
                <a:spLocks noChangeArrowheads="1"/>
              </p:cNvSpPr>
              <p:nvPr/>
            </p:nvSpPr>
            <p:spPr bwMode="auto">
              <a:xfrm>
                <a:off x="3633788" y="6146800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0076" name="Oval 17"/>
              <p:cNvSpPr>
                <a:spLocks noChangeArrowheads="1"/>
              </p:cNvSpPr>
              <p:nvPr/>
            </p:nvSpPr>
            <p:spPr bwMode="auto">
              <a:xfrm>
                <a:off x="3276600" y="5138738"/>
                <a:ext cx="142875" cy="144462"/>
              </a:xfrm>
              <a:prstGeom prst="ellipse">
                <a:avLst/>
              </a:prstGeom>
              <a:solidFill>
                <a:srgbClr val="66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0077" name="Oval 18"/>
              <p:cNvSpPr>
                <a:spLocks noChangeArrowheads="1"/>
              </p:cNvSpPr>
              <p:nvPr/>
            </p:nvSpPr>
            <p:spPr bwMode="auto">
              <a:xfrm>
                <a:off x="3706813" y="4635500"/>
                <a:ext cx="142875" cy="144463"/>
              </a:xfrm>
              <a:prstGeom prst="ellipse">
                <a:avLst/>
              </a:prstGeom>
              <a:solidFill>
                <a:srgbClr val="66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0078" name="Line 19"/>
              <p:cNvSpPr>
                <a:spLocks noChangeShapeType="1"/>
              </p:cNvSpPr>
              <p:nvPr/>
            </p:nvSpPr>
            <p:spPr bwMode="auto">
              <a:xfrm flipV="1">
                <a:off x="2698750" y="5283200"/>
                <a:ext cx="576263" cy="863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79" name="Line 20"/>
              <p:cNvSpPr>
                <a:spLocks noChangeShapeType="1"/>
              </p:cNvSpPr>
              <p:nvPr/>
            </p:nvSpPr>
            <p:spPr bwMode="auto">
              <a:xfrm flipV="1">
                <a:off x="3203575" y="5283200"/>
                <a:ext cx="71438" cy="863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80" name="Line 21"/>
              <p:cNvSpPr>
                <a:spLocks noChangeShapeType="1"/>
              </p:cNvSpPr>
              <p:nvPr/>
            </p:nvSpPr>
            <p:spPr bwMode="auto">
              <a:xfrm flipV="1">
                <a:off x="3706813" y="4778375"/>
                <a:ext cx="73025" cy="13684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81" name="Line 22"/>
              <p:cNvSpPr>
                <a:spLocks noChangeShapeType="1"/>
              </p:cNvSpPr>
              <p:nvPr/>
            </p:nvSpPr>
            <p:spPr bwMode="auto">
              <a:xfrm flipV="1">
                <a:off x="3419475" y="4778375"/>
                <a:ext cx="287338" cy="3603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82" name="Oval 23"/>
              <p:cNvSpPr>
                <a:spLocks noChangeArrowheads="1"/>
              </p:cNvSpPr>
              <p:nvPr/>
            </p:nvSpPr>
            <p:spPr bwMode="auto">
              <a:xfrm>
                <a:off x="6011863" y="6073775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0083" name="Oval 24"/>
              <p:cNvSpPr>
                <a:spLocks noChangeArrowheads="1"/>
              </p:cNvSpPr>
              <p:nvPr/>
            </p:nvSpPr>
            <p:spPr bwMode="auto">
              <a:xfrm>
                <a:off x="6586538" y="6072188"/>
                <a:ext cx="142875" cy="14446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0084" name="Oval 25"/>
              <p:cNvSpPr>
                <a:spLocks noChangeArrowheads="1"/>
              </p:cNvSpPr>
              <p:nvPr/>
            </p:nvSpPr>
            <p:spPr bwMode="auto">
              <a:xfrm>
                <a:off x="6011863" y="5138738"/>
                <a:ext cx="142875" cy="144462"/>
              </a:xfrm>
              <a:prstGeom prst="ellipse">
                <a:avLst/>
              </a:prstGeom>
              <a:solidFill>
                <a:srgbClr val="66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0085" name="Line 26"/>
              <p:cNvSpPr>
                <a:spLocks noChangeShapeType="1"/>
              </p:cNvSpPr>
              <p:nvPr/>
            </p:nvSpPr>
            <p:spPr bwMode="auto">
              <a:xfrm flipV="1">
                <a:off x="6083300" y="5283200"/>
                <a:ext cx="0" cy="792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86" name="Line 27"/>
              <p:cNvSpPr>
                <a:spLocks noChangeShapeType="1"/>
              </p:cNvSpPr>
              <p:nvPr/>
            </p:nvSpPr>
            <p:spPr bwMode="auto">
              <a:xfrm flipH="1" flipV="1">
                <a:off x="6156325" y="5283200"/>
                <a:ext cx="431800" cy="792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87" name="Text Box 28"/>
              <p:cNvSpPr txBox="1">
                <a:spLocks noChangeArrowheads="1"/>
              </p:cNvSpPr>
              <p:nvPr/>
            </p:nvSpPr>
            <p:spPr bwMode="auto">
              <a:xfrm>
                <a:off x="6156323" y="4977220"/>
                <a:ext cx="2087563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N3:Person, Pole vaulter</a:t>
                </a:r>
              </a:p>
            </p:txBody>
          </p:sp>
          <p:sp>
            <p:nvSpPr>
              <p:cNvPr id="40088" name="Line 31"/>
              <p:cNvSpPr>
                <a:spLocks noChangeShapeType="1"/>
              </p:cNvSpPr>
              <p:nvPr/>
            </p:nvSpPr>
            <p:spPr bwMode="auto">
              <a:xfrm>
                <a:off x="3490913" y="5210175"/>
                <a:ext cx="244792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89" name="Text Box 36"/>
              <p:cNvSpPr txBox="1">
                <a:spLocks noChangeArrowheads="1"/>
              </p:cNvSpPr>
              <p:nvPr/>
            </p:nvSpPr>
            <p:spPr bwMode="auto">
              <a:xfrm rot="-5400000">
                <a:off x="5201827" y="6020212"/>
                <a:ext cx="1142999" cy="53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Pn1:Person Name</a:t>
                </a:r>
              </a:p>
            </p:txBody>
          </p:sp>
          <p:sp>
            <p:nvSpPr>
              <p:cNvPr id="40090" name="Text Box 37"/>
              <p:cNvSpPr txBox="1">
                <a:spLocks noChangeArrowheads="1"/>
              </p:cNvSpPr>
              <p:nvPr/>
            </p:nvSpPr>
            <p:spPr bwMode="auto">
              <a:xfrm rot="-5400000">
                <a:off x="6313081" y="6117045"/>
                <a:ext cx="1142999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C1:Country</a:t>
                </a:r>
              </a:p>
            </p:txBody>
          </p:sp>
          <p:sp>
            <p:nvSpPr>
              <p:cNvPr id="40091" name="Freeform 38"/>
              <p:cNvSpPr>
                <a:spLocks/>
              </p:cNvSpPr>
              <p:nvPr/>
            </p:nvSpPr>
            <p:spPr bwMode="auto">
              <a:xfrm>
                <a:off x="6156325" y="6219825"/>
                <a:ext cx="431800" cy="144463"/>
              </a:xfrm>
              <a:custGeom>
                <a:avLst/>
                <a:gdLst>
                  <a:gd name="T0" fmla="*/ 0 w 252"/>
                  <a:gd name="T1" fmla="*/ 0 h 56"/>
                  <a:gd name="T2" fmla="*/ 2147483647 w 252"/>
                  <a:gd name="T3" fmla="*/ 2147483647 h 56"/>
                  <a:gd name="T4" fmla="*/ 2147483647 w 252"/>
                  <a:gd name="T5" fmla="*/ 2147483647 h 56"/>
                  <a:gd name="T6" fmla="*/ 2147483647 w 252"/>
                  <a:gd name="T7" fmla="*/ 2147483647 h 56"/>
                  <a:gd name="T8" fmla="*/ 2147483647 w 252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"/>
                  <a:gd name="T16" fmla="*/ 0 h 56"/>
                  <a:gd name="T17" fmla="*/ 252 w 25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" h="56">
                    <a:moveTo>
                      <a:pt x="0" y="0"/>
                    </a:moveTo>
                    <a:lnTo>
                      <a:pt x="68" y="56"/>
                    </a:lnTo>
                    <a:lnTo>
                      <a:pt x="128" y="56"/>
                    </a:lnTo>
                    <a:lnTo>
                      <a:pt x="204" y="52"/>
                    </a:lnTo>
                    <a:lnTo>
                      <a:pt x="252" y="0"/>
                    </a:lnTo>
                  </a:path>
                </a:pathLst>
              </a:cu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0092" name="Text Box 39"/>
              <p:cNvSpPr txBox="1">
                <a:spLocks noChangeArrowheads="1"/>
              </p:cNvSpPr>
              <p:nvPr/>
            </p:nvSpPr>
            <p:spPr bwMode="auto">
              <a:xfrm>
                <a:off x="1258886" y="4977220"/>
                <a:ext cx="2159000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N1:Person, Pole vaulter </a:t>
                </a:r>
              </a:p>
            </p:txBody>
          </p:sp>
          <p:sp>
            <p:nvSpPr>
              <p:cNvPr id="40093" name="Text Box 40"/>
              <p:cNvSpPr txBox="1">
                <a:spLocks noChangeArrowheads="1"/>
              </p:cNvSpPr>
              <p:nvPr/>
            </p:nvSpPr>
            <p:spPr bwMode="auto">
              <a:xfrm>
                <a:off x="2052634" y="4689884"/>
                <a:ext cx="1727200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N2:Pole vault trial</a:t>
                </a:r>
              </a:p>
            </p:txBody>
          </p:sp>
          <p:sp>
            <p:nvSpPr>
              <p:cNvPr id="40094" name="Text Box 41"/>
              <p:cNvSpPr txBox="1">
                <a:spLocks noChangeArrowheads="1"/>
              </p:cNvSpPr>
              <p:nvPr/>
            </p:nvSpPr>
            <p:spPr bwMode="auto">
              <a:xfrm rot="-5400000">
                <a:off x="2174464" y="5809075"/>
                <a:ext cx="863600" cy="53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F1:Face</a:t>
                </a:r>
              </a:p>
            </p:txBody>
          </p:sp>
          <p:sp>
            <p:nvSpPr>
              <p:cNvPr id="40095" name="Text Box 42"/>
              <p:cNvSpPr txBox="1">
                <a:spLocks noChangeArrowheads="1"/>
              </p:cNvSpPr>
              <p:nvPr/>
            </p:nvSpPr>
            <p:spPr bwMode="auto">
              <a:xfrm rot="-5400000">
                <a:off x="2661033" y="5736844"/>
                <a:ext cx="865187" cy="53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B1:Body</a:t>
                </a:r>
              </a:p>
            </p:txBody>
          </p:sp>
          <p:sp>
            <p:nvSpPr>
              <p:cNvPr id="40096" name="Text Box 43"/>
              <p:cNvSpPr txBox="1">
                <a:spLocks noChangeArrowheads="1"/>
              </p:cNvSpPr>
              <p:nvPr/>
            </p:nvSpPr>
            <p:spPr bwMode="auto">
              <a:xfrm rot="-5400000">
                <a:off x="3069819" y="5832884"/>
                <a:ext cx="863600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P1:Pole</a:t>
                </a:r>
              </a:p>
            </p:txBody>
          </p:sp>
          <p:sp>
            <p:nvSpPr>
              <p:cNvPr id="40097" name="Freeform 44"/>
              <p:cNvSpPr>
                <a:spLocks/>
              </p:cNvSpPr>
              <p:nvPr/>
            </p:nvSpPr>
            <p:spPr bwMode="auto">
              <a:xfrm>
                <a:off x="2751138" y="6278563"/>
                <a:ext cx="400050" cy="88900"/>
              </a:xfrm>
              <a:custGeom>
                <a:avLst/>
                <a:gdLst>
                  <a:gd name="T0" fmla="*/ 0 w 252"/>
                  <a:gd name="T1" fmla="*/ 0 h 56"/>
                  <a:gd name="T2" fmla="*/ 2147483647 w 252"/>
                  <a:gd name="T3" fmla="*/ 2147483647 h 56"/>
                  <a:gd name="T4" fmla="*/ 2147483647 w 252"/>
                  <a:gd name="T5" fmla="*/ 2147483647 h 56"/>
                  <a:gd name="T6" fmla="*/ 2147483647 w 252"/>
                  <a:gd name="T7" fmla="*/ 2147483647 h 56"/>
                  <a:gd name="T8" fmla="*/ 2147483647 w 252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"/>
                  <a:gd name="T16" fmla="*/ 0 h 56"/>
                  <a:gd name="T17" fmla="*/ 252 w 25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" h="56">
                    <a:moveTo>
                      <a:pt x="0" y="0"/>
                    </a:moveTo>
                    <a:lnTo>
                      <a:pt x="68" y="56"/>
                    </a:lnTo>
                    <a:lnTo>
                      <a:pt x="128" y="56"/>
                    </a:lnTo>
                    <a:lnTo>
                      <a:pt x="204" y="52"/>
                    </a:lnTo>
                    <a:lnTo>
                      <a:pt x="252" y="0"/>
                    </a:lnTo>
                  </a:path>
                </a:pathLst>
              </a:cu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0098" name="Freeform 45"/>
              <p:cNvSpPr>
                <a:spLocks/>
              </p:cNvSpPr>
              <p:nvPr/>
            </p:nvSpPr>
            <p:spPr bwMode="auto">
              <a:xfrm>
                <a:off x="3276600" y="6291263"/>
                <a:ext cx="400050" cy="88900"/>
              </a:xfrm>
              <a:custGeom>
                <a:avLst/>
                <a:gdLst>
                  <a:gd name="T0" fmla="*/ 0 w 252"/>
                  <a:gd name="T1" fmla="*/ 0 h 56"/>
                  <a:gd name="T2" fmla="*/ 2147483647 w 252"/>
                  <a:gd name="T3" fmla="*/ 2147483647 h 56"/>
                  <a:gd name="T4" fmla="*/ 2147483647 w 252"/>
                  <a:gd name="T5" fmla="*/ 2147483647 h 56"/>
                  <a:gd name="T6" fmla="*/ 2147483647 w 252"/>
                  <a:gd name="T7" fmla="*/ 2147483647 h 56"/>
                  <a:gd name="T8" fmla="*/ 2147483647 w 252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"/>
                  <a:gd name="T16" fmla="*/ 0 h 56"/>
                  <a:gd name="T17" fmla="*/ 252 w 25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" h="56">
                    <a:moveTo>
                      <a:pt x="0" y="0"/>
                    </a:moveTo>
                    <a:lnTo>
                      <a:pt x="68" y="56"/>
                    </a:lnTo>
                    <a:lnTo>
                      <a:pt x="128" y="56"/>
                    </a:lnTo>
                    <a:lnTo>
                      <a:pt x="204" y="52"/>
                    </a:lnTo>
                    <a:lnTo>
                      <a:pt x="252" y="0"/>
                    </a:lnTo>
                  </a:path>
                </a:pathLst>
              </a:cu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</p:grpSp>
        <p:grpSp>
          <p:nvGrpSpPr>
            <p:cNvPr id="39943" name="Gruppierung 44"/>
            <p:cNvGrpSpPr>
              <a:grpSpLocks/>
            </p:cNvGrpSpPr>
            <p:nvPr/>
          </p:nvGrpSpPr>
          <p:grpSpPr bwMode="auto">
            <a:xfrm rot="5400000">
              <a:off x="5474425" y="2831375"/>
              <a:ext cx="4440238" cy="2282689"/>
              <a:chOff x="1258886" y="3267075"/>
              <a:chExt cx="6985000" cy="3590928"/>
            </a:xfrm>
          </p:grpSpPr>
          <p:grpSp>
            <p:nvGrpSpPr>
              <p:cNvPr id="40040" name="Group 6"/>
              <p:cNvGrpSpPr>
                <a:grpSpLocks/>
              </p:cNvGrpSpPr>
              <p:nvPr/>
            </p:nvGrpSpPr>
            <p:grpSpPr bwMode="auto">
              <a:xfrm>
                <a:off x="1330325" y="3267074"/>
                <a:ext cx="6769100" cy="3311524"/>
                <a:chOff x="839" y="1617"/>
                <a:chExt cx="4083" cy="1995"/>
              </a:xfrm>
            </p:grpSpPr>
            <p:sp>
              <p:nvSpPr>
                <p:cNvPr id="40068" name="AutoShape 7"/>
                <p:cNvSpPr>
                  <a:spLocks noChangeArrowheads="1"/>
                </p:cNvSpPr>
                <p:nvPr/>
              </p:nvSpPr>
              <p:spPr bwMode="auto">
                <a:xfrm rot="10800000">
                  <a:off x="839" y="2976"/>
                  <a:ext cx="4083" cy="63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613 w 21600"/>
                    <a:gd name="T13" fmla="*/ 3600 h 21600"/>
                    <a:gd name="T14" fmla="*/ 17987 w 21600"/>
                    <a:gd name="T15" fmla="*/ 180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3629" y="21600"/>
                      </a:lnTo>
                      <a:lnTo>
                        <a:pt x="1797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3366">
                        <a:alpha val="10999"/>
                      </a:srgbClr>
                    </a:gs>
                    <a:gs pos="100000">
                      <a:srgbClr val="00182F">
                        <a:alpha val="25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100"/>
                </a:p>
              </p:txBody>
            </p:sp>
            <p:sp>
              <p:nvSpPr>
                <p:cNvPr id="40069" name="AutoShape 8"/>
                <p:cNvSpPr>
                  <a:spLocks noChangeArrowheads="1"/>
                </p:cNvSpPr>
                <p:nvPr/>
              </p:nvSpPr>
              <p:spPr bwMode="auto">
                <a:xfrm rot="10800000">
                  <a:off x="1565" y="2297"/>
                  <a:ext cx="2631" cy="63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499 w 21600"/>
                    <a:gd name="T13" fmla="*/ 4497 h 21600"/>
                    <a:gd name="T14" fmla="*/ 17101 w 21600"/>
                    <a:gd name="T15" fmla="*/ 1710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669933">
                        <a:alpha val="32001"/>
                      </a:srgbClr>
                    </a:gs>
                    <a:gs pos="100000">
                      <a:srgbClr val="2F4718">
                        <a:alpha val="12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100"/>
                </a:p>
              </p:txBody>
            </p:sp>
            <p:sp>
              <p:nvSpPr>
                <p:cNvPr id="76" name="AutoShape 9"/>
                <p:cNvSpPr>
                  <a:spLocks noChangeArrowheads="1"/>
                </p:cNvSpPr>
                <p:nvPr/>
              </p:nvSpPr>
              <p:spPr bwMode="auto">
                <a:xfrm>
                  <a:off x="2233" y="1602"/>
                  <a:ext cx="1273" cy="633"/>
                </a:xfrm>
                <a:prstGeom prst="triangle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1">
                        <a:alpha val="25000"/>
                      </a:schemeClr>
                    </a:gs>
                    <a:gs pos="100000">
                      <a:schemeClr val="accent1">
                        <a:gamma/>
                        <a:tint val="43137"/>
                        <a:invGamma/>
                        <a:alpha val="39999"/>
                      </a:schemeClr>
                    </a:gs>
                  </a:gsLst>
                  <a:lin ang="5400000" scaled="1"/>
                </a:gra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>
                  <a:lvl1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100"/>
                </a:p>
              </p:txBody>
            </p:sp>
          </p:grpSp>
          <p:sp>
            <p:nvSpPr>
              <p:cNvPr id="40041" name="Oval 11"/>
              <p:cNvSpPr>
                <a:spLocks noChangeArrowheads="1"/>
              </p:cNvSpPr>
              <p:nvPr/>
            </p:nvSpPr>
            <p:spPr bwMode="auto">
              <a:xfrm>
                <a:off x="4498973" y="3697657"/>
                <a:ext cx="427038" cy="57870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1100">
                    <a:solidFill>
                      <a:srgbClr val="003366"/>
                    </a:solidFill>
                    <a:latin typeface="Helvetica" charset="0"/>
                  </a:rPr>
                  <a:t>=</a:t>
                </a:r>
              </a:p>
            </p:txBody>
          </p:sp>
          <p:sp>
            <p:nvSpPr>
              <p:cNvPr id="40042" name="Oval 14"/>
              <p:cNvSpPr>
                <a:spLocks noChangeArrowheads="1"/>
              </p:cNvSpPr>
              <p:nvPr/>
            </p:nvSpPr>
            <p:spPr bwMode="auto">
              <a:xfrm>
                <a:off x="2627313" y="6146800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0043" name="Oval 15"/>
              <p:cNvSpPr>
                <a:spLocks noChangeArrowheads="1"/>
              </p:cNvSpPr>
              <p:nvPr/>
            </p:nvSpPr>
            <p:spPr bwMode="auto">
              <a:xfrm>
                <a:off x="3130550" y="6146800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0044" name="Oval 16"/>
              <p:cNvSpPr>
                <a:spLocks noChangeArrowheads="1"/>
              </p:cNvSpPr>
              <p:nvPr/>
            </p:nvSpPr>
            <p:spPr bwMode="auto">
              <a:xfrm>
                <a:off x="3633788" y="6146800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0045" name="Oval 17"/>
              <p:cNvSpPr>
                <a:spLocks noChangeArrowheads="1"/>
              </p:cNvSpPr>
              <p:nvPr/>
            </p:nvSpPr>
            <p:spPr bwMode="auto">
              <a:xfrm>
                <a:off x="3276600" y="5138738"/>
                <a:ext cx="142875" cy="144462"/>
              </a:xfrm>
              <a:prstGeom prst="ellipse">
                <a:avLst/>
              </a:prstGeom>
              <a:solidFill>
                <a:srgbClr val="66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0046" name="Oval 18"/>
              <p:cNvSpPr>
                <a:spLocks noChangeArrowheads="1"/>
              </p:cNvSpPr>
              <p:nvPr/>
            </p:nvSpPr>
            <p:spPr bwMode="auto">
              <a:xfrm>
                <a:off x="3706813" y="4635500"/>
                <a:ext cx="142875" cy="144463"/>
              </a:xfrm>
              <a:prstGeom prst="ellipse">
                <a:avLst/>
              </a:prstGeom>
              <a:solidFill>
                <a:srgbClr val="66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0047" name="Line 19"/>
              <p:cNvSpPr>
                <a:spLocks noChangeShapeType="1"/>
              </p:cNvSpPr>
              <p:nvPr/>
            </p:nvSpPr>
            <p:spPr bwMode="auto">
              <a:xfrm flipV="1">
                <a:off x="2698750" y="5283200"/>
                <a:ext cx="576263" cy="863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48" name="Line 20"/>
              <p:cNvSpPr>
                <a:spLocks noChangeShapeType="1"/>
              </p:cNvSpPr>
              <p:nvPr/>
            </p:nvSpPr>
            <p:spPr bwMode="auto">
              <a:xfrm flipV="1">
                <a:off x="3203575" y="5283200"/>
                <a:ext cx="71438" cy="863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49" name="Line 21"/>
              <p:cNvSpPr>
                <a:spLocks noChangeShapeType="1"/>
              </p:cNvSpPr>
              <p:nvPr/>
            </p:nvSpPr>
            <p:spPr bwMode="auto">
              <a:xfrm flipV="1">
                <a:off x="3706813" y="4778375"/>
                <a:ext cx="73025" cy="13684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50" name="Line 22"/>
              <p:cNvSpPr>
                <a:spLocks noChangeShapeType="1"/>
              </p:cNvSpPr>
              <p:nvPr/>
            </p:nvSpPr>
            <p:spPr bwMode="auto">
              <a:xfrm flipV="1">
                <a:off x="3419475" y="4778375"/>
                <a:ext cx="287338" cy="3603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51" name="Oval 23"/>
              <p:cNvSpPr>
                <a:spLocks noChangeArrowheads="1"/>
              </p:cNvSpPr>
              <p:nvPr/>
            </p:nvSpPr>
            <p:spPr bwMode="auto">
              <a:xfrm>
                <a:off x="6011863" y="6073775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0052" name="Oval 24"/>
              <p:cNvSpPr>
                <a:spLocks noChangeArrowheads="1"/>
              </p:cNvSpPr>
              <p:nvPr/>
            </p:nvSpPr>
            <p:spPr bwMode="auto">
              <a:xfrm>
                <a:off x="6586538" y="6072188"/>
                <a:ext cx="142875" cy="14446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0053" name="Oval 25"/>
              <p:cNvSpPr>
                <a:spLocks noChangeArrowheads="1"/>
              </p:cNvSpPr>
              <p:nvPr/>
            </p:nvSpPr>
            <p:spPr bwMode="auto">
              <a:xfrm>
                <a:off x="6011863" y="5138738"/>
                <a:ext cx="142875" cy="144462"/>
              </a:xfrm>
              <a:prstGeom prst="ellipse">
                <a:avLst/>
              </a:prstGeom>
              <a:solidFill>
                <a:srgbClr val="66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0054" name="Line 26"/>
              <p:cNvSpPr>
                <a:spLocks noChangeShapeType="1"/>
              </p:cNvSpPr>
              <p:nvPr/>
            </p:nvSpPr>
            <p:spPr bwMode="auto">
              <a:xfrm flipV="1">
                <a:off x="6083300" y="5283200"/>
                <a:ext cx="0" cy="792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55" name="Line 27"/>
              <p:cNvSpPr>
                <a:spLocks noChangeShapeType="1"/>
              </p:cNvSpPr>
              <p:nvPr/>
            </p:nvSpPr>
            <p:spPr bwMode="auto">
              <a:xfrm flipH="1" flipV="1">
                <a:off x="6156325" y="5283200"/>
                <a:ext cx="431800" cy="792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56" name="Text Box 28"/>
              <p:cNvSpPr txBox="1">
                <a:spLocks noChangeArrowheads="1"/>
              </p:cNvSpPr>
              <p:nvPr/>
            </p:nvSpPr>
            <p:spPr bwMode="auto">
              <a:xfrm>
                <a:off x="6156323" y="4977220"/>
                <a:ext cx="2087563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N3:Person, Pole vaulter</a:t>
                </a:r>
              </a:p>
            </p:txBody>
          </p:sp>
          <p:sp>
            <p:nvSpPr>
              <p:cNvPr id="40057" name="Line 31"/>
              <p:cNvSpPr>
                <a:spLocks noChangeShapeType="1"/>
              </p:cNvSpPr>
              <p:nvPr/>
            </p:nvSpPr>
            <p:spPr bwMode="auto">
              <a:xfrm>
                <a:off x="3490913" y="5210175"/>
                <a:ext cx="244792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58" name="Text Box 36"/>
              <p:cNvSpPr txBox="1">
                <a:spLocks noChangeArrowheads="1"/>
              </p:cNvSpPr>
              <p:nvPr/>
            </p:nvSpPr>
            <p:spPr bwMode="auto">
              <a:xfrm rot="-5400000">
                <a:off x="5201827" y="6020212"/>
                <a:ext cx="1142999" cy="53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Pn1:Person Name</a:t>
                </a:r>
              </a:p>
            </p:txBody>
          </p:sp>
          <p:sp>
            <p:nvSpPr>
              <p:cNvPr id="40059" name="Text Box 37"/>
              <p:cNvSpPr txBox="1">
                <a:spLocks noChangeArrowheads="1"/>
              </p:cNvSpPr>
              <p:nvPr/>
            </p:nvSpPr>
            <p:spPr bwMode="auto">
              <a:xfrm rot="-5400000">
                <a:off x="6313081" y="6117045"/>
                <a:ext cx="1142999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C1:Country</a:t>
                </a:r>
              </a:p>
            </p:txBody>
          </p:sp>
          <p:sp>
            <p:nvSpPr>
              <p:cNvPr id="40060" name="Freeform 38"/>
              <p:cNvSpPr>
                <a:spLocks/>
              </p:cNvSpPr>
              <p:nvPr/>
            </p:nvSpPr>
            <p:spPr bwMode="auto">
              <a:xfrm>
                <a:off x="6156325" y="6219825"/>
                <a:ext cx="431800" cy="144463"/>
              </a:xfrm>
              <a:custGeom>
                <a:avLst/>
                <a:gdLst>
                  <a:gd name="T0" fmla="*/ 0 w 252"/>
                  <a:gd name="T1" fmla="*/ 0 h 56"/>
                  <a:gd name="T2" fmla="*/ 2147483647 w 252"/>
                  <a:gd name="T3" fmla="*/ 2147483647 h 56"/>
                  <a:gd name="T4" fmla="*/ 2147483647 w 252"/>
                  <a:gd name="T5" fmla="*/ 2147483647 h 56"/>
                  <a:gd name="T6" fmla="*/ 2147483647 w 252"/>
                  <a:gd name="T7" fmla="*/ 2147483647 h 56"/>
                  <a:gd name="T8" fmla="*/ 2147483647 w 252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"/>
                  <a:gd name="T16" fmla="*/ 0 h 56"/>
                  <a:gd name="T17" fmla="*/ 252 w 25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" h="56">
                    <a:moveTo>
                      <a:pt x="0" y="0"/>
                    </a:moveTo>
                    <a:lnTo>
                      <a:pt x="68" y="56"/>
                    </a:lnTo>
                    <a:lnTo>
                      <a:pt x="128" y="56"/>
                    </a:lnTo>
                    <a:lnTo>
                      <a:pt x="204" y="52"/>
                    </a:lnTo>
                    <a:lnTo>
                      <a:pt x="252" y="0"/>
                    </a:lnTo>
                  </a:path>
                </a:pathLst>
              </a:cu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0061" name="Text Box 39"/>
              <p:cNvSpPr txBox="1">
                <a:spLocks noChangeArrowheads="1"/>
              </p:cNvSpPr>
              <p:nvPr/>
            </p:nvSpPr>
            <p:spPr bwMode="auto">
              <a:xfrm>
                <a:off x="1258886" y="4977220"/>
                <a:ext cx="2159000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N1:Person, Pole vaulter </a:t>
                </a:r>
              </a:p>
            </p:txBody>
          </p:sp>
          <p:sp>
            <p:nvSpPr>
              <p:cNvPr id="40062" name="Text Box 40"/>
              <p:cNvSpPr txBox="1">
                <a:spLocks noChangeArrowheads="1"/>
              </p:cNvSpPr>
              <p:nvPr/>
            </p:nvSpPr>
            <p:spPr bwMode="auto">
              <a:xfrm>
                <a:off x="2052634" y="4689884"/>
                <a:ext cx="1727200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N2:Pole vault trial</a:t>
                </a:r>
              </a:p>
            </p:txBody>
          </p:sp>
          <p:sp>
            <p:nvSpPr>
              <p:cNvPr id="40063" name="Text Box 41"/>
              <p:cNvSpPr txBox="1">
                <a:spLocks noChangeArrowheads="1"/>
              </p:cNvSpPr>
              <p:nvPr/>
            </p:nvSpPr>
            <p:spPr bwMode="auto">
              <a:xfrm rot="-5400000">
                <a:off x="2174464" y="5809075"/>
                <a:ext cx="863600" cy="53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F1:Face</a:t>
                </a:r>
              </a:p>
            </p:txBody>
          </p:sp>
          <p:sp>
            <p:nvSpPr>
              <p:cNvPr id="40064" name="Text Box 42"/>
              <p:cNvSpPr txBox="1">
                <a:spLocks noChangeArrowheads="1"/>
              </p:cNvSpPr>
              <p:nvPr/>
            </p:nvSpPr>
            <p:spPr bwMode="auto">
              <a:xfrm rot="-5400000">
                <a:off x="2661033" y="5736844"/>
                <a:ext cx="865187" cy="53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B1:Body</a:t>
                </a:r>
              </a:p>
            </p:txBody>
          </p:sp>
          <p:sp>
            <p:nvSpPr>
              <p:cNvPr id="40065" name="Text Box 43"/>
              <p:cNvSpPr txBox="1">
                <a:spLocks noChangeArrowheads="1"/>
              </p:cNvSpPr>
              <p:nvPr/>
            </p:nvSpPr>
            <p:spPr bwMode="auto">
              <a:xfrm rot="-5400000">
                <a:off x="3069819" y="5832884"/>
                <a:ext cx="863600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P1:Pole</a:t>
                </a:r>
              </a:p>
            </p:txBody>
          </p:sp>
          <p:sp>
            <p:nvSpPr>
              <p:cNvPr id="40066" name="Freeform 44"/>
              <p:cNvSpPr>
                <a:spLocks/>
              </p:cNvSpPr>
              <p:nvPr/>
            </p:nvSpPr>
            <p:spPr bwMode="auto">
              <a:xfrm>
                <a:off x="2751138" y="6278563"/>
                <a:ext cx="400050" cy="88900"/>
              </a:xfrm>
              <a:custGeom>
                <a:avLst/>
                <a:gdLst>
                  <a:gd name="T0" fmla="*/ 0 w 252"/>
                  <a:gd name="T1" fmla="*/ 0 h 56"/>
                  <a:gd name="T2" fmla="*/ 2147483647 w 252"/>
                  <a:gd name="T3" fmla="*/ 2147483647 h 56"/>
                  <a:gd name="T4" fmla="*/ 2147483647 w 252"/>
                  <a:gd name="T5" fmla="*/ 2147483647 h 56"/>
                  <a:gd name="T6" fmla="*/ 2147483647 w 252"/>
                  <a:gd name="T7" fmla="*/ 2147483647 h 56"/>
                  <a:gd name="T8" fmla="*/ 2147483647 w 252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"/>
                  <a:gd name="T16" fmla="*/ 0 h 56"/>
                  <a:gd name="T17" fmla="*/ 252 w 25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" h="56">
                    <a:moveTo>
                      <a:pt x="0" y="0"/>
                    </a:moveTo>
                    <a:lnTo>
                      <a:pt x="68" y="56"/>
                    </a:lnTo>
                    <a:lnTo>
                      <a:pt x="128" y="56"/>
                    </a:lnTo>
                    <a:lnTo>
                      <a:pt x="204" y="52"/>
                    </a:lnTo>
                    <a:lnTo>
                      <a:pt x="252" y="0"/>
                    </a:lnTo>
                  </a:path>
                </a:pathLst>
              </a:cu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0067" name="Freeform 45"/>
              <p:cNvSpPr>
                <a:spLocks/>
              </p:cNvSpPr>
              <p:nvPr/>
            </p:nvSpPr>
            <p:spPr bwMode="auto">
              <a:xfrm>
                <a:off x="3276600" y="6291263"/>
                <a:ext cx="400050" cy="88900"/>
              </a:xfrm>
              <a:custGeom>
                <a:avLst/>
                <a:gdLst>
                  <a:gd name="T0" fmla="*/ 0 w 252"/>
                  <a:gd name="T1" fmla="*/ 0 h 56"/>
                  <a:gd name="T2" fmla="*/ 2147483647 w 252"/>
                  <a:gd name="T3" fmla="*/ 2147483647 h 56"/>
                  <a:gd name="T4" fmla="*/ 2147483647 w 252"/>
                  <a:gd name="T5" fmla="*/ 2147483647 h 56"/>
                  <a:gd name="T6" fmla="*/ 2147483647 w 252"/>
                  <a:gd name="T7" fmla="*/ 2147483647 h 56"/>
                  <a:gd name="T8" fmla="*/ 2147483647 w 252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"/>
                  <a:gd name="T16" fmla="*/ 0 h 56"/>
                  <a:gd name="T17" fmla="*/ 252 w 25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" h="56">
                    <a:moveTo>
                      <a:pt x="0" y="0"/>
                    </a:moveTo>
                    <a:lnTo>
                      <a:pt x="68" y="56"/>
                    </a:lnTo>
                    <a:lnTo>
                      <a:pt x="128" y="56"/>
                    </a:lnTo>
                    <a:lnTo>
                      <a:pt x="204" y="52"/>
                    </a:lnTo>
                    <a:lnTo>
                      <a:pt x="252" y="0"/>
                    </a:lnTo>
                  </a:path>
                </a:pathLst>
              </a:cu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</p:grpSp>
        <p:grpSp>
          <p:nvGrpSpPr>
            <p:cNvPr id="39944" name="Gruppierung 76"/>
            <p:cNvGrpSpPr>
              <a:grpSpLocks/>
            </p:cNvGrpSpPr>
            <p:nvPr/>
          </p:nvGrpSpPr>
          <p:grpSpPr bwMode="auto">
            <a:xfrm rot="5400000">
              <a:off x="5626825" y="2983775"/>
              <a:ext cx="4440238" cy="2282689"/>
              <a:chOff x="1258886" y="3267075"/>
              <a:chExt cx="6985000" cy="3590928"/>
            </a:xfrm>
          </p:grpSpPr>
          <p:grpSp>
            <p:nvGrpSpPr>
              <p:cNvPr id="40009" name="Group 6"/>
              <p:cNvGrpSpPr>
                <a:grpSpLocks/>
              </p:cNvGrpSpPr>
              <p:nvPr/>
            </p:nvGrpSpPr>
            <p:grpSpPr bwMode="auto">
              <a:xfrm>
                <a:off x="1330325" y="3267074"/>
                <a:ext cx="6769100" cy="3311524"/>
                <a:chOff x="839" y="1617"/>
                <a:chExt cx="4083" cy="1995"/>
              </a:xfrm>
            </p:grpSpPr>
            <p:sp>
              <p:nvSpPr>
                <p:cNvPr id="40037" name="AutoShape 7"/>
                <p:cNvSpPr>
                  <a:spLocks noChangeArrowheads="1"/>
                </p:cNvSpPr>
                <p:nvPr/>
              </p:nvSpPr>
              <p:spPr bwMode="auto">
                <a:xfrm rot="10800000">
                  <a:off x="839" y="2976"/>
                  <a:ext cx="4083" cy="63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613 w 21600"/>
                    <a:gd name="T13" fmla="*/ 3600 h 21600"/>
                    <a:gd name="T14" fmla="*/ 17987 w 21600"/>
                    <a:gd name="T15" fmla="*/ 180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3629" y="21600"/>
                      </a:lnTo>
                      <a:lnTo>
                        <a:pt x="1797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3366">
                        <a:alpha val="10999"/>
                      </a:srgbClr>
                    </a:gs>
                    <a:gs pos="100000">
                      <a:srgbClr val="00182F">
                        <a:alpha val="25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100"/>
                </a:p>
              </p:txBody>
            </p:sp>
            <p:sp>
              <p:nvSpPr>
                <p:cNvPr id="40038" name="AutoShape 8"/>
                <p:cNvSpPr>
                  <a:spLocks noChangeArrowheads="1"/>
                </p:cNvSpPr>
                <p:nvPr/>
              </p:nvSpPr>
              <p:spPr bwMode="auto">
                <a:xfrm rot="10800000">
                  <a:off x="1565" y="2297"/>
                  <a:ext cx="2631" cy="63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499 w 21600"/>
                    <a:gd name="T13" fmla="*/ 4497 h 21600"/>
                    <a:gd name="T14" fmla="*/ 17101 w 21600"/>
                    <a:gd name="T15" fmla="*/ 1710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669933">
                        <a:alpha val="32001"/>
                      </a:srgbClr>
                    </a:gs>
                    <a:gs pos="100000">
                      <a:srgbClr val="2F4718">
                        <a:alpha val="12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100"/>
                </a:p>
              </p:txBody>
            </p:sp>
            <p:sp>
              <p:nvSpPr>
                <p:cNvPr id="108" name="AutoShape 9"/>
                <p:cNvSpPr>
                  <a:spLocks noChangeArrowheads="1"/>
                </p:cNvSpPr>
                <p:nvPr/>
              </p:nvSpPr>
              <p:spPr bwMode="auto">
                <a:xfrm>
                  <a:off x="2233" y="1602"/>
                  <a:ext cx="1273" cy="633"/>
                </a:xfrm>
                <a:prstGeom prst="triangle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1">
                        <a:alpha val="25000"/>
                      </a:schemeClr>
                    </a:gs>
                    <a:gs pos="100000">
                      <a:schemeClr val="accent1">
                        <a:gamma/>
                        <a:tint val="43137"/>
                        <a:invGamma/>
                        <a:alpha val="39999"/>
                      </a:schemeClr>
                    </a:gs>
                  </a:gsLst>
                  <a:lin ang="5400000" scaled="1"/>
                </a:gra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>
                  <a:lvl1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100"/>
                </a:p>
              </p:txBody>
            </p:sp>
          </p:grpSp>
          <p:sp>
            <p:nvSpPr>
              <p:cNvPr id="40010" name="Oval 11"/>
              <p:cNvSpPr>
                <a:spLocks noChangeArrowheads="1"/>
              </p:cNvSpPr>
              <p:nvPr/>
            </p:nvSpPr>
            <p:spPr bwMode="auto">
              <a:xfrm>
                <a:off x="4498973" y="3697657"/>
                <a:ext cx="427038" cy="57870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1100">
                    <a:solidFill>
                      <a:srgbClr val="003366"/>
                    </a:solidFill>
                    <a:latin typeface="Helvetica" charset="0"/>
                  </a:rPr>
                  <a:t>=</a:t>
                </a:r>
              </a:p>
            </p:txBody>
          </p:sp>
          <p:sp>
            <p:nvSpPr>
              <p:cNvPr id="40011" name="Oval 14"/>
              <p:cNvSpPr>
                <a:spLocks noChangeArrowheads="1"/>
              </p:cNvSpPr>
              <p:nvPr/>
            </p:nvSpPr>
            <p:spPr bwMode="auto">
              <a:xfrm>
                <a:off x="2627313" y="6146800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0012" name="Oval 15"/>
              <p:cNvSpPr>
                <a:spLocks noChangeArrowheads="1"/>
              </p:cNvSpPr>
              <p:nvPr/>
            </p:nvSpPr>
            <p:spPr bwMode="auto">
              <a:xfrm>
                <a:off x="3130550" y="6146800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0013" name="Oval 16"/>
              <p:cNvSpPr>
                <a:spLocks noChangeArrowheads="1"/>
              </p:cNvSpPr>
              <p:nvPr/>
            </p:nvSpPr>
            <p:spPr bwMode="auto">
              <a:xfrm>
                <a:off x="3633788" y="6146800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0014" name="Oval 17"/>
              <p:cNvSpPr>
                <a:spLocks noChangeArrowheads="1"/>
              </p:cNvSpPr>
              <p:nvPr/>
            </p:nvSpPr>
            <p:spPr bwMode="auto">
              <a:xfrm>
                <a:off x="3276600" y="5138738"/>
                <a:ext cx="142875" cy="144462"/>
              </a:xfrm>
              <a:prstGeom prst="ellipse">
                <a:avLst/>
              </a:prstGeom>
              <a:solidFill>
                <a:srgbClr val="66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0015" name="Oval 18"/>
              <p:cNvSpPr>
                <a:spLocks noChangeArrowheads="1"/>
              </p:cNvSpPr>
              <p:nvPr/>
            </p:nvSpPr>
            <p:spPr bwMode="auto">
              <a:xfrm>
                <a:off x="3706813" y="4635500"/>
                <a:ext cx="142875" cy="144463"/>
              </a:xfrm>
              <a:prstGeom prst="ellipse">
                <a:avLst/>
              </a:prstGeom>
              <a:solidFill>
                <a:srgbClr val="66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0016" name="Line 19"/>
              <p:cNvSpPr>
                <a:spLocks noChangeShapeType="1"/>
              </p:cNvSpPr>
              <p:nvPr/>
            </p:nvSpPr>
            <p:spPr bwMode="auto">
              <a:xfrm flipV="1">
                <a:off x="2698750" y="5283200"/>
                <a:ext cx="576263" cy="863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17" name="Line 20"/>
              <p:cNvSpPr>
                <a:spLocks noChangeShapeType="1"/>
              </p:cNvSpPr>
              <p:nvPr/>
            </p:nvSpPr>
            <p:spPr bwMode="auto">
              <a:xfrm flipV="1">
                <a:off x="3203575" y="5283200"/>
                <a:ext cx="71438" cy="863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18" name="Line 21"/>
              <p:cNvSpPr>
                <a:spLocks noChangeShapeType="1"/>
              </p:cNvSpPr>
              <p:nvPr/>
            </p:nvSpPr>
            <p:spPr bwMode="auto">
              <a:xfrm flipV="1">
                <a:off x="3706813" y="4778375"/>
                <a:ext cx="73025" cy="13684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19" name="Line 22"/>
              <p:cNvSpPr>
                <a:spLocks noChangeShapeType="1"/>
              </p:cNvSpPr>
              <p:nvPr/>
            </p:nvSpPr>
            <p:spPr bwMode="auto">
              <a:xfrm flipV="1">
                <a:off x="3419475" y="4778375"/>
                <a:ext cx="287338" cy="3603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20" name="Oval 23"/>
              <p:cNvSpPr>
                <a:spLocks noChangeArrowheads="1"/>
              </p:cNvSpPr>
              <p:nvPr/>
            </p:nvSpPr>
            <p:spPr bwMode="auto">
              <a:xfrm>
                <a:off x="6011863" y="6073775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0021" name="Oval 24"/>
              <p:cNvSpPr>
                <a:spLocks noChangeArrowheads="1"/>
              </p:cNvSpPr>
              <p:nvPr/>
            </p:nvSpPr>
            <p:spPr bwMode="auto">
              <a:xfrm>
                <a:off x="6586538" y="6072188"/>
                <a:ext cx="142875" cy="14446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0022" name="Oval 25"/>
              <p:cNvSpPr>
                <a:spLocks noChangeArrowheads="1"/>
              </p:cNvSpPr>
              <p:nvPr/>
            </p:nvSpPr>
            <p:spPr bwMode="auto">
              <a:xfrm>
                <a:off x="6011863" y="5138738"/>
                <a:ext cx="142875" cy="144462"/>
              </a:xfrm>
              <a:prstGeom prst="ellipse">
                <a:avLst/>
              </a:prstGeom>
              <a:solidFill>
                <a:srgbClr val="66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0023" name="Line 26"/>
              <p:cNvSpPr>
                <a:spLocks noChangeShapeType="1"/>
              </p:cNvSpPr>
              <p:nvPr/>
            </p:nvSpPr>
            <p:spPr bwMode="auto">
              <a:xfrm flipV="1">
                <a:off x="6083300" y="5283200"/>
                <a:ext cx="0" cy="792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24" name="Line 27"/>
              <p:cNvSpPr>
                <a:spLocks noChangeShapeType="1"/>
              </p:cNvSpPr>
              <p:nvPr/>
            </p:nvSpPr>
            <p:spPr bwMode="auto">
              <a:xfrm flipH="1" flipV="1">
                <a:off x="6156325" y="5283200"/>
                <a:ext cx="431800" cy="792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25" name="Text Box 28"/>
              <p:cNvSpPr txBox="1">
                <a:spLocks noChangeArrowheads="1"/>
              </p:cNvSpPr>
              <p:nvPr/>
            </p:nvSpPr>
            <p:spPr bwMode="auto">
              <a:xfrm>
                <a:off x="6156323" y="4977220"/>
                <a:ext cx="2087563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N3:Person, Pole vaulter</a:t>
                </a:r>
              </a:p>
            </p:txBody>
          </p:sp>
          <p:sp>
            <p:nvSpPr>
              <p:cNvPr id="40026" name="Line 31"/>
              <p:cNvSpPr>
                <a:spLocks noChangeShapeType="1"/>
              </p:cNvSpPr>
              <p:nvPr/>
            </p:nvSpPr>
            <p:spPr bwMode="auto">
              <a:xfrm>
                <a:off x="3490913" y="5210175"/>
                <a:ext cx="244792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0027" name="Text Box 36"/>
              <p:cNvSpPr txBox="1">
                <a:spLocks noChangeArrowheads="1"/>
              </p:cNvSpPr>
              <p:nvPr/>
            </p:nvSpPr>
            <p:spPr bwMode="auto">
              <a:xfrm rot="-5400000">
                <a:off x="5201827" y="6020212"/>
                <a:ext cx="1142999" cy="53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Pn1:Person Name</a:t>
                </a:r>
              </a:p>
            </p:txBody>
          </p:sp>
          <p:sp>
            <p:nvSpPr>
              <p:cNvPr id="40028" name="Text Box 37"/>
              <p:cNvSpPr txBox="1">
                <a:spLocks noChangeArrowheads="1"/>
              </p:cNvSpPr>
              <p:nvPr/>
            </p:nvSpPr>
            <p:spPr bwMode="auto">
              <a:xfrm rot="-5400000">
                <a:off x="6313081" y="6117045"/>
                <a:ext cx="1142999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C1:Country</a:t>
                </a:r>
              </a:p>
            </p:txBody>
          </p:sp>
          <p:sp>
            <p:nvSpPr>
              <p:cNvPr id="40029" name="Freeform 38"/>
              <p:cNvSpPr>
                <a:spLocks/>
              </p:cNvSpPr>
              <p:nvPr/>
            </p:nvSpPr>
            <p:spPr bwMode="auto">
              <a:xfrm>
                <a:off x="6156325" y="6219825"/>
                <a:ext cx="431800" cy="144463"/>
              </a:xfrm>
              <a:custGeom>
                <a:avLst/>
                <a:gdLst>
                  <a:gd name="T0" fmla="*/ 0 w 252"/>
                  <a:gd name="T1" fmla="*/ 0 h 56"/>
                  <a:gd name="T2" fmla="*/ 2147483647 w 252"/>
                  <a:gd name="T3" fmla="*/ 2147483647 h 56"/>
                  <a:gd name="T4" fmla="*/ 2147483647 w 252"/>
                  <a:gd name="T5" fmla="*/ 2147483647 h 56"/>
                  <a:gd name="T6" fmla="*/ 2147483647 w 252"/>
                  <a:gd name="T7" fmla="*/ 2147483647 h 56"/>
                  <a:gd name="T8" fmla="*/ 2147483647 w 252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"/>
                  <a:gd name="T16" fmla="*/ 0 h 56"/>
                  <a:gd name="T17" fmla="*/ 252 w 25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" h="56">
                    <a:moveTo>
                      <a:pt x="0" y="0"/>
                    </a:moveTo>
                    <a:lnTo>
                      <a:pt x="68" y="56"/>
                    </a:lnTo>
                    <a:lnTo>
                      <a:pt x="128" y="56"/>
                    </a:lnTo>
                    <a:lnTo>
                      <a:pt x="204" y="52"/>
                    </a:lnTo>
                    <a:lnTo>
                      <a:pt x="252" y="0"/>
                    </a:lnTo>
                  </a:path>
                </a:pathLst>
              </a:cu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0030" name="Text Box 39"/>
              <p:cNvSpPr txBox="1">
                <a:spLocks noChangeArrowheads="1"/>
              </p:cNvSpPr>
              <p:nvPr/>
            </p:nvSpPr>
            <p:spPr bwMode="auto">
              <a:xfrm>
                <a:off x="1258886" y="4977220"/>
                <a:ext cx="2159000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N1:Person, Pole vaulter </a:t>
                </a:r>
              </a:p>
            </p:txBody>
          </p:sp>
          <p:sp>
            <p:nvSpPr>
              <p:cNvPr id="40031" name="Text Box 40"/>
              <p:cNvSpPr txBox="1">
                <a:spLocks noChangeArrowheads="1"/>
              </p:cNvSpPr>
              <p:nvPr/>
            </p:nvSpPr>
            <p:spPr bwMode="auto">
              <a:xfrm>
                <a:off x="2052634" y="4689884"/>
                <a:ext cx="1727200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N2:Pole vault trial</a:t>
                </a:r>
              </a:p>
            </p:txBody>
          </p:sp>
          <p:sp>
            <p:nvSpPr>
              <p:cNvPr id="40032" name="Text Box 41"/>
              <p:cNvSpPr txBox="1">
                <a:spLocks noChangeArrowheads="1"/>
              </p:cNvSpPr>
              <p:nvPr/>
            </p:nvSpPr>
            <p:spPr bwMode="auto">
              <a:xfrm rot="-5400000">
                <a:off x="2174464" y="5809075"/>
                <a:ext cx="863600" cy="53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F1:Face</a:t>
                </a:r>
              </a:p>
            </p:txBody>
          </p:sp>
          <p:sp>
            <p:nvSpPr>
              <p:cNvPr id="40033" name="Text Box 42"/>
              <p:cNvSpPr txBox="1">
                <a:spLocks noChangeArrowheads="1"/>
              </p:cNvSpPr>
              <p:nvPr/>
            </p:nvSpPr>
            <p:spPr bwMode="auto">
              <a:xfrm rot="-5400000">
                <a:off x="2661033" y="5736844"/>
                <a:ext cx="865187" cy="53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B1:Body</a:t>
                </a:r>
              </a:p>
            </p:txBody>
          </p:sp>
          <p:sp>
            <p:nvSpPr>
              <p:cNvPr id="40034" name="Text Box 43"/>
              <p:cNvSpPr txBox="1">
                <a:spLocks noChangeArrowheads="1"/>
              </p:cNvSpPr>
              <p:nvPr/>
            </p:nvSpPr>
            <p:spPr bwMode="auto">
              <a:xfrm rot="-5400000">
                <a:off x="3069819" y="5832884"/>
                <a:ext cx="863600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P1:Pole</a:t>
                </a:r>
              </a:p>
            </p:txBody>
          </p:sp>
          <p:sp>
            <p:nvSpPr>
              <p:cNvPr id="40035" name="Freeform 44"/>
              <p:cNvSpPr>
                <a:spLocks/>
              </p:cNvSpPr>
              <p:nvPr/>
            </p:nvSpPr>
            <p:spPr bwMode="auto">
              <a:xfrm>
                <a:off x="2751138" y="6278563"/>
                <a:ext cx="400050" cy="88900"/>
              </a:xfrm>
              <a:custGeom>
                <a:avLst/>
                <a:gdLst>
                  <a:gd name="T0" fmla="*/ 0 w 252"/>
                  <a:gd name="T1" fmla="*/ 0 h 56"/>
                  <a:gd name="T2" fmla="*/ 2147483647 w 252"/>
                  <a:gd name="T3" fmla="*/ 2147483647 h 56"/>
                  <a:gd name="T4" fmla="*/ 2147483647 w 252"/>
                  <a:gd name="T5" fmla="*/ 2147483647 h 56"/>
                  <a:gd name="T6" fmla="*/ 2147483647 w 252"/>
                  <a:gd name="T7" fmla="*/ 2147483647 h 56"/>
                  <a:gd name="T8" fmla="*/ 2147483647 w 252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"/>
                  <a:gd name="T16" fmla="*/ 0 h 56"/>
                  <a:gd name="T17" fmla="*/ 252 w 25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" h="56">
                    <a:moveTo>
                      <a:pt x="0" y="0"/>
                    </a:moveTo>
                    <a:lnTo>
                      <a:pt x="68" y="56"/>
                    </a:lnTo>
                    <a:lnTo>
                      <a:pt x="128" y="56"/>
                    </a:lnTo>
                    <a:lnTo>
                      <a:pt x="204" y="52"/>
                    </a:lnTo>
                    <a:lnTo>
                      <a:pt x="252" y="0"/>
                    </a:lnTo>
                  </a:path>
                </a:pathLst>
              </a:cu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0036" name="Freeform 45"/>
              <p:cNvSpPr>
                <a:spLocks/>
              </p:cNvSpPr>
              <p:nvPr/>
            </p:nvSpPr>
            <p:spPr bwMode="auto">
              <a:xfrm>
                <a:off x="3276600" y="6291263"/>
                <a:ext cx="400050" cy="88900"/>
              </a:xfrm>
              <a:custGeom>
                <a:avLst/>
                <a:gdLst>
                  <a:gd name="T0" fmla="*/ 0 w 252"/>
                  <a:gd name="T1" fmla="*/ 0 h 56"/>
                  <a:gd name="T2" fmla="*/ 2147483647 w 252"/>
                  <a:gd name="T3" fmla="*/ 2147483647 h 56"/>
                  <a:gd name="T4" fmla="*/ 2147483647 w 252"/>
                  <a:gd name="T5" fmla="*/ 2147483647 h 56"/>
                  <a:gd name="T6" fmla="*/ 2147483647 w 252"/>
                  <a:gd name="T7" fmla="*/ 2147483647 h 56"/>
                  <a:gd name="T8" fmla="*/ 2147483647 w 252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"/>
                  <a:gd name="T16" fmla="*/ 0 h 56"/>
                  <a:gd name="T17" fmla="*/ 252 w 25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" h="56">
                    <a:moveTo>
                      <a:pt x="0" y="0"/>
                    </a:moveTo>
                    <a:lnTo>
                      <a:pt x="68" y="56"/>
                    </a:lnTo>
                    <a:lnTo>
                      <a:pt x="128" y="56"/>
                    </a:lnTo>
                    <a:lnTo>
                      <a:pt x="204" y="52"/>
                    </a:lnTo>
                    <a:lnTo>
                      <a:pt x="252" y="0"/>
                    </a:lnTo>
                  </a:path>
                </a:pathLst>
              </a:cu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</p:grpSp>
        <p:grpSp>
          <p:nvGrpSpPr>
            <p:cNvPr id="39945" name="Gruppierung 108"/>
            <p:cNvGrpSpPr>
              <a:grpSpLocks/>
            </p:cNvGrpSpPr>
            <p:nvPr/>
          </p:nvGrpSpPr>
          <p:grpSpPr bwMode="auto">
            <a:xfrm rot="5400000">
              <a:off x="5779225" y="3136175"/>
              <a:ext cx="4440238" cy="2282689"/>
              <a:chOff x="1258886" y="3267075"/>
              <a:chExt cx="6985000" cy="3590928"/>
            </a:xfrm>
          </p:grpSpPr>
          <p:grpSp>
            <p:nvGrpSpPr>
              <p:cNvPr id="39978" name="Group 6"/>
              <p:cNvGrpSpPr>
                <a:grpSpLocks/>
              </p:cNvGrpSpPr>
              <p:nvPr/>
            </p:nvGrpSpPr>
            <p:grpSpPr bwMode="auto">
              <a:xfrm>
                <a:off x="1330325" y="3267074"/>
                <a:ext cx="6769100" cy="3311524"/>
                <a:chOff x="839" y="1617"/>
                <a:chExt cx="4083" cy="1995"/>
              </a:xfrm>
            </p:grpSpPr>
            <p:sp>
              <p:nvSpPr>
                <p:cNvPr id="40006" name="AutoShape 7"/>
                <p:cNvSpPr>
                  <a:spLocks noChangeArrowheads="1"/>
                </p:cNvSpPr>
                <p:nvPr/>
              </p:nvSpPr>
              <p:spPr bwMode="auto">
                <a:xfrm rot="10800000">
                  <a:off x="839" y="2976"/>
                  <a:ext cx="4083" cy="63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613 w 21600"/>
                    <a:gd name="T13" fmla="*/ 3600 h 21600"/>
                    <a:gd name="T14" fmla="*/ 17987 w 21600"/>
                    <a:gd name="T15" fmla="*/ 180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3629" y="21600"/>
                      </a:lnTo>
                      <a:lnTo>
                        <a:pt x="1797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3366">
                        <a:alpha val="10999"/>
                      </a:srgbClr>
                    </a:gs>
                    <a:gs pos="100000">
                      <a:srgbClr val="00182F">
                        <a:alpha val="25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100"/>
                </a:p>
              </p:txBody>
            </p:sp>
            <p:sp>
              <p:nvSpPr>
                <p:cNvPr id="40007" name="AutoShape 8"/>
                <p:cNvSpPr>
                  <a:spLocks noChangeArrowheads="1"/>
                </p:cNvSpPr>
                <p:nvPr/>
              </p:nvSpPr>
              <p:spPr bwMode="auto">
                <a:xfrm rot="10800000">
                  <a:off x="1565" y="2297"/>
                  <a:ext cx="2631" cy="63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499 w 21600"/>
                    <a:gd name="T13" fmla="*/ 4497 h 21600"/>
                    <a:gd name="T14" fmla="*/ 17101 w 21600"/>
                    <a:gd name="T15" fmla="*/ 1710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669933">
                        <a:alpha val="32001"/>
                      </a:srgbClr>
                    </a:gs>
                    <a:gs pos="100000">
                      <a:srgbClr val="2F4718">
                        <a:alpha val="12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100"/>
                </a:p>
              </p:txBody>
            </p:sp>
            <p:sp>
              <p:nvSpPr>
                <p:cNvPr id="140" name="AutoShape 9"/>
                <p:cNvSpPr>
                  <a:spLocks noChangeArrowheads="1"/>
                </p:cNvSpPr>
                <p:nvPr/>
              </p:nvSpPr>
              <p:spPr bwMode="auto">
                <a:xfrm>
                  <a:off x="2233" y="1602"/>
                  <a:ext cx="1273" cy="633"/>
                </a:xfrm>
                <a:prstGeom prst="triangle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1">
                        <a:alpha val="25000"/>
                      </a:schemeClr>
                    </a:gs>
                    <a:gs pos="100000">
                      <a:schemeClr val="accent1">
                        <a:gamma/>
                        <a:tint val="43137"/>
                        <a:invGamma/>
                        <a:alpha val="39999"/>
                      </a:schemeClr>
                    </a:gs>
                  </a:gsLst>
                  <a:lin ang="5400000" scaled="1"/>
                </a:gra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>
                  <a:lvl1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100"/>
                </a:p>
              </p:txBody>
            </p:sp>
          </p:grpSp>
          <p:sp>
            <p:nvSpPr>
              <p:cNvPr id="39979" name="Oval 11"/>
              <p:cNvSpPr>
                <a:spLocks noChangeArrowheads="1"/>
              </p:cNvSpPr>
              <p:nvPr/>
            </p:nvSpPr>
            <p:spPr bwMode="auto">
              <a:xfrm>
                <a:off x="4498973" y="3697657"/>
                <a:ext cx="427038" cy="57870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1100">
                    <a:solidFill>
                      <a:srgbClr val="003366"/>
                    </a:solidFill>
                    <a:latin typeface="Helvetica" charset="0"/>
                  </a:rPr>
                  <a:t>=</a:t>
                </a:r>
              </a:p>
            </p:txBody>
          </p:sp>
          <p:sp>
            <p:nvSpPr>
              <p:cNvPr id="39980" name="Oval 14"/>
              <p:cNvSpPr>
                <a:spLocks noChangeArrowheads="1"/>
              </p:cNvSpPr>
              <p:nvPr/>
            </p:nvSpPr>
            <p:spPr bwMode="auto">
              <a:xfrm>
                <a:off x="2627313" y="6146800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39981" name="Oval 15"/>
              <p:cNvSpPr>
                <a:spLocks noChangeArrowheads="1"/>
              </p:cNvSpPr>
              <p:nvPr/>
            </p:nvSpPr>
            <p:spPr bwMode="auto">
              <a:xfrm>
                <a:off x="3130550" y="6146800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39982" name="Oval 16"/>
              <p:cNvSpPr>
                <a:spLocks noChangeArrowheads="1"/>
              </p:cNvSpPr>
              <p:nvPr/>
            </p:nvSpPr>
            <p:spPr bwMode="auto">
              <a:xfrm>
                <a:off x="3633788" y="6146800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39983" name="Oval 17"/>
              <p:cNvSpPr>
                <a:spLocks noChangeArrowheads="1"/>
              </p:cNvSpPr>
              <p:nvPr/>
            </p:nvSpPr>
            <p:spPr bwMode="auto">
              <a:xfrm>
                <a:off x="3276600" y="5138738"/>
                <a:ext cx="142875" cy="144462"/>
              </a:xfrm>
              <a:prstGeom prst="ellipse">
                <a:avLst/>
              </a:prstGeom>
              <a:solidFill>
                <a:srgbClr val="66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39984" name="Oval 18"/>
              <p:cNvSpPr>
                <a:spLocks noChangeArrowheads="1"/>
              </p:cNvSpPr>
              <p:nvPr/>
            </p:nvSpPr>
            <p:spPr bwMode="auto">
              <a:xfrm>
                <a:off x="3706813" y="4635500"/>
                <a:ext cx="142875" cy="144463"/>
              </a:xfrm>
              <a:prstGeom prst="ellipse">
                <a:avLst/>
              </a:prstGeom>
              <a:solidFill>
                <a:srgbClr val="66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39985" name="Line 19"/>
              <p:cNvSpPr>
                <a:spLocks noChangeShapeType="1"/>
              </p:cNvSpPr>
              <p:nvPr/>
            </p:nvSpPr>
            <p:spPr bwMode="auto">
              <a:xfrm flipV="1">
                <a:off x="2698750" y="5283200"/>
                <a:ext cx="576263" cy="863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86" name="Line 20"/>
              <p:cNvSpPr>
                <a:spLocks noChangeShapeType="1"/>
              </p:cNvSpPr>
              <p:nvPr/>
            </p:nvSpPr>
            <p:spPr bwMode="auto">
              <a:xfrm flipV="1">
                <a:off x="3203575" y="5283200"/>
                <a:ext cx="71438" cy="863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87" name="Line 21"/>
              <p:cNvSpPr>
                <a:spLocks noChangeShapeType="1"/>
              </p:cNvSpPr>
              <p:nvPr/>
            </p:nvSpPr>
            <p:spPr bwMode="auto">
              <a:xfrm flipV="1">
                <a:off x="3706813" y="4778375"/>
                <a:ext cx="73025" cy="13684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88" name="Line 22"/>
              <p:cNvSpPr>
                <a:spLocks noChangeShapeType="1"/>
              </p:cNvSpPr>
              <p:nvPr/>
            </p:nvSpPr>
            <p:spPr bwMode="auto">
              <a:xfrm flipV="1">
                <a:off x="3419475" y="4778375"/>
                <a:ext cx="287338" cy="3603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89" name="Oval 23"/>
              <p:cNvSpPr>
                <a:spLocks noChangeArrowheads="1"/>
              </p:cNvSpPr>
              <p:nvPr/>
            </p:nvSpPr>
            <p:spPr bwMode="auto">
              <a:xfrm>
                <a:off x="6011863" y="6073775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39990" name="Oval 24"/>
              <p:cNvSpPr>
                <a:spLocks noChangeArrowheads="1"/>
              </p:cNvSpPr>
              <p:nvPr/>
            </p:nvSpPr>
            <p:spPr bwMode="auto">
              <a:xfrm>
                <a:off x="6586538" y="6072188"/>
                <a:ext cx="142875" cy="14446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39991" name="Oval 25"/>
              <p:cNvSpPr>
                <a:spLocks noChangeArrowheads="1"/>
              </p:cNvSpPr>
              <p:nvPr/>
            </p:nvSpPr>
            <p:spPr bwMode="auto">
              <a:xfrm>
                <a:off x="6011863" y="5138738"/>
                <a:ext cx="142875" cy="144462"/>
              </a:xfrm>
              <a:prstGeom prst="ellipse">
                <a:avLst/>
              </a:prstGeom>
              <a:solidFill>
                <a:srgbClr val="66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39992" name="Line 26"/>
              <p:cNvSpPr>
                <a:spLocks noChangeShapeType="1"/>
              </p:cNvSpPr>
              <p:nvPr/>
            </p:nvSpPr>
            <p:spPr bwMode="auto">
              <a:xfrm flipV="1">
                <a:off x="6083300" y="5283200"/>
                <a:ext cx="0" cy="792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93" name="Line 27"/>
              <p:cNvSpPr>
                <a:spLocks noChangeShapeType="1"/>
              </p:cNvSpPr>
              <p:nvPr/>
            </p:nvSpPr>
            <p:spPr bwMode="auto">
              <a:xfrm flipH="1" flipV="1">
                <a:off x="6156325" y="5283200"/>
                <a:ext cx="431800" cy="792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94" name="Text Box 28"/>
              <p:cNvSpPr txBox="1">
                <a:spLocks noChangeArrowheads="1"/>
              </p:cNvSpPr>
              <p:nvPr/>
            </p:nvSpPr>
            <p:spPr bwMode="auto">
              <a:xfrm>
                <a:off x="6156323" y="4977220"/>
                <a:ext cx="2087563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N3:Person, Pole vaulter</a:t>
                </a:r>
              </a:p>
            </p:txBody>
          </p:sp>
          <p:sp>
            <p:nvSpPr>
              <p:cNvPr id="39995" name="Line 31"/>
              <p:cNvSpPr>
                <a:spLocks noChangeShapeType="1"/>
              </p:cNvSpPr>
              <p:nvPr/>
            </p:nvSpPr>
            <p:spPr bwMode="auto">
              <a:xfrm>
                <a:off x="3490913" y="5210175"/>
                <a:ext cx="244792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96" name="Text Box 36"/>
              <p:cNvSpPr txBox="1">
                <a:spLocks noChangeArrowheads="1"/>
              </p:cNvSpPr>
              <p:nvPr/>
            </p:nvSpPr>
            <p:spPr bwMode="auto">
              <a:xfrm rot="-5400000">
                <a:off x="5201827" y="6020212"/>
                <a:ext cx="1142999" cy="53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Pn1:Person Name</a:t>
                </a:r>
              </a:p>
            </p:txBody>
          </p:sp>
          <p:sp>
            <p:nvSpPr>
              <p:cNvPr id="39997" name="Text Box 37"/>
              <p:cNvSpPr txBox="1">
                <a:spLocks noChangeArrowheads="1"/>
              </p:cNvSpPr>
              <p:nvPr/>
            </p:nvSpPr>
            <p:spPr bwMode="auto">
              <a:xfrm rot="-5400000">
                <a:off x="6313081" y="6117045"/>
                <a:ext cx="1142999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C1:Country</a:t>
                </a:r>
              </a:p>
            </p:txBody>
          </p:sp>
          <p:sp>
            <p:nvSpPr>
              <p:cNvPr id="39998" name="Freeform 38"/>
              <p:cNvSpPr>
                <a:spLocks/>
              </p:cNvSpPr>
              <p:nvPr/>
            </p:nvSpPr>
            <p:spPr bwMode="auto">
              <a:xfrm>
                <a:off x="6156325" y="6219825"/>
                <a:ext cx="431800" cy="144463"/>
              </a:xfrm>
              <a:custGeom>
                <a:avLst/>
                <a:gdLst>
                  <a:gd name="T0" fmla="*/ 0 w 252"/>
                  <a:gd name="T1" fmla="*/ 0 h 56"/>
                  <a:gd name="T2" fmla="*/ 2147483647 w 252"/>
                  <a:gd name="T3" fmla="*/ 2147483647 h 56"/>
                  <a:gd name="T4" fmla="*/ 2147483647 w 252"/>
                  <a:gd name="T5" fmla="*/ 2147483647 h 56"/>
                  <a:gd name="T6" fmla="*/ 2147483647 w 252"/>
                  <a:gd name="T7" fmla="*/ 2147483647 h 56"/>
                  <a:gd name="T8" fmla="*/ 2147483647 w 252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"/>
                  <a:gd name="T16" fmla="*/ 0 h 56"/>
                  <a:gd name="T17" fmla="*/ 252 w 25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" h="56">
                    <a:moveTo>
                      <a:pt x="0" y="0"/>
                    </a:moveTo>
                    <a:lnTo>
                      <a:pt x="68" y="56"/>
                    </a:lnTo>
                    <a:lnTo>
                      <a:pt x="128" y="56"/>
                    </a:lnTo>
                    <a:lnTo>
                      <a:pt x="204" y="52"/>
                    </a:lnTo>
                    <a:lnTo>
                      <a:pt x="252" y="0"/>
                    </a:lnTo>
                  </a:path>
                </a:pathLst>
              </a:cu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39999" name="Text Box 39"/>
              <p:cNvSpPr txBox="1">
                <a:spLocks noChangeArrowheads="1"/>
              </p:cNvSpPr>
              <p:nvPr/>
            </p:nvSpPr>
            <p:spPr bwMode="auto">
              <a:xfrm>
                <a:off x="1258886" y="4977220"/>
                <a:ext cx="2159000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N1:Person, Pole vaulter </a:t>
                </a:r>
              </a:p>
            </p:txBody>
          </p:sp>
          <p:sp>
            <p:nvSpPr>
              <p:cNvPr id="40000" name="Text Box 40"/>
              <p:cNvSpPr txBox="1">
                <a:spLocks noChangeArrowheads="1"/>
              </p:cNvSpPr>
              <p:nvPr/>
            </p:nvSpPr>
            <p:spPr bwMode="auto">
              <a:xfrm>
                <a:off x="2052634" y="4689884"/>
                <a:ext cx="1727200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N2:Pole vault trial</a:t>
                </a:r>
              </a:p>
            </p:txBody>
          </p:sp>
          <p:sp>
            <p:nvSpPr>
              <p:cNvPr id="40001" name="Text Box 41"/>
              <p:cNvSpPr txBox="1">
                <a:spLocks noChangeArrowheads="1"/>
              </p:cNvSpPr>
              <p:nvPr/>
            </p:nvSpPr>
            <p:spPr bwMode="auto">
              <a:xfrm rot="-5400000">
                <a:off x="2174464" y="5809075"/>
                <a:ext cx="863600" cy="53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F1:Face</a:t>
                </a:r>
              </a:p>
            </p:txBody>
          </p:sp>
          <p:sp>
            <p:nvSpPr>
              <p:cNvPr id="40002" name="Text Box 42"/>
              <p:cNvSpPr txBox="1">
                <a:spLocks noChangeArrowheads="1"/>
              </p:cNvSpPr>
              <p:nvPr/>
            </p:nvSpPr>
            <p:spPr bwMode="auto">
              <a:xfrm rot="-5400000">
                <a:off x="2661033" y="5736844"/>
                <a:ext cx="865187" cy="53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B1:Body</a:t>
                </a:r>
              </a:p>
            </p:txBody>
          </p:sp>
          <p:sp>
            <p:nvSpPr>
              <p:cNvPr id="40003" name="Text Box 43"/>
              <p:cNvSpPr txBox="1">
                <a:spLocks noChangeArrowheads="1"/>
              </p:cNvSpPr>
              <p:nvPr/>
            </p:nvSpPr>
            <p:spPr bwMode="auto">
              <a:xfrm rot="-5400000">
                <a:off x="3069819" y="5832884"/>
                <a:ext cx="863600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P1:Pole</a:t>
                </a:r>
              </a:p>
            </p:txBody>
          </p:sp>
          <p:sp>
            <p:nvSpPr>
              <p:cNvPr id="40004" name="Freeform 44"/>
              <p:cNvSpPr>
                <a:spLocks/>
              </p:cNvSpPr>
              <p:nvPr/>
            </p:nvSpPr>
            <p:spPr bwMode="auto">
              <a:xfrm>
                <a:off x="2751138" y="6278563"/>
                <a:ext cx="400050" cy="88900"/>
              </a:xfrm>
              <a:custGeom>
                <a:avLst/>
                <a:gdLst>
                  <a:gd name="T0" fmla="*/ 0 w 252"/>
                  <a:gd name="T1" fmla="*/ 0 h 56"/>
                  <a:gd name="T2" fmla="*/ 2147483647 w 252"/>
                  <a:gd name="T3" fmla="*/ 2147483647 h 56"/>
                  <a:gd name="T4" fmla="*/ 2147483647 w 252"/>
                  <a:gd name="T5" fmla="*/ 2147483647 h 56"/>
                  <a:gd name="T6" fmla="*/ 2147483647 w 252"/>
                  <a:gd name="T7" fmla="*/ 2147483647 h 56"/>
                  <a:gd name="T8" fmla="*/ 2147483647 w 252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"/>
                  <a:gd name="T16" fmla="*/ 0 h 56"/>
                  <a:gd name="T17" fmla="*/ 252 w 25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" h="56">
                    <a:moveTo>
                      <a:pt x="0" y="0"/>
                    </a:moveTo>
                    <a:lnTo>
                      <a:pt x="68" y="56"/>
                    </a:lnTo>
                    <a:lnTo>
                      <a:pt x="128" y="56"/>
                    </a:lnTo>
                    <a:lnTo>
                      <a:pt x="204" y="52"/>
                    </a:lnTo>
                    <a:lnTo>
                      <a:pt x="252" y="0"/>
                    </a:lnTo>
                  </a:path>
                </a:pathLst>
              </a:cu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0005" name="Freeform 45"/>
              <p:cNvSpPr>
                <a:spLocks/>
              </p:cNvSpPr>
              <p:nvPr/>
            </p:nvSpPr>
            <p:spPr bwMode="auto">
              <a:xfrm>
                <a:off x="3276600" y="6291263"/>
                <a:ext cx="400050" cy="88900"/>
              </a:xfrm>
              <a:custGeom>
                <a:avLst/>
                <a:gdLst>
                  <a:gd name="T0" fmla="*/ 0 w 252"/>
                  <a:gd name="T1" fmla="*/ 0 h 56"/>
                  <a:gd name="T2" fmla="*/ 2147483647 w 252"/>
                  <a:gd name="T3" fmla="*/ 2147483647 h 56"/>
                  <a:gd name="T4" fmla="*/ 2147483647 w 252"/>
                  <a:gd name="T5" fmla="*/ 2147483647 h 56"/>
                  <a:gd name="T6" fmla="*/ 2147483647 w 252"/>
                  <a:gd name="T7" fmla="*/ 2147483647 h 56"/>
                  <a:gd name="T8" fmla="*/ 2147483647 w 252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"/>
                  <a:gd name="T16" fmla="*/ 0 h 56"/>
                  <a:gd name="T17" fmla="*/ 252 w 25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" h="56">
                    <a:moveTo>
                      <a:pt x="0" y="0"/>
                    </a:moveTo>
                    <a:lnTo>
                      <a:pt x="68" y="56"/>
                    </a:lnTo>
                    <a:lnTo>
                      <a:pt x="128" y="56"/>
                    </a:lnTo>
                    <a:lnTo>
                      <a:pt x="204" y="52"/>
                    </a:lnTo>
                    <a:lnTo>
                      <a:pt x="252" y="0"/>
                    </a:lnTo>
                  </a:path>
                </a:pathLst>
              </a:cu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</p:grpSp>
        <p:grpSp>
          <p:nvGrpSpPr>
            <p:cNvPr id="39946" name="Gruppierung 140"/>
            <p:cNvGrpSpPr>
              <a:grpSpLocks/>
            </p:cNvGrpSpPr>
            <p:nvPr/>
          </p:nvGrpSpPr>
          <p:grpSpPr bwMode="auto">
            <a:xfrm rot="5400000">
              <a:off x="5931625" y="3288575"/>
              <a:ext cx="4440238" cy="2282689"/>
              <a:chOff x="1258886" y="3267075"/>
              <a:chExt cx="6985000" cy="3590928"/>
            </a:xfrm>
          </p:grpSpPr>
          <p:grpSp>
            <p:nvGrpSpPr>
              <p:cNvPr id="39947" name="Group 6"/>
              <p:cNvGrpSpPr>
                <a:grpSpLocks/>
              </p:cNvGrpSpPr>
              <p:nvPr/>
            </p:nvGrpSpPr>
            <p:grpSpPr bwMode="auto">
              <a:xfrm>
                <a:off x="1330325" y="3267074"/>
                <a:ext cx="6769100" cy="3311524"/>
                <a:chOff x="839" y="1617"/>
                <a:chExt cx="4083" cy="1995"/>
              </a:xfrm>
            </p:grpSpPr>
            <p:sp>
              <p:nvSpPr>
                <p:cNvPr id="39975" name="AutoShape 7"/>
                <p:cNvSpPr>
                  <a:spLocks noChangeArrowheads="1"/>
                </p:cNvSpPr>
                <p:nvPr/>
              </p:nvSpPr>
              <p:spPr bwMode="auto">
                <a:xfrm rot="10800000">
                  <a:off x="839" y="2976"/>
                  <a:ext cx="4083" cy="63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613 w 21600"/>
                    <a:gd name="T13" fmla="*/ 3600 h 21600"/>
                    <a:gd name="T14" fmla="*/ 17987 w 21600"/>
                    <a:gd name="T15" fmla="*/ 180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3629" y="21600"/>
                      </a:lnTo>
                      <a:lnTo>
                        <a:pt x="1797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3366">
                        <a:alpha val="10999"/>
                      </a:srgbClr>
                    </a:gs>
                    <a:gs pos="100000">
                      <a:srgbClr val="00182F">
                        <a:alpha val="25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100"/>
                </a:p>
              </p:txBody>
            </p:sp>
            <p:sp>
              <p:nvSpPr>
                <p:cNvPr id="39976" name="AutoShape 8"/>
                <p:cNvSpPr>
                  <a:spLocks noChangeArrowheads="1"/>
                </p:cNvSpPr>
                <p:nvPr/>
              </p:nvSpPr>
              <p:spPr bwMode="auto">
                <a:xfrm rot="10800000">
                  <a:off x="1565" y="2297"/>
                  <a:ext cx="2631" cy="63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499 w 21600"/>
                    <a:gd name="T13" fmla="*/ 4497 h 21600"/>
                    <a:gd name="T14" fmla="*/ 17101 w 21600"/>
                    <a:gd name="T15" fmla="*/ 1710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669933">
                        <a:alpha val="32001"/>
                      </a:srgbClr>
                    </a:gs>
                    <a:gs pos="100000">
                      <a:srgbClr val="2F4718">
                        <a:alpha val="12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100"/>
                </a:p>
              </p:txBody>
            </p:sp>
            <p:sp>
              <p:nvSpPr>
                <p:cNvPr id="172" name="AutoShape 9"/>
                <p:cNvSpPr>
                  <a:spLocks noChangeArrowheads="1"/>
                </p:cNvSpPr>
                <p:nvPr/>
              </p:nvSpPr>
              <p:spPr bwMode="auto">
                <a:xfrm>
                  <a:off x="2233" y="1602"/>
                  <a:ext cx="1273" cy="633"/>
                </a:xfrm>
                <a:prstGeom prst="triangle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1">
                        <a:alpha val="25000"/>
                      </a:schemeClr>
                    </a:gs>
                    <a:gs pos="100000">
                      <a:schemeClr val="accent1">
                        <a:gamma/>
                        <a:tint val="43137"/>
                        <a:invGamma/>
                        <a:alpha val="39999"/>
                      </a:schemeClr>
                    </a:gs>
                  </a:gsLst>
                  <a:lin ang="5400000" scaled="1"/>
                </a:gra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>
                  <a:lvl1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100"/>
                </a:p>
              </p:txBody>
            </p:sp>
          </p:grpSp>
          <p:sp>
            <p:nvSpPr>
              <p:cNvPr id="39948" name="Oval 11"/>
              <p:cNvSpPr>
                <a:spLocks noChangeArrowheads="1"/>
              </p:cNvSpPr>
              <p:nvPr/>
            </p:nvSpPr>
            <p:spPr bwMode="auto">
              <a:xfrm>
                <a:off x="4498973" y="3697657"/>
                <a:ext cx="427038" cy="57870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1100">
                    <a:solidFill>
                      <a:srgbClr val="003366"/>
                    </a:solidFill>
                    <a:latin typeface="Helvetica" charset="0"/>
                  </a:rPr>
                  <a:t>=</a:t>
                </a:r>
              </a:p>
            </p:txBody>
          </p:sp>
          <p:sp>
            <p:nvSpPr>
              <p:cNvPr id="39949" name="Oval 14"/>
              <p:cNvSpPr>
                <a:spLocks noChangeArrowheads="1"/>
              </p:cNvSpPr>
              <p:nvPr/>
            </p:nvSpPr>
            <p:spPr bwMode="auto">
              <a:xfrm>
                <a:off x="2627313" y="6146800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39950" name="Oval 15"/>
              <p:cNvSpPr>
                <a:spLocks noChangeArrowheads="1"/>
              </p:cNvSpPr>
              <p:nvPr/>
            </p:nvSpPr>
            <p:spPr bwMode="auto">
              <a:xfrm>
                <a:off x="3130550" y="6146800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39951" name="Oval 16"/>
              <p:cNvSpPr>
                <a:spLocks noChangeArrowheads="1"/>
              </p:cNvSpPr>
              <p:nvPr/>
            </p:nvSpPr>
            <p:spPr bwMode="auto">
              <a:xfrm>
                <a:off x="3633788" y="6146800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39952" name="Oval 17"/>
              <p:cNvSpPr>
                <a:spLocks noChangeArrowheads="1"/>
              </p:cNvSpPr>
              <p:nvPr/>
            </p:nvSpPr>
            <p:spPr bwMode="auto">
              <a:xfrm>
                <a:off x="3276600" y="5138738"/>
                <a:ext cx="142875" cy="144462"/>
              </a:xfrm>
              <a:prstGeom prst="ellipse">
                <a:avLst/>
              </a:prstGeom>
              <a:solidFill>
                <a:srgbClr val="66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39953" name="Oval 18"/>
              <p:cNvSpPr>
                <a:spLocks noChangeArrowheads="1"/>
              </p:cNvSpPr>
              <p:nvPr/>
            </p:nvSpPr>
            <p:spPr bwMode="auto">
              <a:xfrm>
                <a:off x="3706813" y="4635500"/>
                <a:ext cx="142875" cy="144463"/>
              </a:xfrm>
              <a:prstGeom prst="ellipse">
                <a:avLst/>
              </a:prstGeom>
              <a:solidFill>
                <a:srgbClr val="66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39954" name="Line 19"/>
              <p:cNvSpPr>
                <a:spLocks noChangeShapeType="1"/>
              </p:cNvSpPr>
              <p:nvPr/>
            </p:nvSpPr>
            <p:spPr bwMode="auto">
              <a:xfrm flipV="1">
                <a:off x="2698750" y="5283200"/>
                <a:ext cx="576263" cy="863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5" name="Line 20"/>
              <p:cNvSpPr>
                <a:spLocks noChangeShapeType="1"/>
              </p:cNvSpPr>
              <p:nvPr/>
            </p:nvSpPr>
            <p:spPr bwMode="auto">
              <a:xfrm flipV="1">
                <a:off x="3203575" y="5283200"/>
                <a:ext cx="71438" cy="863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6" name="Line 21"/>
              <p:cNvSpPr>
                <a:spLocks noChangeShapeType="1"/>
              </p:cNvSpPr>
              <p:nvPr/>
            </p:nvSpPr>
            <p:spPr bwMode="auto">
              <a:xfrm flipV="1">
                <a:off x="3706813" y="4778375"/>
                <a:ext cx="73025" cy="13684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7" name="Line 22"/>
              <p:cNvSpPr>
                <a:spLocks noChangeShapeType="1"/>
              </p:cNvSpPr>
              <p:nvPr/>
            </p:nvSpPr>
            <p:spPr bwMode="auto">
              <a:xfrm flipV="1">
                <a:off x="3419475" y="4778375"/>
                <a:ext cx="287338" cy="3603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58" name="Oval 23"/>
              <p:cNvSpPr>
                <a:spLocks noChangeArrowheads="1"/>
              </p:cNvSpPr>
              <p:nvPr/>
            </p:nvSpPr>
            <p:spPr bwMode="auto">
              <a:xfrm>
                <a:off x="6011863" y="6073775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39959" name="Oval 24"/>
              <p:cNvSpPr>
                <a:spLocks noChangeArrowheads="1"/>
              </p:cNvSpPr>
              <p:nvPr/>
            </p:nvSpPr>
            <p:spPr bwMode="auto">
              <a:xfrm>
                <a:off x="6586538" y="6072188"/>
                <a:ext cx="142875" cy="14446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39960" name="Oval 25"/>
              <p:cNvSpPr>
                <a:spLocks noChangeArrowheads="1"/>
              </p:cNvSpPr>
              <p:nvPr/>
            </p:nvSpPr>
            <p:spPr bwMode="auto">
              <a:xfrm>
                <a:off x="6011863" y="5138738"/>
                <a:ext cx="142875" cy="144462"/>
              </a:xfrm>
              <a:prstGeom prst="ellipse">
                <a:avLst/>
              </a:prstGeom>
              <a:solidFill>
                <a:srgbClr val="66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39961" name="Line 26"/>
              <p:cNvSpPr>
                <a:spLocks noChangeShapeType="1"/>
              </p:cNvSpPr>
              <p:nvPr/>
            </p:nvSpPr>
            <p:spPr bwMode="auto">
              <a:xfrm flipV="1">
                <a:off x="6083300" y="5283200"/>
                <a:ext cx="0" cy="792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2" name="Line 27"/>
              <p:cNvSpPr>
                <a:spLocks noChangeShapeType="1"/>
              </p:cNvSpPr>
              <p:nvPr/>
            </p:nvSpPr>
            <p:spPr bwMode="auto">
              <a:xfrm flipH="1" flipV="1">
                <a:off x="6156325" y="5283200"/>
                <a:ext cx="431800" cy="792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3" name="Text Box 28"/>
              <p:cNvSpPr txBox="1">
                <a:spLocks noChangeArrowheads="1"/>
              </p:cNvSpPr>
              <p:nvPr/>
            </p:nvSpPr>
            <p:spPr bwMode="auto">
              <a:xfrm>
                <a:off x="6156323" y="4977220"/>
                <a:ext cx="2087563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N3:Person, Pole vaulter</a:t>
                </a:r>
              </a:p>
            </p:txBody>
          </p:sp>
          <p:sp>
            <p:nvSpPr>
              <p:cNvPr id="39964" name="Line 31"/>
              <p:cNvSpPr>
                <a:spLocks noChangeShapeType="1"/>
              </p:cNvSpPr>
              <p:nvPr/>
            </p:nvSpPr>
            <p:spPr bwMode="auto">
              <a:xfrm>
                <a:off x="3490913" y="5210175"/>
                <a:ext cx="244792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9965" name="Text Box 36"/>
              <p:cNvSpPr txBox="1">
                <a:spLocks noChangeArrowheads="1"/>
              </p:cNvSpPr>
              <p:nvPr/>
            </p:nvSpPr>
            <p:spPr bwMode="auto">
              <a:xfrm rot="-5400000">
                <a:off x="5201827" y="6020212"/>
                <a:ext cx="1142999" cy="53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Pn1:Person Name</a:t>
                </a:r>
              </a:p>
            </p:txBody>
          </p:sp>
          <p:sp>
            <p:nvSpPr>
              <p:cNvPr id="39966" name="Text Box 37"/>
              <p:cNvSpPr txBox="1">
                <a:spLocks noChangeArrowheads="1"/>
              </p:cNvSpPr>
              <p:nvPr/>
            </p:nvSpPr>
            <p:spPr bwMode="auto">
              <a:xfrm rot="-5400000">
                <a:off x="6313081" y="6117045"/>
                <a:ext cx="1142999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C1:Country</a:t>
                </a:r>
              </a:p>
            </p:txBody>
          </p:sp>
          <p:sp>
            <p:nvSpPr>
              <p:cNvPr id="39967" name="Freeform 38"/>
              <p:cNvSpPr>
                <a:spLocks/>
              </p:cNvSpPr>
              <p:nvPr/>
            </p:nvSpPr>
            <p:spPr bwMode="auto">
              <a:xfrm>
                <a:off x="6156325" y="6219825"/>
                <a:ext cx="431800" cy="144463"/>
              </a:xfrm>
              <a:custGeom>
                <a:avLst/>
                <a:gdLst>
                  <a:gd name="T0" fmla="*/ 0 w 252"/>
                  <a:gd name="T1" fmla="*/ 0 h 56"/>
                  <a:gd name="T2" fmla="*/ 2147483647 w 252"/>
                  <a:gd name="T3" fmla="*/ 2147483647 h 56"/>
                  <a:gd name="T4" fmla="*/ 2147483647 w 252"/>
                  <a:gd name="T5" fmla="*/ 2147483647 h 56"/>
                  <a:gd name="T6" fmla="*/ 2147483647 w 252"/>
                  <a:gd name="T7" fmla="*/ 2147483647 h 56"/>
                  <a:gd name="T8" fmla="*/ 2147483647 w 252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"/>
                  <a:gd name="T16" fmla="*/ 0 h 56"/>
                  <a:gd name="T17" fmla="*/ 252 w 25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" h="56">
                    <a:moveTo>
                      <a:pt x="0" y="0"/>
                    </a:moveTo>
                    <a:lnTo>
                      <a:pt x="68" y="56"/>
                    </a:lnTo>
                    <a:lnTo>
                      <a:pt x="128" y="56"/>
                    </a:lnTo>
                    <a:lnTo>
                      <a:pt x="204" y="52"/>
                    </a:lnTo>
                    <a:lnTo>
                      <a:pt x="252" y="0"/>
                    </a:lnTo>
                  </a:path>
                </a:pathLst>
              </a:cu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39968" name="Text Box 39"/>
              <p:cNvSpPr txBox="1">
                <a:spLocks noChangeArrowheads="1"/>
              </p:cNvSpPr>
              <p:nvPr/>
            </p:nvSpPr>
            <p:spPr bwMode="auto">
              <a:xfrm>
                <a:off x="1258886" y="4977220"/>
                <a:ext cx="2159000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N1:Person, Pole vaulter </a:t>
                </a:r>
              </a:p>
            </p:txBody>
          </p:sp>
          <p:sp>
            <p:nvSpPr>
              <p:cNvPr id="39969" name="Text Box 40"/>
              <p:cNvSpPr txBox="1">
                <a:spLocks noChangeArrowheads="1"/>
              </p:cNvSpPr>
              <p:nvPr/>
            </p:nvSpPr>
            <p:spPr bwMode="auto">
              <a:xfrm>
                <a:off x="2052634" y="4689884"/>
                <a:ext cx="1727200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N2:Pole vault trial</a:t>
                </a:r>
              </a:p>
            </p:txBody>
          </p:sp>
          <p:sp>
            <p:nvSpPr>
              <p:cNvPr id="39970" name="Text Box 41"/>
              <p:cNvSpPr txBox="1">
                <a:spLocks noChangeArrowheads="1"/>
              </p:cNvSpPr>
              <p:nvPr/>
            </p:nvSpPr>
            <p:spPr bwMode="auto">
              <a:xfrm rot="-5400000">
                <a:off x="2174464" y="5809075"/>
                <a:ext cx="863600" cy="53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F1:Face</a:t>
                </a:r>
              </a:p>
            </p:txBody>
          </p:sp>
          <p:sp>
            <p:nvSpPr>
              <p:cNvPr id="39971" name="Text Box 42"/>
              <p:cNvSpPr txBox="1">
                <a:spLocks noChangeArrowheads="1"/>
              </p:cNvSpPr>
              <p:nvPr/>
            </p:nvSpPr>
            <p:spPr bwMode="auto">
              <a:xfrm rot="-5400000">
                <a:off x="2661033" y="5736844"/>
                <a:ext cx="865187" cy="53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B1:Body</a:t>
                </a:r>
              </a:p>
            </p:txBody>
          </p:sp>
          <p:sp>
            <p:nvSpPr>
              <p:cNvPr id="39972" name="Text Box 43"/>
              <p:cNvSpPr txBox="1">
                <a:spLocks noChangeArrowheads="1"/>
              </p:cNvSpPr>
              <p:nvPr/>
            </p:nvSpPr>
            <p:spPr bwMode="auto">
              <a:xfrm rot="-5400000">
                <a:off x="3069819" y="5832884"/>
                <a:ext cx="863600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P1:Pole</a:t>
                </a:r>
              </a:p>
            </p:txBody>
          </p:sp>
          <p:sp>
            <p:nvSpPr>
              <p:cNvPr id="39973" name="Freeform 44"/>
              <p:cNvSpPr>
                <a:spLocks/>
              </p:cNvSpPr>
              <p:nvPr/>
            </p:nvSpPr>
            <p:spPr bwMode="auto">
              <a:xfrm>
                <a:off x="2751138" y="6278563"/>
                <a:ext cx="400050" cy="88900"/>
              </a:xfrm>
              <a:custGeom>
                <a:avLst/>
                <a:gdLst>
                  <a:gd name="T0" fmla="*/ 0 w 252"/>
                  <a:gd name="T1" fmla="*/ 0 h 56"/>
                  <a:gd name="T2" fmla="*/ 2147483647 w 252"/>
                  <a:gd name="T3" fmla="*/ 2147483647 h 56"/>
                  <a:gd name="T4" fmla="*/ 2147483647 w 252"/>
                  <a:gd name="T5" fmla="*/ 2147483647 h 56"/>
                  <a:gd name="T6" fmla="*/ 2147483647 w 252"/>
                  <a:gd name="T7" fmla="*/ 2147483647 h 56"/>
                  <a:gd name="T8" fmla="*/ 2147483647 w 252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"/>
                  <a:gd name="T16" fmla="*/ 0 h 56"/>
                  <a:gd name="T17" fmla="*/ 252 w 25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" h="56">
                    <a:moveTo>
                      <a:pt x="0" y="0"/>
                    </a:moveTo>
                    <a:lnTo>
                      <a:pt x="68" y="56"/>
                    </a:lnTo>
                    <a:lnTo>
                      <a:pt x="128" y="56"/>
                    </a:lnTo>
                    <a:lnTo>
                      <a:pt x="204" y="52"/>
                    </a:lnTo>
                    <a:lnTo>
                      <a:pt x="252" y="0"/>
                    </a:lnTo>
                  </a:path>
                </a:pathLst>
              </a:cu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39974" name="Freeform 45"/>
              <p:cNvSpPr>
                <a:spLocks/>
              </p:cNvSpPr>
              <p:nvPr/>
            </p:nvSpPr>
            <p:spPr bwMode="auto">
              <a:xfrm>
                <a:off x="3276600" y="6291263"/>
                <a:ext cx="400050" cy="88900"/>
              </a:xfrm>
              <a:custGeom>
                <a:avLst/>
                <a:gdLst>
                  <a:gd name="T0" fmla="*/ 0 w 252"/>
                  <a:gd name="T1" fmla="*/ 0 h 56"/>
                  <a:gd name="T2" fmla="*/ 2147483647 w 252"/>
                  <a:gd name="T3" fmla="*/ 2147483647 h 56"/>
                  <a:gd name="T4" fmla="*/ 2147483647 w 252"/>
                  <a:gd name="T5" fmla="*/ 2147483647 h 56"/>
                  <a:gd name="T6" fmla="*/ 2147483647 w 252"/>
                  <a:gd name="T7" fmla="*/ 2147483647 h 56"/>
                  <a:gd name="T8" fmla="*/ 2147483647 w 252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"/>
                  <a:gd name="T16" fmla="*/ 0 h 56"/>
                  <a:gd name="T17" fmla="*/ 252 w 25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" h="56">
                    <a:moveTo>
                      <a:pt x="0" y="0"/>
                    </a:moveTo>
                    <a:lnTo>
                      <a:pt x="68" y="56"/>
                    </a:lnTo>
                    <a:lnTo>
                      <a:pt x="128" y="56"/>
                    </a:lnTo>
                    <a:lnTo>
                      <a:pt x="204" y="52"/>
                    </a:lnTo>
                    <a:lnTo>
                      <a:pt x="252" y="0"/>
                    </a:lnTo>
                  </a:path>
                </a:pathLst>
              </a:cu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9436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eHumanities</a:t>
            </a:r>
            <a:r>
              <a:rPr lang="en-US" dirty="0" smtClean="0"/>
              <a:t> ( enhanced </a:t>
            </a:r>
            <a:r>
              <a:rPr lang="en-US" dirty="0"/>
              <a:t>Humanities 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Sum of all approaches </a:t>
            </a:r>
            <a:r>
              <a:rPr lang="is-IS" dirty="0" smtClean="0"/>
              <a:t>…</a:t>
            </a:r>
            <a:endParaRPr lang="en-US" dirty="0" smtClean="0"/>
          </a:p>
          <a:p>
            <a:pPr lvl="1"/>
            <a:r>
              <a:rPr lang="en-US" dirty="0" smtClean="0"/>
              <a:t>supporting research projects in the humanities </a:t>
            </a:r>
            <a:r>
              <a:rPr lang="is-IS" dirty="0" smtClean="0"/>
              <a:t>…</a:t>
            </a:r>
            <a:r>
              <a:rPr lang="en-US" dirty="0" smtClean="0"/>
              <a:t> </a:t>
            </a:r>
          </a:p>
          <a:p>
            <a:pPr lvl="1"/>
            <a:r>
              <a:rPr lang="en-US" dirty="0"/>
              <a:t>with technologies </a:t>
            </a:r>
            <a:r>
              <a:rPr lang="en-US" dirty="0" smtClean="0"/>
              <a:t>from computer science </a:t>
            </a:r>
            <a:br>
              <a:rPr lang="en-US" dirty="0" smtClean="0"/>
            </a:br>
            <a:r>
              <a:rPr lang="en-US" dirty="0" smtClean="0"/>
              <a:t>and natural sciences</a:t>
            </a:r>
          </a:p>
          <a:p>
            <a:endParaRPr lang="en-US" dirty="0" smtClean="0"/>
          </a:p>
          <a:p>
            <a:r>
              <a:rPr lang="en-US" dirty="0" smtClean="0"/>
              <a:t>Manuscript cultures (several subprojects)</a:t>
            </a:r>
          </a:p>
          <a:p>
            <a:pPr lvl="1">
              <a:defRPr/>
            </a:pPr>
            <a:r>
              <a:rPr lang="de-DE" dirty="0" smtClean="0"/>
              <a:t>Paratexts / Visual Organisation / </a:t>
            </a:r>
            <a:br>
              <a:rPr lang="de-DE" dirty="0" smtClean="0"/>
            </a:br>
            <a:r>
              <a:rPr lang="de-DE" dirty="0" err="1" smtClean="0"/>
              <a:t>Manuscript</a:t>
            </a:r>
            <a:r>
              <a:rPr lang="de-DE" dirty="0" smtClean="0"/>
              <a:t> </a:t>
            </a:r>
            <a:r>
              <a:rPr lang="de-DE" dirty="0"/>
              <a:t>Collections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Manuscripts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Collections</a:t>
            </a:r>
          </a:p>
          <a:p>
            <a:pPr lvl="1">
              <a:defRPr/>
            </a:pPr>
            <a:r>
              <a:rPr lang="de-DE" dirty="0" smtClean="0"/>
              <a:t>Learning </a:t>
            </a:r>
            <a:r>
              <a:rPr lang="de-DE" dirty="0"/>
              <a:t>/ </a:t>
            </a:r>
            <a:r>
              <a:rPr lang="de-DE" dirty="0" smtClean="0"/>
              <a:t>Rituals </a:t>
            </a:r>
            <a:r>
              <a:rPr lang="de-DE" dirty="0"/>
              <a:t>/ </a:t>
            </a:r>
            <a:r>
              <a:rPr lang="de-DE" dirty="0" smtClean="0"/>
              <a:t>Agency</a:t>
            </a:r>
            <a:endParaRPr lang="de-DE" dirty="0"/>
          </a:p>
          <a:p>
            <a:pPr lvl="1">
              <a:defRPr/>
            </a:pPr>
            <a:r>
              <a:rPr lang="de-DE" dirty="0" smtClean="0"/>
              <a:t>Information Infrastructure (</a:t>
            </a:r>
            <a:r>
              <a:rPr lang="de-DE" dirty="0" err="1" smtClean="0"/>
              <a:t>support</a:t>
            </a:r>
            <a:r>
              <a:rPr lang="de-DE" dirty="0" smtClean="0"/>
              <a:t> </a:t>
            </a:r>
            <a:r>
              <a:rPr lang="de-DE" dirty="0" err="1" smtClean="0"/>
              <a:t>projects</a:t>
            </a:r>
            <a:r>
              <a:rPr lang="de-DE" dirty="0" smtClean="0"/>
              <a:t>)</a:t>
            </a:r>
            <a:endParaRPr lang="de-DE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4283968" y="2708920"/>
            <a:ext cx="3754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1C33FF"/>
                </a:solidFill>
              </a:rPr>
              <a:t>eHumanities</a:t>
            </a:r>
            <a:r>
              <a:rPr lang="en-US" dirty="0" smtClean="0">
                <a:solidFill>
                  <a:srgbClr val="1C33FF"/>
                </a:solidFill>
              </a:rPr>
              <a:t> </a:t>
            </a:r>
            <a:r>
              <a:rPr lang="en-US" dirty="0" err="1" smtClean="0">
                <a:solidFill>
                  <a:srgbClr val="1C33FF"/>
                </a:solidFill>
              </a:rPr>
              <a:t>Zukunftskonzept</a:t>
            </a:r>
            <a:r>
              <a:rPr lang="en-US" dirty="0" smtClean="0">
                <a:solidFill>
                  <a:srgbClr val="1C33FF"/>
                </a:solidFill>
              </a:rPr>
              <a:t> 2020+</a:t>
            </a:r>
            <a:endParaRPr lang="en-US" dirty="0">
              <a:solidFill>
                <a:srgbClr val="1C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20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Usage Scenario 2: Scientific Theory 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Integrate partial relational structures into coherent whole (just like in phylogenetic tree construction)</a:t>
            </a:r>
          </a:p>
          <a:p>
            <a:r>
              <a:rPr lang="en-US" dirty="0" smtClean="0"/>
              <a:t>Investigate proposed structure</a:t>
            </a:r>
          </a:p>
          <a:p>
            <a:r>
              <a:rPr lang="en-US" dirty="0" smtClean="0"/>
              <a:t>Satisfied?</a:t>
            </a:r>
          </a:p>
          <a:p>
            <a:r>
              <a:rPr lang="en-US" dirty="0" smtClean="0"/>
              <a:t>Gather new partial structures to rule out unwanted relational structures, i.e., help to revise theory</a:t>
            </a:r>
          </a:p>
          <a:p>
            <a:r>
              <a:rPr lang="en-US" dirty="0"/>
              <a:t>C</a:t>
            </a:r>
            <a:r>
              <a:rPr lang="en-US" dirty="0" smtClean="0"/>
              <a:t>ompletion, consistency check, and advancement of scientific theories (e.g., in the humanities)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0846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Relational descriptions of media content</a:t>
            </a:r>
            <a:endParaRPr lang="en-US" altLang="en-US" dirty="0"/>
          </a:p>
        </p:txBody>
      </p:sp>
      <p:sp>
        <p:nvSpPr>
          <p:cNvPr id="25603" name="Inhaltsplatzhalter 2"/>
          <p:cNvSpPr>
            <a:spLocks noGrp="1"/>
          </p:cNvSpPr>
          <p:nvPr>
            <p:ph idx="1"/>
          </p:nvPr>
        </p:nvSpPr>
        <p:spPr>
          <a:xfrm>
            <a:off x="468312" y="1313089"/>
            <a:ext cx="8568183" cy="4572000"/>
          </a:xfrm>
        </p:spPr>
        <p:txBody>
          <a:bodyPr/>
          <a:lstStyle/>
          <a:p>
            <a:r>
              <a:rPr lang="en-US" altLang="en-US" dirty="0" smtClean="0"/>
              <a:t>Data analysis: basic descriptions</a:t>
            </a:r>
          </a:p>
          <a:p>
            <a:pPr lvl="1"/>
            <a:r>
              <a:rPr lang="en-US" altLang="en-US" dirty="0" smtClean="0"/>
              <a:t>Based on learning techniques </a:t>
            </a:r>
            <a:br>
              <a:rPr lang="en-US" altLang="en-US" dirty="0" smtClean="0"/>
            </a:br>
            <a:r>
              <a:rPr lang="en-US" altLang="en-US" dirty="0" smtClean="0"/>
              <a:t>(supervised, semi-supervised)</a:t>
            </a:r>
          </a:p>
          <a:p>
            <a:r>
              <a:rPr lang="en-US" altLang="en-US" dirty="0" smtClean="0"/>
              <a:t>Interpretation: high-level descriptions</a:t>
            </a:r>
          </a:p>
          <a:p>
            <a:pPr lvl="1"/>
            <a:r>
              <a:rPr lang="en-US" altLang="en-US" dirty="0" smtClean="0"/>
              <a:t>Based on logical formulae (background knowledge)</a:t>
            </a:r>
          </a:p>
          <a:p>
            <a:pPr lvl="1"/>
            <a:r>
              <a:rPr lang="en-US" altLang="en-US" dirty="0" smtClean="0"/>
              <a:t>Associations to external Linked Open Data (LOD)</a:t>
            </a:r>
          </a:p>
          <a:p>
            <a:pPr lvl="1"/>
            <a:r>
              <a:rPr lang="en-US" altLang="en-US" dirty="0" smtClean="0"/>
              <a:t>Offline/batch processing [BOEMIE 06-09]</a:t>
            </a:r>
          </a:p>
          <a:p>
            <a:pPr lvl="2"/>
            <a:r>
              <a:rPr lang="en-US" altLang="en-US" dirty="0" smtClean="0"/>
              <a:t>Crisp representation structures</a:t>
            </a:r>
          </a:p>
          <a:p>
            <a:pPr lvl="1"/>
            <a:r>
              <a:rPr lang="en-US" altLang="en-US" dirty="0" smtClean="0"/>
              <a:t>Online/stream processing </a:t>
            </a:r>
            <a:br>
              <a:rPr lang="en-US" altLang="en-US" dirty="0" smtClean="0"/>
            </a:br>
            <a:r>
              <a:rPr lang="en-US" altLang="en-US" dirty="0" smtClean="0"/>
              <a:t>[CASAM 08-11, </a:t>
            </a:r>
            <a:r>
              <a:rPr lang="en-US" altLang="en-US" dirty="0" err="1" smtClean="0"/>
              <a:t>CoFriend</a:t>
            </a:r>
            <a:r>
              <a:rPr lang="en-US" altLang="en-US" dirty="0" smtClean="0"/>
              <a:t> 08 – 11, PRESINT 07-10]</a:t>
            </a:r>
          </a:p>
          <a:p>
            <a:pPr lvl="2"/>
            <a:r>
              <a:rPr lang="en-US" altLang="en-US" dirty="0" smtClean="0"/>
              <a:t>Probabilistic representation structures</a:t>
            </a:r>
          </a:p>
        </p:txBody>
      </p:sp>
      <p:sp>
        <p:nvSpPr>
          <p:cNvPr id="5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A761C2D0-01F1-B944-A976-30CC42BC9D64}" type="slidenum">
              <a:rPr lang="en-US" altLang="en-US" sz="2000">
                <a:solidFill>
                  <a:schemeClr val="bg1"/>
                </a:solidFill>
                <a:latin typeface="Corbel" charset="0"/>
              </a:rPr>
              <a:pPr eaLnBrk="1" hangingPunct="1"/>
              <a:t>21</a:t>
            </a:fld>
            <a:endParaRPr lang="en-US" altLang="en-US" sz="2000">
              <a:solidFill>
                <a:schemeClr val="bg1"/>
              </a:solidFill>
              <a:latin typeface="Corbe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261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Pitfalls / Problems (or: Google won’t do it)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672" y="1196975"/>
            <a:ext cx="8686800" cy="4968875"/>
          </a:xfrm>
        </p:spPr>
        <p:txBody>
          <a:bodyPr/>
          <a:lstStyle/>
          <a:p>
            <a:r>
              <a:rPr lang="en-US" dirty="0" smtClean="0"/>
              <a:t>Ground truth for learning required</a:t>
            </a:r>
          </a:p>
          <a:p>
            <a:pPr lvl="1"/>
            <a:r>
              <a:rPr lang="en-US" dirty="0" smtClean="0"/>
              <a:t>Manual work and large corpus needed (expensive)</a:t>
            </a:r>
          </a:p>
          <a:p>
            <a:pPr lvl="1"/>
            <a:r>
              <a:rPr lang="en-US" dirty="0" smtClean="0"/>
              <a:t>Conjecture: Although </a:t>
            </a:r>
            <a:r>
              <a:rPr lang="en-US" dirty="0"/>
              <a:t>large sets of </a:t>
            </a:r>
            <a:r>
              <a:rPr lang="en-US" dirty="0" smtClean="0"/>
              <a:t>manuscripts available, highly specific expertise required</a:t>
            </a:r>
          </a:p>
          <a:p>
            <a:r>
              <a:rPr lang="en-US" dirty="0" smtClean="0"/>
              <a:t>Logical formulae for interpretation constructed manually</a:t>
            </a:r>
          </a:p>
          <a:p>
            <a:pPr lvl="1"/>
            <a:r>
              <a:rPr lang="en-US" dirty="0" smtClean="0"/>
              <a:t>Bootstrap idea [BOEMIE</a:t>
            </a:r>
            <a:r>
              <a:rPr lang="en-US" dirty="0"/>
              <a:t> </a:t>
            </a:r>
            <a:r>
              <a:rPr lang="en-US" dirty="0" smtClean="0"/>
              <a:t>06-09] (only) partially successful</a:t>
            </a:r>
          </a:p>
          <a:p>
            <a:pPr lvl="1"/>
            <a:r>
              <a:rPr lang="en-US" dirty="0" smtClean="0"/>
              <a:t>Other learning approaches possibly better [</a:t>
            </a:r>
            <a:r>
              <a:rPr lang="en-US" dirty="0" err="1" smtClean="0"/>
              <a:t>eTRIMS</a:t>
            </a:r>
            <a:r>
              <a:rPr lang="en-US" dirty="0" smtClean="0"/>
              <a:t> 06-09]</a:t>
            </a:r>
          </a:p>
          <a:p>
            <a:r>
              <a:rPr lang="en-US" dirty="0" smtClean="0"/>
              <a:t>Various recent projects about to apply very similar ideas</a:t>
            </a:r>
          </a:p>
          <a:p>
            <a:pPr lvl="1"/>
            <a:r>
              <a:rPr lang="en-US" dirty="0" smtClean="0"/>
              <a:t>Now known as “semantic technologies”</a:t>
            </a:r>
          </a:p>
          <a:p>
            <a:pPr lvl="1"/>
            <a:r>
              <a:rPr lang="en-US" dirty="0" smtClean="0"/>
              <a:t>Meanwhile many copycats w/o much reflection </a:t>
            </a:r>
          </a:p>
          <a:p>
            <a:r>
              <a:rPr lang="en-US" dirty="0" smtClean="0"/>
              <a:t>Where is the semantics? Conjecture: Semantics illusion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544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nhaltsplatzhalter 3" descr="distributed_artificial_intellige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0"/>
            <a:ext cx="10477500" cy="695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3581400" y="3962400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10" name="Rechteck 9"/>
          <p:cNvSpPr>
            <a:spLocks noChangeArrowheads="1"/>
          </p:cNvSpPr>
          <p:nvPr/>
        </p:nvSpPr>
        <p:spPr bwMode="auto">
          <a:xfrm>
            <a:off x="7315200" y="5105400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11" name="Rechteck 10"/>
          <p:cNvSpPr>
            <a:spLocks noChangeArrowheads="1"/>
          </p:cNvSpPr>
          <p:nvPr/>
        </p:nvSpPr>
        <p:spPr bwMode="auto">
          <a:xfrm>
            <a:off x="712788" y="1587500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12" name="Rechteck 11"/>
          <p:cNvSpPr>
            <a:spLocks noChangeArrowheads="1"/>
          </p:cNvSpPr>
          <p:nvPr/>
        </p:nvSpPr>
        <p:spPr bwMode="auto">
          <a:xfrm>
            <a:off x="7516813" y="1587500"/>
            <a:ext cx="40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>
                <a:solidFill>
                  <a:srgbClr val="FFFF00"/>
                </a:solidFill>
              </a:rPr>
              <a:t>C</a:t>
            </a:r>
          </a:p>
        </p:txBody>
      </p:sp>
      <p:sp>
        <p:nvSpPr>
          <p:cNvPr id="13" name="Rechteck 12"/>
          <p:cNvSpPr>
            <a:spLocks noChangeArrowheads="1"/>
          </p:cNvSpPr>
          <p:nvPr/>
        </p:nvSpPr>
        <p:spPr bwMode="auto">
          <a:xfrm>
            <a:off x="6096000" y="3962400"/>
            <a:ext cx="40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dirty="0">
                <a:solidFill>
                  <a:schemeClr val="accent2"/>
                </a:solidFill>
              </a:rPr>
              <a:t>R</a:t>
            </a:r>
          </a:p>
        </p:txBody>
      </p:sp>
      <p:sp>
        <p:nvSpPr>
          <p:cNvPr id="14" name="Rechteck 13"/>
          <p:cNvSpPr>
            <a:spLocks noChangeArrowheads="1"/>
          </p:cNvSpPr>
          <p:nvPr/>
        </p:nvSpPr>
        <p:spPr bwMode="auto">
          <a:xfrm>
            <a:off x="5181600" y="4875213"/>
            <a:ext cx="3905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>
                <a:solidFill>
                  <a:schemeClr val="accent2"/>
                </a:solidFill>
              </a:rPr>
              <a:t>S</a:t>
            </a:r>
          </a:p>
        </p:txBody>
      </p:sp>
      <p:sp>
        <p:nvSpPr>
          <p:cNvPr id="15" name="Rechteck 14"/>
          <p:cNvSpPr>
            <a:spLocks noChangeArrowheads="1"/>
          </p:cNvSpPr>
          <p:nvPr/>
        </p:nvSpPr>
        <p:spPr bwMode="auto">
          <a:xfrm>
            <a:off x="2286000" y="2819400"/>
            <a:ext cx="390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>
                <a:solidFill>
                  <a:schemeClr val="accent2"/>
                </a:solidFill>
              </a:rPr>
              <a:t>S</a:t>
            </a:r>
          </a:p>
        </p:txBody>
      </p:sp>
      <p:sp>
        <p:nvSpPr>
          <p:cNvPr id="16" name="Rechteck 15"/>
          <p:cNvSpPr/>
          <p:nvPr/>
        </p:nvSpPr>
        <p:spPr>
          <a:xfrm>
            <a:off x="2895600" y="5329238"/>
            <a:ext cx="252413" cy="461962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>
                <a:solidFill>
                  <a:srgbClr val="51DAFF"/>
                </a:solidFill>
              </a:rPr>
              <a:t>i</a:t>
            </a:r>
          </a:p>
        </p:txBody>
      </p:sp>
      <p:sp>
        <p:nvSpPr>
          <p:cNvPr id="17" name="Rechteck 16"/>
          <p:cNvSpPr/>
          <p:nvPr/>
        </p:nvSpPr>
        <p:spPr>
          <a:xfrm>
            <a:off x="6629400" y="4643438"/>
            <a:ext cx="265113" cy="461962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>
                <a:solidFill>
                  <a:srgbClr val="51DAFF"/>
                </a:solidFill>
              </a:rPr>
              <a:t>j</a:t>
            </a:r>
          </a:p>
        </p:txBody>
      </p:sp>
      <p:sp>
        <p:nvSpPr>
          <p:cNvPr id="18" name="Foliennummernplatzhalt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fld id="{9A139A9D-3F2E-8F4D-8560-47858D96D46E}" type="slidenum">
              <a:rPr lang="en-US" altLang="en-US" sz="2000">
                <a:solidFill>
                  <a:schemeClr val="bg1"/>
                </a:solidFill>
                <a:latin typeface="Corbel" charset="0"/>
              </a:rPr>
              <a:pPr eaLnBrk="1" hangingPunct="1"/>
              <a:t>23</a:t>
            </a:fld>
            <a:endParaRPr lang="en-US" altLang="en-US" sz="2000">
              <a:solidFill>
                <a:schemeClr val="bg1"/>
              </a:solidFill>
              <a:latin typeface="Corbel" charset="0"/>
            </a:endParaRPr>
          </a:p>
        </p:txBody>
      </p:sp>
      <p:sp>
        <p:nvSpPr>
          <p:cNvPr id="19" name="Rechteck 7"/>
          <p:cNvSpPr>
            <a:spLocks noChangeArrowheads="1"/>
          </p:cNvSpPr>
          <p:nvPr/>
        </p:nvSpPr>
        <p:spPr bwMode="auto">
          <a:xfrm>
            <a:off x="3851920" y="3731418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</a:t>
            </a:r>
            <a:endParaRPr lang="de-DE" alt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Rechteck 7"/>
          <p:cNvSpPr>
            <a:spLocks noChangeArrowheads="1"/>
          </p:cNvSpPr>
          <p:nvPr/>
        </p:nvSpPr>
        <p:spPr bwMode="auto">
          <a:xfrm>
            <a:off x="1116013" y="1484784"/>
            <a:ext cx="403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</a:t>
            </a:r>
            <a:endParaRPr lang="de-DE" alt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Rechteck 14"/>
          <p:cNvSpPr>
            <a:spLocks noChangeArrowheads="1"/>
          </p:cNvSpPr>
          <p:nvPr/>
        </p:nvSpPr>
        <p:spPr bwMode="auto">
          <a:xfrm>
            <a:off x="2051720" y="2420888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</a:t>
            </a:r>
            <a:endParaRPr lang="de-DE" alt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Rechteck 14"/>
          <p:cNvSpPr>
            <a:spLocks noChangeArrowheads="1"/>
          </p:cNvSpPr>
          <p:nvPr/>
        </p:nvSpPr>
        <p:spPr bwMode="auto">
          <a:xfrm>
            <a:off x="5368383" y="4608287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de-DE" altLang="en-US" dirty="0">
              <a:solidFill>
                <a:schemeClr val="accent2"/>
              </a:solidFill>
            </a:endParaRPr>
          </a:p>
        </p:txBody>
      </p:sp>
      <p:sp>
        <p:nvSpPr>
          <p:cNvPr id="23" name="Rechteck 7"/>
          <p:cNvSpPr>
            <a:spLocks noChangeArrowheads="1"/>
          </p:cNvSpPr>
          <p:nvPr/>
        </p:nvSpPr>
        <p:spPr bwMode="auto">
          <a:xfrm>
            <a:off x="1600219" y="85774"/>
            <a:ext cx="5309852" cy="923330"/>
          </a:xfrm>
          <a:prstGeom prst="rect">
            <a:avLst/>
          </a:prstGeom>
          <a:gradFill>
            <a:gsLst>
              <a:gs pos="0">
                <a:schemeClr val="accent1">
                  <a:alpha val="56000"/>
                  <a:lumMod val="2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5400" dirty="0" smtClean="0">
                <a:solidFill>
                  <a:schemeClr val="bg1"/>
                </a:solidFill>
              </a:rPr>
              <a:t>∀x. A(x) ⟶ B(x)</a:t>
            </a:r>
            <a:endParaRPr lang="de-DE" altLang="en-US" sz="5400" dirty="0">
              <a:solidFill>
                <a:schemeClr val="bg1"/>
              </a:solidFill>
            </a:endParaRPr>
          </a:p>
        </p:txBody>
      </p:sp>
      <p:sp>
        <p:nvSpPr>
          <p:cNvPr id="24" name="Rechteck 7"/>
          <p:cNvSpPr>
            <a:spLocks noChangeArrowheads="1"/>
          </p:cNvSpPr>
          <p:nvPr/>
        </p:nvSpPr>
        <p:spPr bwMode="auto">
          <a:xfrm>
            <a:off x="1566404" y="1045639"/>
            <a:ext cx="6951005" cy="923330"/>
          </a:xfrm>
          <a:prstGeom prst="rect">
            <a:avLst/>
          </a:prstGeom>
          <a:gradFill>
            <a:gsLst>
              <a:gs pos="0">
                <a:schemeClr val="accent1">
                  <a:alpha val="56000"/>
                  <a:lumMod val="2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5400" dirty="0" smtClean="0">
                <a:solidFill>
                  <a:schemeClr val="bg1"/>
                </a:solidFill>
              </a:rPr>
              <a:t>∀</a:t>
            </a:r>
            <a:r>
              <a:rPr lang="de-DE" altLang="en-US" sz="5400" dirty="0" err="1" smtClean="0">
                <a:solidFill>
                  <a:schemeClr val="bg1"/>
                </a:solidFill>
              </a:rPr>
              <a:t>x,y</a:t>
            </a:r>
            <a:r>
              <a:rPr lang="de-DE" altLang="en-US" sz="5400" dirty="0" smtClean="0">
                <a:solidFill>
                  <a:schemeClr val="bg1"/>
                </a:solidFill>
              </a:rPr>
              <a:t>. S(</a:t>
            </a:r>
            <a:r>
              <a:rPr lang="de-DE" altLang="en-US" sz="5400" dirty="0" err="1" smtClean="0">
                <a:solidFill>
                  <a:schemeClr val="bg1"/>
                </a:solidFill>
              </a:rPr>
              <a:t>x,y</a:t>
            </a:r>
            <a:r>
              <a:rPr lang="de-DE" altLang="en-US" sz="5400" dirty="0" smtClean="0">
                <a:solidFill>
                  <a:schemeClr val="bg1"/>
                </a:solidFill>
              </a:rPr>
              <a:t>) ⟶ R(</a:t>
            </a:r>
            <a:r>
              <a:rPr lang="de-DE" altLang="en-US" sz="5400" dirty="0" err="1" smtClean="0">
                <a:solidFill>
                  <a:schemeClr val="bg1"/>
                </a:solidFill>
              </a:rPr>
              <a:t>x,y</a:t>
            </a:r>
            <a:r>
              <a:rPr lang="de-DE" altLang="en-US" sz="5400" dirty="0" smtClean="0">
                <a:solidFill>
                  <a:schemeClr val="bg1"/>
                </a:solidFill>
              </a:rPr>
              <a:t>)</a:t>
            </a:r>
            <a:endParaRPr lang="de-DE" altLang="en-US" sz="5400" dirty="0">
              <a:solidFill>
                <a:schemeClr val="bg1"/>
              </a:solidFill>
            </a:endParaRPr>
          </a:p>
        </p:txBody>
      </p:sp>
      <p:sp>
        <p:nvSpPr>
          <p:cNvPr id="25" name="Rechteck 14"/>
          <p:cNvSpPr>
            <a:spLocks noChangeArrowheads="1"/>
          </p:cNvSpPr>
          <p:nvPr/>
        </p:nvSpPr>
        <p:spPr bwMode="auto">
          <a:xfrm>
            <a:off x="4956604" y="4479503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R</a:t>
            </a:r>
            <a:endParaRPr lang="de-DE" alt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6" name="Rechteck 7"/>
          <p:cNvSpPr>
            <a:spLocks noChangeArrowheads="1"/>
          </p:cNvSpPr>
          <p:nvPr/>
        </p:nvSpPr>
        <p:spPr bwMode="auto">
          <a:xfrm>
            <a:off x="3021806" y="2073622"/>
            <a:ext cx="5609228" cy="923330"/>
          </a:xfrm>
          <a:prstGeom prst="rect">
            <a:avLst/>
          </a:prstGeom>
          <a:gradFill>
            <a:gsLst>
              <a:gs pos="0">
                <a:schemeClr val="accent1">
                  <a:alpha val="56000"/>
                  <a:lumMod val="2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5400" dirty="0" smtClean="0">
                <a:solidFill>
                  <a:schemeClr val="bg1"/>
                </a:solidFill>
              </a:rPr>
              <a:t>Query </a:t>
            </a:r>
            <a:r>
              <a:rPr lang="de-DE" altLang="en-US" sz="5400" dirty="0" err="1" smtClean="0">
                <a:solidFill>
                  <a:schemeClr val="bg1"/>
                </a:solidFill>
              </a:rPr>
              <a:t>answering</a:t>
            </a:r>
            <a:endParaRPr lang="de-DE" altLang="en-US" sz="5400" dirty="0">
              <a:solidFill>
                <a:schemeClr val="bg1"/>
              </a:solidFill>
            </a:endParaRPr>
          </a:p>
        </p:txBody>
      </p:sp>
      <p:sp>
        <p:nvSpPr>
          <p:cNvPr id="27" name="Rechteck 7"/>
          <p:cNvSpPr>
            <a:spLocks noChangeArrowheads="1"/>
          </p:cNvSpPr>
          <p:nvPr/>
        </p:nvSpPr>
        <p:spPr bwMode="auto">
          <a:xfrm>
            <a:off x="1450531" y="5666779"/>
            <a:ext cx="4916731" cy="923330"/>
          </a:xfrm>
          <a:prstGeom prst="rect">
            <a:avLst/>
          </a:prstGeom>
          <a:gradFill>
            <a:gsLst>
              <a:gs pos="0">
                <a:schemeClr val="accent1">
                  <a:alpha val="56000"/>
                  <a:lumMod val="2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5400" dirty="0" smtClean="0">
                <a:solidFill>
                  <a:schemeClr val="bg1"/>
                </a:solidFill>
              </a:rPr>
              <a:t>But </a:t>
            </a:r>
            <a:r>
              <a:rPr lang="de-DE" altLang="en-US" sz="5400" dirty="0" err="1" smtClean="0">
                <a:solidFill>
                  <a:schemeClr val="bg1"/>
                </a:solidFill>
              </a:rPr>
              <a:t>semantics</a:t>
            </a:r>
            <a:r>
              <a:rPr lang="de-DE" altLang="en-US" sz="5400" dirty="0" smtClean="0">
                <a:solidFill>
                  <a:schemeClr val="bg1"/>
                </a:solidFill>
              </a:rPr>
              <a:t>?</a:t>
            </a:r>
            <a:endParaRPr lang="de-DE" altLang="en-US" sz="54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485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0" grpId="0"/>
      <p:bldP spid="21" grpId="0"/>
      <p:bldP spid="23" grpId="0" animBg="1"/>
      <p:bldP spid="24" grpId="0" animBg="1"/>
      <p:bldP spid="25" grpId="0"/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charset="-128"/>
              </a:rPr>
              <a:t>What about Content? Latent </a:t>
            </a:r>
            <a:r>
              <a:rPr lang="en-US" altLang="en-US" dirty="0">
                <a:ea typeface="ＭＳ Ｐゴシック" charset="-128"/>
              </a:rPr>
              <a:t>Semantic Indexing</a:t>
            </a:r>
          </a:p>
        </p:txBody>
      </p:sp>
      <p:pic>
        <p:nvPicPr>
          <p:cNvPr id="44035" name="Inhaltsplatzhalter 3" descr="Picture 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663" y="1124744"/>
            <a:ext cx="8194675" cy="4525962"/>
          </a:xfrm>
        </p:spPr>
      </p:pic>
    </p:spTree>
    <p:extLst>
      <p:ext uri="{BB962C8B-B14F-4D97-AF65-F5344CB8AC3E}">
        <p14:creationId xmlns:p14="http://schemas.microsoft.com/office/powerpoint/2010/main" val="1417624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dirty="0">
                <a:ea typeface="ＭＳ Ｐゴシック" charset="-128"/>
              </a:rPr>
              <a:t>Information </a:t>
            </a:r>
            <a:r>
              <a:rPr lang="en-US" altLang="en-US" sz="2800" dirty="0" smtClean="0">
                <a:ea typeface="ＭＳ Ｐゴシック" charset="-128"/>
              </a:rPr>
              <a:t>Retrieval: The </a:t>
            </a:r>
            <a:r>
              <a:rPr lang="en-US" altLang="en-US" sz="2800" smtClean="0">
                <a:ea typeface="ＭＳ Ｐゴシック" charset="-128"/>
              </a:rPr>
              <a:t>Whole Collection Matters</a:t>
            </a:r>
            <a:endParaRPr lang="en-US" altLang="en-US" sz="2800">
              <a:ea typeface="ＭＳ Ｐゴシック" charset="-128"/>
            </a:endParaRPr>
          </a:p>
        </p:txBody>
      </p:sp>
      <p:grpSp>
        <p:nvGrpSpPr>
          <p:cNvPr id="45059" name="Gruppierung 11"/>
          <p:cNvGrpSpPr>
            <a:grpSpLocks/>
          </p:cNvGrpSpPr>
          <p:nvPr/>
        </p:nvGrpSpPr>
        <p:grpSpPr bwMode="auto">
          <a:xfrm>
            <a:off x="2819400" y="2949352"/>
            <a:ext cx="3622675" cy="2667000"/>
            <a:chOff x="2895600" y="1828800"/>
            <a:chExt cx="4306887" cy="3170238"/>
          </a:xfrm>
        </p:grpSpPr>
        <p:pic>
          <p:nvPicPr>
            <p:cNvPr id="45223" name="Picture 4" descr="imagePol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5600" y="1828800"/>
              <a:ext cx="3240087" cy="2103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224" name="Picture 4" descr="imagePol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1981200"/>
              <a:ext cx="3240087" cy="2103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225" name="Picture 4" descr="imagePol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0400" y="2133600"/>
              <a:ext cx="3240087" cy="2103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226" name="Picture 4" descr="imagePol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52800" y="2286000"/>
              <a:ext cx="3240087" cy="2103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227" name="Picture 4" descr="imagePol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2438400"/>
              <a:ext cx="3240087" cy="2103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228" name="Picture 4" descr="imagePol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2590800"/>
              <a:ext cx="3240087" cy="2103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229" name="Picture 4" descr="imagePol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0" y="2743200"/>
              <a:ext cx="3240087" cy="2103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230" name="Picture 4" descr="imagePole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62400" y="2895600"/>
              <a:ext cx="3240087" cy="2103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060" name="Gruppierung 172"/>
          <p:cNvGrpSpPr>
            <a:grpSpLocks/>
          </p:cNvGrpSpPr>
          <p:nvPr/>
        </p:nvGrpSpPr>
        <p:grpSpPr bwMode="auto">
          <a:xfrm flipH="1">
            <a:off x="79375" y="1196752"/>
            <a:ext cx="2892425" cy="5049838"/>
            <a:chOff x="6400799" y="1600201"/>
            <a:chExt cx="2892289" cy="5049838"/>
          </a:xfrm>
        </p:grpSpPr>
        <p:grpSp>
          <p:nvGrpSpPr>
            <p:cNvPr id="45063" name="Gruppierung 12"/>
            <p:cNvGrpSpPr>
              <a:grpSpLocks/>
            </p:cNvGrpSpPr>
            <p:nvPr/>
          </p:nvGrpSpPr>
          <p:grpSpPr bwMode="auto">
            <a:xfrm rot="5400000">
              <a:off x="5322025" y="2678975"/>
              <a:ext cx="4440238" cy="2282689"/>
              <a:chOff x="1258886" y="3267075"/>
              <a:chExt cx="6985000" cy="3590928"/>
            </a:xfrm>
          </p:grpSpPr>
          <p:grpSp>
            <p:nvGrpSpPr>
              <p:cNvPr id="45192" name="Group 6"/>
              <p:cNvGrpSpPr>
                <a:grpSpLocks/>
              </p:cNvGrpSpPr>
              <p:nvPr/>
            </p:nvGrpSpPr>
            <p:grpSpPr bwMode="auto">
              <a:xfrm>
                <a:off x="1330325" y="3267074"/>
                <a:ext cx="6769100" cy="3311524"/>
                <a:chOff x="839" y="1617"/>
                <a:chExt cx="4083" cy="1995"/>
              </a:xfrm>
            </p:grpSpPr>
            <p:sp>
              <p:nvSpPr>
                <p:cNvPr id="45220" name="AutoShape 7"/>
                <p:cNvSpPr>
                  <a:spLocks noChangeArrowheads="1"/>
                </p:cNvSpPr>
                <p:nvPr/>
              </p:nvSpPr>
              <p:spPr bwMode="auto">
                <a:xfrm rot="10800000">
                  <a:off x="839" y="2976"/>
                  <a:ext cx="4083" cy="63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613 w 21600"/>
                    <a:gd name="T13" fmla="*/ 3600 h 21600"/>
                    <a:gd name="T14" fmla="*/ 17987 w 21600"/>
                    <a:gd name="T15" fmla="*/ 180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3629" y="21600"/>
                      </a:lnTo>
                      <a:lnTo>
                        <a:pt x="1797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3366">
                        <a:alpha val="10999"/>
                      </a:srgbClr>
                    </a:gs>
                    <a:gs pos="100000">
                      <a:srgbClr val="00182F">
                        <a:alpha val="25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100"/>
                </a:p>
              </p:txBody>
            </p:sp>
            <p:sp>
              <p:nvSpPr>
                <p:cNvPr id="45221" name="AutoShape 8"/>
                <p:cNvSpPr>
                  <a:spLocks noChangeArrowheads="1"/>
                </p:cNvSpPr>
                <p:nvPr/>
              </p:nvSpPr>
              <p:spPr bwMode="auto">
                <a:xfrm rot="10800000">
                  <a:off x="1565" y="2297"/>
                  <a:ext cx="2631" cy="63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499 w 21600"/>
                    <a:gd name="T13" fmla="*/ 4497 h 21600"/>
                    <a:gd name="T14" fmla="*/ 17101 w 21600"/>
                    <a:gd name="T15" fmla="*/ 1710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669933">
                        <a:alpha val="32001"/>
                      </a:srgbClr>
                    </a:gs>
                    <a:gs pos="100000">
                      <a:srgbClr val="2F4718">
                        <a:alpha val="12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100"/>
                </a:p>
              </p:txBody>
            </p:sp>
            <p:sp>
              <p:nvSpPr>
                <p:cNvPr id="44" name="AutoShape 9"/>
                <p:cNvSpPr>
                  <a:spLocks noChangeArrowheads="1"/>
                </p:cNvSpPr>
                <p:nvPr/>
              </p:nvSpPr>
              <p:spPr bwMode="auto">
                <a:xfrm>
                  <a:off x="2233" y="1602"/>
                  <a:ext cx="1273" cy="633"/>
                </a:xfrm>
                <a:prstGeom prst="triangle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1">
                        <a:alpha val="25000"/>
                      </a:schemeClr>
                    </a:gs>
                    <a:gs pos="100000">
                      <a:schemeClr val="accent1">
                        <a:gamma/>
                        <a:tint val="43137"/>
                        <a:invGamma/>
                        <a:alpha val="39999"/>
                      </a:schemeClr>
                    </a:gs>
                  </a:gsLst>
                  <a:lin ang="5400000" scaled="1"/>
                </a:gra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>
                  <a:lvl1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100"/>
                </a:p>
              </p:txBody>
            </p:sp>
          </p:grpSp>
          <p:sp>
            <p:nvSpPr>
              <p:cNvPr id="45193" name="Oval 11"/>
              <p:cNvSpPr>
                <a:spLocks noChangeArrowheads="1"/>
              </p:cNvSpPr>
              <p:nvPr/>
            </p:nvSpPr>
            <p:spPr bwMode="auto">
              <a:xfrm>
                <a:off x="4498973" y="3697657"/>
                <a:ext cx="427038" cy="57870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1100">
                    <a:solidFill>
                      <a:srgbClr val="003366"/>
                    </a:solidFill>
                    <a:latin typeface="Helvetica" charset="0"/>
                  </a:rPr>
                  <a:t>=</a:t>
                </a:r>
              </a:p>
            </p:txBody>
          </p:sp>
          <p:sp>
            <p:nvSpPr>
              <p:cNvPr id="45194" name="Oval 14"/>
              <p:cNvSpPr>
                <a:spLocks noChangeArrowheads="1"/>
              </p:cNvSpPr>
              <p:nvPr/>
            </p:nvSpPr>
            <p:spPr bwMode="auto">
              <a:xfrm>
                <a:off x="2627313" y="6146800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95" name="Oval 15"/>
              <p:cNvSpPr>
                <a:spLocks noChangeArrowheads="1"/>
              </p:cNvSpPr>
              <p:nvPr/>
            </p:nvSpPr>
            <p:spPr bwMode="auto">
              <a:xfrm>
                <a:off x="3130550" y="6146800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96" name="Oval 16"/>
              <p:cNvSpPr>
                <a:spLocks noChangeArrowheads="1"/>
              </p:cNvSpPr>
              <p:nvPr/>
            </p:nvSpPr>
            <p:spPr bwMode="auto">
              <a:xfrm>
                <a:off x="3633788" y="6146800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97" name="Oval 17"/>
              <p:cNvSpPr>
                <a:spLocks noChangeArrowheads="1"/>
              </p:cNvSpPr>
              <p:nvPr/>
            </p:nvSpPr>
            <p:spPr bwMode="auto">
              <a:xfrm>
                <a:off x="3276600" y="5138738"/>
                <a:ext cx="142875" cy="144462"/>
              </a:xfrm>
              <a:prstGeom prst="ellipse">
                <a:avLst/>
              </a:prstGeom>
              <a:solidFill>
                <a:srgbClr val="66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98" name="Oval 18"/>
              <p:cNvSpPr>
                <a:spLocks noChangeArrowheads="1"/>
              </p:cNvSpPr>
              <p:nvPr/>
            </p:nvSpPr>
            <p:spPr bwMode="auto">
              <a:xfrm>
                <a:off x="3706813" y="4635500"/>
                <a:ext cx="142875" cy="144463"/>
              </a:xfrm>
              <a:prstGeom prst="ellipse">
                <a:avLst/>
              </a:prstGeom>
              <a:solidFill>
                <a:srgbClr val="66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99" name="Line 19"/>
              <p:cNvSpPr>
                <a:spLocks noChangeShapeType="1"/>
              </p:cNvSpPr>
              <p:nvPr/>
            </p:nvSpPr>
            <p:spPr bwMode="auto">
              <a:xfrm flipV="1">
                <a:off x="2698750" y="5283200"/>
                <a:ext cx="576263" cy="863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00" name="Line 20"/>
              <p:cNvSpPr>
                <a:spLocks noChangeShapeType="1"/>
              </p:cNvSpPr>
              <p:nvPr/>
            </p:nvSpPr>
            <p:spPr bwMode="auto">
              <a:xfrm flipV="1">
                <a:off x="3203575" y="5283200"/>
                <a:ext cx="71438" cy="863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01" name="Line 21"/>
              <p:cNvSpPr>
                <a:spLocks noChangeShapeType="1"/>
              </p:cNvSpPr>
              <p:nvPr/>
            </p:nvSpPr>
            <p:spPr bwMode="auto">
              <a:xfrm flipV="1">
                <a:off x="3706813" y="4778375"/>
                <a:ext cx="73025" cy="13684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02" name="Line 22"/>
              <p:cNvSpPr>
                <a:spLocks noChangeShapeType="1"/>
              </p:cNvSpPr>
              <p:nvPr/>
            </p:nvSpPr>
            <p:spPr bwMode="auto">
              <a:xfrm flipV="1">
                <a:off x="3419475" y="4778375"/>
                <a:ext cx="287338" cy="3603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03" name="Oval 23"/>
              <p:cNvSpPr>
                <a:spLocks noChangeArrowheads="1"/>
              </p:cNvSpPr>
              <p:nvPr/>
            </p:nvSpPr>
            <p:spPr bwMode="auto">
              <a:xfrm>
                <a:off x="6011863" y="6073775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204" name="Oval 24"/>
              <p:cNvSpPr>
                <a:spLocks noChangeArrowheads="1"/>
              </p:cNvSpPr>
              <p:nvPr/>
            </p:nvSpPr>
            <p:spPr bwMode="auto">
              <a:xfrm>
                <a:off x="6586538" y="6072188"/>
                <a:ext cx="142875" cy="14446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205" name="Oval 25"/>
              <p:cNvSpPr>
                <a:spLocks noChangeArrowheads="1"/>
              </p:cNvSpPr>
              <p:nvPr/>
            </p:nvSpPr>
            <p:spPr bwMode="auto">
              <a:xfrm>
                <a:off x="6011863" y="5138738"/>
                <a:ext cx="142875" cy="144462"/>
              </a:xfrm>
              <a:prstGeom prst="ellipse">
                <a:avLst/>
              </a:prstGeom>
              <a:solidFill>
                <a:srgbClr val="66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206" name="Line 26"/>
              <p:cNvSpPr>
                <a:spLocks noChangeShapeType="1"/>
              </p:cNvSpPr>
              <p:nvPr/>
            </p:nvSpPr>
            <p:spPr bwMode="auto">
              <a:xfrm flipV="1">
                <a:off x="6083300" y="5283200"/>
                <a:ext cx="0" cy="792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07" name="Line 27"/>
              <p:cNvSpPr>
                <a:spLocks noChangeShapeType="1"/>
              </p:cNvSpPr>
              <p:nvPr/>
            </p:nvSpPr>
            <p:spPr bwMode="auto">
              <a:xfrm flipH="1" flipV="1">
                <a:off x="6156325" y="5283200"/>
                <a:ext cx="431800" cy="792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08" name="Text Box 28"/>
              <p:cNvSpPr txBox="1">
                <a:spLocks noChangeArrowheads="1"/>
              </p:cNvSpPr>
              <p:nvPr/>
            </p:nvSpPr>
            <p:spPr bwMode="auto">
              <a:xfrm>
                <a:off x="6156323" y="4977220"/>
                <a:ext cx="2087563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N3:Person, Pole vaulter</a:t>
                </a:r>
              </a:p>
            </p:txBody>
          </p:sp>
          <p:sp>
            <p:nvSpPr>
              <p:cNvPr id="45209" name="Line 31"/>
              <p:cNvSpPr>
                <a:spLocks noChangeShapeType="1"/>
              </p:cNvSpPr>
              <p:nvPr/>
            </p:nvSpPr>
            <p:spPr bwMode="auto">
              <a:xfrm>
                <a:off x="3490913" y="5210175"/>
                <a:ext cx="244792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210" name="Text Box 36"/>
              <p:cNvSpPr txBox="1">
                <a:spLocks noChangeArrowheads="1"/>
              </p:cNvSpPr>
              <p:nvPr/>
            </p:nvSpPr>
            <p:spPr bwMode="auto">
              <a:xfrm rot="-5400000">
                <a:off x="5201827" y="6020212"/>
                <a:ext cx="1142999" cy="53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Pn1:Person Name</a:t>
                </a:r>
              </a:p>
            </p:txBody>
          </p:sp>
          <p:sp>
            <p:nvSpPr>
              <p:cNvPr id="45211" name="Text Box 37"/>
              <p:cNvSpPr txBox="1">
                <a:spLocks noChangeArrowheads="1"/>
              </p:cNvSpPr>
              <p:nvPr/>
            </p:nvSpPr>
            <p:spPr bwMode="auto">
              <a:xfrm rot="-5400000">
                <a:off x="6313081" y="6117045"/>
                <a:ext cx="1142999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C1:Country</a:t>
                </a:r>
              </a:p>
            </p:txBody>
          </p:sp>
          <p:sp>
            <p:nvSpPr>
              <p:cNvPr id="45212" name="Freeform 38"/>
              <p:cNvSpPr>
                <a:spLocks/>
              </p:cNvSpPr>
              <p:nvPr/>
            </p:nvSpPr>
            <p:spPr bwMode="auto">
              <a:xfrm>
                <a:off x="6156325" y="6219825"/>
                <a:ext cx="431800" cy="144463"/>
              </a:xfrm>
              <a:custGeom>
                <a:avLst/>
                <a:gdLst>
                  <a:gd name="T0" fmla="*/ 0 w 252"/>
                  <a:gd name="T1" fmla="*/ 0 h 56"/>
                  <a:gd name="T2" fmla="*/ 2147483647 w 252"/>
                  <a:gd name="T3" fmla="*/ 2147483647 h 56"/>
                  <a:gd name="T4" fmla="*/ 2147483647 w 252"/>
                  <a:gd name="T5" fmla="*/ 2147483647 h 56"/>
                  <a:gd name="T6" fmla="*/ 2147483647 w 252"/>
                  <a:gd name="T7" fmla="*/ 2147483647 h 56"/>
                  <a:gd name="T8" fmla="*/ 2147483647 w 252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"/>
                  <a:gd name="T16" fmla="*/ 0 h 56"/>
                  <a:gd name="T17" fmla="*/ 252 w 25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" h="56">
                    <a:moveTo>
                      <a:pt x="0" y="0"/>
                    </a:moveTo>
                    <a:lnTo>
                      <a:pt x="68" y="56"/>
                    </a:lnTo>
                    <a:lnTo>
                      <a:pt x="128" y="56"/>
                    </a:lnTo>
                    <a:lnTo>
                      <a:pt x="204" y="52"/>
                    </a:lnTo>
                    <a:lnTo>
                      <a:pt x="252" y="0"/>
                    </a:lnTo>
                  </a:path>
                </a:pathLst>
              </a:cu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213" name="Text Box 39"/>
              <p:cNvSpPr txBox="1">
                <a:spLocks noChangeArrowheads="1"/>
              </p:cNvSpPr>
              <p:nvPr/>
            </p:nvSpPr>
            <p:spPr bwMode="auto">
              <a:xfrm>
                <a:off x="1258886" y="4977220"/>
                <a:ext cx="2159000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N1:Person, Pole vaulter </a:t>
                </a:r>
              </a:p>
            </p:txBody>
          </p:sp>
          <p:sp>
            <p:nvSpPr>
              <p:cNvPr id="45214" name="Text Box 40"/>
              <p:cNvSpPr txBox="1">
                <a:spLocks noChangeArrowheads="1"/>
              </p:cNvSpPr>
              <p:nvPr/>
            </p:nvSpPr>
            <p:spPr bwMode="auto">
              <a:xfrm>
                <a:off x="2052634" y="4689884"/>
                <a:ext cx="1727200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N2:Pole vault trial</a:t>
                </a:r>
              </a:p>
            </p:txBody>
          </p:sp>
          <p:sp>
            <p:nvSpPr>
              <p:cNvPr id="45215" name="Text Box 41"/>
              <p:cNvSpPr txBox="1">
                <a:spLocks noChangeArrowheads="1"/>
              </p:cNvSpPr>
              <p:nvPr/>
            </p:nvSpPr>
            <p:spPr bwMode="auto">
              <a:xfrm rot="-5400000">
                <a:off x="2174464" y="5809075"/>
                <a:ext cx="863600" cy="53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F1:Face</a:t>
                </a:r>
              </a:p>
            </p:txBody>
          </p:sp>
          <p:sp>
            <p:nvSpPr>
              <p:cNvPr id="45216" name="Text Box 42"/>
              <p:cNvSpPr txBox="1">
                <a:spLocks noChangeArrowheads="1"/>
              </p:cNvSpPr>
              <p:nvPr/>
            </p:nvSpPr>
            <p:spPr bwMode="auto">
              <a:xfrm rot="-5400000">
                <a:off x="2661033" y="5736844"/>
                <a:ext cx="865187" cy="53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B1:Body</a:t>
                </a:r>
              </a:p>
            </p:txBody>
          </p:sp>
          <p:sp>
            <p:nvSpPr>
              <p:cNvPr id="45217" name="Text Box 43"/>
              <p:cNvSpPr txBox="1">
                <a:spLocks noChangeArrowheads="1"/>
              </p:cNvSpPr>
              <p:nvPr/>
            </p:nvSpPr>
            <p:spPr bwMode="auto">
              <a:xfrm rot="-5400000">
                <a:off x="3069819" y="5832884"/>
                <a:ext cx="863600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P1:Pole</a:t>
                </a:r>
              </a:p>
            </p:txBody>
          </p:sp>
          <p:sp>
            <p:nvSpPr>
              <p:cNvPr id="45218" name="Freeform 44"/>
              <p:cNvSpPr>
                <a:spLocks/>
              </p:cNvSpPr>
              <p:nvPr/>
            </p:nvSpPr>
            <p:spPr bwMode="auto">
              <a:xfrm>
                <a:off x="2751138" y="6278563"/>
                <a:ext cx="400050" cy="88900"/>
              </a:xfrm>
              <a:custGeom>
                <a:avLst/>
                <a:gdLst>
                  <a:gd name="T0" fmla="*/ 0 w 252"/>
                  <a:gd name="T1" fmla="*/ 0 h 56"/>
                  <a:gd name="T2" fmla="*/ 2147483647 w 252"/>
                  <a:gd name="T3" fmla="*/ 2147483647 h 56"/>
                  <a:gd name="T4" fmla="*/ 2147483647 w 252"/>
                  <a:gd name="T5" fmla="*/ 2147483647 h 56"/>
                  <a:gd name="T6" fmla="*/ 2147483647 w 252"/>
                  <a:gd name="T7" fmla="*/ 2147483647 h 56"/>
                  <a:gd name="T8" fmla="*/ 2147483647 w 252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"/>
                  <a:gd name="T16" fmla="*/ 0 h 56"/>
                  <a:gd name="T17" fmla="*/ 252 w 25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" h="56">
                    <a:moveTo>
                      <a:pt x="0" y="0"/>
                    </a:moveTo>
                    <a:lnTo>
                      <a:pt x="68" y="56"/>
                    </a:lnTo>
                    <a:lnTo>
                      <a:pt x="128" y="56"/>
                    </a:lnTo>
                    <a:lnTo>
                      <a:pt x="204" y="52"/>
                    </a:lnTo>
                    <a:lnTo>
                      <a:pt x="252" y="0"/>
                    </a:lnTo>
                  </a:path>
                </a:pathLst>
              </a:cu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219" name="Freeform 45"/>
              <p:cNvSpPr>
                <a:spLocks/>
              </p:cNvSpPr>
              <p:nvPr/>
            </p:nvSpPr>
            <p:spPr bwMode="auto">
              <a:xfrm>
                <a:off x="3276600" y="6291263"/>
                <a:ext cx="400050" cy="88900"/>
              </a:xfrm>
              <a:custGeom>
                <a:avLst/>
                <a:gdLst>
                  <a:gd name="T0" fmla="*/ 0 w 252"/>
                  <a:gd name="T1" fmla="*/ 0 h 56"/>
                  <a:gd name="T2" fmla="*/ 2147483647 w 252"/>
                  <a:gd name="T3" fmla="*/ 2147483647 h 56"/>
                  <a:gd name="T4" fmla="*/ 2147483647 w 252"/>
                  <a:gd name="T5" fmla="*/ 2147483647 h 56"/>
                  <a:gd name="T6" fmla="*/ 2147483647 w 252"/>
                  <a:gd name="T7" fmla="*/ 2147483647 h 56"/>
                  <a:gd name="T8" fmla="*/ 2147483647 w 252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"/>
                  <a:gd name="T16" fmla="*/ 0 h 56"/>
                  <a:gd name="T17" fmla="*/ 252 w 25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" h="56">
                    <a:moveTo>
                      <a:pt x="0" y="0"/>
                    </a:moveTo>
                    <a:lnTo>
                      <a:pt x="68" y="56"/>
                    </a:lnTo>
                    <a:lnTo>
                      <a:pt x="128" y="56"/>
                    </a:lnTo>
                    <a:lnTo>
                      <a:pt x="204" y="52"/>
                    </a:lnTo>
                    <a:lnTo>
                      <a:pt x="252" y="0"/>
                    </a:lnTo>
                  </a:path>
                </a:pathLst>
              </a:cu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</p:grpSp>
        <p:grpSp>
          <p:nvGrpSpPr>
            <p:cNvPr id="45064" name="Gruppierung 44"/>
            <p:cNvGrpSpPr>
              <a:grpSpLocks/>
            </p:cNvGrpSpPr>
            <p:nvPr/>
          </p:nvGrpSpPr>
          <p:grpSpPr bwMode="auto">
            <a:xfrm rot="5400000">
              <a:off x="5474425" y="2831375"/>
              <a:ext cx="4440238" cy="2282689"/>
              <a:chOff x="1258886" y="3267075"/>
              <a:chExt cx="6985000" cy="3590928"/>
            </a:xfrm>
          </p:grpSpPr>
          <p:grpSp>
            <p:nvGrpSpPr>
              <p:cNvPr id="45161" name="Group 6"/>
              <p:cNvGrpSpPr>
                <a:grpSpLocks/>
              </p:cNvGrpSpPr>
              <p:nvPr/>
            </p:nvGrpSpPr>
            <p:grpSpPr bwMode="auto">
              <a:xfrm>
                <a:off x="1330325" y="3267074"/>
                <a:ext cx="6769100" cy="3311524"/>
                <a:chOff x="839" y="1617"/>
                <a:chExt cx="4083" cy="1995"/>
              </a:xfrm>
            </p:grpSpPr>
            <p:sp>
              <p:nvSpPr>
                <p:cNvPr id="45189" name="AutoShape 7"/>
                <p:cNvSpPr>
                  <a:spLocks noChangeArrowheads="1"/>
                </p:cNvSpPr>
                <p:nvPr/>
              </p:nvSpPr>
              <p:spPr bwMode="auto">
                <a:xfrm rot="10800000">
                  <a:off x="839" y="2976"/>
                  <a:ext cx="4083" cy="63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613 w 21600"/>
                    <a:gd name="T13" fmla="*/ 3600 h 21600"/>
                    <a:gd name="T14" fmla="*/ 17987 w 21600"/>
                    <a:gd name="T15" fmla="*/ 180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3629" y="21600"/>
                      </a:lnTo>
                      <a:lnTo>
                        <a:pt x="1797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3366">
                        <a:alpha val="10999"/>
                      </a:srgbClr>
                    </a:gs>
                    <a:gs pos="100000">
                      <a:srgbClr val="00182F">
                        <a:alpha val="25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100"/>
                </a:p>
              </p:txBody>
            </p:sp>
            <p:sp>
              <p:nvSpPr>
                <p:cNvPr id="45190" name="AutoShape 8"/>
                <p:cNvSpPr>
                  <a:spLocks noChangeArrowheads="1"/>
                </p:cNvSpPr>
                <p:nvPr/>
              </p:nvSpPr>
              <p:spPr bwMode="auto">
                <a:xfrm rot="10800000">
                  <a:off x="1565" y="2297"/>
                  <a:ext cx="2631" cy="63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499 w 21600"/>
                    <a:gd name="T13" fmla="*/ 4497 h 21600"/>
                    <a:gd name="T14" fmla="*/ 17101 w 21600"/>
                    <a:gd name="T15" fmla="*/ 1710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669933">
                        <a:alpha val="32001"/>
                      </a:srgbClr>
                    </a:gs>
                    <a:gs pos="100000">
                      <a:srgbClr val="2F4718">
                        <a:alpha val="12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100"/>
                </a:p>
              </p:txBody>
            </p:sp>
            <p:sp>
              <p:nvSpPr>
                <p:cNvPr id="76" name="AutoShape 9"/>
                <p:cNvSpPr>
                  <a:spLocks noChangeArrowheads="1"/>
                </p:cNvSpPr>
                <p:nvPr/>
              </p:nvSpPr>
              <p:spPr bwMode="auto">
                <a:xfrm>
                  <a:off x="2233" y="1602"/>
                  <a:ext cx="1273" cy="633"/>
                </a:xfrm>
                <a:prstGeom prst="triangle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1">
                        <a:alpha val="25000"/>
                      </a:schemeClr>
                    </a:gs>
                    <a:gs pos="100000">
                      <a:schemeClr val="accent1">
                        <a:gamma/>
                        <a:tint val="43137"/>
                        <a:invGamma/>
                        <a:alpha val="39999"/>
                      </a:schemeClr>
                    </a:gs>
                  </a:gsLst>
                  <a:lin ang="5400000" scaled="1"/>
                </a:gra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>
                  <a:lvl1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100"/>
                </a:p>
              </p:txBody>
            </p:sp>
          </p:grpSp>
          <p:sp>
            <p:nvSpPr>
              <p:cNvPr id="45162" name="Oval 11"/>
              <p:cNvSpPr>
                <a:spLocks noChangeArrowheads="1"/>
              </p:cNvSpPr>
              <p:nvPr/>
            </p:nvSpPr>
            <p:spPr bwMode="auto">
              <a:xfrm>
                <a:off x="4498973" y="3697657"/>
                <a:ext cx="427038" cy="57870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1100">
                    <a:solidFill>
                      <a:srgbClr val="003366"/>
                    </a:solidFill>
                    <a:latin typeface="Helvetica" charset="0"/>
                  </a:rPr>
                  <a:t>=</a:t>
                </a:r>
              </a:p>
            </p:txBody>
          </p:sp>
          <p:sp>
            <p:nvSpPr>
              <p:cNvPr id="45163" name="Oval 14"/>
              <p:cNvSpPr>
                <a:spLocks noChangeArrowheads="1"/>
              </p:cNvSpPr>
              <p:nvPr/>
            </p:nvSpPr>
            <p:spPr bwMode="auto">
              <a:xfrm>
                <a:off x="2627313" y="6146800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64" name="Oval 15"/>
              <p:cNvSpPr>
                <a:spLocks noChangeArrowheads="1"/>
              </p:cNvSpPr>
              <p:nvPr/>
            </p:nvSpPr>
            <p:spPr bwMode="auto">
              <a:xfrm>
                <a:off x="3130550" y="6146800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65" name="Oval 16"/>
              <p:cNvSpPr>
                <a:spLocks noChangeArrowheads="1"/>
              </p:cNvSpPr>
              <p:nvPr/>
            </p:nvSpPr>
            <p:spPr bwMode="auto">
              <a:xfrm>
                <a:off x="3633788" y="6146800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66" name="Oval 17"/>
              <p:cNvSpPr>
                <a:spLocks noChangeArrowheads="1"/>
              </p:cNvSpPr>
              <p:nvPr/>
            </p:nvSpPr>
            <p:spPr bwMode="auto">
              <a:xfrm>
                <a:off x="3276600" y="5138738"/>
                <a:ext cx="142875" cy="144462"/>
              </a:xfrm>
              <a:prstGeom prst="ellipse">
                <a:avLst/>
              </a:prstGeom>
              <a:solidFill>
                <a:srgbClr val="66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67" name="Oval 18"/>
              <p:cNvSpPr>
                <a:spLocks noChangeArrowheads="1"/>
              </p:cNvSpPr>
              <p:nvPr/>
            </p:nvSpPr>
            <p:spPr bwMode="auto">
              <a:xfrm>
                <a:off x="3706813" y="4635500"/>
                <a:ext cx="142875" cy="144463"/>
              </a:xfrm>
              <a:prstGeom prst="ellipse">
                <a:avLst/>
              </a:prstGeom>
              <a:solidFill>
                <a:srgbClr val="66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68" name="Line 19"/>
              <p:cNvSpPr>
                <a:spLocks noChangeShapeType="1"/>
              </p:cNvSpPr>
              <p:nvPr/>
            </p:nvSpPr>
            <p:spPr bwMode="auto">
              <a:xfrm flipV="1">
                <a:off x="2698750" y="5283200"/>
                <a:ext cx="576263" cy="863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69" name="Line 20"/>
              <p:cNvSpPr>
                <a:spLocks noChangeShapeType="1"/>
              </p:cNvSpPr>
              <p:nvPr/>
            </p:nvSpPr>
            <p:spPr bwMode="auto">
              <a:xfrm flipV="1">
                <a:off x="3203575" y="5283200"/>
                <a:ext cx="71438" cy="863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70" name="Line 21"/>
              <p:cNvSpPr>
                <a:spLocks noChangeShapeType="1"/>
              </p:cNvSpPr>
              <p:nvPr/>
            </p:nvSpPr>
            <p:spPr bwMode="auto">
              <a:xfrm flipV="1">
                <a:off x="3706813" y="4778375"/>
                <a:ext cx="73025" cy="13684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71" name="Line 22"/>
              <p:cNvSpPr>
                <a:spLocks noChangeShapeType="1"/>
              </p:cNvSpPr>
              <p:nvPr/>
            </p:nvSpPr>
            <p:spPr bwMode="auto">
              <a:xfrm flipV="1">
                <a:off x="3419475" y="4778375"/>
                <a:ext cx="287338" cy="3603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72" name="Oval 23"/>
              <p:cNvSpPr>
                <a:spLocks noChangeArrowheads="1"/>
              </p:cNvSpPr>
              <p:nvPr/>
            </p:nvSpPr>
            <p:spPr bwMode="auto">
              <a:xfrm>
                <a:off x="6011863" y="6073775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73" name="Oval 24"/>
              <p:cNvSpPr>
                <a:spLocks noChangeArrowheads="1"/>
              </p:cNvSpPr>
              <p:nvPr/>
            </p:nvSpPr>
            <p:spPr bwMode="auto">
              <a:xfrm>
                <a:off x="6586538" y="6072188"/>
                <a:ext cx="142875" cy="14446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74" name="Oval 25"/>
              <p:cNvSpPr>
                <a:spLocks noChangeArrowheads="1"/>
              </p:cNvSpPr>
              <p:nvPr/>
            </p:nvSpPr>
            <p:spPr bwMode="auto">
              <a:xfrm>
                <a:off x="6011863" y="5138738"/>
                <a:ext cx="142875" cy="144462"/>
              </a:xfrm>
              <a:prstGeom prst="ellipse">
                <a:avLst/>
              </a:prstGeom>
              <a:solidFill>
                <a:srgbClr val="66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75" name="Line 26"/>
              <p:cNvSpPr>
                <a:spLocks noChangeShapeType="1"/>
              </p:cNvSpPr>
              <p:nvPr/>
            </p:nvSpPr>
            <p:spPr bwMode="auto">
              <a:xfrm flipV="1">
                <a:off x="6083300" y="5283200"/>
                <a:ext cx="0" cy="792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76" name="Line 27"/>
              <p:cNvSpPr>
                <a:spLocks noChangeShapeType="1"/>
              </p:cNvSpPr>
              <p:nvPr/>
            </p:nvSpPr>
            <p:spPr bwMode="auto">
              <a:xfrm flipH="1" flipV="1">
                <a:off x="6156325" y="5283200"/>
                <a:ext cx="431800" cy="792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77" name="Text Box 28"/>
              <p:cNvSpPr txBox="1">
                <a:spLocks noChangeArrowheads="1"/>
              </p:cNvSpPr>
              <p:nvPr/>
            </p:nvSpPr>
            <p:spPr bwMode="auto">
              <a:xfrm>
                <a:off x="6156323" y="4977220"/>
                <a:ext cx="2087563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N3:Person, Pole vaulter</a:t>
                </a:r>
              </a:p>
            </p:txBody>
          </p:sp>
          <p:sp>
            <p:nvSpPr>
              <p:cNvPr id="45178" name="Line 31"/>
              <p:cNvSpPr>
                <a:spLocks noChangeShapeType="1"/>
              </p:cNvSpPr>
              <p:nvPr/>
            </p:nvSpPr>
            <p:spPr bwMode="auto">
              <a:xfrm>
                <a:off x="3490913" y="5210175"/>
                <a:ext cx="244792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79" name="Text Box 36"/>
              <p:cNvSpPr txBox="1">
                <a:spLocks noChangeArrowheads="1"/>
              </p:cNvSpPr>
              <p:nvPr/>
            </p:nvSpPr>
            <p:spPr bwMode="auto">
              <a:xfrm rot="-5400000">
                <a:off x="5201827" y="6020212"/>
                <a:ext cx="1142999" cy="53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Pn1:Person Name</a:t>
                </a:r>
              </a:p>
            </p:txBody>
          </p:sp>
          <p:sp>
            <p:nvSpPr>
              <p:cNvPr id="45180" name="Text Box 37"/>
              <p:cNvSpPr txBox="1">
                <a:spLocks noChangeArrowheads="1"/>
              </p:cNvSpPr>
              <p:nvPr/>
            </p:nvSpPr>
            <p:spPr bwMode="auto">
              <a:xfrm rot="-5400000">
                <a:off x="6313081" y="6117045"/>
                <a:ext cx="1142999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C1:Country</a:t>
                </a:r>
              </a:p>
            </p:txBody>
          </p:sp>
          <p:sp>
            <p:nvSpPr>
              <p:cNvPr id="45181" name="Freeform 38"/>
              <p:cNvSpPr>
                <a:spLocks/>
              </p:cNvSpPr>
              <p:nvPr/>
            </p:nvSpPr>
            <p:spPr bwMode="auto">
              <a:xfrm>
                <a:off x="6156325" y="6219825"/>
                <a:ext cx="431800" cy="144463"/>
              </a:xfrm>
              <a:custGeom>
                <a:avLst/>
                <a:gdLst>
                  <a:gd name="T0" fmla="*/ 0 w 252"/>
                  <a:gd name="T1" fmla="*/ 0 h 56"/>
                  <a:gd name="T2" fmla="*/ 2147483647 w 252"/>
                  <a:gd name="T3" fmla="*/ 2147483647 h 56"/>
                  <a:gd name="T4" fmla="*/ 2147483647 w 252"/>
                  <a:gd name="T5" fmla="*/ 2147483647 h 56"/>
                  <a:gd name="T6" fmla="*/ 2147483647 w 252"/>
                  <a:gd name="T7" fmla="*/ 2147483647 h 56"/>
                  <a:gd name="T8" fmla="*/ 2147483647 w 252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"/>
                  <a:gd name="T16" fmla="*/ 0 h 56"/>
                  <a:gd name="T17" fmla="*/ 252 w 25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" h="56">
                    <a:moveTo>
                      <a:pt x="0" y="0"/>
                    </a:moveTo>
                    <a:lnTo>
                      <a:pt x="68" y="56"/>
                    </a:lnTo>
                    <a:lnTo>
                      <a:pt x="128" y="56"/>
                    </a:lnTo>
                    <a:lnTo>
                      <a:pt x="204" y="52"/>
                    </a:lnTo>
                    <a:lnTo>
                      <a:pt x="252" y="0"/>
                    </a:lnTo>
                  </a:path>
                </a:pathLst>
              </a:cu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82" name="Text Box 39"/>
              <p:cNvSpPr txBox="1">
                <a:spLocks noChangeArrowheads="1"/>
              </p:cNvSpPr>
              <p:nvPr/>
            </p:nvSpPr>
            <p:spPr bwMode="auto">
              <a:xfrm>
                <a:off x="1258886" y="4977220"/>
                <a:ext cx="2159000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N1:Person, Pole vaulter </a:t>
                </a:r>
              </a:p>
            </p:txBody>
          </p:sp>
          <p:sp>
            <p:nvSpPr>
              <p:cNvPr id="45183" name="Text Box 40"/>
              <p:cNvSpPr txBox="1">
                <a:spLocks noChangeArrowheads="1"/>
              </p:cNvSpPr>
              <p:nvPr/>
            </p:nvSpPr>
            <p:spPr bwMode="auto">
              <a:xfrm>
                <a:off x="2052634" y="4689884"/>
                <a:ext cx="1727200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N2:Pole vault trial</a:t>
                </a:r>
              </a:p>
            </p:txBody>
          </p:sp>
          <p:sp>
            <p:nvSpPr>
              <p:cNvPr id="45184" name="Text Box 41"/>
              <p:cNvSpPr txBox="1">
                <a:spLocks noChangeArrowheads="1"/>
              </p:cNvSpPr>
              <p:nvPr/>
            </p:nvSpPr>
            <p:spPr bwMode="auto">
              <a:xfrm rot="-5400000">
                <a:off x="2174464" y="5809075"/>
                <a:ext cx="863600" cy="53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F1:Face</a:t>
                </a:r>
              </a:p>
            </p:txBody>
          </p:sp>
          <p:sp>
            <p:nvSpPr>
              <p:cNvPr id="45185" name="Text Box 42"/>
              <p:cNvSpPr txBox="1">
                <a:spLocks noChangeArrowheads="1"/>
              </p:cNvSpPr>
              <p:nvPr/>
            </p:nvSpPr>
            <p:spPr bwMode="auto">
              <a:xfrm rot="-5400000">
                <a:off x="2661033" y="5736844"/>
                <a:ext cx="865187" cy="53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B1:Body</a:t>
                </a:r>
              </a:p>
            </p:txBody>
          </p:sp>
          <p:sp>
            <p:nvSpPr>
              <p:cNvPr id="45186" name="Text Box 43"/>
              <p:cNvSpPr txBox="1">
                <a:spLocks noChangeArrowheads="1"/>
              </p:cNvSpPr>
              <p:nvPr/>
            </p:nvSpPr>
            <p:spPr bwMode="auto">
              <a:xfrm rot="-5400000">
                <a:off x="3069819" y="5832884"/>
                <a:ext cx="863600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P1:Pole</a:t>
                </a:r>
              </a:p>
            </p:txBody>
          </p:sp>
          <p:sp>
            <p:nvSpPr>
              <p:cNvPr id="45187" name="Freeform 44"/>
              <p:cNvSpPr>
                <a:spLocks/>
              </p:cNvSpPr>
              <p:nvPr/>
            </p:nvSpPr>
            <p:spPr bwMode="auto">
              <a:xfrm>
                <a:off x="2751138" y="6278563"/>
                <a:ext cx="400050" cy="88900"/>
              </a:xfrm>
              <a:custGeom>
                <a:avLst/>
                <a:gdLst>
                  <a:gd name="T0" fmla="*/ 0 w 252"/>
                  <a:gd name="T1" fmla="*/ 0 h 56"/>
                  <a:gd name="T2" fmla="*/ 2147483647 w 252"/>
                  <a:gd name="T3" fmla="*/ 2147483647 h 56"/>
                  <a:gd name="T4" fmla="*/ 2147483647 w 252"/>
                  <a:gd name="T5" fmla="*/ 2147483647 h 56"/>
                  <a:gd name="T6" fmla="*/ 2147483647 w 252"/>
                  <a:gd name="T7" fmla="*/ 2147483647 h 56"/>
                  <a:gd name="T8" fmla="*/ 2147483647 w 252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"/>
                  <a:gd name="T16" fmla="*/ 0 h 56"/>
                  <a:gd name="T17" fmla="*/ 252 w 25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" h="56">
                    <a:moveTo>
                      <a:pt x="0" y="0"/>
                    </a:moveTo>
                    <a:lnTo>
                      <a:pt x="68" y="56"/>
                    </a:lnTo>
                    <a:lnTo>
                      <a:pt x="128" y="56"/>
                    </a:lnTo>
                    <a:lnTo>
                      <a:pt x="204" y="52"/>
                    </a:lnTo>
                    <a:lnTo>
                      <a:pt x="252" y="0"/>
                    </a:lnTo>
                  </a:path>
                </a:pathLst>
              </a:cu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88" name="Freeform 45"/>
              <p:cNvSpPr>
                <a:spLocks/>
              </p:cNvSpPr>
              <p:nvPr/>
            </p:nvSpPr>
            <p:spPr bwMode="auto">
              <a:xfrm>
                <a:off x="3276600" y="6291263"/>
                <a:ext cx="400050" cy="88900"/>
              </a:xfrm>
              <a:custGeom>
                <a:avLst/>
                <a:gdLst>
                  <a:gd name="T0" fmla="*/ 0 w 252"/>
                  <a:gd name="T1" fmla="*/ 0 h 56"/>
                  <a:gd name="T2" fmla="*/ 2147483647 w 252"/>
                  <a:gd name="T3" fmla="*/ 2147483647 h 56"/>
                  <a:gd name="T4" fmla="*/ 2147483647 w 252"/>
                  <a:gd name="T5" fmla="*/ 2147483647 h 56"/>
                  <a:gd name="T6" fmla="*/ 2147483647 w 252"/>
                  <a:gd name="T7" fmla="*/ 2147483647 h 56"/>
                  <a:gd name="T8" fmla="*/ 2147483647 w 252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"/>
                  <a:gd name="T16" fmla="*/ 0 h 56"/>
                  <a:gd name="T17" fmla="*/ 252 w 25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" h="56">
                    <a:moveTo>
                      <a:pt x="0" y="0"/>
                    </a:moveTo>
                    <a:lnTo>
                      <a:pt x="68" y="56"/>
                    </a:lnTo>
                    <a:lnTo>
                      <a:pt x="128" y="56"/>
                    </a:lnTo>
                    <a:lnTo>
                      <a:pt x="204" y="52"/>
                    </a:lnTo>
                    <a:lnTo>
                      <a:pt x="252" y="0"/>
                    </a:lnTo>
                  </a:path>
                </a:pathLst>
              </a:cu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</p:grpSp>
        <p:grpSp>
          <p:nvGrpSpPr>
            <p:cNvPr id="45065" name="Gruppierung 76"/>
            <p:cNvGrpSpPr>
              <a:grpSpLocks/>
            </p:cNvGrpSpPr>
            <p:nvPr/>
          </p:nvGrpSpPr>
          <p:grpSpPr bwMode="auto">
            <a:xfrm rot="5400000">
              <a:off x="5626825" y="2983775"/>
              <a:ext cx="4440238" cy="2282689"/>
              <a:chOff x="1258886" y="3267075"/>
              <a:chExt cx="6985000" cy="3590928"/>
            </a:xfrm>
          </p:grpSpPr>
          <p:grpSp>
            <p:nvGrpSpPr>
              <p:cNvPr id="45130" name="Group 6"/>
              <p:cNvGrpSpPr>
                <a:grpSpLocks/>
              </p:cNvGrpSpPr>
              <p:nvPr/>
            </p:nvGrpSpPr>
            <p:grpSpPr bwMode="auto">
              <a:xfrm>
                <a:off x="1330325" y="3267074"/>
                <a:ext cx="6769100" cy="3311524"/>
                <a:chOff x="839" y="1617"/>
                <a:chExt cx="4083" cy="1995"/>
              </a:xfrm>
            </p:grpSpPr>
            <p:sp>
              <p:nvSpPr>
                <p:cNvPr id="45158" name="AutoShape 7"/>
                <p:cNvSpPr>
                  <a:spLocks noChangeArrowheads="1"/>
                </p:cNvSpPr>
                <p:nvPr/>
              </p:nvSpPr>
              <p:spPr bwMode="auto">
                <a:xfrm rot="10800000">
                  <a:off x="839" y="2976"/>
                  <a:ext cx="4083" cy="63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613 w 21600"/>
                    <a:gd name="T13" fmla="*/ 3600 h 21600"/>
                    <a:gd name="T14" fmla="*/ 17987 w 21600"/>
                    <a:gd name="T15" fmla="*/ 180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3629" y="21600"/>
                      </a:lnTo>
                      <a:lnTo>
                        <a:pt x="1797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3366">
                        <a:alpha val="10999"/>
                      </a:srgbClr>
                    </a:gs>
                    <a:gs pos="100000">
                      <a:srgbClr val="00182F">
                        <a:alpha val="25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100"/>
                </a:p>
              </p:txBody>
            </p:sp>
            <p:sp>
              <p:nvSpPr>
                <p:cNvPr id="45159" name="AutoShape 8"/>
                <p:cNvSpPr>
                  <a:spLocks noChangeArrowheads="1"/>
                </p:cNvSpPr>
                <p:nvPr/>
              </p:nvSpPr>
              <p:spPr bwMode="auto">
                <a:xfrm rot="10800000">
                  <a:off x="1565" y="2297"/>
                  <a:ext cx="2631" cy="63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499 w 21600"/>
                    <a:gd name="T13" fmla="*/ 4497 h 21600"/>
                    <a:gd name="T14" fmla="*/ 17101 w 21600"/>
                    <a:gd name="T15" fmla="*/ 1710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669933">
                        <a:alpha val="32001"/>
                      </a:srgbClr>
                    </a:gs>
                    <a:gs pos="100000">
                      <a:srgbClr val="2F4718">
                        <a:alpha val="12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100"/>
                </a:p>
              </p:txBody>
            </p:sp>
            <p:sp>
              <p:nvSpPr>
                <p:cNvPr id="108" name="AutoShape 9"/>
                <p:cNvSpPr>
                  <a:spLocks noChangeArrowheads="1"/>
                </p:cNvSpPr>
                <p:nvPr/>
              </p:nvSpPr>
              <p:spPr bwMode="auto">
                <a:xfrm>
                  <a:off x="2233" y="1602"/>
                  <a:ext cx="1273" cy="633"/>
                </a:xfrm>
                <a:prstGeom prst="triangle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1">
                        <a:alpha val="25000"/>
                      </a:schemeClr>
                    </a:gs>
                    <a:gs pos="100000">
                      <a:schemeClr val="accent1">
                        <a:gamma/>
                        <a:tint val="43137"/>
                        <a:invGamma/>
                        <a:alpha val="39999"/>
                      </a:schemeClr>
                    </a:gs>
                  </a:gsLst>
                  <a:lin ang="5400000" scaled="1"/>
                </a:gra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>
                  <a:lvl1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100"/>
                </a:p>
              </p:txBody>
            </p:sp>
          </p:grpSp>
          <p:sp>
            <p:nvSpPr>
              <p:cNvPr id="45131" name="Oval 11"/>
              <p:cNvSpPr>
                <a:spLocks noChangeArrowheads="1"/>
              </p:cNvSpPr>
              <p:nvPr/>
            </p:nvSpPr>
            <p:spPr bwMode="auto">
              <a:xfrm>
                <a:off x="4498973" y="3697657"/>
                <a:ext cx="427038" cy="57870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1100">
                    <a:solidFill>
                      <a:srgbClr val="003366"/>
                    </a:solidFill>
                    <a:latin typeface="Helvetica" charset="0"/>
                  </a:rPr>
                  <a:t>=</a:t>
                </a:r>
              </a:p>
            </p:txBody>
          </p:sp>
          <p:sp>
            <p:nvSpPr>
              <p:cNvPr id="45132" name="Oval 14"/>
              <p:cNvSpPr>
                <a:spLocks noChangeArrowheads="1"/>
              </p:cNvSpPr>
              <p:nvPr/>
            </p:nvSpPr>
            <p:spPr bwMode="auto">
              <a:xfrm>
                <a:off x="2627313" y="6146800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33" name="Oval 15"/>
              <p:cNvSpPr>
                <a:spLocks noChangeArrowheads="1"/>
              </p:cNvSpPr>
              <p:nvPr/>
            </p:nvSpPr>
            <p:spPr bwMode="auto">
              <a:xfrm>
                <a:off x="3130550" y="6146800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34" name="Oval 16"/>
              <p:cNvSpPr>
                <a:spLocks noChangeArrowheads="1"/>
              </p:cNvSpPr>
              <p:nvPr/>
            </p:nvSpPr>
            <p:spPr bwMode="auto">
              <a:xfrm>
                <a:off x="3633788" y="6146800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35" name="Oval 17"/>
              <p:cNvSpPr>
                <a:spLocks noChangeArrowheads="1"/>
              </p:cNvSpPr>
              <p:nvPr/>
            </p:nvSpPr>
            <p:spPr bwMode="auto">
              <a:xfrm>
                <a:off x="3276600" y="5138738"/>
                <a:ext cx="142875" cy="144462"/>
              </a:xfrm>
              <a:prstGeom prst="ellipse">
                <a:avLst/>
              </a:prstGeom>
              <a:solidFill>
                <a:srgbClr val="66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36" name="Oval 18"/>
              <p:cNvSpPr>
                <a:spLocks noChangeArrowheads="1"/>
              </p:cNvSpPr>
              <p:nvPr/>
            </p:nvSpPr>
            <p:spPr bwMode="auto">
              <a:xfrm>
                <a:off x="3706813" y="4635500"/>
                <a:ext cx="142875" cy="144463"/>
              </a:xfrm>
              <a:prstGeom prst="ellipse">
                <a:avLst/>
              </a:prstGeom>
              <a:solidFill>
                <a:srgbClr val="66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37" name="Line 19"/>
              <p:cNvSpPr>
                <a:spLocks noChangeShapeType="1"/>
              </p:cNvSpPr>
              <p:nvPr/>
            </p:nvSpPr>
            <p:spPr bwMode="auto">
              <a:xfrm flipV="1">
                <a:off x="2698750" y="5283200"/>
                <a:ext cx="576263" cy="863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38" name="Line 20"/>
              <p:cNvSpPr>
                <a:spLocks noChangeShapeType="1"/>
              </p:cNvSpPr>
              <p:nvPr/>
            </p:nvSpPr>
            <p:spPr bwMode="auto">
              <a:xfrm flipV="1">
                <a:off x="3203575" y="5283200"/>
                <a:ext cx="71438" cy="863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39" name="Line 21"/>
              <p:cNvSpPr>
                <a:spLocks noChangeShapeType="1"/>
              </p:cNvSpPr>
              <p:nvPr/>
            </p:nvSpPr>
            <p:spPr bwMode="auto">
              <a:xfrm flipV="1">
                <a:off x="3706813" y="4778375"/>
                <a:ext cx="73025" cy="13684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40" name="Line 22"/>
              <p:cNvSpPr>
                <a:spLocks noChangeShapeType="1"/>
              </p:cNvSpPr>
              <p:nvPr/>
            </p:nvSpPr>
            <p:spPr bwMode="auto">
              <a:xfrm flipV="1">
                <a:off x="3419475" y="4778375"/>
                <a:ext cx="287338" cy="3603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41" name="Oval 23"/>
              <p:cNvSpPr>
                <a:spLocks noChangeArrowheads="1"/>
              </p:cNvSpPr>
              <p:nvPr/>
            </p:nvSpPr>
            <p:spPr bwMode="auto">
              <a:xfrm>
                <a:off x="6011863" y="6073775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42" name="Oval 24"/>
              <p:cNvSpPr>
                <a:spLocks noChangeArrowheads="1"/>
              </p:cNvSpPr>
              <p:nvPr/>
            </p:nvSpPr>
            <p:spPr bwMode="auto">
              <a:xfrm>
                <a:off x="6586538" y="6072188"/>
                <a:ext cx="142875" cy="14446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43" name="Oval 25"/>
              <p:cNvSpPr>
                <a:spLocks noChangeArrowheads="1"/>
              </p:cNvSpPr>
              <p:nvPr/>
            </p:nvSpPr>
            <p:spPr bwMode="auto">
              <a:xfrm>
                <a:off x="6011863" y="5138738"/>
                <a:ext cx="142875" cy="144462"/>
              </a:xfrm>
              <a:prstGeom prst="ellipse">
                <a:avLst/>
              </a:prstGeom>
              <a:solidFill>
                <a:srgbClr val="66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44" name="Line 26"/>
              <p:cNvSpPr>
                <a:spLocks noChangeShapeType="1"/>
              </p:cNvSpPr>
              <p:nvPr/>
            </p:nvSpPr>
            <p:spPr bwMode="auto">
              <a:xfrm flipV="1">
                <a:off x="6083300" y="5283200"/>
                <a:ext cx="0" cy="792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45" name="Line 27"/>
              <p:cNvSpPr>
                <a:spLocks noChangeShapeType="1"/>
              </p:cNvSpPr>
              <p:nvPr/>
            </p:nvSpPr>
            <p:spPr bwMode="auto">
              <a:xfrm flipH="1" flipV="1">
                <a:off x="6156325" y="5283200"/>
                <a:ext cx="431800" cy="792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46" name="Text Box 28"/>
              <p:cNvSpPr txBox="1">
                <a:spLocks noChangeArrowheads="1"/>
              </p:cNvSpPr>
              <p:nvPr/>
            </p:nvSpPr>
            <p:spPr bwMode="auto">
              <a:xfrm>
                <a:off x="6156323" y="4977220"/>
                <a:ext cx="2087563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N3:Person, Pole vaulter</a:t>
                </a:r>
              </a:p>
            </p:txBody>
          </p:sp>
          <p:sp>
            <p:nvSpPr>
              <p:cNvPr id="45147" name="Line 31"/>
              <p:cNvSpPr>
                <a:spLocks noChangeShapeType="1"/>
              </p:cNvSpPr>
              <p:nvPr/>
            </p:nvSpPr>
            <p:spPr bwMode="auto">
              <a:xfrm>
                <a:off x="3490913" y="5210175"/>
                <a:ext cx="244792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48" name="Text Box 36"/>
              <p:cNvSpPr txBox="1">
                <a:spLocks noChangeArrowheads="1"/>
              </p:cNvSpPr>
              <p:nvPr/>
            </p:nvSpPr>
            <p:spPr bwMode="auto">
              <a:xfrm rot="-5400000">
                <a:off x="5201827" y="6020212"/>
                <a:ext cx="1142999" cy="53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Pn1:Person Name</a:t>
                </a:r>
              </a:p>
            </p:txBody>
          </p:sp>
          <p:sp>
            <p:nvSpPr>
              <p:cNvPr id="45149" name="Text Box 37"/>
              <p:cNvSpPr txBox="1">
                <a:spLocks noChangeArrowheads="1"/>
              </p:cNvSpPr>
              <p:nvPr/>
            </p:nvSpPr>
            <p:spPr bwMode="auto">
              <a:xfrm rot="-5400000">
                <a:off x="6313081" y="6117045"/>
                <a:ext cx="1142999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C1:Country</a:t>
                </a:r>
              </a:p>
            </p:txBody>
          </p:sp>
          <p:sp>
            <p:nvSpPr>
              <p:cNvPr id="45150" name="Freeform 38"/>
              <p:cNvSpPr>
                <a:spLocks/>
              </p:cNvSpPr>
              <p:nvPr/>
            </p:nvSpPr>
            <p:spPr bwMode="auto">
              <a:xfrm>
                <a:off x="6156325" y="6219825"/>
                <a:ext cx="431800" cy="144463"/>
              </a:xfrm>
              <a:custGeom>
                <a:avLst/>
                <a:gdLst>
                  <a:gd name="T0" fmla="*/ 0 w 252"/>
                  <a:gd name="T1" fmla="*/ 0 h 56"/>
                  <a:gd name="T2" fmla="*/ 2147483647 w 252"/>
                  <a:gd name="T3" fmla="*/ 2147483647 h 56"/>
                  <a:gd name="T4" fmla="*/ 2147483647 w 252"/>
                  <a:gd name="T5" fmla="*/ 2147483647 h 56"/>
                  <a:gd name="T6" fmla="*/ 2147483647 w 252"/>
                  <a:gd name="T7" fmla="*/ 2147483647 h 56"/>
                  <a:gd name="T8" fmla="*/ 2147483647 w 252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"/>
                  <a:gd name="T16" fmla="*/ 0 h 56"/>
                  <a:gd name="T17" fmla="*/ 252 w 25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" h="56">
                    <a:moveTo>
                      <a:pt x="0" y="0"/>
                    </a:moveTo>
                    <a:lnTo>
                      <a:pt x="68" y="56"/>
                    </a:lnTo>
                    <a:lnTo>
                      <a:pt x="128" y="56"/>
                    </a:lnTo>
                    <a:lnTo>
                      <a:pt x="204" y="52"/>
                    </a:lnTo>
                    <a:lnTo>
                      <a:pt x="252" y="0"/>
                    </a:lnTo>
                  </a:path>
                </a:pathLst>
              </a:cu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51" name="Text Box 39"/>
              <p:cNvSpPr txBox="1">
                <a:spLocks noChangeArrowheads="1"/>
              </p:cNvSpPr>
              <p:nvPr/>
            </p:nvSpPr>
            <p:spPr bwMode="auto">
              <a:xfrm>
                <a:off x="1258886" y="4977220"/>
                <a:ext cx="2159000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N1:Person, Pole vaulter </a:t>
                </a:r>
              </a:p>
            </p:txBody>
          </p:sp>
          <p:sp>
            <p:nvSpPr>
              <p:cNvPr id="45152" name="Text Box 40"/>
              <p:cNvSpPr txBox="1">
                <a:spLocks noChangeArrowheads="1"/>
              </p:cNvSpPr>
              <p:nvPr/>
            </p:nvSpPr>
            <p:spPr bwMode="auto">
              <a:xfrm>
                <a:off x="2052634" y="4689884"/>
                <a:ext cx="1727200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N2:Pole vault trial</a:t>
                </a:r>
              </a:p>
            </p:txBody>
          </p:sp>
          <p:sp>
            <p:nvSpPr>
              <p:cNvPr id="45153" name="Text Box 41"/>
              <p:cNvSpPr txBox="1">
                <a:spLocks noChangeArrowheads="1"/>
              </p:cNvSpPr>
              <p:nvPr/>
            </p:nvSpPr>
            <p:spPr bwMode="auto">
              <a:xfrm rot="-5400000">
                <a:off x="2174464" y="5809075"/>
                <a:ext cx="863600" cy="53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F1:Face</a:t>
                </a:r>
              </a:p>
            </p:txBody>
          </p:sp>
          <p:sp>
            <p:nvSpPr>
              <p:cNvPr id="45154" name="Text Box 42"/>
              <p:cNvSpPr txBox="1">
                <a:spLocks noChangeArrowheads="1"/>
              </p:cNvSpPr>
              <p:nvPr/>
            </p:nvSpPr>
            <p:spPr bwMode="auto">
              <a:xfrm rot="-5400000">
                <a:off x="2661033" y="5736844"/>
                <a:ext cx="865187" cy="53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B1:Body</a:t>
                </a:r>
              </a:p>
            </p:txBody>
          </p:sp>
          <p:sp>
            <p:nvSpPr>
              <p:cNvPr id="45155" name="Text Box 43"/>
              <p:cNvSpPr txBox="1">
                <a:spLocks noChangeArrowheads="1"/>
              </p:cNvSpPr>
              <p:nvPr/>
            </p:nvSpPr>
            <p:spPr bwMode="auto">
              <a:xfrm rot="-5400000">
                <a:off x="3069819" y="5832884"/>
                <a:ext cx="863600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P1:Pole</a:t>
                </a:r>
              </a:p>
            </p:txBody>
          </p:sp>
          <p:sp>
            <p:nvSpPr>
              <p:cNvPr id="45156" name="Freeform 44"/>
              <p:cNvSpPr>
                <a:spLocks/>
              </p:cNvSpPr>
              <p:nvPr/>
            </p:nvSpPr>
            <p:spPr bwMode="auto">
              <a:xfrm>
                <a:off x="2751138" y="6278563"/>
                <a:ext cx="400050" cy="88900"/>
              </a:xfrm>
              <a:custGeom>
                <a:avLst/>
                <a:gdLst>
                  <a:gd name="T0" fmla="*/ 0 w 252"/>
                  <a:gd name="T1" fmla="*/ 0 h 56"/>
                  <a:gd name="T2" fmla="*/ 2147483647 w 252"/>
                  <a:gd name="T3" fmla="*/ 2147483647 h 56"/>
                  <a:gd name="T4" fmla="*/ 2147483647 w 252"/>
                  <a:gd name="T5" fmla="*/ 2147483647 h 56"/>
                  <a:gd name="T6" fmla="*/ 2147483647 w 252"/>
                  <a:gd name="T7" fmla="*/ 2147483647 h 56"/>
                  <a:gd name="T8" fmla="*/ 2147483647 w 252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"/>
                  <a:gd name="T16" fmla="*/ 0 h 56"/>
                  <a:gd name="T17" fmla="*/ 252 w 25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" h="56">
                    <a:moveTo>
                      <a:pt x="0" y="0"/>
                    </a:moveTo>
                    <a:lnTo>
                      <a:pt x="68" y="56"/>
                    </a:lnTo>
                    <a:lnTo>
                      <a:pt x="128" y="56"/>
                    </a:lnTo>
                    <a:lnTo>
                      <a:pt x="204" y="52"/>
                    </a:lnTo>
                    <a:lnTo>
                      <a:pt x="252" y="0"/>
                    </a:lnTo>
                  </a:path>
                </a:pathLst>
              </a:cu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57" name="Freeform 45"/>
              <p:cNvSpPr>
                <a:spLocks/>
              </p:cNvSpPr>
              <p:nvPr/>
            </p:nvSpPr>
            <p:spPr bwMode="auto">
              <a:xfrm>
                <a:off x="3276600" y="6291263"/>
                <a:ext cx="400050" cy="88900"/>
              </a:xfrm>
              <a:custGeom>
                <a:avLst/>
                <a:gdLst>
                  <a:gd name="T0" fmla="*/ 0 w 252"/>
                  <a:gd name="T1" fmla="*/ 0 h 56"/>
                  <a:gd name="T2" fmla="*/ 2147483647 w 252"/>
                  <a:gd name="T3" fmla="*/ 2147483647 h 56"/>
                  <a:gd name="T4" fmla="*/ 2147483647 w 252"/>
                  <a:gd name="T5" fmla="*/ 2147483647 h 56"/>
                  <a:gd name="T6" fmla="*/ 2147483647 w 252"/>
                  <a:gd name="T7" fmla="*/ 2147483647 h 56"/>
                  <a:gd name="T8" fmla="*/ 2147483647 w 252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"/>
                  <a:gd name="T16" fmla="*/ 0 h 56"/>
                  <a:gd name="T17" fmla="*/ 252 w 25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" h="56">
                    <a:moveTo>
                      <a:pt x="0" y="0"/>
                    </a:moveTo>
                    <a:lnTo>
                      <a:pt x="68" y="56"/>
                    </a:lnTo>
                    <a:lnTo>
                      <a:pt x="128" y="56"/>
                    </a:lnTo>
                    <a:lnTo>
                      <a:pt x="204" y="52"/>
                    </a:lnTo>
                    <a:lnTo>
                      <a:pt x="252" y="0"/>
                    </a:lnTo>
                  </a:path>
                </a:pathLst>
              </a:cu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</p:grpSp>
        <p:grpSp>
          <p:nvGrpSpPr>
            <p:cNvPr id="45066" name="Gruppierung 108"/>
            <p:cNvGrpSpPr>
              <a:grpSpLocks/>
            </p:cNvGrpSpPr>
            <p:nvPr/>
          </p:nvGrpSpPr>
          <p:grpSpPr bwMode="auto">
            <a:xfrm rot="5400000">
              <a:off x="5779225" y="3136175"/>
              <a:ext cx="4440238" cy="2282689"/>
              <a:chOff x="1258886" y="3267075"/>
              <a:chExt cx="6985000" cy="3590928"/>
            </a:xfrm>
          </p:grpSpPr>
          <p:grpSp>
            <p:nvGrpSpPr>
              <p:cNvPr id="45099" name="Group 6"/>
              <p:cNvGrpSpPr>
                <a:grpSpLocks/>
              </p:cNvGrpSpPr>
              <p:nvPr/>
            </p:nvGrpSpPr>
            <p:grpSpPr bwMode="auto">
              <a:xfrm>
                <a:off x="1330325" y="3267074"/>
                <a:ext cx="6769100" cy="3311524"/>
                <a:chOff x="839" y="1617"/>
                <a:chExt cx="4083" cy="1995"/>
              </a:xfrm>
            </p:grpSpPr>
            <p:sp>
              <p:nvSpPr>
                <p:cNvPr id="45127" name="AutoShape 7"/>
                <p:cNvSpPr>
                  <a:spLocks noChangeArrowheads="1"/>
                </p:cNvSpPr>
                <p:nvPr/>
              </p:nvSpPr>
              <p:spPr bwMode="auto">
                <a:xfrm rot="10800000">
                  <a:off x="839" y="2976"/>
                  <a:ext cx="4083" cy="63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613 w 21600"/>
                    <a:gd name="T13" fmla="*/ 3600 h 21600"/>
                    <a:gd name="T14" fmla="*/ 17987 w 21600"/>
                    <a:gd name="T15" fmla="*/ 180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3629" y="21600"/>
                      </a:lnTo>
                      <a:lnTo>
                        <a:pt x="1797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3366">
                        <a:alpha val="10999"/>
                      </a:srgbClr>
                    </a:gs>
                    <a:gs pos="100000">
                      <a:srgbClr val="00182F">
                        <a:alpha val="25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100"/>
                </a:p>
              </p:txBody>
            </p:sp>
            <p:sp>
              <p:nvSpPr>
                <p:cNvPr id="45128" name="AutoShape 8"/>
                <p:cNvSpPr>
                  <a:spLocks noChangeArrowheads="1"/>
                </p:cNvSpPr>
                <p:nvPr/>
              </p:nvSpPr>
              <p:spPr bwMode="auto">
                <a:xfrm rot="10800000">
                  <a:off x="1565" y="2297"/>
                  <a:ext cx="2631" cy="63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499 w 21600"/>
                    <a:gd name="T13" fmla="*/ 4497 h 21600"/>
                    <a:gd name="T14" fmla="*/ 17101 w 21600"/>
                    <a:gd name="T15" fmla="*/ 1710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669933">
                        <a:alpha val="32001"/>
                      </a:srgbClr>
                    </a:gs>
                    <a:gs pos="100000">
                      <a:srgbClr val="2F4718">
                        <a:alpha val="12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100"/>
                </a:p>
              </p:txBody>
            </p:sp>
            <p:sp>
              <p:nvSpPr>
                <p:cNvPr id="140" name="AutoShape 9"/>
                <p:cNvSpPr>
                  <a:spLocks noChangeArrowheads="1"/>
                </p:cNvSpPr>
                <p:nvPr/>
              </p:nvSpPr>
              <p:spPr bwMode="auto">
                <a:xfrm>
                  <a:off x="2233" y="1602"/>
                  <a:ext cx="1273" cy="633"/>
                </a:xfrm>
                <a:prstGeom prst="triangle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1">
                        <a:alpha val="25000"/>
                      </a:schemeClr>
                    </a:gs>
                    <a:gs pos="100000">
                      <a:schemeClr val="accent1">
                        <a:gamma/>
                        <a:tint val="43137"/>
                        <a:invGamma/>
                        <a:alpha val="39999"/>
                      </a:schemeClr>
                    </a:gs>
                  </a:gsLst>
                  <a:lin ang="5400000" scaled="1"/>
                </a:gra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>
                  <a:lvl1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100"/>
                </a:p>
              </p:txBody>
            </p:sp>
          </p:grpSp>
          <p:sp>
            <p:nvSpPr>
              <p:cNvPr id="45100" name="Oval 11"/>
              <p:cNvSpPr>
                <a:spLocks noChangeArrowheads="1"/>
              </p:cNvSpPr>
              <p:nvPr/>
            </p:nvSpPr>
            <p:spPr bwMode="auto">
              <a:xfrm>
                <a:off x="4498973" y="3697657"/>
                <a:ext cx="427038" cy="57870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1100">
                    <a:solidFill>
                      <a:srgbClr val="003366"/>
                    </a:solidFill>
                    <a:latin typeface="Helvetica" charset="0"/>
                  </a:rPr>
                  <a:t>=</a:t>
                </a:r>
              </a:p>
            </p:txBody>
          </p:sp>
          <p:sp>
            <p:nvSpPr>
              <p:cNvPr id="45101" name="Oval 14"/>
              <p:cNvSpPr>
                <a:spLocks noChangeArrowheads="1"/>
              </p:cNvSpPr>
              <p:nvPr/>
            </p:nvSpPr>
            <p:spPr bwMode="auto">
              <a:xfrm>
                <a:off x="2627313" y="6146800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02" name="Oval 15"/>
              <p:cNvSpPr>
                <a:spLocks noChangeArrowheads="1"/>
              </p:cNvSpPr>
              <p:nvPr/>
            </p:nvSpPr>
            <p:spPr bwMode="auto">
              <a:xfrm>
                <a:off x="3130550" y="6146800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03" name="Oval 16"/>
              <p:cNvSpPr>
                <a:spLocks noChangeArrowheads="1"/>
              </p:cNvSpPr>
              <p:nvPr/>
            </p:nvSpPr>
            <p:spPr bwMode="auto">
              <a:xfrm>
                <a:off x="3633788" y="6146800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04" name="Oval 17"/>
              <p:cNvSpPr>
                <a:spLocks noChangeArrowheads="1"/>
              </p:cNvSpPr>
              <p:nvPr/>
            </p:nvSpPr>
            <p:spPr bwMode="auto">
              <a:xfrm>
                <a:off x="3276600" y="5138738"/>
                <a:ext cx="142875" cy="144462"/>
              </a:xfrm>
              <a:prstGeom prst="ellipse">
                <a:avLst/>
              </a:prstGeom>
              <a:solidFill>
                <a:srgbClr val="66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05" name="Oval 18"/>
              <p:cNvSpPr>
                <a:spLocks noChangeArrowheads="1"/>
              </p:cNvSpPr>
              <p:nvPr/>
            </p:nvSpPr>
            <p:spPr bwMode="auto">
              <a:xfrm>
                <a:off x="3706813" y="4635500"/>
                <a:ext cx="142875" cy="144463"/>
              </a:xfrm>
              <a:prstGeom prst="ellipse">
                <a:avLst/>
              </a:prstGeom>
              <a:solidFill>
                <a:srgbClr val="66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06" name="Line 19"/>
              <p:cNvSpPr>
                <a:spLocks noChangeShapeType="1"/>
              </p:cNvSpPr>
              <p:nvPr/>
            </p:nvSpPr>
            <p:spPr bwMode="auto">
              <a:xfrm flipV="1">
                <a:off x="2698750" y="5283200"/>
                <a:ext cx="576263" cy="863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07" name="Line 20"/>
              <p:cNvSpPr>
                <a:spLocks noChangeShapeType="1"/>
              </p:cNvSpPr>
              <p:nvPr/>
            </p:nvSpPr>
            <p:spPr bwMode="auto">
              <a:xfrm flipV="1">
                <a:off x="3203575" y="5283200"/>
                <a:ext cx="71438" cy="863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08" name="Line 21"/>
              <p:cNvSpPr>
                <a:spLocks noChangeShapeType="1"/>
              </p:cNvSpPr>
              <p:nvPr/>
            </p:nvSpPr>
            <p:spPr bwMode="auto">
              <a:xfrm flipV="1">
                <a:off x="3706813" y="4778375"/>
                <a:ext cx="73025" cy="13684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09" name="Line 22"/>
              <p:cNvSpPr>
                <a:spLocks noChangeShapeType="1"/>
              </p:cNvSpPr>
              <p:nvPr/>
            </p:nvSpPr>
            <p:spPr bwMode="auto">
              <a:xfrm flipV="1">
                <a:off x="3419475" y="4778375"/>
                <a:ext cx="287338" cy="3603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10" name="Oval 23"/>
              <p:cNvSpPr>
                <a:spLocks noChangeArrowheads="1"/>
              </p:cNvSpPr>
              <p:nvPr/>
            </p:nvSpPr>
            <p:spPr bwMode="auto">
              <a:xfrm>
                <a:off x="6011863" y="6073775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11" name="Oval 24"/>
              <p:cNvSpPr>
                <a:spLocks noChangeArrowheads="1"/>
              </p:cNvSpPr>
              <p:nvPr/>
            </p:nvSpPr>
            <p:spPr bwMode="auto">
              <a:xfrm>
                <a:off x="6586538" y="6072188"/>
                <a:ext cx="142875" cy="14446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12" name="Oval 25"/>
              <p:cNvSpPr>
                <a:spLocks noChangeArrowheads="1"/>
              </p:cNvSpPr>
              <p:nvPr/>
            </p:nvSpPr>
            <p:spPr bwMode="auto">
              <a:xfrm>
                <a:off x="6011863" y="5138738"/>
                <a:ext cx="142875" cy="144462"/>
              </a:xfrm>
              <a:prstGeom prst="ellipse">
                <a:avLst/>
              </a:prstGeom>
              <a:solidFill>
                <a:srgbClr val="66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13" name="Line 26"/>
              <p:cNvSpPr>
                <a:spLocks noChangeShapeType="1"/>
              </p:cNvSpPr>
              <p:nvPr/>
            </p:nvSpPr>
            <p:spPr bwMode="auto">
              <a:xfrm flipV="1">
                <a:off x="6083300" y="5283200"/>
                <a:ext cx="0" cy="792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14" name="Line 27"/>
              <p:cNvSpPr>
                <a:spLocks noChangeShapeType="1"/>
              </p:cNvSpPr>
              <p:nvPr/>
            </p:nvSpPr>
            <p:spPr bwMode="auto">
              <a:xfrm flipH="1" flipV="1">
                <a:off x="6156325" y="5283200"/>
                <a:ext cx="431800" cy="792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15" name="Text Box 28"/>
              <p:cNvSpPr txBox="1">
                <a:spLocks noChangeArrowheads="1"/>
              </p:cNvSpPr>
              <p:nvPr/>
            </p:nvSpPr>
            <p:spPr bwMode="auto">
              <a:xfrm>
                <a:off x="6156323" y="4977220"/>
                <a:ext cx="2087563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N3:Person, Pole vaulter</a:t>
                </a:r>
              </a:p>
            </p:txBody>
          </p:sp>
          <p:sp>
            <p:nvSpPr>
              <p:cNvPr id="45116" name="Line 31"/>
              <p:cNvSpPr>
                <a:spLocks noChangeShapeType="1"/>
              </p:cNvSpPr>
              <p:nvPr/>
            </p:nvSpPr>
            <p:spPr bwMode="auto">
              <a:xfrm>
                <a:off x="3490913" y="5210175"/>
                <a:ext cx="244792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117" name="Text Box 36"/>
              <p:cNvSpPr txBox="1">
                <a:spLocks noChangeArrowheads="1"/>
              </p:cNvSpPr>
              <p:nvPr/>
            </p:nvSpPr>
            <p:spPr bwMode="auto">
              <a:xfrm rot="-5400000">
                <a:off x="5201827" y="6020212"/>
                <a:ext cx="1142999" cy="53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Pn1:Person Name</a:t>
                </a:r>
              </a:p>
            </p:txBody>
          </p:sp>
          <p:sp>
            <p:nvSpPr>
              <p:cNvPr id="45118" name="Text Box 37"/>
              <p:cNvSpPr txBox="1">
                <a:spLocks noChangeArrowheads="1"/>
              </p:cNvSpPr>
              <p:nvPr/>
            </p:nvSpPr>
            <p:spPr bwMode="auto">
              <a:xfrm rot="-5400000">
                <a:off x="6313081" y="6117045"/>
                <a:ext cx="1142999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C1:Country</a:t>
                </a:r>
              </a:p>
            </p:txBody>
          </p:sp>
          <p:sp>
            <p:nvSpPr>
              <p:cNvPr id="45119" name="Freeform 38"/>
              <p:cNvSpPr>
                <a:spLocks/>
              </p:cNvSpPr>
              <p:nvPr/>
            </p:nvSpPr>
            <p:spPr bwMode="auto">
              <a:xfrm>
                <a:off x="6156325" y="6219825"/>
                <a:ext cx="431800" cy="144463"/>
              </a:xfrm>
              <a:custGeom>
                <a:avLst/>
                <a:gdLst>
                  <a:gd name="T0" fmla="*/ 0 w 252"/>
                  <a:gd name="T1" fmla="*/ 0 h 56"/>
                  <a:gd name="T2" fmla="*/ 2147483647 w 252"/>
                  <a:gd name="T3" fmla="*/ 2147483647 h 56"/>
                  <a:gd name="T4" fmla="*/ 2147483647 w 252"/>
                  <a:gd name="T5" fmla="*/ 2147483647 h 56"/>
                  <a:gd name="T6" fmla="*/ 2147483647 w 252"/>
                  <a:gd name="T7" fmla="*/ 2147483647 h 56"/>
                  <a:gd name="T8" fmla="*/ 2147483647 w 252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"/>
                  <a:gd name="T16" fmla="*/ 0 h 56"/>
                  <a:gd name="T17" fmla="*/ 252 w 25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" h="56">
                    <a:moveTo>
                      <a:pt x="0" y="0"/>
                    </a:moveTo>
                    <a:lnTo>
                      <a:pt x="68" y="56"/>
                    </a:lnTo>
                    <a:lnTo>
                      <a:pt x="128" y="56"/>
                    </a:lnTo>
                    <a:lnTo>
                      <a:pt x="204" y="52"/>
                    </a:lnTo>
                    <a:lnTo>
                      <a:pt x="252" y="0"/>
                    </a:lnTo>
                  </a:path>
                </a:pathLst>
              </a:cu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20" name="Text Box 39"/>
              <p:cNvSpPr txBox="1">
                <a:spLocks noChangeArrowheads="1"/>
              </p:cNvSpPr>
              <p:nvPr/>
            </p:nvSpPr>
            <p:spPr bwMode="auto">
              <a:xfrm>
                <a:off x="1258886" y="4977220"/>
                <a:ext cx="2159000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N1:Person, Pole vaulter </a:t>
                </a:r>
              </a:p>
            </p:txBody>
          </p:sp>
          <p:sp>
            <p:nvSpPr>
              <p:cNvPr id="45121" name="Text Box 40"/>
              <p:cNvSpPr txBox="1">
                <a:spLocks noChangeArrowheads="1"/>
              </p:cNvSpPr>
              <p:nvPr/>
            </p:nvSpPr>
            <p:spPr bwMode="auto">
              <a:xfrm>
                <a:off x="2052634" y="4689884"/>
                <a:ext cx="1727200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N2:Pole vault trial</a:t>
                </a:r>
              </a:p>
            </p:txBody>
          </p:sp>
          <p:sp>
            <p:nvSpPr>
              <p:cNvPr id="45122" name="Text Box 41"/>
              <p:cNvSpPr txBox="1">
                <a:spLocks noChangeArrowheads="1"/>
              </p:cNvSpPr>
              <p:nvPr/>
            </p:nvSpPr>
            <p:spPr bwMode="auto">
              <a:xfrm rot="-5400000">
                <a:off x="2174464" y="5809075"/>
                <a:ext cx="863600" cy="53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F1:Face</a:t>
                </a:r>
              </a:p>
            </p:txBody>
          </p:sp>
          <p:sp>
            <p:nvSpPr>
              <p:cNvPr id="45123" name="Text Box 42"/>
              <p:cNvSpPr txBox="1">
                <a:spLocks noChangeArrowheads="1"/>
              </p:cNvSpPr>
              <p:nvPr/>
            </p:nvSpPr>
            <p:spPr bwMode="auto">
              <a:xfrm rot="-5400000">
                <a:off x="2661033" y="5736844"/>
                <a:ext cx="865187" cy="53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B1:Body</a:t>
                </a:r>
              </a:p>
            </p:txBody>
          </p:sp>
          <p:sp>
            <p:nvSpPr>
              <p:cNvPr id="45124" name="Text Box 43"/>
              <p:cNvSpPr txBox="1">
                <a:spLocks noChangeArrowheads="1"/>
              </p:cNvSpPr>
              <p:nvPr/>
            </p:nvSpPr>
            <p:spPr bwMode="auto">
              <a:xfrm rot="-5400000">
                <a:off x="3069819" y="5832884"/>
                <a:ext cx="863600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P1:Pole</a:t>
                </a:r>
              </a:p>
            </p:txBody>
          </p:sp>
          <p:sp>
            <p:nvSpPr>
              <p:cNvPr id="45125" name="Freeform 44"/>
              <p:cNvSpPr>
                <a:spLocks/>
              </p:cNvSpPr>
              <p:nvPr/>
            </p:nvSpPr>
            <p:spPr bwMode="auto">
              <a:xfrm>
                <a:off x="2751138" y="6278563"/>
                <a:ext cx="400050" cy="88900"/>
              </a:xfrm>
              <a:custGeom>
                <a:avLst/>
                <a:gdLst>
                  <a:gd name="T0" fmla="*/ 0 w 252"/>
                  <a:gd name="T1" fmla="*/ 0 h 56"/>
                  <a:gd name="T2" fmla="*/ 2147483647 w 252"/>
                  <a:gd name="T3" fmla="*/ 2147483647 h 56"/>
                  <a:gd name="T4" fmla="*/ 2147483647 w 252"/>
                  <a:gd name="T5" fmla="*/ 2147483647 h 56"/>
                  <a:gd name="T6" fmla="*/ 2147483647 w 252"/>
                  <a:gd name="T7" fmla="*/ 2147483647 h 56"/>
                  <a:gd name="T8" fmla="*/ 2147483647 w 252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"/>
                  <a:gd name="T16" fmla="*/ 0 h 56"/>
                  <a:gd name="T17" fmla="*/ 252 w 25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" h="56">
                    <a:moveTo>
                      <a:pt x="0" y="0"/>
                    </a:moveTo>
                    <a:lnTo>
                      <a:pt x="68" y="56"/>
                    </a:lnTo>
                    <a:lnTo>
                      <a:pt x="128" y="56"/>
                    </a:lnTo>
                    <a:lnTo>
                      <a:pt x="204" y="52"/>
                    </a:lnTo>
                    <a:lnTo>
                      <a:pt x="252" y="0"/>
                    </a:lnTo>
                  </a:path>
                </a:pathLst>
              </a:cu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126" name="Freeform 45"/>
              <p:cNvSpPr>
                <a:spLocks/>
              </p:cNvSpPr>
              <p:nvPr/>
            </p:nvSpPr>
            <p:spPr bwMode="auto">
              <a:xfrm>
                <a:off x="3276600" y="6291263"/>
                <a:ext cx="400050" cy="88900"/>
              </a:xfrm>
              <a:custGeom>
                <a:avLst/>
                <a:gdLst>
                  <a:gd name="T0" fmla="*/ 0 w 252"/>
                  <a:gd name="T1" fmla="*/ 0 h 56"/>
                  <a:gd name="T2" fmla="*/ 2147483647 w 252"/>
                  <a:gd name="T3" fmla="*/ 2147483647 h 56"/>
                  <a:gd name="T4" fmla="*/ 2147483647 w 252"/>
                  <a:gd name="T5" fmla="*/ 2147483647 h 56"/>
                  <a:gd name="T6" fmla="*/ 2147483647 w 252"/>
                  <a:gd name="T7" fmla="*/ 2147483647 h 56"/>
                  <a:gd name="T8" fmla="*/ 2147483647 w 252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"/>
                  <a:gd name="T16" fmla="*/ 0 h 56"/>
                  <a:gd name="T17" fmla="*/ 252 w 25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" h="56">
                    <a:moveTo>
                      <a:pt x="0" y="0"/>
                    </a:moveTo>
                    <a:lnTo>
                      <a:pt x="68" y="56"/>
                    </a:lnTo>
                    <a:lnTo>
                      <a:pt x="128" y="56"/>
                    </a:lnTo>
                    <a:lnTo>
                      <a:pt x="204" y="52"/>
                    </a:lnTo>
                    <a:lnTo>
                      <a:pt x="252" y="0"/>
                    </a:lnTo>
                  </a:path>
                </a:pathLst>
              </a:cu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</p:grpSp>
        <p:grpSp>
          <p:nvGrpSpPr>
            <p:cNvPr id="45067" name="Gruppierung 140"/>
            <p:cNvGrpSpPr>
              <a:grpSpLocks/>
            </p:cNvGrpSpPr>
            <p:nvPr/>
          </p:nvGrpSpPr>
          <p:grpSpPr bwMode="auto">
            <a:xfrm rot="5400000">
              <a:off x="5931625" y="3288575"/>
              <a:ext cx="4440238" cy="2282689"/>
              <a:chOff x="1258886" y="3267075"/>
              <a:chExt cx="6985000" cy="3590928"/>
            </a:xfrm>
          </p:grpSpPr>
          <p:grpSp>
            <p:nvGrpSpPr>
              <p:cNvPr id="45068" name="Group 6"/>
              <p:cNvGrpSpPr>
                <a:grpSpLocks/>
              </p:cNvGrpSpPr>
              <p:nvPr/>
            </p:nvGrpSpPr>
            <p:grpSpPr bwMode="auto">
              <a:xfrm>
                <a:off x="1330325" y="3267074"/>
                <a:ext cx="6769100" cy="3311524"/>
                <a:chOff x="839" y="1617"/>
                <a:chExt cx="4083" cy="1995"/>
              </a:xfrm>
            </p:grpSpPr>
            <p:sp>
              <p:nvSpPr>
                <p:cNvPr id="45096" name="AutoShape 7"/>
                <p:cNvSpPr>
                  <a:spLocks noChangeArrowheads="1"/>
                </p:cNvSpPr>
                <p:nvPr/>
              </p:nvSpPr>
              <p:spPr bwMode="auto">
                <a:xfrm rot="10800000">
                  <a:off x="839" y="2976"/>
                  <a:ext cx="4083" cy="636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3613 w 21600"/>
                    <a:gd name="T13" fmla="*/ 3600 h 21600"/>
                    <a:gd name="T14" fmla="*/ 17987 w 21600"/>
                    <a:gd name="T15" fmla="*/ 18000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3629" y="21600"/>
                      </a:lnTo>
                      <a:lnTo>
                        <a:pt x="17971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003366">
                        <a:alpha val="10999"/>
                      </a:srgbClr>
                    </a:gs>
                    <a:gs pos="100000">
                      <a:srgbClr val="00182F">
                        <a:alpha val="25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100"/>
                </a:p>
              </p:txBody>
            </p:sp>
            <p:sp>
              <p:nvSpPr>
                <p:cNvPr id="45097" name="AutoShape 8"/>
                <p:cNvSpPr>
                  <a:spLocks noChangeArrowheads="1"/>
                </p:cNvSpPr>
                <p:nvPr/>
              </p:nvSpPr>
              <p:spPr bwMode="auto">
                <a:xfrm rot="10800000">
                  <a:off x="1565" y="2297"/>
                  <a:ext cx="2631" cy="634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w 21600"/>
                    <a:gd name="T7" fmla="*/ 0 h 2160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4499 w 21600"/>
                    <a:gd name="T13" fmla="*/ 4497 h 21600"/>
                    <a:gd name="T14" fmla="*/ 17101 w 21600"/>
                    <a:gd name="T15" fmla="*/ 17103 h 2160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669933">
                        <a:alpha val="32001"/>
                      </a:srgbClr>
                    </a:gs>
                    <a:gs pos="100000">
                      <a:srgbClr val="2F4718">
                        <a:alpha val="12000"/>
                      </a:srgbClr>
                    </a:gs>
                  </a:gsLst>
                  <a:lin ang="5400000" scaled="1"/>
                </a:gra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100"/>
                </a:p>
              </p:txBody>
            </p:sp>
            <p:sp>
              <p:nvSpPr>
                <p:cNvPr id="172" name="AutoShape 9"/>
                <p:cNvSpPr>
                  <a:spLocks noChangeArrowheads="1"/>
                </p:cNvSpPr>
                <p:nvPr/>
              </p:nvSpPr>
              <p:spPr bwMode="auto">
                <a:xfrm>
                  <a:off x="2233" y="1602"/>
                  <a:ext cx="1273" cy="633"/>
                </a:xfrm>
                <a:prstGeom prst="triangle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accent1">
                        <a:alpha val="25000"/>
                      </a:schemeClr>
                    </a:gs>
                    <a:gs pos="100000">
                      <a:schemeClr val="accent1">
                        <a:gamma/>
                        <a:tint val="43137"/>
                        <a:invGamma/>
                        <a:alpha val="39999"/>
                      </a:schemeClr>
                    </a:gs>
                  </a:gsLst>
                  <a:lin ang="5400000" scaled="1"/>
                </a:gradFill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>
                  <a:lvl1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1pPr>
                  <a:lvl2pPr marL="37931725" indent="-37474525"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2pPr>
                  <a:lvl3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3pPr>
                  <a:lvl4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4pPr>
                  <a:lvl5pPr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i="1">
                      <a:solidFill>
                        <a:schemeClr val="tx1"/>
                      </a:solidFill>
                      <a:latin typeface="Arial" charset="0"/>
                      <a:ea typeface="ＭＳ Ｐゴシック" charset="-128"/>
                    </a:defRPr>
                  </a:lvl9pPr>
                </a:lstStyle>
                <a:p>
                  <a:endParaRPr lang="en-US" altLang="en-US" sz="1100"/>
                </a:p>
              </p:txBody>
            </p:sp>
          </p:grpSp>
          <p:sp>
            <p:nvSpPr>
              <p:cNvPr id="45069" name="Oval 11"/>
              <p:cNvSpPr>
                <a:spLocks noChangeArrowheads="1"/>
              </p:cNvSpPr>
              <p:nvPr/>
            </p:nvSpPr>
            <p:spPr bwMode="auto">
              <a:xfrm>
                <a:off x="4498973" y="3697657"/>
                <a:ext cx="427038" cy="578706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1100">
                    <a:solidFill>
                      <a:srgbClr val="003366"/>
                    </a:solidFill>
                    <a:latin typeface="Helvetica" charset="0"/>
                  </a:rPr>
                  <a:t>=</a:t>
                </a:r>
              </a:p>
            </p:txBody>
          </p:sp>
          <p:sp>
            <p:nvSpPr>
              <p:cNvPr id="45070" name="Oval 14"/>
              <p:cNvSpPr>
                <a:spLocks noChangeArrowheads="1"/>
              </p:cNvSpPr>
              <p:nvPr/>
            </p:nvSpPr>
            <p:spPr bwMode="auto">
              <a:xfrm>
                <a:off x="2627313" y="6146800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071" name="Oval 15"/>
              <p:cNvSpPr>
                <a:spLocks noChangeArrowheads="1"/>
              </p:cNvSpPr>
              <p:nvPr/>
            </p:nvSpPr>
            <p:spPr bwMode="auto">
              <a:xfrm>
                <a:off x="3130550" y="6146800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072" name="Oval 16"/>
              <p:cNvSpPr>
                <a:spLocks noChangeArrowheads="1"/>
              </p:cNvSpPr>
              <p:nvPr/>
            </p:nvSpPr>
            <p:spPr bwMode="auto">
              <a:xfrm>
                <a:off x="3633788" y="6146800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073" name="Oval 17"/>
              <p:cNvSpPr>
                <a:spLocks noChangeArrowheads="1"/>
              </p:cNvSpPr>
              <p:nvPr/>
            </p:nvSpPr>
            <p:spPr bwMode="auto">
              <a:xfrm>
                <a:off x="3276600" y="5138738"/>
                <a:ext cx="142875" cy="144462"/>
              </a:xfrm>
              <a:prstGeom prst="ellipse">
                <a:avLst/>
              </a:prstGeom>
              <a:solidFill>
                <a:srgbClr val="66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074" name="Oval 18"/>
              <p:cNvSpPr>
                <a:spLocks noChangeArrowheads="1"/>
              </p:cNvSpPr>
              <p:nvPr/>
            </p:nvSpPr>
            <p:spPr bwMode="auto">
              <a:xfrm>
                <a:off x="3706813" y="4635500"/>
                <a:ext cx="142875" cy="144463"/>
              </a:xfrm>
              <a:prstGeom prst="ellipse">
                <a:avLst/>
              </a:prstGeom>
              <a:solidFill>
                <a:srgbClr val="66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075" name="Line 19"/>
              <p:cNvSpPr>
                <a:spLocks noChangeShapeType="1"/>
              </p:cNvSpPr>
              <p:nvPr/>
            </p:nvSpPr>
            <p:spPr bwMode="auto">
              <a:xfrm flipV="1">
                <a:off x="2698750" y="5283200"/>
                <a:ext cx="576263" cy="863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76" name="Line 20"/>
              <p:cNvSpPr>
                <a:spLocks noChangeShapeType="1"/>
              </p:cNvSpPr>
              <p:nvPr/>
            </p:nvSpPr>
            <p:spPr bwMode="auto">
              <a:xfrm flipV="1">
                <a:off x="3203575" y="5283200"/>
                <a:ext cx="71438" cy="863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77" name="Line 21"/>
              <p:cNvSpPr>
                <a:spLocks noChangeShapeType="1"/>
              </p:cNvSpPr>
              <p:nvPr/>
            </p:nvSpPr>
            <p:spPr bwMode="auto">
              <a:xfrm flipV="1">
                <a:off x="3706813" y="4778375"/>
                <a:ext cx="73025" cy="13684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78" name="Line 22"/>
              <p:cNvSpPr>
                <a:spLocks noChangeShapeType="1"/>
              </p:cNvSpPr>
              <p:nvPr/>
            </p:nvSpPr>
            <p:spPr bwMode="auto">
              <a:xfrm flipV="1">
                <a:off x="3419475" y="4778375"/>
                <a:ext cx="287338" cy="3603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79" name="Oval 23"/>
              <p:cNvSpPr>
                <a:spLocks noChangeArrowheads="1"/>
              </p:cNvSpPr>
              <p:nvPr/>
            </p:nvSpPr>
            <p:spPr bwMode="auto">
              <a:xfrm>
                <a:off x="6011863" y="6073775"/>
                <a:ext cx="142875" cy="144463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080" name="Oval 24"/>
              <p:cNvSpPr>
                <a:spLocks noChangeArrowheads="1"/>
              </p:cNvSpPr>
              <p:nvPr/>
            </p:nvSpPr>
            <p:spPr bwMode="auto">
              <a:xfrm>
                <a:off x="6586538" y="6072188"/>
                <a:ext cx="142875" cy="144462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081" name="Oval 25"/>
              <p:cNvSpPr>
                <a:spLocks noChangeArrowheads="1"/>
              </p:cNvSpPr>
              <p:nvPr/>
            </p:nvSpPr>
            <p:spPr bwMode="auto">
              <a:xfrm>
                <a:off x="6011863" y="5138738"/>
                <a:ext cx="142875" cy="144462"/>
              </a:xfrm>
              <a:prstGeom prst="ellipse">
                <a:avLst/>
              </a:prstGeom>
              <a:solidFill>
                <a:srgbClr val="66993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082" name="Line 26"/>
              <p:cNvSpPr>
                <a:spLocks noChangeShapeType="1"/>
              </p:cNvSpPr>
              <p:nvPr/>
            </p:nvSpPr>
            <p:spPr bwMode="auto">
              <a:xfrm flipV="1">
                <a:off x="6083300" y="5283200"/>
                <a:ext cx="0" cy="792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83" name="Line 27"/>
              <p:cNvSpPr>
                <a:spLocks noChangeShapeType="1"/>
              </p:cNvSpPr>
              <p:nvPr/>
            </p:nvSpPr>
            <p:spPr bwMode="auto">
              <a:xfrm flipH="1" flipV="1">
                <a:off x="6156325" y="5283200"/>
                <a:ext cx="431800" cy="7921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84" name="Text Box 28"/>
              <p:cNvSpPr txBox="1">
                <a:spLocks noChangeArrowheads="1"/>
              </p:cNvSpPr>
              <p:nvPr/>
            </p:nvSpPr>
            <p:spPr bwMode="auto">
              <a:xfrm>
                <a:off x="6156323" y="4977220"/>
                <a:ext cx="2087563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N3:Person, Pole vaulter</a:t>
                </a:r>
              </a:p>
            </p:txBody>
          </p:sp>
          <p:sp>
            <p:nvSpPr>
              <p:cNvPr id="45085" name="Line 31"/>
              <p:cNvSpPr>
                <a:spLocks noChangeShapeType="1"/>
              </p:cNvSpPr>
              <p:nvPr/>
            </p:nvSpPr>
            <p:spPr bwMode="auto">
              <a:xfrm>
                <a:off x="3490913" y="5210175"/>
                <a:ext cx="2447925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prstDash val="dash"/>
                <a:round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086" name="Text Box 36"/>
              <p:cNvSpPr txBox="1">
                <a:spLocks noChangeArrowheads="1"/>
              </p:cNvSpPr>
              <p:nvPr/>
            </p:nvSpPr>
            <p:spPr bwMode="auto">
              <a:xfrm rot="-5400000">
                <a:off x="5201827" y="6020212"/>
                <a:ext cx="1142999" cy="53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Pn1:Person Name</a:t>
                </a:r>
              </a:p>
            </p:txBody>
          </p:sp>
          <p:sp>
            <p:nvSpPr>
              <p:cNvPr id="45087" name="Text Box 37"/>
              <p:cNvSpPr txBox="1">
                <a:spLocks noChangeArrowheads="1"/>
              </p:cNvSpPr>
              <p:nvPr/>
            </p:nvSpPr>
            <p:spPr bwMode="auto">
              <a:xfrm rot="-5400000">
                <a:off x="6313081" y="6117045"/>
                <a:ext cx="1142999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C1:Country</a:t>
                </a:r>
              </a:p>
            </p:txBody>
          </p:sp>
          <p:sp>
            <p:nvSpPr>
              <p:cNvPr id="45088" name="Freeform 38"/>
              <p:cNvSpPr>
                <a:spLocks/>
              </p:cNvSpPr>
              <p:nvPr/>
            </p:nvSpPr>
            <p:spPr bwMode="auto">
              <a:xfrm>
                <a:off x="6156325" y="6219825"/>
                <a:ext cx="431800" cy="144463"/>
              </a:xfrm>
              <a:custGeom>
                <a:avLst/>
                <a:gdLst>
                  <a:gd name="T0" fmla="*/ 0 w 252"/>
                  <a:gd name="T1" fmla="*/ 0 h 56"/>
                  <a:gd name="T2" fmla="*/ 2147483647 w 252"/>
                  <a:gd name="T3" fmla="*/ 2147483647 h 56"/>
                  <a:gd name="T4" fmla="*/ 2147483647 w 252"/>
                  <a:gd name="T5" fmla="*/ 2147483647 h 56"/>
                  <a:gd name="T6" fmla="*/ 2147483647 w 252"/>
                  <a:gd name="T7" fmla="*/ 2147483647 h 56"/>
                  <a:gd name="T8" fmla="*/ 2147483647 w 252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"/>
                  <a:gd name="T16" fmla="*/ 0 h 56"/>
                  <a:gd name="T17" fmla="*/ 252 w 25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" h="56">
                    <a:moveTo>
                      <a:pt x="0" y="0"/>
                    </a:moveTo>
                    <a:lnTo>
                      <a:pt x="68" y="56"/>
                    </a:lnTo>
                    <a:lnTo>
                      <a:pt x="128" y="56"/>
                    </a:lnTo>
                    <a:lnTo>
                      <a:pt x="204" y="52"/>
                    </a:lnTo>
                    <a:lnTo>
                      <a:pt x="252" y="0"/>
                    </a:lnTo>
                  </a:path>
                </a:pathLst>
              </a:cu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089" name="Text Box 39"/>
              <p:cNvSpPr txBox="1">
                <a:spLocks noChangeArrowheads="1"/>
              </p:cNvSpPr>
              <p:nvPr/>
            </p:nvSpPr>
            <p:spPr bwMode="auto">
              <a:xfrm>
                <a:off x="1258886" y="4977220"/>
                <a:ext cx="2159000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N1:Person, Pole vaulter </a:t>
                </a:r>
              </a:p>
            </p:txBody>
          </p:sp>
          <p:sp>
            <p:nvSpPr>
              <p:cNvPr id="45090" name="Text Box 40"/>
              <p:cNvSpPr txBox="1">
                <a:spLocks noChangeArrowheads="1"/>
              </p:cNvSpPr>
              <p:nvPr/>
            </p:nvSpPr>
            <p:spPr bwMode="auto">
              <a:xfrm>
                <a:off x="2052634" y="4689884"/>
                <a:ext cx="1727200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N2:Pole vault trial</a:t>
                </a:r>
              </a:p>
            </p:txBody>
          </p:sp>
          <p:sp>
            <p:nvSpPr>
              <p:cNvPr id="45091" name="Text Box 41"/>
              <p:cNvSpPr txBox="1">
                <a:spLocks noChangeArrowheads="1"/>
              </p:cNvSpPr>
              <p:nvPr/>
            </p:nvSpPr>
            <p:spPr bwMode="auto">
              <a:xfrm rot="-5400000">
                <a:off x="2174464" y="5809075"/>
                <a:ext cx="863600" cy="53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F1:Face</a:t>
                </a:r>
              </a:p>
            </p:txBody>
          </p:sp>
          <p:sp>
            <p:nvSpPr>
              <p:cNvPr id="45092" name="Text Box 42"/>
              <p:cNvSpPr txBox="1">
                <a:spLocks noChangeArrowheads="1"/>
              </p:cNvSpPr>
              <p:nvPr/>
            </p:nvSpPr>
            <p:spPr bwMode="auto">
              <a:xfrm rot="-5400000">
                <a:off x="2661033" y="5736844"/>
                <a:ext cx="865187" cy="5325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B1:Body</a:t>
                </a:r>
              </a:p>
            </p:txBody>
          </p:sp>
          <p:sp>
            <p:nvSpPr>
              <p:cNvPr id="45093" name="Text Box 43"/>
              <p:cNvSpPr txBox="1">
                <a:spLocks noChangeArrowheads="1"/>
              </p:cNvSpPr>
              <p:nvPr/>
            </p:nvSpPr>
            <p:spPr bwMode="auto">
              <a:xfrm rot="-5400000">
                <a:off x="3069819" y="5832884"/>
                <a:ext cx="863600" cy="3389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de-DE" altLang="en-US" sz="800">
                    <a:solidFill>
                      <a:srgbClr val="003366"/>
                    </a:solidFill>
                    <a:latin typeface="Helvetica" charset="0"/>
                  </a:rPr>
                  <a:t>P1:Pole</a:t>
                </a:r>
              </a:p>
            </p:txBody>
          </p:sp>
          <p:sp>
            <p:nvSpPr>
              <p:cNvPr id="45094" name="Freeform 44"/>
              <p:cNvSpPr>
                <a:spLocks/>
              </p:cNvSpPr>
              <p:nvPr/>
            </p:nvSpPr>
            <p:spPr bwMode="auto">
              <a:xfrm>
                <a:off x="2751138" y="6278563"/>
                <a:ext cx="400050" cy="88900"/>
              </a:xfrm>
              <a:custGeom>
                <a:avLst/>
                <a:gdLst>
                  <a:gd name="T0" fmla="*/ 0 w 252"/>
                  <a:gd name="T1" fmla="*/ 0 h 56"/>
                  <a:gd name="T2" fmla="*/ 2147483647 w 252"/>
                  <a:gd name="T3" fmla="*/ 2147483647 h 56"/>
                  <a:gd name="T4" fmla="*/ 2147483647 w 252"/>
                  <a:gd name="T5" fmla="*/ 2147483647 h 56"/>
                  <a:gd name="T6" fmla="*/ 2147483647 w 252"/>
                  <a:gd name="T7" fmla="*/ 2147483647 h 56"/>
                  <a:gd name="T8" fmla="*/ 2147483647 w 252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"/>
                  <a:gd name="T16" fmla="*/ 0 h 56"/>
                  <a:gd name="T17" fmla="*/ 252 w 25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" h="56">
                    <a:moveTo>
                      <a:pt x="0" y="0"/>
                    </a:moveTo>
                    <a:lnTo>
                      <a:pt x="68" y="56"/>
                    </a:lnTo>
                    <a:lnTo>
                      <a:pt x="128" y="56"/>
                    </a:lnTo>
                    <a:lnTo>
                      <a:pt x="204" y="52"/>
                    </a:lnTo>
                    <a:lnTo>
                      <a:pt x="252" y="0"/>
                    </a:lnTo>
                  </a:path>
                </a:pathLst>
              </a:cu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  <p:sp>
            <p:nvSpPr>
              <p:cNvPr id="45095" name="Freeform 45"/>
              <p:cNvSpPr>
                <a:spLocks/>
              </p:cNvSpPr>
              <p:nvPr/>
            </p:nvSpPr>
            <p:spPr bwMode="auto">
              <a:xfrm>
                <a:off x="3276600" y="6291263"/>
                <a:ext cx="400050" cy="88900"/>
              </a:xfrm>
              <a:custGeom>
                <a:avLst/>
                <a:gdLst>
                  <a:gd name="T0" fmla="*/ 0 w 252"/>
                  <a:gd name="T1" fmla="*/ 0 h 56"/>
                  <a:gd name="T2" fmla="*/ 2147483647 w 252"/>
                  <a:gd name="T3" fmla="*/ 2147483647 h 56"/>
                  <a:gd name="T4" fmla="*/ 2147483647 w 252"/>
                  <a:gd name="T5" fmla="*/ 2147483647 h 56"/>
                  <a:gd name="T6" fmla="*/ 2147483647 w 252"/>
                  <a:gd name="T7" fmla="*/ 2147483647 h 56"/>
                  <a:gd name="T8" fmla="*/ 2147483647 w 252"/>
                  <a:gd name="T9" fmla="*/ 0 h 5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2"/>
                  <a:gd name="T16" fmla="*/ 0 h 56"/>
                  <a:gd name="T17" fmla="*/ 252 w 252"/>
                  <a:gd name="T18" fmla="*/ 56 h 5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2" h="56">
                    <a:moveTo>
                      <a:pt x="0" y="0"/>
                    </a:moveTo>
                    <a:lnTo>
                      <a:pt x="68" y="56"/>
                    </a:lnTo>
                    <a:lnTo>
                      <a:pt x="128" y="56"/>
                    </a:lnTo>
                    <a:lnTo>
                      <a:pt x="204" y="52"/>
                    </a:lnTo>
                    <a:lnTo>
                      <a:pt x="252" y="0"/>
                    </a:lnTo>
                  </a:path>
                </a:pathLst>
              </a:custGeom>
              <a:noFill/>
              <a:ln w="38100">
                <a:solidFill>
                  <a:srgbClr val="00CC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37931725" indent="-37474525"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i="1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endParaRPr lang="en-US" altLang="en-US" sz="1100"/>
              </a:p>
            </p:txBody>
          </p:sp>
        </p:grpSp>
      </p:grpSp>
      <p:pic>
        <p:nvPicPr>
          <p:cNvPr id="45061" name="Bild 174" descr="Picture 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577752"/>
            <a:ext cx="1752600" cy="256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364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Combining Symbolic and Holistic Representations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Holistic representation: </a:t>
            </a:r>
          </a:p>
          <a:p>
            <a:pPr lvl="1"/>
            <a:r>
              <a:rPr lang="en-US" dirty="0" smtClean="0"/>
              <a:t>From local feature values to globally combined values</a:t>
            </a:r>
          </a:p>
          <a:p>
            <a:pPr lvl="1"/>
            <a:r>
              <a:rPr lang="en-US" dirty="0" smtClean="0"/>
              <a:t>From global representation to local representation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Combination with relational content descriptions</a:t>
            </a:r>
          </a:p>
          <a:p>
            <a:pPr lvl="1"/>
            <a:r>
              <a:rPr lang="en-US" dirty="0" smtClean="0"/>
              <a:t>Semantic </a:t>
            </a:r>
            <a:r>
              <a:rPr lang="en-US" dirty="0"/>
              <a:t>Assets: </a:t>
            </a:r>
            <a:r>
              <a:rPr lang="en-US" dirty="0" smtClean="0"/>
              <a:t>[Sylvia Melzer 2017]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56550" y="6400502"/>
            <a:ext cx="1008063" cy="196850"/>
          </a:xfrm>
        </p:spPr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26</a:t>
            </a:fld>
            <a:endParaRPr lang="de-D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409" y="2543704"/>
            <a:ext cx="3736727" cy="2787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3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Integration: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4421"/>
            <a:ext cx="8229600" cy="4968875"/>
          </a:xfrm>
        </p:spPr>
        <p:txBody>
          <a:bodyPr/>
          <a:lstStyle/>
          <a:p>
            <a:r>
              <a:rPr lang="en-US" sz="2400" dirty="0" smtClean="0"/>
              <a:t>Challenge for LOD-based structures</a:t>
            </a:r>
            <a:endParaRPr lang="en-US" sz="2400" dirty="0"/>
          </a:p>
          <a:p>
            <a:pPr lvl="1"/>
            <a:r>
              <a:rPr lang="en-US" sz="2000" dirty="0" smtClean="0"/>
              <a:t>Where does the asset end?</a:t>
            </a:r>
          </a:p>
          <a:p>
            <a:pPr lvl="1"/>
            <a:r>
              <a:rPr lang="en-US" sz="2000" dirty="0" smtClean="0"/>
              <a:t>Need for computing “islands” [Sebastian </a:t>
            </a:r>
            <a:r>
              <a:rPr lang="en-US" sz="2000" dirty="0" err="1" smtClean="0"/>
              <a:t>Wandelt</a:t>
            </a:r>
            <a:r>
              <a:rPr lang="en-US" sz="2000" dirty="0" smtClean="0"/>
              <a:t> 2011]</a:t>
            </a:r>
          </a:p>
          <a:p>
            <a:r>
              <a:rPr lang="en-US" sz="2400" dirty="0" smtClean="0"/>
              <a:t>Challenge for updating semantic assets</a:t>
            </a:r>
          </a:p>
          <a:p>
            <a:pPr lvl="1"/>
            <a:r>
              <a:rPr lang="en-US" sz="2000" dirty="0" smtClean="0"/>
              <a:t>How to update holistic structure for new docs and </a:t>
            </a:r>
            <a:br>
              <a:rPr lang="en-US" sz="2000" dirty="0" smtClean="0"/>
            </a:br>
            <a:r>
              <a:rPr lang="en-US" sz="2000" dirty="0" smtClean="0"/>
              <a:t>propagate effect back into local structures</a:t>
            </a:r>
          </a:p>
          <a:p>
            <a:r>
              <a:rPr lang="en-US" sz="2400" dirty="0" smtClean="0"/>
              <a:t>Challenge for dealing with partial information</a:t>
            </a:r>
          </a:p>
          <a:p>
            <a:pPr lvl="1"/>
            <a:r>
              <a:rPr lang="en-US" sz="2000" dirty="0" smtClean="0"/>
              <a:t>How to consistently integrate (see phylogenetic trees)</a:t>
            </a:r>
          </a:p>
          <a:p>
            <a:r>
              <a:rPr lang="en-US" sz="2400" dirty="0" smtClean="0"/>
              <a:t>Challenge for temporal/streaming data</a:t>
            </a:r>
          </a:p>
          <a:p>
            <a:pPr lvl="1"/>
            <a:r>
              <a:rPr lang="en-US" sz="2000" dirty="0" smtClean="0"/>
              <a:t>Multiple scales: micro vs. macro level</a:t>
            </a:r>
          </a:p>
          <a:p>
            <a:pPr lvl="1"/>
            <a:r>
              <a:rPr lang="en-US" sz="2000" dirty="0" smtClean="0"/>
              <a:t>High data rates, references to static data</a:t>
            </a:r>
          </a:p>
          <a:p>
            <a:r>
              <a:rPr lang="en-US" sz="2400" dirty="0" smtClean="0"/>
              <a:t>Challenge if different viewpoints on data adopted</a:t>
            </a:r>
            <a:endParaRPr lang="en-US" sz="2400" dirty="0"/>
          </a:p>
          <a:p>
            <a:pPr lvl="1"/>
            <a:r>
              <a:rPr lang="en-US" sz="2000" dirty="0" smtClean="0"/>
              <a:t>There is no single </a:t>
            </a:r>
            <a:r>
              <a:rPr lang="en-US" sz="2000" smtClean="0"/>
              <a:t>data representation </a:t>
            </a:r>
            <a:r>
              <a:rPr lang="en-US" sz="2000" dirty="0" smtClean="0"/>
              <a:t>fitting all purposes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36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Manuscript Research: Influencing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Historical and geopolitical context of production and replication, timescales, events</a:t>
            </a:r>
          </a:p>
          <a:p>
            <a:r>
              <a:rPr lang="en-US" dirty="0" smtClean="0"/>
              <a:t>Purpose(s) of a manuscript</a:t>
            </a:r>
          </a:p>
          <a:p>
            <a:r>
              <a:rPr lang="en-US" dirty="0" smtClean="0"/>
              <a:t>Acting persons (authors, addressees, reproducers) </a:t>
            </a:r>
            <a:br>
              <a:rPr lang="en-US" dirty="0" smtClean="0"/>
            </a:br>
            <a:r>
              <a:rPr lang="en-US" dirty="0" smtClean="0"/>
              <a:t>as well as their common and individual knowledge </a:t>
            </a:r>
            <a:br>
              <a:rPr lang="en-US" dirty="0" smtClean="0"/>
            </a:br>
            <a:r>
              <a:rPr lang="en-US" dirty="0" smtClean="0"/>
              <a:t>(and beliefs)</a:t>
            </a:r>
          </a:p>
          <a:p>
            <a:r>
              <a:rPr lang="en-US" dirty="0"/>
              <a:t>Materials, production processes, replication processes</a:t>
            </a:r>
          </a:p>
          <a:p>
            <a:r>
              <a:rPr lang="en-US" dirty="0" smtClean="0"/>
              <a:t>Changes over time in presentation styles </a:t>
            </a:r>
            <a:br>
              <a:rPr lang="en-US" dirty="0" smtClean="0"/>
            </a:br>
            <a:r>
              <a:rPr lang="en-US" dirty="0" smtClean="0"/>
              <a:t>(and respective reasons and effects)</a:t>
            </a:r>
            <a:endParaRPr lang="is-IS" dirty="0" smtClean="0"/>
          </a:p>
          <a:p>
            <a:r>
              <a:rPr lang="is-IS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2026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Pitfall: Semantics illusion</a:t>
            </a:r>
          </a:p>
          <a:p>
            <a:pPr lvl="1"/>
            <a:r>
              <a:rPr lang="en-US" dirty="0" smtClean="0"/>
              <a:t>Assume that above-mentioned information can be easily supplied (or even managed) automatically in the large</a:t>
            </a:r>
          </a:p>
          <a:p>
            <a:r>
              <a:rPr lang="en-US" dirty="0" smtClean="0"/>
              <a:t>Potential: High-level data integration support</a:t>
            </a:r>
          </a:p>
          <a:p>
            <a:pPr lvl="1"/>
            <a:r>
              <a:rPr lang="en-US" dirty="0" smtClean="0"/>
              <a:t>Maybe scientists can (indirectly) specify partial information that can be integrated automatically</a:t>
            </a:r>
            <a:br>
              <a:rPr lang="en-US" dirty="0" smtClean="0"/>
            </a:br>
            <a:r>
              <a:rPr lang="en-US" dirty="0" smtClean="0"/>
              <a:t>(just like in phylogenetic trees)</a:t>
            </a:r>
          </a:p>
          <a:p>
            <a:pPr lvl="1"/>
            <a:r>
              <a:rPr lang="en-US" dirty="0" smtClean="0"/>
              <a:t>Deal </a:t>
            </a:r>
            <a:r>
              <a:rPr lang="en-US" dirty="0"/>
              <a:t>with indefinite, imprecise, </a:t>
            </a:r>
            <a:r>
              <a:rPr lang="en-US" dirty="0" smtClean="0"/>
              <a:t>vague, and contradictory information</a:t>
            </a:r>
          </a:p>
          <a:p>
            <a:r>
              <a:rPr lang="en-US" dirty="0" smtClean="0"/>
              <a:t>Many representation challenges</a:t>
            </a:r>
          </a:p>
          <a:p>
            <a:pPr lvl="1"/>
            <a:r>
              <a:rPr lang="en-US" dirty="0" smtClean="0"/>
              <a:t>Events as objects?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6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eHumanities</a:t>
            </a:r>
            <a:r>
              <a:rPr lang="en-US" dirty="0" smtClean="0"/>
              <a:t>: Early Adopters (1997-2002)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From</a:t>
            </a:r>
            <a:r>
              <a:rPr lang="en-US" dirty="0" smtClean="0">
                <a:solidFill>
                  <a:srgbClr val="0070C0"/>
                </a:solidFill>
              </a:rPr>
              <a:t> Political Iconography Index </a:t>
            </a:r>
            <a:r>
              <a:rPr lang="en-US" dirty="0" smtClean="0"/>
              <a:t>(M. </a:t>
            </a:r>
            <a:r>
              <a:rPr lang="en-US" dirty="0" err="1" smtClean="0"/>
              <a:t>Warnke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to </a:t>
            </a:r>
            <a:r>
              <a:rPr lang="en-US" dirty="0" smtClean="0">
                <a:solidFill>
                  <a:srgbClr val="0070C0"/>
                </a:solidFill>
              </a:rPr>
              <a:t>Warburg Electronic Library </a:t>
            </a:r>
            <a:r>
              <a:rPr lang="en-US" dirty="0" smtClean="0"/>
              <a:t>(J.W. Schmidt)</a:t>
            </a:r>
          </a:p>
          <a:p>
            <a:pPr lvl="1"/>
            <a:r>
              <a:rPr lang="en-US" dirty="0" smtClean="0"/>
              <a:t>Art-historian’s workbench</a:t>
            </a:r>
          </a:p>
          <a:p>
            <a:pPr lvl="1"/>
            <a:r>
              <a:rPr lang="en-US" dirty="0" smtClean="0"/>
              <a:t>Support for retrieval, data management</a:t>
            </a:r>
          </a:p>
          <a:p>
            <a:pPr lvl="1"/>
            <a:r>
              <a:rPr lang="en-US" dirty="0" smtClean="0"/>
              <a:t>Personalization</a:t>
            </a:r>
          </a:p>
          <a:p>
            <a:r>
              <a:rPr lang="en-US" dirty="0" smtClean="0"/>
              <a:t>Combining data and </a:t>
            </a:r>
            <a:br>
              <a:rPr lang="en-US" dirty="0" smtClean="0"/>
            </a:br>
            <a:r>
              <a:rPr lang="en-US" dirty="0" smtClean="0"/>
              <a:t>metadata into </a:t>
            </a:r>
            <a:br>
              <a:rPr lang="en-US" dirty="0" smtClean="0"/>
            </a:br>
            <a:r>
              <a:rPr lang="en-US" dirty="0" smtClean="0"/>
              <a:t>joint management units</a:t>
            </a:r>
          </a:p>
          <a:p>
            <a:pPr lvl="1"/>
            <a:r>
              <a:rPr lang="en-US" dirty="0" smtClean="0"/>
              <a:t>Asset management </a:t>
            </a:r>
            <a:br>
              <a:rPr lang="en-US" dirty="0" smtClean="0"/>
            </a:br>
            <a:r>
              <a:rPr lang="en-US" dirty="0" smtClean="0"/>
              <a:t>(H.W. </a:t>
            </a:r>
            <a:r>
              <a:rPr lang="en-US" dirty="0" err="1" smtClean="0"/>
              <a:t>Sehring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Asset compositional </a:t>
            </a:r>
            <a:br>
              <a:rPr lang="en-US" dirty="0" smtClean="0"/>
            </a:br>
            <a:r>
              <a:rPr lang="en-US" dirty="0" smtClean="0"/>
              <a:t>structure</a:t>
            </a:r>
            <a:r>
              <a:rPr lang="en-US" dirty="0"/>
              <a:t> </a:t>
            </a:r>
            <a:r>
              <a:rPr lang="en-US" dirty="0" smtClean="0"/>
              <a:t>(S. </a:t>
            </a:r>
            <a:r>
              <a:rPr lang="en-US" dirty="0" err="1" smtClean="0"/>
              <a:t>Boßung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07" y="3429000"/>
            <a:ext cx="4064793" cy="25969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8" y="2963352"/>
            <a:ext cx="8661214" cy="327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9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Claim: “Semantic Technologies” AKT are NOT Enough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Based on predicate logic (or sublanguages): </a:t>
            </a:r>
          </a:p>
          <a:p>
            <a:pPr lvl="1"/>
            <a:r>
              <a:rPr lang="en-US" dirty="0" smtClean="0"/>
              <a:t>Ontological commitments: objects</a:t>
            </a:r>
            <a:r>
              <a:rPr lang="en-US" dirty="0"/>
              <a:t>, sets, </a:t>
            </a:r>
            <a:r>
              <a:rPr lang="en-US" dirty="0" smtClean="0"/>
              <a:t>relations</a:t>
            </a:r>
          </a:p>
          <a:p>
            <a:r>
              <a:rPr lang="en-US" dirty="0" smtClean="0"/>
              <a:t>Relational structures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Ontological commitments [Quine 1948] too simplistic</a:t>
            </a:r>
          </a:p>
          <a:p>
            <a:pPr lvl="1"/>
            <a:r>
              <a:rPr lang="en-US" dirty="0" smtClean="0"/>
              <a:t>Ontology ?=? set of logical formulas = knowledge base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30</a:t>
            </a:fld>
            <a:endParaRPr lang="de-DE" dirty="0"/>
          </a:p>
        </p:txBody>
      </p:sp>
      <p:sp>
        <p:nvSpPr>
          <p:cNvPr id="5" name="Oval 14"/>
          <p:cNvSpPr>
            <a:spLocks noChangeArrowheads="1"/>
          </p:cNvSpPr>
          <p:nvPr/>
        </p:nvSpPr>
        <p:spPr bwMode="auto">
          <a:xfrm>
            <a:off x="2556272" y="4220220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6" name="Oval 15"/>
          <p:cNvSpPr>
            <a:spLocks noChangeArrowheads="1"/>
          </p:cNvSpPr>
          <p:nvPr/>
        </p:nvSpPr>
        <p:spPr bwMode="auto">
          <a:xfrm>
            <a:off x="3059509" y="4220220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7" name="Oval 16"/>
          <p:cNvSpPr>
            <a:spLocks noChangeArrowheads="1"/>
          </p:cNvSpPr>
          <p:nvPr/>
        </p:nvSpPr>
        <p:spPr bwMode="auto">
          <a:xfrm>
            <a:off x="3562747" y="4220220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8" name="Oval 17"/>
          <p:cNvSpPr>
            <a:spLocks noChangeArrowheads="1"/>
          </p:cNvSpPr>
          <p:nvPr/>
        </p:nvSpPr>
        <p:spPr bwMode="auto">
          <a:xfrm>
            <a:off x="3205559" y="3212158"/>
            <a:ext cx="142875" cy="144462"/>
          </a:xfrm>
          <a:prstGeom prst="ellipse">
            <a:avLst/>
          </a:prstGeom>
          <a:solidFill>
            <a:srgbClr val="66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9" name="Oval 18"/>
          <p:cNvSpPr>
            <a:spLocks noChangeArrowheads="1"/>
          </p:cNvSpPr>
          <p:nvPr/>
        </p:nvSpPr>
        <p:spPr bwMode="auto">
          <a:xfrm>
            <a:off x="3635772" y="2708920"/>
            <a:ext cx="142875" cy="144463"/>
          </a:xfrm>
          <a:prstGeom prst="ellipse">
            <a:avLst/>
          </a:prstGeom>
          <a:solidFill>
            <a:srgbClr val="66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10" name="Line 19"/>
          <p:cNvSpPr>
            <a:spLocks noChangeShapeType="1"/>
          </p:cNvSpPr>
          <p:nvPr/>
        </p:nvSpPr>
        <p:spPr bwMode="auto">
          <a:xfrm flipV="1">
            <a:off x="2627709" y="3356620"/>
            <a:ext cx="576263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20"/>
          <p:cNvSpPr>
            <a:spLocks noChangeShapeType="1"/>
          </p:cNvSpPr>
          <p:nvPr/>
        </p:nvSpPr>
        <p:spPr bwMode="auto">
          <a:xfrm flipV="1">
            <a:off x="3132534" y="3356620"/>
            <a:ext cx="71438" cy="863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21"/>
          <p:cNvSpPr>
            <a:spLocks noChangeShapeType="1"/>
          </p:cNvSpPr>
          <p:nvPr/>
        </p:nvSpPr>
        <p:spPr bwMode="auto">
          <a:xfrm flipV="1">
            <a:off x="3635772" y="2851795"/>
            <a:ext cx="73025" cy="1368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22"/>
          <p:cNvSpPr>
            <a:spLocks noChangeShapeType="1"/>
          </p:cNvSpPr>
          <p:nvPr/>
        </p:nvSpPr>
        <p:spPr bwMode="auto">
          <a:xfrm flipV="1">
            <a:off x="3348434" y="2851795"/>
            <a:ext cx="287338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Oval 23"/>
          <p:cNvSpPr>
            <a:spLocks noChangeArrowheads="1"/>
          </p:cNvSpPr>
          <p:nvPr/>
        </p:nvSpPr>
        <p:spPr bwMode="auto">
          <a:xfrm>
            <a:off x="5940822" y="4147195"/>
            <a:ext cx="142875" cy="144463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15" name="Oval 24"/>
          <p:cNvSpPr>
            <a:spLocks noChangeArrowheads="1"/>
          </p:cNvSpPr>
          <p:nvPr/>
        </p:nvSpPr>
        <p:spPr bwMode="auto">
          <a:xfrm>
            <a:off x="6515497" y="4145608"/>
            <a:ext cx="142875" cy="1444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16" name="Oval 25"/>
          <p:cNvSpPr>
            <a:spLocks noChangeArrowheads="1"/>
          </p:cNvSpPr>
          <p:nvPr/>
        </p:nvSpPr>
        <p:spPr bwMode="auto">
          <a:xfrm>
            <a:off x="5940822" y="3212158"/>
            <a:ext cx="142875" cy="144462"/>
          </a:xfrm>
          <a:prstGeom prst="ellipse">
            <a:avLst/>
          </a:prstGeom>
          <a:solidFill>
            <a:srgbClr val="669933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17" name="Line 26"/>
          <p:cNvSpPr>
            <a:spLocks noChangeShapeType="1"/>
          </p:cNvSpPr>
          <p:nvPr/>
        </p:nvSpPr>
        <p:spPr bwMode="auto">
          <a:xfrm flipV="1">
            <a:off x="6012259" y="3356620"/>
            <a:ext cx="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27"/>
          <p:cNvSpPr>
            <a:spLocks noChangeShapeType="1"/>
          </p:cNvSpPr>
          <p:nvPr/>
        </p:nvSpPr>
        <p:spPr bwMode="auto">
          <a:xfrm flipH="1" flipV="1">
            <a:off x="6085284" y="3356620"/>
            <a:ext cx="43180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28"/>
          <p:cNvSpPr txBox="1">
            <a:spLocks noChangeArrowheads="1"/>
          </p:cNvSpPr>
          <p:nvPr/>
        </p:nvSpPr>
        <p:spPr bwMode="auto">
          <a:xfrm>
            <a:off x="6085284" y="3067695"/>
            <a:ext cx="2087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en-US" sz="1400">
                <a:solidFill>
                  <a:srgbClr val="003366"/>
                </a:solidFill>
                <a:latin typeface="Helvetica" charset="0"/>
              </a:rPr>
              <a:t>N3:Person, Pole vaulter</a:t>
            </a:r>
          </a:p>
        </p:txBody>
      </p:sp>
      <p:sp>
        <p:nvSpPr>
          <p:cNvPr id="20" name="Line 31"/>
          <p:cNvSpPr>
            <a:spLocks noChangeShapeType="1"/>
          </p:cNvSpPr>
          <p:nvPr/>
        </p:nvSpPr>
        <p:spPr bwMode="auto">
          <a:xfrm>
            <a:off x="3419872" y="3283595"/>
            <a:ext cx="2447925" cy="0"/>
          </a:xfrm>
          <a:prstGeom prst="line">
            <a:avLst/>
          </a:prstGeom>
          <a:noFill/>
          <a:ln w="9525">
            <a:solidFill>
              <a:srgbClr val="000000"/>
            </a:solidFill>
            <a:prstDash val="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" name="Text Box 36"/>
          <p:cNvSpPr txBox="1">
            <a:spLocks noChangeArrowheads="1"/>
          </p:cNvSpPr>
          <p:nvPr/>
        </p:nvSpPr>
        <p:spPr bwMode="auto">
          <a:xfrm rot="-5400000">
            <a:off x="5123260" y="4101157"/>
            <a:ext cx="1143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en-US" sz="1400">
                <a:solidFill>
                  <a:srgbClr val="003366"/>
                </a:solidFill>
                <a:latin typeface="Helvetica" charset="0"/>
              </a:rPr>
              <a:t>Pn1:Person Name</a:t>
            </a:r>
          </a:p>
        </p:txBody>
      </p:sp>
      <p:sp>
        <p:nvSpPr>
          <p:cNvPr id="22" name="Text Box 37"/>
          <p:cNvSpPr txBox="1">
            <a:spLocks noChangeArrowheads="1"/>
          </p:cNvSpPr>
          <p:nvPr/>
        </p:nvSpPr>
        <p:spPr bwMode="auto">
          <a:xfrm rot="-5400000">
            <a:off x="6224984" y="420752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altLang="en-US" sz="1400">
                <a:solidFill>
                  <a:srgbClr val="003366"/>
                </a:solidFill>
                <a:latin typeface="Helvetica" charset="0"/>
              </a:rPr>
              <a:t>C1:Country</a:t>
            </a:r>
          </a:p>
        </p:txBody>
      </p:sp>
      <p:sp>
        <p:nvSpPr>
          <p:cNvPr id="23" name="Freeform 38"/>
          <p:cNvSpPr>
            <a:spLocks/>
          </p:cNvSpPr>
          <p:nvPr/>
        </p:nvSpPr>
        <p:spPr bwMode="auto">
          <a:xfrm>
            <a:off x="6085284" y="4293245"/>
            <a:ext cx="431800" cy="144463"/>
          </a:xfrm>
          <a:custGeom>
            <a:avLst/>
            <a:gdLst>
              <a:gd name="T0" fmla="*/ 0 w 252"/>
              <a:gd name="T1" fmla="*/ 0 h 56"/>
              <a:gd name="T2" fmla="*/ 2147483647 w 252"/>
              <a:gd name="T3" fmla="*/ 2147483647 h 56"/>
              <a:gd name="T4" fmla="*/ 2147483647 w 252"/>
              <a:gd name="T5" fmla="*/ 2147483647 h 56"/>
              <a:gd name="T6" fmla="*/ 2147483647 w 252"/>
              <a:gd name="T7" fmla="*/ 2147483647 h 56"/>
              <a:gd name="T8" fmla="*/ 2147483647 w 252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56"/>
              <a:gd name="T17" fmla="*/ 252 w 252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56">
                <a:moveTo>
                  <a:pt x="0" y="0"/>
                </a:moveTo>
                <a:lnTo>
                  <a:pt x="68" y="56"/>
                </a:lnTo>
                <a:lnTo>
                  <a:pt x="128" y="56"/>
                </a:lnTo>
                <a:lnTo>
                  <a:pt x="204" y="52"/>
                </a:lnTo>
                <a:lnTo>
                  <a:pt x="252" y="0"/>
                </a:lnTo>
              </a:path>
            </a:pathLst>
          </a:cu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24" name="Text Box 39"/>
          <p:cNvSpPr txBox="1">
            <a:spLocks noChangeArrowheads="1"/>
          </p:cNvSpPr>
          <p:nvPr/>
        </p:nvSpPr>
        <p:spPr bwMode="auto">
          <a:xfrm>
            <a:off x="1187847" y="3067695"/>
            <a:ext cx="215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en-US" sz="1400">
                <a:solidFill>
                  <a:srgbClr val="003366"/>
                </a:solidFill>
                <a:latin typeface="Helvetica" charset="0"/>
              </a:rPr>
              <a:t>N1:Person, Pole vaulter </a:t>
            </a:r>
          </a:p>
        </p:txBody>
      </p:sp>
      <p:sp>
        <p:nvSpPr>
          <p:cNvPr id="25" name="Text Box 40"/>
          <p:cNvSpPr txBox="1">
            <a:spLocks noChangeArrowheads="1"/>
          </p:cNvSpPr>
          <p:nvPr/>
        </p:nvSpPr>
        <p:spPr bwMode="auto">
          <a:xfrm>
            <a:off x="1981597" y="2780358"/>
            <a:ext cx="1727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en-US" sz="1400">
                <a:solidFill>
                  <a:srgbClr val="003366"/>
                </a:solidFill>
                <a:latin typeface="Helvetica" charset="0"/>
              </a:rPr>
              <a:t>N2:Pole vault trial</a:t>
            </a:r>
          </a:p>
        </p:txBody>
      </p:sp>
      <p:sp>
        <p:nvSpPr>
          <p:cNvPr id="26" name="Text Box 41"/>
          <p:cNvSpPr txBox="1">
            <a:spLocks noChangeArrowheads="1"/>
          </p:cNvSpPr>
          <p:nvPr/>
        </p:nvSpPr>
        <p:spPr bwMode="auto">
          <a:xfrm rot="-5400000">
            <a:off x="1989534" y="3996383"/>
            <a:ext cx="86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en-US" sz="1400">
                <a:solidFill>
                  <a:srgbClr val="003366"/>
                </a:solidFill>
                <a:latin typeface="Helvetica" charset="0"/>
              </a:rPr>
              <a:t>F1:Face</a:t>
            </a:r>
          </a:p>
        </p:txBody>
      </p:sp>
      <p:sp>
        <p:nvSpPr>
          <p:cNvPr id="27" name="Text Box 42"/>
          <p:cNvSpPr txBox="1">
            <a:spLocks noChangeArrowheads="1"/>
          </p:cNvSpPr>
          <p:nvPr/>
        </p:nvSpPr>
        <p:spPr bwMode="auto">
          <a:xfrm rot="-5400000">
            <a:off x="2476103" y="3924152"/>
            <a:ext cx="8651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en-US" sz="1400">
                <a:solidFill>
                  <a:srgbClr val="003366"/>
                </a:solidFill>
                <a:latin typeface="Helvetica" charset="0"/>
              </a:rPr>
              <a:t>B1:Body</a:t>
            </a:r>
          </a:p>
        </p:txBody>
      </p:sp>
      <p:sp>
        <p:nvSpPr>
          <p:cNvPr id="28" name="Text Box 43"/>
          <p:cNvSpPr txBox="1">
            <a:spLocks noChangeArrowheads="1"/>
          </p:cNvSpPr>
          <p:nvPr/>
        </p:nvSpPr>
        <p:spPr bwMode="auto">
          <a:xfrm rot="-5400000">
            <a:off x="2981722" y="3923358"/>
            <a:ext cx="86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de-DE" altLang="en-US" sz="1400">
                <a:solidFill>
                  <a:srgbClr val="003366"/>
                </a:solidFill>
                <a:latin typeface="Helvetica" charset="0"/>
              </a:rPr>
              <a:t>P1:Pole</a:t>
            </a:r>
          </a:p>
        </p:txBody>
      </p:sp>
      <p:sp>
        <p:nvSpPr>
          <p:cNvPr id="29" name="Freeform 44"/>
          <p:cNvSpPr>
            <a:spLocks/>
          </p:cNvSpPr>
          <p:nvPr/>
        </p:nvSpPr>
        <p:spPr bwMode="auto">
          <a:xfrm>
            <a:off x="2680097" y="4351983"/>
            <a:ext cx="400050" cy="88900"/>
          </a:xfrm>
          <a:custGeom>
            <a:avLst/>
            <a:gdLst>
              <a:gd name="T0" fmla="*/ 0 w 252"/>
              <a:gd name="T1" fmla="*/ 0 h 56"/>
              <a:gd name="T2" fmla="*/ 2147483647 w 252"/>
              <a:gd name="T3" fmla="*/ 2147483647 h 56"/>
              <a:gd name="T4" fmla="*/ 2147483647 w 252"/>
              <a:gd name="T5" fmla="*/ 2147483647 h 56"/>
              <a:gd name="T6" fmla="*/ 2147483647 w 252"/>
              <a:gd name="T7" fmla="*/ 2147483647 h 56"/>
              <a:gd name="T8" fmla="*/ 2147483647 w 252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56"/>
              <a:gd name="T17" fmla="*/ 252 w 252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56">
                <a:moveTo>
                  <a:pt x="0" y="0"/>
                </a:moveTo>
                <a:lnTo>
                  <a:pt x="68" y="56"/>
                </a:lnTo>
                <a:lnTo>
                  <a:pt x="128" y="56"/>
                </a:lnTo>
                <a:lnTo>
                  <a:pt x="204" y="52"/>
                </a:lnTo>
                <a:lnTo>
                  <a:pt x="252" y="0"/>
                </a:lnTo>
              </a:path>
            </a:pathLst>
          </a:cu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0" name="Freeform 45"/>
          <p:cNvSpPr>
            <a:spLocks/>
          </p:cNvSpPr>
          <p:nvPr/>
        </p:nvSpPr>
        <p:spPr bwMode="auto">
          <a:xfrm>
            <a:off x="3205559" y="4364683"/>
            <a:ext cx="400050" cy="88900"/>
          </a:xfrm>
          <a:custGeom>
            <a:avLst/>
            <a:gdLst>
              <a:gd name="T0" fmla="*/ 0 w 252"/>
              <a:gd name="T1" fmla="*/ 0 h 56"/>
              <a:gd name="T2" fmla="*/ 2147483647 w 252"/>
              <a:gd name="T3" fmla="*/ 2147483647 h 56"/>
              <a:gd name="T4" fmla="*/ 2147483647 w 252"/>
              <a:gd name="T5" fmla="*/ 2147483647 h 56"/>
              <a:gd name="T6" fmla="*/ 2147483647 w 252"/>
              <a:gd name="T7" fmla="*/ 2147483647 h 56"/>
              <a:gd name="T8" fmla="*/ 2147483647 w 252"/>
              <a:gd name="T9" fmla="*/ 0 h 5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52"/>
              <a:gd name="T16" fmla="*/ 0 h 56"/>
              <a:gd name="T17" fmla="*/ 252 w 252"/>
              <a:gd name="T18" fmla="*/ 56 h 5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52" h="56">
                <a:moveTo>
                  <a:pt x="0" y="0"/>
                </a:moveTo>
                <a:lnTo>
                  <a:pt x="68" y="56"/>
                </a:lnTo>
                <a:lnTo>
                  <a:pt x="128" y="56"/>
                </a:lnTo>
                <a:lnTo>
                  <a:pt x="204" y="52"/>
                </a:lnTo>
                <a:lnTo>
                  <a:pt x="252" y="0"/>
                </a:lnTo>
              </a:path>
            </a:pathLst>
          </a:custGeom>
          <a:noFill/>
          <a:ln w="38100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37931725" indent="-37474525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endParaRPr lang="en-US" altLang="en-US"/>
          </a:p>
        </p:txBody>
      </p:sp>
      <p:sp>
        <p:nvSpPr>
          <p:cNvPr id="31" name="Cloud Callout 30"/>
          <p:cNvSpPr/>
          <p:nvPr/>
        </p:nvSpPr>
        <p:spPr>
          <a:xfrm>
            <a:off x="3841551" y="584068"/>
            <a:ext cx="4919266" cy="1801316"/>
          </a:xfrm>
          <a:prstGeom prst="cloudCallout">
            <a:avLst>
              <a:gd name="adj1" fmla="val -48715"/>
              <a:gd name="adj2" fmla="val 6159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Events as objects??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853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Results in Computer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Event recognition [NAOS 81-84]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31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187624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84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894" y="2923828"/>
            <a:ext cx="4578006" cy="33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15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[Neumann 81]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Events defined by sufficient conditions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ompositional structure</a:t>
            </a:r>
          </a:p>
          <a:p>
            <a:pPr lvl="1"/>
            <a:r>
              <a:rPr lang="en-US" dirty="0" smtClean="0"/>
              <a:t>Temporal relations between substructures</a:t>
            </a:r>
          </a:p>
          <a:p>
            <a:r>
              <a:rPr lang="en-US" dirty="0" smtClean="0"/>
              <a:t>Foundations of complex event processing (CEP)</a:t>
            </a:r>
            <a:br>
              <a:rPr lang="en-US" dirty="0" smtClean="0"/>
            </a:br>
            <a:r>
              <a:rPr lang="en-US" dirty="0" smtClean="0"/>
              <a:t>as known today</a:t>
            </a:r>
            <a:endParaRPr lang="en-US" dirty="0"/>
          </a:p>
          <a:p>
            <a:r>
              <a:rPr lang="en-US" dirty="0" smtClean="0"/>
              <a:t>Conclusion: An event is not (only) an abstract object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Question: How to represent notions such as, e.g., “cultural changes” as being relevant for research in</a:t>
            </a:r>
            <a:br>
              <a:rPr lang="en-US" dirty="0" smtClean="0"/>
            </a:br>
            <a:r>
              <a:rPr lang="en-US" dirty="0" smtClean="0"/>
              <a:t>manuscript cultures?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853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" name="Gerade Verbindung mit Pfeil 103"/>
          <p:cNvCxnSpPr>
            <a:stCxn id="90" idx="4"/>
          </p:cNvCxnSpPr>
          <p:nvPr/>
        </p:nvCxnSpPr>
        <p:spPr>
          <a:xfrm flipH="1">
            <a:off x="4056063" y="2032794"/>
            <a:ext cx="552450" cy="177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1" name="Gerade Verbindung mit Pfeil 100"/>
          <p:cNvCxnSpPr>
            <a:stCxn id="90" idx="4"/>
          </p:cNvCxnSpPr>
          <p:nvPr/>
        </p:nvCxnSpPr>
        <p:spPr>
          <a:xfrm flipH="1">
            <a:off x="3533775" y="2032794"/>
            <a:ext cx="1074738" cy="177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75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en-US" dirty="0" smtClean="0">
                <a:latin typeface="Arial" charset="0"/>
              </a:rPr>
              <a:t>[Neumann 15]</a:t>
            </a:r>
            <a:endParaRPr lang="de-DE" altLang="en-US" dirty="0">
              <a:latin typeface="Arial" charset="0"/>
            </a:endParaRPr>
          </a:p>
        </p:txBody>
      </p:sp>
      <p:sp>
        <p:nvSpPr>
          <p:cNvPr id="28676" name="Textfeld 3"/>
          <p:cNvSpPr txBox="1">
            <a:spLocks noChangeArrowheads="1"/>
          </p:cNvSpPr>
          <p:nvPr/>
        </p:nvSpPr>
        <p:spPr bwMode="auto">
          <a:xfrm>
            <a:off x="457200" y="1124744"/>
            <a:ext cx="7958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1800" b="1"/>
              <a:t>Deutung von Exemplaren als Zeugnisse einer kulturellen Entwicklung  </a:t>
            </a:r>
          </a:p>
        </p:txBody>
      </p:sp>
      <p:sp>
        <p:nvSpPr>
          <p:cNvPr id="6" name="Oval 5"/>
          <p:cNvSpPr/>
          <p:nvPr/>
        </p:nvSpPr>
        <p:spPr>
          <a:xfrm>
            <a:off x="1344613" y="5968207"/>
            <a:ext cx="1935162" cy="428625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>
                <a:latin typeface="Arial"/>
                <a:cs typeface="Arial"/>
              </a:rPr>
              <a:t>Manuskript1</a:t>
            </a:r>
          </a:p>
        </p:txBody>
      </p:sp>
      <p:sp>
        <p:nvSpPr>
          <p:cNvPr id="9" name="Oval 8"/>
          <p:cNvSpPr/>
          <p:nvPr/>
        </p:nvSpPr>
        <p:spPr>
          <a:xfrm>
            <a:off x="1414463" y="5020469"/>
            <a:ext cx="1747837" cy="5651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Lehrschrift</a:t>
            </a:r>
          </a:p>
          <a:p>
            <a:pPr algn="ctr">
              <a:defRPr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um 1200</a:t>
            </a:r>
          </a:p>
        </p:txBody>
      </p:sp>
      <p:sp>
        <p:nvSpPr>
          <p:cNvPr id="10" name="Oval 9"/>
          <p:cNvSpPr/>
          <p:nvPr/>
        </p:nvSpPr>
        <p:spPr>
          <a:xfrm>
            <a:off x="5957888" y="4995069"/>
            <a:ext cx="1747837" cy="5651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Lehrschrift</a:t>
            </a:r>
          </a:p>
          <a:p>
            <a:pPr algn="ctr">
              <a:defRPr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um 1300</a:t>
            </a:r>
          </a:p>
        </p:txBody>
      </p:sp>
      <p:cxnSp>
        <p:nvCxnSpPr>
          <p:cNvPr id="12" name="Gerade Verbindung mit Pfeil 11"/>
          <p:cNvCxnSpPr>
            <a:stCxn id="6" idx="0"/>
            <a:endCxn id="9" idx="4"/>
          </p:cNvCxnSpPr>
          <p:nvPr/>
        </p:nvCxnSpPr>
        <p:spPr>
          <a:xfrm flipH="1" flipV="1">
            <a:off x="2289175" y="5585619"/>
            <a:ext cx="23813" cy="382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2289175" y="5630069"/>
            <a:ext cx="124460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600">
                <a:latin typeface="Arial"/>
                <a:ea typeface="ＭＳ Ｐゴシック" charset="0"/>
                <a:cs typeface="Arial"/>
              </a:rPr>
              <a:t>Instanz-von</a:t>
            </a:r>
          </a:p>
        </p:txBody>
      </p:sp>
      <p:cxnSp>
        <p:nvCxnSpPr>
          <p:cNvPr id="19" name="Gerade Verbindung mit Pfeil 18"/>
          <p:cNvCxnSpPr>
            <a:endCxn id="10" idx="4"/>
          </p:cNvCxnSpPr>
          <p:nvPr/>
        </p:nvCxnSpPr>
        <p:spPr>
          <a:xfrm flipV="1">
            <a:off x="6831013" y="5560219"/>
            <a:ext cx="0" cy="5159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Oval 26"/>
          <p:cNvSpPr/>
          <p:nvPr/>
        </p:nvSpPr>
        <p:spPr>
          <a:xfrm>
            <a:off x="5862638" y="5945982"/>
            <a:ext cx="1936750" cy="428625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>
                <a:latin typeface="Arial"/>
                <a:cs typeface="Arial"/>
              </a:rPr>
              <a:t>Manuskript2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6831013" y="5599907"/>
            <a:ext cx="1246187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600">
                <a:latin typeface="Arial"/>
                <a:ea typeface="ＭＳ Ｐゴシック" charset="0"/>
                <a:cs typeface="Arial"/>
              </a:rPr>
              <a:t>Instanz-von</a:t>
            </a:r>
          </a:p>
        </p:txBody>
      </p:sp>
      <p:sp>
        <p:nvSpPr>
          <p:cNvPr id="29" name="Oval 28"/>
          <p:cNvSpPr/>
          <p:nvPr/>
        </p:nvSpPr>
        <p:spPr>
          <a:xfrm>
            <a:off x="563563" y="4018757"/>
            <a:ext cx="1379537" cy="6461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de-DE" altLang="en-US" sz="1600"/>
              <a:t>Mönche</a:t>
            </a:r>
          </a:p>
          <a:p>
            <a:pPr algn="ctr" eaLnBrk="1" hangingPunct="1"/>
            <a:r>
              <a:rPr lang="de-DE" altLang="en-US" sz="1600"/>
              <a:t>um 1200</a:t>
            </a:r>
          </a:p>
        </p:txBody>
      </p:sp>
      <p:cxnSp>
        <p:nvCxnSpPr>
          <p:cNvPr id="30" name="Gerade Verbindung mit Pfeil 29"/>
          <p:cNvCxnSpPr>
            <a:stCxn id="9" idx="0"/>
            <a:endCxn id="29" idx="4"/>
          </p:cNvCxnSpPr>
          <p:nvPr/>
        </p:nvCxnSpPr>
        <p:spPr>
          <a:xfrm flipH="1" flipV="1">
            <a:off x="1252538" y="4664869"/>
            <a:ext cx="1036637" cy="355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98425" y="4729957"/>
            <a:ext cx="1701800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600">
                <a:latin typeface="Arial"/>
                <a:ea typeface="ＭＳ Ｐゴシック" charset="0"/>
                <a:cs typeface="Arial"/>
              </a:rPr>
              <a:t>geschrieben-von</a:t>
            </a:r>
          </a:p>
        </p:txBody>
      </p:sp>
      <p:sp>
        <p:nvSpPr>
          <p:cNvPr id="34" name="Oval 33"/>
          <p:cNvSpPr/>
          <p:nvPr/>
        </p:nvSpPr>
        <p:spPr>
          <a:xfrm>
            <a:off x="2459038" y="4101307"/>
            <a:ext cx="1597025" cy="6461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Studenten</a:t>
            </a:r>
          </a:p>
          <a:p>
            <a:pPr algn="ctr">
              <a:defRPr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um 1200</a:t>
            </a:r>
          </a:p>
        </p:txBody>
      </p:sp>
      <p:cxnSp>
        <p:nvCxnSpPr>
          <p:cNvPr id="35" name="Gerade Verbindung mit Pfeil 34"/>
          <p:cNvCxnSpPr>
            <a:stCxn id="9" idx="0"/>
            <a:endCxn id="34" idx="4"/>
          </p:cNvCxnSpPr>
          <p:nvPr/>
        </p:nvCxnSpPr>
        <p:spPr>
          <a:xfrm flipV="1">
            <a:off x="2289175" y="4747419"/>
            <a:ext cx="968375" cy="2730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>
            <a:off x="2728913" y="4768057"/>
            <a:ext cx="1609725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1600"/>
              <a:t>geschrieben-für</a:t>
            </a:r>
          </a:p>
        </p:txBody>
      </p:sp>
      <p:cxnSp>
        <p:nvCxnSpPr>
          <p:cNvPr id="47" name="Gerade Verbindung mit Pfeil 46"/>
          <p:cNvCxnSpPr>
            <a:endCxn id="57" idx="4"/>
          </p:cNvCxnSpPr>
          <p:nvPr/>
        </p:nvCxnSpPr>
        <p:spPr>
          <a:xfrm flipH="1" flipV="1">
            <a:off x="2289175" y="3761582"/>
            <a:ext cx="36513" cy="12652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feld 54"/>
          <p:cNvSpPr txBox="1"/>
          <p:nvPr/>
        </p:nvSpPr>
        <p:spPr>
          <a:xfrm>
            <a:off x="1149350" y="3702844"/>
            <a:ext cx="1176338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600">
                <a:latin typeface="Arial"/>
                <a:ea typeface="ＭＳ Ｐゴシック" charset="0"/>
                <a:cs typeface="Arial"/>
              </a:rPr>
              <a:t>hat-Thema</a:t>
            </a:r>
          </a:p>
        </p:txBody>
      </p:sp>
      <p:sp>
        <p:nvSpPr>
          <p:cNvPr id="57" name="Oval 56"/>
          <p:cNvSpPr/>
          <p:nvPr/>
        </p:nvSpPr>
        <p:spPr>
          <a:xfrm>
            <a:off x="1490663" y="3113882"/>
            <a:ext cx="1597025" cy="6477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Moral</a:t>
            </a:r>
          </a:p>
          <a:p>
            <a:pPr algn="ctr">
              <a:defRPr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um 1200</a:t>
            </a:r>
          </a:p>
        </p:txBody>
      </p:sp>
      <p:sp>
        <p:nvSpPr>
          <p:cNvPr id="59" name="Oval 58"/>
          <p:cNvSpPr/>
          <p:nvPr/>
        </p:nvSpPr>
        <p:spPr>
          <a:xfrm>
            <a:off x="5106988" y="3974307"/>
            <a:ext cx="1377950" cy="6461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de-DE" altLang="en-US" sz="1600"/>
              <a:t>Mönche</a:t>
            </a:r>
          </a:p>
          <a:p>
            <a:pPr algn="ctr" eaLnBrk="1" hangingPunct="1"/>
            <a:r>
              <a:rPr lang="de-DE" altLang="en-US" sz="1600"/>
              <a:t>um 1300</a:t>
            </a:r>
          </a:p>
        </p:txBody>
      </p:sp>
      <p:cxnSp>
        <p:nvCxnSpPr>
          <p:cNvPr id="60" name="Gerade Verbindung mit Pfeil 59"/>
          <p:cNvCxnSpPr>
            <a:stCxn id="10" idx="0"/>
            <a:endCxn id="59" idx="4"/>
          </p:cNvCxnSpPr>
          <p:nvPr/>
        </p:nvCxnSpPr>
        <p:spPr>
          <a:xfrm flipH="1" flipV="1">
            <a:off x="5795963" y="4620419"/>
            <a:ext cx="1035050" cy="3746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Oval 60"/>
          <p:cNvSpPr/>
          <p:nvPr/>
        </p:nvSpPr>
        <p:spPr>
          <a:xfrm>
            <a:off x="7000875" y="4056857"/>
            <a:ext cx="1597025" cy="64611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Studenten</a:t>
            </a:r>
          </a:p>
          <a:p>
            <a:pPr algn="ctr">
              <a:defRPr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um 1300</a:t>
            </a:r>
          </a:p>
        </p:txBody>
      </p:sp>
      <p:cxnSp>
        <p:nvCxnSpPr>
          <p:cNvPr id="62" name="Gerade Verbindung mit Pfeil 61"/>
          <p:cNvCxnSpPr>
            <a:stCxn id="10" idx="0"/>
            <a:endCxn id="61" idx="4"/>
          </p:cNvCxnSpPr>
          <p:nvPr/>
        </p:nvCxnSpPr>
        <p:spPr>
          <a:xfrm flipV="1">
            <a:off x="6831013" y="4702969"/>
            <a:ext cx="968375" cy="292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feld 62"/>
          <p:cNvSpPr txBox="1"/>
          <p:nvPr/>
        </p:nvSpPr>
        <p:spPr>
          <a:xfrm>
            <a:off x="7272338" y="4722019"/>
            <a:ext cx="1609725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r>
              <a:rPr lang="de-DE" altLang="en-US" sz="1600"/>
              <a:t>geschrieben-für</a:t>
            </a:r>
          </a:p>
        </p:txBody>
      </p:sp>
      <p:cxnSp>
        <p:nvCxnSpPr>
          <p:cNvPr id="64" name="Gerade Verbindung mit Pfeil 63"/>
          <p:cNvCxnSpPr>
            <a:stCxn id="10" idx="0"/>
            <a:endCxn id="66" idx="4"/>
          </p:cNvCxnSpPr>
          <p:nvPr/>
        </p:nvCxnSpPr>
        <p:spPr>
          <a:xfrm flipH="1" flipV="1">
            <a:off x="6821488" y="3717132"/>
            <a:ext cx="9525" cy="12779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feld 64"/>
          <p:cNvSpPr txBox="1"/>
          <p:nvPr/>
        </p:nvSpPr>
        <p:spPr>
          <a:xfrm>
            <a:off x="5654675" y="3664744"/>
            <a:ext cx="1176338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600">
                <a:latin typeface="Arial"/>
                <a:ea typeface="ＭＳ Ｐゴシック" charset="0"/>
                <a:cs typeface="Arial"/>
              </a:rPr>
              <a:t>hat-Thema</a:t>
            </a:r>
          </a:p>
        </p:txBody>
      </p:sp>
      <p:sp>
        <p:nvSpPr>
          <p:cNvPr id="66" name="Oval 65"/>
          <p:cNvSpPr/>
          <p:nvPr/>
        </p:nvSpPr>
        <p:spPr>
          <a:xfrm>
            <a:off x="6022975" y="3071019"/>
            <a:ext cx="1597025" cy="646113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Moral</a:t>
            </a:r>
          </a:p>
          <a:p>
            <a:pPr algn="ctr">
              <a:defRPr/>
            </a:pPr>
            <a:r>
              <a:rPr lang="de-DE" sz="1600">
                <a:solidFill>
                  <a:schemeClr val="tx1"/>
                </a:solidFill>
                <a:latin typeface="Arial"/>
                <a:cs typeface="Arial"/>
              </a:rPr>
              <a:t>um 1300</a:t>
            </a:r>
          </a:p>
        </p:txBody>
      </p:sp>
      <p:sp>
        <p:nvSpPr>
          <p:cNvPr id="70" name="Textfeld 69"/>
          <p:cNvSpPr txBox="1"/>
          <p:nvPr/>
        </p:nvSpPr>
        <p:spPr>
          <a:xfrm>
            <a:off x="4646613" y="4702969"/>
            <a:ext cx="1701800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600">
                <a:latin typeface="Arial"/>
                <a:ea typeface="ＭＳ Ｐゴシック" charset="0"/>
                <a:cs typeface="Arial"/>
              </a:rPr>
              <a:t>geschrieben-von</a:t>
            </a:r>
          </a:p>
        </p:txBody>
      </p:sp>
      <p:sp>
        <p:nvSpPr>
          <p:cNvPr id="71" name="Oval 70"/>
          <p:cNvSpPr/>
          <p:nvPr/>
        </p:nvSpPr>
        <p:spPr>
          <a:xfrm>
            <a:off x="1117600" y="2412207"/>
            <a:ext cx="6981825" cy="538162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de-DE" altLang="en-US" sz="1800">
                <a:latin typeface="Calibri" charset="0"/>
              </a:rPr>
              <a:t>Kulturelle Veränderungen zwischen 1200 und 1300</a:t>
            </a:r>
          </a:p>
        </p:txBody>
      </p:sp>
      <p:cxnSp>
        <p:nvCxnSpPr>
          <p:cNvPr id="79" name="Gerade Verbindung mit Pfeil 78"/>
          <p:cNvCxnSpPr>
            <a:stCxn id="57" idx="7"/>
          </p:cNvCxnSpPr>
          <p:nvPr/>
        </p:nvCxnSpPr>
        <p:spPr>
          <a:xfrm flipV="1">
            <a:off x="2852738" y="2950369"/>
            <a:ext cx="531812" cy="2587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Gerade Verbindung mit Pfeil 84"/>
          <p:cNvCxnSpPr>
            <a:stCxn id="66" idx="1"/>
          </p:cNvCxnSpPr>
          <p:nvPr/>
        </p:nvCxnSpPr>
        <p:spPr>
          <a:xfrm flipH="1" flipV="1">
            <a:off x="5795963" y="2950369"/>
            <a:ext cx="460375" cy="215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8" name="Textfeld 87"/>
          <p:cNvSpPr txBox="1"/>
          <p:nvPr/>
        </p:nvSpPr>
        <p:spPr>
          <a:xfrm>
            <a:off x="3087688" y="3002757"/>
            <a:ext cx="1165225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600">
                <a:latin typeface="Arial"/>
                <a:ea typeface="ＭＳ Ｐゴシック" charset="0"/>
                <a:cs typeface="Arial"/>
              </a:rPr>
              <a:t>ist-Teil-von</a:t>
            </a:r>
          </a:p>
        </p:txBody>
      </p:sp>
      <p:sp>
        <p:nvSpPr>
          <p:cNvPr id="89" name="Textfeld 88"/>
          <p:cNvSpPr txBox="1"/>
          <p:nvPr/>
        </p:nvSpPr>
        <p:spPr>
          <a:xfrm>
            <a:off x="5021263" y="2972594"/>
            <a:ext cx="1165225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600">
                <a:latin typeface="Arial"/>
                <a:ea typeface="ＭＳ Ｐゴシック" charset="0"/>
                <a:cs typeface="Arial"/>
              </a:rPr>
              <a:t>ist-Teil-von</a:t>
            </a:r>
          </a:p>
        </p:txBody>
      </p:sp>
      <p:sp>
        <p:nvSpPr>
          <p:cNvPr id="90" name="Oval 89"/>
          <p:cNvSpPr/>
          <p:nvPr/>
        </p:nvSpPr>
        <p:spPr>
          <a:xfrm>
            <a:off x="188913" y="1494632"/>
            <a:ext cx="8839200" cy="538162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/>
              <a:t>Hintergrundwissen</a:t>
            </a:r>
          </a:p>
        </p:txBody>
      </p:sp>
      <p:cxnSp>
        <p:nvCxnSpPr>
          <p:cNvPr id="92" name="Gerade Verbindung mit Pfeil 91"/>
          <p:cNvCxnSpPr>
            <a:stCxn id="90" idx="4"/>
          </p:cNvCxnSpPr>
          <p:nvPr/>
        </p:nvCxnSpPr>
        <p:spPr>
          <a:xfrm>
            <a:off x="4608513" y="2032794"/>
            <a:ext cx="0" cy="2778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0" name="Textfeld 99"/>
          <p:cNvSpPr txBox="1"/>
          <p:nvPr/>
        </p:nvSpPr>
        <p:spPr>
          <a:xfrm>
            <a:off x="2646363" y="2074069"/>
            <a:ext cx="750887" cy="3381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sz="1600">
                <a:latin typeface="Arial"/>
                <a:ea typeface="ＭＳ Ｐゴシック" charset="0"/>
                <a:cs typeface="Arial"/>
              </a:rPr>
              <a:t>betrifft</a:t>
            </a:r>
          </a:p>
        </p:txBody>
      </p:sp>
      <p:cxnSp>
        <p:nvCxnSpPr>
          <p:cNvPr id="109" name="Gerade Verbindung mit Pfeil 108"/>
          <p:cNvCxnSpPr/>
          <p:nvPr/>
        </p:nvCxnSpPr>
        <p:spPr>
          <a:xfrm>
            <a:off x="4597400" y="2032794"/>
            <a:ext cx="1073150" cy="177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0" name="Gerade Verbindung mit Pfeil 109"/>
          <p:cNvCxnSpPr/>
          <p:nvPr/>
        </p:nvCxnSpPr>
        <p:spPr>
          <a:xfrm>
            <a:off x="4597400" y="2032794"/>
            <a:ext cx="552450" cy="177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1" name="Gruppierung 113"/>
          <p:cNvGrpSpPr>
            <a:grpSpLocks/>
          </p:cNvGrpSpPr>
          <p:nvPr/>
        </p:nvGrpSpPr>
        <p:grpSpPr bwMode="auto">
          <a:xfrm>
            <a:off x="188913" y="2074069"/>
            <a:ext cx="8693150" cy="3863975"/>
            <a:chOff x="188599" y="2479476"/>
            <a:chExt cx="8693323" cy="3864856"/>
          </a:xfrm>
        </p:grpSpPr>
        <p:sp>
          <p:nvSpPr>
            <p:cNvPr id="52" name="Rechteck 111"/>
            <p:cNvSpPr/>
            <p:nvPr/>
          </p:nvSpPr>
          <p:spPr>
            <a:xfrm>
              <a:off x="188599" y="2479476"/>
              <a:ext cx="8693323" cy="3864856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100000"/>
                    <a:shade val="100000"/>
                    <a:satMod val="130000"/>
                    <a:alpha val="46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  <a:alpha val="46000"/>
                  </a:schemeClr>
                </a:gs>
              </a:gsLst>
              <a:lin ang="16200000" scaled="0"/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53" name="Textfeld 112"/>
            <p:cNvSpPr txBox="1">
              <a:spLocks noChangeArrowheads="1"/>
            </p:cNvSpPr>
            <p:nvPr/>
          </p:nvSpPr>
          <p:spPr bwMode="auto">
            <a:xfrm>
              <a:off x="3518162" y="3861035"/>
              <a:ext cx="182427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de-DE" altLang="en-US" sz="1800" b="1" dirty="0">
                  <a:solidFill>
                    <a:srgbClr val="0000FF"/>
                  </a:solidFill>
                </a:rPr>
                <a:t>Rekonstruktions-</a:t>
              </a:r>
            </a:p>
            <a:p>
              <a:pPr algn="ctr" eaLnBrk="1" hangingPunct="1"/>
              <a:r>
                <a:rPr lang="de-DE" altLang="en-US" sz="1800" b="1" dirty="0" err="1">
                  <a:solidFill>
                    <a:srgbClr val="0000FF"/>
                  </a:solidFill>
                </a:rPr>
                <a:t>aufgabe</a:t>
              </a:r>
              <a:endParaRPr lang="de-DE" altLang="en-US" sz="1800" b="1" dirty="0">
                <a:solidFill>
                  <a:srgbClr val="0000FF"/>
                </a:solidFill>
              </a:endParaRPr>
            </a:p>
          </p:txBody>
        </p:sp>
        <p:sp>
          <p:nvSpPr>
            <p:cNvPr id="54" name="Textfeld 112"/>
            <p:cNvSpPr txBox="1">
              <a:spLocks noChangeArrowheads="1"/>
            </p:cNvSpPr>
            <p:nvPr/>
          </p:nvSpPr>
          <p:spPr bwMode="auto">
            <a:xfrm>
              <a:off x="3808303" y="5525696"/>
              <a:ext cx="1274733" cy="646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 eaLnBrk="1" hangingPunct="1"/>
              <a:r>
                <a:rPr lang="de-DE" altLang="en-US" sz="1800" b="1" dirty="0" smtClean="0">
                  <a:solidFill>
                    <a:srgbClr val="0000FF"/>
                  </a:solidFill>
                </a:rPr>
                <a:t>Computer</a:t>
              </a:r>
              <a:r>
                <a:rPr lang="de-DE" altLang="en-US" sz="1800" b="1" smtClean="0">
                  <a:solidFill>
                    <a:srgbClr val="0000FF"/>
                  </a:solidFill>
                </a:rPr>
                <a:t/>
              </a:r>
              <a:br>
                <a:rPr lang="de-DE" altLang="en-US" sz="1800" b="1" smtClean="0">
                  <a:solidFill>
                    <a:srgbClr val="0000FF"/>
                  </a:solidFill>
                </a:rPr>
              </a:br>
              <a:r>
                <a:rPr lang="de-DE" altLang="en-US" sz="1800" b="1" smtClean="0">
                  <a:solidFill>
                    <a:srgbClr val="0000FF"/>
                  </a:solidFill>
                </a:rPr>
                <a:t>Support?</a:t>
              </a:r>
              <a:endParaRPr lang="de-DE" altLang="en-US" sz="1800" b="1" dirty="0">
                <a:solidFill>
                  <a:srgbClr val="0000FF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203848" y="6374607"/>
            <a:ext cx="2484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 </a:t>
            </a:r>
            <a:r>
              <a:rPr lang="en-US" dirty="0"/>
              <a:t>©</a:t>
            </a:r>
            <a:r>
              <a:rPr lang="en-US" dirty="0" smtClean="0"/>
              <a:t>Bernd Neumann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386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7" grpId="0"/>
      <p:bldP spid="28" grpId="0"/>
      <p:bldP spid="29" grpId="0" animBg="1"/>
      <p:bldP spid="31" grpId="0"/>
      <p:bldP spid="34" grpId="0" animBg="1"/>
      <p:bldP spid="36" grpId="0"/>
      <p:bldP spid="55" grpId="0"/>
      <p:bldP spid="57" grpId="0" animBg="1"/>
      <p:bldP spid="59" grpId="0" animBg="1"/>
      <p:bldP spid="61" grpId="0" animBg="1"/>
      <p:bldP spid="63" grpId="0"/>
      <p:bldP spid="65" grpId="0"/>
      <p:bldP spid="66" grpId="0" animBg="1"/>
      <p:bldP spid="70" grpId="0"/>
      <p:bldP spid="71" grpId="0" animBg="1"/>
      <p:bldP spid="88" grpId="0"/>
      <p:bldP spid="89" grpId="0"/>
      <p:bldP spid="10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Humanities and Informatics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representation problems unsolved in CS</a:t>
            </a:r>
          </a:p>
          <a:p>
            <a:r>
              <a:rPr lang="en-US" dirty="0" smtClean="0"/>
              <a:t>Humanities are based on rich human ontologies</a:t>
            </a:r>
          </a:p>
          <a:p>
            <a:r>
              <a:rPr lang="en-US" dirty="0" smtClean="0"/>
              <a:t>Humanities can help overcome </a:t>
            </a:r>
            <a:br>
              <a:rPr lang="en-US" dirty="0" smtClean="0"/>
            </a:br>
            <a:r>
              <a:rPr lang="en-US" dirty="0" smtClean="0"/>
              <a:t>semantics illusion in computer science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889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Hypothesis: Need “Rich Ontologies”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96975"/>
            <a:ext cx="8507413" cy="4968875"/>
          </a:xfrm>
        </p:spPr>
        <p:txBody>
          <a:bodyPr/>
          <a:lstStyle/>
          <a:p>
            <a:r>
              <a:rPr lang="en-US" dirty="0" smtClean="0"/>
              <a:t>An ontology is neither a set of formulae </a:t>
            </a:r>
            <a:br>
              <a:rPr lang="en-US" dirty="0" smtClean="0"/>
            </a:br>
            <a:r>
              <a:rPr lang="en-US" dirty="0" smtClean="0"/>
              <a:t>nor a set of names</a:t>
            </a:r>
          </a:p>
          <a:p>
            <a:r>
              <a:rPr lang="en-US" dirty="0" smtClean="0"/>
              <a:t>Ontology = representational commitments [Quine 1948]</a:t>
            </a:r>
          </a:p>
          <a:p>
            <a:pPr marL="342900" lvl="1" indent="-342900">
              <a:buFontTx/>
              <a:buChar char="•"/>
            </a:pPr>
            <a:r>
              <a:rPr lang="en-US" dirty="0" smtClean="0"/>
              <a:t>Claim: Ontologies must be grounded in semantics of representation formalisms</a:t>
            </a:r>
          </a:p>
          <a:p>
            <a:r>
              <a:rPr lang="en-US" dirty="0" smtClean="0"/>
              <a:t>Extensions </a:t>
            </a:r>
            <a:r>
              <a:rPr lang="en-US" dirty="0"/>
              <a:t>to ontological </a:t>
            </a:r>
            <a:r>
              <a:rPr lang="en-US" dirty="0" smtClean="0"/>
              <a:t>commitments</a:t>
            </a:r>
          </a:p>
          <a:p>
            <a:pPr lvl="1"/>
            <a:r>
              <a:rPr lang="en-US" dirty="0" smtClean="0"/>
              <a:t>Need agents</a:t>
            </a:r>
            <a:r>
              <a:rPr lang="en-US" dirty="0"/>
              <a:t>, </a:t>
            </a:r>
            <a:r>
              <a:rPr lang="en-US" dirty="0" smtClean="0"/>
              <a:t>observations, beliefs</a:t>
            </a:r>
            <a:r>
              <a:rPr lang="en-US" dirty="0"/>
              <a:t>, </a:t>
            </a:r>
            <a:r>
              <a:rPr lang="en-US" dirty="0" smtClean="0"/>
              <a:t>threads </a:t>
            </a:r>
            <a:endParaRPr lang="en-US" dirty="0"/>
          </a:p>
          <a:p>
            <a:r>
              <a:rPr lang="en-US" dirty="0" smtClean="0"/>
              <a:t>Extensions </a:t>
            </a:r>
            <a:r>
              <a:rPr lang="en-US" dirty="0"/>
              <a:t>to epistemological </a:t>
            </a:r>
            <a:r>
              <a:rPr lang="en-US" dirty="0" smtClean="0"/>
              <a:t>commitments</a:t>
            </a:r>
            <a:endParaRPr lang="en-US" dirty="0"/>
          </a:p>
          <a:p>
            <a:pPr lvl="1"/>
            <a:r>
              <a:rPr lang="en-US" dirty="0" smtClean="0"/>
              <a:t>Imprecise probabilities (prob. confidence intervals)</a:t>
            </a:r>
          </a:p>
          <a:p>
            <a:r>
              <a:rPr lang="en-US" dirty="0" smtClean="0"/>
              <a:t>Initial steps: Probabilistic </a:t>
            </a:r>
            <a:r>
              <a:rPr lang="en-US" dirty="0"/>
              <a:t>doxastic temporal </a:t>
            </a:r>
            <a:r>
              <a:rPr lang="en-US" dirty="0" smtClean="0"/>
              <a:t>logic </a:t>
            </a:r>
            <a:br>
              <a:rPr lang="en-US" dirty="0" smtClean="0"/>
            </a:br>
            <a:r>
              <a:rPr lang="en-US" dirty="0" smtClean="0"/>
              <a:t>(PDT-Logic)</a:t>
            </a:r>
            <a:r>
              <a:rPr lang="en-US" dirty="0"/>
              <a:t> </a:t>
            </a:r>
            <a:r>
              <a:rPr lang="en-US" dirty="0" smtClean="0"/>
              <a:t>[</a:t>
            </a:r>
            <a:r>
              <a:rPr lang="en-US" dirty="0" err="1"/>
              <a:t>Karsten</a:t>
            </a:r>
            <a:r>
              <a:rPr lang="en-US" dirty="0"/>
              <a:t> </a:t>
            </a:r>
            <a:r>
              <a:rPr lang="en-US" dirty="0" err="1"/>
              <a:t>Martiny</a:t>
            </a:r>
            <a:r>
              <a:rPr lang="en-US" dirty="0"/>
              <a:t> 2016]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5039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Need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e-Informatics</a:t>
            </a:r>
            <a:r>
              <a:rPr lang="de-DE" dirty="0" smtClean="0"/>
              <a:t> ( </a:t>
            </a:r>
            <a:r>
              <a:rPr lang="de-DE" dirty="0" err="1" smtClean="0"/>
              <a:t>enhanced</a:t>
            </a:r>
            <a:r>
              <a:rPr lang="de-DE" dirty="0" smtClean="0"/>
              <a:t> </a:t>
            </a:r>
            <a:r>
              <a:rPr lang="de-DE" dirty="0" err="1" smtClean="0"/>
              <a:t>informatics</a:t>
            </a:r>
            <a:r>
              <a:rPr lang="de-DE" dirty="0" smtClean="0"/>
              <a:t> )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Sum of all approaches </a:t>
            </a:r>
            <a:r>
              <a:rPr lang="is-IS" dirty="0"/>
              <a:t>…</a:t>
            </a:r>
            <a:endParaRPr lang="en-US" dirty="0"/>
          </a:p>
          <a:p>
            <a:pPr lvl="1"/>
            <a:r>
              <a:rPr lang="en-US" dirty="0"/>
              <a:t>supporting research </a:t>
            </a:r>
            <a:r>
              <a:rPr lang="en-US" dirty="0" smtClean="0"/>
              <a:t>and teaching in informatics </a:t>
            </a:r>
            <a:r>
              <a:rPr lang="is-IS" dirty="0" smtClean="0"/>
              <a:t>…</a:t>
            </a:r>
            <a:r>
              <a:rPr lang="en-US" dirty="0" smtClean="0"/>
              <a:t> </a:t>
            </a:r>
            <a:endParaRPr lang="en-US" dirty="0"/>
          </a:p>
          <a:p>
            <a:pPr lvl="1"/>
            <a:r>
              <a:rPr lang="en-US" dirty="0" smtClean="0"/>
              <a:t>e.g. by </a:t>
            </a:r>
            <a:r>
              <a:rPr lang="en-US" smtClean="0"/>
              <a:t>humanities-inspired representations formalisms</a:t>
            </a:r>
            <a:endParaRPr lang="en-US" dirty="0" smtClean="0"/>
          </a:p>
          <a:p>
            <a:r>
              <a:rPr lang="en-US" dirty="0" smtClean="0"/>
              <a:t>Representation formalisms based on rich ontologies</a:t>
            </a:r>
          </a:p>
          <a:p>
            <a:pPr lvl="1"/>
            <a:r>
              <a:rPr lang="en-US" dirty="0" smtClean="0"/>
              <a:t>Guidance by humanities</a:t>
            </a:r>
          </a:p>
          <a:p>
            <a:r>
              <a:rPr lang="en-US" dirty="0"/>
              <a:t>Potentials for </a:t>
            </a:r>
            <a:r>
              <a:rPr lang="en-US" dirty="0" smtClean="0"/>
              <a:t>Humanities</a:t>
            </a:r>
            <a:endParaRPr lang="en-US" dirty="0"/>
          </a:p>
          <a:p>
            <a:pPr lvl="1"/>
            <a:r>
              <a:rPr lang="en-US" dirty="0"/>
              <a:t>Long term support for sustainable data </a:t>
            </a:r>
            <a:r>
              <a:rPr lang="en-US" dirty="0" smtClean="0"/>
              <a:t>management</a:t>
            </a:r>
          </a:p>
          <a:p>
            <a:pPr lvl="1"/>
            <a:r>
              <a:rPr lang="en-US" dirty="0" smtClean="0"/>
              <a:t>Large scale </a:t>
            </a:r>
            <a:r>
              <a:rPr lang="en-US" smtClean="0"/>
              <a:t>theory formation/evaluation </a:t>
            </a:r>
            <a:br>
              <a:rPr lang="en-US" smtClean="0"/>
            </a:br>
            <a:r>
              <a:rPr lang="en-US" smtClean="0"/>
              <a:t>by </a:t>
            </a:r>
            <a:r>
              <a:rPr lang="en-US" dirty="0" smtClean="0"/>
              <a:t>high-level data integration support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982B53-B880-FC45-8AFF-3B429214E12C}" type="slidenum">
              <a:rPr lang="de-DE" smtClean="0"/>
              <a:pPr>
                <a:defRPr/>
              </a:pPr>
              <a:t>36</a:t>
            </a:fld>
            <a:endParaRPr lang="de-DE"/>
          </a:p>
        </p:txBody>
      </p:sp>
      <p:sp>
        <p:nvSpPr>
          <p:cNvPr id="5" name="Rectangle 4"/>
          <p:cNvSpPr/>
          <p:nvPr/>
        </p:nvSpPr>
        <p:spPr>
          <a:xfrm>
            <a:off x="0" y="5373216"/>
            <a:ext cx="9144000" cy="707886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 wrap="square">
            <a:spAutoFit/>
          </a:bodyPr>
          <a:lstStyle/>
          <a:p>
            <a:pPr algn="ctr"/>
            <a:r>
              <a:rPr lang="en-US" sz="4000" dirty="0" smtClean="0"/>
              <a:t>Or, if you </a:t>
            </a:r>
            <a:r>
              <a:rPr lang="en-US" sz="4000" smtClean="0"/>
              <a:t>like the ideas: </a:t>
            </a:r>
            <a:r>
              <a:rPr lang="en-US" sz="4000" dirty="0" err="1" smtClean="0"/>
              <a:t>eHumanities</a:t>
            </a:r>
            <a:r>
              <a:rPr lang="en-US" sz="4000" dirty="0" smtClean="0"/>
              <a:t> </a:t>
            </a:r>
            <a:r>
              <a:rPr lang="en-US" sz="4000" dirty="0"/>
              <a:t>4.0</a:t>
            </a:r>
          </a:p>
        </p:txBody>
      </p:sp>
    </p:spTree>
    <p:extLst>
      <p:ext uri="{BB962C8B-B14F-4D97-AF65-F5344CB8AC3E}">
        <p14:creationId xmlns:p14="http://schemas.microsoft.com/office/powerpoint/2010/main" val="110667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xmlns:p14="http://schemas.microsoft.com/office/powerpoint/2010/main"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" y="0"/>
            <a:ext cx="13316883" cy="69573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80747"/>
            <a:ext cx="3368225" cy="557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1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5430" cy="68580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76" y="0"/>
            <a:ext cx="10600190" cy="7056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8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Extended Support by Computer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Computer science support for </a:t>
            </a:r>
            <a:r>
              <a:rPr lang="en-US" b="1" dirty="0" smtClean="0"/>
              <a:t>manuscript</a:t>
            </a:r>
            <a:r>
              <a:rPr lang="en-US" dirty="0" smtClean="0"/>
              <a:t> </a:t>
            </a:r>
            <a:r>
              <a:rPr lang="en-US" b="1" dirty="0" smtClean="0"/>
              <a:t>research</a:t>
            </a:r>
          </a:p>
          <a:p>
            <a:pPr lvl="1"/>
            <a:r>
              <a:rPr lang="en-US" dirty="0"/>
              <a:t>Too many manuscripts to deal with manually</a:t>
            </a:r>
          </a:p>
          <a:p>
            <a:pPr lvl="1"/>
            <a:r>
              <a:rPr lang="en-US" dirty="0" smtClean="0"/>
              <a:t>Computer vision (fruitful, well established)</a:t>
            </a:r>
          </a:p>
          <a:p>
            <a:pPr lvl="2"/>
            <a:r>
              <a:rPr lang="en-US" dirty="0"/>
              <a:t>Character/glyph variance analysis/classification</a:t>
            </a:r>
          </a:p>
          <a:p>
            <a:pPr lvl="2"/>
            <a:r>
              <a:rPr lang="is-IS" dirty="0" smtClean="0"/>
              <a:t>Structure </a:t>
            </a:r>
            <a:r>
              <a:rPr lang="is-IS" dirty="0"/>
              <a:t>and context completion/restoration </a:t>
            </a:r>
            <a:endParaRPr lang="is-IS" dirty="0" smtClean="0"/>
          </a:p>
          <a:p>
            <a:pPr lvl="2"/>
            <a:r>
              <a:rPr lang="en-US" dirty="0" smtClean="0"/>
              <a:t>Layout structure recognition</a:t>
            </a:r>
          </a:p>
          <a:p>
            <a:pPr lvl="2"/>
            <a:r>
              <a:rPr lang="is-IS" dirty="0" smtClean="0"/>
              <a:t>…</a:t>
            </a:r>
            <a:endParaRPr lang="en-US" dirty="0" smtClean="0"/>
          </a:p>
          <a:p>
            <a:r>
              <a:rPr lang="en-US" dirty="0" smtClean="0"/>
              <a:t>Computer science supports many research areas</a:t>
            </a:r>
          </a:p>
          <a:p>
            <a:pPr lvl="1"/>
            <a:r>
              <a:rPr lang="en-US" dirty="0" smtClean="0"/>
              <a:t>Natural sciences: </a:t>
            </a:r>
            <a:r>
              <a:rPr lang="en-US" dirty="0" err="1" smtClean="0"/>
              <a:t>phylogenetics</a:t>
            </a:r>
            <a:endParaRPr lang="en-US" dirty="0" smtClean="0"/>
          </a:p>
          <a:p>
            <a:pPr lvl="2"/>
            <a:r>
              <a:rPr lang="en-US" dirty="0" smtClean="0"/>
              <a:t>Local ancestry information</a:t>
            </a:r>
          </a:p>
          <a:p>
            <a:pPr lvl="1"/>
            <a:r>
              <a:rPr lang="en-US" dirty="0" smtClean="0"/>
              <a:t>Too many local hints to be </a:t>
            </a:r>
            <a:br>
              <a:rPr lang="en-US" dirty="0" smtClean="0"/>
            </a:br>
            <a:r>
              <a:rPr lang="en-US" dirty="0" smtClean="0"/>
              <a:t>systematically combined manually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643186"/>
            <a:ext cx="2952453" cy="172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11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Management in the Humanities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Sustainable data management (</a:t>
            </a:r>
            <a:r>
              <a:rPr lang="en-US" dirty="0" err="1" smtClean="0"/>
              <a:t>z.B</a:t>
            </a:r>
            <a:r>
              <a:rPr lang="en-US" dirty="0" smtClean="0"/>
              <a:t>. </a:t>
            </a:r>
            <a:r>
              <a:rPr lang="en-US" dirty="0" err="1" smtClean="0"/>
              <a:t>gwin@UniHH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Digitization, primary data w/ variants</a:t>
            </a:r>
          </a:p>
          <a:p>
            <a:pPr lvl="1"/>
            <a:r>
              <a:rPr lang="en-US" dirty="0" smtClean="0"/>
              <a:t>Meta data, secondary data</a:t>
            </a:r>
          </a:p>
          <a:p>
            <a:pPr lvl="1"/>
            <a:r>
              <a:rPr lang="en-US" dirty="0" smtClean="0"/>
              <a:t>Inverted index for texts (strings), images (feature vectors)</a:t>
            </a:r>
          </a:p>
          <a:p>
            <a:pPr lvl="1"/>
            <a:r>
              <a:rPr lang="en-US" dirty="0" smtClean="0"/>
              <a:t>Incorporation of temporal and geo data</a:t>
            </a:r>
            <a:endParaRPr lang="en-US" dirty="0"/>
          </a:p>
          <a:p>
            <a:r>
              <a:rPr lang="en-US" dirty="0" smtClean="0"/>
              <a:t>Sustainable research infrastructure</a:t>
            </a:r>
          </a:p>
          <a:p>
            <a:pPr lvl="1"/>
            <a:r>
              <a:rPr lang="en-US" dirty="0" smtClean="0"/>
              <a:t>Data management and integration</a:t>
            </a:r>
          </a:p>
          <a:p>
            <a:pPr lvl="2"/>
            <a:r>
              <a:rPr lang="en-US" dirty="0" smtClean="0"/>
              <a:t>Incorporation of existing data into new projects</a:t>
            </a:r>
          </a:p>
          <a:p>
            <a:pPr lvl="2"/>
            <a:r>
              <a:rPr lang="en-US" dirty="0" smtClean="0"/>
              <a:t>Integration of project data into repository</a:t>
            </a:r>
          </a:p>
          <a:p>
            <a:r>
              <a:rPr lang="en-US" dirty="0" smtClean="0"/>
              <a:t>Digital curation of data, digital editions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C577E2-95DD-1F4B-A688-E8FB02007787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5" name="TextBox 4"/>
          <p:cNvSpPr txBox="1"/>
          <p:nvPr/>
        </p:nvSpPr>
        <p:spPr>
          <a:xfrm>
            <a:off x="2975942" y="6233657"/>
            <a:ext cx="3214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1C33FF"/>
                </a:solidFill>
              </a:rPr>
              <a:t>Ehum</a:t>
            </a:r>
            <a:r>
              <a:rPr lang="en-US" dirty="0" smtClean="0">
                <a:solidFill>
                  <a:srgbClr val="1C33FF"/>
                </a:solidFill>
              </a:rPr>
              <a:t> </a:t>
            </a:r>
            <a:r>
              <a:rPr lang="en-US" dirty="0" err="1" smtClean="0">
                <a:solidFill>
                  <a:srgbClr val="1C33FF"/>
                </a:solidFill>
              </a:rPr>
              <a:t>Zukunftskonzept</a:t>
            </a:r>
            <a:r>
              <a:rPr lang="en-US" dirty="0" smtClean="0">
                <a:solidFill>
                  <a:srgbClr val="1C33FF"/>
                </a:solidFill>
              </a:rPr>
              <a:t> 2020+</a:t>
            </a:r>
            <a:endParaRPr lang="en-US" dirty="0">
              <a:solidFill>
                <a:srgbClr val="1C33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31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3" y="0"/>
            <a:ext cx="10339505" cy="6858000"/>
          </a:xfrm>
        </p:spPr>
      </p:pic>
    </p:spTree>
    <p:extLst>
      <p:ext uri="{BB962C8B-B14F-4D97-AF65-F5344CB8AC3E}">
        <p14:creationId xmlns:p14="http://schemas.microsoft.com/office/powerpoint/2010/main" val="31223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  <p:pic>
        <p:nvPicPr>
          <p:cNvPr id="16386" name="Bild 3" descr="Screen Shot 2014-12-03 at 09.38.2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Bild 4" descr="ipad-user-par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4200" y="0"/>
            <a:ext cx="10593388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403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xmlns:p14="http://schemas.microsoft.com/office/powerpoint/2010/main"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7_Standarddesign">
  <a:themeElements>
    <a:clrScheme name="7_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7_Standarddesign">
      <a:majorFont>
        <a:latin typeface="Myriad Pro"/>
        <a:ea typeface="ＭＳ Ｐゴシック"/>
        <a:cs typeface=""/>
      </a:majorFont>
      <a:minorFont>
        <a:latin typeface="Myriad Pro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7_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7_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2603</TotalTime>
  <Words>1155</Words>
  <Application>Microsoft Macintosh PowerPoint</Application>
  <PresentationFormat>On-screen Show (4:3)</PresentationFormat>
  <Paragraphs>392</Paragraphs>
  <Slides>36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Calibri</vt:lpstr>
      <vt:lpstr>Corbel</vt:lpstr>
      <vt:lpstr>Helvetica</vt:lpstr>
      <vt:lpstr>ＭＳ Ｐゴシック</vt:lpstr>
      <vt:lpstr>Myriad Pro</vt:lpstr>
      <vt:lpstr>Wingdings</vt:lpstr>
      <vt:lpstr>Arial</vt:lpstr>
      <vt:lpstr>7_Standarddesign</vt:lpstr>
      <vt:lpstr>eHumanities 4.0:  Pitfalls and Potentials </vt:lpstr>
      <vt:lpstr>eHumanities ( enhanced Humanities )</vt:lpstr>
      <vt:lpstr>eHumanities: Early Adopters (1997-2002)</vt:lpstr>
      <vt:lpstr>PowerPoint Presentation</vt:lpstr>
      <vt:lpstr>PowerPoint Presentation</vt:lpstr>
      <vt:lpstr>Extended Support by Computer Science</vt:lpstr>
      <vt:lpstr>Data Management in the Humanities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Information Extraction [BOEMIE 2006]</vt:lpstr>
      <vt:lpstr>Interpretation = Explanation</vt:lpstr>
      <vt:lpstr>Text modality</vt:lpstr>
      <vt:lpstr>Text modality (2)</vt:lpstr>
      <vt:lpstr>Fusion</vt:lpstr>
      <vt:lpstr>PowerPoint Presentation</vt:lpstr>
      <vt:lpstr>Usage Scenario 1: Information Retrieval</vt:lpstr>
      <vt:lpstr>Usage Scenario 2: Scientific Theory Formation</vt:lpstr>
      <vt:lpstr>Relational descriptions of media content</vt:lpstr>
      <vt:lpstr>Pitfalls / Problems (or: Google won’t do it)</vt:lpstr>
      <vt:lpstr>PowerPoint Presentation</vt:lpstr>
      <vt:lpstr>What about Content? Latent Semantic Indexing</vt:lpstr>
      <vt:lpstr>Information Retrieval: The Whole Collection Matters</vt:lpstr>
      <vt:lpstr>Combining Symbolic and Holistic Representations</vt:lpstr>
      <vt:lpstr>Data Integration: Challenges</vt:lpstr>
      <vt:lpstr>Manuscript Research: Influencing Issues</vt:lpstr>
      <vt:lpstr>Analysis</vt:lpstr>
      <vt:lpstr>Claim: “Semantic Technologies” AKT are NOT Enough</vt:lpstr>
      <vt:lpstr>Early Results in Computer Vision</vt:lpstr>
      <vt:lpstr>[Neumann 81]</vt:lpstr>
      <vt:lpstr>[Neumann 15]</vt:lpstr>
      <vt:lpstr>Humanities and Informatics</vt:lpstr>
      <vt:lpstr>Hypothesis: Need “Rich Ontologies”</vt:lpstr>
      <vt:lpstr>Need for e-Informatics ( enhanced informatics )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Uli</dc:creator>
  <cp:lastModifiedBy>Ralf Moeller</cp:lastModifiedBy>
  <cp:revision>1109</cp:revision>
  <cp:lastPrinted>2015-04-09T12:56:16Z</cp:lastPrinted>
  <dcterms:created xsi:type="dcterms:W3CDTF">2010-04-27T12:26:40Z</dcterms:created>
  <dcterms:modified xsi:type="dcterms:W3CDTF">2016-05-01T18:44:23Z</dcterms:modified>
</cp:coreProperties>
</file>