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5"/>
  </p:notesMasterIdLst>
  <p:handoutMasterIdLst>
    <p:handoutMasterId r:id="rId46"/>
  </p:handoutMasterIdLst>
  <p:sldIdLst>
    <p:sldId id="273" r:id="rId2"/>
    <p:sldId id="289" r:id="rId3"/>
    <p:sldId id="272" r:id="rId4"/>
    <p:sldId id="274" r:id="rId5"/>
    <p:sldId id="295" r:id="rId6"/>
    <p:sldId id="287" r:id="rId7"/>
    <p:sldId id="296" r:id="rId8"/>
    <p:sldId id="300" r:id="rId9"/>
    <p:sldId id="336" r:id="rId10"/>
    <p:sldId id="337" r:id="rId11"/>
    <p:sldId id="297" r:id="rId12"/>
    <p:sldId id="298" r:id="rId13"/>
    <p:sldId id="299" r:id="rId14"/>
    <p:sldId id="332" r:id="rId15"/>
    <p:sldId id="333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10" r:id="rId25"/>
    <p:sldId id="309" r:id="rId26"/>
    <p:sldId id="334" r:id="rId27"/>
    <p:sldId id="335" r:id="rId28"/>
    <p:sldId id="313" r:id="rId29"/>
    <p:sldId id="314" r:id="rId30"/>
    <p:sldId id="315" r:id="rId31"/>
    <p:sldId id="316" r:id="rId32"/>
    <p:sldId id="317" r:id="rId33"/>
    <p:sldId id="318" r:id="rId34"/>
    <p:sldId id="320" r:id="rId35"/>
    <p:sldId id="321" r:id="rId36"/>
    <p:sldId id="322" r:id="rId37"/>
    <p:sldId id="323" r:id="rId38"/>
    <p:sldId id="324" r:id="rId39"/>
    <p:sldId id="325" r:id="rId40"/>
    <p:sldId id="326" r:id="rId41"/>
    <p:sldId id="327" r:id="rId42"/>
    <p:sldId id="328" r:id="rId43"/>
    <p:sldId id="330" r:id="rId4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646"/>
  </p:normalViewPr>
  <p:slideViewPr>
    <p:cSldViewPr>
      <p:cViewPr varScale="1">
        <p:scale>
          <a:sx n="94" d="100"/>
          <a:sy n="94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09.04.18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09.04.18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70876B7-73E5-5240-9C1C-DC1AEAFB83F1}" type="slidenum">
              <a:rPr lang="de-DE" sz="1100"/>
              <a:pPr/>
              <a:t>7</a:t>
            </a:fld>
            <a:endParaRPr lang="de-DE" sz="11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5501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FE0F3C1-C93B-5748-8F47-EF472A7169BE}" type="slidenum">
              <a:rPr lang="de-DE" sz="1100"/>
              <a:pPr/>
              <a:t>38</a:t>
            </a:fld>
            <a:endParaRPr lang="de-DE" sz="11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7346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E111E6-0623-074F-A7AE-4F9F17F5263D}" type="slidenum">
              <a:rPr lang="de-DE" sz="1100"/>
              <a:pPr/>
              <a:t>39</a:t>
            </a:fld>
            <a:endParaRPr lang="de-DE" sz="11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592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EE3A00A-CE15-4C49-99F3-B78EFA78B16A}" type="slidenum">
              <a:rPr lang="de-DE" sz="1100"/>
              <a:pPr/>
              <a:t>40</a:t>
            </a:fld>
            <a:endParaRPr lang="de-DE" sz="11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437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FB79642-D9BD-C341-A69A-8B5CEDC31FDC}" type="slidenum">
              <a:rPr lang="de-DE" sz="1100"/>
              <a:pPr/>
              <a:t>41</a:t>
            </a:fld>
            <a:endParaRPr lang="de-DE" sz="11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1783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9DF16F9-A835-8B4A-8707-121E33D7A0D9}" type="slidenum">
              <a:rPr lang="de-DE" sz="1100"/>
              <a:pPr/>
              <a:t>42</a:t>
            </a:fld>
            <a:endParaRPr lang="de-DE" sz="11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3302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E0CDF6B-408F-E94B-A829-C2690DC0803F}" type="slidenum">
              <a:rPr lang="de-DE" sz="1100"/>
              <a:pPr/>
              <a:t>43</a:t>
            </a:fld>
            <a:endParaRPr lang="de-DE" sz="11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664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D772D7D-5963-224A-B9B0-0260019C5E08}" type="slidenum">
              <a:rPr lang="de-DE" sz="1100"/>
              <a:pPr/>
              <a:t>11</a:t>
            </a:fld>
            <a:endParaRPr lang="de-DE" sz="11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921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4209192-8438-8145-AE61-A09D03C7F39F}" type="slidenum">
              <a:rPr lang="de-DE" sz="1100"/>
              <a:pPr/>
              <a:t>12</a:t>
            </a:fld>
            <a:endParaRPr lang="de-DE" sz="11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53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AD75290-1FDB-5D47-A1B6-0442C60D4129}" type="slidenum">
              <a:rPr lang="de-DE" sz="1100"/>
              <a:pPr/>
              <a:t>13</a:t>
            </a:fld>
            <a:endParaRPr lang="de-DE" sz="11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196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E9779ED-5526-B743-BA5E-4F5317C08786}" type="slidenum">
              <a:rPr lang="de-DE" sz="1100"/>
              <a:pPr/>
              <a:t>33</a:t>
            </a:fld>
            <a:endParaRPr lang="de-DE" sz="11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046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4B5B674-34D7-6E44-8530-AD8F10E08EE8}" type="slidenum">
              <a:rPr lang="de-DE" sz="1100"/>
              <a:pPr/>
              <a:t>34</a:t>
            </a:fld>
            <a:endParaRPr lang="de-DE" sz="11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747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E4599FB-81B3-784C-8248-AE0ED89E2ADA}" type="slidenum">
              <a:rPr lang="de-DE" sz="1100"/>
              <a:pPr/>
              <a:t>35</a:t>
            </a:fld>
            <a:endParaRPr lang="de-DE" sz="11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356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7D9CFC-2F99-4A48-8DAD-9E8485E38570}" type="slidenum">
              <a:rPr lang="de-DE" sz="1100"/>
              <a:pPr/>
              <a:t>36</a:t>
            </a:fld>
            <a:endParaRPr lang="de-DE" sz="11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7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D2CF7BB-E9A2-964A-A75A-37C9CBF029BB}" type="slidenum">
              <a:rPr lang="de-DE" sz="1100"/>
              <a:pPr/>
              <a:t>37</a:t>
            </a:fld>
            <a:endParaRPr lang="de-DE" sz="11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651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66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35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279650"/>
            <a:ext cx="4081463" cy="4173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91063" y="2279650"/>
            <a:ext cx="4081462" cy="4173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C4AE7-AB80-4D3A-9D8A-AF7BD0FBEAE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1"/>
          </p:nvPr>
        </p:nvSpPr>
        <p:spPr>
          <a:xfrm>
            <a:off x="466725" y="6669088"/>
            <a:ext cx="2133600" cy="1968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2"/>
          </p:nvPr>
        </p:nvSpPr>
        <p:spPr>
          <a:xfrm>
            <a:off x="3133725" y="6669088"/>
            <a:ext cx="2895600" cy="1968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38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3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11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4400" b="1" dirty="0" smtClean="0">
                <a:cs typeface="+mj-cs"/>
              </a:rPr>
              <a:t>Datenbanken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 smtClean="0">
                <a:cs typeface="+mn-cs"/>
              </a:rPr>
              <a:t>Dr. Özgür L. </a:t>
            </a:r>
            <a:r>
              <a:rPr lang="de-DE" sz="2400" dirty="0" err="1" smtClean="0">
                <a:cs typeface="+mn-cs"/>
              </a:rPr>
              <a:t>Özçep</a:t>
            </a:r>
            <a:endParaRPr lang="de-DE" sz="2400" dirty="0" smtClean="0">
              <a:cs typeface="+mn-cs"/>
            </a:endParaRPr>
          </a:p>
          <a:p>
            <a:pPr eaLnBrk="1" hangingPunct="1">
              <a:defRPr/>
            </a:pPr>
            <a:r>
              <a:rPr lang="de-DE" sz="2400" dirty="0"/>
              <a:t>Prof. Dr. Ralf </a:t>
            </a:r>
            <a:r>
              <a:rPr lang="de-DE" sz="2400" dirty="0" smtClean="0"/>
              <a:t>Möller</a:t>
            </a:r>
            <a:endParaRPr lang="de-DE" sz="2400" dirty="0" smtClean="0">
              <a:cs typeface="+mn-cs"/>
            </a:endParaRPr>
          </a:p>
          <a:p>
            <a:pPr eaLnBrk="1" hangingPunct="1">
              <a:defRPr/>
            </a:pPr>
            <a:r>
              <a:rPr lang="de-DE" sz="2400" b="1" dirty="0" smtClean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 smtClean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 smtClean="0">
              <a:cs typeface="+mn-cs"/>
            </a:endParaRPr>
          </a:p>
          <a:p>
            <a:pPr eaLnBrk="1" hangingPunct="1">
              <a:defRPr/>
            </a:pPr>
            <a:r>
              <a:rPr lang="de-DE" sz="2400" dirty="0" smtClean="0">
                <a:cs typeface="+mn-cs"/>
              </a:rPr>
              <a:t>Felix </a:t>
            </a:r>
            <a:r>
              <a:rPr lang="de-DE" sz="2400" dirty="0" err="1" smtClean="0">
                <a:cs typeface="+mn-cs"/>
              </a:rPr>
              <a:t>Kuhr</a:t>
            </a:r>
            <a:r>
              <a:rPr lang="de-DE" sz="2400" dirty="0" smtClean="0">
                <a:cs typeface="+mn-cs"/>
              </a:rPr>
              <a:t> (Übungen)</a:t>
            </a:r>
          </a:p>
          <a:p>
            <a:r>
              <a:rPr lang="de-DE" sz="2400" dirty="0" smtClean="0"/>
              <a:t>und studentische Tutoren</a:t>
            </a:r>
            <a:endParaRPr lang="de-DE" sz="24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Erste Anfrage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2" y="1340768"/>
            <a:ext cx="2530622" cy="4173538"/>
          </a:xfrm>
        </p:spPr>
        <p:txBody>
          <a:bodyPr/>
          <a:lstStyle/>
          <a:p>
            <a:r>
              <a:rPr lang="de-DE" sz="2600" dirty="0" smtClean="0"/>
              <a:t>Alle Infos zu Weinen, von denen der Weinkeller mindestens 4 Flaschen besitzt</a:t>
            </a:r>
            <a:br>
              <a:rPr lang="de-DE" sz="2600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>
          <a:xfrm>
            <a:off x="3275856" y="3573016"/>
            <a:ext cx="5136629" cy="1152128"/>
          </a:xfrm>
          <a:noFill/>
        </p:spPr>
        <p:txBody>
          <a:bodyPr/>
          <a:lstStyle/>
          <a:p>
            <a:pPr marL="0" indent="0">
              <a:buNone/>
            </a:pPr>
            <a:r>
              <a:rPr lang="de-DE" sz="2000" b="1" dirty="0" smtClean="0"/>
              <a:t>SELECT</a:t>
            </a:r>
            <a:r>
              <a:rPr lang="de-DE" sz="2000" dirty="0" smtClean="0"/>
              <a:t> </a:t>
            </a:r>
            <a:r>
              <a:rPr lang="de-DE" sz="2000" b="1" dirty="0" smtClean="0">
                <a:solidFill>
                  <a:srgbClr val="00B050"/>
                </a:solidFill>
              </a:rPr>
              <a:t>Gestell</a:t>
            </a:r>
            <a:r>
              <a:rPr lang="de-DE" sz="2000" b="1" dirty="0">
                <a:solidFill>
                  <a:srgbClr val="00B050"/>
                </a:solidFill>
              </a:rPr>
              <a:t>, Sorte, Jahrgang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b="1" dirty="0"/>
              <a:t>FROM</a:t>
            </a:r>
            <a:r>
              <a:rPr lang="de-DE" sz="2000" dirty="0"/>
              <a:t> </a:t>
            </a:r>
            <a:r>
              <a:rPr lang="de-DE" sz="2000" dirty="0" smtClean="0"/>
              <a:t>   </a:t>
            </a:r>
            <a:r>
              <a:rPr lang="de-DE" sz="2000" dirty="0" smtClean="0">
                <a:solidFill>
                  <a:srgbClr val="7030A0"/>
                </a:solidFill>
              </a:rPr>
              <a:t>Weinkeller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b="1" dirty="0"/>
              <a:t>WHERE</a:t>
            </a:r>
            <a:r>
              <a:rPr lang="de-DE" sz="2000" dirty="0"/>
              <a:t> </a:t>
            </a:r>
            <a:r>
              <a:rPr lang="de-DE" sz="2000" dirty="0" err="1" smtClean="0">
                <a:solidFill>
                  <a:srgbClr val="C00000"/>
                </a:solidFill>
              </a:rPr>
              <a:t>Anzahl_Flaschen</a:t>
            </a:r>
            <a:r>
              <a:rPr lang="de-DE" sz="2000" dirty="0" smtClean="0">
                <a:solidFill>
                  <a:srgbClr val="C00000"/>
                </a:solidFill>
              </a:rPr>
              <a:t> </a:t>
            </a:r>
            <a:r>
              <a:rPr lang="de-DE" sz="2000" b="1" dirty="0">
                <a:solidFill>
                  <a:srgbClr val="C00000"/>
                </a:solidFill>
              </a:rPr>
              <a:t>&gt;= </a:t>
            </a:r>
            <a:r>
              <a:rPr lang="de-DE" sz="2000" b="1" dirty="0" smtClean="0">
                <a:solidFill>
                  <a:srgbClr val="C00000"/>
                </a:solidFill>
              </a:rPr>
              <a:t>4</a:t>
            </a:r>
            <a:endParaRPr lang="de-DE" sz="2000" b="1" dirty="0">
              <a:solidFill>
                <a:srgbClr val="C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893835" y="6328494"/>
            <a:ext cx="1008063" cy="196850"/>
          </a:xfrm>
        </p:spPr>
        <p:txBody>
          <a:bodyPr/>
          <a:lstStyle/>
          <a:p>
            <a:pPr>
              <a:defRPr/>
            </a:pPr>
            <a:fld id="{632570F9-CF50-4FB0-9FB6-0A0B02ACCEF1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691008"/>
              </p:ext>
            </p:extLst>
          </p:nvPr>
        </p:nvGraphicFramePr>
        <p:xfrm>
          <a:off x="3923928" y="4653136"/>
          <a:ext cx="3888432" cy="1608286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031625"/>
                <a:gridCol w="1587115"/>
                <a:gridCol w="1269692"/>
              </a:tblGrid>
              <a:tr h="495766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Gestell</a:t>
                      </a:r>
                      <a:endParaRPr lang="de-DE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Sorte</a:t>
                      </a:r>
                      <a:endParaRPr lang="de-DE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Jahrgang</a:t>
                      </a:r>
                      <a:endParaRPr lang="de-DE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Franken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2009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4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Rheinhessen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2007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Franken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2010</a:t>
                      </a:r>
                      <a:endParaRPr lang="de-DE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Nach links gekrümmter Pfeil 7"/>
          <p:cNvSpPr/>
          <p:nvPr/>
        </p:nvSpPr>
        <p:spPr>
          <a:xfrm>
            <a:off x="7893661" y="3500710"/>
            <a:ext cx="864096" cy="194421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771235"/>
              </p:ext>
            </p:extLst>
          </p:nvPr>
        </p:nvGraphicFramePr>
        <p:xfrm>
          <a:off x="3347864" y="1162720"/>
          <a:ext cx="5688631" cy="218948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973055"/>
                <a:gridCol w="1497008"/>
                <a:gridCol w="1197607"/>
                <a:gridCol w="2020961"/>
              </a:tblGrid>
              <a:tr h="0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Gestell</a:t>
                      </a:r>
                      <a:endParaRPr lang="de-DE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Sorte</a:t>
                      </a:r>
                      <a:endParaRPr lang="de-DE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Jahrgang</a:t>
                      </a:r>
                      <a:endParaRPr lang="de-DE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solidFill>
                            <a:srgbClr val="FF0000"/>
                          </a:solidFill>
                        </a:rPr>
                        <a:t>Anzahl_Flaschen</a:t>
                      </a:r>
                      <a:endParaRPr lang="de-DE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Franken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2009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de-DE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de-DE" sz="16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solidFill>
                            <a:srgbClr val="C00000"/>
                          </a:solidFill>
                        </a:rPr>
                        <a:t>Baden</a:t>
                      </a:r>
                      <a:endParaRPr lang="de-DE" sz="16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solidFill>
                            <a:srgbClr val="C00000"/>
                          </a:solidFill>
                        </a:rPr>
                        <a:t>2006</a:t>
                      </a:r>
                      <a:endParaRPr lang="de-DE" sz="16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de-DE" sz="16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4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Rheinhessen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2007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de-DE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de-DE" sz="16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solidFill>
                            <a:srgbClr val="C00000"/>
                          </a:solidFill>
                        </a:rPr>
                        <a:t>Mosel</a:t>
                      </a:r>
                      <a:endParaRPr lang="de-DE" sz="16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solidFill>
                            <a:srgbClr val="C00000"/>
                          </a:solidFill>
                        </a:rPr>
                        <a:t>2013</a:t>
                      </a:r>
                      <a:endParaRPr lang="de-DE" sz="16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de-DE" sz="16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Franken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2010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de-DE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 rot="16200000">
            <a:off x="2575019" y="1609260"/>
            <a:ext cx="1194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7030A0"/>
                </a:solidFill>
              </a:rPr>
              <a:t>Weinkeller</a:t>
            </a:r>
            <a:endParaRPr lang="de-DE" dirty="0">
              <a:solidFill>
                <a:srgbClr val="7030A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656964" y="-18628"/>
            <a:ext cx="15055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Folie von Sven Groppe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57798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2"/>
          <p:cNvSpPr>
            <a:spLocks noChangeArrowheads="1"/>
          </p:cNvSpPr>
          <p:nvPr/>
        </p:nvSpPr>
        <p:spPr bwMode="auto">
          <a:xfrm>
            <a:off x="860181" y="2484438"/>
            <a:ext cx="4431323" cy="673100"/>
          </a:xfrm>
          <a:prstGeom prst="roundRect">
            <a:avLst>
              <a:gd name="adj" fmla="val 41356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860181" y="2828926"/>
            <a:ext cx="4431323" cy="3306763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556739" y="4724400"/>
            <a:ext cx="2016579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>
                <a:solidFill>
                  <a:srgbClr val="000000"/>
                </a:solidFill>
                <a:latin typeface="+mn-lt"/>
              </a:rPr>
              <a:t>Datenbankzustand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565531" y="3613150"/>
            <a:ext cx="3178023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>
                <a:solidFill>
                  <a:srgbClr val="000000"/>
                </a:solidFill>
                <a:latin typeface="+mn-lt"/>
              </a:rPr>
              <a:t>Dienste des Datenbanksystems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565531" y="3870325"/>
            <a:ext cx="3222037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>
                <a:solidFill>
                  <a:srgbClr val="000000"/>
                </a:solidFill>
              </a:rPr>
              <a:t>zur Datenspeicherung, -anfrage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5565531" y="4125913"/>
            <a:ext cx="2557545" cy="592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>
                <a:solidFill>
                  <a:srgbClr val="000000"/>
                </a:solidFill>
                <a:latin typeface="+mn-lt"/>
              </a:rPr>
              <a:t>und Integritätssicherung</a:t>
            </a:r>
          </a:p>
          <a:p>
            <a:pPr>
              <a:lnSpc>
                <a:spcPct val="90000"/>
              </a:lnSpc>
            </a:pPr>
            <a:r>
              <a:rPr lang="de-DE">
                <a:solidFill>
                  <a:srgbClr val="000000"/>
                </a:solidFill>
                <a:latin typeface="+mn-lt"/>
              </a:rPr>
              <a:t>(Datenbankschema)</a:t>
            </a:r>
          </a:p>
        </p:txBody>
      </p:sp>
      <p:grpSp>
        <p:nvGrpSpPr>
          <p:cNvPr id="20488" name="Group 8"/>
          <p:cNvGrpSpPr>
            <a:grpSpLocks/>
          </p:cNvGrpSpPr>
          <p:nvPr/>
        </p:nvGrpSpPr>
        <p:grpSpPr bwMode="auto">
          <a:xfrm>
            <a:off x="1178170" y="3003551"/>
            <a:ext cx="3795346" cy="328613"/>
            <a:chOff x="804" y="1892"/>
            <a:chExt cx="2590" cy="207"/>
          </a:xfrm>
        </p:grpSpPr>
        <p:sp>
          <p:nvSpPr>
            <p:cNvPr id="20518" name="Rectangle 9"/>
            <p:cNvSpPr>
              <a:spLocks noChangeArrowheads="1"/>
            </p:cNvSpPr>
            <p:nvPr/>
          </p:nvSpPr>
          <p:spPr bwMode="auto">
            <a:xfrm>
              <a:off x="804" y="1892"/>
              <a:ext cx="424" cy="2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9" name="Rectangle 10"/>
            <p:cNvSpPr>
              <a:spLocks noChangeArrowheads="1"/>
            </p:cNvSpPr>
            <p:nvPr/>
          </p:nvSpPr>
          <p:spPr bwMode="auto">
            <a:xfrm>
              <a:off x="1347" y="1892"/>
              <a:ext cx="423" cy="2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0" name="Rectangle 11"/>
            <p:cNvSpPr>
              <a:spLocks noChangeArrowheads="1"/>
            </p:cNvSpPr>
            <p:nvPr/>
          </p:nvSpPr>
          <p:spPr bwMode="auto">
            <a:xfrm>
              <a:off x="1889" y="1892"/>
              <a:ext cx="424" cy="2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1" name="Rectangle 12"/>
            <p:cNvSpPr>
              <a:spLocks noChangeArrowheads="1"/>
            </p:cNvSpPr>
            <p:nvPr/>
          </p:nvSpPr>
          <p:spPr bwMode="auto">
            <a:xfrm>
              <a:off x="2428" y="1892"/>
              <a:ext cx="423" cy="2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2" name="Rectangle 13"/>
            <p:cNvSpPr>
              <a:spLocks noChangeArrowheads="1"/>
            </p:cNvSpPr>
            <p:nvPr/>
          </p:nvSpPr>
          <p:spPr bwMode="auto">
            <a:xfrm>
              <a:off x="2970" y="1892"/>
              <a:ext cx="424" cy="2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9" name="Rectangle 14"/>
          <p:cNvSpPr>
            <a:spLocks noChangeArrowheads="1"/>
          </p:cNvSpPr>
          <p:nvPr/>
        </p:nvSpPr>
        <p:spPr bwMode="auto">
          <a:xfrm>
            <a:off x="1187624" y="2493963"/>
            <a:ext cx="3645230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i="1" dirty="0">
                <a:solidFill>
                  <a:srgbClr val="000000"/>
                </a:solidFill>
              </a:rPr>
              <a:t>Schnittstelle des Informationssystems</a:t>
            </a:r>
          </a:p>
        </p:txBody>
      </p:sp>
      <p:sp>
        <p:nvSpPr>
          <p:cNvPr id="20490" name="Rectangle 15"/>
          <p:cNvSpPr>
            <a:spLocks noChangeArrowheads="1"/>
          </p:cNvSpPr>
          <p:nvPr/>
        </p:nvSpPr>
        <p:spPr bwMode="auto">
          <a:xfrm>
            <a:off x="2165838" y="5170488"/>
            <a:ext cx="1915472" cy="329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700" i="1">
                <a:solidFill>
                  <a:srgbClr val="000000"/>
                </a:solidFill>
              </a:rPr>
              <a:t>Informationssystem</a:t>
            </a:r>
          </a:p>
        </p:txBody>
      </p:sp>
      <p:sp>
        <p:nvSpPr>
          <p:cNvPr id="20491" name="AutoShape 16"/>
          <p:cNvSpPr>
            <a:spLocks noChangeArrowheads="1"/>
          </p:cNvSpPr>
          <p:nvPr/>
        </p:nvSpPr>
        <p:spPr bwMode="auto">
          <a:xfrm>
            <a:off x="1140069" y="3451226"/>
            <a:ext cx="3909646" cy="669925"/>
          </a:xfrm>
          <a:prstGeom prst="roundRect">
            <a:avLst>
              <a:gd name="adj" fmla="val 41546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Rectangle 17"/>
          <p:cNvSpPr>
            <a:spLocks noChangeArrowheads="1"/>
          </p:cNvSpPr>
          <p:nvPr/>
        </p:nvSpPr>
        <p:spPr bwMode="auto">
          <a:xfrm>
            <a:off x="1140069" y="3744914"/>
            <a:ext cx="3909646" cy="20415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93" name="Group 18"/>
          <p:cNvGrpSpPr>
            <a:grpSpLocks/>
          </p:cNvGrpSpPr>
          <p:nvPr/>
        </p:nvGrpSpPr>
        <p:grpSpPr bwMode="auto">
          <a:xfrm>
            <a:off x="1619250" y="3873501"/>
            <a:ext cx="2999642" cy="328613"/>
            <a:chOff x="1105" y="2440"/>
            <a:chExt cx="2047" cy="207"/>
          </a:xfrm>
        </p:grpSpPr>
        <p:sp>
          <p:nvSpPr>
            <p:cNvPr id="20514" name="Rectangle 19"/>
            <p:cNvSpPr>
              <a:spLocks noChangeArrowheads="1"/>
            </p:cNvSpPr>
            <p:nvPr/>
          </p:nvSpPr>
          <p:spPr bwMode="auto">
            <a:xfrm>
              <a:off x="1105" y="2440"/>
              <a:ext cx="424" cy="2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5" name="Rectangle 20"/>
            <p:cNvSpPr>
              <a:spLocks noChangeArrowheads="1"/>
            </p:cNvSpPr>
            <p:nvPr/>
          </p:nvSpPr>
          <p:spPr bwMode="auto">
            <a:xfrm>
              <a:off x="1643" y="2440"/>
              <a:ext cx="424" cy="2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6" name="Rectangle 21"/>
            <p:cNvSpPr>
              <a:spLocks noChangeArrowheads="1"/>
            </p:cNvSpPr>
            <p:nvPr/>
          </p:nvSpPr>
          <p:spPr bwMode="auto">
            <a:xfrm>
              <a:off x="2186" y="2440"/>
              <a:ext cx="425" cy="2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7" name="Rectangle 22"/>
            <p:cNvSpPr>
              <a:spLocks noChangeArrowheads="1"/>
            </p:cNvSpPr>
            <p:nvPr/>
          </p:nvSpPr>
          <p:spPr bwMode="auto">
            <a:xfrm>
              <a:off x="2726" y="2440"/>
              <a:ext cx="426" cy="2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94" name="Rectangle 23"/>
          <p:cNvSpPr>
            <a:spLocks noChangeArrowheads="1"/>
          </p:cNvSpPr>
          <p:nvPr/>
        </p:nvSpPr>
        <p:spPr bwMode="auto">
          <a:xfrm>
            <a:off x="1688123" y="3444875"/>
            <a:ext cx="2734724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i="1">
                <a:solidFill>
                  <a:srgbClr val="000000"/>
                </a:solidFill>
              </a:rPr>
              <a:t>Schnittstelle zur Datenbank</a:t>
            </a:r>
          </a:p>
        </p:txBody>
      </p:sp>
      <p:sp>
        <p:nvSpPr>
          <p:cNvPr id="20495" name="Rectangle 24"/>
          <p:cNvSpPr>
            <a:spLocks noChangeArrowheads="1"/>
          </p:cNvSpPr>
          <p:nvPr/>
        </p:nvSpPr>
        <p:spPr bwMode="auto">
          <a:xfrm>
            <a:off x="5556739" y="2362200"/>
            <a:ext cx="2552005" cy="1091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dirty="0">
                <a:solidFill>
                  <a:srgbClr val="000000"/>
                </a:solidFill>
                <a:latin typeface="+mn-lt"/>
              </a:rPr>
              <a:t>Algorithmen zur </a:t>
            </a:r>
          </a:p>
          <a:p>
            <a:pPr>
              <a:lnSpc>
                <a:spcPct val="90000"/>
              </a:lnSpc>
            </a:pPr>
            <a:r>
              <a:rPr lang="de-DE" dirty="0">
                <a:solidFill>
                  <a:srgbClr val="000000"/>
                </a:solidFill>
                <a:latin typeface="+mn-lt"/>
              </a:rPr>
              <a:t>Informationsdarstellung, </a:t>
            </a:r>
          </a:p>
          <a:p>
            <a:pPr>
              <a:lnSpc>
                <a:spcPct val="90000"/>
              </a:lnSpc>
            </a:pPr>
            <a:r>
              <a:rPr lang="de-DE" dirty="0">
                <a:solidFill>
                  <a:srgbClr val="000000"/>
                </a:solidFill>
                <a:latin typeface="+mn-lt"/>
              </a:rPr>
              <a:t>-verarbeitung und zur</a:t>
            </a:r>
          </a:p>
          <a:p>
            <a:pPr>
              <a:lnSpc>
                <a:spcPct val="90000"/>
              </a:lnSpc>
            </a:pPr>
            <a:r>
              <a:rPr lang="de-DE" dirty="0">
                <a:solidFill>
                  <a:srgbClr val="000000"/>
                </a:solidFill>
                <a:latin typeface="+mn-lt"/>
              </a:rPr>
              <a:t>Integritätssicherung</a:t>
            </a:r>
          </a:p>
        </p:txBody>
      </p:sp>
      <p:sp>
        <p:nvSpPr>
          <p:cNvPr id="20496" name="Rectangle 25"/>
          <p:cNvSpPr>
            <a:spLocks noChangeArrowheads="1"/>
          </p:cNvSpPr>
          <p:nvPr/>
        </p:nvSpPr>
        <p:spPr bwMode="auto">
          <a:xfrm>
            <a:off x="3779912" y="5414963"/>
            <a:ext cx="1234313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i="1" dirty="0">
                <a:solidFill>
                  <a:srgbClr val="000000"/>
                </a:solidFill>
              </a:rPr>
              <a:t>Datenbank</a:t>
            </a:r>
          </a:p>
        </p:txBody>
      </p:sp>
      <p:sp>
        <p:nvSpPr>
          <p:cNvPr id="20497" name="Rectangle 26"/>
          <p:cNvSpPr>
            <a:spLocks noChangeArrowheads="1"/>
          </p:cNvSpPr>
          <p:nvPr/>
        </p:nvSpPr>
        <p:spPr bwMode="auto">
          <a:xfrm>
            <a:off x="3131840" y="5795963"/>
            <a:ext cx="2017398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i="1" dirty="0">
                <a:solidFill>
                  <a:srgbClr val="000000"/>
                </a:solidFill>
              </a:rPr>
              <a:t>Informationssystem</a:t>
            </a:r>
          </a:p>
        </p:txBody>
      </p:sp>
      <p:sp>
        <p:nvSpPr>
          <p:cNvPr id="20498" name="Line 27"/>
          <p:cNvSpPr>
            <a:spLocks noChangeShapeType="1"/>
          </p:cNvSpPr>
          <p:nvPr/>
        </p:nvSpPr>
        <p:spPr bwMode="auto">
          <a:xfrm>
            <a:off x="1617785" y="1682750"/>
            <a:ext cx="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99" name="Line 28"/>
          <p:cNvSpPr>
            <a:spLocks noChangeShapeType="1"/>
          </p:cNvSpPr>
          <p:nvPr/>
        </p:nvSpPr>
        <p:spPr bwMode="auto">
          <a:xfrm>
            <a:off x="2672862" y="1682750"/>
            <a:ext cx="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00" name="Line 29"/>
          <p:cNvSpPr>
            <a:spLocks noChangeShapeType="1"/>
          </p:cNvSpPr>
          <p:nvPr/>
        </p:nvSpPr>
        <p:spPr bwMode="auto">
          <a:xfrm>
            <a:off x="4572000" y="1682750"/>
            <a:ext cx="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01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Datenbanksysteme</a:t>
            </a:r>
          </a:p>
        </p:txBody>
      </p:sp>
      <p:sp>
        <p:nvSpPr>
          <p:cNvPr id="20502" name="Rectangle 3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b="1" dirty="0">
                <a:ea typeface="ＭＳ Ｐゴシック" charset="0"/>
                <a:cs typeface="ＭＳ Ｐゴシック" charset="0"/>
              </a:rPr>
              <a:t>Realisierung eines Informationssystems mit einer Datenbank:</a:t>
            </a:r>
            <a:endParaRPr lang="de-DE" sz="1800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20503" name="Group 32"/>
          <p:cNvGrpSpPr>
            <a:grpSpLocks/>
          </p:cNvGrpSpPr>
          <p:nvPr/>
        </p:nvGrpSpPr>
        <p:grpSpPr bwMode="auto">
          <a:xfrm>
            <a:off x="1899138" y="4419600"/>
            <a:ext cx="2391508" cy="914400"/>
            <a:chOff x="1104" y="1920"/>
            <a:chExt cx="1056" cy="432"/>
          </a:xfrm>
        </p:grpSpPr>
        <p:sp>
          <p:nvSpPr>
            <p:cNvPr id="20504" name="AutoShape 33"/>
            <p:cNvSpPr>
              <a:spLocks noChangeArrowheads="1"/>
            </p:cNvSpPr>
            <p:nvPr/>
          </p:nvSpPr>
          <p:spPr bwMode="auto">
            <a:xfrm>
              <a:off x="1104" y="1920"/>
              <a:ext cx="1056" cy="432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5" name="Oval 34"/>
            <p:cNvSpPr>
              <a:spLocks noChangeArrowheads="1"/>
            </p:cNvSpPr>
            <p:nvPr/>
          </p:nvSpPr>
          <p:spPr bwMode="auto">
            <a:xfrm>
              <a:off x="1152" y="2112"/>
              <a:ext cx="123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6" name="Oval 35"/>
            <p:cNvSpPr>
              <a:spLocks noChangeArrowheads="1"/>
            </p:cNvSpPr>
            <p:nvPr/>
          </p:nvSpPr>
          <p:spPr bwMode="auto">
            <a:xfrm>
              <a:off x="1920" y="2064"/>
              <a:ext cx="122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7" name="Oval 36"/>
            <p:cNvSpPr>
              <a:spLocks noChangeArrowheads="1"/>
            </p:cNvSpPr>
            <p:nvPr/>
          </p:nvSpPr>
          <p:spPr bwMode="auto">
            <a:xfrm>
              <a:off x="1296" y="2208"/>
              <a:ext cx="123" cy="12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Oval 37"/>
            <p:cNvSpPr>
              <a:spLocks noChangeArrowheads="1"/>
            </p:cNvSpPr>
            <p:nvPr/>
          </p:nvSpPr>
          <p:spPr bwMode="auto">
            <a:xfrm>
              <a:off x="1776" y="2208"/>
              <a:ext cx="123" cy="12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9" name="Oval 38"/>
            <p:cNvSpPr>
              <a:spLocks noChangeArrowheads="1"/>
            </p:cNvSpPr>
            <p:nvPr/>
          </p:nvSpPr>
          <p:spPr bwMode="auto">
            <a:xfrm>
              <a:off x="1344" y="2064"/>
              <a:ext cx="126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0" name="Oval 39"/>
            <p:cNvSpPr>
              <a:spLocks noChangeArrowheads="1"/>
            </p:cNvSpPr>
            <p:nvPr/>
          </p:nvSpPr>
          <p:spPr bwMode="auto">
            <a:xfrm>
              <a:off x="1488" y="2160"/>
              <a:ext cx="124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1" name="Oval 40"/>
            <p:cNvSpPr>
              <a:spLocks noChangeArrowheads="1"/>
            </p:cNvSpPr>
            <p:nvPr/>
          </p:nvSpPr>
          <p:spPr bwMode="auto">
            <a:xfrm>
              <a:off x="1680" y="2112"/>
              <a:ext cx="124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2" name="Oval 41"/>
            <p:cNvSpPr>
              <a:spLocks noChangeArrowheads="1"/>
            </p:cNvSpPr>
            <p:nvPr/>
          </p:nvSpPr>
          <p:spPr bwMode="auto">
            <a:xfrm>
              <a:off x="1460" y="1925"/>
              <a:ext cx="123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3" name="Oval 42"/>
            <p:cNvSpPr>
              <a:spLocks noChangeArrowheads="1"/>
            </p:cNvSpPr>
            <p:nvPr/>
          </p:nvSpPr>
          <p:spPr bwMode="auto">
            <a:xfrm>
              <a:off x="1697" y="1929"/>
              <a:ext cx="123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389607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AutoShape 2"/>
          <p:cNvSpPr>
            <a:spLocks noChangeArrowheads="1"/>
          </p:cNvSpPr>
          <p:nvPr/>
        </p:nvSpPr>
        <p:spPr bwMode="auto">
          <a:xfrm>
            <a:off x="858715" y="1979761"/>
            <a:ext cx="3102220" cy="463550"/>
          </a:xfrm>
          <a:prstGeom prst="roundRect">
            <a:avLst>
              <a:gd name="adj" fmla="val 4122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858715" y="2219474"/>
            <a:ext cx="3102220" cy="19050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1027236" y="2675087"/>
            <a:ext cx="2738803" cy="1363663"/>
            <a:chOff x="701" y="1540"/>
            <a:chExt cx="1869" cy="859"/>
          </a:xfrm>
        </p:grpSpPr>
        <p:sp>
          <p:nvSpPr>
            <p:cNvPr id="22604" name="AutoShape 5"/>
            <p:cNvSpPr>
              <a:spLocks noChangeArrowheads="1"/>
            </p:cNvSpPr>
            <p:nvPr/>
          </p:nvSpPr>
          <p:spPr bwMode="auto">
            <a:xfrm>
              <a:off x="701" y="1540"/>
              <a:ext cx="1869" cy="292"/>
            </a:xfrm>
            <a:prstGeom prst="roundRect">
              <a:avLst>
                <a:gd name="adj" fmla="val 41227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5" name="Rectangle 6"/>
            <p:cNvSpPr>
              <a:spLocks noChangeArrowheads="1"/>
            </p:cNvSpPr>
            <p:nvPr/>
          </p:nvSpPr>
          <p:spPr bwMode="auto">
            <a:xfrm>
              <a:off x="701" y="1673"/>
              <a:ext cx="1866" cy="72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1081454" y="2340125"/>
            <a:ext cx="430823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1638300" y="2340125"/>
            <a:ext cx="429358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9"/>
          <p:cNvSpPr>
            <a:spLocks noChangeArrowheads="1"/>
          </p:cNvSpPr>
          <p:nvPr/>
        </p:nvSpPr>
        <p:spPr bwMode="auto">
          <a:xfrm>
            <a:off x="2193681" y="2340125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Rectangle 10"/>
          <p:cNvSpPr>
            <a:spLocks noChangeArrowheads="1"/>
          </p:cNvSpPr>
          <p:nvPr/>
        </p:nvSpPr>
        <p:spPr bwMode="auto">
          <a:xfrm>
            <a:off x="2751992" y="2340125"/>
            <a:ext cx="427892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11"/>
          <p:cNvSpPr>
            <a:spLocks noChangeArrowheads="1"/>
          </p:cNvSpPr>
          <p:nvPr/>
        </p:nvSpPr>
        <p:spPr bwMode="auto">
          <a:xfrm>
            <a:off x="3305908" y="2340125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Rectangle 12"/>
          <p:cNvSpPr>
            <a:spLocks noChangeArrowheads="1"/>
          </p:cNvSpPr>
          <p:nvPr/>
        </p:nvSpPr>
        <p:spPr bwMode="auto">
          <a:xfrm>
            <a:off x="1358412" y="2978300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Rectangle 13"/>
          <p:cNvSpPr>
            <a:spLocks noChangeArrowheads="1"/>
          </p:cNvSpPr>
          <p:nvPr/>
        </p:nvSpPr>
        <p:spPr bwMode="auto">
          <a:xfrm>
            <a:off x="1918190" y="2978300"/>
            <a:ext cx="429357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Rectangle 14"/>
          <p:cNvSpPr>
            <a:spLocks noChangeArrowheads="1"/>
          </p:cNvSpPr>
          <p:nvPr/>
        </p:nvSpPr>
        <p:spPr bwMode="auto">
          <a:xfrm>
            <a:off x="2472105" y="2978300"/>
            <a:ext cx="435219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Rectangle 15"/>
          <p:cNvSpPr>
            <a:spLocks noChangeArrowheads="1"/>
          </p:cNvSpPr>
          <p:nvPr/>
        </p:nvSpPr>
        <p:spPr bwMode="auto">
          <a:xfrm>
            <a:off x="3030415" y="2978300"/>
            <a:ext cx="429358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Rectangle 16"/>
          <p:cNvSpPr>
            <a:spLocks noChangeArrowheads="1"/>
          </p:cNvSpPr>
          <p:nvPr/>
        </p:nvSpPr>
        <p:spPr bwMode="auto">
          <a:xfrm>
            <a:off x="1113693" y="1971825"/>
            <a:ext cx="2657780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Schnittstelle Informationssystem A</a:t>
            </a:r>
          </a:p>
        </p:txBody>
      </p:sp>
      <p:sp>
        <p:nvSpPr>
          <p:cNvPr id="22543" name="Rectangle 17"/>
          <p:cNvSpPr>
            <a:spLocks noChangeArrowheads="1"/>
          </p:cNvSpPr>
          <p:nvPr/>
        </p:nvSpPr>
        <p:spPr bwMode="auto">
          <a:xfrm>
            <a:off x="1545982" y="2656036"/>
            <a:ext cx="1686539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>
                <a:solidFill>
                  <a:srgbClr val="000000"/>
                </a:solidFill>
              </a:rPr>
              <a:t>Datenbankschema A</a:t>
            </a:r>
          </a:p>
        </p:txBody>
      </p:sp>
      <p:sp>
        <p:nvSpPr>
          <p:cNvPr id="74770" name="AutoShape 18"/>
          <p:cNvSpPr>
            <a:spLocks noChangeArrowheads="1"/>
          </p:cNvSpPr>
          <p:nvPr/>
        </p:nvSpPr>
        <p:spPr bwMode="auto">
          <a:xfrm>
            <a:off x="4950070" y="1979761"/>
            <a:ext cx="3105150" cy="463550"/>
          </a:xfrm>
          <a:prstGeom prst="roundRect">
            <a:avLst>
              <a:gd name="adj" fmla="val 4122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1" name="Rectangle 19"/>
          <p:cNvSpPr>
            <a:spLocks noChangeArrowheads="1"/>
          </p:cNvSpPr>
          <p:nvPr/>
        </p:nvSpPr>
        <p:spPr bwMode="auto">
          <a:xfrm>
            <a:off x="4950070" y="2219474"/>
            <a:ext cx="3105150" cy="19050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AutoShape 20"/>
          <p:cNvSpPr>
            <a:spLocks noChangeArrowheads="1"/>
          </p:cNvSpPr>
          <p:nvPr/>
        </p:nvSpPr>
        <p:spPr bwMode="auto">
          <a:xfrm>
            <a:off x="5118589" y="2675086"/>
            <a:ext cx="2741734" cy="463550"/>
          </a:xfrm>
          <a:prstGeom prst="roundRect">
            <a:avLst>
              <a:gd name="adj" fmla="val 4122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Rectangle 21"/>
          <p:cNvSpPr>
            <a:spLocks noChangeArrowheads="1"/>
          </p:cNvSpPr>
          <p:nvPr/>
        </p:nvSpPr>
        <p:spPr bwMode="auto">
          <a:xfrm>
            <a:off x="5118589" y="2886225"/>
            <a:ext cx="2737338" cy="11525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Rectangle 22"/>
          <p:cNvSpPr>
            <a:spLocks noChangeArrowheads="1"/>
          </p:cNvSpPr>
          <p:nvPr/>
        </p:nvSpPr>
        <p:spPr bwMode="auto">
          <a:xfrm>
            <a:off x="5172808" y="2340125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Rectangle 23"/>
          <p:cNvSpPr>
            <a:spLocks noChangeArrowheads="1"/>
          </p:cNvSpPr>
          <p:nvPr/>
        </p:nvSpPr>
        <p:spPr bwMode="auto">
          <a:xfrm>
            <a:off x="5732585" y="2340125"/>
            <a:ext cx="429358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Rectangle 24"/>
          <p:cNvSpPr>
            <a:spLocks noChangeArrowheads="1"/>
          </p:cNvSpPr>
          <p:nvPr/>
        </p:nvSpPr>
        <p:spPr bwMode="auto">
          <a:xfrm>
            <a:off x="6286500" y="2340125"/>
            <a:ext cx="432289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5"/>
          <p:cNvSpPr>
            <a:spLocks noChangeArrowheads="1"/>
          </p:cNvSpPr>
          <p:nvPr/>
        </p:nvSpPr>
        <p:spPr bwMode="auto">
          <a:xfrm>
            <a:off x="6844813" y="2340125"/>
            <a:ext cx="429357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Rectangle 26"/>
          <p:cNvSpPr>
            <a:spLocks noChangeArrowheads="1"/>
          </p:cNvSpPr>
          <p:nvPr/>
        </p:nvSpPr>
        <p:spPr bwMode="auto">
          <a:xfrm>
            <a:off x="7398727" y="2340125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Rectangle 27"/>
          <p:cNvSpPr>
            <a:spLocks noChangeArrowheads="1"/>
          </p:cNvSpPr>
          <p:nvPr/>
        </p:nvSpPr>
        <p:spPr bwMode="auto">
          <a:xfrm>
            <a:off x="5452697" y="2978300"/>
            <a:ext cx="429357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Rectangle 28"/>
          <p:cNvSpPr>
            <a:spLocks noChangeArrowheads="1"/>
          </p:cNvSpPr>
          <p:nvPr/>
        </p:nvSpPr>
        <p:spPr bwMode="auto">
          <a:xfrm>
            <a:off x="6006612" y="2978300"/>
            <a:ext cx="435219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Rectangle 29"/>
          <p:cNvSpPr>
            <a:spLocks noChangeArrowheads="1"/>
          </p:cNvSpPr>
          <p:nvPr/>
        </p:nvSpPr>
        <p:spPr bwMode="auto">
          <a:xfrm>
            <a:off x="6564923" y="2978300"/>
            <a:ext cx="429358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Rectangle 30"/>
          <p:cNvSpPr>
            <a:spLocks noChangeArrowheads="1"/>
          </p:cNvSpPr>
          <p:nvPr/>
        </p:nvSpPr>
        <p:spPr bwMode="auto">
          <a:xfrm>
            <a:off x="7118838" y="2978300"/>
            <a:ext cx="435220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Rectangle 31"/>
          <p:cNvSpPr>
            <a:spLocks noChangeArrowheads="1"/>
          </p:cNvSpPr>
          <p:nvPr/>
        </p:nvSpPr>
        <p:spPr bwMode="auto">
          <a:xfrm>
            <a:off x="5625612" y="2656036"/>
            <a:ext cx="1677741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>
                <a:solidFill>
                  <a:srgbClr val="000000"/>
                </a:solidFill>
              </a:rPr>
              <a:t>Datenbankschema B</a:t>
            </a:r>
          </a:p>
        </p:txBody>
      </p:sp>
      <p:sp>
        <p:nvSpPr>
          <p:cNvPr id="22558" name="Rectangle 32"/>
          <p:cNvSpPr>
            <a:spLocks noChangeArrowheads="1"/>
          </p:cNvSpPr>
          <p:nvPr/>
        </p:nvSpPr>
        <p:spPr bwMode="auto">
          <a:xfrm>
            <a:off x="5149362" y="1967061"/>
            <a:ext cx="2644956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>
                <a:solidFill>
                  <a:srgbClr val="000000"/>
                </a:solidFill>
              </a:rPr>
              <a:t>Schnittstelle Informationssystem B</a:t>
            </a:r>
          </a:p>
        </p:txBody>
      </p:sp>
      <p:sp>
        <p:nvSpPr>
          <p:cNvPr id="22559" name="Line 33"/>
          <p:cNvSpPr>
            <a:spLocks noChangeShapeType="1"/>
          </p:cNvSpPr>
          <p:nvPr/>
        </p:nvSpPr>
        <p:spPr bwMode="auto">
          <a:xfrm>
            <a:off x="1336431" y="1303486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60" name="Line 34"/>
          <p:cNvSpPr>
            <a:spLocks noChangeShapeType="1"/>
          </p:cNvSpPr>
          <p:nvPr/>
        </p:nvSpPr>
        <p:spPr bwMode="auto">
          <a:xfrm>
            <a:off x="1969477" y="1303486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61" name="Line 35"/>
          <p:cNvSpPr>
            <a:spLocks noChangeShapeType="1"/>
          </p:cNvSpPr>
          <p:nvPr/>
        </p:nvSpPr>
        <p:spPr bwMode="auto">
          <a:xfrm>
            <a:off x="3305908" y="1303486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62" name="Line 36"/>
          <p:cNvSpPr>
            <a:spLocks noChangeShapeType="1"/>
          </p:cNvSpPr>
          <p:nvPr/>
        </p:nvSpPr>
        <p:spPr bwMode="auto">
          <a:xfrm>
            <a:off x="5416062" y="1303486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63" name="Line 37"/>
          <p:cNvSpPr>
            <a:spLocks noChangeShapeType="1"/>
          </p:cNvSpPr>
          <p:nvPr/>
        </p:nvSpPr>
        <p:spPr bwMode="auto">
          <a:xfrm>
            <a:off x="6752492" y="1303486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64" name="Line 38"/>
          <p:cNvSpPr>
            <a:spLocks noChangeShapeType="1"/>
          </p:cNvSpPr>
          <p:nvPr/>
        </p:nvSpPr>
        <p:spPr bwMode="auto">
          <a:xfrm>
            <a:off x="7385538" y="1303486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65" name="Line 39"/>
          <p:cNvSpPr>
            <a:spLocks noChangeShapeType="1"/>
          </p:cNvSpPr>
          <p:nvPr/>
        </p:nvSpPr>
        <p:spPr bwMode="auto">
          <a:xfrm flipV="1">
            <a:off x="3171092" y="2738586"/>
            <a:ext cx="1957754" cy="2298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66" name="Line 40"/>
          <p:cNvSpPr>
            <a:spLocks noChangeShapeType="1"/>
          </p:cNvSpPr>
          <p:nvPr/>
        </p:nvSpPr>
        <p:spPr bwMode="auto">
          <a:xfrm flipV="1">
            <a:off x="5833697" y="4033986"/>
            <a:ext cx="1988526" cy="2419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67" name="Line 41"/>
          <p:cNvSpPr>
            <a:spLocks noChangeShapeType="1"/>
          </p:cNvSpPr>
          <p:nvPr/>
        </p:nvSpPr>
        <p:spPr bwMode="auto">
          <a:xfrm flipV="1">
            <a:off x="3081704" y="4037161"/>
            <a:ext cx="2028092" cy="2374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68" name="Line 42"/>
          <p:cNvSpPr>
            <a:spLocks noChangeShapeType="1"/>
          </p:cNvSpPr>
          <p:nvPr/>
        </p:nvSpPr>
        <p:spPr bwMode="auto">
          <a:xfrm flipH="1" flipV="1">
            <a:off x="3757247" y="4024461"/>
            <a:ext cx="2066192" cy="2406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4795" name="AutoShape 43"/>
          <p:cNvSpPr>
            <a:spLocks noChangeArrowheads="1"/>
          </p:cNvSpPr>
          <p:nvPr/>
        </p:nvSpPr>
        <p:spPr bwMode="auto">
          <a:xfrm>
            <a:off x="3059832" y="5045224"/>
            <a:ext cx="2771042" cy="463550"/>
          </a:xfrm>
          <a:prstGeom prst="roundRect">
            <a:avLst>
              <a:gd name="adj" fmla="val 4122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96" name="Rectangle 44"/>
          <p:cNvSpPr>
            <a:spLocks noChangeArrowheads="1"/>
          </p:cNvSpPr>
          <p:nvPr/>
        </p:nvSpPr>
        <p:spPr bwMode="auto">
          <a:xfrm>
            <a:off x="3052397" y="5256361"/>
            <a:ext cx="2766646" cy="11572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1" name="Rectangle 45"/>
          <p:cNvSpPr>
            <a:spLocks noChangeArrowheads="1"/>
          </p:cNvSpPr>
          <p:nvPr/>
        </p:nvSpPr>
        <p:spPr bwMode="auto">
          <a:xfrm>
            <a:off x="3059832" y="5027761"/>
            <a:ext cx="2391961" cy="259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200" i="1" dirty="0">
                <a:solidFill>
                  <a:srgbClr val="000000"/>
                </a:solidFill>
              </a:rPr>
              <a:t>Schnittstelle zu DB-System, z.B. RDM</a:t>
            </a:r>
          </a:p>
        </p:txBody>
      </p:sp>
      <p:sp>
        <p:nvSpPr>
          <p:cNvPr id="22572" name="Rectangle 46"/>
          <p:cNvSpPr>
            <a:spLocks noChangeArrowheads="1"/>
          </p:cNvSpPr>
          <p:nvPr/>
        </p:nvSpPr>
        <p:spPr bwMode="auto">
          <a:xfrm>
            <a:off x="3785090" y="5686575"/>
            <a:ext cx="1487971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>
                <a:solidFill>
                  <a:srgbClr val="000000"/>
                </a:solidFill>
              </a:rPr>
              <a:t>Datenbanksystem</a:t>
            </a:r>
          </a:p>
        </p:txBody>
      </p:sp>
      <p:sp>
        <p:nvSpPr>
          <p:cNvPr id="22573" name="Line 47"/>
          <p:cNvSpPr>
            <a:spLocks noChangeShapeType="1"/>
          </p:cNvSpPr>
          <p:nvPr/>
        </p:nvSpPr>
        <p:spPr bwMode="auto">
          <a:xfrm flipH="1" flipV="1">
            <a:off x="1038958" y="4046687"/>
            <a:ext cx="2023696" cy="2384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74" name="Line 48"/>
          <p:cNvSpPr>
            <a:spLocks noChangeShapeType="1"/>
          </p:cNvSpPr>
          <p:nvPr/>
        </p:nvSpPr>
        <p:spPr bwMode="auto">
          <a:xfrm flipH="1" flipV="1">
            <a:off x="3669323" y="2683024"/>
            <a:ext cx="2060331" cy="239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75" name="Rectangle 49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503238"/>
          </a:xfrm>
        </p:spPr>
        <p:txBody>
          <a:bodyPr/>
          <a:lstStyle/>
          <a:p>
            <a:pPr algn="ctr"/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Generisches Datenbankmodell und -system</a:t>
            </a:r>
          </a:p>
        </p:txBody>
      </p:sp>
      <p:sp>
        <p:nvSpPr>
          <p:cNvPr id="22576" name="Text Box 50"/>
          <p:cNvSpPr txBox="1">
            <a:spLocks noChangeArrowheads="1"/>
          </p:cNvSpPr>
          <p:nvPr/>
        </p:nvSpPr>
        <p:spPr bwMode="auto">
          <a:xfrm>
            <a:off x="2813539" y="1220936"/>
            <a:ext cx="3494541" cy="369332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1800"/>
              <a:t>Dienste für Informationssysteme</a:t>
            </a:r>
          </a:p>
        </p:txBody>
      </p:sp>
      <p:grpSp>
        <p:nvGrpSpPr>
          <p:cNvPr id="22577" name="Group 51"/>
          <p:cNvGrpSpPr>
            <a:grpSpLocks/>
          </p:cNvGrpSpPr>
          <p:nvPr/>
        </p:nvGrpSpPr>
        <p:grpSpPr bwMode="auto">
          <a:xfrm>
            <a:off x="1617785" y="3278336"/>
            <a:ext cx="1547446" cy="685800"/>
            <a:chOff x="1104" y="1920"/>
            <a:chExt cx="1056" cy="432"/>
          </a:xfrm>
        </p:grpSpPr>
        <p:sp>
          <p:nvSpPr>
            <p:cNvPr id="22594" name="AutoShape 52"/>
            <p:cNvSpPr>
              <a:spLocks noChangeArrowheads="1"/>
            </p:cNvSpPr>
            <p:nvPr/>
          </p:nvSpPr>
          <p:spPr bwMode="auto">
            <a:xfrm>
              <a:off x="1104" y="1920"/>
              <a:ext cx="1056" cy="432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5" name="Oval 53"/>
            <p:cNvSpPr>
              <a:spLocks noChangeArrowheads="1"/>
            </p:cNvSpPr>
            <p:nvPr/>
          </p:nvSpPr>
          <p:spPr bwMode="auto">
            <a:xfrm>
              <a:off x="1152" y="2112"/>
              <a:ext cx="123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6" name="Oval 54"/>
            <p:cNvSpPr>
              <a:spLocks noChangeArrowheads="1"/>
            </p:cNvSpPr>
            <p:nvPr/>
          </p:nvSpPr>
          <p:spPr bwMode="auto">
            <a:xfrm>
              <a:off x="1920" y="2064"/>
              <a:ext cx="122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7" name="Oval 55"/>
            <p:cNvSpPr>
              <a:spLocks noChangeArrowheads="1"/>
            </p:cNvSpPr>
            <p:nvPr/>
          </p:nvSpPr>
          <p:spPr bwMode="auto">
            <a:xfrm>
              <a:off x="1296" y="2208"/>
              <a:ext cx="123" cy="12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8" name="Oval 56"/>
            <p:cNvSpPr>
              <a:spLocks noChangeArrowheads="1"/>
            </p:cNvSpPr>
            <p:nvPr/>
          </p:nvSpPr>
          <p:spPr bwMode="auto">
            <a:xfrm>
              <a:off x="1776" y="2208"/>
              <a:ext cx="123" cy="12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9" name="Oval 57"/>
            <p:cNvSpPr>
              <a:spLocks noChangeArrowheads="1"/>
            </p:cNvSpPr>
            <p:nvPr/>
          </p:nvSpPr>
          <p:spPr bwMode="auto">
            <a:xfrm>
              <a:off x="1344" y="2064"/>
              <a:ext cx="126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0" name="Oval 58"/>
            <p:cNvSpPr>
              <a:spLocks noChangeArrowheads="1"/>
            </p:cNvSpPr>
            <p:nvPr/>
          </p:nvSpPr>
          <p:spPr bwMode="auto">
            <a:xfrm>
              <a:off x="1488" y="2160"/>
              <a:ext cx="124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1" name="Oval 59"/>
            <p:cNvSpPr>
              <a:spLocks noChangeArrowheads="1"/>
            </p:cNvSpPr>
            <p:nvPr/>
          </p:nvSpPr>
          <p:spPr bwMode="auto">
            <a:xfrm>
              <a:off x="1680" y="2112"/>
              <a:ext cx="124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2" name="Oval 60"/>
            <p:cNvSpPr>
              <a:spLocks noChangeArrowheads="1"/>
            </p:cNvSpPr>
            <p:nvPr/>
          </p:nvSpPr>
          <p:spPr bwMode="auto">
            <a:xfrm>
              <a:off x="1460" y="1925"/>
              <a:ext cx="123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3" name="Oval 61"/>
            <p:cNvSpPr>
              <a:spLocks noChangeArrowheads="1"/>
            </p:cNvSpPr>
            <p:nvPr/>
          </p:nvSpPr>
          <p:spPr bwMode="auto">
            <a:xfrm>
              <a:off x="1697" y="1929"/>
              <a:ext cx="123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78" name="AutoShape 62"/>
          <p:cNvSpPr>
            <a:spLocks noChangeArrowheads="1"/>
          </p:cNvSpPr>
          <p:nvPr/>
        </p:nvSpPr>
        <p:spPr bwMode="auto">
          <a:xfrm>
            <a:off x="5767754" y="3278336"/>
            <a:ext cx="1547446" cy="685800"/>
          </a:xfrm>
          <a:prstGeom prst="flowChartMagneticDisk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9" name="Oval 63"/>
          <p:cNvSpPr>
            <a:spLocks noChangeArrowheads="1"/>
          </p:cNvSpPr>
          <p:nvPr/>
        </p:nvSpPr>
        <p:spPr bwMode="auto">
          <a:xfrm>
            <a:off x="5838093" y="3583137"/>
            <a:ext cx="180243" cy="195263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0" name="Oval 64"/>
          <p:cNvSpPr>
            <a:spLocks noChangeArrowheads="1"/>
          </p:cNvSpPr>
          <p:nvPr/>
        </p:nvSpPr>
        <p:spPr bwMode="auto">
          <a:xfrm>
            <a:off x="6963508" y="3506937"/>
            <a:ext cx="178777" cy="195263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Oval 65"/>
          <p:cNvSpPr>
            <a:spLocks noChangeArrowheads="1"/>
          </p:cNvSpPr>
          <p:nvPr/>
        </p:nvSpPr>
        <p:spPr bwMode="auto">
          <a:xfrm>
            <a:off x="6049108" y="3735536"/>
            <a:ext cx="180243" cy="19685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2" name="Oval 66"/>
          <p:cNvSpPr>
            <a:spLocks noChangeArrowheads="1"/>
          </p:cNvSpPr>
          <p:nvPr/>
        </p:nvSpPr>
        <p:spPr bwMode="auto">
          <a:xfrm>
            <a:off x="6752493" y="3735536"/>
            <a:ext cx="180243" cy="19685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3" name="Oval 67"/>
          <p:cNvSpPr>
            <a:spLocks noChangeArrowheads="1"/>
          </p:cNvSpPr>
          <p:nvPr/>
        </p:nvSpPr>
        <p:spPr bwMode="auto">
          <a:xfrm>
            <a:off x="6119447" y="3506937"/>
            <a:ext cx="184638" cy="195263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4" name="Oval 68"/>
          <p:cNvSpPr>
            <a:spLocks noChangeArrowheads="1"/>
          </p:cNvSpPr>
          <p:nvPr/>
        </p:nvSpPr>
        <p:spPr bwMode="auto">
          <a:xfrm>
            <a:off x="6330461" y="3659336"/>
            <a:ext cx="181708" cy="19050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5" name="Oval 69"/>
          <p:cNvSpPr>
            <a:spLocks noChangeArrowheads="1"/>
          </p:cNvSpPr>
          <p:nvPr/>
        </p:nvSpPr>
        <p:spPr bwMode="auto">
          <a:xfrm>
            <a:off x="6611815" y="3583136"/>
            <a:ext cx="181708" cy="19050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6" name="Oval 70"/>
          <p:cNvSpPr>
            <a:spLocks noChangeArrowheads="1"/>
          </p:cNvSpPr>
          <p:nvPr/>
        </p:nvSpPr>
        <p:spPr bwMode="auto">
          <a:xfrm>
            <a:off x="6289431" y="3286274"/>
            <a:ext cx="180243" cy="195262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7" name="Oval 71"/>
          <p:cNvSpPr>
            <a:spLocks noChangeArrowheads="1"/>
          </p:cNvSpPr>
          <p:nvPr/>
        </p:nvSpPr>
        <p:spPr bwMode="auto">
          <a:xfrm>
            <a:off x="6636727" y="3292624"/>
            <a:ext cx="180242" cy="195262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90" name="Line 74"/>
          <p:cNvSpPr>
            <a:spLocks noChangeShapeType="1"/>
          </p:cNvSpPr>
          <p:nvPr/>
        </p:nvSpPr>
        <p:spPr bwMode="auto">
          <a:xfrm flipH="1" flipV="1">
            <a:off x="1044820" y="2716362"/>
            <a:ext cx="2050073" cy="2409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91" name="Line 75"/>
          <p:cNvSpPr>
            <a:spLocks noChangeShapeType="1"/>
          </p:cNvSpPr>
          <p:nvPr/>
        </p:nvSpPr>
        <p:spPr bwMode="auto">
          <a:xfrm flipV="1">
            <a:off x="5773616" y="2738586"/>
            <a:ext cx="2028092" cy="2374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92" name="Text Box 76"/>
          <p:cNvSpPr txBox="1">
            <a:spLocks noChangeArrowheads="1"/>
          </p:cNvSpPr>
          <p:nvPr/>
        </p:nvSpPr>
        <p:spPr bwMode="auto">
          <a:xfrm>
            <a:off x="3165231" y="3503761"/>
            <a:ext cx="5309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DB A</a:t>
            </a:r>
          </a:p>
        </p:txBody>
      </p:sp>
      <p:sp>
        <p:nvSpPr>
          <p:cNvPr id="22593" name="Text Box 77"/>
          <p:cNvSpPr txBox="1">
            <a:spLocks noChangeArrowheads="1"/>
          </p:cNvSpPr>
          <p:nvPr/>
        </p:nvSpPr>
        <p:spPr bwMode="auto">
          <a:xfrm>
            <a:off x="7309338" y="3506936"/>
            <a:ext cx="54383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DB B</a:t>
            </a:r>
          </a:p>
        </p:txBody>
      </p:sp>
      <p:sp>
        <p:nvSpPr>
          <p:cNvPr id="22588" name="Text Box 72"/>
          <p:cNvSpPr txBox="1">
            <a:spLocks noChangeArrowheads="1"/>
          </p:cNvSpPr>
          <p:nvPr/>
        </p:nvSpPr>
        <p:spPr bwMode="auto">
          <a:xfrm>
            <a:off x="4916657" y="4421336"/>
            <a:ext cx="3399759" cy="483722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Spezialisierung und Anpassung</a:t>
            </a:r>
          </a:p>
          <a:p>
            <a:pPr algn="ctr"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durch Ausdrücke der Datenbanksprache</a:t>
            </a:r>
            <a:endParaRPr lang="en-US" sz="1800" dirty="0"/>
          </a:p>
        </p:txBody>
      </p:sp>
      <p:sp>
        <p:nvSpPr>
          <p:cNvPr id="22589" name="Text Box 73"/>
          <p:cNvSpPr txBox="1">
            <a:spLocks noChangeArrowheads="1"/>
          </p:cNvSpPr>
          <p:nvPr/>
        </p:nvSpPr>
        <p:spPr bwMode="auto">
          <a:xfrm>
            <a:off x="611560" y="4421336"/>
            <a:ext cx="3399759" cy="483722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Spezialisierung und Anpassung</a:t>
            </a:r>
          </a:p>
          <a:p>
            <a:pPr algn="ctr"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durch Ausdrücke der Datenbanksprache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7126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 flipV="1">
            <a:off x="3081704" y="4109169"/>
            <a:ext cx="2028092" cy="2374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 flipH="1" flipV="1">
            <a:off x="3757247" y="4096469"/>
            <a:ext cx="2066192" cy="2406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3052397" y="5117232"/>
            <a:ext cx="2771042" cy="463550"/>
          </a:xfrm>
          <a:prstGeom prst="roundRect">
            <a:avLst>
              <a:gd name="adj" fmla="val 4122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3052397" y="5328369"/>
            <a:ext cx="2766646" cy="11572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auto">
          <a:xfrm>
            <a:off x="858715" y="2051769"/>
            <a:ext cx="3102220" cy="463550"/>
          </a:xfrm>
          <a:prstGeom prst="roundRect">
            <a:avLst>
              <a:gd name="adj" fmla="val 4122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858715" y="2291482"/>
            <a:ext cx="3102220" cy="19050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584" name="Group 8"/>
          <p:cNvGrpSpPr>
            <a:grpSpLocks/>
          </p:cNvGrpSpPr>
          <p:nvPr/>
        </p:nvGrpSpPr>
        <p:grpSpPr bwMode="auto">
          <a:xfrm>
            <a:off x="1027236" y="2747095"/>
            <a:ext cx="2738803" cy="1363663"/>
            <a:chOff x="701" y="1540"/>
            <a:chExt cx="1869" cy="859"/>
          </a:xfrm>
        </p:grpSpPr>
        <p:sp>
          <p:nvSpPr>
            <p:cNvPr id="24647" name="AutoShape 9"/>
            <p:cNvSpPr>
              <a:spLocks noChangeArrowheads="1"/>
            </p:cNvSpPr>
            <p:nvPr/>
          </p:nvSpPr>
          <p:spPr bwMode="auto">
            <a:xfrm>
              <a:off x="701" y="1540"/>
              <a:ext cx="1869" cy="292"/>
            </a:xfrm>
            <a:prstGeom prst="roundRect">
              <a:avLst>
                <a:gd name="adj" fmla="val 41227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8" name="Rectangle 10"/>
            <p:cNvSpPr>
              <a:spLocks noChangeArrowheads="1"/>
            </p:cNvSpPr>
            <p:nvPr/>
          </p:nvSpPr>
          <p:spPr bwMode="auto">
            <a:xfrm>
              <a:off x="701" y="1673"/>
              <a:ext cx="1866" cy="72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585" name="Rectangle 11"/>
          <p:cNvSpPr>
            <a:spLocks noChangeArrowheads="1"/>
          </p:cNvSpPr>
          <p:nvPr/>
        </p:nvSpPr>
        <p:spPr bwMode="auto">
          <a:xfrm>
            <a:off x="1081454" y="2412133"/>
            <a:ext cx="430823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Rectangle 12"/>
          <p:cNvSpPr>
            <a:spLocks noChangeArrowheads="1"/>
          </p:cNvSpPr>
          <p:nvPr/>
        </p:nvSpPr>
        <p:spPr bwMode="auto">
          <a:xfrm>
            <a:off x="1638300" y="2412133"/>
            <a:ext cx="429358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Rectangle 13"/>
          <p:cNvSpPr>
            <a:spLocks noChangeArrowheads="1"/>
          </p:cNvSpPr>
          <p:nvPr/>
        </p:nvSpPr>
        <p:spPr bwMode="auto">
          <a:xfrm>
            <a:off x="2193681" y="2412133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Rectangle 14"/>
          <p:cNvSpPr>
            <a:spLocks noChangeArrowheads="1"/>
          </p:cNvSpPr>
          <p:nvPr/>
        </p:nvSpPr>
        <p:spPr bwMode="auto">
          <a:xfrm>
            <a:off x="2751992" y="2412133"/>
            <a:ext cx="427892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15"/>
          <p:cNvSpPr>
            <a:spLocks noChangeArrowheads="1"/>
          </p:cNvSpPr>
          <p:nvPr/>
        </p:nvSpPr>
        <p:spPr bwMode="auto">
          <a:xfrm>
            <a:off x="3305908" y="2412133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Rectangle 16"/>
          <p:cNvSpPr>
            <a:spLocks noChangeArrowheads="1"/>
          </p:cNvSpPr>
          <p:nvPr/>
        </p:nvSpPr>
        <p:spPr bwMode="auto">
          <a:xfrm>
            <a:off x="1358412" y="3050308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Rectangle 17"/>
          <p:cNvSpPr>
            <a:spLocks noChangeArrowheads="1"/>
          </p:cNvSpPr>
          <p:nvPr/>
        </p:nvSpPr>
        <p:spPr bwMode="auto">
          <a:xfrm>
            <a:off x="1918190" y="3050308"/>
            <a:ext cx="429357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Rectangle 18"/>
          <p:cNvSpPr>
            <a:spLocks noChangeArrowheads="1"/>
          </p:cNvSpPr>
          <p:nvPr/>
        </p:nvSpPr>
        <p:spPr bwMode="auto">
          <a:xfrm>
            <a:off x="2472105" y="3050308"/>
            <a:ext cx="435219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Rectangle 19"/>
          <p:cNvSpPr>
            <a:spLocks noChangeArrowheads="1"/>
          </p:cNvSpPr>
          <p:nvPr/>
        </p:nvSpPr>
        <p:spPr bwMode="auto">
          <a:xfrm>
            <a:off x="3030415" y="3050308"/>
            <a:ext cx="429358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Rectangle 20"/>
          <p:cNvSpPr>
            <a:spLocks noChangeArrowheads="1"/>
          </p:cNvSpPr>
          <p:nvPr/>
        </p:nvSpPr>
        <p:spPr bwMode="auto">
          <a:xfrm>
            <a:off x="971600" y="2054944"/>
            <a:ext cx="2739338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Schnittstelle Informationssystem A1</a:t>
            </a:r>
          </a:p>
        </p:txBody>
      </p:sp>
      <p:sp>
        <p:nvSpPr>
          <p:cNvPr id="24595" name="Rectangle 21"/>
          <p:cNvSpPr>
            <a:spLocks noChangeArrowheads="1"/>
          </p:cNvSpPr>
          <p:nvPr/>
        </p:nvSpPr>
        <p:spPr bwMode="auto">
          <a:xfrm>
            <a:off x="1336431" y="2708920"/>
            <a:ext cx="2030530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Datenbanksubschema A1</a:t>
            </a:r>
          </a:p>
        </p:txBody>
      </p:sp>
      <p:sp>
        <p:nvSpPr>
          <p:cNvPr id="75798" name="AutoShape 22"/>
          <p:cNvSpPr>
            <a:spLocks noChangeArrowheads="1"/>
          </p:cNvSpPr>
          <p:nvPr/>
        </p:nvSpPr>
        <p:spPr bwMode="auto">
          <a:xfrm>
            <a:off x="4950070" y="2051769"/>
            <a:ext cx="3105150" cy="463550"/>
          </a:xfrm>
          <a:prstGeom prst="roundRect">
            <a:avLst>
              <a:gd name="adj" fmla="val 4122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9" name="Rectangle 23"/>
          <p:cNvSpPr>
            <a:spLocks noChangeArrowheads="1"/>
          </p:cNvSpPr>
          <p:nvPr/>
        </p:nvSpPr>
        <p:spPr bwMode="auto">
          <a:xfrm>
            <a:off x="4950070" y="2291482"/>
            <a:ext cx="3105150" cy="19050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AutoShape 24"/>
          <p:cNvSpPr>
            <a:spLocks noChangeArrowheads="1"/>
          </p:cNvSpPr>
          <p:nvPr/>
        </p:nvSpPr>
        <p:spPr bwMode="auto">
          <a:xfrm>
            <a:off x="5118589" y="2747094"/>
            <a:ext cx="2741734" cy="463550"/>
          </a:xfrm>
          <a:prstGeom prst="roundRect">
            <a:avLst>
              <a:gd name="adj" fmla="val 4122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Rectangle 25"/>
          <p:cNvSpPr>
            <a:spLocks noChangeArrowheads="1"/>
          </p:cNvSpPr>
          <p:nvPr/>
        </p:nvSpPr>
        <p:spPr bwMode="auto">
          <a:xfrm>
            <a:off x="5118589" y="2958233"/>
            <a:ext cx="2737338" cy="11525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Rectangle 26"/>
          <p:cNvSpPr>
            <a:spLocks noChangeArrowheads="1"/>
          </p:cNvSpPr>
          <p:nvPr/>
        </p:nvSpPr>
        <p:spPr bwMode="auto">
          <a:xfrm>
            <a:off x="5172808" y="2412133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Rectangle 27"/>
          <p:cNvSpPr>
            <a:spLocks noChangeArrowheads="1"/>
          </p:cNvSpPr>
          <p:nvPr/>
        </p:nvSpPr>
        <p:spPr bwMode="auto">
          <a:xfrm>
            <a:off x="5732585" y="2412133"/>
            <a:ext cx="429358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Rectangle 28"/>
          <p:cNvSpPr>
            <a:spLocks noChangeArrowheads="1"/>
          </p:cNvSpPr>
          <p:nvPr/>
        </p:nvSpPr>
        <p:spPr bwMode="auto">
          <a:xfrm>
            <a:off x="6286500" y="2412133"/>
            <a:ext cx="432289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Rectangle 29"/>
          <p:cNvSpPr>
            <a:spLocks noChangeArrowheads="1"/>
          </p:cNvSpPr>
          <p:nvPr/>
        </p:nvSpPr>
        <p:spPr bwMode="auto">
          <a:xfrm>
            <a:off x="6844813" y="2412133"/>
            <a:ext cx="429357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Rectangle 30"/>
          <p:cNvSpPr>
            <a:spLocks noChangeArrowheads="1"/>
          </p:cNvSpPr>
          <p:nvPr/>
        </p:nvSpPr>
        <p:spPr bwMode="auto">
          <a:xfrm>
            <a:off x="7398727" y="2412133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Rectangle 31"/>
          <p:cNvSpPr>
            <a:spLocks noChangeArrowheads="1"/>
          </p:cNvSpPr>
          <p:nvPr/>
        </p:nvSpPr>
        <p:spPr bwMode="auto">
          <a:xfrm>
            <a:off x="5452697" y="3050308"/>
            <a:ext cx="429357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Rectangle 32"/>
          <p:cNvSpPr>
            <a:spLocks noChangeArrowheads="1"/>
          </p:cNvSpPr>
          <p:nvPr/>
        </p:nvSpPr>
        <p:spPr bwMode="auto">
          <a:xfrm>
            <a:off x="6006612" y="3050308"/>
            <a:ext cx="435219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Rectangle 33"/>
          <p:cNvSpPr>
            <a:spLocks noChangeArrowheads="1"/>
          </p:cNvSpPr>
          <p:nvPr/>
        </p:nvSpPr>
        <p:spPr bwMode="auto">
          <a:xfrm>
            <a:off x="6564923" y="3050308"/>
            <a:ext cx="429358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Rectangle 34"/>
          <p:cNvSpPr>
            <a:spLocks noChangeArrowheads="1"/>
          </p:cNvSpPr>
          <p:nvPr/>
        </p:nvSpPr>
        <p:spPr bwMode="auto">
          <a:xfrm>
            <a:off x="7118838" y="3050308"/>
            <a:ext cx="435220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Rectangle 35"/>
          <p:cNvSpPr>
            <a:spLocks noChangeArrowheads="1"/>
          </p:cNvSpPr>
          <p:nvPr/>
        </p:nvSpPr>
        <p:spPr bwMode="auto">
          <a:xfrm>
            <a:off x="5416061" y="2708920"/>
            <a:ext cx="2042227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Datenbanksubschema A2</a:t>
            </a:r>
          </a:p>
        </p:txBody>
      </p:sp>
      <p:sp>
        <p:nvSpPr>
          <p:cNvPr id="24610" name="Freeform 36"/>
          <p:cNvSpPr>
            <a:spLocks/>
          </p:cNvSpPr>
          <p:nvPr/>
        </p:nvSpPr>
        <p:spPr bwMode="auto">
          <a:xfrm>
            <a:off x="1317381" y="4407620"/>
            <a:ext cx="2864826" cy="409575"/>
          </a:xfrm>
          <a:custGeom>
            <a:avLst/>
            <a:gdLst>
              <a:gd name="T0" fmla="*/ 0 w 1955"/>
              <a:gd name="T1" fmla="*/ 0 h 258"/>
              <a:gd name="T2" fmla="*/ 2147483647 w 1955"/>
              <a:gd name="T3" fmla="*/ 0 h 258"/>
              <a:gd name="T4" fmla="*/ 2147483647 w 1955"/>
              <a:gd name="T5" fmla="*/ 2147483647 h 258"/>
              <a:gd name="T6" fmla="*/ 0 w 1955"/>
              <a:gd name="T7" fmla="*/ 2147483647 h 258"/>
              <a:gd name="T8" fmla="*/ 0 w 1955"/>
              <a:gd name="T9" fmla="*/ 0 h 2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55"/>
              <a:gd name="T16" fmla="*/ 0 h 258"/>
              <a:gd name="T17" fmla="*/ 1955 w 1955"/>
              <a:gd name="T18" fmla="*/ 258 h 2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55" h="258">
                <a:moveTo>
                  <a:pt x="0" y="0"/>
                </a:moveTo>
                <a:lnTo>
                  <a:pt x="1954" y="0"/>
                </a:lnTo>
                <a:lnTo>
                  <a:pt x="1954" y="257"/>
                </a:lnTo>
                <a:lnTo>
                  <a:pt x="0" y="257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Freeform 37"/>
          <p:cNvSpPr>
            <a:spLocks/>
          </p:cNvSpPr>
          <p:nvPr/>
        </p:nvSpPr>
        <p:spPr bwMode="auto">
          <a:xfrm>
            <a:off x="4591051" y="4407620"/>
            <a:ext cx="2863362" cy="409575"/>
          </a:xfrm>
          <a:custGeom>
            <a:avLst/>
            <a:gdLst>
              <a:gd name="T0" fmla="*/ 0 w 1954"/>
              <a:gd name="T1" fmla="*/ 0 h 258"/>
              <a:gd name="T2" fmla="*/ 2147483647 w 1954"/>
              <a:gd name="T3" fmla="*/ 0 h 258"/>
              <a:gd name="T4" fmla="*/ 2147483647 w 1954"/>
              <a:gd name="T5" fmla="*/ 2147483647 h 258"/>
              <a:gd name="T6" fmla="*/ 0 w 1954"/>
              <a:gd name="T7" fmla="*/ 2147483647 h 258"/>
              <a:gd name="T8" fmla="*/ 0 w 1954"/>
              <a:gd name="T9" fmla="*/ 0 h 2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54"/>
              <a:gd name="T16" fmla="*/ 0 h 258"/>
              <a:gd name="T17" fmla="*/ 1954 w 1954"/>
              <a:gd name="T18" fmla="*/ 258 h 2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54" h="258">
                <a:moveTo>
                  <a:pt x="0" y="0"/>
                </a:moveTo>
                <a:lnTo>
                  <a:pt x="1953" y="0"/>
                </a:lnTo>
                <a:lnTo>
                  <a:pt x="1953" y="257"/>
                </a:lnTo>
                <a:lnTo>
                  <a:pt x="0" y="257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2" name="Rectangle 38"/>
          <p:cNvSpPr>
            <a:spLocks noChangeArrowheads="1"/>
          </p:cNvSpPr>
          <p:nvPr/>
        </p:nvSpPr>
        <p:spPr bwMode="auto">
          <a:xfrm>
            <a:off x="5076056" y="2054944"/>
            <a:ext cx="2747548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Schnittstelle Informationssystem A2</a:t>
            </a:r>
          </a:p>
        </p:txBody>
      </p:sp>
      <p:sp>
        <p:nvSpPr>
          <p:cNvPr id="24613" name="Line 39"/>
          <p:cNvSpPr>
            <a:spLocks noChangeShapeType="1"/>
          </p:cNvSpPr>
          <p:nvPr/>
        </p:nvSpPr>
        <p:spPr bwMode="auto">
          <a:xfrm>
            <a:off x="1336431" y="1375494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4" name="Line 40"/>
          <p:cNvSpPr>
            <a:spLocks noChangeShapeType="1"/>
          </p:cNvSpPr>
          <p:nvPr/>
        </p:nvSpPr>
        <p:spPr bwMode="auto">
          <a:xfrm>
            <a:off x="1969477" y="1375494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5" name="Line 41"/>
          <p:cNvSpPr>
            <a:spLocks noChangeShapeType="1"/>
          </p:cNvSpPr>
          <p:nvPr/>
        </p:nvSpPr>
        <p:spPr bwMode="auto">
          <a:xfrm>
            <a:off x="3305908" y="1375494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6" name="Line 42"/>
          <p:cNvSpPr>
            <a:spLocks noChangeShapeType="1"/>
          </p:cNvSpPr>
          <p:nvPr/>
        </p:nvSpPr>
        <p:spPr bwMode="auto">
          <a:xfrm>
            <a:off x="5416062" y="1375494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7" name="Line 43"/>
          <p:cNvSpPr>
            <a:spLocks noChangeShapeType="1"/>
          </p:cNvSpPr>
          <p:nvPr/>
        </p:nvSpPr>
        <p:spPr bwMode="auto">
          <a:xfrm>
            <a:off x="6822831" y="1375494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8" name="Line 44"/>
          <p:cNvSpPr>
            <a:spLocks noChangeShapeType="1"/>
          </p:cNvSpPr>
          <p:nvPr/>
        </p:nvSpPr>
        <p:spPr bwMode="auto">
          <a:xfrm>
            <a:off x="7385538" y="1375494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9" name="Line 45"/>
          <p:cNvSpPr>
            <a:spLocks noChangeShapeType="1"/>
          </p:cNvSpPr>
          <p:nvPr/>
        </p:nvSpPr>
        <p:spPr bwMode="auto">
          <a:xfrm flipV="1">
            <a:off x="3171092" y="2810594"/>
            <a:ext cx="1957754" cy="2298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0" name="Line 46"/>
          <p:cNvSpPr>
            <a:spLocks noChangeShapeType="1"/>
          </p:cNvSpPr>
          <p:nvPr/>
        </p:nvSpPr>
        <p:spPr bwMode="auto">
          <a:xfrm flipV="1">
            <a:off x="5773616" y="2810594"/>
            <a:ext cx="2028092" cy="2374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1" name="Line 47"/>
          <p:cNvSpPr>
            <a:spLocks noChangeShapeType="1"/>
          </p:cNvSpPr>
          <p:nvPr/>
        </p:nvSpPr>
        <p:spPr bwMode="auto">
          <a:xfrm flipV="1">
            <a:off x="5833697" y="4105994"/>
            <a:ext cx="1988526" cy="2419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2" name="Rectangle 48"/>
          <p:cNvSpPr>
            <a:spLocks noChangeArrowheads="1"/>
          </p:cNvSpPr>
          <p:nvPr/>
        </p:nvSpPr>
        <p:spPr bwMode="auto">
          <a:xfrm>
            <a:off x="3587262" y="5102944"/>
            <a:ext cx="1686539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>
                <a:solidFill>
                  <a:srgbClr val="000000"/>
                </a:solidFill>
              </a:rPr>
              <a:t>Datenbankschema A</a:t>
            </a:r>
          </a:p>
        </p:txBody>
      </p:sp>
      <p:sp>
        <p:nvSpPr>
          <p:cNvPr id="24623" name="Rectangle 49"/>
          <p:cNvSpPr>
            <a:spLocks noChangeArrowheads="1"/>
          </p:cNvSpPr>
          <p:nvPr/>
        </p:nvSpPr>
        <p:spPr bwMode="auto">
          <a:xfrm>
            <a:off x="3727939" y="6169744"/>
            <a:ext cx="1487971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>
                <a:solidFill>
                  <a:srgbClr val="000000"/>
                </a:solidFill>
              </a:rPr>
              <a:t>Datenbanksystem</a:t>
            </a:r>
          </a:p>
        </p:txBody>
      </p:sp>
      <p:sp>
        <p:nvSpPr>
          <p:cNvPr id="24624" name="Line 50"/>
          <p:cNvSpPr>
            <a:spLocks noChangeShapeType="1"/>
          </p:cNvSpPr>
          <p:nvPr/>
        </p:nvSpPr>
        <p:spPr bwMode="auto">
          <a:xfrm flipH="1" flipV="1">
            <a:off x="1038958" y="4118695"/>
            <a:ext cx="2023696" cy="2384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5" name="Line 51"/>
          <p:cNvSpPr>
            <a:spLocks noChangeShapeType="1"/>
          </p:cNvSpPr>
          <p:nvPr/>
        </p:nvSpPr>
        <p:spPr bwMode="auto">
          <a:xfrm flipH="1" flipV="1">
            <a:off x="1044820" y="2788370"/>
            <a:ext cx="2050073" cy="2409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6" name="Line 52"/>
          <p:cNvSpPr>
            <a:spLocks noChangeShapeType="1"/>
          </p:cNvSpPr>
          <p:nvPr/>
        </p:nvSpPr>
        <p:spPr bwMode="auto">
          <a:xfrm flipH="1" flipV="1">
            <a:off x="3669323" y="2755032"/>
            <a:ext cx="2060331" cy="239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7" name="Rectangle 53"/>
          <p:cNvSpPr>
            <a:spLocks noChangeArrowheads="1"/>
          </p:cNvSpPr>
          <p:nvPr/>
        </p:nvSpPr>
        <p:spPr bwMode="auto">
          <a:xfrm>
            <a:off x="1076495" y="4372694"/>
            <a:ext cx="2439771" cy="28725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Spezialisierung und Anpassung</a:t>
            </a:r>
          </a:p>
        </p:txBody>
      </p:sp>
      <p:sp>
        <p:nvSpPr>
          <p:cNvPr id="24628" name="Rectangle 54"/>
          <p:cNvSpPr>
            <a:spLocks noChangeArrowheads="1"/>
          </p:cNvSpPr>
          <p:nvPr/>
        </p:nvSpPr>
        <p:spPr bwMode="auto">
          <a:xfrm>
            <a:off x="755576" y="4604469"/>
            <a:ext cx="3055325" cy="28725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durch Ausdrücke der Datenbanksprache</a:t>
            </a:r>
          </a:p>
        </p:txBody>
      </p:sp>
      <p:sp>
        <p:nvSpPr>
          <p:cNvPr id="24629" name="Rectangle 55"/>
          <p:cNvSpPr>
            <a:spLocks noChangeArrowheads="1"/>
          </p:cNvSpPr>
          <p:nvPr/>
        </p:nvSpPr>
        <p:spPr bwMode="auto">
          <a:xfrm>
            <a:off x="5167763" y="4372694"/>
            <a:ext cx="2439771" cy="28725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Spezialisierung und Anpassung</a:t>
            </a:r>
          </a:p>
        </p:txBody>
      </p:sp>
      <p:sp>
        <p:nvSpPr>
          <p:cNvPr id="24630" name="Rectangle 56"/>
          <p:cNvSpPr>
            <a:spLocks noChangeArrowheads="1"/>
          </p:cNvSpPr>
          <p:nvPr/>
        </p:nvSpPr>
        <p:spPr bwMode="auto">
          <a:xfrm>
            <a:off x="4860032" y="4593358"/>
            <a:ext cx="3055325" cy="28725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durch Ausdrücke der Datenbanksprache</a:t>
            </a:r>
          </a:p>
        </p:txBody>
      </p:sp>
      <p:sp>
        <p:nvSpPr>
          <p:cNvPr id="24631" name="Rectangle 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latin typeface="+mn-lt"/>
                <a:ea typeface="ＭＳ Ｐゴシック" charset="0"/>
                <a:cs typeface="ＭＳ Ｐゴシック" charset="0"/>
              </a:rPr>
              <a:t>Sichten: DB-Subschemata und Subdatenbanken</a:t>
            </a:r>
          </a:p>
        </p:txBody>
      </p:sp>
      <p:sp>
        <p:nvSpPr>
          <p:cNvPr id="24632" name="Text Box 58"/>
          <p:cNvSpPr txBox="1">
            <a:spLocks noChangeArrowheads="1"/>
          </p:cNvSpPr>
          <p:nvPr/>
        </p:nvSpPr>
        <p:spPr bwMode="auto">
          <a:xfrm>
            <a:off x="2743201" y="1216744"/>
            <a:ext cx="3494541" cy="369332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1800"/>
              <a:t>Dienste für Informationssysteme</a:t>
            </a:r>
          </a:p>
        </p:txBody>
      </p:sp>
      <p:grpSp>
        <p:nvGrpSpPr>
          <p:cNvPr id="24633" name="Group 59"/>
          <p:cNvGrpSpPr>
            <a:grpSpLocks/>
          </p:cNvGrpSpPr>
          <p:nvPr/>
        </p:nvGrpSpPr>
        <p:grpSpPr bwMode="auto">
          <a:xfrm>
            <a:off x="3657600" y="5407744"/>
            <a:ext cx="1547446" cy="685800"/>
            <a:chOff x="1104" y="1920"/>
            <a:chExt cx="1056" cy="432"/>
          </a:xfrm>
        </p:grpSpPr>
        <p:sp>
          <p:nvSpPr>
            <p:cNvPr id="24637" name="AutoShape 60"/>
            <p:cNvSpPr>
              <a:spLocks noChangeArrowheads="1"/>
            </p:cNvSpPr>
            <p:nvPr/>
          </p:nvSpPr>
          <p:spPr bwMode="auto">
            <a:xfrm>
              <a:off x="1104" y="1920"/>
              <a:ext cx="1056" cy="432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8" name="Oval 61"/>
            <p:cNvSpPr>
              <a:spLocks noChangeArrowheads="1"/>
            </p:cNvSpPr>
            <p:nvPr/>
          </p:nvSpPr>
          <p:spPr bwMode="auto">
            <a:xfrm>
              <a:off x="1152" y="2112"/>
              <a:ext cx="123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9" name="Oval 62"/>
            <p:cNvSpPr>
              <a:spLocks noChangeArrowheads="1"/>
            </p:cNvSpPr>
            <p:nvPr/>
          </p:nvSpPr>
          <p:spPr bwMode="auto">
            <a:xfrm>
              <a:off x="1920" y="2064"/>
              <a:ext cx="122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0" name="Oval 63"/>
            <p:cNvSpPr>
              <a:spLocks noChangeArrowheads="1"/>
            </p:cNvSpPr>
            <p:nvPr/>
          </p:nvSpPr>
          <p:spPr bwMode="auto">
            <a:xfrm>
              <a:off x="1296" y="2208"/>
              <a:ext cx="123" cy="12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1" name="Oval 64"/>
            <p:cNvSpPr>
              <a:spLocks noChangeArrowheads="1"/>
            </p:cNvSpPr>
            <p:nvPr/>
          </p:nvSpPr>
          <p:spPr bwMode="auto">
            <a:xfrm>
              <a:off x="1776" y="2208"/>
              <a:ext cx="123" cy="12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2" name="Oval 65"/>
            <p:cNvSpPr>
              <a:spLocks noChangeArrowheads="1"/>
            </p:cNvSpPr>
            <p:nvPr/>
          </p:nvSpPr>
          <p:spPr bwMode="auto">
            <a:xfrm>
              <a:off x="1344" y="2064"/>
              <a:ext cx="126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3" name="Oval 66"/>
            <p:cNvSpPr>
              <a:spLocks noChangeArrowheads="1"/>
            </p:cNvSpPr>
            <p:nvPr/>
          </p:nvSpPr>
          <p:spPr bwMode="auto">
            <a:xfrm>
              <a:off x="1488" y="2160"/>
              <a:ext cx="124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4" name="Oval 67"/>
            <p:cNvSpPr>
              <a:spLocks noChangeArrowheads="1"/>
            </p:cNvSpPr>
            <p:nvPr/>
          </p:nvSpPr>
          <p:spPr bwMode="auto">
            <a:xfrm>
              <a:off x="1680" y="2112"/>
              <a:ext cx="124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5" name="Oval 68"/>
            <p:cNvSpPr>
              <a:spLocks noChangeArrowheads="1"/>
            </p:cNvSpPr>
            <p:nvPr/>
          </p:nvSpPr>
          <p:spPr bwMode="auto">
            <a:xfrm>
              <a:off x="1460" y="1925"/>
              <a:ext cx="123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6" name="Oval 69"/>
            <p:cNvSpPr>
              <a:spLocks noChangeArrowheads="1"/>
            </p:cNvSpPr>
            <p:nvPr/>
          </p:nvSpPr>
          <p:spPr bwMode="auto">
            <a:xfrm>
              <a:off x="1697" y="1929"/>
              <a:ext cx="123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34" name="Text Box 70"/>
          <p:cNvSpPr txBox="1">
            <a:spLocks noChangeArrowheads="1"/>
          </p:cNvSpPr>
          <p:nvPr/>
        </p:nvSpPr>
        <p:spPr bwMode="auto">
          <a:xfrm>
            <a:off x="2532185" y="3502745"/>
            <a:ext cx="10216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DB A|</a:t>
            </a:r>
            <a:r>
              <a:rPr lang="en-US" baseline="-25000"/>
              <a:t>A1</a:t>
            </a:r>
          </a:p>
        </p:txBody>
      </p:sp>
      <p:sp>
        <p:nvSpPr>
          <p:cNvPr id="24635" name="Text Box 71"/>
          <p:cNvSpPr txBox="1">
            <a:spLocks noChangeArrowheads="1"/>
          </p:cNvSpPr>
          <p:nvPr/>
        </p:nvSpPr>
        <p:spPr bwMode="auto">
          <a:xfrm>
            <a:off x="5416060" y="3502744"/>
            <a:ext cx="1100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/>
              <a:t>DB A|</a:t>
            </a:r>
            <a:r>
              <a:rPr lang="en-US" baseline="-25000" dirty="0"/>
              <a:t>A2</a:t>
            </a:r>
          </a:p>
        </p:txBody>
      </p:sp>
      <p:sp>
        <p:nvSpPr>
          <p:cNvPr id="24636" name="Text Box 72"/>
          <p:cNvSpPr txBox="1">
            <a:spLocks noChangeArrowheads="1"/>
          </p:cNvSpPr>
          <p:nvPr/>
        </p:nvSpPr>
        <p:spPr bwMode="auto">
          <a:xfrm>
            <a:off x="5175738" y="5636345"/>
            <a:ext cx="710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DB A</a:t>
            </a:r>
            <a:endParaRPr lang="en-US" baseline="-25000"/>
          </a:p>
        </p:txBody>
      </p:sp>
    </p:spTree>
    <p:extLst>
      <p:ext uri="{BB962C8B-B14F-4D97-AF65-F5344CB8AC3E}">
        <p14:creationId xmlns:p14="http://schemas.microsoft.com/office/powerpoint/2010/main" val="23213847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4888" y="5491832"/>
            <a:ext cx="8229600" cy="576064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Jede Schicht ist unabhängig von deren unteren Schichten</a:t>
            </a:r>
            <a:endParaRPr lang="de-DE" sz="2400" dirty="0"/>
          </a:p>
        </p:txBody>
      </p:sp>
      <p:grpSp>
        <p:nvGrpSpPr>
          <p:cNvPr id="12304" name="Gruppieren 12303"/>
          <p:cNvGrpSpPr/>
          <p:nvPr/>
        </p:nvGrpSpPr>
        <p:grpSpPr>
          <a:xfrm>
            <a:off x="7323052" y="2647077"/>
            <a:ext cx="1827744" cy="2356088"/>
            <a:chOff x="7380312" y="3591451"/>
            <a:chExt cx="1827744" cy="2356088"/>
          </a:xfrm>
        </p:grpSpPr>
        <p:sp>
          <p:nvSpPr>
            <p:cNvPr id="12289" name="Textfeld 12288"/>
            <p:cNvSpPr txBox="1"/>
            <p:nvPr/>
          </p:nvSpPr>
          <p:spPr>
            <a:xfrm>
              <a:off x="7380312" y="5301208"/>
              <a:ext cx="182774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b="1" dirty="0" smtClean="0">
                  <a:solidFill>
                    <a:srgbClr val="00B050"/>
                  </a:solidFill>
                </a:rPr>
                <a:t>Daten-</a:t>
              </a:r>
              <a:br>
                <a:rPr lang="de-DE" b="1" dirty="0" smtClean="0">
                  <a:solidFill>
                    <a:srgbClr val="00B050"/>
                  </a:solidFill>
                </a:rPr>
              </a:br>
              <a:r>
                <a:rPr lang="de-DE" b="1" dirty="0" err="1" smtClean="0">
                  <a:solidFill>
                    <a:srgbClr val="00B050"/>
                  </a:solidFill>
                </a:rPr>
                <a:t>unabhängigkeit</a:t>
              </a:r>
              <a:endParaRPr lang="de-DE" b="1" dirty="0">
                <a:solidFill>
                  <a:srgbClr val="00B050"/>
                </a:solidFill>
              </a:endParaRPr>
            </a:p>
          </p:txBody>
        </p:sp>
        <p:cxnSp>
          <p:nvCxnSpPr>
            <p:cNvPr id="12294" name="Gekrümmte Verbindung 12293"/>
            <p:cNvCxnSpPr>
              <a:stCxn id="38" idx="3"/>
              <a:endCxn id="35" idx="3"/>
            </p:cNvCxnSpPr>
            <p:nvPr/>
          </p:nvCxnSpPr>
          <p:spPr>
            <a:xfrm>
              <a:off x="7668344" y="3591451"/>
              <a:ext cx="12700" cy="777340"/>
            </a:xfrm>
            <a:prstGeom prst="curvedConnector3">
              <a:avLst>
                <a:gd name="adj1" fmla="val 1800000"/>
              </a:avLst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krümmte Verbindung 46"/>
            <p:cNvCxnSpPr>
              <a:stCxn id="35" idx="3"/>
              <a:endCxn id="12288" idx="3"/>
            </p:cNvCxnSpPr>
            <p:nvPr/>
          </p:nvCxnSpPr>
          <p:spPr>
            <a:xfrm>
              <a:off x="7668344" y="4368791"/>
              <a:ext cx="12700" cy="792088"/>
            </a:xfrm>
            <a:prstGeom prst="curvedConnector3">
              <a:avLst>
                <a:gd name="adj1" fmla="val 1800000"/>
              </a:avLst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3" name="Textfeld 12302"/>
            <p:cNvSpPr txBox="1"/>
            <p:nvPr/>
          </p:nvSpPr>
          <p:spPr>
            <a:xfrm>
              <a:off x="8066553" y="3784394"/>
              <a:ext cx="1039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>
                  <a:solidFill>
                    <a:srgbClr val="00B050"/>
                  </a:solidFill>
                </a:rPr>
                <a:t>logische</a:t>
              </a:r>
              <a:endParaRPr lang="de-DE" b="1" dirty="0">
                <a:solidFill>
                  <a:srgbClr val="00B050"/>
                </a:solidFill>
              </a:endParaRPr>
            </a:p>
          </p:txBody>
        </p:sp>
        <p:sp>
          <p:nvSpPr>
            <p:cNvPr id="55" name="Textfeld 54"/>
            <p:cNvSpPr txBox="1"/>
            <p:nvPr/>
          </p:nvSpPr>
          <p:spPr>
            <a:xfrm>
              <a:off x="7941628" y="4517390"/>
              <a:ext cx="1191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>
                  <a:solidFill>
                    <a:srgbClr val="00B050"/>
                  </a:solidFill>
                </a:rPr>
                <a:t>physische</a:t>
              </a:r>
              <a:endParaRPr lang="de-DE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35" name="Abgerundetes Rechteck 34"/>
          <p:cNvSpPr/>
          <p:nvPr/>
        </p:nvSpPr>
        <p:spPr>
          <a:xfrm>
            <a:off x="842332" y="3068064"/>
            <a:ext cx="6768752" cy="712706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600" dirty="0" smtClean="0"/>
              <a:t>Tabellen und Verknüpfungen</a:t>
            </a:r>
            <a:endParaRPr lang="de-DE" sz="1600" dirty="0"/>
          </a:p>
        </p:txBody>
      </p:sp>
      <p:sp>
        <p:nvSpPr>
          <p:cNvPr id="38" name="Abgerundetes Rechteck 37"/>
          <p:cNvSpPr/>
          <p:nvPr/>
        </p:nvSpPr>
        <p:spPr>
          <a:xfrm>
            <a:off x="842332" y="2290724"/>
            <a:ext cx="6768752" cy="712706"/>
          </a:xfrm>
          <a:prstGeom prst="roundRect">
            <a:avLst>
              <a:gd name="adj" fmla="val 5000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600" dirty="0" smtClean="0"/>
              <a:t>„Was Benutzer sehen“</a:t>
            </a:r>
            <a:endParaRPr lang="de-DE" sz="1600" dirty="0"/>
          </a:p>
        </p:txBody>
      </p:sp>
      <p:sp>
        <p:nvSpPr>
          <p:cNvPr id="12288" name="Abgerundetes Rechteck 12287"/>
          <p:cNvSpPr/>
          <p:nvPr/>
        </p:nvSpPr>
        <p:spPr>
          <a:xfrm>
            <a:off x="842332" y="3860152"/>
            <a:ext cx="6768752" cy="712706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600" dirty="0" smtClean="0"/>
              <a:t>„Wie Daten auf Platte speichern?“</a:t>
            </a:r>
            <a:endParaRPr lang="de-DE" sz="16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503238"/>
          </a:xfrm>
        </p:spPr>
        <p:txBody>
          <a:bodyPr/>
          <a:lstStyle/>
          <a:p>
            <a:r>
              <a:rPr lang="de-DE" dirty="0"/>
              <a:t>ANSI-SPARC</a:t>
            </a:r>
            <a:r>
              <a:rPr lang="de-DE" dirty="0" smtClean="0"/>
              <a:t>-Architektur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59453" y="6309320"/>
            <a:ext cx="575419" cy="268560"/>
          </a:xfrm>
        </p:spPr>
        <p:txBody>
          <a:bodyPr/>
          <a:lstStyle/>
          <a:p>
            <a:pPr>
              <a:defRPr/>
            </a:pPr>
            <a:fld id="{632570F9-CF50-4FB0-9FB6-0A0B02ACCEF1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  <p:pic>
        <p:nvPicPr>
          <p:cNvPr id="12290" name="Picture 2" descr="C:\Users\groppe\AppData\Local\Microsoft\Windows\Temporary Internet Files\Content.IE5\LWMX2203\MC9004339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28" y="955328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C:\Users\groppe\AppData\Local\Microsoft\Windows\Temporary Internet Files\Content.IE5\9DMOQ94X\MC90043394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895" y="1014092"/>
            <a:ext cx="1121754" cy="11217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1979712" y="1459384"/>
            <a:ext cx="4739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Benutzer 1	…	               Benutzer n</a:t>
            </a:r>
            <a:endParaRPr lang="de-DE" dirty="0"/>
          </a:p>
        </p:txBody>
      </p:sp>
      <p:cxnSp>
        <p:nvCxnSpPr>
          <p:cNvPr id="12" name="Gerade Verbindung 11"/>
          <p:cNvCxnSpPr>
            <a:stCxn id="7" idx="1"/>
            <a:endCxn id="11" idx="2"/>
          </p:cNvCxnSpPr>
          <p:nvPr/>
        </p:nvCxnSpPr>
        <p:spPr>
          <a:xfrm flipV="1">
            <a:off x="3110584" y="4428842"/>
            <a:ext cx="0" cy="201276"/>
          </a:xfrm>
          <a:prstGeom prst="line">
            <a:avLst/>
          </a:prstGeom>
          <a:ln w="254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>
            <a:stCxn id="10" idx="2"/>
            <a:endCxn id="11" idx="0"/>
          </p:cNvCxnSpPr>
          <p:nvPr/>
        </p:nvCxnSpPr>
        <p:spPr>
          <a:xfrm>
            <a:off x="3110584" y="3636754"/>
            <a:ext cx="0" cy="360040"/>
          </a:xfrm>
          <a:prstGeom prst="line">
            <a:avLst/>
          </a:prstGeom>
          <a:ln w="254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>
            <a:stCxn id="6" idx="2"/>
            <a:endCxn id="10" idx="0"/>
          </p:cNvCxnSpPr>
          <p:nvPr/>
        </p:nvCxnSpPr>
        <p:spPr>
          <a:xfrm>
            <a:off x="1447026" y="2844666"/>
            <a:ext cx="1663558" cy="360040"/>
          </a:xfrm>
          <a:prstGeom prst="line">
            <a:avLst/>
          </a:prstGeom>
          <a:ln w="254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>
            <a:stCxn id="10" idx="0"/>
            <a:endCxn id="9" idx="2"/>
          </p:cNvCxnSpPr>
          <p:nvPr/>
        </p:nvCxnSpPr>
        <p:spPr>
          <a:xfrm flipV="1">
            <a:off x="3110584" y="2844666"/>
            <a:ext cx="1648810" cy="360040"/>
          </a:xfrm>
          <a:prstGeom prst="line">
            <a:avLst/>
          </a:prstGeom>
          <a:ln w="254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>
            <a:stCxn id="9" idx="0"/>
          </p:cNvCxnSpPr>
          <p:nvPr/>
        </p:nvCxnSpPr>
        <p:spPr>
          <a:xfrm flipV="1">
            <a:off x="4759394" y="2022204"/>
            <a:ext cx="43378" cy="390414"/>
          </a:xfrm>
          <a:prstGeom prst="line">
            <a:avLst/>
          </a:prstGeom>
          <a:ln w="254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>
            <a:stCxn id="6" idx="0"/>
          </p:cNvCxnSpPr>
          <p:nvPr/>
        </p:nvCxnSpPr>
        <p:spPr>
          <a:xfrm flipH="1" flipV="1">
            <a:off x="1418396" y="2065822"/>
            <a:ext cx="28630" cy="346796"/>
          </a:xfrm>
          <a:prstGeom prst="line">
            <a:avLst/>
          </a:prstGeom>
          <a:ln w="254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 5"/>
          <p:cNvSpPr/>
          <p:nvPr/>
        </p:nvSpPr>
        <p:spPr>
          <a:xfrm>
            <a:off x="986348" y="2412618"/>
            <a:ext cx="921356" cy="432048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Sicht 1</a:t>
            </a:r>
            <a:endParaRPr lang="de-DE" sz="1600" dirty="0"/>
          </a:p>
        </p:txBody>
      </p:sp>
      <p:sp>
        <p:nvSpPr>
          <p:cNvPr id="9" name="Rechteck 8"/>
          <p:cNvSpPr/>
          <p:nvPr/>
        </p:nvSpPr>
        <p:spPr>
          <a:xfrm>
            <a:off x="4283968" y="2412618"/>
            <a:ext cx="950852" cy="432048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Sicht </a:t>
            </a:r>
            <a:r>
              <a:rPr lang="de-DE" sz="1600" dirty="0" err="1" smtClean="0"/>
              <a:t>n</a:t>
            </a:r>
            <a:endParaRPr lang="de-DE" sz="1600" dirty="0"/>
          </a:p>
        </p:txBody>
      </p:sp>
      <p:sp>
        <p:nvSpPr>
          <p:cNvPr id="10" name="Rechteck 9"/>
          <p:cNvSpPr/>
          <p:nvPr/>
        </p:nvSpPr>
        <p:spPr>
          <a:xfrm>
            <a:off x="1706428" y="3204706"/>
            <a:ext cx="2808312" cy="432048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Konzeptionelles Schema</a:t>
            </a:r>
            <a:endParaRPr lang="de-DE" sz="1600" dirty="0"/>
          </a:p>
        </p:txBody>
      </p:sp>
      <p:sp>
        <p:nvSpPr>
          <p:cNvPr id="11" name="Rechteck 10"/>
          <p:cNvSpPr/>
          <p:nvPr/>
        </p:nvSpPr>
        <p:spPr>
          <a:xfrm>
            <a:off x="2192482" y="3996794"/>
            <a:ext cx="1836204" cy="432048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Internes Schema</a:t>
            </a:r>
            <a:endParaRPr lang="de-DE" sz="1600" dirty="0"/>
          </a:p>
        </p:txBody>
      </p:sp>
      <p:sp>
        <p:nvSpPr>
          <p:cNvPr id="7" name="Flussdiagramm: Magnetplattenspeicher 6"/>
          <p:cNvSpPr/>
          <p:nvPr/>
        </p:nvSpPr>
        <p:spPr>
          <a:xfrm>
            <a:off x="2606528" y="4630118"/>
            <a:ext cx="1008112" cy="806836"/>
          </a:xfrm>
          <a:prstGeom prst="flowChartMagneticDisk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800" dirty="0" smtClean="0"/>
          </a:p>
          <a:p>
            <a:pPr algn="ctr"/>
            <a:r>
              <a:rPr lang="de-DE" sz="1600" dirty="0" smtClean="0"/>
              <a:t>Extern-speicher</a:t>
            </a:r>
            <a:endParaRPr lang="de-DE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2902835" y="244397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>
          <a:xfrm flipV="1">
            <a:off x="683568" y="1963440"/>
            <a:ext cx="0" cy="3146230"/>
          </a:xfrm>
          <a:prstGeom prst="straightConnector1">
            <a:avLst/>
          </a:prstGeom>
          <a:ln w="38100">
            <a:gradFill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 rot="16200000">
            <a:off x="-424234" y="3343689"/>
            <a:ext cx="199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accent2"/>
                </a:solidFill>
              </a:rPr>
              <a:t>Datendarstellung</a:t>
            </a:r>
            <a:endParaRPr lang="de-DE" b="1" dirty="0">
              <a:solidFill>
                <a:schemeClr val="accent2"/>
              </a:solidFill>
            </a:endParaRPr>
          </a:p>
        </p:txBody>
      </p:sp>
      <p:cxnSp>
        <p:nvCxnSpPr>
          <p:cNvPr id="40" name="Gerade Verbindung mit Pfeil 39"/>
          <p:cNvCxnSpPr/>
          <p:nvPr/>
        </p:nvCxnSpPr>
        <p:spPr>
          <a:xfrm>
            <a:off x="323528" y="1996196"/>
            <a:ext cx="0" cy="3113474"/>
          </a:xfrm>
          <a:prstGeom prst="straightConnector1">
            <a:avLst/>
          </a:prstGeom>
          <a:ln w="38100">
            <a:gradFill>
              <a:gsLst>
                <a:gs pos="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 rot="16200000">
            <a:off x="-926113" y="3336666"/>
            <a:ext cx="2292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accent2"/>
                </a:solidFill>
              </a:rPr>
              <a:t>Anfragebearbeitung</a:t>
            </a:r>
            <a:endParaRPr lang="de-DE" b="1" dirty="0">
              <a:solidFill>
                <a:schemeClr val="accent2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098328" y="6049580"/>
            <a:ext cx="316835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50" dirty="0">
                <a:solidFill>
                  <a:srgbClr val="0000FF"/>
                </a:solidFill>
              </a:rPr>
              <a:t>ANSI/X3/SPARC Study Group on Data Base Management </a:t>
            </a:r>
            <a:r>
              <a:rPr lang="de-DE" sz="1050" dirty="0" smtClean="0">
                <a:solidFill>
                  <a:srgbClr val="0000FF"/>
                </a:solidFill>
              </a:rPr>
              <a:t>Systems, </a:t>
            </a:r>
            <a:r>
              <a:rPr lang="de-DE" sz="1050" dirty="0">
                <a:solidFill>
                  <a:srgbClr val="0000FF"/>
                </a:solidFill>
              </a:rPr>
              <a:t>Interim Report. FDT, ACM SIGMOD </a:t>
            </a:r>
            <a:r>
              <a:rPr lang="de-DE" sz="1050" dirty="0" err="1">
                <a:solidFill>
                  <a:srgbClr val="0000FF"/>
                </a:solidFill>
              </a:rPr>
              <a:t>bulletin</a:t>
            </a:r>
            <a:r>
              <a:rPr lang="de-DE" sz="1050" dirty="0">
                <a:solidFill>
                  <a:srgbClr val="0000FF"/>
                </a:solidFill>
              </a:rPr>
              <a:t>. Volume 7, </a:t>
            </a:r>
            <a:r>
              <a:rPr lang="de-DE" sz="1050" dirty="0" err="1">
                <a:solidFill>
                  <a:srgbClr val="0000FF"/>
                </a:solidFill>
              </a:rPr>
              <a:t>No</a:t>
            </a:r>
            <a:r>
              <a:rPr lang="de-DE" sz="1050" dirty="0">
                <a:solidFill>
                  <a:srgbClr val="0000FF"/>
                </a:solidFill>
              </a:rPr>
              <a:t>. </a:t>
            </a:r>
            <a:r>
              <a:rPr lang="de-DE" sz="1050" dirty="0" smtClean="0">
                <a:solidFill>
                  <a:srgbClr val="0000FF"/>
                </a:solidFill>
              </a:rPr>
              <a:t>2, </a:t>
            </a:r>
            <a:r>
              <a:rPr lang="de-DE" sz="1050" b="1" dirty="0" smtClean="0">
                <a:solidFill>
                  <a:srgbClr val="FF0000"/>
                </a:solidFill>
              </a:rPr>
              <a:t>1975</a:t>
            </a:r>
            <a:endParaRPr lang="de-DE" sz="1050" b="1" dirty="0">
              <a:solidFill>
                <a:srgbClr val="FF0000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5194672" y="6046688"/>
            <a:ext cx="345638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50" dirty="0">
                <a:solidFill>
                  <a:srgbClr val="0000FF"/>
                </a:solidFill>
              </a:rPr>
              <a:t>Final </a:t>
            </a:r>
            <a:r>
              <a:rPr lang="de-DE" sz="1050" dirty="0" err="1">
                <a:solidFill>
                  <a:srgbClr val="0000FF"/>
                </a:solidFill>
              </a:rPr>
              <a:t>report</a:t>
            </a:r>
            <a:r>
              <a:rPr lang="de-DE" sz="1050" dirty="0">
                <a:solidFill>
                  <a:srgbClr val="0000FF"/>
                </a:solidFill>
              </a:rPr>
              <a:t> of </a:t>
            </a:r>
            <a:r>
              <a:rPr lang="de-DE" sz="1050" dirty="0" err="1">
                <a:solidFill>
                  <a:srgbClr val="0000FF"/>
                </a:solidFill>
              </a:rPr>
              <a:t>the</a:t>
            </a:r>
            <a:r>
              <a:rPr lang="de-DE" sz="1050" dirty="0">
                <a:solidFill>
                  <a:srgbClr val="0000FF"/>
                </a:solidFill>
              </a:rPr>
              <a:t> ANSI/X3/SPARC DBS-SG relational </a:t>
            </a:r>
            <a:r>
              <a:rPr lang="de-DE" sz="1050" dirty="0" err="1">
                <a:solidFill>
                  <a:srgbClr val="0000FF"/>
                </a:solidFill>
              </a:rPr>
              <a:t>database</a:t>
            </a:r>
            <a:r>
              <a:rPr lang="de-DE" sz="1050" dirty="0">
                <a:solidFill>
                  <a:srgbClr val="0000FF"/>
                </a:solidFill>
              </a:rPr>
              <a:t> </a:t>
            </a:r>
            <a:r>
              <a:rPr lang="de-DE" sz="1050" dirty="0" err="1">
                <a:solidFill>
                  <a:srgbClr val="0000FF"/>
                </a:solidFill>
              </a:rPr>
              <a:t>task</a:t>
            </a:r>
            <a:r>
              <a:rPr lang="de-DE" sz="1050" dirty="0">
                <a:solidFill>
                  <a:srgbClr val="0000FF"/>
                </a:solidFill>
              </a:rPr>
              <a:t> </a:t>
            </a:r>
            <a:r>
              <a:rPr lang="de-DE" sz="1050" dirty="0" err="1">
                <a:solidFill>
                  <a:srgbClr val="0000FF"/>
                </a:solidFill>
              </a:rPr>
              <a:t>group</a:t>
            </a:r>
            <a:r>
              <a:rPr lang="de-DE" sz="1050" dirty="0">
                <a:solidFill>
                  <a:srgbClr val="0000FF"/>
                </a:solidFill>
              </a:rPr>
              <a:t>. </a:t>
            </a:r>
            <a:r>
              <a:rPr lang="de-DE" sz="1050" dirty="0" smtClean="0">
                <a:solidFill>
                  <a:srgbClr val="0000FF"/>
                </a:solidFill>
              </a:rPr>
              <a:t>M. </a:t>
            </a:r>
            <a:r>
              <a:rPr lang="de-DE" sz="1050" dirty="0" err="1" smtClean="0">
                <a:solidFill>
                  <a:srgbClr val="0000FF"/>
                </a:solidFill>
              </a:rPr>
              <a:t>Brodie</a:t>
            </a:r>
            <a:r>
              <a:rPr lang="de-DE" sz="1050" dirty="0" smtClean="0">
                <a:solidFill>
                  <a:srgbClr val="0000FF"/>
                </a:solidFill>
              </a:rPr>
              <a:t>, J.W.. Schmidt (Ed.), SIGMOD </a:t>
            </a:r>
            <a:r>
              <a:rPr lang="de-DE" sz="1050" dirty="0" err="1">
                <a:solidFill>
                  <a:srgbClr val="0000FF"/>
                </a:solidFill>
              </a:rPr>
              <a:t>Rec</a:t>
            </a:r>
            <a:r>
              <a:rPr lang="de-DE" sz="1050" dirty="0">
                <a:solidFill>
                  <a:srgbClr val="0000FF"/>
                </a:solidFill>
              </a:rPr>
              <a:t>. 12, </a:t>
            </a:r>
            <a:r>
              <a:rPr lang="de-DE" sz="1050" dirty="0" smtClean="0">
                <a:solidFill>
                  <a:srgbClr val="0000FF"/>
                </a:solidFill>
              </a:rPr>
              <a:t>4, </a:t>
            </a:r>
            <a:r>
              <a:rPr lang="de-DE" sz="1050" b="1" dirty="0" smtClean="0">
                <a:solidFill>
                  <a:srgbClr val="FF0000"/>
                </a:solidFill>
              </a:rPr>
              <a:t>1982</a:t>
            </a:r>
            <a:endParaRPr lang="de-DE" sz="1050" b="1" dirty="0">
              <a:solidFill>
                <a:srgbClr val="FF0000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5313288" y="548680"/>
            <a:ext cx="37444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1100" b="1" dirty="0"/>
              <a:t>ANSI</a:t>
            </a:r>
            <a:r>
              <a:rPr lang="de-DE" sz="1100" dirty="0"/>
              <a:t>: </a:t>
            </a:r>
            <a:r>
              <a:rPr lang="de-DE" sz="1100" b="1" dirty="0"/>
              <a:t>A</a:t>
            </a:r>
            <a:r>
              <a:rPr lang="de-DE" sz="1100" dirty="0"/>
              <a:t>merican </a:t>
            </a:r>
            <a:r>
              <a:rPr lang="de-DE" sz="1100" b="1" dirty="0"/>
              <a:t>N</a:t>
            </a:r>
            <a:r>
              <a:rPr lang="de-DE" sz="1100" dirty="0"/>
              <a:t>ational </a:t>
            </a:r>
            <a:r>
              <a:rPr lang="de-DE" sz="1100" b="1" dirty="0"/>
              <a:t>S</a:t>
            </a:r>
            <a:r>
              <a:rPr lang="de-DE" sz="1100" dirty="0"/>
              <a:t>tandards </a:t>
            </a:r>
            <a:r>
              <a:rPr lang="de-DE" sz="1100" b="1" dirty="0"/>
              <a:t>I</a:t>
            </a:r>
            <a:r>
              <a:rPr lang="de-DE" sz="1100" dirty="0"/>
              <a:t>nstitute</a:t>
            </a:r>
          </a:p>
          <a:p>
            <a:pPr algn="r"/>
            <a:r>
              <a:rPr lang="en-US" sz="1100" b="1" dirty="0"/>
              <a:t>SPARC</a:t>
            </a:r>
            <a:r>
              <a:rPr lang="en-US" sz="1100" dirty="0"/>
              <a:t>: </a:t>
            </a:r>
            <a:r>
              <a:rPr lang="en-US" sz="1100" b="1" dirty="0"/>
              <a:t>S</a:t>
            </a:r>
            <a:r>
              <a:rPr lang="en-US" sz="1100" dirty="0"/>
              <a:t>tandards </a:t>
            </a:r>
            <a:r>
              <a:rPr lang="en-US" sz="1100" b="1" dirty="0"/>
              <a:t>P</a:t>
            </a:r>
            <a:r>
              <a:rPr lang="en-US" sz="1100" dirty="0"/>
              <a:t>lanning </a:t>
            </a:r>
            <a:r>
              <a:rPr lang="en-US" sz="1100" b="1" dirty="0"/>
              <a:t>a</a:t>
            </a:r>
            <a:r>
              <a:rPr lang="en-US" sz="1100" dirty="0"/>
              <a:t>nd </a:t>
            </a:r>
            <a:r>
              <a:rPr lang="en-US" sz="1100" b="1" dirty="0"/>
              <a:t>R</a:t>
            </a:r>
            <a:r>
              <a:rPr lang="en-US" sz="1100" dirty="0"/>
              <a:t>equirement </a:t>
            </a:r>
            <a:r>
              <a:rPr lang="en-US" sz="1100" b="1" dirty="0"/>
              <a:t>C</a:t>
            </a:r>
            <a:r>
              <a:rPr lang="en-US" sz="1100" dirty="0"/>
              <a:t>ommittee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7656964" y="-18628"/>
            <a:ext cx="15055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Folie von Sven Groppe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829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+mn-lt"/>
              </a:rPr>
              <a:t>Datenunabhängigkeit</a:t>
            </a:r>
            <a:endParaRPr lang="de-DE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340445"/>
            <a:ext cx="8229600" cy="496887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de-DE" sz="2800" dirty="0" smtClean="0"/>
              <a:t>Logisch</a:t>
            </a:r>
          </a:p>
          <a:p>
            <a:pPr lvl="1">
              <a:spcBef>
                <a:spcPts val="0"/>
              </a:spcBef>
            </a:pPr>
            <a:r>
              <a:rPr lang="de-DE" sz="2400" dirty="0" smtClean="0"/>
              <a:t>Konzeptionelles Schema kann (bedingt) geändert werden, ohne die Sichten zu verändern</a:t>
            </a:r>
          </a:p>
          <a:p>
            <a:pPr lvl="2">
              <a:spcBef>
                <a:spcPts val="0"/>
              </a:spcBef>
            </a:pPr>
            <a:r>
              <a:rPr lang="de-DE" sz="2000" dirty="0" smtClean="0"/>
              <a:t>Hinzufügen von Attributen und Tabellen zum konzeptionellen Schema</a:t>
            </a:r>
          </a:p>
          <a:p>
            <a:pPr lvl="2">
              <a:spcBef>
                <a:spcPts val="0"/>
              </a:spcBef>
            </a:pPr>
            <a:r>
              <a:rPr lang="de-DE" sz="2000" dirty="0" smtClean="0"/>
              <a:t>Verändern der Tabellenstruktur</a:t>
            </a:r>
          </a:p>
          <a:p>
            <a:pPr lvl="2">
              <a:spcBef>
                <a:spcPts val="0"/>
              </a:spcBef>
            </a:pPr>
            <a:endParaRPr lang="de-DE" sz="2000" dirty="0" smtClean="0"/>
          </a:p>
          <a:p>
            <a:pPr>
              <a:spcBef>
                <a:spcPts val="0"/>
              </a:spcBef>
            </a:pPr>
            <a:r>
              <a:rPr lang="de-DE" sz="2800" dirty="0" smtClean="0"/>
              <a:t>Physisch</a:t>
            </a:r>
          </a:p>
          <a:p>
            <a:pPr lvl="1">
              <a:spcBef>
                <a:spcPts val="0"/>
              </a:spcBef>
            </a:pPr>
            <a:r>
              <a:rPr lang="de-DE" sz="2400" dirty="0" smtClean="0"/>
              <a:t>Internes Schema kann geändert werden, </a:t>
            </a:r>
            <a:br>
              <a:rPr lang="de-DE" sz="2400" dirty="0" smtClean="0"/>
            </a:br>
            <a:r>
              <a:rPr lang="de-DE" sz="2400" dirty="0" smtClean="0"/>
              <a:t>ohne konzeptionelles Schema zu verändern</a:t>
            </a:r>
          </a:p>
          <a:p>
            <a:pPr lvl="2">
              <a:spcBef>
                <a:spcPts val="0"/>
              </a:spcBef>
            </a:pPr>
            <a:r>
              <a:rPr lang="de-DE" sz="2000" dirty="0" smtClean="0"/>
              <a:t>Veränderung des Speicherortes</a:t>
            </a:r>
          </a:p>
          <a:p>
            <a:pPr lvl="2">
              <a:spcBef>
                <a:spcPts val="0"/>
              </a:spcBef>
            </a:pPr>
            <a:r>
              <a:rPr lang="de-DE" sz="2000" dirty="0" smtClean="0"/>
              <a:t>Änderung des Speicherformates</a:t>
            </a:r>
          </a:p>
          <a:p>
            <a:pPr lvl="2">
              <a:spcBef>
                <a:spcPts val="0"/>
              </a:spcBef>
            </a:pPr>
            <a:r>
              <a:rPr lang="de-DE" sz="2000" dirty="0" smtClean="0"/>
              <a:t>Anlegen/Löschen von Indizes (für Anfrageoptimierung)</a:t>
            </a:r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32019" y="6309320"/>
            <a:ext cx="1223962" cy="196850"/>
          </a:xfrm>
        </p:spPr>
        <p:txBody>
          <a:bodyPr/>
          <a:lstStyle/>
          <a:p>
            <a:pPr>
              <a:defRPr/>
            </a:pPr>
            <a:fld id="{632570F9-CF50-4FB0-9FB6-0A0B02ACCEF1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  <p:pic>
        <p:nvPicPr>
          <p:cNvPr id="5" name="Picture 3" descr="C:\Users\groppe\AppData\Local\Microsoft\Windows\Temporary Internet Files\Content.IE5\SL3UCZVX\MC9000788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3416"/>
            <a:ext cx="1532632" cy="18233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3707904" y="6381328"/>
            <a:ext cx="15055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Folie von Sven Groppe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89762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Kapitel 2: </a:t>
            </a:r>
            <a:r>
              <a:rPr lang="de-DE" dirty="0" err="1" smtClean="0">
                <a:latin typeface="+mn-lt"/>
                <a:ea typeface="ＭＳ Ｐゴシック" charset="0"/>
                <a:cs typeface="ＭＳ Ｐゴシック" charset="0"/>
              </a:rPr>
              <a:t>Entity</a:t>
            </a:r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-</a:t>
            </a:r>
            <a:r>
              <a:rPr lang="de-DE" dirty="0" err="1" smtClean="0">
                <a:latin typeface="+mn-lt"/>
                <a:ea typeface="ＭＳ Ｐゴシック" charset="0"/>
                <a:cs typeface="ＭＳ Ｐゴシック" charset="0"/>
              </a:rPr>
              <a:t>Relationship</a:t>
            </a:r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-Modellierung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de-DE" sz="1800" dirty="0" smtClean="0">
                <a:ea typeface="ＭＳ Ｐゴシック" charset="0"/>
              </a:rPr>
              <a:t>Objekte (Entitäten) </a:t>
            </a:r>
            <a:r>
              <a:rPr lang="de-DE" sz="1800" dirty="0">
                <a:ea typeface="ＭＳ Ｐゴシック" charset="0"/>
              </a:rPr>
              <a:t>mit ähnlichen Eigenschaften können zu </a:t>
            </a:r>
            <a:r>
              <a:rPr lang="de-DE" sz="1800" dirty="0" smtClean="0">
                <a:ea typeface="ＭＳ Ｐゴシック" charset="0"/>
              </a:rPr>
              <a:t>Mengen (</a:t>
            </a:r>
            <a:r>
              <a:rPr lang="de-DE" sz="1800" dirty="0">
                <a:ea typeface="ＭＳ Ｐゴシック" charset="0"/>
              </a:rPr>
              <a:t>Entitätstypen, Klassen) </a:t>
            </a:r>
            <a:r>
              <a:rPr lang="de-DE" sz="1800" dirty="0" smtClean="0">
                <a:ea typeface="ＭＳ Ｐゴシック" charset="0"/>
              </a:rPr>
              <a:t>zusammengefasst </a:t>
            </a:r>
            <a:r>
              <a:rPr lang="de-DE" sz="1800" dirty="0">
                <a:ea typeface="ＭＳ Ｐゴシック" charset="0"/>
              </a:rPr>
              <a:t>werden.</a:t>
            </a:r>
          </a:p>
          <a:p>
            <a:pPr lvl="1"/>
            <a:r>
              <a:rPr lang="de-DE" sz="1800" dirty="0">
                <a:ea typeface="ＭＳ Ｐゴシック" charset="0"/>
              </a:rPr>
              <a:t>Jedes Objekt ist "Instanz" einer oder </a:t>
            </a:r>
            <a:r>
              <a:rPr lang="de-DE" sz="1800" dirty="0" smtClean="0">
                <a:ea typeface="ＭＳ Ｐゴシック" charset="0"/>
              </a:rPr>
              <a:t>mehrerer Klassen.</a:t>
            </a:r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Extension (Menge aller Instanzen einer Klasse</a:t>
            </a:r>
            <a:r>
              <a:rPr lang="de-DE" sz="1800" dirty="0" smtClean="0">
                <a:ea typeface="ＭＳ Ｐゴシック" charset="0"/>
              </a:rPr>
              <a:t>)</a:t>
            </a:r>
          </a:p>
          <a:p>
            <a:pPr lvl="1"/>
            <a:r>
              <a:rPr lang="de-DE" sz="1800" dirty="0" smtClean="0">
                <a:ea typeface="ＭＳ Ｐゴシック" charset="0"/>
              </a:rPr>
              <a:t>Objekte können in Beziehung gesetzt werden (Beziehungstyp, </a:t>
            </a:r>
            <a:r>
              <a:rPr lang="de-DE" sz="1800" dirty="0" err="1" smtClean="0">
                <a:ea typeface="ＭＳ Ｐゴシック" charset="0"/>
              </a:rPr>
              <a:t>Relationship</a:t>
            </a:r>
            <a:r>
              <a:rPr lang="de-DE" sz="1800" dirty="0" smtClean="0">
                <a:ea typeface="ＭＳ Ｐゴシック" charset="0"/>
              </a:rPr>
              <a:t>)</a:t>
            </a:r>
            <a:endParaRPr lang="de-DE" sz="1800" dirty="0">
              <a:ea typeface="ＭＳ Ｐゴシック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403648" y="3067306"/>
            <a:ext cx="5697415" cy="304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7167964" y="3214717"/>
            <a:ext cx="13644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1800" dirty="0">
                <a:latin typeface="+mn-lt"/>
              </a:rPr>
              <a:t>Alle Objekte</a:t>
            </a:r>
          </a:p>
          <a:p>
            <a:r>
              <a:rPr lang="de-DE" sz="1800" dirty="0">
                <a:latin typeface="+mn-lt"/>
              </a:rPr>
              <a:t>(Universum)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899139" y="3905506"/>
            <a:ext cx="1547446" cy="1676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latin typeface="+mn-lt"/>
              </a:rPr>
              <a:t>Personen</a:t>
            </a: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3587261" y="3372106"/>
            <a:ext cx="1477108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Text Box 10"/>
          <p:cNvSpPr txBox="1">
            <a:spLocks noChangeArrowheads="1"/>
          </p:cNvSpPr>
          <p:nvPr/>
        </p:nvSpPr>
        <p:spPr bwMode="auto">
          <a:xfrm>
            <a:off x="3635896" y="3744722"/>
            <a:ext cx="13681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sz="1800" dirty="0">
                <a:latin typeface="+mn-lt"/>
              </a:rPr>
              <a:t>Maschinen</a:t>
            </a:r>
          </a:p>
        </p:txBody>
      </p:sp>
      <p:sp>
        <p:nvSpPr>
          <p:cNvPr id="27662" name="Oval 17"/>
          <p:cNvSpPr>
            <a:spLocks noChangeArrowheads="1"/>
          </p:cNvSpPr>
          <p:nvPr/>
        </p:nvSpPr>
        <p:spPr bwMode="auto">
          <a:xfrm>
            <a:off x="5603485" y="5240122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Oval 19"/>
          <p:cNvSpPr>
            <a:spLocks noChangeArrowheads="1"/>
          </p:cNvSpPr>
          <p:nvPr/>
        </p:nvSpPr>
        <p:spPr bwMode="auto">
          <a:xfrm>
            <a:off x="5955178" y="5316322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Oval 20"/>
          <p:cNvSpPr>
            <a:spLocks noChangeArrowheads="1"/>
          </p:cNvSpPr>
          <p:nvPr/>
        </p:nvSpPr>
        <p:spPr bwMode="auto">
          <a:xfrm>
            <a:off x="6447547" y="5392522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Oval 21"/>
          <p:cNvSpPr>
            <a:spLocks noChangeArrowheads="1"/>
          </p:cNvSpPr>
          <p:nvPr/>
        </p:nvSpPr>
        <p:spPr bwMode="auto">
          <a:xfrm>
            <a:off x="4067944" y="4437112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Oval 23"/>
          <p:cNvSpPr>
            <a:spLocks noChangeArrowheads="1"/>
          </p:cNvSpPr>
          <p:nvPr/>
        </p:nvSpPr>
        <p:spPr bwMode="auto">
          <a:xfrm>
            <a:off x="4501662" y="4149080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Oval 24"/>
          <p:cNvSpPr>
            <a:spLocks noChangeArrowheads="1"/>
          </p:cNvSpPr>
          <p:nvPr/>
        </p:nvSpPr>
        <p:spPr bwMode="auto">
          <a:xfrm>
            <a:off x="4009292" y="6343906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Text Box 25"/>
          <p:cNvSpPr txBox="1">
            <a:spLocks noChangeArrowheads="1"/>
          </p:cNvSpPr>
          <p:nvPr/>
        </p:nvSpPr>
        <p:spPr bwMode="auto">
          <a:xfrm>
            <a:off x="4275993" y="6228020"/>
            <a:ext cx="28777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1800" dirty="0">
                <a:latin typeface="+mn-lt"/>
              </a:rPr>
              <a:t>steht für Objekt oder Entität</a:t>
            </a: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907704" y="3912840"/>
            <a:ext cx="1547446" cy="167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latin typeface="+mn-lt"/>
              </a:rPr>
              <a:t>Personen</a:t>
            </a:r>
          </a:p>
        </p:txBody>
      </p:sp>
      <p:sp>
        <p:nvSpPr>
          <p:cNvPr id="27657" name="Oval 11"/>
          <p:cNvSpPr>
            <a:spLocks noChangeArrowheads="1"/>
          </p:cNvSpPr>
          <p:nvPr/>
        </p:nvSpPr>
        <p:spPr bwMode="auto">
          <a:xfrm>
            <a:off x="2391508" y="4210306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Oval 12"/>
          <p:cNvSpPr>
            <a:spLocks noChangeArrowheads="1"/>
          </p:cNvSpPr>
          <p:nvPr/>
        </p:nvSpPr>
        <p:spPr bwMode="auto">
          <a:xfrm>
            <a:off x="2602523" y="4286506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4"/>
          <p:cNvSpPr>
            <a:spLocks noChangeArrowheads="1"/>
          </p:cNvSpPr>
          <p:nvPr/>
        </p:nvSpPr>
        <p:spPr bwMode="auto">
          <a:xfrm>
            <a:off x="2883877" y="4362706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Oval 15"/>
          <p:cNvSpPr>
            <a:spLocks noChangeArrowheads="1"/>
          </p:cNvSpPr>
          <p:nvPr/>
        </p:nvSpPr>
        <p:spPr bwMode="auto">
          <a:xfrm>
            <a:off x="2461846" y="5124706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Oval 16"/>
          <p:cNvSpPr>
            <a:spLocks noChangeArrowheads="1"/>
          </p:cNvSpPr>
          <p:nvPr/>
        </p:nvSpPr>
        <p:spPr bwMode="auto">
          <a:xfrm>
            <a:off x="2954215" y="5048506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hteck 1"/>
          <p:cNvSpPr/>
          <p:nvPr/>
        </p:nvSpPr>
        <p:spPr>
          <a:xfrm rot="19450103">
            <a:off x="3869972" y="5336317"/>
            <a:ext cx="1295200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de-DE" dirty="0" err="1" smtClean="0"/>
              <a:t>arbeitet_an</a:t>
            </a:r>
            <a:endParaRPr lang="de-DE" dirty="0"/>
          </a:p>
        </p:txBody>
      </p:sp>
      <p:sp>
        <p:nvSpPr>
          <p:cNvPr id="24" name="Nach links gekrümmter Pfeil 23"/>
          <p:cNvSpPr/>
          <p:nvPr/>
        </p:nvSpPr>
        <p:spPr>
          <a:xfrm rot="14796346" flipH="1">
            <a:off x="3205390" y="4202766"/>
            <a:ext cx="586115" cy="19575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1" name="Nach links gekrümmter Pfeil 20"/>
          <p:cNvSpPr/>
          <p:nvPr/>
        </p:nvSpPr>
        <p:spPr>
          <a:xfrm rot="14311381" flipH="1">
            <a:off x="3720276" y="4017143"/>
            <a:ext cx="738428" cy="203033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942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" grpId="0" animBg="1"/>
      <p:bldP spid="24" grpId="1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483768" y="1596132"/>
            <a:ext cx="7620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75" name="Oval 3"/>
          <p:cNvSpPr>
            <a:spLocks noChangeArrowheads="1"/>
          </p:cNvSpPr>
          <p:nvPr/>
        </p:nvSpPr>
        <p:spPr bwMode="auto">
          <a:xfrm>
            <a:off x="2483768" y="2434332"/>
            <a:ext cx="762000" cy="368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2624445" y="3120132"/>
            <a:ext cx="550985" cy="596900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2186354" y="4698702"/>
            <a:ext cx="550985" cy="596900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1060938" y="4698702"/>
            <a:ext cx="550985" cy="596900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5421923" y="4851102"/>
            <a:ext cx="7620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4296508" y="4851102"/>
            <a:ext cx="7620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1623646" y="4997152"/>
            <a:ext cx="55098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5070231" y="4997152"/>
            <a:ext cx="3399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grpSp>
        <p:nvGrpSpPr>
          <p:cNvPr id="28683" name="Group 11"/>
          <p:cNvGrpSpPr>
            <a:grpSpLocks/>
          </p:cNvGrpSpPr>
          <p:nvPr/>
        </p:nvGrpSpPr>
        <p:grpSpPr bwMode="auto">
          <a:xfrm>
            <a:off x="1570892" y="4666952"/>
            <a:ext cx="586154" cy="660400"/>
            <a:chOff x="1072" y="2768"/>
            <a:chExt cx="400" cy="416"/>
          </a:xfrm>
        </p:grpSpPr>
        <p:sp>
          <p:nvSpPr>
            <p:cNvPr id="28691" name="Line 12"/>
            <p:cNvSpPr>
              <a:spLocks noChangeShapeType="1"/>
            </p:cNvSpPr>
            <p:nvPr/>
          </p:nvSpPr>
          <p:spPr bwMode="auto">
            <a:xfrm flipV="1">
              <a:off x="1072" y="2768"/>
              <a:ext cx="400" cy="416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28692" name="Line 13"/>
            <p:cNvSpPr>
              <a:spLocks noChangeShapeType="1"/>
            </p:cNvSpPr>
            <p:nvPr/>
          </p:nvSpPr>
          <p:spPr bwMode="auto">
            <a:xfrm>
              <a:off x="1072" y="2800"/>
              <a:ext cx="400" cy="352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</p:grpSp>
      <p:sp>
        <p:nvSpPr>
          <p:cNvPr id="28684" name="Rectangle 14"/>
          <p:cNvSpPr>
            <a:spLocks noChangeArrowheads="1"/>
          </p:cNvSpPr>
          <p:nvPr/>
        </p:nvSpPr>
        <p:spPr bwMode="auto">
          <a:xfrm>
            <a:off x="3156442" y="4843165"/>
            <a:ext cx="580288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>
                <a:latin typeface="+mn-lt"/>
              </a:rPr>
              <a:t>und</a:t>
            </a:r>
          </a:p>
        </p:txBody>
      </p:sp>
      <p:grpSp>
        <p:nvGrpSpPr>
          <p:cNvPr id="28685" name="Group 15"/>
          <p:cNvGrpSpPr>
            <a:grpSpLocks/>
          </p:cNvGrpSpPr>
          <p:nvPr/>
        </p:nvGrpSpPr>
        <p:grpSpPr bwMode="auto">
          <a:xfrm>
            <a:off x="4947138" y="4666952"/>
            <a:ext cx="586154" cy="660400"/>
            <a:chOff x="3376" y="2768"/>
            <a:chExt cx="400" cy="416"/>
          </a:xfrm>
        </p:grpSpPr>
        <p:sp>
          <p:nvSpPr>
            <p:cNvPr id="28689" name="Line 16"/>
            <p:cNvSpPr>
              <a:spLocks noChangeShapeType="1"/>
            </p:cNvSpPr>
            <p:nvPr/>
          </p:nvSpPr>
          <p:spPr bwMode="auto">
            <a:xfrm flipV="1">
              <a:off x="3376" y="2768"/>
              <a:ext cx="400" cy="416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28690" name="Line 17"/>
            <p:cNvSpPr>
              <a:spLocks noChangeShapeType="1"/>
            </p:cNvSpPr>
            <p:nvPr/>
          </p:nvSpPr>
          <p:spPr bwMode="auto">
            <a:xfrm>
              <a:off x="3376" y="2800"/>
              <a:ext cx="400" cy="352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</p:grpSp>
      <p:sp>
        <p:nvSpPr>
          <p:cNvPr id="28686" name="Rectangle 18"/>
          <p:cNvSpPr>
            <a:spLocks noChangeArrowheads="1"/>
          </p:cNvSpPr>
          <p:nvPr/>
        </p:nvSpPr>
        <p:spPr bwMode="auto">
          <a:xfrm>
            <a:off x="6286500" y="4841578"/>
            <a:ext cx="228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87" name="Rectangle 19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03238"/>
          </a:xfrm>
        </p:spPr>
        <p:txBody>
          <a:bodyPr/>
          <a:lstStyle/>
          <a:p>
            <a:r>
              <a:rPr lang="de-DE" sz="2800" dirty="0">
                <a:latin typeface="+mn-lt"/>
                <a:ea typeface="ＭＳ Ｐゴシック" charset="0"/>
                <a:cs typeface="ＭＳ Ｐゴシック" charset="0"/>
              </a:rPr>
              <a:t>Grundlegende Elemente von ER-Diagrammen</a:t>
            </a:r>
          </a:p>
        </p:txBody>
      </p:sp>
      <p:sp>
        <p:nvSpPr>
          <p:cNvPr id="28688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51520" y="1555576"/>
            <a:ext cx="8721969" cy="4609728"/>
          </a:xfrm>
        </p:spPr>
        <p:txBody>
          <a:bodyPr/>
          <a:lstStyle/>
          <a:p>
            <a:pPr lvl="1"/>
            <a:r>
              <a:rPr lang="de-DE" sz="1800" dirty="0">
                <a:ea typeface="ＭＳ Ｐゴシック" charset="0"/>
              </a:rPr>
              <a:t>Objekttyp                               (auch Entitätstyp oder Klasse genannt, </a:t>
            </a:r>
            <a:br>
              <a:rPr lang="de-DE" sz="1800" dirty="0">
                <a:ea typeface="ＭＳ Ｐゴシック" charset="0"/>
              </a:rPr>
            </a:br>
            <a:r>
              <a:rPr lang="de-DE" sz="1800" dirty="0">
                <a:ea typeface="ＭＳ Ｐゴシック" charset="0"/>
              </a:rPr>
              <a:t>                                               </a:t>
            </a:r>
            <a:r>
              <a:rPr lang="de-DE" sz="1800" dirty="0" smtClean="0">
                <a:ea typeface="ＭＳ Ｐゴシック" charset="0"/>
              </a:rPr>
              <a:t>     Menge </a:t>
            </a:r>
            <a:r>
              <a:rPr lang="de-DE" sz="1800" dirty="0">
                <a:ea typeface="ＭＳ Ｐゴシック" charset="0"/>
              </a:rPr>
              <a:t>von Objekten)</a:t>
            </a: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 err="1">
                <a:ea typeface="ＭＳ Ｐゴシック" charset="0"/>
              </a:rPr>
              <a:t>Werttyp</a:t>
            </a:r>
            <a:r>
              <a:rPr lang="de-DE" sz="1800" dirty="0">
                <a:ea typeface="ＭＳ Ｐゴシック" charset="0"/>
              </a:rPr>
              <a:t>                                  (für Basisdatentypen, Menge von „Werten</a:t>
            </a:r>
            <a:r>
              <a:rPr lang="ja-JP" altLang="de-DE" sz="1800" dirty="0" smtClean="0">
                <a:ea typeface="ＭＳ Ｐゴシック" charset="0"/>
              </a:rPr>
              <a:t>“</a:t>
            </a:r>
            <a:r>
              <a:rPr lang="de-DE" sz="1800" dirty="0" smtClean="0">
                <a:ea typeface="ＭＳ Ｐゴシック" charset="0"/>
              </a:rPr>
              <a:t> </a:t>
            </a:r>
          </a:p>
          <a:p>
            <a:pPr marL="457200" lvl="1" indent="0">
              <a:buNone/>
            </a:pPr>
            <a:r>
              <a:rPr lang="de-DE" sz="1800" dirty="0" smtClean="0">
                <a:ea typeface="ＭＳ Ｐゴシック" charset="0"/>
              </a:rPr>
              <a:t>			           bzw</a:t>
            </a:r>
            <a:r>
              <a:rPr lang="de-DE" sz="1800" dirty="0">
                <a:ea typeface="ＭＳ Ｐゴシック" charset="0"/>
              </a:rPr>
              <a:t>. </a:t>
            </a:r>
            <a:r>
              <a:rPr lang="de-DE" sz="1800" dirty="0" smtClean="0">
                <a:ea typeface="ＭＳ Ｐゴシック" charset="0"/>
              </a:rPr>
              <a:t> </a:t>
            </a:r>
            <a:r>
              <a:rPr lang="de-DE" sz="1800" dirty="0" err="1" smtClean="0">
                <a:ea typeface="ＭＳ Ｐゴシック" charset="0"/>
              </a:rPr>
              <a:t>Literale</a:t>
            </a:r>
            <a:r>
              <a:rPr lang="de-DE" sz="1800" dirty="0">
                <a:ea typeface="ＭＳ Ｐゴシック" charset="0"/>
              </a:rPr>
              <a:t>)</a:t>
            </a: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Beziehungstyp                       (Menge von </a:t>
            </a:r>
            <a:r>
              <a:rPr lang="de-DE" sz="1800" dirty="0" err="1">
                <a:ea typeface="ＭＳ Ｐゴシック" charset="0"/>
              </a:rPr>
              <a:t>Tupeln</a:t>
            </a:r>
            <a:r>
              <a:rPr lang="de-DE" sz="1800" dirty="0">
                <a:ea typeface="ＭＳ Ｐゴシック" charset="0"/>
              </a:rPr>
              <a:t> von Objekten)</a:t>
            </a: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Die Elemente von ER-Diagrammen bilden einen </a:t>
            </a:r>
            <a:r>
              <a:rPr lang="de-DE" sz="1800" dirty="0" err="1">
                <a:ea typeface="ＭＳ Ｐゴシック" charset="0"/>
              </a:rPr>
              <a:t>bipartiten</a:t>
            </a:r>
            <a:r>
              <a:rPr lang="de-DE" sz="1800" dirty="0">
                <a:ea typeface="ＭＳ Ｐゴシック" charset="0"/>
              </a:rPr>
              <a:t> Graphen:</a:t>
            </a: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endParaRPr lang="de-DE" sz="1800" dirty="0">
              <a:ea typeface="ＭＳ Ｐゴシック" charset="0"/>
            </a:endParaRPr>
          </a:p>
          <a:p>
            <a:pPr marL="457200" lvl="1" indent="0">
              <a:buNone/>
            </a:pPr>
            <a:r>
              <a:rPr lang="de-DE" sz="1800" dirty="0">
                <a:ea typeface="ＭＳ Ｐゴシック" charset="0"/>
              </a:rPr>
              <a:t> </a:t>
            </a:r>
            <a:r>
              <a:rPr lang="de-DE" sz="1800" dirty="0" smtClean="0">
                <a:ea typeface="ＭＳ Ｐゴシック" charset="0"/>
              </a:rPr>
              <a:t>     Verbindungen </a:t>
            </a:r>
            <a:r>
              <a:rPr lang="de-DE" sz="1800" dirty="0">
                <a:ea typeface="ＭＳ Ｐゴシック" charset="0"/>
              </a:rPr>
              <a:t>zwischen Symbolen der gleichen Typen sind nicht erlaubt. </a:t>
            </a:r>
          </a:p>
        </p:txBody>
      </p:sp>
      <p:sp>
        <p:nvSpPr>
          <p:cNvPr id="22" name="Rechteck 21"/>
          <p:cNvSpPr/>
          <p:nvPr/>
        </p:nvSpPr>
        <p:spPr>
          <a:xfrm>
            <a:off x="2123728" y="6094457"/>
            <a:ext cx="48245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>
                <a:solidFill>
                  <a:srgbClr val="0000FF"/>
                </a:solidFill>
              </a:rPr>
              <a:t>P. Chen, The </a:t>
            </a:r>
            <a:r>
              <a:rPr lang="de-DE" sz="1100" dirty="0" err="1">
                <a:solidFill>
                  <a:srgbClr val="0000FF"/>
                </a:solidFill>
              </a:rPr>
              <a:t>Entity-Relationship</a:t>
            </a:r>
            <a:r>
              <a:rPr lang="de-DE" sz="1100" dirty="0">
                <a:solidFill>
                  <a:srgbClr val="0000FF"/>
                </a:solidFill>
              </a:rPr>
              <a:t> Model - </a:t>
            </a:r>
            <a:r>
              <a:rPr lang="de-DE" sz="1100" dirty="0" err="1">
                <a:solidFill>
                  <a:srgbClr val="0000FF"/>
                </a:solidFill>
              </a:rPr>
              <a:t>Toward</a:t>
            </a:r>
            <a:r>
              <a:rPr lang="de-DE" sz="1100" dirty="0">
                <a:solidFill>
                  <a:srgbClr val="0000FF"/>
                </a:solidFill>
              </a:rPr>
              <a:t> a Unified View of Data, ACM Transactions on Database Systems 1 (1), pp. 9–36, </a:t>
            </a:r>
            <a:r>
              <a:rPr lang="de-DE" sz="1100" b="1" dirty="0">
                <a:solidFill>
                  <a:srgbClr val="FF0000"/>
                </a:solidFill>
              </a:rPr>
              <a:t>1976</a:t>
            </a:r>
          </a:p>
        </p:txBody>
      </p:sp>
    </p:spTree>
    <p:extLst>
      <p:ext uri="{BB962C8B-B14F-4D97-AF65-F5344CB8AC3E}">
        <p14:creationId xmlns:p14="http://schemas.microsoft.com/office/powerpoint/2010/main" val="1471509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509283" y="2027238"/>
            <a:ext cx="798296" cy="31547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600"/>
              <a:t>Projekt</a:t>
            </a:r>
          </a:p>
        </p:txBody>
      </p:sp>
      <p:grpSp>
        <p:nvGrpSpPr>
          <p:cNvPr id="29699" name="Group 3"/>
          <p:cNvGrpSpPr>
            <a:grpSpLocks/>
          </p:cNvGrpSpPr>
          <p:nvPr/>
        </p:nvGrpSpPr>
        <p:grpSpPr bwMode="auto">
          <a:xfrm>
            <a:off x="7110046" y="1676400"/>
            <a:ext cx="762000" cy="368300"/>
            <a:chOff x="4852" y="1262"/>
            <a:chExt cx="520" cy="232"/>
          </a:xfrm>
        </p:grpSpPr>
        <p:sp>
          <p:nvSpPr>
            <p:cNvPr id="29711" name="Oval 4"/>
            <p:cNvSpPr>
              <a:spLocks noChangeArrowheads="1"/>
            </p:cNvSpPr>
            <p:nvPr/>
          </p:nvSpPr>
          <p:spPr bwMode="auto">
            <a:xfrm>
              <a:off x="4852" y="1262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9712" name="Rectangle 5"/>
            <p:cNvSpPr>
              <a:spLocks noChangeArrowheads="1"/>
            </p:cNvSpPr>
            <p:nvPr/>
          </p:nvSpPr>
          <p:spPr bwMode="auto">
            <a:xfrm>
              <a:off x="4975" y="1272"/>
              <a:ext cx="273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1600" u="sng"/>
                <a:t>Nr</a:t>
              </a:r>
            </a:p>
          </p:txBody>
        </p:sp>
      </p:grpSp>
      <p:grpSp>
        <p:nvGrpSpPr>
          <p:cNvPr id="29700" name="Group 6"/>
          <p:cNvGrpSpPr>
            <a:grpSpLocks/>
          </p:cNvGrpSpPr>
          <p:nvPr/>
        </p:nvGrpSpPr>
        <p:grpSpPr bwMode="auto">
          <a:xfrm>
            <a:off x="7102720" y="2116138"/>
            <a:ext cx="762000" cy="368300"/>
            <a:chOff x="4847" y="1539"/>
            <a:chExt cx="520" cy="232"/>
          </a:xfrm>
        </p:grpSpPr>
        <p:sp>
          <p:nvSpPr>
            <p:cNvPr id="29709" name="Oval 7"/>
            <p:cNvSpPr>
              <a:spLocks noChangeArrowheads="1"/>
            </p:cNvSpPr>
            <p:nvPr/>
          </p:nvSpPr>
          <p:spPr bwMode="auto">
            <a:xfrm>
              <a:off x="4847" y="1539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9710" name="Rectangle 8"/>
            <p:cNvSpPr>
              <a:spLocks noChangeArrowheads="1"/>
            </p:cNvSpPr>
            <p:nvPr/>
          </p:nvSpPr>
          <p:spPr bwMode="auto">
            <a:xfrm>
              <a:off x="4919" y="1549"/>
              <a:ext cx="374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1600"/>
                <a:t>Titel</a:t>
              </a:r>
            </a:p>
          </p:txBody>
        </p:sp>
      </p:grpSp>
      <p:grpSp>
        <p:nvGrpSpPr>
          <p:cNvPr id="29701" name="Group 9"/>
          <p:cNvGrpSpPr>
            <a:grpSpLocks/>
          </p:cNvGrpSpPr>
          <p:nvPr/>
        </p:nvGrpSpPr>
        <p:grpSpPr bwMode="auto">
          <a:xfrm>
            <a:off x="7088067" y="2535238"/>
            <a:ext cx="811823" cy="368300"/>
            <a:chOff x="4837" y="1803"/>
            <a:chExt cx="554" cy="232"/>
          </a:xfrm>
        </p:grpSpPr>
        <p:sp>
          <p:nvSpPr>
            <p:cNvPr id="29707" name="Oval 10"/>
            <p:cNvSpPr>
              <a:spLocks noChangeArrowheads="1"/>
            </p:cNvSpPr>
            <p:nvPr/>
          </p:nvSpPr>
          <p:spPr bwMode="auto">
            <a:xfrm>
              <a:off x="4853" y="1803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9708" name="Rectangle 11"/>
            <p:cNvSpPr>
              <a:spLocks noChangeArrowheads="1"/>
            </p:cNvSpPr>
            <p:nvPr/>
          </p:nvSpPr>
          <p:spPr bwMode="auto">
            <a:xfrm>
              <a:off x="4837" y="1813"/>
              <a:ext cx="554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1600"/>
                <a:t>Budget</a:t>
              </a:r>
            </a:p>
          </p:txBody>
        </p:sp>
      </p:grpSp>
      <p:sp>
        <p:nvSpPr>
          <p:cNvPr id="29702" name="Line 12"/>
          <p:cNvSpPr>
            <a:spLocks noChangeShapeType="1"/>
          </p:cNvSpPr>
          <p:nvPr/>
        </p:nvSpPr>
        <p:spPr bwMode="auto">
          <a:xfrm flipV="1">
            <a:off x="6336323" y="1800225"/>
            <a:ext cx="762000" cy="393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29703" name="Line 13"/>
          <p:cNvSpPr>
            <a:spLocks noChangeShapeType="1"/>
          </p:cNvSpPr>
          <p:nvPr/>
        </p:nvSpPr>
        <p:spPr bwMode="auto">
          <a:xfrm>
            <a:off x="6336323" y="2193925"/>
            <a:ext cx="762000" cy="63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29704" name="Line 14"/>
          <p:cNvSpPr>
            <a:spLocks noChangeShapeType="1"/>
          </p:cNvSpPr>
          <p:nvPr/>
        </p:nvSpPr>
        <p:spPr bwMode="auto">
          <a:xfrm>
            <a:off x="6336323" y="2193925"/>
            <a:ext cx="7620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29705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Objekte/Entitäten und Attribute</a:t>
            </a:r>
          </a:p>
        </p:txBody>
      </p:sp>
      <p:sp>
        <p:nvSpPr>
          <p:cNvPr id="29706" name="Rectangle 1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b="1" dirty="0">
                <a:ea typeface="ＭＳ Ｐゴシック" charset="0"/>
              </a:rPr>
              <a:t>Beispiele:</a:t>
            </a:r>
          </a:p>
          <a:p>
            <a:pPr lvl="1"/>
            <a:r>
              <a:rPr lang="de-DE" sz="1800" dirty="0">
                <a:ea typeface="ＭＳ Ｐゴシック" charset="0"/>
              </a:rPr>
              <a:t>Ein Projekt wird beschrieben durch </a:t>
            </a:r>
          </a:p>
          <a:p>
            <a:pPr lvl="2"/>
            <a:r>
              <a:rPr lang="de-DE" sz="1800" dirty="0">
                <a:ea typeface="ＭＳ Ｐゴシック" charset="0"/>
              </a:rPr>
              <a:t>eine Nummer</a:t>
            </a:r>
          </a:p>
          <a:p>
            <a:pPr lvl="2"/>
            <a:r>
              <a:rPr lang="de-DE" sz="1800" dirty="0">
                <a:ea typeface="ＭＳ Ｐゴシック" charset="0"/>
              </a:rPr>
              <a:t>einen Titel</a:t>
            </a:r>
          </a:p>
          <a:p>
            <a:pPr lvl="2"/>
            <a:r>
              <a:rPr lang="de-DE" sz="1800" dirty="0">
                <a:ea typeface="ＭＳ Ｐゴシック" charset="0"/>
              </a:rPr>
              <a:t>das Budget</a:t>
            </a:r>
          </a:p>
          <a:p>
            <a:pPr lvl="2"/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Mathematische Bedeutung von </a:t>
            </a:r>
            <a:r>
              <a:rPr lang="de-DE" sz="1800" dirty="0" smtClean="0">
                <a:ea typeface="ＭＳ Ｐゴシック" charset="0"/>
              </a:rPr>
              <a:t>„Projekt“: </a:t>
            </a:r>
            <a:r>
              <a:rPr lang="de-DE" sz="1800" dirty="0">
                <a:ea typeface="ＭＳ Ｐゴシック" charset="0"/>
              </a:rPr>
              <a:t>Menge von </a:t>
            </a:r>
            <a:r>
              <a:rPr lang="de-DE" sz="1800" dirty="0" err="1">
                <a:ea typeface="ＭＳ Ｐゴシック" charset="0"/>
              </a:rPr>
              <a:t>Tupeln</a:t>
            </a:r>
            <a:r>
              <a:rPr lang="de-DE" sz="1800" dirty="0">
                <a:ea typeface="ＭＳ Ｐゴシック" charset="0"/>
              </a:rPr>
              <a:t> von Werten</a:t>
            </a:r>
          </a:p>
          <a:p>
            <a:pPr lvl="1"/>
            <a:r>
              <a:rPr lang="de-DE" sz="1800" dirty="0">
                <a:ea typeface="ＭＳ Ｐゴシック" charset="0"/>
              </a:rPr>
              <a:t>Ein </a:t>
            </a:r>
            <a:r>
              <a:rPr lang="de-DE" sz="1800" dirty="0" err="1">
                <a:ea typeface="ＭＳ Ｐゴシック" charset="0"/>
              </a:rPr>
              <a:t>Tupel</a:t>
            </a:r>
            <a:r>
              <a:rPr lang="de-DE" sz="1800" dirty="0">
                <a:ea typeface="ＭＳ Ｐゴシック" charset="0"/>
              </a:rPr>
              <a:t> kann als </a:t>
            </a:r>
            <a:r>
              <a:rPr lang="de-DE" sz="1800" dirty="0" smtClean="0">
                <a:ea typeface="ＭＳ Ｐゴシック" charset="0"/>
              </a:rPr>
              <a:t>„Aggregat“ </a:t>
            </a:r>
            <a:r>
              <a:rPr lang="de-DE" sz="1800" dirty="0">
                <a:ea typeface="ＭＳ Ｐゴシック" charset="0"/>
              </a:rPr>
              <a:t>von Basiswerten </a:t>
            </a:r>
            <a:r>
              <a:rPr lang="de-DE" sz="1800" dirty="0" smtClean="0">
                <a:ea typeface="ＭＳ Ｐゴシック" charset="0"/>
              </a:rPr>
              <a:t>aufgefasst </a:t>
            </a:r>
            <a:r>
              <a:rPr lang="de-DE" sz="1800" dirty="0">
                <a:ea typeface="ＭＳ Ｐゴシック" charset="0"/>
              </a:rPr>
              <a:t>werden</a:t>
            </a:r>
            <a:r>
              <a:rPr lang="de-DE" sz="1800" dirty="0" smtClean="0">
                <a:ea typeface="ＭＳ Ｐゴシック" charset="0"/>
              </a:rPr>
              <a:t>.</a:t>
            </a: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 err="1" smtClean="0">
                <a:ea typeface="ＭＳ Ｐゴシック" charset="0"/>
              </a:rPr>
              <a:t>Tupel</a:t>
            </a:r>
            <a:r>
              <a:rPr lang="de-DE" sz="1800" dirty="0" smtClean="0">
                <a:ea typeface="ＭＳ Ｐゴシック" charset="0"/>
              </a:rPr>
              <a:t> können durch bestimmte Attribute eindeutig gekennzeichnet sein</a:t>
            </a:r>
            <a:endParaRPr lang="de-DE" sz="1800" dirty="0">
              <a:ea typeface="ＭＳ Ｐゴシック" charset="0"/>
            </a:endParaRPr>
          </a:p>
          <a:p>
            <a:pPr lvl="2"/>
            <a:r>
              <a:rPr lang="de-DE" sz="1600" dirty="0" smtClean="0">
                <a:ea typeface="ＭＳ Ｐゴシック" charset="0"/>
              </a:rPr>
              <a:t>In der Graphik sind diese Attribute unterstrichen</a:t>
            </a:r>
          </a:p>
          <a:p>
            <a:pPr lvl="2"/>
            <a:r>
              <a:rPr lang="de-DE" sz="1600" dirty="0" smtClean="0">
                <a:ea typeface="ＭＳ Ｐゴシック" charset="0"/>
              </a:rPr>
              <a:t>Wir nennen die Attribute „Schlüssel“</a:t>
            </a:r>
          </a:p>
          <a:p>
            <a:pPr lvl="2"/>
            <a:r>
              <a:rPr lang="de-DE" sz="1600" dirty="0" smtClean="0">
                <a:ea typeface="ＭＳ Ｐゴシック" charset="0"/>
              </a:rPr>
              <a:t>Mehr dazu gleich</a:t>
            </a:r>
          </a:p>
        </p:txBody>
      </p:sp>
    </p:spTree>
    <p:extLst>
      <p:ext uri="{BB962C8B-B14F-4D97-AF65-F5344CB8AC3E}">
        <p14:creationId xmlns:p14="http://schemas.microsoft.com/office/powerpoint/2010/main" val="869601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Generalisierung und </a:t>
            </a:r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Spezialisierung (1)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8686800" cy="4968875"/>
          </a:xfrm>
        </p:spPr>
        <p:txBody>
          <a:bodyPr/>
          <a:lstStyle/>
          <a:p>
            <a:pPr lvl="1"/>
            <a:r>
              <a:rPr lang="de-DE" sz="2200" b="1" dirty="0">
                <a:ea typeface="ＭＳ Ｐゴシック" charset="0"/>
              </a:rPr>
              <a:t>Spezialisierung</a:t>
            </a:r>
            <a:r>
              <a:rPr lang="de-DE" sz="2200" dirty="0">
                <a:ea typeface="ＭＳ Ｐゴシック" charset="0"/>
              </a:rPr>
              <a:t> bezeichnet die Verfeinerung einer Klasse (mehr Information/Anforderungen bzgl. </a:t>
            </a:r>
            <a:r>
              <a:rPr lang="de-DE" sz="2200" dirty="0" smtClean="0">
                <a:ea typeface="ＭＳ Ｐゴシック" charset="0"/>
              </a:rPr>
              <a:t>der </a:t>
            </a:r>
            <a:r>
              <a:rPr lang="de-DE" sz="2200" dirty="0">
                <a:ea typeface="ＭＳ Ｐゴシック" charset="0"/>
              </a:rPr>
              <a:t>jeweiligen Individuen</a:t>
            </a:r>
            <a:r>
              <a:rPr lang="de-DE" sz="2200" dirty="0" smtClean="0">
                <a:ea typeface="ＭＳ Ｐゴシック" charset="0"/>
              </a:rPr>
              <a:t>)</a:t>
            </a:r>
            <a:endParaRPr lang="de-DE" sz="2200" dirty="0">
              <a:ea typeface="ＭＳ Ｐゴシック" charset="0"/>
            </a:endParaRPr>
          </a:p>
          <a:p>
            <a:pPr lvl="1"/>
            <a:r>
              <a:rPr lang="de-DE" sz="2200" b="1" dirty="0">
                <a:ea typeface="ＭＳ Ｐゴシック" charset="0"/>
              </a:rPr>
              <a:t>Generalisierung</a:t>
            </a:r>
            <a:r>
              <a:rPr lang="de-DE" sz="2200" dirty="0">
                <a:ea typeface="ＭＳ Ｐゴシック" charset="0"/>
              </a:rPr>
              <a:t> ist die Vergröberung einer Klasse (weniger Information/Anforderungen bzgl. der jeweiligen Individuen</a:t>
            </a:r>
            <a:r>
              <a:rPr lang="de-DE" sz="2200" dirty="0" smtClean="0">
                <a:ea typeface="ＭＳ Ｐゴシック" charset="0"/>
              </a:rPr>
              <a:t>)</a:t>
            </a:r>
            <a:endParaRPr lang="de-DE" sz="2200" dirty="0">
              <a:ea typeface="ＭＳ Ｐゴシック" charset="0"/>
            </a:endParaRPr>
          </a:p>
          <a:p>
            <a:pPr lvl="1"/>
            <a:r>
              <a:rPr lang="de-DE" sz="2200" dirty="0">
                <a:ea typeface="ＭＳ Ｐゴシック" charset="0"/>
              </a:rPr>
              <a:t>Spezielle Klassen (</a:t>
            </a:r>
            <a:r>
              <a:rPr lang="de-DE" sz="2200" b="1" dirty="0">
                <a:ea typeface="ＭＳ Ｐゴシック" charset="0"/>
              </a:rPr>
              <a:t>Subklasse</a:t>
            </a:r>
            <a:r>
              <a:rPr lang="de-DE" sz="2200" dirty="0">
                <a:ea typeface="ＭＳ Ｐゴシック" charset="0"/>
              </a:rPr>
              <a:t>) und allgemeine Klassen (</a:t>
            </a:r>
            <a:r>
              <a:rPr lang="de-DE" sz="2200" b="1" dirty="0">
                <a:ea typeface="ＭＳ Ｐゴシック" charset="0"/>
              </a:rPr>
              <a:t>Superklasse</a:t>
            </a:r>
            <a:r>
              <a:rPr lang="de-DE" sz="2200" dirty="0">
                <a:ea typeface="ＭＳ Ｐゴシック" charset="0"/>
              </a:rPr>
              <a:t>) bilden eine Subklassenhierarchie </a:t>
            </a:r>
            <a:r>
              <a:rPr lang="de-DE" sz="2200" dirty="0" smtClean="0">
                <a:ea typeface="ＭＳ Ｐゴシック" charset="0"/>
              </a:rPr>
              <a:t/>
            </a:r>
            <a:br>
              <a:rPr lang="de-DE" sz="2200" dirty="0" smtClean="0">
                <a:ea typeface="ＭＳ Ｐゴシック" charset="0"/>
              </a:rPr>
            </a:br>
            <a:r>
              <a:rPr lang="de-DE" sz="2200" dirty="0" smtClean="0">
                <a:ea typeface="ＭＳ Ｐゴシック" charset="0"/>
              </a:rPr>
              <a:t>(</a:t>
            </a:r>
            <a:r>
              <a:rPr lang="de-DE" sz="2200" dirty="0" smtClean="0">
                <a:ea typeface="ＭＳ Ｐゴシック" charset="0"/>
                <a:sym typeface="Wingdings"/>
              </a:rPr>
              <a:t></a:t>
            </a:r>
            <a:r>
              <a:rPr lang="de-DE" sz="2200" dirty="0" smtClean="0">
                <a:ea typeface="ＭＳ Ｐゴシック" charset="0"/>
              </a:rPr>
              <a:t> </a:t>
            </a:r>
            <a:r>
              <a:rPr lang="de-DE" sz="2200" dirty="0">
                <a:ea typeface="ＭＳ Ｐゴシック" charset="0"/>
              </a:rPr>
              <a:t>Subtypisierung, Typhierarchie</a:t>
            </a:r>
            <a:r>
              <a:rPr lang="de-DE" sz="2200" dirty="0" smtClean="0">
                <a:ea typeface="ＭＳ Ｐゴシック" charset="0"/>
              </a:rPr>
              <a:t>)</a:t>
            </a:r>
            <a:endParaRPr lang="de-DE" sz="2200" dirty="0">
              <a:ea typeface="ＭＳ Ｐゴシック" charset="0"/>
            </a:endParaRPr>
          </a:p>
          <a:p>
            <a:pPr lvl="1"/>
            <a:r>
              <a:rPr lang="de-DE" sz="2200" b="1" dirty="0">
                <a:ea typeface="ＭＳ Ｐゴシック" charset="0"/>
              </a:rPr>
              <a:t>Instanzen</a:t>
            </a:r>
            <a:r>
              <a:rPr lang="de-DE" sz="2200" dirty="0">
                <a:ea typeface="ＭＳ Ｐゴシック" charset="0"/>
              </a:rPr>
              <a:t> einer Klasse sind auch Instanzen der </a:t>
            </a:r>
            <a:r>
              <a:rPr lang="de-DE" sz="2200" dirty="0" smtClean="0">
                <a:ea typeface="ＭＳ Ｐゴシック" charset="0"/>
              </a:rPr>
              <a:t>Superklasse</a:t>
            </a:r>
            <a:endParaRPr lang="de-DE" sz="2200" dirty="0">
              <a:ea typeface="ＭＳ Ｐゴシック" charset="0"/>
            </a:endParaRPr>
          </a:p>
          <a:p>
            <a:pPr lvl="1"/>
            <a:r>
              <a:rPr lang="de-DE" sz="2200" dirty="0" smtClean="0">
                <a:ea typeface="ＭＳ Ｐゴシック" charset="0"/>
              </a:rPr>
              <a:t>Instanzen von Subklassen „</a:t>
            </a:r>
            <a:r>
              <a:rPr lang="de-DE" sz="2200" b="1" dirty="0" smtClean="0">
                <a:ea typeface="ＭＳ Ｐゴシック" charset="0"/>
              </a:rPr>
              <a:t>erben</a:t>
            </a:r>
            <a:r>
              <a:rPr lang="de-DE" sz="2200" dirty="0" smtClean="0">
                <a:ea typeface="ＭＳ Ｐゴシック" charset="0"/>
              </a:rPr>
              <a:t>“ </a:t>
            </a:r>
            <a:r>
              <a:rPr lang="de-DE" sz="2200" dirty="0">
                <a:ea typeface="ＭＳ Ｐゴシック" charset="0"/>
              </a:rPr>
              <a:t>die Eigenschaften der Superklasse und fügen evtl. neue hinzu </a:t>
            </a:r>
            <a:r>
              <a:rPr lang="de-DE" sz="2200" dirty="0" smtClean="0">
                <a:ea typeface="ＭＳ Ｐゴシック" charset="0"/>
              </a:rPr>
              <a:t/>
            </a:r>
            <a:br>
              <a:rPr lang="de-DE" sz="2200" dirty="0" smtClean="0">
                <a:ea typeface="ＭＳ Ｐゴシック" charset="0"/>
              </a:rPr>
            </a:br>
            <a:r>
              <a:rPr lang="de-DE" sz="2200" dirty="0" smtClean="0">
                <a:ea typeface="ＭＳ Ｐゴシック" charset="0"/>
              </a:rPr>
              <a:t>(</a:t>
            </a:r>
            <a:r>
              <a:rPr lang="de-DE" sz="2200" dirty="0" smtClean="0">
                <a:ea typeface="ＭＳ Ｐゴシック" charset="0"/>
                <a:sym typeface="Wingdings"/>
              </a:rPr>
              <a:t></a:t>
            </a:r>
            <a:r>
              <a:rPr lang="de-DE" sz="2200" dirty="0" smtClean="0">
                <a:ea typeface="ＭＳ Ｐゴシック" charset="0"/>
              </a:rPr>
              <a:t> </a:t>
            </a:r>
            <a:r>
              <a:rPr lang="de-DE" sz="2200" dirty="0">
                <a:ea typeface="ＭＳ Ｐゴシック" charset="0"/>
              </a:rPr>
              <a:t>Vererbung von Beschreibungen für </a:t>
            </a:r>
            <a:r>
              <a:rPr lang="de-DE" sz="2200" dirty="0" err="1">
                <a:ea typeface="ＭＳ Ｐゴシック" charset="0"/>
              </a:rPr>
              <a:t>Tupelkomponenten</a:t>
            </a:r>
            <a:r>
              <a:rPr lang="de-DE" sz="2200" dirty="0" smtClean="0">
                <a:ea typeface="ＭＳ Ｐゴシック" charset="0"/>
              </a:rPr>
              <a:t>)</a:t>
            </a:r>
            <a:endParaRPr lang="de-DE" sz="2200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279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Teilnehmerkreis und Voraussetzungen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 smtClean="0"/>
              <a:t>Studiengänge</a:t>
            </a:r>
          </a:p>
          <a:p>
            <a:pPr>
              <a:defRPr/>
            </a:pPr>
            <a:r>
              <a:rPr lang="de-DE" sz="1800" dirty="0"/>
              <a:t>Bachelor </a:t>
            </a:r>
            <a:r>
              <a:rPr lang="de-DE" sz="1800" b="1" dirty="0"/>
              <a:t>Informatik</a:t>
            </a:r>
            <a:endParaRPr lang="de-DE" sz="1800" dirty="0"/>
          </a:p>
          <a:p>
            <a:pPr>
              <a:defRPr/>
            </a:pPr>
            <a:r>
              <a:rPr lang="de-DE" sz="1800" dirty="0" smtClean="0"/>
              <a:t>Bachelor/Master </a:t>
            </a:r>
            <a:r>
              <a:rPr lang="de-DE" sz="1800" b="1" dirty="0" smtClean="0"/>
              <a:t>Mathematik in Medizin und Lebenswissenschaften</a:t>
            </a:r>
          </a:p>
          <a:p>
            <a:pPr>
              <a:defRPr/>
            </a:pPr>
            <a:r>
              <a:rPr lang="de-DE" sz="1800" dirty="0"/>
              <a:t>Bachelor </a:t>
            </a:r>
            <a:r>
              <a:rPr lang="de-DE" sz="1800" b="1" dirty="0" smtClean="0"/>
              <a:t>Medieninformatik</a:t>
            </a:r>
          </a:p>
          <a:p>
            <a:pPr>
              <a:defRPr/>
            </a:pPr>
            <a:r>
              <a:rPr lang="de-DE" sz="1800" dirty="0" smtClean="0"/>
              <a:t>Bachelor </a:t>
            </a:r>
            <a:r>
              <a:rPr lang="de-DE" sz="1800" b="1" dirty="0" smtClean="0"/>
              <a:t>Medizinische Ingenieurwissenschaft</a:t>
            </a:r>
            <a:endParaRPr lang="de-DE" sz="1800" dirty="0"/>
          </a:p>
          <a:p>
            <a:pPr>
              <a:defRPr/>
            </a:pPr>
            <a:r>
              <a:rPr lang="de-DE" sz="1800" dirty="0"/>
              <a:t>Bachelor </a:t>
            </a:r>
            <a:r>
              <a:rPr lang="de-DE" sz="1800" b="1" dirty="0"/>
              <a:t>Medizinische </a:t>
            </a:r>
            <a:r>
              <a:rPr lang="de-DE" sz="1800" b="1" dirty="0" smtClean="0"/>
              <a:t>Informatik</a:t>
            </a:r>
          </a:p>
          <a:p>
            <a:pPr>
              <a:defRPr/>
            </a:pPr>
            <a:r>
              <a:rPr lang="de-DE" sz="1800" dirty="0" smtClean="0"/>
              <a:t>Bachelor</a:t>
            </a:r>
            <a:r>
              <a:rPr lang="de-DE" sz="1800" b="1" dirty="0" smtClean="0"/>
              <a:t> IT-Sicherheit</a:t>
            </a:r>
          </a:p>
          <a:p>
            <a:pPr>
              <a:defRPr/>
            </a:pPr>
            <a:endParaRPr lang="de-DE" sz="1800" dirty="0"/>
          </a:p>
          <a:p>
            <a:pPr marL="0" indent="0">
              <a:buFontTx/>
              <a:buNone/>
              <a:defRPr/>
            </a:pPr>
            <a:r>
              <a:rPr lang="de-DE" sz="1800" b="1" dirty="0" smtClean="0"/>
              <a:t>Voraussetzungen</a:t>
            </a:r>
            <a:endParaRPr lang="de-DE" sz="1800" dirty="0" smtClean="0"/>
          </a:p>
          <a:p>
            <a:pPr>
              <a:defRPr/>
            </a:pPr>
            <a:r>
              <a:rPr lang="de-DE" sz="1800" dirty="0" smtClean="0"/>
              <a:t>Programmierung</a:t>
            </a:r>
          </a:p>
          <a:p>
            <a:pPr>
              <a:defRPr/>
            </a:pPr>
            <a:r>
              <a:rPr lang="de-DE" sz="1800" dirty="0" smtClean="0"/>
              <a:t>Algorithmen und Datenstrukturen (Bäume)</a:t>
            </a:r>
          </a:p>
          <a:p>
            <a:pPr>
              <a:defRPr/>
            </a:pPr>
            <a:r>
              <a:rPr lang="de-DE" sz="1800" dirty="0" smtClean="0"/>
              <a:t>Lineare Algebra und Diskrete Strukturen 1</a:t>
            </a:r>
          </a:p>
          <a:p>
            <a:pPr marL="0" indent="0">
              <a:buFontTx/>
              <a:buNone/>
              <a:defRPr/>
            </a:pPr>
            <a:endParaRPr lang="de-DE" sz="1800" b="1" dirty="0" smtClean="0"/>
          </a:p>
          <a:p>
            <a:pPr marL="0" indent="0">
              <a:buFontTx/>
              <a:buNone/>
              <a:defRPr/>
            </a:pPr>
            <a:r>
              <a:rPr lang="de-DE" sz="1800" b="1" dirty="0" smtClean="0"/>
              <a:t>Vorteilhaft</a:t>
            </a:r>
          </a:p>
          <a:p>
            <a:pPr>
              <a:defRPr/>
            </a:pPr>
            <a:r>
              <a:rPr lang="de-DE" sz="1800" dirty="0" smtClean="0"/>
              <a:t>Einführung in die Logik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val 3"/>
          <p:cNvSpPr>
            <a:spLocks noChangeArrowheads="1"/>
          </p:cNvSpPr>
          <p:nvPr/>
        </p:nvSpPr>
        <p:spPr bwMode="auto">
          <a:xfrm>
            <a:off x="266700" y="4371975"/>
            <a:ext cx="1562100" cy="533400"/>
          </a:xfrm>
          <a:prstGeom prst="ellipse">
            <a:avLst/>
          </a:prstGeom>
          <a:solidFill>
            <a:srgbClr val="FFFF66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MatrNr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2413489" y="1600200"/>
            <a:ext cx="1906465" cy="5857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Uni-Mitglieder</a:t>
            </a:r>
          </a:p>
        </p:txBody>
      </p:sp>
      <p:sp>
        <p:nvSpPr>
          <p:cNvPr id="31748" name="AutoShape 5"/>
          <p:cNvSpPr>
            <a:spLocks noChangeArrowheads="1"/>
          </p:cNvSpPr>
          <p:nvPr/>
        </p:nvSpPr>
        <p:spPr bwMode="auto">
          <a:xfrm>
            <a:off x="2803281" y="2643189"/>
            <a:ext cx="1242646" cy="522287"/>
          </a:xfrm>
          <a:prstGeom prst="hexagon">
            <a:avLst>
              <a:gd name="adj" fmla="val 64438"/>
              <a:gd name="vf" fmla="val 115470"/>
            </a:avLst>
          </a:prstGeom>
          <a:solidFill>
            <a:srgbClr val="FF00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is-a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162051" y="3492500"/>
            <a:ext cx="1907931" cy="5857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Studenten</a:t>
            </a: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2334359" y="5122864"/>
            <a:ext cx="1907931" cy="587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Assistenten</a:t>
            </a:r>
          </a:p>
        </p:txBody>
      </p:sp>
      <p:sp>
        <p:nvSpPr>
          <p:cNvPr id="31751" name="AutoShape 8"/>
          <p:cNvSpPr>
            <a:spLocks noChangeArrowheads="1"/>
          </p:cNvSpPr>
          <p:nvPr/>
        </p:nvSpPr>
        <p:spPr bwMode="auto">
          <a:xfrm>
            <a:off x="3956539" y="4313239"/>
            <a:ext cx="1245577" cy="522287"/>
          </a:xfrm>
          <a:prstGeom prst="hexagon">
            <a:avLst>
              <a:gd name="adj" fmla="val 64590"/>
              <a:gd name="vf" fmla="val 115470"/>
            </a:avLst>
          </a:prstGeom>
          <a:solidFill>
            <a:srgbClr val="FF00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is-a</a:t>
            </a:r>
          </a:p>
        </p:txBody>
      </p:sp>
      <p:sp>
        <p:nvSpPr>
          <p:cNvPr id="31752" name="Rectangle 9"/>
          <p:cNvSpPr>
            <a:spLocks noChangeArrowheads="1"/>
          </p:cNvSpPr>
          <p:nvPr/>
        </p:nvSpPr>
        <p:spPr bwMode="auto">
          <a:xfrm>
            <a:off x="4680438" y="5122864"/>
            <a:ext cx="1906466" cy="587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Professoren</a:t>
            </a:r>
          </a:p>
        </p:txBody>
      </p:sp>
      <p:sp>
        <p:nvSpPr>
          <p:cNvPr id="31753" name="Oval 10"/>
          <p:cNvSpPr>
            <a:spLocks noChangeArrowheads="1"/>
          </p:cNvSpPr>
          <p:nvPr/>
        </p:nvSpPr>
        <p:spPr bwMode="auto">
          <a:xfrm>
            <a:off x="129988" y="5195889"/>
            <a:ext cx="1705708" cy="542925"/>
          </a:xfrm>
          <a:prstGeom prst="ellipse">
            <a:avLst/>
          </a:prstGeom>
          <a:solidFill>
            <a:srgbClr val="FFFF66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Fachgebiet</a:t>
            </a:r>
          </a:p>
        </p:txBody>
      </p:sp>
      <p:sp>
        <p:nvSpPr>
          <p:cNvPr id="31754" name="Oval 11"/>
          <p:cNvSpPr>
            <a:spLocks noChangeArrowheads="1"/>
          </p:cNvSpPr>
          <p:nvPr/>
        </p:nvSpPr>
        <p:spPr bwMode="auto">
          <a:xfrm>
            <a:off x="120139" y="1706563"/>
            <a:ext cx="1859573" cy="542925"/>
          </a:xfrm>
          <a:prstGeom prst="ellipse">
            <a:avLst/>
          </a:prstGeom>
          <a:solidFill>
            <a:srgbClr val="FFFF66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Name</a:t>
            </a:r>
          </a:p>
        </p:txBody>
      </p:sp>
      <p:sp>
        <p:nvSpPr>
          <p:cNvPr id="31755" name="Rectangle 12"/>
          <p:cNvSpPr>
            <a:spLocks noChangeArrowheads="1"/>
          </p:cNvSpPr>
          <p:nvPr/>
        </p:nvSpPr>
        <p:spPr bwMode="auto">
          <a:xfrm>
            <a:off x="3683977" y="3460751"/>
            <a:ext cx="1907931" cy="587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Angestellte</a:t>
            </a:r>
          </a:p>
        </p:txBody>
      </p:sp>
      <p:sp>
        <p:nvSpPr>
          <p:cNvPr id="31756" name="Oval 13"/>
          <p:cNvSpPr>
            <a:spLocks noChangeArrowheads="1"/>
          </p:cNvSpPr>
          <p:nvPr/>
        </p:nvSpPr>
        <p:spPr bwMode="auto">
          <a:xfrm>
            <a:off x="6043246" y="3460751"/>
            <a:ext cx="1859574" cy="542925"/>
          </a:xfrm>
          <a:prstGeom prst="ellipse">
            <a:avLst/>
          </a:prstGeom>
          <a:solidFill>
            <a:srgbClr val="FFFF66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PersNr</a:t>
            </a:r>
          </a:p>
        </p:txBody>
      </p:sp>
      <p:sp>
        <p:nvSpPr>
          <p:cNvPr id="31757" name="Oval 14"/>
          <p:cNvSpPr>
            <a:spLocks noChangeArrowheads="1"/>
          </p:cNvSpPr>
          <p:nvPr/>
        </p:nvSpPr>
        <p:spPr bwMode="auto">
          <a:xfrm>
            <a:off x="7130562" y="5476876"/>
            <a:ext cx="1861038" cy="542925"/>
          </a:xfrm>
          <a:prstGeom prst="ellipse">
            <a:avLst/>
          </a:prstGeom>
          <a:solidFill>
            <a:srgbClr val="FFFF66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Raum</a:t>
            </a:r>
          </a:p>
        </p:txBody>
      </p:sp>
      <p:sp>
        <p:nvSpPr>
          <p:cNvPr id="31758" name="Oval 15"/>
          <p:cNvSpPr>
            <a:spLocks noChangeArrowheads="1"/>
          </p:cNvSpPr>
          <p:nvPr/>
        </p:nvSpPr>
        <p:spPr bwMode="auto">
          <a:xfrm>
            <a:off x="7086600" y="4779964"/>
            <a:ext cx="1859574" cy="541337"/>
          </a:xfrm>
          <a:prstGeom prst="ellipse">
            <a:avLst/>
          </a:prstGeom>
          <a:solidFill>
            <a:srgbClr val="FFFF66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Rang</a:t>
            </a:r>
          </a:p>
        </p:txBody>
      </p:sp>
      <p:cxnSp>
        <p:nvCxnSpPr>
          <p:cNvPr id="31759" name="AutoShape 16"/>
          <p:cNvCxnSpPr>
            <a:cxnSpLocks noChangeShapeType="1"/>
            <a:stCxn id="31754" idx="6"/>
            <a:endCxn id="31747" idx="1"/>
          </p:cNvCxnSpPr>
          <p:nvPr/>
        </p:nvCxnSpPr>
        <p:spPr bwMode="auto">
          <a:xfrm flipV="1">
            <a:off x="1979712" y="1893094"/>
            <a:ext cx="433777" cy="84932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1760" name="AutoShape 17"/>
          <p:cNvCxnSpPr>
            <a:cxnSpLocks noChangeShapeType="1"/>
            <a:stCxn id="31748" idx="2"/>
            <a:endCxn id="31747" idx="2"/>
          </p:cNvCxnSpPr>
          <p:nvPr/>
        </p:nvCxnSpPr>
        <p:spPr bwMode="auto">
          <a:xfrm flipH="1" flipV="1">
            <a:off x="3367455" y="2185988"/>
            <a:ext cx="57150" cy="4572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1761" name="AutoShape 18"/>
          <p:cNvCxnSpPr>
            <a:cxnSpLocks noChangeShapeType="1"/>
            <a:stCxn id="31749" idx="0"/>
            <a:endCxn id="31748" idx="2"/>
          </p:cNvCxnSpPr>
          <p:nvPr/>
        </p:nvCxnSpPr>
        <p:spPr bwMode="auto">
          <a:xfrm flipV="1">
            <a:off x="2116015" y="2905126"/>
            <a:ext cx="687266" cy="5873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1762" name="AutoShape 19"/>
          <p:cNvCxnSpPr>
            <a:cxnSpLocks noChangeShapeType="1"/>
            <a:stCxn id="31755" idx="0"/>
            <a:endCxn id="31748" idx="2"/>
          </p:cNvCxnSpPr>
          <p:nvPr/>
        </p:nvCxnSpPr>
        <p:spPr bwMode="auto">
          <a:xfrm flipH="1" flipV="1">
            <a:off x="4045928" y="2905126"/>
            <a:ext cx="592015" cy="55562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1763" name="AutoShape 20"/>
          <p:cNvCxnSpPr>
            <a:cxnSpLocks noChangeShapeType="1"/>
            <a:stCxn id="31755" idx="3"/>
            <a:endCxn id="31756" idx="2"/>
          </p:cNvCxnSpPr>
          <p:nvPr/>
        </p:nvCxnSpPr>
        <p:spPr bwMode="auto">
          <a:xfrm flipV="1">
            <a:off x="5591908" y="3732214"/>
            <a:ext cx="451338" cy="2222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1764" name="AutoShape 21"/>
          <p:cNvCxnSpPr>
            <a:cxnSpLocks noChangeShapeType="1"/>
            <a:stCxn id="31751" idx="2"/>
            <a:endCxn id="31755" idx="2"/>
          </p:cNvCxnSpPr>
          <p:nvPr/>
        </p:nvCxnSpPr>
        <p:spPr bwMode="auto">
          <a:xfrm flipV="1">
            <a:off x="4579328" y="4048126"/>
            <a:ext cx="58615" cy="265113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1765" name="AutoShape 22"/>
          <p:cNvCxnSpPr>
            <a:cxnSpLocks noChangeShapeType="1"/>
            <a:stCxn id="31750" idx="0"/>
            <a:endCxn id="31751" idx="2"/>
          </p:cNvCxnSpPr>
          <p:nvPr/>
        </p:nvCxnSpPr>
        <p:spPr bwMode="auto">
          <a:xfrm flipV="1">
            <a:off x="3288323" y="4575175"/>
            <a:ext cx="668215" cy="54768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1766" name="AutoShape 23"/>
          <p:cNvCxnSpPr>
            <a:cxnSpLocks noChangeShapeType="1"/>
            <a:stCxn id="31752" idx="0"/>
            <a:endCxn id="31751" idx="2"/>
          </p:cNvCxnSpPr>
          <p:nvPr/>
        </p:nvCxnSpPr>
        <p:spPr bwMode="auto">
          <a:xfrm flipH="1" flipV="1">
            <a:off x="5202116" y="4575175"/>
            <a:ext cx="432289" cy="54768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1767" name="AutoShape 24"/>
          <p:cNvCxnSpPr>
            <a:cxnSpLocks noChangeShapeType="1"/>
            <a:stCxn id="31753" idx="6"/>
            <a:endCxn id="31750" idx="1"/>
          </p:cNvCxnSpPr>
          <p:nvPr/>
        </p:nvCxnSpPr>
        <p:spPr bwMode="auto">
          <a:xfrm flipV="1">
            <a:off x="1835696" y="5416552"/>
            <a:ext cx="498663" cy="508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1768" name="AutoShape 25"/>
          <p:cNvCxnSpPr>
            <a:cxnSpLocks noChangeShapeType="1"/>
            <a:stCxn id="31752" idx="3"/>
            <a:endCxn id="31758" idx="2"/>
          </p:cNvCxnSpPr>
          <p:nvPr/>
        </p:nvCxnSpPr>
        <p:spPr bwMode="auto">
          <a:xfrm flipV="1">
            <a:off x="6586905" y="5051426"/>
            <a:ext cx="499696" cy="36512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1769" name="AutoShape 26"/>
          <p:cNvCxnSpPr>
            <a:cxnSpLocks noChangeShapeType="1"/>
            <a:stCxn id="31752" idx="3"/>
            <a:endCxn id="31757" idx="2"/>
          </p:cNvCxnSpPr>
          <p:nvPr/>
        </p:nvCxnSpPr>
        <p:spPr bwMode="auto">
          <a:xfrm>
            <a:off x="6586904" y="5416550"/>
            <a:ext cx="543657" cy="33178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1770" name="AutoShape 27"/>
          <p:cNvCxnSpPr>
            <a:cxnSpLocks noChangeShapeType="1"/>
            <a:stCxn id="31749" idx="2"/>
            <a:endCxn id="31746" idx="7"/>
          </p:cNvCxnSpPr>
          <p:nvPr/>
        </p:nvCxnSpPr>
        <p:spPr bwMode="auto">
          <a:xfrm flipH="1">
            <a:off x="1600200" y="4078289"/>
            <a:ext cx="515815" cy="3714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1771" name="Rectangle 2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Generalisierung und </a:t>
            </a:r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Spezialisierung (2)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292080" y="1268760"/>
            <a:ext cx="2916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Graphische Notation variiert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8118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433754" y="3587750"/>
            <a:ext cx="8015654" cy="2508250"/>
            <a:chOff x="400" y="2242"/>
            <a:chExt cx="5470" cy="1580"/>
          </a:xfrm>
        </p:grpSpPr>
        <p:sp>
          <p:nvSpPr>
            <p:cNvPr id="32774" name="Line 3"/>
            <p:cNvSpPr>
              <a:spLocks noChangeShapeType="1"/>
            </p:cNvSpPr>
            <p:nvPr/>
          </p:nvSpPr>
          <p:spPr bwMode="auto">
            <a:xfrm>
              <a:off x="1456" y="3360"/>
              <a:ext cx="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75" name="Line 4"/>
            <p:cNvSpPr>
              <a:spLocks noChangeShapeType="1"/>
            </p:cNvSpPr>
            <p:nvPr/>
          </p:nvSpPr>
          <p:spPr bwMode="auto">
            <a:xfrm flipV="1">
              <a:off x="2224" y="2855"/>
              <a:ext cx="904" cy="4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76" name="Line 5"/>
            <p:cNvSpPr>
              <a:spLocks noChangeShapeType="1"/>
            </p:cNvSpPr>
            <p:nvPr/>
          </p:nvSpPr>
          <p:spPr bwMode="auto">
            <a:xfrm flipH="1" flipV="1">
              <a:off x="3332" y="2861"/>
              <a:ext cx="860" cy="4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77" name="Line 6"/>
            <p:cNvSpPr>
              <a:spLocks noChangeShapeType="1"/>
            </p:cNvSpPr>
            <p:nvPr/>
          </p:nvSpPr>
          <p:spPr bwMode="auto">
            <a:xfrm flipV="1">
              <a:off x="3228" y="2444"/>
              <a:ext cx="0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78" name="Line 7"/>
            <p:cNvSpPr>
              <a:spLocks noChangeShapeType="1"/>
            </p:cNvSpPr>
            <p:nvPr/>
          </p:nvSpPr>
          <p:spPr bwMode="auto">
            <a:xfrm>
              <a:off x="4720" y="3364"/>
              <a:ext cx="280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79" name="Line 8"/>
            <p:cNvSpPr>
              <a:spLocks noChangeShapeType="1"/>
            </p:cNvSpPr>
            <p:nvPr/>
          </p:nvSpPr>
          <p:spPr bwMode="auto">
            <a:xfrm>
              <a:off x="4720" y="3360"/>
              <a:ext cx="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80" name="Line 9"/>
            <p:cNvSpPr>
              <a:spLocks noChangeShapeType="1"/>
            </p:cNvSpPr>
            <p:nvPr/>
          </p:nvSpPr>
          <p:spPr bwMode="auto">
            <a:xfrm flipV="1">
              <a:off x="4720" y="3020"/>
              <a:ext cx="328" cy="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81" name="Rectangle 10"/>
            <p:cNvSpPr>
              <a:spLocks noChangeArrowheads="1"/>
            </p:cNvSpPr>
            <p:nvPr/>
          </p:nvSpPr>
          <p:spPr bwMode="auto">
            <a:xfrm>
              <a:off x="2798" y="2251"/>
              <a:ext cx="860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Mitarbeiter</a:t>
              </a:r>
            </a:p>
          </p:txBody>
        </p:sp>
        <p:sp>
          <p:nvSpPr>
            <p:cNvPr id="32782" name="Rectangle 11"/>
            <p:cNvSpPr>
              <a:spLocks noChangeArrowheads="1"/>
            </p:cNvSpPr>
            <p:nvPr/>
          </p:nvSpPr>
          <p:spPr bwMode="auto">
            <a:xfrm>
              <a:off x="1638" y="3268"/>
              <a:ext cx="1117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Festangestellte</a:t>
              </a:r>
            </a:p>
          </p:txBody>
        </p:sp>
        <p:sp>
          <p:nvSpPr>
            <p:cNvPr id="32783" name="Rectangle 12"/>
            <p:cNvSpPr>
              <a:spLocks noChangeArrowheads="1"/>
            </p:cNvSpPr>
            <p:nvPr/>
          </p:nvSpPr>
          <p:spPr bwMode="auto">
            <a:xfrm>
              <a:off x="3576" y="3268"/>
              <a:ext cx="1194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Werksstudenten</a:t>
              </a:r>
            </a:p>
          </p:txBody>
        </p:sp>
        <p:sp>
          <p:nvSpPr>
            <p:cNvPr id="32784" name="Oval 13"/>
            <p:cNvSpPr>
              <a:spLocks noChangeArrowheads="1"/>
            </p:cNvSpPr>
            <p:nvPr/>
          </p:nvSpPr>
          <p:spPr bwMode="auto">
            <a:xfrm>
              <a:off x="3112" y="2740"/>
              <a:ext cx="232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5" name="Rectangle 14"/>
            <p:cNvSpPr>
              <a:spLocks noChangeArrowheads="1"/>
            </p:cNvSpPr>
            <p:nvPr/>
          </p:nvSpPr>
          <p:spPr bwMode="auto">
            <a:xfrm rot="17820000">
              <a:off x="3663" y="2953"/>
              <a:ext cx="209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U</a:t>
              </a:r>
            </a:p>
          </p:txBody>
        </p:sp>
        <p:sp>
          <p:nvSpPr>
            <p:cNvPr id="32786" name="Rectangle 15"/>
            <p:cNvSpPr>
              <a:spLocks noChangeArrowheads="1"/>
            </p:cNvSpPr>
            <p:nvPr/>
          </p:nvSpPr>
          <p:spPr bwMode="auto">
            <a:xfrm rot="3900000">
              <a:off x="2549" y="2954"/>
              <a:ext cx="209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dirty="0"/>
                <a:t>U</a:t>
              </a:r>
            </a:p>
          </p:txBody>
        </p:sp>
        <p:grpSp>
          <p:nvGrpSpPr>
            <p:cNvPr id="32787" name="Group 16"/>
            <p:cNvGrpSpPr>
              <a:grpSpLocks/>
            </p:cNvGrpSpPr>
            <p:nvPr/>
          </p:nvGrpSpPr>
          <p:grpSpPr bwMode="auto">
            <a:xfrm>
              <a:off x="935" y="3230"/>
              <a:ext cx="571" cy="232"/>
              <a:chOff x="935" y="3230"/>
              <a:chExt cx="571" cy="232"/>
            </a:xfrm>
          </p:grpSpPr>
          <p:sp>
            <p:nvSpPr>
              <p:cNvPr id="32805" name="Oval 17"/>
              <p:cNvSpPr>
                <a:spLocks noChangeArrowheads="1"/>
              </p:cNvSpPr>
              <p:nvPr/>
            </p:nvSpPr>
            <p:spPr bwMode="auto">
              <a:xfrm>
                <a:off x="961" y="3230"/>
                <a:ext cx="520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6" name="Rectangle 18"/>
              <p:cNvSpPr>
                <a:spLocks noChangeArrowheads="1"/>
              </p:cNvSpPr>
              <p:nvPr/>
            </p:nvSpPr>
            <p:spPr bwMode="auto">
              <a:xfrm>
                <a:off x="935" y="3240"/>
                <a:ext cx="571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Gehalt</a:t>
                </a:r>
              </a:p>
            </p:txBody>
          </p:sp>
        </p:grpSp>
        <p:grpSp>
          <p:nvGrpSpPr>
            <p:cNvPr id="32788" name="Group 19"/>
            <p:cNvGrpSpPr>
              <a:grpSpLocks/>
            </p:cNvGrpSpPr>
            <p:nvPr/>
          </p:nvGrpSpPr>
          <p:grpSpPr bwMode="auto">
            <a:xfrm>
              <a:off x="400" y="3542"/>
              <a:ext cx="1105" cy="232"/>
              <a:chOff x="400" y="3542"/>
              <a:chExt cx="1105" cy="232"/>
            </a:xfrm>
          </p:grpSpPr>
          <p:sp>
            <p:nvSpPr>
              <p:cNvPr id="32803" name="Oval 20"/>
              <p:cNvSpPr>
                <a:spLocks noChangeArrowheads="1"/>
              </p:cNvSpPr>
              <p:nvPr/>
            </p:nvSpPr>
            <p:spPr bwMode="auto">
              <a:xfrm>
                <a:off x="400" y="3542"/>
                <a:ext cx="1096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4" name="Rectangle 21"/>
              <p:cNvSpPr>
                <a:spLocks noChangeArrowheads="1"/>
              </p:cNvSpPr>
              <p:nvPr/>
            </p:nvSpPr>
            <p:spPr bwMode="auto">
              <a:xfrm>
                <a:off x="477" y="3552"/>
                <a:ext cx="1028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Einstelldatum</a:t>
                </a:r>
              </a:p>
            </p:txBody>
          </p:sp>
        </p:grpSp>
        <p:sp>
          <p:nvSpPr>
            <p:cNvPr id="32789" name="Oval 22"/>
            <p:cNvSpPr>
              <a:spLocks noChangeArrowheads="1"/>
            </p:cNvSpPr>
            <p:nvPr/>
          </p:nvSpPr>
          <p:spPr bwMode="auto">
            <a:xfrm>
              <a:off x="5035" y="2894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0" name="Rectangle 23"/>
            <p:cNvSpPr>
              <a:spLocks noChangeArrowheads="1"/>
            </p:cNvSpPr>
            <p:nvPr/>
          </p:nvSpPr>
          <p:spPr bwMode="auto">
            <a:xfrm>
              <a:off x="5001" y="2904"/>
              <a:ext cx="58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Beginn</a:t>
              </a:r>
            </a:p>
          </p:txBody>
        </p:sp>
        <p:grpSp>
          <p:nvGrpSpPr>
            <p:cNvPr id="32791" name="Group 24"/>
            <p:cNvGrpSpPr>
              <a:grpSpLocks/>
            </p:cNvGrpSpPr>
            <p:nvPr/>
          </p:nvGrpSpPr>
          <p:grpSpPr bwMode="auto">
            <a:xfrm>
              <a:off x="4997" y="3254"/>
              <a:ext cx="527" cy="232"/>
              <a:chOff x="4997" y="3254"/>
              <a:chExt cx="527" cy="232"/>
            </a:xfrm>
          </p:grpSpPr>
          <p:sp>
            <p:nvSpPr>
              <p:cNvPr id="32801" name="Oval 25"/>
              <p:cNvSpPr>
                <a:spLocks noChangeArrowheads="1"/>
              </p:cNvSpPr>
              <p:nvPr/>
            </p:nvSpPr>
            <p:spPr bwMode="auto">
              <a:xfrm>
                <a:off x="5001" y="3254"/>
                <a:ext cx="520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2" name="Rectangle 26"/>
              <p:cNvSpPr>
                <a:spLocks noChangeArrowheads="1"/>
              </p:cNvSpPr>
              <p:nvPr/>
            </p:nvSpPr>
            <p:spPr bwMode="auto">
              <a:xfrm>
                <a:off x="4997" y="3264"/>
                <a:ext cx="527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Dauer</a:t>
                </a:r>
              </a:p>
            </p:txBody>
          </p:sp>
        </p:grpSp>
        <p:grpSp>
          <p:nvGrpSpPr>
            <p:cNvPr id="32792" name="Group 27"/>
            <p:cNvGrpSpPr>
              <a:grpSpLocks/>
            </p:cNvGrpSpPr>
            <p:nvPr/>
          </p:nvGrpSpPr>
          <p:grpSpPr bwMode="auto">
            <a:xfrm>
              <a:off x="5008" y="3590"/>
              <a:ext cx="862" cy="232"/>
              <a:chOff x="5008" y="3590"/>
              <a:chExt cx="862" cy="232"/>
            </a:xfrm>
          </p:grpSpPr>
          <p:sp>
            <p:nvSpPr>
              <p:cNvPr id="32799" name="Oval 28"/>
              <p:cNvSpPr>
                <a:spLocks noChangeArrowheads="1"/>
              </p:cNvSpPr>
              <p:nvPr/>
            </p:nvSpPr>
            <p:spPr bwMode="auto">
              <a:xfrm>
                <a:off x="5008" y="3590"/>
                <a:ext cx="856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0" name="Rectangle 29"/>
              <p:cNvSpPr>
                <a:spLocks noChangeArrowheads="1"/>
              </p:cNvSpPr>
              <p:nvPr/>
            </p:nvSpPr>
            <p:spPr bwMode="auto">
              <a:xfrm>
                <a:off x="5044" y="3600"/>
                <a:ext cx="826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Vergütung</a:t>
                </a:r>
              </a:p>
            </p:txBody>
          </p:sp>
        </p:grpSp>
        <p:sp>
          <p:nvSpPr>
            <p:cNvPr id="32793" name="Line 30"/>
            <p:cNvSpPr>
              <a:spLocks noChangeShapeType="1"/>
            </p:cNvSpPr>
            <p:nvPr/>
          </p:nvSpPr>
          <p:spPr bwMode="auto">
            <a:xfrm flipV="1">
              <a:off x="1504" y="3356"/>
              <a:ext cx="136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32794" name="Group 31"/>
            <p:cNvGrpSpPr>
              <a:grpSpLocks/>
            </p:cNvGrpSpPr>
            <p:nvPr/>
          </p:nvGrpSpPr>
          <p:grpSpPr bwMode="auto">
            <a:xfrm>
              <a:off x="3917" y="2242"/>
              <a:ext cx="520" cy="232"/>
              <a:chOff x="3917" y="2242"/>
              <a:chExt cx="520" cy="232"/>
            </a:xfrm>
          </p:grpSpPr>
          <p:sp>
            <p:nvSpPr>
              <p:cNvPr id="32797" name="Oval 32"/>
              <p:cNvSpPr>
                <a:spLocks noChangeArrowheads="1"/>
              </p:cNvSpPr>
              <p:nvPr/>
            </p:nvSpPr>
            <p:spPr bwMode="auto">
              <a:xfrm>
                <a:off x="3917" y="2242"/>
                <a:ext cx="520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98" name="Rectangle 33"/>
              <p:cNvSpPr>
                <a:spLocks noChangeArrowheads="1"/>
              </p:cNvSpPr>
              <p:nvPr/>
            </p:nvSpPr>
            <p:spPr bwMode="auto">
              <a:xfrm>
                <a:off x="3918" y="2252"/>
                <a:ext cx="519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Name</a:t>
                </a:r>
              </a:p>
            </p:txBody>
          </p:sp>
        </p:grpSp>
        <p:sp>
          <p:nvSpPr>
            <p:cNvPr id="32795" name="Line 34"/>
            <p:cNvSpPr>
              <a:spLocks noChangeShapeType="1"/>
            </p:cNvSpPr>
            <p:nvPr/>
          </p:nvSpPr>
          <p:spPr bwMode="auto">
            <a:xfrm>
              <a:off x="3641" y="2362"/>
              <a:ext cx="2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96" name="Rectangle 35"/>
            <p:cNvSpPr>
              <a:spLocks noChangeArrowheads="1"/>
            </p:cNvSpPr>
            <p:nvPr/>
          </p:nvSpPr>
          <p:spPr bwMode="auto">
            <a:xfrm>
              <a:off x="3125" y="2767"/>
              <a:ext cx="221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d</a:t>
              </a:r>
            </a:p>
          </p:txBody>
        </p:sp>
      </p:grpSp>
      <p:sp>
        <p:nvSpPr>
          <p:cNvPr id="32771" name="Rectangle 36"/>
          <p:cNvSpPr>
            <a:spLocks noGrp="1" noChangeArrowheads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Generalisierung und Spezialisierung</a:t>
            </a:r>
            <a:r>
              <a:rPr lang="de-DE" b="1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+mn-lt"/>
                <a:ea typeface="ＭＳ Ｐゴシック" charset="0"/>
                <a:cs typeface="ＭＳ Ｐゴシック" charset="0"/>
              </a:rPr>
              <a:t>(3)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2772" name="Rectangle 3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b="1" dirty="0" smtClean="0">
                <a:ea typeface="ＭＳ Ｐゴシック" charset="0"/>
              </a:rPr>
              <a:t>Erweiterte </a:t>
            </a:r>
            <a:r>
              <a:rPr lang="de-DE" sz="1800" b="1" dirty="0">
                <a:ea typeface="ＭＳ Ｐゴシック" charset="0"/>
              </a:rPr>
              <a:t>Entity-</a:t>
            </a:r>
            <a:r>
              <a:rPr lang="de-DE" sz="1800" b="1" dirty="0" err="1">
                <a:ea typeface="ＭＳ Ｐゴシック" charset="0"/>
              </a:rPr>
              <a:t>Relationship</a:t>
            </a:r>
            <a:r>
              <a:rPr lang="de-DE" sz="1800" b="1" dirty="0">
                <a:ea typeface="ＭＳ Ｐゴシック" charset="0"/>
              </a:rPr>
              <a:t>-Diagramme</a:t>
            </a:r>
          </a:p>
          <a:p>
            <a:pPr marL="0" indent="0">
              <a:buFontTx/>
              <a:buNone/>
            </a:pPr>
            <a:r>
              <a:rPr lang="de-DE" sz="1800" b="1" dirty="0">
                <a:ea typeface="ＭＳ Ｐゴシック" charset="0"/>
              </a:rPr>
              <a:t>Beispiel:</a:t>
            </a:r>
          </a:p>
          <a:p>
            <a:pPr lvl="1"/>
            <a:r>
              <a:rPr lang="de-DE" sz="1800" dirty="0">
                <a:ea typeface="ＭＳ Ｐゴシック" charset="0"/>
              </a:rPr>
              <a:t>Festangestellte und Werksstudenten sind Mitarbeiter</a:t>
            </a:r>
            <a:r>
              <a:rPr lang="de-DE" sz="1800" dirty="0" smtClean="0">
                <a:ea typeface="ＭＳ Ｐゴシック" charset="0"/>
              </a:rPr>
              <a:t>.</a:t>
            </a:r>
          </a:p>
          <a:p>
            <a:pPr marL="457200" lvl="1" indent="0">
              <a:buNone/>
            </a:pPr>
            <a:r>
              <a:rPr lang="de-DE" sz="1800" dirty="0">
                <a:ea typeface="ＭＳ Ｐゴシック" charset="0"/>
              </a:rPr>
              <a:t> </a:t>
            </a:r>
            <a:r>
              <a:rPr lang="de-DE" sz="1800" dirty="0" smtClean="0">
                <a:ea typeface="ＭＳ Ｐゴシック" charset="0"/>
              </a:rPr>
              <a:t>    </a:t>
            </a:r>
            <a:r>
              <a:rPr lang="de-DE" sz="1800" dirty="0" smtClean="0">
                <a:ea typeface="ＭＳ Ｐゴシック" charset="0"/>
              </a:rPr>
              <a:t> Festangestellte </a:t>
            </a:r>
            <a:r>
              <a:rPr lang="de-DE" sz="1800" dirty="0">
                <a:ea typeface="ＭＳ Ｐゴシック" charset="0"/>
              </a:rPr>
              <a:t>sind keine </a:t>
            </a:r>
            <a:r>
              <a:rPr lang="de-DE" sz="1800" dirty="0" smtClean="0">
                <a:ea typeface="ＭＳ Ｐゴシック" charset="0"/>
              </a:rPr>
              <a:t>Werksstudenten</a:t>
            </a:r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Festangestellte haben die </a:t>
            </a:r>
            <a:r>
              <a:rPr lang="de-DE" sz="1800" dirty="0" smtClean="0">
                <a:ea typeface="ＭＳ Ｐゴシック" charset="0"/>
              </a:rPr>
              <a:t>zusätzlichen </a:t>
            </a:r>
            <a:r>
              <a:rPr lang="de-DE" sz="1800" dirty="0">
                <a:ea typeface="ＭＳ Ｐゴシック" charset="0"/>
              </a:rPr>
              <a:t>Eigenschaften Gehalt und Einstelldatum.</a:t>
            </a:r>
          </a:p>
          <a:p>
            <a:pPr lvl="1"/>
            <a:r>
              <a:rPr lang="de-DE" sz="1800" dirty="0">
                <a:ea typeface="ＭＳ Ｐゴシック" charset="0"/>
              </a:rPr>
              <a:t>Werksstudenten haben die </a:t>
            </a:r>
            <a:r>
              <a:rPr lang="de-DE" sz="1800" dirty="0" smtClean="0">
                <a:ea typeface="ＭＳ Ｐゴシック" charset="0"/>
              </a:rPr>
              <a:t>zusätzlichen </a:t>
            </a:r>
            <a:r>
              <a:rPr lang="de-DE" sz="1800" dirty="0">
                <a:ea typeface="ＭＳ Ｐゴシック" charset="0"/>
              </a:rPr>
              <a:t>Eigenschaften Beginn, Dauer und </a:t>
            </a:r>
            <a:r>
              <a:rPr lang="de-DE" sz="1800" dirty="0" smtClean="0">
                <a:ea typeface="ＭＳ Ｐゴシック" charset="0"/>
              </a:rPr>
              <a:t>Vergütung</a:t>
            </a:r>
            <a:endParaRPr lang="de-DE" sz="1800" dirty="0">
              <a:ea typeface="ＭＳ Ｐゴシック" charset="0"/>
            </a:endParaRPr>
          </a:p>
        </p:txBody>
      </p:sp>
      <p:sp>
        <p:nvSpPr>
          <p:cNvPr id="32773" name="Text Box 39"/>
          <p:cNvSpPr txBox="1">
            <a:spLocks noChangeArrowheads="1"/>
          </p:cNvSpPr>
          <p:nvPr/>
        </p:nvSpPr>
        <p:spPr bwMode="auto">
          <a:xfrm>
            <a:off x="1899138" y="38100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sz="1800"/>
              <a:t>d = disjoint</a:t>
            </a:r>
            <a:br>
              <a:rPr lang="de-DE" sz="1800"/>
            </a:br>
            <a:r>
              <a:rPr lang="de-DE" sz="1800"/>
              <a:t>o = overlapping</a:t>
            </a:r>
          </a:p>
        </p:txBody>
      </p:sp>
    </p:spTree>
    <p:extLst>
      <p:ext uri="{BB962C8B-B14F-4D97-AF65-F5344CB8AC3E}">
        <p14:creationId xmlns:p14="http://schemas.microsoft.com/office/powerpoint/2010/main" val="603582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433754" y="3587750"/>
            <a:ext cx="8015654" cy="2508250"/>
            <a:chOff x="400" y="2242"/>
            <a:chExt cx="5470" cy="1580"/>
          </a:xfrm>
        </p:grpSpPr>
        <p:sp>
          <p:nvSpPr>
            <p:cNvPr id="33799" name="Line 3"/>
            <p:cNvSpPr>
              <a:spLocks noChangeShapeType="1"/>
            </p:cNvSpPr>
            <p:nvPr/>
          </p:nvSpPr>
          <p:spPr bwMode="auto">
            <a:xfrm>
              <a:off x="1456" y="3360"/>
              <a:ext cx="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00" name="Line 4"/>
            <p:cNvSpPr>
              <a:spLocks noChangeShapeType="1"/>
            </p:cNvSpPr>
            <p:nvPr/>
          </p:nvSpPr>
          <p:spPr bwMode="auto">
            <a:xfrm flipV="1">
              <a:off x="2224" y="2855"/>
              <a:ext cx="904" cy="4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01" name="Line 5"/>
            <p:cNvSpPr>
              <a:spLocks noChangeShapeType="1"/>
            </p:cNvSpPr>
            <p:nvPr/>
          </p:nvSpPr>
          <p:spPr bwMode="auto">
            <a:xfrm flipH="1" flipV="1">
              <a:off x="3332" y="2861"/>
              <a:ext cx="860" cy="4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02" name="Line 6"/>
            <p:cNvSpPr>
              <a:spLocks noChangeShapeType="1"/>
            </p:cNvSpPr>
            <p:nvPr/>
          </p:nvSpPr>
          <p:spPr bwMode="auto">
            <a:xfrm flipV="1">
              <a:off x="3228" y="2444"/>
              <a:ext cx="0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03" name="Line 7"/>
            <p:cNvSpPr>
              <a:spLocks noChangeShapeType="1"/>
            </p:cNvSpPr>
            <p:nvPr/>
          </p:nvSpPr>
          <p:spPr bwMode="auto">
            <a:xfrm>
              <a:off x="4720" y="3364"/>
              <a:ext cx="280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04" name="Line 8"/>
            <p:cNvSpPr>
              <a:spLocks noChangeShapeType="1"/>
            </p:cNvSpPr>
            <p:nvPr/>
          </p:nvSpPr>
          <p:spPr bwMode="auto">
            <a:xfrm>
              <a:off x="4720" y="3360"/>
              <a:ext cx="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05" name="Line 9"/>
            <p:cNvSpPr>
              <a:spLocks noChangeShapeType="1"/>
            </p:cNvSpPr>
            <p:nvPr/>
          </p:nvSpPr>
          <p:spPr bwMode="auto">
            <a:xfrm flipV="1">
              <a:off x="4720" y="3020"/>
              <a:ext cx="328" cy="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06" name="Rectangle 10"/>
            <p:cNvSpPr>
              <a:spLocks noChangeArrowheads="1"/>
            </p:cNvSpPr>
            <p:nvPr/>
          </p:nvSpPr>
          <p:spPr bwMode="auto">
            <a:xfrm>
              <a:off x="2798" y="2251"/>
              <a:ext cx="860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Mitarbeiter</a:t>
              </a:r>
            </a:p>
          </p:txBody>
        </p:sp>
        <p:sp>
          <p:nvSpPr>
            <p:cNvPr id="33807" name="Rectangle 11"/>
            <p:cNvSpPr>
              <a:spLocks noChangeArrowheads="1"/>
            </p:cNvSpPr>
            <p:nvPr/>
          </p:nvSpPr>
          <p:spPr bwMode="auto">
            <a:xfrm>
              <a:off x="1638" y="3268"/>
              <a:ext cx="1117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Festangestellte</a:t>
              </a:r>
            </a:p>
          </p:txBody>
        </p:sp>
        <p:sp>
          <p:nvSpPr>
            <p:cNvPr id="33808" name="Rectangle 12"/>
            <p:cNvSpPr>
              <a:spLocks noChangeArrowheads="1"/>
            </p:cNvSpPr>
            <p:nvPr/>
          </p:nvSpPr>
          <p:spPr bwMode="auto">
            <a:xfrm>
              <a:off x="3576" y="3268"/>
              <a:ext cx="1194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Werksstudenten</a:t>
              </a:r>
            </a:p>
          </p:txBody>
        </p:sp>
        <p:sp>
          <p:nvSpPr>
            <p:cNvPr id="33809" name="Oval 13"/>
            <p:cNvSpPr>
              <a:spLocks noChangeArrowheads="1"/>
            </p:cNvSpPr>
            <p:nvPr/>
          </p:nvSpPr>
          <p:spPr bwMode="auto">
            <a:xfrm>
              <a:off x="3112" y="2740"/>
              <a:ext cx="232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0" name="Rectangle 14"/>
            <p:cNvSpPr>
              <a:spLocks noChangeArrowheads="1"/>
            </p:cNvSpPr>
            <p:nvPr/>
          </p:nvSpPr>
          <p:spPr bwMode="auto">
            <a:xfrm rot="17820000">
              <a:off x="3663" y="2953"/>
              <a:ext cx="209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U</a:t>
              </a:r>
            </a:p>
          </p:txBody>
        </p:sp>
        <p:sp>
          <p:nvSpPr>
            <p:cNvPr id="33811" name="Rectangle 15"/>
            <p:cNvSpPr>
              <a:spLocks noChangeArrowheads="1"/>
            </p:cNvSpPr>
            <p:nvPr/>
          </p:nvSpPr>
          <p:spPr bwMode="auto">
            <a:xfrm rot="3900000">
              <a:off x="2549" y="2954"/>
              <a:ext cx="209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U</a:t>
              </a:r>
            </a:p>
          </p:txBody>
        </p:sp>
        <p:grpSp>
          <p:nvGrpSpPr>
            <p:cNvPr id="33812" name="Group 16"/>
            <p:cNvGrpSpPr>
              <a:grpSpLocks/>
            </p:cNvGrpSpPr>
            <p:nvPr/>
          </p:nvGrpSpPr>
          <p:grpSpPr bwMode="auto">
            <a:xfrm>
              <a:off x="935" y="3230"/>
              <a:ext cx="571" cy="232"/>
              <a:chOff x="935" y="3230"/>
              <a:chExt cx="571" cy="232"/>
            </a:xfrm>
          </p:grpSpPr>
          <p:sp>
            <p:nvSpPr>
              <p:cNvPr id="33830" name="Oval 17"/>
              <p:cNvSpPr>
                <a:spLocks noChangeArrowheads="1"/>
              </p:cNvSpPr>
              <p:nvPr/>
            </p:nvSpPr>
            <p:spPr bwMode="auto">
              <a:xfrm>
                <a:off x="961" y="3230"/>
                <a:ext cx="520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31" name="Rectangle 18"/>
              <p:cNvSpPr>
                <a:spLocks noChangeArrowheads="1"/>
              </p:cNvSpPr>
              <p:nvPr/>
            </p:nvSpPr>
            <p:spPr bwMode="auto">
              <a:xfrm>
                <a:off x="935" y="3240"/>
                <a:ext cx="571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Gehalt</a:t>
                </a:r>
              </a:p>
            </p:txBody>
          </p:sp>
        </p:grpSp>
        <p:grpSp>
          <p:nvGrpSpPr>
            <p:cNvPr id="33813" name="Group 19"/>
            <p:cNvGrpSpPr>
              <a:grpSpLocks/>
            </p:cNvGrpSpPr>
            <p:nvPr/>
          </p:nvGrpSpPr>
          <p:grpSpPr bwMode="auto">
            <a:xfrm>
              <a:off x="400" y="3542"/>
              <a:ext cx="1105" cy="232"/>
              <a:chOff x="400" y="3542"/>
              <a:chExt cx="1105" cy="232"/>
            </a:xfrm>
          </p:grpSpPr>
          <p:sp>
            <p:nvSpPr>
              <p:cNvPr id="33828" name="Oval 20"/>
              <p:cNvSpPr>
                <a:spLocks noChangeArrowheads="1"/>
              </p:cNvSpPr>
              <p:nvPr/>
            </p:nvSpPr>
            <p:spPr bwMode="auto">
              <a:xfrm>
                <a:off x="400" y="3542"/>
                <a:ext cx="1096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29" name="Rectangle 21"/>
              <p:cNvSpPr>
                <a:spLocks noChangeArrowheads="1"/>
              </p:cNvSpPr>
              <p:nvPr/>
            </p:nvSpPr>
            <p:spPr bwMode="auto">
              <a:xfrm>
                <a:off x="477" y="3552"/>
                <a:ext cx="1028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Einstelldatum</a:t>
                </a:r>
              </a:p>
            </p:txBody>
          </p:sp>
        </p:grpSp>
        <p:sp>
          <p:nvSpPr>
            <p:cNvPr id="33814" name="Oval 22"/>
            <p:cNvSpPr>
              <a:spLocks noChangeArrowheads="1"/>
            </p:cNvSpPr>
            <p:nvPr/>
          </p:nvSpPr>
          <p:spPr bwMode="auto">
            <a:xfrm>
              <a:off x="5035" y="2894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5" name="Rectangle 23"/>
            <p:cNvSpPr>
              <a:spLocks noChangeArrowheads="1"/>
            </p:cNvSpPr>
            <p:nvPr/>
          </p:nvSpPr>
          <p:spPr bwMode="auto">
            <a:xfrm>
              <a:off x="5001" y="2904"/>
              <a:ext cx="58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Beginn</a:t>
              </a:r>
            </a:p>
          </p:txBody>
        </p:sp>
        <p:grpSp>
          <p:nvGrpSpPr>
            <p:cNvPr id="33816" name="Group 24"/>
            <p:cNvGrpSpPr>
              <a:grpSpLocks/>
            </p:cNvGrpSpPr>
            <p:nvPr/>
          </p:nvGrpSpPr>
          <p:grpSpPr bwMode="auto">
            <a:xfrm>
              <a:off x="4997" y="3254"/>
              <a:ext cx="527" cy="232"/>
              <a:chOff x="4997" y="3254"/>
              <a:chExt cx="527" cy="232"/>
            </a:xfrm>
          </p:grpSpPr>
          <p:sp>
            <p:nvSpPr>
              <p:cNvPr id="33826" name="Oval 25"/>
              <p:cNvSpPr>
                <a:spLocks noChangeArrowheads="1"/>
              </p:cNvSpPr>
              <p:nvPr/>
            </p:nvSpPr>
            <p:spPr bwMode="auto">
              <a:xfrm>
                <a:off x="5001" y="3254"/>
                <a:ext cx="520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27" name="Rectangle 26"/>
              <p:cNvSpPr>
                <a:spLocks noChangeArrowheads="1"/>
              </p:cNvSpPr>
              <p:nvPr/>
            </p:nvSpPr>
            <p:spPr bwMode="auto">
              <a:xfrm>
                <a:off x="4997" y="3264"/>
                <a:ext cx="527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Dauer</a:t>
                </a:r>
              </a:p>
            </p:txBody>
          </p:sp>
        </p:grpSp>
        <p:grpSp>
          <p:nvGrpSpPr>
            <p:cNvPr id="33817" name="Group 27"/>
            <p:cNvGrpSpPr>
              <a:grpSpLocks/>
            </p:cNvGrpSpPr>
            <p:nvPr/>
          </p:nvGrpSpPr>
          <p:grpSpPr bwMode="auto">
            <a:xfrm>
              <a:off x="5008" y="3590"/>
              <a:ext cx="862" cy="232"/>
              <a:chOff x="5008" y="3590"/>
              <a:chExt cx="862" cy="232"/>
            </a:xfrm>
          </p:grpSpPr>
          <p:sp>
            <p:nvSpPr>
              <p:cNvPr id="33824" name="Oval 28"/>
              <p:cNvSpPr>
                <a:spLocks noChangeArrowheads="1"/>
              </p:cNvSpPr>
              <p:nvPr/>
            </p:nvSpPr>
            <p:spPr bwMode="auto">
              <a:xfrm>
                <a:off x="5008" y="3590"/>
                <a:ext cx="856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25" name="Rectangle 29"/>
              <p:cNvSpPr>
                <a:spLocks noChangeArrowheads="1"/>
              </p:cNvSpPr>
              <p:nvPr/>
            </p:nvSpPr>
            <p:spPr bwMode="auto">
              <a:xfrm>
                <a:off x="5044" y="3600"/>
                <a:ext cx="826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Vergütung</a:t>
                </a:r>
              </a:p>
            </p:txBody>
          </p:sp>
        </p:grpSp>
        <p:sp>
          <p:nvSpPr>
            <p:cNvPr id="33818" name="Line 30"/>
            <p:cNvSpPr>
              <a:spLocks noChangeShapeType="1"/>
            </p:cNvSpPr>
            <p:nvPr/>
          </p:nvSpPr>
          <p:spPr bwMode="auto">
            <a:xfrm flipV="1">
              <a:off x="1504" y="3356"/>
              <a:ext cx="136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33819" name="Group 31"/>
            <p:cNvGrpSpPr>
              <a:grpSpLocks/>
            </p:cNvGrpSpPr>
            <p:nvPr/>
          </p:nvGrpSpPr>
          <p:grpSpPr bwMode="auto">
            <a:xfrm>
              <a:off x="3917" y="2242"/>
              <a:ext cx="520" cy="232"/>
              <a:chOff x="3917" y="2242"/>
              <a:chExt cx="520" cy="232"/>
            </a:xfrm>
          </p:grpSpPr>
          <p:sp>
            <p:nvSpPr>
              <p:cNvPr id="33822" name="Oval 32"/>
              <p:cNvSpPr>
                <a:spLocks noChangeArrowheads="1"/>
              </p:cNvSpPr>
              <p:nvPr/>
            </p:nvSpPr>
            <p:spPr bwMode="auto">
              <a:xfrm>
                <a:off x="3917" y="2242"/>
                <a:ext cx="520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23" name="Rectangle 33"/>
              <p:cNvSpPr>
                <a:spLocks noChangeArrowheads="1"/>
              </p:cNvSpPr>
              <p:nvPr/>
            </p:nvSpPr>
            <p:spPr bwMode="auto">
              <a:xfrm>
                <a:off x="3918" y="2252"/>
                <a:ext cx="519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Name</a:t>
                </a:r>
              </a:p>
            </p:txBody>
          </p:sp>
        </p:grpSp>
        <p:sp>
          <p:nvSpPr>
            <p:cNvPr id="33820" name="Line 34"/>
            <p:cNvSpPr>
              <a:spLocks noChangeShapeType="1"/>
            </p:cNvSpPr>
            <p:nvPr/>
          </p:nvSpPr>
          <p:spPr bwMode="auto">
            <a:xfrm>
              <a:off x="3641" y="2362"/>
              <a:ext cx="2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21" name="Rectangle 35"/>
            <p:cNvSpPr>
              <a:spLocks noChangeArrowheads="1"/>
            </p:cNvSpPr>
            <p:nvPr/>
          </p:nvSpPr>
          <p:spPr bwMode="auto">
            <a:xfrm>
              <a:off x="3125" y="2767"/>
              <a:ext cx="221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dirty="0"/>
                <a:t>d</a:t>
              </a:r>
            </a:p>
          </p:txBody>
        </p:sp>
      </p:grpSp>
      <p:sp>
        <p:nvSpPr>
          <p:cNvPr id="33795" name="Rectangle 36"/>
          <p:cNvSpPr>
            <a:spLocks noGrp="1" noChangeArrowheads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Generalisierung</a:t>
            </a:r>
            <a:r>
              <a:rPr lang="de-DE" b="1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und Spezialisierung </a:t>
            </a:r>
            <a:r>
              <a:rPr lang="de-DE" sz="1800" dirty="0">
                <a:latin typeface="+mn-lt"/>
                <a:ea typeface="ＭＳ Ｐゴシック" charset="0"/>
                <a:cs typeface="ＭＳ Ｐゴシック" charset="0"/>
              </a:rPr>
              <a:t>(4)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3796" name="Rectangle 3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b="1" dirty="0" smtClean="0">
                <a:ea typeface="ＭＳ Ｐゴシック" charset="0"/>
              </a:rPr>
              <a:t>Erweiterte </a:t>
            </a:r>
            <a:r>
              <a:rPr lang="de-DE" sz="1800" b="1" dirty="0">
                <a:ea typeface="ＭＳ Ｐゴシック" charset="0"/>
              </a:rPr>
              <a:t>Entity-</a:t>
            </a:r>
            <a:r>
              <a:rPr lang="de-DE" sz="1800" b="1" dirty="0" err="1">
                <a:ea typeface="ＭＳ Ｐゴシック" charset="0"/>
              </a:rPr>
              <a:t>Relationship</a:t>
            </a:r>
            <a:r>
              <a:rPr lang="de-DE" sz="1800" b="1" dirty="0">
                <a:ea typeface="ＭＳ Ｐゴシック" charset="0"/>
              </a:rPr>
              <a:t>-Diagramme</a:t>
            </a:r>
          </a:p>
          <a:p>
            <a:pPr marL="0" indent="0">
              <a:buFontTx/>
              <a:buNone/>
            </a:pPr>
            <a:r>
              <a:rPr lang="de-DE" sz="1800" b="1" dirty="0">
                <a:ea typeface="ＭＳ Ｐゴシック" charset="0"/>
              </a:rPr>
              <a:t>Beispiel:</a:t>
            </a:r>
          </a:p>
          <a:p>
            <a:pPr lvl="1"/>
            <a:r>
              <a:rPr lang="de-DE" sz="1800" dirty="0">
                <a:ea typeface="ＭＳ Ｐゴシック" charset="0"/>
              </a:rPr>
              <a:t>Festangestellte und Werksstudenten sind Mitarbeiter. </a:t>
            </a:r>
            <a:endParaRPr lang="de-DE" sz="1800" dirty="0" smtClean="0">
              <a:ea typeface="ＭＳ Ｐゴシック" charset="0"/>
            </a:endParaRPr>
          </a:p>
          <a:p>
            <a:pPr marL="457200" lvl="1" indent="0">
              <a:buNone/>
            </a:pPr>
            <a:r>
              <a:rPr lang="de-DE" sz="1800" dirty="0">
                <a:ea typeface="ＭＳ Ｐゴシック" charset="0"/>
              </a:rPr>
              <a:t> </a:t>
            </a:r>
            <a:r>
              <a:rPr lang="de-DE" sz="1800" dirty="0" smtClean="0">
                <a:ea typeface="ＭＳ Ｐゴシック" charset="0"/>
              </a:rPr>
              <a:t>     Festangestellte </a:t>
            </a:r>
            <a:r>
              <a:rPr lang="de-DE" sz="1800" dirty="0">
                <a:ea typeface="ＭＳ Ｐゴシック" charset="0"/>
              </a:rPr>
              <a:t>sind keine </a:t>
            </a:r>
            <a:r>
              <a:rPr lang="de-DE" sz="1800" dirty="0" smtClean="0">
                <a:ea typeface="ＭＳ Ｐゴシック" charset="0"/>
              </a:rPr>
              <a:t>Werksstudenten</a:t>
            </a:r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Die Menge der Mitarbeiter ist gleich der </a:t>
            </a:r>
            <a:r>
              <a:rPr lang="de-DE" sz="1800" dirty="0" smtClean="0">
                <a:ea typeface="ＭＳ Ｐゴシック" charset="0"/>
              </a:rPr>
              <a:t>(disjunkten) Vereinigung </a:t>
            </a:r>
            <a:r>
              <a:rPr lang="de-DE" sz="1800" dirty="0">
                <a:ea typeface="ＭＳ Ｐゴシック" charset="0"/>
              </a:rPr>
              <a:t>der Mengen Festangestellte und </a:t>
            </a:r>
            <a:r>
              <a:rPr lang="de-DE" sz="1800" dirty="0" smtClean="0">
                <a:ea typeface="ＭＳ Ｐゴシック" charset="0"/>
              </a:rPr>
              <a:t>Werksstudenten</a:t>
            </a:r>
            <a:r>
              <a:rPr lang="de-DE" sz="1800" dirty="0">
                <a:ea typeface="ＭＳ Ｐゴシック" charset="0"/>
              </a:rPr>
              <a:t>, d.h. ein Mitarbeiter ist entweder festangestellt oder Werksstudent</a:t>
            </a:r>
          </a:p>
        </p:txBody>
      </p:sp>
      <p:sp>
        <p:nvSpPr>
          <p:cNvPr id="33797" name="Text Box 38"/>
          <p:cNvSpPr txBox="1">
            <a:spLocks noChangeArrowheads="1"/>
          </p:cNvSpPr>
          <p:nvPr/>
        </p:nvSpPr>
        <p:spPr bwMode="auto">
          <a:xfrm>
            <a:off x="1899138" y="38100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sz="1800"/>
              <a:t>d = disjoint</a:t>
            </a:r>
            <a:br>
              <a:rPr lang="de-DE" sz="1800"/>
            </a:br>
            <a:r>
              <a:rPr lang="de-DE" sz="1800"/>
              <a:t>o = overlapping</a:t>
            </a:r>
          </a:p>
        </p:txBody>
      </p:sp>
      <p:sp>
        <p:nvSpPr>
          <p:cNvPr id="33798" name="Line 40"/>
          <p:cNvSpPr>
            <a:spLocks noChangeShapeType="1"/>
          </p:cNvSpPr>
          <p:nvPr/>
        </p:nvSpPr>
        <p:spPr bwMode="auto">
          <a:xfrm>
            <a:off x="4501662" y="3933056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9409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1236785" y="4188543"/>
            <a:ext cx="6670431" cy="2336801"/>
            <a:chOff x="844" y="2512"/>
            <a:chExt cx="4552" cy="1472"/>
          </a:xfrm>
        </p:grpSpPr>
        <p:sp>
          <p:nvSpPr>
            <p:cNvPr id="34821" name="Oval 3"/>
            <p:cNvSpPr>
              <a:spLocks noChangeArrowheads="1"/>
            </p:cNvSpPr>
            <p:nvPr/>
          </p:nvSpPr>
          <p:spPr bwMode="auto">
            <a:xfrm>
              <a:off x="844" y="2608"/>
              <a:ext cx="280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2" name="Rectangle 4"/>
            <p:cNvSpPr>
              <a:spLocks noChangeArrowheads="1"/>
            </p:cNvSpPr>
            <p:nvPr/>
          </p:nvSpPr>
          <p:spPr bwMode="auto">
            <a:xfrm>
              <a:off x="1276" y="2512"/>
              <a:ext cx="184" cy="1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3" name="Rectangle 5"/>
            <p:cNvSpPr>
              <a:spLocks noChangeArrowheads="1"/>
            </p:cNvSpPr>
            <p:nvPr/>
          </p:nvSpPr>
          <p:spPr bwMode="auto">
            <a:xfrm>
              <a:off x="1324" y="2656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4" name="Oval 6"/>
            <p:cNvSpPr>
              <a:spLocks noChangeArrowheads="1"/>
            </p:cNvSpPr>
            <p:nvPr/>
          </p:nvSpPr>
          <p:spPr bwMode="auto">
            <a:xfrm>
              <a:off x="940" y="280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5" name="Oval 7"/>
            <p:cNvSpPr>
              <a:spLocks noChangeArrowheads="1"/>
            </p:cNvSpPr>
            <p:nvPr/>
          </p:nvSpPr>
          <p:spPr bwMode="auto">
            <a:xfrm>
              <a:off x="1612" y="2608"/>
              <a:ext cx="280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6" name="Oval 8"/>
            <p:cNvSpPr>
              <a:spLocks noChangeArrowheads="1"/>
            </p:cNvSpPr>
            <p:nvPr/>
          </p:nvSpPr>
          <p:spPr bwMode="auto">
            <a:xfrm>
              <a:off x="1036" y="289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7" name="Oval 9"/>
            <p:cNvSpPr>
              <a:spLocks noChangeArrowheads="1"/>
            </p:cNvSpPr>
            <p:nvPr/>
          </p:nvSpPr>
          <p:spPr bwMode="auto">
            <a:xfrm>
              <a:off x="940" y="2992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8" name="Oval 10"/>
            <p:cNvSpPr>
              <a:spLocks noChangeArrowheads="1"/>
            </p:cNvSpPr>
            <p:nvPr/>
          </p:nvSpPr>
          <p:spPr bwMode="auto">
            <a:xfrm>
              <a:off x="1036" y="308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9" name="Oval 11"/>
            <p:cNvSpPr>
              <a:spLocks noChangeArrowheads="1"/>
            </p:cNvSpPr>
            <p:nvPr/>
          </p:nvSpPr>
          <p:spPr bwMode="auto">
            <a:xfrm>
              <a:off x="940" y="3184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0" name="Oval 12"/>
            <p:cNvSpPr>
              <a:spLocks noChangeArrowheads="1"/>
            </p:cNvSpPr>
            <p:nvPr/>
          </p:nvSpPr>
          <p:spPr bwMode="auto">
            <a:xfrm>
              <a:off x="1036" y="328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1" name="Oval 13"/>
            <p:cNvSpPr>
              <a:spLocks noChangeArrowheads="1"/>
            </p:cNvSpPr>
            <p:nvPr/>
          </p:nvSpPr>
          <p:spPr bwMode="auto">
            <a:xfrm>
              <a:off x="940" y="337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2" name="Oval 14"/>
            <p:cNvSpPr>
              <a:spLocks noChangeArrowheads="1"/>
            </p:cNvSpPr>
            <p:nvPr/>
          </p:nvSpPr>
          <p:spPr bwMode="auto">
            <a:xfrm>
              <a:off x="1708" y="2752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3" name="Oval 15"/>
            <p:cNvSpPr>
              <a:spLocks noChangeArrowheads="1"/>
            </p:cNvSpPr>
            <p:nvPr/>
          </p:nvSpPr>
          <p:spPr bwMode="auto">
            <a:xfrm>
              <a:off x="1804" y="284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4" name="Oval 16"/>
            <p:cNvSpPr>
              <a:spLocks noChangeArrowheads="1"/>
            </p:cNvSpPr>
            <p:nvPr/>
          </p:nvSpPr>
          <p:spPr bwMode="auto">
            <a:xfrm>
              <a:off x="1708" y="2944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5" name="Oval 17"/>
            <p:cNvSpPr>
              <a:spLocks noChangeArrowheads="1"/>
            </p:cNvSpPr>
            <p:nvPr/>
          </p:nvSpPr>
          <p:spPr bwMode="auto">
            <a:xfrm>
              <a:off x="1804" y="308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6" name="Oval 18"/>
            <p:cNvSpPr>
              <a:spLocks noChangeArrowheads="1"/>
            </p:cNvSpPr>
            <p:nvPr/>
          </p:nvSpPr>
          <p:spPr bwMode="auto">
            <a:xfrm>
              <a:off x="1708" y="313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7" name="Oval 19"/>
            <p:cNvSpPr>
              <a:spLocks noChangeArrowheads="1"/>
            </p:cNvSpPr>
            <p:nvPr/>
          </p:nvSpPr>
          <p:spPr bwMode="auto">
            <a:xfrm>
              <a:off x="1756" y="328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8" name="Oval 20"/>
            <p:cNvSpPr>
              <a:spLocks noChangeArrowheads="1"/>
            </p:cNvSpPr>
            <p:nvPr/>
          </p:nvSpPr>
          <p:spPr bwMode="auto">
            <a:xfrm>
              <a:off x="1708" y="337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9" name="Rectangle 21"/>
            <p:cNvSpPr>
              <a:spLocks noChangeArrowheads="1"/>
            </p:cNvSpPr>
            <p:nvPr/>
          </p:nvSpPr>
          <p:spPr bwMode="auto">
            <a:xfrm>
              <a:off x="1372" y="2800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0" name="Rectangle 22"/>
            <p:cNvSpPr>
              <a:spLocks noChangeArrowheads="1"/>
            </p:cNvSpPr>
            <p:nvPr/>
          </p:nvSpPr>
          <p:spPr bwMode="auto">
            <a:xfrm>
              <a:off x="1324" y="2944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1" name="Rectangle 23"/>
            <p:cNvSpPr>
              <a:spLocks noChangeArrowheads="1"/>
            </p:cNvSpPr>
            <p:nvPr/>
          </p:nvSpPr>
          <p:spPr bwMode="auto">
            <a:xfrm>
              <a:off x="1372" y="3088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2" name="Rectangle 24"/>
            <p:cNvSpPr>
              <a:spLocks noChangeArrowheads="1"/>
            </p:cNvSpPr>
            <p:nvPr/>
          </p:nvSpPr>
          <p:spPr bwMode="auto">
            <a:xfrm>
              <a:off x="1324" y="3232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3" name="Rectangle 25"/>
            <p:cNvSpPr>
              <a:spLocks noChangeArrowheads="1"/>
            </p:cNvSpPr>
            <p:nvPr/>
          </p:nvSpPr>
          <p:spPr bwMode="auto">
            <a:xfrm>
              <a:off x="1372" y="3376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4" name="Rectangle 26"/>
            <p:cNvSpPr>
              <a:spLocks noChangeArrowheads="1"/>
            </p:cNvSpPr>
            <p:nvPr/>
          </p:nvSpPr>
          <p:spPr bwMode="auto">
            <a:xfrm>
              <a:off x="1324" y="3472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5" name="Line 27"/>
            <p:cNvSpPr>
              <a:spLocks noChangeShapeType="1"/>
            </p:cNvSpPr>
            <p:nvPr/>
          </p:nvSpPr>
          <p:spPr bwMode="auto">
            <a:xfrm flipV="1">
              <a:off x="963" y="2669"/>
              <a:ext cx="380" cy="1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46" name="Line 28"/>
            <p:cNvSpPr>
              <a:spLocks noChangeShapeType="1"/>
            </p:cNvSpPr>
            <p:nvPr/>
          </p:nvSpPr>
          <p:spPr bwMode="auto">
            <a:xfrm>
              <a:off x="1351" y="2677"/>
              <a:ext cx="373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47" name="Line 29"/>
            <p:cNvSpPr>
              <a:spLocks noChangeShapeType="1"/>
            </p:cNvSpPr>
            <p:nvPr/>
          </p:nvSpPr>
          <p:spPr bwMode="auto">
            <a:xfrm>
              <a:off x="956" y="2821"/>
              <a:ext cx="4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48" name="Line 30"/>
            <p:cNvSpPr>
              <a:spLocks noChangeShapeType="1"/>
            </p:cNvSpPr>
            <p:nvPr/>
          </p:nvSpPr>
          <p:spPr bwMode="auto">
            <a:xfrm>
              <a:off x="1393" y="2818"/>
              <a:ext cx="338" cy="1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49" name="Line 31"/>
            <p:cNvSpPr>
              <a:spLocks noChangeShapeType="1"/>
            </p:cNvSpPr>
            <p:nvPr/>
          </p:nvSpPr>
          <p:spPr bwMode="auto">
            <a:xfrm flipV="1">
              <a:off x="956" y="2959"/>
              <a:ext cx="380" cy="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0" name="Line 32"/>
            <p:cNvSpPr>
              <a:spLocks noChangeShapeType="1"/>
            </p:cNvSpPr>
            <p:nvPr/>
          </p:nvSpPr>
          <p:spPr bwMode="auto">
            <a:xfrm>
              <a:off x="1330" y="2960"/>
              <a:ext cx="394" cy="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1" name="Line 33"/>
            <p:cNvSpPr>
              <a:spLocks noChangeShapeType="1"/>
            </p:cNvSpPr>
            <p:nvPr/>
          </p:nvSpPr>
          <p:spPr bwMode="auto">
            <a:xfrm>
              <a:off x="1068" y="3104"/>
              <a:ext cx="3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2" name="Line 34"/>
            <p:cNvSpPr>
              <a:spLocks noChangeShapeType="1"/>
            </p:cNvSpPr>
            <p:nvPr/>
          </p:nvSpPr>
          <p:spPr bwMode="auto">
            <a:xfrm>
              <a:off x="1393" y="3104"/>
              <a:ext cx="42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3" name="Line 35"/>
            <p:cNvSpPr>
              <a:spLocks noChangeShapeType="1"/>
            </p:cNvSpPr>
            <p:nvPr/>
          </p:nvSpPr>
          <p:spPr bwMode="auto">
            <a:xfrm flipV="1">
              <a:off x="1061" y="3248"/>
              <a:ext cx="282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4" name="Line 36"/>
            <p:cNvSpPr>
              <a:spLocks noChangeShapeType="1"/>
            </p:cNvSpPr>
            <p:nvPr/>
          </p:nvSpPr>
          <p:spPr bwMode="auto">
            <a:xfrm flipV="1">
              <a:off x="1344" y="2959"/>
              <a:ext cx="373" cy="2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5" name="Line 37"/>
            <p:cNvSpPr>
              <a:spLocks noChangeShapeType="1"/>
            </p:cNvSpPr>
            <p:nvPr/>
          </p:nvSpPr>
          <p:spPr bwMode="auto">
            <a:xfrm>
              <a:off x="1076" y="3305"/>
              <a:ext cx="316" cy="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6" name="Line 38"/>
            <p:cNvSpPr>
              <a:spLocks noChangeShapeType="1"/>
            </p:cNvSpPr>
            <p:nvPr/>
          </p:nvSpPr>
          <p:spPr bwMode="auto">
            <a:xfrm flipV="1">
              <a:off x="1407" y="3290"/>
              <a:ext cx="359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7" name="Line 39"/>
            <p:cNvSpPr>
              <a:spLocks noChangeShapeType="1"/>
            </p:cNvSpPr>
            <p:nvPr/>
          </p:nvSpPr>
          <p:spPr bwMode="auto">
            <a:xfrm>
              <a:off x="970" y="3397"/>
              <a:ext cx="373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8" name="Line 40"/>
            <p:cNvSpPr>
              <a:spLocks noChangeShapeType="1"/>
            </p:cNvSpPr>
            <p:nvPr/>
          </p:nvSpPr>
          <p:spPr bwMode="auto">
            <a:xfrm flipV="1">
              <a:off x="1344" y="3389"/>
              <a:ext cx="387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9" name="Oval 41"/>
            <p:cNvSpPr>
              <a:spLocks noChangeArrowheads="1"/>
            </p:cNvSpPr>
            <p:nvPr/>
          </p:nvSpPr>
          <p:spPr bwMode="auto">
            <a:xfrm>
              <a:off x="2590" y="2622"/>
              <a:ext cx="280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0" name="Rectangle 42"/>
            <p:cNvSpPr>
              <a:spLocks noChangeArrowheads="1"/>
            </p:cNvSpPr>
            <p:nvPr/>
          </p:nvSpPr>
          <p:spPr bwMode="auto">
            <a:xfrm>
              <a:off x="3022" y="2526"/>
              <a:ext cx="184" cy="1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1" name="Rectangle 43"/>
            <p:cNvSpPr>
              <a:spLocks noChangeArrowheads="1"/>
            </p:cNvSpPr>
            <p:nvPr/>
          </p:nvSpPr>
          <p:spPr bwMode="auto">
            <a:xfrm>
              <a:off x="3070" y="2670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2" name="Oval 44"/>
            <p:cNvSpPr>
              <a:spLocks noChangeArrowheads="1"/>
            </p:cNvSpPr>
            <p:nvPr/>
          </p:nvSpPr>
          <p:spPr bwMode="auto">
            <a:xfrm>
              <a:off x="2686" y="2814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3" name="Oval 45"/>
            <p:cNvSpPr>
              <a:spLocks noChangeArrowheads="1"/>
            </p:cNvSpPr>
            <p:nvPr/>
          </p:nvSpPr>
          <p:spPr bwMode="auto">
            <a:xfrm>
              <a:off x="3358" y="2622"/>
              <a:ext cx="280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4" name="Oval 46"/>
            <p:cNvSpPr>
              <a:spLocks noChangeArrowheads="1"/>
            </p:cNvSpPr>
            <p:nvPr/>
          </p:nvSpPr>
          <p:spPr bwMode="auto">
            <a:xfrm>
              <a:off x="2782" y="291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5" name="Oval 47"/>
            <p:cNvSpPr>
              <a:spLocks noChangeArrowheads="1"/>
            </p:cNvSpPr>
            <p:nvPr/>
          </p:nvSpPr>
          <p:spPr bwMode="auto">
            <a:xfrm>
              <a:off x="2686" y="300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6" name="Oval 48"/>
            <p:cNvSpPr>
              <a:spLocks noChangeArrowheads="1"/>
            </p:cNvSpPr>
            <p:nvPr/>
          </p:nvSpPr>
          <p:spPr bwMode="auto">
            <a:xfrm>
              <a:off x="2782" y="3102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7" name="Oval 49"/>
            <p:cNvSpPr>
              <a:spLocks noChangeArrowheads="1"/>
            </p:cNvSpPr>
            <p:nvPr/>
          </p:nvSpPr>
          <p:spPr bwMode="auto">
            <a:xfrm>
              <a:off x="2686" y="319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8" name="Oval 50"/>
            <p:cNvSpPr>
              <a:spLocks noChangeArrowheads="1"/>
            </p:cNvSpPr>
            <p:nvPr/>
          </p:nvSpPr>
          <p:spPr bwMode="auto">
            <a:xfrm>
              <a:off x="2782" y="3294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9" name="Oval 51"/>
            <p:cNvSpPr>
              <a:spLocks noChangeArrowheads="1"/>
            </p:cNvSpPr>
            <p:nvPr/>
          </p:nvSpPr>
          <p:spPr bwMode="auto">
            <a:xfrm>
              <a:off x="2686" y="339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0" name="Oval 52"/>
            <p:cNvSpPr>
              <a:spLocks noChangeArrowheads="1"/>
            </p:cNvSpPr>
            <p:nvPr/>
          </p:nvSpPr>
          <p:spPr bwMode="auto">
            <a:xfrm>
              <a:off x="3454" y="276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1" name="Oval 53"/>
            <p:cNvSpPr>
              <a:spLocks noChangeArrowheads="1"/>
            </p:cNvSpPr>
            <p:nvPr/>
          </p:nvSpPr>
          <p:spPr bwMode="auto">
            <a:xfrm>
              <a:off x="3550" y="2862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2" name="Oval 54"/>
            <p:cNvSpPr>
              <a:spLocks noChangeArrowheads="1"/>
            </p:cNvSpPr>
            <p:nvPr/>
          </p:nvSpPr>
          <p:spPr bwMode="auto">
            <a:xfrm>
              <a:off x="3454" y="295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3" name="Oval 55"/>
            <p:cNvSpPr>
              <a:spLocks noChangeArrowheads="1"/>
            </p:cNvSpPr>
            <p:nvPr/>
          </p:nvSpPr>
          <p:spPr bwMode="auto">
            <a:xfrm>
              <a:off x="3550" y="3102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4" name="Oval 56"/>
            <p:cNvSpPr>
              <a:spLocks noChangeArrowheads="1"/>
            </p:cNvSpPr>
            <p:nvPr/>
          </p:nvSpPr>
          <p:spPr bwMode="auto">
            <a:xfrm>
              <a:off x="3454" y="315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5" name="Oval 57"/>
            <p:cNvSpPr>
              <a:spLocks noChangeArrowheads="1"/>
            </p:cNvSpPr>
            <p:nvPr/>
          </p:nvSpPr>
          <p:spPr bwMode="auto">
            <a:xfrm>
              <a:off x="3502" y="3294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6" name="Oval 58"/>
            <p:cNvSpPr>
              <a:spLocks noChangeArrowheads="1"/>
            </p:cNvSpPr>
            <p:nvPr/>
          </p:nvSpPr>
          <p:spPr bwMode="auto">
            <a:xfrm>
              <a:off x="3454" y="339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7" name="Rectangle 59"/>
            <p:cNvSpPr>
              <a:spLocks noChangeArrowheads="1"/>
            </p:cNvSpPr>
            <p:nvPr/>
          </p:nvSpPr>
          <p:spPr bwMode="auto">
            <a:xfrm>
              <a:off x="3070" y="2958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8" name="Rectangle 60"/>
            <p:cNvSpPr>
              <a:spLocks noChangeArrowheads="1"/>
            </p:cNvSpPr>
            <p:nvPr/>
          </p:nvSpPr>
          <p:spPr bwMode="auto">
            <a:xfrm>
              <a:off x="3118" y="3102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9" name="Rectangle 61"/>
            <p:cNvSpPr>
              <a:spLocks noChangeArrowheads="1"/>
            </p:cNvSpPr>
            <p:nvPr/>
          </p:nvSpPr>
          <p:spPr bwMode="auto">
            <a:xfrm>
              <a:off x="3118" y="3390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0" name="Line 62"/>
            <p:cNvSpPr>
              <a:spLocks noChangeShapeType="1"/>
            </p:cNvSpPr>
            <p:nvPr/>
          </p:nvSpPr>
          <p:spPr bwMode="auto">
            <a:xfrm flipH="1" flipV="1">
              <a:off x="3086" y="2692"/>
              <a:ext cx="396" cy="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81" name="Line 63"/>
            <p:cNvSpPr>
              <a:spLocks noChangeShapeType="1"/>
            </p:cNvSpPr>
            <p:nvPr/>
          </p:nvSpPr>
          <p:spPr bwMode="auto">
            <a:xfrm flipH="1">
              <a:off x="3093" y="2978"/>
              <a:ext cx="38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82" name="Line 64"/>
            <p:cNvSpPr>
              <a:spLocks noChangeShapeType="1"/>
            </p:cNvSpPr>
            <p:nvPr/>
          </p:nvSpPr>
          <p:spPr bwMode="auto">
            <a:xfrm flipH="1" flipV="1">
              <a:off x="3142" y="3122"/>
              <a:ext cx="333" cy="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83" name="Line 65"/>
            <p:cNvSpPr>
              <a:spLocks noChangeShapeType="1"/>
            </p:cNvSpPr>
            <p:nvPr/>
          </p:nvSpPr>
          <p:spPr bwMode="auto">
            <a:xfrm flipH="1">
              <a:off x="3128" y="3314"/>
              <a:ext cx="404" cy="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84" name="Line 66"/>
            <p:cNvSpPr>
              <a:spLocks noChangeShapeType="1"/>
            </p:cNvSpPr>
            <p:nvPr/>
          </p:nvSpPr>
          <p:spPr bwMode="auto">
            <a:xfrm flipH="1">
              <a:off x="2797" y="2693"/>
              <a:ext cx="304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85" name="Line 67"/>
            <p:cNvSpPr>
              <a:spLocks noChangeShapeType="1"/>
            </p:cNvSpPr>
            <p:nvPr/>
          </p:nvSpPr>
          <p:spPr bwMode="auto">
            <a:xfrm flipH="1" flipV="1">
              <a:off x="2797" y="2932"/>
              <a:ext cx="297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86" name="Line 68"/>
            <p:cNvSpPr>
              <a:spLocks noChangeShapeType="1"/>
            </p:cNvSpPr>
            <p:nvPr/>
          </p:nvSpPr>
          <p:spPr bwMode="auto">
            <a:xfrm flipH="1">
              <a:off x="2797" y="3119"/>
              <a:ext cx="346" cy="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87" name="Line 69"/>
            <p:cNvSpPr>
              <a:spLocks noChangeShapeType="1"/>
            </p:cNvSpPr>
            <p:nvPr/>
          </p:nvSpPr>
          <p:spPr bwMode="auto">
            <a:xfrm flipH="1" flipV="1">
              <a:off x="2797" y="3306"/>
              <a:ext cx="339" cy="1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88" name="Rectangle 70"/>
            <p:cNvSpPr>
              <a:spLocks noChangeArrowheads="1"/>
            </p:cNvSpPr>
            <p:nvPr/>
          </p:nvSpPr>
          <p:spPr bwMode="auto">
            <a:xfrm>
              <a:off x="2969" y="3767"/>
              <a:ext cx="32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1:n</a:t>
              </a:r>
            </a:p>
          </p:txBody>
        </p:sp>
        <p:sp>
          <p:nvSpPr>
            <p:cNvPr id="34889" name="Rectangle 71"/>
            <p:cNvSpPr>
              <a:spLocks noChangeArrowheads="1"/>
            </p:cNvSpPr>
            <p:nvPr/>
          </p:nvSpPr>
          <p:spPr bwMode="auto">
            <a:xfrm>
              <a:off x="1159" y="3761"/>
              <a:ext cx="37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n:m</a:t>
              </a:r>
            </a:p>
          </p:txBody>
        </p:sp>
        <p:sp>
          <p:nvSpPr>
            <p:cNvPr id="34890" name="Oval 72"/>
            <p:cNvSpPr>
              <a:spLocks noChangeArrowheads="1"/>
            </p:cNvSpPr>
            <p:nvPr/>
          </p:nvSpPr>
          <p:spPr bwMode="auto">
            <a:xfrm>
              <a:off x="4348" y="2608"/>
              <a:ext cx="280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1" name="Rectangle 73"/>
            <p:cNvSpPr>
              <a:spLocks noChangeArrowheads="1"/>
            </p:cNvSpPr>
            <p:nvPr/>
          </p:nvSpPr>
          <p:spPr bwMode="auto">
            <a:xfrm>
              <a:off x="4780" y="2512"/>
              <a:ext cx="184" cy="1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2" name="Rectangle 74"/>
            <p:cNvSpPr>
              <a:spLocks noChangeArrowheads="1"/>
            </p:cNvSpPr>
            <p:nvPr/>
          </p:nvSpPr>
          <p:spPr bwMode="auto">
            <a:xfrm>
              <a:off x="4828" y="2656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3" name="Oval 75"/>
            <p:cNvSpPr>
              <a:spLocks noChangeArrowheads="1"/>
            </p:cNvSpPr>
            <p:nvPr/>
          </p:nvSpPr>
          <p:spPr bwMode="auto">
            <a:xfrm>
              <a:off x="4444" y="280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4" name="Oval 76"/>
            <p:cNvSpPr>
              <a:spLocks noChangeArrowheads="1"/>
            </p:cNvSpPr>
            <p:nvPr/>
          </p:nvSpPr>
          <p:spPr bwMode="auto">
            <a:xfrm>
              <a:off x="5116" y="2608"/>
              <a:ext cx="280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5" name="Oval 77"/>
            <p:cNvSpPr>
              <a:spLocks noChangeArrowheads="1"/>
            </p:cNvSpPr>
            <p:nvPr/>
          </p:nvSpPr>
          <p:spPr bwMode="auto">
            <a:xfrm>
              <a:off x="4540" y="289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6" name="Oval 78"/>
            <p:cNvSpPr>
              <a:spLocks noChangeArrowheads="1"/>
            </p:cNvSpPr>
            <p:nvPr/>
          </p:nvSpPr>
          <p:spPr bwMode="auto">
            <a:xfrm>
              <a:off x="4444" y="2992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7" name="Oval 79"/>
            <p:cNvSpPr>
              <a:spLocks noChangeArrowheads="1"/>
            </p:cNvSpPr>
            <p:nvPr/>
          </p:nvSpPr>
          <p:spPr bwMode="auto">
            <a:xfrm>
              <a:off x="4540" y="308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8" name="Oval 80"/>
            <p:cNvSpPr>
              <a:spLocks noChangeArrowheads="1"/>
            </p:cNvSpPr>
            <p:nvPr/>
          </p:nvSpPr>
          <p:spPr bwMode="auto">
            <a:xfrm>
              <a:off x="4444" y="3184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9" name="Oval 81"/>
            <p:cNvSpPr>
              <a:spLocks noChangeArrowheads="1"/>
            </p:cNvSpPr>
            <p:nvPr/>
          </p:nvSpPr>
          <p:spPr bwMode="auto">
            <a:xfrm>
              <a:off x="4540" y="328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0" name="Oval 82"/>
            <p:cNvSpPr>
              <a:spLocks noChangeArrowheads="1"/>
            </p:cNvSpPr>
            <p:nvPr/>
          </p:nvSpPr>
          <p:spPr bwMode="auto">
            <a:xfrm>
              <a:off x="4444" y="337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1" name="Oval 83"/>
            <p:cNvSpPr>
              <a:spLocks noChangeArrowheads="1"/>
            </p:cNvSpPr>
            <p:nvPr/>
          </p:nvSpPr>
          <p:spPr bwMode="auto">
            <a:xfrm>
              <a:off x="5212" y="2752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2" name="Oval 84"/>
            <p:cNvSpPr>
              <a:spLocks noChangeArrowheads="1"/>
            </p:cNvSpPr>
            <p:nvPr/>
          </p:nvSpPr>
          <p:spPr bwMode="auto">
            <a:xfrm>
              <a:off x="5308" y="284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3" name="Oval 85"/>
            <p:cNvSpPr>
              <a:spLocks noChangeArrowheads="1"/>
            </p:cNvSpPr>
            <p:nvPr/>
          </p:nvSpPr>
          <p:spPr bwMode="auto">
            <a:xfrm>
              <a:off x="5212" y="2944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4" name="Oval 86"/>
            <p:cNvSpPr>
              <a:spLocks noChangeArrowheads="1"/>
            </p:cNvSpPr>
            <p:nvPr/>
          </p:nvSpPr>
          <p:spPr bwMode="auto">
            <a:xfrm>
              <a:off x="5308" y="308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5" name="Oval 87"/>
            <p:cNvSpPr>
              <a:spLocks noChangeArrowheads="1"/>
            </p:cNvSpPr>
            <p:nvPr/>
          </p:nvSpPr>
          <p:spPr bwMode="auto">
            <a:xfrm>
              <a:off x="5212" y="313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6" name="Oval 88"/>
            <p:cNvSpPr>
              <a:spLocks noChangeArrowheads="1"/>
            </p:cNvSpPr>
            <p:nvPr/>
          </p:nvSpPr>
          <p:spPr bwMode="auto">
            <a:xfrm>
              <a:off x="5260" y="328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7" name="Oval 89"/>
            <p:cNvSpPr>
              <a:spLocks noChangeArrowheads="1"/>
            </p:cNvSpPr>
            <p:nvPr/>
          </p:nvSpPr>
          <p:spPr bwMode="auto">
            <a:xfrm>
              <a:off x="5212" y="337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8" name="Rectangle 90"/>
            <p:cNvSpPr>
              <a:spLocks noChangeArrowheads="1"/>
            </p:cNvSpPr>
            <p:nvPr/>
          </p:nvSpPr>
          <p:spPr bwMode="auto">
            <a:xfrm>
              <a:off x="4876" y="2800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9" name="Rectangle 91"/>
            <p:cNvSpPr>
              <a:spLocks noChangeArrowheads="1"/>
            </p:cNvSpPr>
            <p:nvPr/>
          </p:nvSpPr>
          <p:spPr bwMode="auto">
            <a:xfrm>
              <a:off x="4876" y="3088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0" name="Rectangle 92"/>
            <p:cNvSpPr>
              <a:spLocks noChangeArrowheads="1"/>
            </p:cNvSpPr>
            <p:nvPr/>
          </p:nvSpPr>
          <p:spPr bwMode="auto">
            <a:xfrm>
              <a:off x="4828" y="3232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1" name="Rectangle 93"/>
            <p:cNvSpPr>
              <a:spLocks noChangeArrowheads="1"/>
            </p:cNvSpPr>
            <p:nvPr/>
          </p:nvSpPr>
          <p:spPr bwMode="auto">
            <a:xfrm>
              <a:off x="4876" y="3376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2" name="Line 94"/>
            <p:cNvSpPr>
              <a:spLocks noChangeShapeType="1"/>
            </p:cNvSpPr>
            <p:nvPr/>
          </p:nvSpPr>
          <p:spPr bwMode="auto">
            <a:xfrm flipH="1" flipV="1">
              <a:off x="4830" y="2671"/>
              <a:ext cx="417" cy="1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13" name="Line 95"/>
            <p:cNvSpPr>
              <a:spLocks noChangeShapeType="1"/>
            </p:cNvSpPr>
            <p:nvPr/>
          </p:nvSpPr>
          <p:spPr bwMode="auto">
            <a:xfrm flipH="1">
              <a:off x="4456" y="2686"/>
              <a:ext cx="389" cy="1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14" name="Line 96"/>
            <p:cNvSpPr>
              <a:spLocks noChangeShapeType="1"/>
            </p:cNvSpPr>
            <p:nvPr/>
          </p:nvSpPr>
          <p:spPr bwMode="auto">
            <a:xfrm flipV="1">
              <a:off x="4570" y="2812"/>
              <a:ext cx="330" cy="1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15" name="Line 97"/>
            <p:cNvSpPr>
              <a:spLocks noChangeShapeType="1"/>
            </p:cNvSpPr>
            <p:nvPr/>
          </p:nvSpPr>
          <p:spPr bwMode="auto">
            <a:xfrm>
              <a:off x="4901" y="2834"/>
              <a:ext cx="331" cy="1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16" name="Line 98"/>
            <p:cNvSpPr>
              <a:spLocks noChangeShapeType="1"/>
            </p:cNvSpPr>
            <p:nvPr/>
          </p:nvSpPr>
          <p:spPr bwMode="auto">
            <a:xfrm>
              <a:off x="4563" y="3105"/>
              <a:ext cx="3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17" name="Line 99"/>
            <p:cNvSpPr>
              <a:spLocks noChangeShapeType="1"/>
            </p:cNvSpPr>
            <p:nvPr/>
          </p:nvSpPr>
          <p:spPr bwMode="auto">
            <a:xfrm>
              <a:off x="4901" y="3105"/>
              <a:ext cx="42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18" name="Line 100"/>
            <p:cNvSpPr>
              <a:spLocks noChangeShapeType="1"/>
            </p:cNvSpPr>
            <p:nvPr/>
          </p:nvSpPr>
          <p:spPr bwMode="auto">
            <a:xfrm flipV="1">
              <a:off x="4577" y="3249"/>
              <a:ext cx="267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19" name="Line 101"/>
            <p:cNvSpPr>
              <a:spLocks noChangeShapeType="1"/>
            </p:cNvSpPr>
            <p:nvPr/>
          </p:nvSpPr>
          <p:spPr bwMode="auto">
            <a:xfrm>
              <a:off x="4859" y="3250"/>
              <a:ext cx="373" cy="1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20" name="Line 102"/>
            <p:cNvSpPr>
              <a:spLocks noChangeShapeType="1"/>
            </p:cNvSpPr>
            <p:nvPr/>
          </p:nvSpPr>
          <p:spPr bwMode="auto">
            <a:xfrm flipH="1">
              <a:off x="4893" y="3307"/>
              <a:ext cx="397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21" name="Line 103"/>
            <p:cNvSpPr>
              <a:spLocks noChangeShapeType="1"/>
            </p:cNvSpPr>
            <p:nvPr/>
          </p:nvSpPr>
          <p:spPr bwMode="auto">
            <a:xfrm flipH="1">
              <a:off x="4456" y="3402"/>
              <a:ext cx="4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22" name="Rectangle 104"/>
            <p:cNvSpPr>
              <a:spLocks noChangeArrowheads="1"/>
            </p:cNvSpPr>
            <p:nvPr/>
          </p:nvSpPr>
          <p:spPr bwMode="auto">
            <a:xfrm>
              <a:off x="4696" y="3768"/>
              <a:ext cx="31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1:1</a:t>
              </a:r>
            </a:p>
          </p:txBody>
        </p:sp>
      </p:grpSp>
      <p:sp>
        <p:nvSpPr>
          <p:cNvPr id="34819" name="Rectangle 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Assoziation / </a:t>
            </a:r>
            <a:r>
              <a:rPr lang="de-DE" dirty="0" err="1" smtClean="0">
                <a:latin typeface="+mn-lt"/>
                <a:ea typeface="ＭＳ Ｐゴシック" charset="0"/>
                <a:cs typeface="ＭＳ Ｐゴシック" charset="0"/>
              </a:rPr>
              <a:t>Relationship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4820" name="Rectangle 106"/>
          <p:cNvSpPr>
            <a:spLocks noGrp="1" noChangeArrowheads="1"/>
          </p:cNvSpPr>
          <p:nvPr>
            <p:ph type="body" idx="1"/>
          </p:nvPr>
        </p:nvSpPr>
        <p:spPr>
          <a:xfrm>
            <a:off x="457200" y="2261589"/>
            <a:ext cx="8229600" cy="4105002"/>
          </a:xfrm>
        </p:spPr>
        <p:txBody>
          <a:bodyPr/>
          <a:lstStyle/>
          <a:p>
            <a:pPr lvl="1"/>
            <a:r>
              <a:rPr lang="de-DE" sz="1800" dirty="0">
                <a:ea typeface="ＭＳ Ｐゴシック" charset="0"/>
              </a:rPr>
              <a:t>Objekte können miteinander in Beziehung gesetzt (assoziiert) werden:</a:t>
            </a:r>
          </a:p>
          <a:p>
            <a:pPr lvl="2"/>
            <a:r>
              <a:rPr lang="de-DE" sz="1800" dirty="0">
                <a:ea typeface="ＭＳ Ｐゴシック" charset="0"/>
              </a:rPr>
              <a:t>Binäre (ternäre, ...) Beziehungen assoziieren zwei (drei, ...)  Klassen oder </a:t>
            </a:r>
            <a:r>
              <a:rPr lang="de-DE" sz="1800" dirty="0" smtClean="0">
                <a:ea typeface="ＭＳ Ｐゴシック" charset="0"/>
              </a:rPr>
              <a:t>Objekte</a:t>
            </a:r>
            <a:endParaRPr lang="de-DE" sz="1800" dirty="0">
              <a:ea typeface="ＭＳ Ｐゴシック" charset="0"/>
            </a:endParaRPr>
          </a:p>
          <a:p>
            <a:pPr lvl="2"/>
            <a:r>
              <a:rPr lang="de-DE" sz="1800" dirty="0">
                <a:ea typeface="ＭＳ Ｐゴシック" charset="0"/>
              </a:rPr>
              <a:t>Allgemein: </a:t>
            </a:r>
            <a:r>
              <a:rPr lang="de-DE" sz="1800" dirty="0" err="1">
                <a:ea typeface="ＭＳ Ｐゴシック" charset="0"/>
              </a:rPr>
              <a:t>n-äre</a:t>
            </a:r>
            <a:r>
              <a:rPr lang="de-DE" sz="1800" dirty="0">
                <a:ea typeface="ＭＳ Ｐゴシック" charset="0"/>
              </a:rPr>
              <a:t> Beziehungen zwischen </a:t>
            </a:r>
            <a:r>
              <a:rPr lang="de-DE" sz="1800" dirty="0" err="1">
                <a:ea typeface="ＭＳ Ｐゴシック" charset="0"/>
              </a:rPr>
              <a:t>n</a:t>
            </a:r>
            <a:r>
              <a:rPr lang="de-DE" sz="1800" dirty="0">
                <a:ea typeface="ＭＳ Ｐゴシック" charset="0"/>
              </a:rPr>
              <a:t> Klassen oder Objekten, wobei </a:t>
            </a:r>
            <a:r>
              <a:rPr lang="de-DE" sz="1800" dirty="0" err="1">
                <a:ea typeface="ＭＳ Ｐゴシック" charset="0"/>
              </a:rPr>
              <a:t>n</a:t>
            </a:r>
            <a:r>
              <a:rPr lang="de-DE" sz="1800" dirty="0">
                <a:ea typeface="ＭＳ Ｐゴシック" charset="0"/>
              </a:rPr>
              <a:t> der Grad der Beziehung </a:t>
            </a:r>
            <a:r>
              <a:rPr lang="de-DE" sz="1800" dirty="0" smtClean="0">
                <a:ea typeface="ＭＳ Ｐゴシック" charset="0"/>
              </a:rPr>
              <a:t>ist</a:t>
            </a:r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 smtClean="0">
                <a:ea typeface="ＭＳ Ｐゴシック" charset="0"/>
              </a:rPr>
              <a:t>Funktionalitätsangaben definieren Einschränkungen (siehe Bilder)</a:t>
            </a:r>
          </a:p>
        </p:txBody>
      </p:sp>
      <p:grpSp>
        <p:nvGrpSpPr>
          <p:cNvPr id="107" name="Group 4"/>
          <p:cNvGrpSpPr>
            <a:grpSpLocks/>
          </p:cNvGrpSpPr>
          <p:nvPr/>
        </p:nvGrpSpPr>
        <p:grpSpPr bwMode="auto">
          <a:xfrm>
            <a:off x="914400" y="1017538"/>
            <a:ext cx="7049966" cy="808038"/>
            <a:chOff x="593" y="432"/>
            <a:chExt cx="4441" cy="509"/>
          </a:xfrm>
        </p:grpSpPr>
        <p:sp>
          <p:nvSpPr>
            <p:cNvPr id="108" name="Rectangle 5"/>
            <p:cNvSpPr>
              <a:spLocks noChangeArrowheads="1"/>
            </p:cNvSpPr>
            <p:nvPr/>
          </p:nvSpPr>
          <p:spPr bwMode="auto">
            <a:xfrm>
              <a:off x="593" y="627"/>
              <a:ext cx="1392" cy="261"/>
            </a:xfrm>
            <a:prstGeom prst="rect">
              <a:avLst/>
            </a:prstGeom>
            <a:solidFill>
              <a:srgbClr val="A3A3E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i="1">
                  <a:latin typeface="Times New Roman" charset="0"/>
                </a:rPr>
                <a:t>E</a:t>
              </a:r>
              <a:r>
                <a:rPr lang="de-DE" i="1" baseline="-25000">
                  <a:latin typeface="Times New Roman" charset="0"/>
                </a:rPr>
                <a:t>1</a:t>
              </a:r>
              <a:endParaRPr lang="de-DE" i="1">
                <a:latin typeface="Times New Roman" charset="0"/>
              </a:endParaRPr>
            </a:p>
          </p:txBody>
        </p:sp>
        <p:sp>
          <p:nvSpPr>
            <p:cNvPr id="109" name="Rectangle 6"/>
            <p:cNvSpPr>
              <a:spLocks noChangeArrowheads="1"/>
            </p:cNvSpPr>
            <p:nvPr/>
          </p:nvSpPr>
          <p:spPr bwMode="auto">
            <a:xfrm>
              <a:off x="3642" y="576"/>
              <a:ext cx="1392" cy="261"/>
            </a:xfrm>
            <a:prstGeom prst="rect">
              <a:avLst/>
            </a:prstGeom>
            <a:solidFill>
              <a:srgbClr val="BBE0E3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i="1">
                  <a:latin typeface="Times New Roman" charset="0"/>
                </a:rPr>
                <a:t>E</a:t>
              </a:r>
              <a:r>
                <a:rPr lang="de-DE" i="1" baseline="-25000">
                  <a:latin typeface="Times New Roman" charset="0"/>
                </a:rPr>
                <a:t>2</a:t>
              </a:r>
              <a:endParaRPr lang="de-DE" i="1">
                <a:latin typeface="Times New Roman" charset="0"/>
              </a:endParaRPr>
            </a:p>
          </p:txBody>
        </p:sp>
        <p:sp>
          <p:nvSpPr>
            <p:cNvPr id="110" name="AutoShape 7"/>
            <p:cNvSpPr>
              <a:spLocks noChangeArrowheads="1"/>
            </p:cNvSpPr>
            <p:nvPr/>
          </p:nvSpPr>
          <p:spPr bwMode="auto">
            <a:xfrm>
              <a:off x="2466" y="576"/>
              <a:ext cx="749" cy="365"/>
            </a:xfrm>
            <a:prstGeom prst="diamond">
              <a:avLst/>
            </a:prstGeom>
            <a:solidFill>
              <a:srgbClr val="38F76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pPr algn="ctr">
                <a:lnSpc>
                  <a:spcPct val="110000"/>
                </a:lnSpc>
              </a:pPr>
              <a:r>
                <a:rPr lang="de-DE" i="1" dirty="0">
                  <a:latin typeface="Times New Roman" charset="0"/>
                </a:rPr>
                <a:t>R</a:t>
              </a:r>
            </a:p>
          </p:txBody>
        </p:sp>
        <p:sp>
          <p:nvSpPr>
            <p:cNvPr id="111" name="Line 8"/>
            <p:cNvSpPr>
              <a:spLocks noChangeShapeType="1"/>
            </p:cNvSpPr>
            <p:nvPr/>
          </p:nvSpPr>
          <p:spPr bwMode="auto">
            <a:xfrm>
              <a:off x="3215" y="733"/>
              <a:ext cx="42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" name="Line 9"/>
            <p:cNvSpPr>
              <a:spLocks noChangeShapeType="1"/>
            </p:cNvSpPr>
            <p:nvPr/>
          </p:nvSpPr>
          <p:spPr bwMode="auto">
            <a:xfrm flipH="1">
              <a:off x="1984" y="733"/>
              <a:ext cx="482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3" name="Line 10"/>
            <p:cNvSpPr>
              <a:spLocks noChangeShapeType="1"/>
            </p:cNvSpPr>
            <p:nvPr/>
          </p:nvSpPr>
          <p:spPr bwMode="auto">
            <a:xfrm>
              <a:off x="2145" y="576"/>
              <a:ext cx="0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4" name="Text Box 11"/>
            <p:cNvSpPr txBox="1">
              <a:spLocks noChangeArrowheads="1"/>
            </p:cNvSpPr>
            <p:nvPr/>
          </p:nvSpPr>
          <p:spPr bwMode="auto">
            <a:xfrm>
              <a:off x="2064" y="432"/>
              <a:ext cx="38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sz="1800" b="1">
                  <a:latin typeface="Times New Roman" charset="0"/>
                </a:rPr>
                <a:t>...</a:t>
              </a:r>
            </a:p>
          </p:txBody>
        </p:sp>
        <p:sp>
          <p:nvSpPr>
            <p:cNvPr id="115" name="Text Box 12"/>
            <p:cNvSpPr txBox="1">
              <a:spLocks noChangeArrowheads="1"/>
            </p:cNvSpPr>
            <p:nvPr/>
          </p:nvSpPr>
          <p:spPr bwMode="auto">
            <a:xfrm>
              <a:off x="3216" y="432"/>
              <a:ext cx="38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sz="1800" b="1">
                  <a:latin typeface="Times New Roman" charset="0"/>
                </a:rPr>
                <a:t>...</a:t>
              </a:r>
            </a:p>
          </p:txBody>
        </p:sp>
      </p:grpSp>
      <p:sp>
        <p:nvSpPr>
          <p:cNvPr id="116" name="Text Box 13"/>
          <p:cNvSpPr txBox="1">
            <a:spLocks noChangeArrowheads="1"/>
          </p:cNvSpPr>
          <p:nvPr/>
        </p:nvSpPr>
        <p:spPr bwMode="auto">
          <a:xfrm>
            <a:off x="3107432" y="1876762"/>
            <a:ext cx="27607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2000" i="1" dirty="0">
                <a:latin typeface="Times New Roman" charset="0"/>
              </a:rPr>
              <a:t>R </a:t>
            </a:r>
            <a:r>
              <a:rPr lang="de-DE" sz="2000" i="1" dirty="0">
                <a:latin typeface="Times New Roman" charset="0"/>
                <a:sym typeface="Symbol" charset="0"/>
              </a:rPr>
              <a:t>⊆</a:t>
            </a:r>
            <a:r>
              <a:rPr lang="de-DE" sz="2000" i="1" dirty="0" smtClean="0">
                <a:latin typeface="Times New Roman" charset="0"/>
                <a:sym typeface="Symbol" charset="0"/>
              </a:rPr>
              <a:t> </a:t>
            </a:r>
            <a:r>
              <a:rPr lang="de-DE" sz="2000" i="1" dirty="0">
                <a:latin typeface="Times New Roman" charset="0"/>
              </a:rPr>
              <a:t>E</a:t>
            </a:r>
            <a:r>
              <a:rPr lang="de-DE" sz="2000" i="1" baseline="-25000" dirty="0">
                <a:latin typeface="Times New Roman" charset="0"/>
              </a:rPr>
              <a:t>1</a:t>
            </a:r>
            <a:r>
              <a:rPr lang="de-DE" sz="2000" i="1" dirty="0">
                <a:latin typeface="Times New Roman" charset="0"/>
                <a:sym typeface="Symbol" charset="0"/>
              </a:rPr>
              <a:t> </a:t>
            </a:r>
            <a:r>
              <a:rPr lang="de-DE" sz="2000" dirty="0">
                <a:latin typeface="Abadi MT Condensed Light" charset="0"/>
              </a:rPr>
              <a:t>x  </a:t>
            </a:r>
            <a:r>
              <a:rPr lang="de-DE" sz="2000" i="1" dirty="0">
                <a:latin typeface="Times New Roman" charset="0"/>
              </a:rPr>
              <a:t>E</a:t>
            </a:r>
            <a:r>
              <a:rPr lang="de-DE" sz="2000" i="1" baseline="-25000" dirty="0">
                <a:latin typeface="Times New Roman" charset="0"/>
              </a:rPr>
              <a:t>2</a:t>
            </a:r>
            <a:r>
              <a:rPr lang="de-DE" sz="1050" i="1" baseline="-25000" dirty="0">
                <a:latin typeface="Times New Roman" charset="0"/>
              </a:rPr>
              <a:t> </a:t>
            </a:r>
          </a:p>
        </p:txBody>
      </p:sp>
      <p:sp>
        <p:nvSpPr>
          <p:cNvPr id="117" name="Line 27"/>
          <p:cNvSpPr>
            <a:spLocks noChangeShapeType="1"/>
          </p:cNvSpPr>
          <p:nvPr/>
        </p:nvSpPr>
        <p:spPr bwMode="auto">
          <a:xfrm>
            <a:off x="5868866" y="2309763"/>
            <a:ext cx="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9" name="Line 73"/>
          <p:cNvSpPr>
            <a:spLocks noChangeShapeType="1"/>
          </p:cNvSpPr>
          <p:nvPr/>
        </p:nvSpPr>
        <p:spPr bwMode="auto">
          <a:xfrm>
            <a:off x="1195754" y="2309763"/>
            <a:ext cx="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1312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2072054" y="4616451"/>
            <a:ext cx="4086957" cy="963613"/>
            <a:chOff x="1414" y="2908"/>
            <a:chExt cx="2789" cy="607"/>
          </a:xfrm>
        </p:grpSpPr>
        <p:sp>
          <p:nvSpPr>
            <p:cNvPr id="36880" name="Rectangle 3"/>
            <p:cNvSpPr>
              <a:spLocks noChangeArrowheads="1"/>
            </p:cNvSpPr>
            <p:nvPr/>
          </p:nvSpPr>
          <p:spPr bwMode="auto">
            <a:xfrm>
              <a:off x="1414" y="3101"/>
              <a:ext cx="597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Projekt</a:t>
              </a:r>
            </a:p>
          </p:txBody>
        </p:sp>
        <p:sp>
          <p:nvSpPr>
            <p:cNvPr id="36881" name="Rectangle 4"/>
            <p:cNvSpPr>
              <a:spLocks noChangeArrowheads="1"/>
            </p:cNvSpPr>
            <p:nvPr/>
          </p:nvSpPr>
          <p:spPr bwMode="auto">
            <a:xfrm>
              <a:off x="3343" y="3101"/>
              <a:ext cx="860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Mitarbeiter</a:t>
              </a:r>
            </a:p>
          </p:txBody>
        </p:sp>
        <p:sp>
          <p:nvSpPr>
            <p:cNvPr id="36882" name="Rectangle 5"/>
            <p:cNvSpPr>
              <a:spLocks noChangeArrowheads="1"/>
            </p:cNvSpPr>
            <p:nvPr/>
          </p:nvSpPr>
          <p:spPr bwMode="auto">
            <a:xfrm>
              <a:off x="2374" y="3117"/>
              <a:ext cx="650" cy="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arbeitet</a:t>
              </a:r>
            </a:p>
            <a:p>
              <a:pPr algn="ctr">
                <a:lnSpc>
                  <a:spcPct val="90000"/>
                </a:lnSpc>
              </a:pPr>
              <a:r>
                <a:rPr lang="de-DE"/>
                <a:t>an</a:t>
              </a:r>
            </a:p>
          </p:txBody>
        </p:sp>
        <p:sp>
          <p:nvSpPr>
            <p:cNvPr id="36883" name="AutoShape 6"/>
            <p:cNvSpPr>
              <a:spLocks noChangeArrowheads="1"/>
            </p:cNvSpPr>
            <p:nvPr/>
          </p:nvSpPr>
          <p:spPr bwMode="auto">
            <a:xfrm>
              <a:off x="2393" y="2908"/>
              <a:ext cx="607" cy="607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4" name="Rectangle 7"/>
            <p:cNvSpPr>
              <a:spLocks noChangeArrowheads="1"/>
            </p:cNvSpPr>
            <p:nvPr/>
          </p:nvSpPr>
          <p:spPr bwMode="auto">
            <a:xfrm>
              <a:off x="3118" y="2979"/>
              <a:ext cx="21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n</a:t>
              </a:r>
            </a:p>
          </p:txBody>
        </p:sp>
        <p:sp>
          <p:nvSpPr>
            <p:cNvPr id="36885" name="Rectangle 8"/>
            <p:cNvSpPr>
              <a:spLocks noChangeArrowheads="1"/>
            </p:cNvSpPr>
            <p:nvPr/>
          </p:nvSpPr>
          <p:spPr bwMode="auto">
            <a:xfrm>
              <a:off x="2013" y="2987"/>
              <a:ext cx="25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m</a:t>
              </a:r>
            </a:p>
          </p:txBody>
        </p:sp>
        <p:sp>
          <p:nvSpPr>
            <p:cNvPr id="36886" name="Line 9"/>
            <p:cNvSpPr>
              <a:spLocks noChangeShapeType="1"/>
            </p:cNvSpPr>
            <p:nvPr/>
          </p:nvSpPr>
          <p:spPr bwMode="auto">
            <a:xfrm flipH="1">
              <a:off x="1991" y="3217"/>
              <a:ext cx="3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887" name="Line 10"/>
            <p:cNvSpPr>
              <a:spLocks noChangeShapeType="1"/>
            </p:cNvSpPr>
            <p:nvPr/>
          </p:nvSpPr>
          <p:spPr bwMode="auto">
            <a:xfrm>
              <a:off x="2998" y="3211"/>
              <a:ext cx="3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6867" name="Group 11"/>
          <p:cNvGrpSpPr>
            <a:grpSpLocks/>
          </p:cNvGrpSpPr>
          <p:nvPr/>
        </p:nvGrpSpPr>
        <p:grpSpPr bwMode="auto">
          <a:xfrm>
            <a:off x="2091104" y="2397126"/>
            <a:ext cx="3903784" cy="963613"/>
            <a:chOff x="1427" y="1510"/>
            <a:chExt cx="2664" cy="607"/>
          </a:xfrm>
        </p:grpSpPr>
        <p:sp>
          <p:nvSpPr>
            <p:cNvPr id="36870" name="Rectangle 12"/>
            <p:cNvSpPr>
              <a:spLocks noChangeArrowheads="1"/>
            </p:cNvSpPr>
            <p:nvPr/>
          </p:nvSpPr>
          <p:spPr bwMode="auto">
            <a:xfrm>
              <a:off x="1427" y="1703"/>
              <a:ext cx="597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Projekt</a:t>
              </a:r>
            </a:p>
          </p:txBody>
        </p:sp>
        <p:sp>
          <p:nvSpPr>
            <p:cNvPr id="36871" name="Rectangle 13"/>
            <p:cNvSpPr>
              <a:spLocks noChangeArrowheads="1"/>
            </p:cNvSpPr>
            <p:nvPr/>
          </p:nvSpPr>
          <p:spPr bwMode="auto">
            <a:xfrm>
              <a:off x="3314" y="1703"/>
              <a:ext cx="777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Abteilung</a:t>
              </a:r>
            </a:p>
          </p:txBody>
        </p:sp>
        <p:sp>
          <p:nvSpPr>
            <p:cNvPr id="36872" name="Rectangle 14"/>
            <p:cNvSpPr>
              <a:spLocks noChangeArrowheads="1"/>
            </p:cNvSpPr>
            <p:nvPr/>
          </p:nvSpPr>
          <p:spPr bwMode="auto">
            <a:xfrm>
              <a:off x="3092" y="1581"/>
              <a:ext cx="20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1</a:t>
              </a:r>
            </a:p>
          </p:txBody>
        </p:sp>
        <p:sp>
          <p:nvSpPr>
            <p:cNvPr id="36873" name="Rectangle 15"/>
            <p:cNvSpPr>
              <a:spLocks noChangeArrowheads="1"/>
            </p:cNvSpPr>
            <p:nvPr/>
          </p:nvSpPr>
          <p:spPr bwMode="auto">
            <a:xfrm>
              <a:off x="2021" y="1553"/>
              <a:ext cx="21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n</a:t>
              </a:r>
            </a:p>
          </p:txBody>
        </p:sp>
        <p:sp>
          <p:nvSpPr>
            <p:cNvPr id="36874" name="Line 16"/>
            <p:cNvSpPr>
              <a:spLocks noChangeShapeType="1"/>
            </p:cNvSpPr>
            <p:nvPr/>
          </p:nvSpPr>
          <p:spPr bwMode="auto">
            <a:xfrm flipH="1">
              <a:off x="2007" y="1846"/>
              <a:ext cx="3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875" name="Line 17"/>
            <p:cNvSpPr>
              <a:spLocks noChangeShapeType="1"/>
            </p:cNvSpPr>
            <p:nvPr/>
          </p:nvSpPr>
          <p:spPr bwMode="auto">
            <a:xfrm flipH="1">
              <a:off x="2010" y="1774"/>
              <a:ext cx="3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876" name="Line 18"/>
            <p:cNvSpPr>
              <a:spLocks noChangeShapeType="1"/>
            </p:cNvSpPr>
            <p:nvPr/>
          </p:nvSpPr>
          <p:spPr bwMode="auto">
            <a:xfrm>
              <a:off x="2969" y="1813"/>
              <a:ext cx="3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36877" name="Group 19"/>
            <p:cNvGrpSpPr>
              <a:grpSpLocks/>
            </p:cNvGrpSpPr>
            <p:nvPr/>
          </p:nvGrpSpPr>
          <p:grpSpPr bwMode="auto">
            <a:xfrm>
              <a:off x="2364" y="1510"/>
              <a:ext cx="607" cy="607"/>
              <a:chOff x="2364" y="1510"/>
              <a:chExt cx="607" cy="607"/>
            </a:xfrm>
          </p:grpSpPr>
          <p:sp>
            <p:nvSpPr>
              <p:cNvPr id="36878" name="AutoShape 20"/>
              <p:cNvSpPr>
                <a:spLocks noChangeArrowheads="1"/>
              </p:cNvSpPr>
              <p:nvPr/>
            </p:nvSpPr>
            <p:spPr bwMode="auto">
              <a:xfrm>
                <a:off x="2364" y="1510"/>
                <a:ext cx="607" cy="607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79" name="Rectangle 21"/>
              <p:cNvSpPr>
                <a:spLocks noChangeArrowheads="1"/>
              </p:cNvSpPr>
              <p:nvPr/>
            </p:nvSpPr>
            <p:spPr bwMode="auto">
              <a:xfrm>
                <a:off x="2413" y="1629"/>
                <a:ext cx="508" cy="3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führt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de-DE"/>
                  <a:t>durch</a:t>
                </a:r>
              </a:p>
            </p:txBody>
          </p:sp>
        </p:grpSp>
      </p:grpSp>
      <p:sp>
        <p:nvSpPr>
          <p:cNvPr id="3686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Assoziation / </a:t>
            </a:r>
            <a:r>
              <a:rPr lang="de-DE" dirty="0" err="1" smtClean="0">
                <a:latin typeface="+mn-lt"/>
                <a:ea typeface="ＭＳ Ｐゴシック" charset="0"/>
                <a:cs typeface="ＭＳ Ｐゴシック" charset="0"/>
              </a:rPr>
              <a:t>Relationship</a:t>
            </a:r>
            <a:endParaRPr lang="de-DE" sz="18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6869" name="Rectangle 2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b="1" dirty="0">
                <a:ea typeface="ＭＳ Ｐゴシック" charset="0"/>
              </a:rPr>
              <a:t>Beispiele:</a:t>
            </a:r>
          </a:p>
          <a:p>
            <a:pPr lvl="1"/>
            <a:r>
              <a:rPr lang="de-DE" sz="1800" dirty="0">
                <a:ea typeface="ＭＳ Ｐゴシック" charset="0"/>
              </a:rPr>
              <a:t>Projekte werden von Abteilungen durchgeführt. Jedes Projekt </a:t>
            </a:r>
            <a:r>
              <a:rPr lang="de-DE" sz="1800" dirty="0" smtClean="0">
                <a:ea typeface="ＭＳ Ｐゴシック" charset="0"/>
              </a:rPr>
              <a:t>muss </a:t>
            </a:r>
            <a:r>
              <a:rPr lang="de-DE" sz="1800" dirty="0">
                <a:ea typeface="ＭＳ Ｐゴシック" charset="0"/>
              </a:rPr>
              <a:t>einer Abteilung zugeordnet sein. Eine Abteilung kann mehrere Projekte ausführen.</a:t>
            </a: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An Projekten arbeiten Mitarbeiter. Ein Mitarbeiter kann an mehreren Projekten arbeiten. Jedes Projekt wird von beliebig vielen Mitarbeitern bearbeitet.</a:t>
            </a: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Bemerkung:	</a:t>
            </a:r>
            <a:r>
              <a:rPr lang="de-DE" sz="1800" dirty="0" smtClean="0">
                <a:ea typeface="ＭＳ Ｐゴシック" charset="0"/>
              </a:rPr>
              <a:t/>
            </a:r>
            <a:br>
              <a:rPr lang="de-DE" sz="1800" dirty="0" smtClean="0">
                <a:ea typeface="ＭＳ Ｐゴシック" charset="0"/>
              </a:rPr>
            </a:br>
            <a:r>
              <a:rPr lang="de-DE" sz="1800" dirty="0" smtClean="0">
                <a:ea typeface="ＭＳ Ｐゴシック" charset="0"/>
              </a:rPr>
              <a:t>In </a:t>
            </a:r>
            <a:r>
              <a:rPr lang="de-DE" sz="1800" dirty="0">
                <a:ea typeface="ＭＳ Ｐゴシック" charset="0"/>
              </a:rPr>
              <a:t>der Literatur findet man auch andere Beschriftungsregeln.</a:t>
            </a:r>
          </a:p>
        </p:txBody>
      </p:sp>
    </p:spTree>
    <p:extLst>
      <p:ext uri="{BB962C8B-B14F-4D97-AF65-F5344CB8AC3E}">
        <p14:creationId xmlns:p14="http://schemas.microsoft.com/office/powerpoint/2010/main" val="4256243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Assoziation / </a:t>
            </a:r>
            <a:r>
              <a:rPr lang="de-DE" dirty="0" err="1" smtClean="0">
                <a:latin typeface="+mn-lt"/>
                <a:ea typeface="ＭＳ Ｐゴシック" charset="0"/>
                <a:cs typeface="ＭＳ Ｐゴシック" charset="0"/>
              </a:rPr>
              <a:t>Relationship</a:t>
            </a:r>
            <a:endParaRPr lang="de-DE" sz="18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de-DE" sz="1800" b="1" dirty="0">
                <a:ea typeface="ＭＳ Ｐゴシック" charset="0"/>
              </a:rPr>
              <a:t>Totale Partizipation</a:t>
            </a:r>
            <a:r>
              <a:rPr lang="de-DE" sz="1800" dirty="0">
                <a:ea typeface="ＭＳ Ｐゴシック" charset="0"/>
              </a:rPr>
              <a:t>: Jede Instanz einer Klasse </a:t>
            </a:r>
            <a:r>
              <a:rPr lang="de-DE" sz="1800" dirty="0" smtClean="0">
                <a:ea typeface="ＭＳ Ｐゴシック" charset="0"/>
              </a:rPr>
              <a:t>muss </a:t>
            </a:r>
            <a:r>
              <a:rPr lang="de-DE" sz="1800" dirty="0">
                <a:ea typeface="ＭＳ Ｐゴシック" charset="0"/>
              </a:rPr>
              <a:t>mit einer Instanz der zweiten Klasse in Beziehung stehen </a:t>
            </a:r>
            <a:r>
              <a:rPr lang="de-DE" sz="1800" dirty="0" smtClean="0">
                <a:ea typeface="ＭＳ Ｐゴシック" charset="0"/>
              </a:rPr>
              <a:t>(====)</a:t>
            </a:r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b="1" dirty="0">
                <a:ea typeface="ＭＳ Ｐゴシック" charset="0"/>
              </a:rPr>
              <a:t>Partielle Partizipation</a:t>
            </a:r>
            <a:r>
              <a:rPr lang="de-DE" sz="1800" dirty="0">
                <a:ea typeface="ＭＳ Ｐゴシック" charset="0"/>
              </a:rPr>
              <a:t>: Eine Instanz einer Klasse kann in Beziehung zu einer Instanz der zweiten Klasse stehen </a:t>
            </a:r>
            <a:r>
              <a:rPr lang="de-DE" sz="1800" dirty="0" smtClean="0">
                <a:ea typeface="ＭＳ Ｐゴシック" charset="0"/>
              </a:rPr>
              <a:t>(--------)</a:t>
            </a:r>
          </a:p>
          <a:p>
            <a:pPr lvl="1"/>
            <a:r>
              <a:rPr lang="de-DE" sz="1800" dirty="0" smtClean="0">
                <a:ea typeface="ＭＳ Ｐゴシック" charset="0"/>
              </a:rPr>
              <a:t>Rollennamen (Namen für die Argumente der Relation) identifizieren </a:t>
            </a:r>
            <a:r>
              <a:rPr lang="de-DE" sz="1800" dirty="0">
                <a:ea typeface="ＭＳ Ｐゴシック" charset="0"/>
              </a:rPr>
              <a:t>die Menge der Instanzen, die mit einer anderen Instanz in Beziehung stehen.</a:t>
            </a:r>
          </a:p>
          <a:p>
            <a:pPr lvl="1"/>
            <a:r>
              <a:rPr lang="de-DE" sz="1800" dirty="0">
                <a:ea typeface="ＭＳ Ｐゴシック" charset="0"/>
              </a:rPr>
              <a:t>Rollen können als abgeleitete Attribute verstanden werden, die die Menge der Instanzen als Attributwerte besitzen.</a:t>
            </a:r>
          </a:p>
        </p:txBody>
      </p:sp>
      <p:sp>
        <p:nvSpPr>
          <p:cNvPr id="35844" name="Rectangle 12"/>
          <p:cNvSpPr>
            <a:spLocks noChangeArrowheads="1"/>
          </p:cNvSpPr>
          <p:nvPr/>
        </p:nvSpPr>
        <p:spPr bwMode="auto">
          <a:xfrm>
            <a:off x="2091634" y="4802188"/>
            <a:ext cx="875241" cy="3436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Projekt</a:t>
            </a:r>
          </a:p>
        </p:txBody>
      </p:sp>
      <p:sp>
        <p:nvSpPr>
          <p:cNvPr id="35845" name="Rectangle 13"/>
          <p:cNvSpPr>
            <a:spLocks noChangeArrowheads="1"/>
          </p:cNvSpPr>
          <p:nvPr/>
        </p:nvSpPr>
        <p:spPr bwMode="auto">
          <a:xfrm>
            <a:off x="6615702" y="4800600"/>
            <a:ext cx="1138158" cy="3436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Abteilung</a:t>
            </a:r>
          </a:p>
        </p:txBody>
      </p:sp>
      <p:grpSp>
        <p:nvGrpSpPr>
          <p:cNvPr id="35846" name="Group 19"/>
          <p:cNvGrpSpPr>
            <a:grpSpLocks/>
          </p:cNvGrpSpPr>
          <p:nvPr/>
        </p:nvGrpSpPr>
        <p:grpSpPr bwMode="auto">
          <a:xfrm>
            <a:off x="4352193" y="4495801"/>
            <a:ext cx="889489" cy="963613"/>
            <a:chOff x="2364" y="1510"/>
            <a:chExt cx="607" cy="607"/>
          </a:xfrm>
        </p:grpSpPr>
        <p:sp>
          <p:nvSpPr>
            <p:cNvPr id="35851" name="AutoShape 20"/>
            <p:cNvSpPr>
              <a:spLocks noChangeArrowheads="1"/>
            </p:cNvSpPr>
            <p:nvPr/>
          </p:nvSpPr>
          <p:spPr bwMode="auto">
            <a:xfrm>
              <a:off x="2364" y="1510"/>
              <a:ext cx="607" cy="607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2" name="Rectangle 21"/>
            <p:cNvSpPr>
              <a:spLocks noChangeArrowheads="1"/>
            </p:cNvSpPr>
            <p:nvPr/>
          </p:nvSpPr>
          <p:spPr bwMode="auto">
            <a:xfrm>
              <a:off x="2413" y="1629"/>
              <a:ext cx="508" cy="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führt</a:t>
              </a:r>
            </a:p>
            <a:p>
              <a:pPr algn="ctr">
                <a:lnSpc>
                  <a:spcPct val="90000"/>
                </a:lnSpc>
              </a:pPr>
              <a:r>
                <a:rPr lang="de-DE"/>
                <a:t>durch</a:t>
              </a:r>
            </a:p>
          </p:txBody>
        </p:sp>
      </p:grpSp>
      <p:sp>
        <p:nvSpPr>
          <p:cNvPr id="35847" name="Rectangle 21"/>
          <p:cNvSpPr>
            <a:spLocks noChangeArrowheads="1"/>
          </p:cNvSpPr>
          <p:nvPr/>
        </p:nvSpPr>
        <p:spPr bwMode="auto">
          <a:xfrm>
            <a:off x="3064598" y="4664075"/>
            <a:ext cx="1291378" cy="28725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400"/>
              <a:t>Durchgeführte</a:t>
            </a:r>
          </a:p>
        </p:txBody>
      </p:sp>
      <p:sp>
        <p:nvSpPr>
          <p:cNvPr id="35848" name="Rectangle 21"/>
          <p:cNvSpPr>
            <a:spLocks noChangeArrowheads="1"/>
          </p:cNvSpPr>
          <p:nvPr/>
        </p:nvSpPr>
        <p:spPr bwMode="auto">
          <a:xfrm>
            <a:off x="5364088" y="4664075"/>
            <a:ext cx="1118897" cy="28725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400"/>
              <a:t>Durchführer</a:t>
            </a:r>
          </a:p>
        </p:txBody>
      </p:sp>
      <p:cxnSp>
        <p:nvCxnSpPr>
          <p:cNvPr id="35849" name="Gerade Verbindung 17"/>
          <p:cNvCxnSpPr>
            <a:cxnSpLocks noChangeShapeType="1"/>
            <a:endCxn id="35845" idx="1"/>
          </p:cNvCxnSpPr>
          <p:nvPr/>
        </p:nvCxnSpPr>
        <p:spPr bwMode="auto">
          <a:xfrm flipV="1">
            <a:off x="5241682" y="4972442"/>
            <a:ext cx="1374020" cy="59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5850" name="Gerade Verbindung 18"/>
          <p:cNvCxnSpPr>
            <a:cxnSpLocks noChangeShapeType="1"/>
            <a:stCxn id="35844" idx="3"/>
            <a:endCxn id="35851" idx="1"/>
          </p:cNvCxnSpPr>
          <p:nvPr/>
        </p:nvCxnSpPr>
        <p:spPr bwMode="auto">
          <a:xfrm>
            <a:off x="2966875" y="4974030"/>
            <a:ext cx="1385318" cy="357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573568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Lernziel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 1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395536" y="1844824"/>
            <a:ext cx="7993261" cy="34060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de-DE" sz="2000" dirty="0">
                <a:latin typeface="Arial" charset="0"/>
              </a:rPr>
              <a:t>An einer Universität werden verschiedene Vorlesungen angeboten, die Teil mehrerer Studienfächer sind. 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de-DE" sz="2000" dirty="0">
                <a:latin typeface="Arial" charset="0"/>
              </a:rPr>
              <a:t>Diese Vorlesungen werden von genau einem Dozenten gehalten. 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de-DE" sz="2000" dirty="0">
                <a:latin typeface="Arial" charset="0"/>
              </a:rPr>
              <a:t>Jeder Dozent ist Mitglied genau eines Fachbereiches. 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de-DE" sz="2000" dirty="0">
                <a:latin typeface="Arial" charset="0"/>
              </a:rPr>
              <a:t>Ein Fachbereich hat mehrere Studienfächer. 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de-DE" sz="2000" dirty="0">
                <a:latin typeface="Arial" charset="0"/>
              </a:rPr>
              <a:t>Die Vorlesungen werden von Studenten gehört, die jeweils ein oder mehrere Studienfächer belegt haben. 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de-DE" sz="2000" dirty="0">
                <a:latin typeface="Arial" charset="0"/>
              </a:rPr>
              <a:t>Zu jeder Vorlesung werden mehrere Klausuren angeboten, die von den Studenten geschrieben werden.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528" y="5517256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>
                <a:solidFill>
                  <a:schemeClr val="bg1"/>
                </a:solidFill>
                <a:latin typeface="Chalkduster"/>
                <a:cs typeface="+mn-cs"/>
              </a:rPr>
              <a:t>Gesucht</a:t>
            </a:r>
            <a:r>
              <a:rPr lang="en-US" sz="2400" dirty="0">
                <a:solidFill>
                  <a:schemeClr val="bg1"/>
                </a:solidFill>
                <a:latin typeface="Chalkduster"/>
                <a:cs typeface="+mn-cs"/>
              </a:rPr>
              <a:t>: ER-</a:t>
            </a:r>
            <a:r>
              <a:rPr lang="en-US" sz="2400" dirty="0" err="1">
                <a:solidFill>
                  <a:schemeClr val="bg1"/>
                </a:solidFill>
                <a:latin typeface="Chalkduster"/>
                <a:cs typeface="+mn-cs"/>
              </a:rPr>
              <a:t>Diagramm</a:t>
            </a: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Gegeben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: "</a:t>
            </a: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Anforderungsdefinition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"</a:t>
            </a:r>
            <a:br>
              <a:rPr lang="en-US" sz="2400" dirty="0">
                <a:solidFill>
                  <a:schemeClr val="bg1"/>
                </a:solidFill>
                <a:latin typeface="Chalkduster"/>
              </a:rPr>
            </a:br>
            <a:endParaRPr lang="en-US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80625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Lernziel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 1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528" y="5517256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>
                <a:solidFill>
                  <a:schemeClr val="bg1"/>
                </a:solidFill>
                <a:latin typeface="Chalkduster"/>
                <a:cs typeface="+mn-cs"/>
              </a:rPr>
              <a:t>Gesucht</a:t>
            </a:r>
            <a:r>
              <a:rPr lang="en-US" sz="2400" dirty="0">
                <a:solidFill>
                  <a:schemeClr val="bg1"/>
                </a:solidFill>
                <a:latin typeface="Chalkduster"/>
                <a:cs typeface="+mn-cs"/>
              </a:rPr>
              <a:t>: ER-</a:t>
            </a:r>
            <a:r>
              <a:rPr lang="en-US" sz="2400" dirty="0" err="1">
                <a:solidFill>
                  <a:schemeClr val="bg1"/>
                </a:solidFill>
                <a:latin typeface="Chalkduster"/>
                <a:cs typeface="+mn-cs"/>
              </a:rPr>
              <a:t>Diagramm</a:t>
            </a: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Gegeben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: "</a:t>
            </a: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Anforderungsdefinition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"</a:t>
            </a:r>
            <a:br>
              <a:rPr lang="en-US" sz="2400" dirty="0">
                <a:solidFill>
                  <a:schemeClr val="bg1"/>
                </a:solidFill>
                <a:latin typeface="Chalkduster"/>
              </a:rPr>
            </a:br>
            <a:endParaRPr lang="en-US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395536" y="1844824"/>
            <a:ext cx="7993261" cy="34060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88840"/>
            <a:ext cx="4389425" cy="3116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Gerade Verbindung 2"/>
          <p:cNvCxnSpPr/>
          <p:nvPr/>
        </p:nvCxnSpPr>
        <p:spPr>
          <a:xfrm>
            <a:off x="3491880" y="3645024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flipV="1">
            <a:off x="4716016" y="3645024"/>
            <a:ext cx="0" cy="4320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49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Line 2"/>
          <p:cNvSpPr>
            <a:spLocks noChangeShapeType="1"/>
          </p:cNvSpPr>
          <p:nvPr/>
        </p:nvSpPr>
        <p:spPr bwMode="auto">
          <a:xfrm>
            <a:off x="6893169" y="5510237"/>
            <a:ext cx="410308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>
            <a:off x="6893169" y="5503887"/>
            <a:ext cx="41030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V="1">
            <a:off x="6893169" y="4964137"/>
            <a:ext cx="480646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 flipV="1">
            <a:off x="1887415" y="1687537"/>
            <a:ext cx="539262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 flipV="1">
            <a:off x="5978769" y="2068537"/>
            <a:ext cx="269631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3024554" y="2081237"/>
            <a:ext cx="339969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5064369" y="1846287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5064369" y="1998687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H="1">
            <a:off x="3434861" y="1922487"/>
            <a:ext cx="71510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>
            <a:off x="5312020" y="3919562"/>
            <a:ext cx="4029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8" name="Oval 12"/>
          <p:cNvSpPr>
            <a:spLocks noChangeArrowheads="1"/>
          </p:cNvSpPr>
          <p:nvPr/>
        </p:nvSpPr>
        <p:spPr bwMode="auto">
          <a:xfrm>
            <a:off x="5716466" y="3729062"/>
            <a:ext cx="762000" cy="368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 flipV="1">
            <a:off x="4706815" y="4064025"/>
            <a:ext cx="0" cy="455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V="1">
            <a:off x="3235569" y="4711725"/>
            <a:ext cx="1302727" cy="646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H="1" flipV="1">
            <a:off x="4837235" y="4697437"/>
            <a:ext cx="1282211" cy="660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2" name="Rectangle 16"/>
          <p:cNvSpPr>
            <a:spLocks noChangeArrowheads="1"/>
          </p:cNvSpPr>
          <p:nvPr/>
        </p:nvSpPr>
        <p:spPr bwMode="auto">
          <a:xfrm>
            <a:off x="2376663" y="5357837"/>
            <a:ext cx="1637217" cy="3436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Festangestellte</a:t>
            </a:r>
          </a:p>
        </p:txBody>
      </p:sp>
      <p:sp>
        <p:nvSpPr>
          <p:cNvPr id="39953" name="Rectangle 17"/>
          <p:cNvSpPr>
            <a:spLocks noChangeArrowheads="1"/>
          </p:cNvSpPr>
          <p:nvPr/>
        </p:nvSpPr>
        <p:spPr bwMode="auto">
          <a:xfrm>
            <a:off x="5217135" y="5357837"/>
            <a:ext cx="1748940" cy="3436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Werksstudenten</a:t>
            </a:r>
          </a:p>
        </p:txBody>
      </p:sp>
      <p:sp>
        <p:nvSpPr>
          <p:cNvPr id="39954" name="Oval 18"/>
          <p:cNvSpPr>
            <a:spLocks noChangeArrowheads="1"/>
          </p:cNvSpPr>
          <p:nvPr/>
        </p:nvSpPr>
        <p:spPr bwMode="auto">
          <a:xfrm>
            <a:off x="4536831" y="4519637"/>
            <a:ext cx="339969" cy="368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Rectangle 19"/>
          <p:cNvSpPr>
            <a:spLocks noChangeArrowheads="1"/>
          </p:cNvSpPr>
          <p:nvPr/>
        </p:nvSpPr>
        <p:spPr bwMode="auto">
          <a:xfrm rot="-3840000">
            <a:off x="5321819" y="4862146"/>
            <a:ext cx="332092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U</a:t>
            </a:r>
          </a:p>
        </p:txBody>
      </p:sp>
      <p:sp>
        <p:nvSpPr>
          <p:cNvPr id="39956" name="Rectangle 20"/>
          <p:cNvSpPr>
            <a:spLocks noChangeArrowheads="1"/>
          </p:cNvSpPr>
          <p:nvPr/>
        </p:nvSpPr>
        <p:spPr bwMode="auto">
          <a:xfrm rot="3960000">
            <a:off x="3726015" y="4858971"/>
            <a:ext cx="332092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U</a:t>
            </a:r>
          </a:p>
        </p:txBody>
      </p:sp>
      <p:grpSp>
        <p:nvGrpSpPr>
          <p:cNvPr id="39957" name="Group 21"/>
          <p:cNvGrpSpPr>
            <a:grpSpLocks/>
          </p:cNvGrpSpPr>
          <p:nvPr/>
        </p:nvGrpSpPr>
        <p:grpSpPr bwMode="auto">
          <a:xfrm>
            <a:off x="1346689" y="5297512"/>
            <a:ext cx="836735" cy="368300"/>
            <a:chOff x="968" y="3218"/>
            <a:chExt cx="571" cy="232"/>
          </a:xfrm>
        </p:grpSpPr>
        <p:sp>
          <p:nvSpPr>
            <p:cNvPr id="40019" name="Oval 22"/>
            <p:cNvSpPr>
              <a:spLocks noChangeArrowheads="1"/>
            </p:cNvSpPr>
            <p:nvPr/>
          </p:nvSpPr>
          <p:spPr bwMode="auto">
            <a:xfrm>
              <a:off x="994" y="3218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20" name="Rectangle 23"/>
            <p:cNvSpPr>
              <a:spLocks noChangeArrowheads="1"/>
            </p:cNvSpPr>
            <p:nvPr/>
          </p:nvSpPr>
          <p:spPr bwMode="auto">
            <a:xfrm>
              <a:off x="968" y="3228"/>
              <a:ext cx="571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Gehalt</a:t>
              </a:r>
            </a:p>
          </p:txBody>
        </p:sp>
      </p:grpSp>
      <p:grpSp>
        <p:nvGrpSpPr>
          <p:cNvPr id="39958" name="Group 24"/>
          <p:cNvGrpSpPr>
            <a:grpSpLocks/>
          </p:cNvGrpSpPr>
          <p:nvPr/>
        </p:nvGrpSpPr>
        <p:grpSpPr bwMode="auto">
          <a:xfrm>
            <a:off x="562707" y="5792812"/>
            <a:ext cx="1619250" cy="368300"/>
            <a:chOff x="433" y="3530"/>
            <a:chExt cx="1105" cy="232"/>
          </a:xfrm>
        </p:grpSpPr>
        <p:sp>
          <p:nvSpPr>
            <p:cNvPr id="40017" name="Oval 25"/>
            <p:cNvSpPr>
              <a:spLocks noChangeArrowheads="1"/>
            </p:cNvSpPr>
            <p:nvPr/>
          </p:nvSpPr>
          <p:spPr bwMode="auto">
            <a:xfrm>
              <a:off x="433" y="3530"/>
              <a:ext cx="1096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8" name="Rectangle 26"/>
            <p:cNvSpPr>
              <a:spLocks noChangeArrowheads="1"/>
            </p:cNvSpPr>
            <p:nvPr/>
          </p:nvSpPr>
          <p:spPr bwMode="auto">
            <a:xfrm>
              <a:off x="510" y="3540"/>
              <a:ext cx="102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Einstelldatum</a:t>
              </a:r>
            </a:p>
          </p:txBody>
        </p:sp>
      </p:grpSp>
      <p:grpSp>
        <p:nvGrpSpPr>
          <p:cNvPr id="39959" name="Group 27"/>
          <p:cNvGrpSpPr>
            <a:grpSpLocks/>
          </p:cNvGrpSpPr>
          <p:nvPr/>
        </p:nvGrpSpPr>
        <p:grpSpPr bwMode="auto">
          <a:xfrm>
            <a:off x="7304943" y="4764112"/>
            <a:ext cx="861646" cy="368300"/>
            <a:chOff x="5034" y="2882"/>
            <a:chExt cx="588" cy="232"/>
          </a:xfrm>
        </p:grpSpPr>
        <p:sp>
          <p:nvSpPr>
            <p:cNvPr id="40015" name="Oval 28"/>
            <p:cNvSpPr>
              <a:spLocks noChangeArrowheads="1"/>
            </p:cNvSpPr>
            <p:nvPr/>
          </p:nvSpPr>
          <p:spPr bwMode="auto">
            <a:xfrm>
              <a:off x="5068" y="2882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6" name="Rectangle 29"/>
            <p:cNvSpPr>
              <a:spLocks noChangeArrowheads="1"/>
            </p:cNvSpPr>
            <p:nvPr/>
          </p:nvSpPr>
          <p:spPr bwMode="auto">
            <a:xfrm>
              <a:off x="5034" y="2892"/>
              <a:ext cx="58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Beginn</a:t>
              </a:r>
            </a:p>
          </p:txBody>
        </p:sp>
      </p:grpSp>
      <p:grpSp>
        <p:nvGrpSpPr>
          <p:cNvPr id="39960" name="Group 30"/>
          <p:cNvGrpSpPr>
            <a:grpSpLocks/>
          </p:cNvGrpSpPr>
          <p:nvPr/>
        </p:nvGrpSpPr>
        <p:grpSpPr bwMode="auto">
          <a:xfrm>
            <a:off x="7299084" y="5335612"/>
            <a:ext cx="772258" cy="368300"/>
            <a:chOff x="5030" y="3242"/>
            <a:chExt cx="527" cy="232"/>
          </a:xfrm>
        </p:grpSpPr>
        <p:sp>
          <p:nvSpPr>
            <p:cNvPr id="40013" name="Oval 31"/>
            <p:cNvSpPr>
              <a:spLocks noChangeArrowheads="1"/>
            </p:cNvSpPr>
            <p:nvPr/>
          </p:nvSpPr>
          <p:spPr bwMode="auto">
            <a:xfrm>
              <a:off x="5034" y="3242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4" name="Rectangle 32"/>
            <p:cNvSpPr>
              <a:spLocks noChangeArrowheads="1"/>
            </p:cNvSpPr>
            <p:nvPr/>
          </p:nvSpPr>
          <p:spPr bwMode="auto">
            <a:xfrm>
              <a:off x="5030" y="3252"/>
              <a:ext cx="527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Dauer</a:t>
              </a:r>
            </a:p>
          </p:txBody>
        </p:sp>
      </p:grpSp>
      <p:grpSp>
        <p:nvGrpSpPr>
          <p:cNvPr id="39961" name="Group 33"/>
          <p:cNvGrpSpPr>
            <a:grpSpLocks/>
          </p:cNvGrpSpPr>
          <p:nvPr/>
        </p:nvGrpSpPr>
        <p:grpSpPr bwMode="auto">
          <a:xfrm>
            <a:off x="7315198" y="5869012"/>
            <a:ext cx="1263161" cy="368300"/>
            <a:chOff x="5041" y="3578"/>
            <a:chExt cx="862" cy="232"/>
          </a:xfrm>
        </p:grpSpPr>
        <p:sp>
          <p:nvSpPr>
            <p:cNvPr id="40011" name="Oval 34"/>
            <p:cNvSpPr>
              <a:spLocks noChangeArrowheads="1"/>
            </p:cNvSpPr>
            <p:nvPr/>
          </p:nvSpPr>
          <p:spPr bwMode="auto">
            <a:xfrm>
              <a:off x="5041" y="3578"/>
              <a:ext cx="856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2" name="Rectangle 35"/>
            <p:cNvSpPr>
              <a:spLocks noChangeArrowheads="1"/>
            </p:cNvSpPr>
            <p:nvPr/>
          </p:nvSpPr>
          <p:spPr bwMode="auto">
            <a:xfrm>
              <a:off x="5077" y="3588"/>
              <a:ext cx="82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Vergütung</a:t>
              </a:r>
            </a:p>
          </p:txBody>
        </p:sp>
      </p:grpSp>
      <p:sp>
        <p:nvSpPr>
          <p:cNvPr id="39962" name="Line 36"/>
          <p:cNvSpPr>
            <a:spLocks noChangeShapeType="1"/>
          </p:cNvSpPr>
          <p:nvPr/>
        </p:nvSpPr>
        <p:spPr bwMode="auto">
          <a:xfrm>
            <a:off x="2180492" y="5503887"/>
            <a:ext cx="199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63" name="Line 37"/>
          <p:cNvSpPr>
            <a:spLocks noChangeShapeType="1"/>
          </p:cNvSpPr>
          <p:nvPr/>
        </p:nvSpPr>
        <p:spPr bwMode="auto">
          <a:xfrm flipV="1">
            <a:off x="2180492" y="5497537"/>
            <a:ext cx="199292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64" name="Rectangle 38"/>
          <p:cNvSpPr>
            <a:spLocks noChangeArrowheads="1"/>
          </p:cNvSpPr>
          <p:nvPr/>
        </p:nvSpPr>
        <p:spPr bwMode="auto">
          <a:xfrm>
            <a:off x="2379276" y="1762150"/>
            <a:ext cx="1138158" cy="3436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Abteilung</a:t>
            </a:r>
          </a:p>
        </p:txBody>
      </p:sp>
      <p:sp>
        <p:nvSpPr>
          <p:cNvPr id="39965" name="Rectangle 39"/>
          <p:cNvSpPr>
            <a:spLocks noChangeArrowheads="1"/>
          </p:cNvSpPr>
          <p:nvPr/>
        </p:nvSpPr>
        <p:spPr bwMode="auto">
          <a:xfrm>
            <a:off x="5816642" y="1762150"/>
            <a:ext cx="875241" cy="3436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Projekt</a:t>
            </a:r>
          </a:p>
        </p:txBody>
      </p:sp>
      <p:grpSp>
        <p:nvGrpSpPr>
          <p:cNvPr id="39966" name="Group 40"/>
          <p:cNvGrpSpPr>
            <a:grpSpLocks/>
          </p:cNvGrpSpPr>
          <p:nvPr/>
        </p:nvGrpSpPr>
        <p:grpSpPr bwMode="auto">
          <a:xfrm>
            <a:off x="7455877" y="1411312"/>
            <a:ext cx="762000" cy="368300"/>
            <a:chOff x="5137" y="770"/>
            <a:chExt cx="520" cy="232"/>
          </a:xfrm>
        </p:grpSpPr>
        <p:sp>
          <p:nvSpPr>
            <p:cNvPr id="40009" name="Oval 41"/>
            <p:cNvSpPr>
              <a:spLocks noChangeArrowheads="1"/>
            </p:cNvSpPr>
            <p:nvPr/>
          </p:nvSpPr>
          <p:spPr bwMode="auto">
            <a:xfrm>
              <a:off x="5137" y="770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0" name="Rectangle 42"/>
            <p:cNvSpPr>
              <a:spLocks noChangeArrowheads="1"/>
            </p:cNvSpPr>
            <p:nvPr/>
          </p:nvSpPr>
          <p:spPr bwMode="auto">
            <a:xfrm>
              <a:off x="5256" y="780"/>
              <a:ext cx="28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u="sng"/>
                <a:t>Nr</a:t>
              </a:r>
            </a:p>
          </p:txBody>
        </p:sp>
      </p:grpSp>
      <p:grpSp>
        <p:nvGrpSpPr>
          <p:cNvPr id="39967" name="Group 43"/>
          <p:cNvGrpSpPr>
            <a:grpSpLocks/>
          </p:cNvGrpSpPr>
          <p:nvPr/>
        </p:nvGrpSpPr>
        <p:grpSpPr bwMode="auto">
          <a:xfrm>
            <a:off x="7448550" y="1851050"/>
            <a:ext cx="762000" cy="368300"/>
            <a:chOff x="5132" y="1047"/>
            <a:chExt cx="520" cy="232"/>
          </a:xfrm>
        </p:grpSpPr>
        <p:sp>
          <p:nvSpPr>
            <p:cNvPr id="40007" name="Oval 44"/>
            <p:cNvSpPr>
              <a:spLocks noChangeArrowheads="1"/>
            </p:cNvSpPr>
            <p:nvPr/>
          </p:nvSpPr>
          <p:spPr bwMode="auto">
            <a:xfrm>
              <a:off x="5132" y="1047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08" name="Rectangle 45"/>
            <p:cNvSpPr>
              <a:spLocks noChangeArrowheads="1"/>
            </p:cNvSpPr>
            <p:nvPr/>
          </p:nvSpPr>
          <p:spPr bwMode="auto">
            <a:xfrm>
              <a:off x="5189" y="1057"/>
              <a:ext cx="40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Titel</a:t>
              </a:r>
            </a:p>
          </p:txBody>
        </p:sp>
      </p:grpSp>
      <p:grpSp>
        <p:nvGrpSpPr>
          <p:cNvPr id="39968" name="Group 46"/>
          <p:cNvGrpSpPr>
            <a:grpSpLocks/>
          </p:cNvGrpSpPr>
          <p:nvPr/>
        </p:nvGrpSpPr>
        <p:grpSpPr bwMode="auto">
          <a:xfrm>
            <a:off x="7388467" y="2270150"/>
            <a:ext cx="901211" cy="368300"/>
            <a:chOff x="5091" y="1311"/>
            <a:chExt cx="615" cy="232"/>
          </a:xfrm>
        </p:grpSpPr>
        <p:sp>
          <p:nvSpPr>
            <p:cNvPr id="40005" name="Oval 47"/>
            <p:cNvSpPr>
              <a:spLocks noChangeArrowheads="1"/>
            </p:cNvSpPr>
            <p:nvPr/>
          </p:nvSpPr>
          <p:spPr bwMode="auto">
            <a:xfrm>
              <a:off x="5138" y="1311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06" name="Rectangle 48"/>
            <p:cNvSpPr>
              <a:spLocks noChangeArrowheads="1"/>
            </p:cNvSpPr>
            <p:nvPr/>
          </p:nvSpPr>
          <p:spPr bwMode="auto">
            <a:xfrm>
              <a:off x="5091" y="1321"/>
              <a:ext cx="61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Budget</a:t>
              </a:r>
            </a:p>
          </p:txBody>
        </p:sp>
      </p:grpSp>
      <p:sp>
        <p:nvSpPr>
          <p:cNvPr id="39969" name="Line 49"/>
          <p:cNvSpPr>
            <a:spLocks noChangeShapeType="1"/>
          </p:cNvSpPr>
          <p:nvPr/>
        </p:nvSpPr>
        <p:spPr bwMode="auto">
          <a:xfrm flipV="1">
            <a:off x="6682154" y="1535137"/>
            <a:ext cx="762000" cy="393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70" name="Line 50"/>
          <p:cNvSpPr>
            <a:spLocks noChangeShapeType="1"/>
          </p:cNvSpPr>
          <p:nvPr/>
        </p:nvSpPr>
        <p:spPr bwMode="auto">
          <a:xfrm>
            <a:off x="6682154" y="1928837"/>
            <a:ext cx="762000" cy="63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71" name="Line 51"/>
          <p:cNvSpPr>
            <a:spLocks noChangeShapeType="1"/>
          </p:cNvSpPr>
          <p:nvPr/>
        </p:nvSpPr>
        <p:spPr bwMode="auto">
          <a:xfrm>
            <a:off x="6682154" y="1928837"/>
            <a:ext cx="7620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9972" name="Group 52"/>
          <p:cNvGrpSpPr>
            <a:grpSpLocks/>
          </p:cNvGrpSpPr>
          <p:nvPr/>
        </p:nvGrpSpPr>
        <p:grpSpPr bwMode="auto">
          <a:xfrm>
            <a:off x="1144466" y="1519262"/>
            <a:ext cx="762000" cy="368300"/>
            <a:chOff x="830" y="838"/>
            <a:chExt cx="520" cy="232"/>
          </a:xfrm>
        </p:grpSpPr>
        <p:sp>
          <p:nvSpPr>
            <p:cNvPr id="40003" name="Oval 53"/>
            <p:cNvSpPr>
              <a:spLocks noChangeArrowheads="1"/>
            </p:cNvSpPr>
            <p:nvPr/>
          </p:nvSpPr>
          <p:spPr bwMode="auto">
            <a:xfrm>
              <a:off x="830" y="838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04" name="Rectangle 54"/>
            <p:cNvSpPr>
              <a:spLocks noChangeArrowheads="1"/>
            </p:cNvSpPr>
            <p:nvPr/>
          </p:nvSpPr>
          <p:spPr bwMode="auto">
            <a:xfrm>
              <a:off x="831" y="848"/>
              <a:ext cx="51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Name</a:t>
              </a:r>
            </a:p>
          </p:txBody>
        </p:sp>
      </p:grpSp>
      <p:sp>
        <p:nvSpPr>
          <p:cNvPr id="39973" name="AutoShape 55"/>
          <p:cNvSpPr>
            <a:spLocks noChangeArrowheads="1"/>
          </p:cNvSpPr>
          <p:nvPr/>
        </p:nvSpPr>
        <p:spPr bwMode="auto">
          <a:xfrm>
            <a:off x="5275385" y="2462237"/>
            <a:ext cx="1043354" cy="1054100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4" name="AutoShape 56"/>
          <p:cNvSpPr>
            <a:spLocks noChangeArrowheads="1"/>
          </p:cNvSpPr>
          <p:nvPr/>
        </p:nvSpPr>
        <p:spPr bwMode="auto">
          <a:xfrm>
            <a:off x="4122127" y="1395437"/>
            <a:ext cx="1043354" cy="1054100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5" name="AutoShape 57"/>
          <p:cNvSpPr>
            <a:spLocks noChangeArrowheads="1"/>
          </p:cNvSpPr>
          <p:nvPr/>
        </p:nvSpPr>
        <p:spPr bwMode="auto">
          <a:xfrm>
            <a:off x="3017227" y="2536850"/>
            <a:ext cx="1043354" cy="1054100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Rectangle 58"/>
          <p:cNvSpPr>
            <a:spLocks noChangeArrowheads="1"/>
          </p:cNvSpPr>
          <p:nvPr/>
        </p:nvSpPr>
        <p:spPr bwMode="auto">
          <a:xfrm>
            <a:off x="5325112" y="1539900"/>
            <a:ext cx="310855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n</a:t>
            </a:r>
          </a:p>
        </p:txBody>
      </p:sp>
      <p:sp>
        <p:nvSpPr>
          <p:cNvPr id="39977" name="Rectangle 59"/>
          <p:cNvSpPr>
            <a:spLocks noChangeArrowheads="1"/>
          </p:cNvSpPr>
          <p:nvPr/>
        </p:nvSpPr>
        <p:spPr bwMode="auto">
          <a:xfrm>
            <a:off x="3641837" y="1539900"/>
            <a:ext cx="301160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1</a:t>
            </a:r>
          </a:p>
        </p:txBody>
      </p:sp>
      <p:sp>
        <p:nvSpPr>
          <p:cNvPr id="39978" name="Line 60"/>
          <p:cNvSpPr>
            <a:spLocks noChangeShapeType="1"/>
          </p:cNvSpPr>
          <p:nvPr/>
        </p:nvSpPr>
        <p:spPr bwMode="auto">
          <a:xfrm flipV="1">
            <a:off x="5134708" y="3278213"/>
            <a:ext cx="419100" cy="479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79" name="Rectangle 61"/>
          <p:cNvSpPr>
            <a:spLocks noChangeArrowheads="1"/>
          </p:cNvSpPr>
          <p:nvPr/>
        </p:nvSpPr>
        <p:spPr bwMode="auto">
          <a:xfrm>
            <a:off x="6136973" y="2301900"/>
            <a:ext cx="375257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m</a:t>
            </a:r>
          </a:p>
        </p:txBody>
      </p:sp>
      <p:sp>
        <p:nvSpPr>
          <p:cNvPr id="39980" name="Rectangle 62"/>
          <p:cNvSpPr>
            <a:spLocks noChangeArrowheads="1"/>
          </p:cNvSpPr>
          <p:nvPr/>
        </p:nvSpPr>
        <p:spPr bwMode="auto">
          <a:xfrm>
            <a:off x="5043758" y="3292500"/>
            <a:ext cx="310855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n</a:t>
            </a:r>
          </a:p>
        </p:txBody>
      </p:sp>
      <p:sp>
        <p:nvSpPr>
          <p:cNvPr id="39981" name="Line 63"/>
          <p:cNvSpPr>
            <a:spLocks noChangeShapeType="1"/>
          </p:cNvSpPr>
          <p:nvPr/>
        </p:nvSpPr>
        <p:spPr bwMode="auto">
          <a:xfrm flipH="1" flipV="1">
            <a:off x="3773367" y="3349650"/>
            <a:ext cx="376603" cy="4079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82" name="Line 64"/>
          <p:cNvSpPr>
            <a:spLocks noChangeShapeType="1"/>
          </p:cNvSpPr>
          <p:nvPr/>
        </p:nvSpPr>
        <p:spPr bwMode="auto">
          <a:xfrm>
            <a:off x="3859824" y="3290913"/>
            <a:ext cx="419100" cy="45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83" name="Rectangle 65"/>
          <p:cNvSpPr>
            <a:spLocks noChangeArrowheads="1"/>
          </p:cNvSpPr>
          <p:nvPr/>
        </p:nvSpPr>
        <p:spPr bwMode="auto">
          <a:xfrm>
            <a:off x="2797775" y="2301900"/>
            <a:ext cx="301160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1</a:t>
            </a:r>
          </a:p>
        </p:txBody>
      </p:sp>
      <p:sp>
        <p:nvSpPr>
          <p:cNvPr id="39984" name="Rectangle 66"/>
          <p:cNvSpPr>
            <a:spLocks noChangeArrowheads="1"/>
          </p:cNvSpPr>
          <p:nvPr/>
        </p:nvSpPr>
        <p:spPr bwMode="auto">
          <a:xfrm>
            <a:off x="4059020" y="3292500"/>
            <a:ext cx="310855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n</a:t>
            </a:r>
          </a:p>
        </p:txBody>
      </p:sp>
      <p:sp>
        <p:nvSpPr>
          <p:cNvPr id="39985" name="Rectangle 67"/>
          <p:cNvSpPr>
            <a:spLocks noChangeArrowheads="1"/>
          </p:cNvSpPr>
          <p:nvPr/>
        </p:nvSpPr>
        <p:spPr bwMode="auto">
          <a:xfrm>
            <a:off x="4076836" y="3743350"/>
            <a:ext cx="1259961" cy="3436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Mitarbeiter</a:t>
            </a:r>
          </a:p>
        </p:txBody>
      </p:sp>
      <p:sp>
        <p:nvSpPr>
          <p:cNvPr id="39986" name="Rectangle 68"/>
          <p:cNvSpPr>
            <a:spLocks noChangeArrowheads="1"/>
          </p:cNvSpPr>
          <p:nvPr/>
        </p:nvSpPr>
        <p:spPr bwMode="auto">
          <a:xfrm>
            <a:off x="5320970" y="2773387"/>
            <a:ext cx="952185" cy="592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arbeitet</a:t>
            </a:r>
          </a:p>
          <a:p>
            <a:pPr algn="ctr">
              <a:lnSpc>
                <a:spcPct val="90000"/>
              </a:lnSpc>
            </a:pPr>
            <a:r>
              <a:rPr lang="de-DE"/>
              <a:t>an</a:t>
            </a:r>
          </a:p>
        </p:txBody>
      </p:sp>
      <p:sp>
        <p:nvSpPr>
          <p:cNvPr id="39987" name="Rectangle 69"/>
          <p:cNvSpPr>
            <a:spLocks noChangeArrowheads="1"/>
          </p:cNvSpPr>
          <p:nvPr/>
        </p:nvSpPr>
        <p:spPr bwMode="auto">
          <a:xfrm>
            <a:off x="4555170" y="4562500"/>
            <a:ext cx="323808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d</a:t>
            </a:r>
          </a:p>
        </p:txBody>
      </p:sp>
      <p:sp>
        <p:nvSpPr>
          <p:cNvPr id="39988" name="Rectangle 70"/>
          <p:cNvSpPr>
            <a:spLocks noChangeArrowheads="1"/>
          </p:cNvSpPr>
          <p:nvPr/>
        </p:nvSpPr>
        <p:spPr bwMode="auto">
          <a:xfrm>
            <a:off x="5717554" y="3744937"/>
            <a:ext cx="759824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Name</a:t>
            </a:r>
          </a:p>
        </p:txBody>
      </p:sp>
      <p:sp>
        <p:nvSpPr>
          <p:cNvPr id="39989" name="Rectangle 71"/>
          <p:cNvSpPr>
            <a:spLocks noChangeArrowheads="1"/>
          </p:cNvSpPr>
          <p:nvPr/>
        </p:nvSpPr>
        <p:spPr bwMode="auto">
          <a:xfrm>
            <a:off x="4308777" y="1630387"/>
            <a:ext cx="670056" cy="592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führt</a:t>
            </a:r>
          </a:p>
          <a:p>
            <a:pPr algn="ctr">
              <a:lnSpc>
                <a:spcPct val="90000"/>
              </a:lnSpc>
            </a:pPr>
            <a:r>
              <a:rPr lang="de-DE"/>
              <a:t>aus</a:t>
            </a:r>
          </a:p>
        </p:txBody>
      </p:sp>
      <p:sp>
        <p:nvSpPr>
          <p:cNvPr id="39990" name="Rectangle 72"/>
          <p:cNvSpPr>
            <a:spLocks noChangeArrowheads="1"/>
          </p:cNvSpPr>
          <p:nvPr/>
        </p:nvSpPr>
        <p:spPr bwMode="auto">
          <a:xfrm>
            <a:off x="3062812" y="2848000"/>
            <a:ext cx="952185" cy="592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arbeitet</a:t>
            </a:r>
          </a:p>
          <a:p>
            <a:pPr algn="ctr">
              <a:lnSpc>
                <a:spcPct val="90000"/>
              </a:lnSpc>
            </a:pPr>
            <a:r>
              <a:rPr lang="de-DE"/>
              <a:t>in</a:t>
            </a:r>
          </a:p>
        </p:txBody>
      </p:sp>
      <p:sp>
        <p:nvSpPr>
          <p:cNvPr id="39991" name="AutoShape 73"/>
          <p:cNvSpPr>
            <a:spLocks noChangeArrowheads="1"/>
          </p:cNvSpPr>
          <p:nvPr/>
        </p:nvSpPr>
        <p:spPr bwMode="auto">
          <a:xfrm>
            <a:off x="1217735" y="2025675"/>
            <a:ext cx="1043354" cy="1054100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2" name="Line 74"/>
          <p:cNvSpPr>
            <a:spLocks noChangeShapeType="1"/>
          </p:cNvSpPr>
          <p:nvPr/>
        </p:nvSpPr>
        <p:spPr bwMode="auto">
          <a:xfrm>
            <a:off x="1742343" y="2038375"/>
            <a:ext cx="65209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93" name="Line 75"/>
          <p:cNvSpPr>
            <a:spLocks noChangeShapeType="1"/>
          </p:cNvSpPr>
          <p:nvPr/>
        </p:nvSpPr>
        <p:spPr bwMode="auto">
          <a:xfrm>
            <a:off x="2266950" y="2555901"/>
            <a:ext cx="3048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94" name="Line 76"/>
          <p:cNvSpPr>
            <a:spLocks noChangeShapeType="1"/>
          </p:cNvSpPr>
          <p:nvPr/>
        </p:nvSpPr>
        <p:spPr bwMode="auto">
          <a:xfrm flipV="1">
            <a:off x="2582008" y="2122513"/>
            <a:ext cx="0" cy="441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95" name="Rectangle 77"/>
          <p:cNvSpPr>
            <a:spLocks noChangeArrowheads="1"/>
          </p:cNvSpPr>
          <p:nvPr/>
        </p:nvSpPr>
        <p:spPr bwMode="auto">
          <a:xfrm>
            <a:off x="1286997" y="2254276"/>
            <a:ext cx="1005942" cy="758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600"/>
              <a:t>ist Ober-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abteilung 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von</a:t>
            </a:r>
          </a:p>
        </p:txBody>
      </p:sp>
      <p:sp>
        <p:nvSpPr>
          <p:cNvPr id="39996" name="Rectangle 78"/>
          <p:cNvSpPr>
            <a:spLocks noChangeArrowheads="1"/>
          </p:cNvSpPr>
          <p:nvPr/>
        </p:nvSpPr>
        <p:spPr bwMode="auto">
          <a:xfrm>
            <a:off x="2024052" y="2033612"/>
            <a:ext cx="301160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1</a:t>
            </a:r>
          </a:p>
        </p:txBody>
      </p:sp>
      <p:sp>
        <p:nvSpPr>
          <p:cNvPr id="39997" name="Rectangle 79"/>
          <p:cNvSpPr>
            <a:spLocks noChangeArrowheads="1"/>
          </p:cNvSpPr>
          <p:nvPr/>
        </p:nvSpPr>
        <p:spPr bwMode="auto">
          <a:xfrm>
            <a:off x="2285904" y="2567012"/>
            <a:ext cx="310855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n</a:t>
            </a:r>
          </a:p>
        </p:txBody>
      </p:sp>
      <p:grpSp>
        <p:nvGrpSpPr>
          <p:cNvPr id="39998" name="Group 80"/>
          <p:cNvGrpSpPr>
            <a:grpSpLocks/>
          </p:cNvGrpSpPr>
          <p:nvPr/>
        </p:nvGrpSpPr>
        <p:grpSpPr bwMode="auto">
          <a:xfrm>
            <a:off x="1144466" y="1138262"/>
            <a:ext cx="762000" cy="368300"/>
            <a:chOff x="830" y="598"/>
            <a:chExt cx="520" cy="232"/>
          </a:xfrm>
        </p:grpSpPr>
        <p:sp>
          <p:nvSpPr>
            <p:cNvPr id="40001" name="Oval 81"/>
            <p:cNvSpPr>
              <a:spLocks noChangeArrowheads="1"/>
            </p:cNvSpPr>
            <p:nvPr/>
          </p:nvSpPr>
          <p:spPr bwMode="auto">
            <a:xfrm>
              <a:off x="830" y="598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02" name="Rectangle 82"/>
            <p:cNvSpPr>
              <a:spLocks noChangeArrowheads="1"/>
            </p:cNvSpPr>
            <p:nvPr/>
          </p:nvSpPr>
          <p:spPr bwMode="auto">
            <a:xfrm>
              <a:off x="879" y="608"/>
              <a:ext cx="42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u="sng"/>
                <a:t>Kurz</a:t>
              </a:r>
            </a:p>
          </p:txBody>
        </p:sp>
      </p:grpSp>
      <p:sp>
        <p:nvSpPr>
          <p:cNvPr id="39999" name="Line 83"/>
          <p:cNvSpPr>
            <a:spLocks noChangeShapeType="1"/>
          </p:cNvSpPr>
          <p:nvPr/>
        </p:nvSpPr>
        <p:spPr bwMode="auto">
          <a:xfrm>
            <a:off x="1903535" y="1338287"/>
            <a:ext cx="480646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000" name="Rectangle 84"/>
          <p:cNvSpPr>
            <a:spLocks noGrp="1" noChangeArrowheads="1"/>
          </p:cNvSpPr>
          <p:nvPr>
            <p:ph type="title"/>
          </p:nvPr>
        </p:nvSpPr>
        <p:spPr>
          <a:xfrm>
            <a:off x="351692" y="188640"/>
            <a:ext cx="8792308" cy="498475"/>
          </a:xfrm>
        </p:spPr>
        <p:txBody>
          <a:bodyPr/>
          <a:lstStyle/>
          <a:p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Lernziel 2</a:t>
            </a:r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: ER-Diagramm erläutern</a:t>
            </a:r>
          </a:p>
        </p:txBody>
      </p:sp>
    </p:spTree>
    <p:extLst>
      <p:ext uri="{BB962C8B-B14F-4D97-AF65-F5344CB8AC3E}">
        <p14:creationId xmlns:p14="http://schemas.microsoft.com/office/powerpoint/2010/main" val="452031063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Aggregation und </a:t>
            </a:r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Dekomposition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7787208" cy="4968875"/>
          </a:xfrm>
        </p:spPr>
        <p:txBody>
          <a:bodyPr/>
          <a:lstStyle/>
          <a:p>
            <a:pPr lvl="1"/>
            <a:r>
              <a:rPr lang="de-DE" sz="2000" dirty="0">
                <a:ea typeface="ＭＳ Ｐゴシック" charset="0"/>
              </a:rPr>
              <a:t>Objekte können zu übergeordneten Objekten </a:t>
            </a:r>
            <a:r>
              <a:rPr lang="de-DE" sz="2000" dirty="0" smtClean="0">
                <a:ea typeface="ＭＳ Ｐゴシック" charset="0"/>
              </a:rPr>
              <a:t/>
            </a:r>
            <a:br>
              <a:rPr lang="de-DE" sz="2000" dirty="0" smtClean="0">
                <a:ea typeface="ＭＳ Ｐゴシック" charset="0"/>
              </a:rPr>
            </a:br>
            <a:r>
              <a:rPr lang="de-DE" sz="2000" dirty="0" smtClean="0">
                <a:ea typeface="ＭＳ Ｐゴシック" charset="0"/>
              </a:rPr>
              <a:t>aggregiert </a:t>
            </a:r>
            <a:r>
              <a:rPr lang="de-DE" sz="2000" dirty="0">
                <a:ea typeface="ＭＳ Ｐゴシック" charset="0"/>
              </a:rPr>
              <a:t>werden:</a:t>
            </a:r>
          </a:p>
          <a:p>
            <a:pPr lvl="2"/>
            <a:r>
              <a:rPr lang="de-DE" sz="2000" dirty="0">
                <a:ea typeface="ＭＳ Ｐゴシック" charset="0"/>
              </a:rPr>
              <a:t>Beziehungen zwischen Komponenten und übergeordnetem Objekt</a:t>
            </a:r>
          </a:p>
          <a:p>
            <a:pPr lvl="2"/>
            <a:r>
              <a:rPr lang="de-DE" sz="2000" dirty="0">
                <a:ea typeface="ＭＳ Ｐゴシック" charset="0"/>
              </a:rPr>
              <a:t>Übergeordnetes Objekt kann wiederum an Beziehungen teilnehmen.</a:t>
            </a:r>
          </a:p>
          <a:p>
            <a:pPr lvl="1"/>
            <a:r>
              <a:rPr lang="de-DE" sz="2000" dirty="0">
                <a:ea typeface="ＭＳ Ｐゴシック" charset="0"/>
              </a:rPr>
              <a:t>Im Vergleich zur "normalen" Assoziation wird die "Aggregation" in der </a:t>
            </a:r>
            <a:r>
              <a:rPr lang="de-DE" sz="2000" dirty="0" err="1">
                <a:ea typeface="ＭＳ Ｐゴシック" charset="0"/>
              </a:rPr>
              <a:t>Entity</a:t>
            </a:r>
            <a:r>
              <a:rPr lang="de-DE" sz="2000" dirty="0">
                <a:ea typeface="ＭＳ Ｐゴシック" charset="0"/>
              </a:rPr>
              <a:t>-</a:t>
            </a:r>
            <a:r>
              <a:rPr lang="de-DE" sz="2000" dirty="0" err="1" smtClean="0">
                <a:ea typeface="ＭＳ Ｐゴシック" charset="0"/>
              </a:rPr>
              <a:t>Relationship</a:t>
            </a:r>
            <a:r>
              <a:rPr lang="de-DE" sz="2000" dirty="0">
                <a:ea typeface="ＭＳ Ｐゴシック" charset="0"/>
              </a:rPr>
              <a:t>-Modellierung nicht besonders unterstützt. Man verwende anwendungsspezifische </a:t>
            </a:r>
            <a:r>
              <a:rPr lang="de-DE" sz="2000" dirty="0" smtClean="0">
                <a:ea typeface="ＭＳ Ｐゴシック" charset="0"/>
              </a:rPr>
              <a:t>Assoziationen</a:t>
            </a:r>
          </a:p>
          <a:p>
            <a:pPr lvl="1"/>
            <a:endParaRPr lang="de-DE" sz="2000" dirty="0">
              <a:ea typeface="ＭＳ Ｐゴシック" charset="0"/>
            </a:endParaRPr>
          </a:p>
          <a:p>
            <a:pPr lvl="1"/>
            <a:r>
              <a:rPr lang="de-DE" sz="2000" dirty="0" smtClean="0">
                <a:ea typeface="ＭＳ Ｐゴシック" charset="0"/>
              </a:rPr>
              <a:t>Aggregation von Werten (z.B. Addition) werden gesondert behandelt</a:t>
            </a:r>
            <a:endParaRPr lang="de-DE" sz="2000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7153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j-cs"/>
              </a:rPr>
              <a:t>Organisatorisches: Übungen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435975" cy="5256213"/>
          </a:xfrm>
        </p:spPr>
        <p:txBody>
          <a:bodyPr/>
          <a:lstStyle/>
          <a:p>
            <a:pPr>
              <a:defRPr/>
            </a:pPr>
            <a:r>
              <a:rPr lang="de-DE" sz="2400" b="1" dirty="0" smtClean="0"/>
              <a:t>Start</a:t>
            </a:r>
            <a:r>
              <a:rPr lang="de-DE" sz="2400" dirty="0" smtClean="0"/>
              <a:t>: Donnerstag, 19. April 2018   </a:t>
            </a:r>
          </a:p>
          <a:p>
            <a:pPr>
              <a:defRPr/>
            </a:pPr>
            <a:r>
              <a:rPr lang="de-DE" sz="2400" b="1" dirty="0" smtClean="0"/>
              <a:t>Übungen</a:t>
            </a:r>
            <a:r>
              <a:rPr lang="de-DE" sz="2400" dirty="0" smtClean="0"/>
              <a:t>: Donnerstags </a:t>
            </a:r>
            <a:br>
              <a:rPr lang="de-DE" sz="2400" dirty="0" smtClean="0"/>
            </a:br>
            <a:r>
              <a:rPr lang="de-DE" sz="2400" dirty="0" smtClean="0"/>
              <a:t>Anmeldung über </a:t>
            </a:r>
            <a:r>
              <a:rPr lang="de-DE" sz="2400" dirty="0" err="1" smtClean="0"/>
              <a:t>Moodle</a:t>
            </a:r>
            <a:r>
              <a:rPr lang="de-DE" sz="2400" dirty="0" smtClean="0"/>
              <a:t> nach dieser Veranstaltung</a:t>
            </a:r>
          </a:p>
          <a:p>
            <a:pPr>
              <a:defRPr/>
            </a:pPr>
            <a:r>
              <a:rPr lang="de-DE" sz="2400" b="1" dirty="0" smtClean="0"/>
              <a:t>Übungsaufgaben</a:t>
            </a:r>
            <a:r>
              <a:rPr lang="de-DE" sz="2400" dirty="0" smtClean="0"/>
              <a:t> stehen jeweils nach jeder Vorlesung </a:t>
            </a:r>
            <a:br>
              <a:rPr lang="de-DE" sz="2400" dirty="0" smtClean="0"/>
            </a:br>
            <a:r>
              <a:rPr lang="de-DE" sz="2400" dirty="0" smtClean="0"/>
              <a:t>bis spätestens Mittwoch 18 Uhr über </a:t>
            </a:r>
            <a:r>
              <a:rPr lang="de-DE" sz="2400" dirty="0" err="1" smtClean="0"/>
              <a:t>Moodle</a:t>
            </a:r>
            <a:r>
              <a:rPr lang="de-DE" sz="2400" dirty="0" smtClean="0"/>
              <a:t> bereit</a:t>
            </a:r>
          </a:p>
          <a:p>
            <a:pPr>
              <a:defRPr/>
            </a:pPr>
            <a:r>
              <a:rPr lang="de-DE" sz="2400" dirty="0"/>
              <a:t>Aufgaben sollen in einer </a:t>
            </a:r>
            <a:r>
              <a:rPr lang="de-DE" sz="2400" b="1" dirty="0"/>
              <a:t>2-er Gruppe </a:t>
            </a:r>
            <a:r>
              <a:rPr lang="de-DE" sz="2400" dirty="0"/>
              <a:t>bearbeitet werden</a:t>
            </a:r>
          </a:p>
          <a:p>
            <a:pPr>
              <a:defRPr/>
            </a:pPr>
            <a:r>
              <a:rPr lang="de-DE" sz="2400" b="1" dirty="0" smtClean="0"/>
              <a:t>Abgabe</a:t>
            </a:r>
            <a:r>
              <a:rPr lang="de-DE" sz="2400" dirty="0" smtClean="0"/>
              <a:t> </a:t>
            </a:r>
            <a:r>
              <a:rPr lang="de-DE" sz="2400" b="1" dirty="0" smtClean="0"/>
              <a:t>der Lösungen </a:t>
            </a:r>
            <a:r>
              <a:rPr lang="de-DE" sz="2400" dirty="0" smtClean="0"/>
              <a:t>erfolgt bis Montag in der jeweils folgenden Woche nach Ausgabe bis 12 Uhr in der IFIS-Teeküche (1 Kasten pro Gruppe)</a:t>
            </a:r>
          </a:p>
          <a:p>
            <a:pPr>
              <a:defRPr/>
            </a:pPr>
            <a:r>
              <a:rPr lang="de-DE" sz="2400" dirty="0" smtClean="0"/>
              <a:t>Bitte unbedingt Namen, Matrikelnummern und Übungsgruppennummern auf Abgaben vermerken</a:t>
            </a:r>
          </a:p>
          <a:p>
            <a:pPr>
              <a:defRPr/>
            </a:pPr>
            <a:r>
              <a:rPr lang="de-DE" sz="2400" b="1" dirty="0" smtClean="0"/>
              <a:t>Blatt 1</a:t>
            </a:r>
            <a:r>
              <a:rPr lang="de-DE" sz="2400" dirty="0" smtClean="0"/>
              <a:t>: </a:t>
            </a:r>
            <a:r>
              <a:rPr lang="de-DE" sz="2200" dirty="0" smtClean="0"/>
              <a:t>Ausgabe heute; Abgabe 16.4.18; Besprechung am  19.4.18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187326"/>
            <a:ext cx="8204689" cy="498475"/>
          </a:xfrm>
        </p:spPr>
        <p:txBody>
          <a:bodyPr/>
          <a:lstStyle/>
          <a:p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Aggregation (von Objekten)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411416" y="1447801"/>
            <a:ext cx="2009043" cy="481013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Fahrräder</a:t>
            </a:r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2576147" y="2170114"/>
            <a:ext cx="1673469" cy="642937"/>
          </a:xfrm>
          <a:prstGeom prst="diamond">
            <a:avLst/>
          </a:prstGeom>
          <a:solidFill>
            <a:srgbClr val="FF66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Teil-von</a:t>
            </a:r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4583723" y="2170114"/>
            <a:ext cx="1670538" cy="642937"/>
          </a:xfrm>
          <a:prstGeom prst="diamond">
            <a:avLst/>
          </a:prstGeom>
          <a:solidFill>
            <a:srgbClr val="FF66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Teil-von</a:t>
            </a:r>
          </a:p>
        </p:txBody>
      </p:sp>
      <p:cxnSp>
        <p:nvCxnSpPr>
          <p:cNvPr id="41990" name="AutoShape 6"/>
          <p:cNvCxnSpPr>
            <a:cxnSpLocks noChangeShapeType="1"/>
            <a:stCxn id="41987" idx="2"/>
            <a:endCxn id="41989" idx="0"/>
          </p:cNvCxnSpPr>
          <p:nvPr/>
        </p:nvCxnSpPr>
        <p:spPr bwMode="auto">
          <a:xfrm>
            <a:off x="4416669" y="1928813"/>
            <a:ext cx="1002323" cy="2413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1991" name="AutoShape 7"/>
          <p:cNvCxnSpPr>
            <a:cxnSpLocks noChangeShapeType="1"/>
            <a:stCxn id="41987" idx="2"/>
            <a:endCxn id="41988" idx="0"/>
          </p:cNvCxnSpPr>
          <p:nvPr/>
        </p:nvCxnSpPr>
        <p:spPr bwMode="auto">
          <a:xfrm flipH="1">
            <a:off x="3412882" y="1928813"/>
            <a:ext cx="1003788" cy="2413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1406769" y="3214688"/>
            <a:ext cx="2004646" cy="481012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Rahmen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5671038" y="3214688"/>
            <a:ext cx="2006112" cy="481012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Räder</a:t>
            </a:r>
          </a:p>
        </p:txBody>
      </p:sp>
      <p:cxnSp>
        <p:nvCxnSpPr>
          <p:cNvPr id="41994" name="AutoShape 10"/>
          <p:cNvCxnSpPr>
            <a:cxnSpLocks noChangeShapeType="1"/>
            <a:stCxn id="41988" idx="2"/>
            <a:endCxn id="41992" idx="0"/>
          </p:cNvCxnSpPr>
          <p:nvPr/>
        </p:nvCxnSpPr>
        <p:spPr bwMode="auto">
          <a:xfrm flipH="1">
            <a:off x="2409092" y="2813050"/>
            <a:ext cx="1003789" cy="40163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1995" name="AutoShape 11"/>
          <p:cNvCxnSpPr>
            <a:cxnSpLocks noChangeShapeType="1"/>
            <a:stCxn id="41989" idx="2"/>
            <a:endCxn id="41993" idx="0"/>
          </p:cNvCxnSpPr>
          <p:nvPr/>
        </p:nvCxnSpPr>
        <p:spPr bwMode="auto">
          <a:xfrm>
            <a:off x="5418992" y="2813050"/>
            <a:ext cx="1255835" cy="40163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1996" name="AutoShape 12"/>
          <p:cNvSpPr>
            <a:spLocks noChangeArrowheads="1"/>
          </p:cNvSpPr>
          <p:nvPr/>
        </p:nvSpPr>
        <p:spPr bwMode="auto">
          <a:xfrm>
            <a:off x="319454" y="4176714"/>
            <a:ext cx="1673469" cy="642937"/>
          </a:xfrm>
          <a:prstGeom prst="diamond">
            <a:avLst/>
          </a:prstGeom>
          <a:solidFill>
            <a:srgbClr val="FF66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Teil-von</a:t>
            </a:r>
          </a:p>
        </p:txBody>
      </p:sp>
      <p:sp>
        <p:nvSpPr>
          <p:cNvPr id="41997" name="AutoShape 13"/>
          <p:cNvSpPr>
            <a:spLocks noChangeArrowheads="1"/>
          </p:cNvSpPr>
          <p:nvPr/>
        </p:nvSpPr>
        <p:spPr bwMode="auto">
          <a:xfrm>
            <a:off x="2576147" y="4176714"/>
            <a:ext cx="1673469" cy="642937"/>
          </a:xfrm>
          <a:prstGeom prst="diamond">
            <a:avLst/>
          </a:prstGeom>
          <a:solidFill>
            <a:srgbClr val="FF66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Teil-von</a:t>
            </a:r>
          </a:p>
        </p:txBody>
      </p:sp>
      <p:sp>
        <p:nvSpPr>
          <p:cNvPr id="41998" name="AutoShape 14"/>
          <p:cNvSpPr>
            <a:spLocks noChangeArrowheads="1"/>
          </p:cNvSpPr>
          <p:nvPr/>
        </p:nvSpPr>
        <p:spPr bwMode="auto">
          <a:xfrm>
            <a:off x="4665785" y="4176714"/>
            <a:ext cx="1673469" cy="642937"/>
          </a:xfrm>
          <a:prstGeom prst="diamond">
            <a:avLst/>
          </a:prstGeom>
          <a:solidFill>
            <a:srgbClr val="FF66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Teil-von</a:t>
            </a:r>
          </a:p>
        </p:txBody>
      </p:sp>
      <p:sp>
        <p:nvSpPr>
          <p:cNvPr id="41999" name="AutoShape 15"/>
          <p:cNvSpPr>
            <a:spLocks noChangeArrowheads="1"/>
          </p:cNvSpPr>
          <p:nvPr/>
        </p:nvSpPr>
        <p:spPr bwMode="auto">
          <a:xfrm>
            <a:off x="6922478" y="4176714"/>
            <a:ext cx="1673469" cy="642937"/>
          </a:xfrm>
          <a:prstGeom prst="diamond">
            <a:avLst/>
          </a:prstGeom>
          <a:solidFill>
            <a:srgbClr val="FF66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Teil-von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152400" y="5221288"/>
            <a:ext cx="2004646" cy="481012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Rohre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2410559" y="5221288"/>
            <a:ext cx="2006111" cy="481012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Lenker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4498731" y="5221288"/>
            <a:ext cx="2007577" cy="481012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Felgen</a:t>
            </a:r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6758354" y="5221288"/>
            <a:ext cx="2004646" cy="481012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Speichen</a:t>
            </a:r>
          </a:p>
        </p:txBody>
      </p:sp>
      <p:cxnSp>
        <p:nvCxnSpPr>
          <p:cNvPr id="42004" name="AutoShape 20"/>
          <p:cNvCxnSpPr>
            <a:cxnSpLocks noChangeShapeType="1"/>
            <a:stCxn id="41992" idx="2"/>
            <a:endCxn id="41996" idx="0"/>
          </p:cNvCxnSpPr>
          <p:nvPr/>
        </p:nvCxnSpPr>
        <p:spPr bwMode="auto">
          <a:xfrm flipH="1">
            <a:off x="1156189" y="3695700"/>
            <a:ext cx="1252903" cy="481013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05" name="AutoShape 21"/>
          <p:cNvCxnSpPr>
            <a:cxnSpLocks noChangeShapeType="1"/>
            <a:stCxn id="41992" idx="2"/>
            <a:endCxn id="41997" idx="0"/>
          </p:cNvCxnSpPr>
          <p:nvPr/>
        </p:nvCxnSpPr>
        <p:spPr bwMode="auto">
          <a:xfrm>
            <a:off x="2409092" y="3695700"/>
            <a:ext cx="1003789" cy="481013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06" name="AutoShape 22"/>
          <p:cNvCxnSpPr>
            <a:cxnSpLocks noChangeShapeType="1"/>
            <a:stCxn id="41993" idx="2"/>
            <a:endCxn id="41998" idx="0"/>
          </p:cNvCxnSpPr>
          <p:nvPr/>
        </p:nvCxnSpPr>
        <p:spPr bwMode="auto">
          <a:xfrm flipH="1">
            <a:off x="5502520" y="3695700"/>
            <a:ext cx="1172308" cy="481013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07" name="AutoShape 23"/>
          <p:cNvCxnSpPr>
            <a:cxnSpLocks noChangeShapeType="1"/>
            <a:stCxn id="41993" idx="2"/>
            <a:endCxn id="41999" idx="0"/>
          </p:cNvCxnSpPr>
          <p:nvPr/>
        </p:nvCxnSpPr>
        <p:spPr bwMode="auto">
          <a:xfrm>
            <a:off x="6674827" y="3695700"/>
            <a:ext cx="1084385" cy="481013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08" name="AutoShape 24"/>
          <p:cNvCxnSpPr>
            <a:cxnSpLocks noChangeShapeType="1"/>
            <a:stCxn id="41996" idx="2"/>
            <a:endCxn id="42000" idx="0"/>
          </p:cNvCxnSpPr>
          <p:nvPr/>
        </p:nvCxnSpPr>
        <p:spPr bwMode="auto">
          <a:xfrm flipH="1">
            <a:off x="1154723" y="4819650"/>
            <a:ext cx="1466" cy="40163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09" name="AutoShape 25"/>
          <p:cNvCxnSpPr>
            <a:cxnSpLocks noChangeShapeType="1"/>
            <a:stCxn id="41997" idx="2"/>
            <a:endCxn id="42001" idx="0"/>
          </p:cNvCxnSpPr>
          <p:nvPr/>
        </p:nvCxnSpPr>
        <p:spPr bwMode="auto">
          <a:xfrm>
            <a:off x="3412882" y="4819650"/>
            <a:ext cx="1465" cy="40163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10" name="AutoShape 26"/>
          <p:cNvCxnSpPr>
            <a:cxnSpLocks noChangeShapeType="1"/>
            <a:stCxn id="41998" idx="2"/>
            <a:endCxn id="42002" idx="0"/>
          </p:cNvCxnSpPr>
          <p:nvPr/>
        </p:nvCxnSpPr>
        <p:spPr bwMode="auto">
          <a:xfrm>
            <a:off x="5502520" y="4819650"/>
            <a:ext cx="0" cy="40163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11" name="AutoShape 27"/>
          <p:cNvCxnSpPr>
            <a:cxnSpLocks noChangeShapeType="1"/>
            <a:stCxn id="41999" idx="2"/>
            <a:endCxn id="42003" idx="0"/>
          </p:cNvCxnSpPr>
          <p:nvPr/>
        </p:nvCxnSpPr>
        <p:spPr bwMode="auto">
          <a:xfrm>
            <a:off x="7759212" y="4819650"/>
            <a:ext cx="1465" cy="40163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845863" y="5918200"/>
            <a:ext cx="4154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>
                <a:latin typeface="Times New Roman" charset="0"/>
              </a:rPr>
              <a:t>...</a:t>
            </a: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3221251" y="5886450"/>
            <a:ext cx="4154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>
                <a:latin typeface="Times New Roman" charset="0"/>
              </a:rPr>
              <a:t>...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7654040" y="5886450"/>
            <a:ext cx="4154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>
                <a:latin typeface="Times New Roman" charset="0"/>
              </a:rPr>
              <a:t>...</a:t>
            </a:r>
          </a:p>
        </p:txBody>
      </p: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5228828" y="5886450"/>
            <a:ext cx="4154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>
                <a:latin typeface="Times New Roman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7369186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Identifikation und </a:t>
            </a:r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Schlüssel (1)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692" y="1066800"/>
            <a:ext cx="8581292" cy="5257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dirty="0">
                <a:ea typeface="ＭＳ Ｐゴシック" charset="0"/>
              </a:rPr>
              <a:t>Zur </a:t>
            </a:r>
            <a:r>
              <a:rPr lang="de-DE" sz="1800" b="1" dirty="0">
                <a:ea typeface="ＭＳ Ｐゴシック" charset="0"/>
              </a:rPr>
              <a:t>Identifikation</a:t>
            </a:r>
            <a:r>
              <a:rPr lang="de-DE" sz="1800" dirty="0">
                <a:ea typeface="ＭＳ Ｐゴシック" charset="0"/>
              </a:rPr>
              <a:t> existieren zwei grundlegende Ansätze in Datenbankmodellen:</a:t>
            </a:r>
          </a:p>
          <a:p>
            <a:pPr lvl="1">
              <a:lnSpc>
                <a:spcPct val="90000"/>
              </a:lnSpc>
            </a:pPr>
            <a:r>
              <a:rPr lang="de-DE" sz="1800" b="1" dirty="0">
                <a:ea typeface="ＭＳ Ｐゴシック" charset="0"/>
              </a:rPr>
              <a:t>Referentielle Identifikation</a:t>
            </a:r>
            <a:r>
              <a:rPr lang="de-DE" sz="1800" dirty="0">
                <a:ea typeface="ＭＳ Ｐゴシック" charset="0"/>
              </a:rPr>
              <a:t> bezeichnet direkte Verweise auf Objekte</a:t>
            </a:r>
            <a:br>
              <a:rPr lang="de-DE" sz="1800" dirty="0">
                <a:ea typeface="ＭＳ Ｐゴシック" charset="0"/>
              </a:rPr>
            </a:br>
            <a:r>
              <a:rPr lang="de-DE" sz="1800" dirty="0" smtClean="0">
                <a:ea typeface="ＭＳ Ｐゴシック" charset="0"/>
              </a:rPr>
              <a:t>(</a:t>
            </a:r>
            <a:r>
              <a:rPr lang="de-DE" sz="1800" dirty="0" smtClean="0">
                <a:ea typeface="ＭＳ Ｐゴシック" charset="0"/>
                <a:sym typeface="Wingdings"/>
              </a:rPr>
              <a:t></a:t>
            </a:r>
            <a:r>
              <a:rPr lang="de-DE" sz="1800" dirty="0" smtClean="0">
                <a:ea typeface="ＭＳ Ｐゴシック" charset="0"/>
              </a:rPr>
              <a:t>  </a:t>
            </a:r>
            <a:r>
              <a:rPr lang="de-DE" sz="1800" dirty="0">
                <a:ea typeface="ＭＳ Ｐゴシック" charset="0"/>
              </a:rPr>
              <a:t>Zeiger in Programmiersprachen).</a:t>
            </a:r>
          </a:p>
          <a:p>
            <a:pPr lvl="1">
              <a:lnSpc>
                <a:spcPct val="90000"/>
              </a:lnSpc>
            </a:pPr>
            <a:r>
              <a:rPr lang="de-DE" sz="1800" b="1" dirty="0">
                <a:ea typeface="ＭＳ Ｐゴシック" charset="0"/>
              </a:rPr>
              <a:t>Assoziative Identifikation</a:t>
            </a:r>
            <a:r>
              <a:rPr lang="de-DE" sz="1800" dirty="0">
                <a:ea typeface="ＭＳ Ｐゴシック" charset="0"/>
              </a:rPr>
              <a:t> verwendet die Werte von Attributen oder Attributkombinationen, um sich eindeutig auf Objekte zu beziehen</a:t>
            </a:r>
            <a:br>
              <a:rPr lang="de-DE" sz="1800" dirty="0">
                <a:ea typeface="ＭＳ Ｐゴシック" charset="0"/>
              </a:rPr>
            </a:br>
            <a:r>
              <a:rPr lang="de-DE" sz="1800" dirty="0" smtClean="0">
                <a:ea typeface="ＭＳ Ｐゴシック" charset="0"/>
              </a:rPr>
              <a:t>(</a:t>
            </a:r>
            <a:r>
              <a:rPr lang="de-DE" sz="1800" dirty="0">
                <a:ea typeface="ＭＳ Ｐゴシック" charset="0"/>
                <a:sym typeface="Wingdings"/>
              </a:rPr>
              <a:t></a:t>
            </a:r>
            <a:r>
              <a:rPr lang="de-DE" sz="1800" dirty="0" smtClean="0">
                <a:ea typeface="ＭＳ Ｐゴシック" charset="0"/>
              </a:rPr>
              <a:t> </a:t>
            </a:r>
            <a:r>
              <a:rPr lang="de-DE" sz="1800" dirty="0">
                <a:ea typeface="ＭＳ Ｐゴシック" charset="0"/>
              </a:rPr>
              <a:t>Schlüssel: Ausweisnummer, Fahrgestellnummer, ...).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In der Praxis benötigt man häufig beide Formen der Identifikation.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b="1" dirty="0">
                <a:ea typeface="ＭＳ Ｐゴシック" charset="0"/>
              </a:rPr>
              <a:t>Schlüssel: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Schlüssel sind Attribute oder Attributkombinationen mit innerhalb einer Klasse eindeutigen Werten und eignen sich deshalb zur Identifikation.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Es kann mehrere Schlüsselkandidaten geben (Primärschlüssel, Sekundärschlüssel).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Schlüssel stellen als Attributwerte Beziehungen zu anderen Objekten her (Fremdschlüssel).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Durch Fremdschlüssel referenzierte Objekte müssen existieren</a:t>
            </a:r>
            <a:br>
              <a:rPr lang="de-DE" sz="1800" dirty="0">
                <a:ea typeface="ＭＳ Ｐゴシック" charset="0"/>
              </a:rPr>
            </a:br>
            <a:r>
              <a:rPr lang="de-DE" sz="1800" dirty="0" smtClean="0">
                <a:ea typeface="ＭＳ Ｐゴシック" charset="0"/>
              </a:rPr>
              <a:t>(</a:t>
            </a:r>
            <a:r>
              <a:rPr lang="de-DE" sz="1800" dirty="0">
                <a:ea typeface="ＭＳ Ｐゴシック" charset="0"/>
                <a:sym typeface="Wingdings"/>
              </a:rPr>
              <a:t></a:t>
            </a:r>
            <a:r>
              <a:rPr lang="de-DE" sz="1800" dirty="0" smtClean="0">
                <a:ea typeface="ＭＳ Ｐゴシック" charset="0"/>
              </a:rPr>
              <a:t>  </a:t>
            </a:r>
            <a:r>
              <a:rPr lang="de-DE" sz="1800" dirty="0">
                <a:ea typeface="ＭＳ Ｐゴシック" charset="0"/>
              </a:rPr>
              <a:t>referentielle Integrität).</a:t>
            </a:r>
          </a:p>
        </p:txBody>
      </p:sp>
    </p:spTree>
    <p:extLst>
      <p:ext uri="{BB962C8B-B14F-4D97-AF65-F5344CB8AC3E}">
        <p14:creationId xmlns:p14="http://schemas.microsoft.com/office/powerpoint/2010/main" val="36964834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1608992" y="1812925"/>
            <a:ext cx="5495192" cy="1227138"/>
            <a:chOff x="1098" y="1142"/>
            <a:chExt cx="3750" cy="773"/>
          </a:xfrm>
        </p:grpSpPr>
        <p:grpSp>
          <p:nvGrpSpPr>
            <p:cNvPr id="44074" name="Group 3"/>
            <p:cNvGrpSpPr>
              <a:grpSpLocks/>
            </p:cNvGrpSpPr>
            <p:nvPr/>
          </p:nvGrpSpPr>
          <p:grpSpPr bwMode="auto">
            <a:xfrm>
              <a:off x="1098" y="1142"/>
              <a:ext cx="615" cy="773"/>
              <a:chOff x="1098" y="1142"/>
              <a:chExt cx="615" cy="773"/>
            </a:xfrm>
          </p:grpSpPr>
          <p:grpSp>
            <p:nvGrpSpPr>
              <p:cNvPr id="44090" name="Group 4"/>
              <p:cNvGrpSpPr>
                <a:grpSpLocks/>
              </p:cNvGrpSpPr>
              <p:nvPr/>
            </p:nvGrpSpPr>
            <p:grpSpPr bwMode="auto">
              <a:xfrm>
                <a:off x="1144" y="1142"/>
                <a:ext cx="520" cy="232"/>
                <a:chOff x="1144" y="1142"/>
                <a:chExt cx="520" cy="232"/>
              </a:xfrm>
            </p:grpSpPr>
            <p:sp>
              <p:nvSpPr>
                <p:cNvPr id="44097" name="Oval 5"/>
                <p:cNvSpPr>
                  <a:spLocks noChangeArrowheads="1"/>
                </p:cNvSpPr>
                <p:nvPr/>
              </p:nvSpPr>
              <p:spPr bwMode="auto">
                <a:xfrm>
                  <a:off x="1144" y="1142"/>
                  <a:ext cx="520" cy="23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98" name="Rectangle 6"/>
                <p:cNvSpPr>
                  <a:spLocks noChangeArrowheads="1"/>
                </p:cNvSpPr>
                <p:nvPr/>
              </p:nvSpPr>
              <p:spPr bwMode="auto">
                <a:xfrm>
                  <a:off x="1263" y="1152"/>
                  <a:ext cx="282" cy="2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de-DE" u="sng"/>
                    <a:t>Nr</a:t>
                  </a:r>
                </a:p>
              </p:txBody>
            </p:sp>
          </p:grpSp>
          <p:grpSp>
            <p:nvGrpSpPr>
              <p:cNvPr id="44091" name="Group 7"/>
              <p:cNvGrpSpPr>
                <a:grpSpLocks/>
              </p:cNvGrpSpPr>
              <p:nvPr/>
            </p:nvGrpSpPr>
            <p:grpSpPr bwMode="auto">
              <a:xfrm>
                <a:off x="1139" y="1419"/>
                <a:ext cx="520" cy="232"/>
                <a:chOff x="1139" y="1419"/>
                <a:chExt cx="520" cy="232"/>
              </a:xfrm>
            </p:grpSpPr>
            <p:sp>
              <p:nvSpPr>
                <p:cNvPr id="44095" name="Oval 8"/>
                <p:cNvSpPr>
                  <a:spLocks noChangeArrowheads="1"/>
                </p:cNvSpPr>
                <p:nvPr/>
              </p:nvSpPr>
              <p:spPr bwMode="auto">
                <a:xfrm>
                  <a:off x="1139" y="1419"/>
                  <a:ext cx="520" cy="23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96" name="Rectangle 9"/>
                <p:cNvSpPr>
                  <a:spLocks noChangeArrowheads="1"/>
                </p:cNvSpPr>
                <p:nvPr/>
              </p:nvSpPr>
              <p:spPr bwMode="auto">
                <a:xfrm>
                  <a:off x="1196" y="1429"/>
                  <a:ext cx="405" cy="2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de-DE"/>
                    <a:t>Titel</a:t>
                  </a:r>
                </a:p>
              </p:txBody>
            </p:sp>
          </p:grpSp>
          <p:grpSp>
            <p:nvGrpSpPr>
              <p:cNvPr id="44092" name="Group 10"/>
              <p:cNvGrpSpPr>
                <a:grpSpLocks/>
              </p:cNvGrpSpPr>
              <p:nvPr/>
            </p:nvGrpSpPr>
            <p:grpSpPr bwMode="auto">
              <a:xfrm>
                <a:off x="1098" y="1683"/>
                <a:ext cx="615" cy="232"/>
                <a:chOff x="1098" y="1683"/>
                <a:chExt cx="615" cy="232"/>
              </a:xfrm>
            </p:grpSpPr>
            <p:sp>
              <p:nvSpPr>
                <p:cNvPr id="44093" name="Oval 11"/>
                <p:cNvSpPr>
                  <a:spLocks noChangeArrowheads="1"/>
                </p:cNvSpPr>
                <p:nvPr/>
              </p:nvSpPr>
              <p:spPr bwMode="auto">
                <a:xfrm>
                  <a:off x="1145" y="1683"/>
                  <a:ext cx="520" cy="23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94" name="Rectangle 12"/>
                <p:cNvSpPr>
                  <a:spLocks noChangeArrowheads="1"/>
                </p:cNvSpPr>
                <p:nvPr/>
              </p:nvSpPr>
              <p:spPr bwMode="auto">
                <a:xfrm>
                  <a:off x="1098" y="1693"/>
                  <a:ext cx="615" cy="2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de-DE"/>
                    <a:t>Budget</a:t>
                  </a:r>
                </a:p>
              </p:txBody>
            </p:sp>
          </p:grpSp>
        </p:grpSp>
        <p:grpSp>
          <p:nvGrpSpPr>
            <p:cNvPr id="44075" name="Group 13"/>
            <p:cNvGrpSpPr>
              <a:grpSpLocks/>
            </p:cNvGrpSpPr>
            <p:nvPr/>
          </p:nvGrpSpPr>
          <p:grpSpPr bwMode="auto">
            <a:xfrm>
              <a:off x="1659" y="1234"/>
              <a:ext cx="536" cy="576"/>
              <a:chOff x="1659" y="1234"/>
              <a:chExt cx="536" cy="576"/>
            </a:xfrm>
          </p:grpSpPr>
          <p:sp>
            <p:nvSpPr>
              <p:cNvPr id="44087" name="Line 14"/>
              <p:cNvSpPr>
                <a:spLocks noChangeShapeType="1"/>
              </p:cNvSpPr>
              <p:nvPr/>
            </p:nvSpPr>
            <p:spPr bwMode="auto">
              <a:xfrm flipH="1" flipV="1">
                <a:off x="1659" y="1234"/>
                <a:ext cx="536" cy="2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4088" name="Line 15"/>
              <p:cNvSpPr>
                <a:spLocks noChangeShapeType="1"/>
              </p:cNvSpPr>
              <p:nvPr/>
            </p:nvSpPr>
            <p:spPr bwMode="auto">
              <a:xfrm flipH="1">
                <a:off x="1659" y="1482"/>
                <a:ext cx="536" cy="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4089" name="Line 16"/>
              <p:cNvSpPr>
                <a:spLocks noChangeShapeType="1"/>
              </p:cNvSpPr>
              <p:nvPr/>
            </p:nvSpPr>
            <p:spPr bwMode="auto">
              <a:xfrm flipH="1">
                <a:off x="1659" y="1482"/>
                <a:ext cx="536" cy="3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44076" name="Group 17"/>
            <p:cNvGrpSpPr>
              <a:grpSpLocks/>
            </p:cNvGrpSpPr>
            <p:nvPr/>
          </p:nvGrpSpPr>
          <p:grpSpPr bwMode="auto">
            <a:xfrm>
              <a:off x="2184" y="1177"/>
              <a:ext cx="2664" cy="607"/>
              <a:chOff x="2184" y="1177"/>
              <a:chExt cx="2664" cy="607"/>
            </a:xfrm>
          </p:grpSpPr>
          <p:sp>
            <p:nvSpPr>
              <p:cNvPr id="44077" name="Rectangle 18"/>
              <p:cNvSpPr>
                <a:spLocks noChangeArrowheads="1"/>
              </p:cNvSpPr>
              <p:nvPr/>
            </p:nvSpPr>
            <p:spPr bwMode="auto">
              <a:xfrm>
                <a:off x="2184" y="1370"/>
                <a:ext cx="597" cy="2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Projekt</a:t>
                </a:r>
              </a:p>
            </p:txBody>
          </p:sp>
          <p:sp>
            <p:nvSpPr>
              <p:cNvPr id="44078" name="Rectangle 19"/>
              <p:cNvSpPr>
                <a:spLocks noChangeArrowheads="1"/>
              </p:cNvSpPr>
              <p:nvPr/>
            </p:nvSpPr>
            <p:spPr bwMode="auto">
              <a:xfrm>
                <a:off x="4071" y="1370"/>
                <a:ext cx="777" cy="2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Abteilung</a:t>
                </a:r>
              </a:p>
            </p:txBody>
          </p:sp>
          <p:sp>
            <p:nvSpPr>
              <p:cNvPr id="44079" name="Rectangle 20"/>
              <p:cNvSpPr>
                <a:spLocks noChangeArrowheads="1"/>
              </p:cNvSpPr>
              <p:nvPr/>
            </p:nvSpPr>
            <p:spPr bwMode="auto">
              <a:xfrm>
                <a:off x="3849" y="1248"/>
                <a:ext cx="206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1</a:t>
                </a:r>
              </a:p>
            </p:txBody>
          </p:sp>
          <p:sp>
            <p:nvSpPr>
              <p:cNvPr id="44080" name="Rectangle 21"/>
              <p:cNvSpPr>
                <a:spLocks noChangeArrowheads="1"/>
              </p:cNvSpPr>
              <p:nvPr/>
            </p:nvSpPr>
            <p:spPr bwMode="auto">
              <a:xfrm>
                <a:off x="2778" y="1220"/>
                <a:ext cx="212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n</a:t>
                </a:r>
              </a:p>
            </p:txBody>
          </p:sp>
          <p:sp>
            <p:nvSpPr>
              <p:cNvPr id="44081" name="Line 22"/>
              <p:cNvSpPr>
                <a:spLocks noChangeShapeType="1"/>
              </p:cNvSpPr>
              <p:nvPr/>
            </p:nvSpPr>
            <p:spPr bwMode="auto">
              <a:xfrm flipH="1">
                <a:off x="2764" y="1513"/>
                <a:ext cx="39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4082" name="Line 23"/>
              <p:cNvSpPr>
                <a:spLocks noChangeShapeType="1"/>
              </p:cNvSpPr>
              <p:nvPr/>
            </p:nvSpPr>
            <p:spPr bwMode="auto">
              <a:xfrm flipH="1">
                <a:off x="2767" y="1441"/>
                <a:ext cx="39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4083" name="Line 24"/>
              <p:cNvSpPr>
                <a:spLocks noChangeShapeType="1"/>
              </p:cNvSpPr>
              <p:nvPr/>
            </p:nvSpPr>
            <p:spPr bwMode="auto">
              <a:xfrm>
                <a:off x="3726" y="1480"/>
                <a:ext cx="36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44084" name="Group 25"/>
              <p:cNvGrpSpPr>
                <a:grpSpLocks/>
              </p:cNvGrpSpPr>
              <p:nvPr/>
            </p:nvGrpSpPr>
            <p:grpSpPr bwMode="auto">
              <a:xfrm>
                <a:off x="3121" y="1177"/>
                <a:ext cx="607" cy="607"/>
                <a:chOff x="3121" y="1177"/>
                <a:chExt cx="607" cy="607"/>
              </a:xfrm>
            </p:grpSpPr>
            <p:sp>
              <p:nvSpPr>
                <p:cNvPr id="44085" name="AutoShape 26"/>
                <p:cNvSpPr>
                  <a:spLocks noChangeArrowheads="1"/>
                </p:cNvSpPr>
                <p:nvPr/>
              </p:nvSpPr>
              <p:spPr bwMode="auto">
                <a:xfrm>
                  <a:off x="3121" y="1177"/>
                  <a:ext cx="607" cy="607"/>
                </a:xfrm>
                <a:prstGeom prst="diamond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6" name="Rectangle 27"/>
                <p:cNvSpPr>
                  <a:spLocks noChangeArrowheads="1"/>
                </p:cNvSpPr>
                <p:nvPr/>
              </p:nvSpPr>
              <p:spPr bwMode="auto">
                <a:xfrm>
                  <a:off x="3170" y="1296"/>
                  <a:ext cx="508" cy="3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de-DE"/>
                    <a:t>führt</a:t>
                  </a:r>
                </a:p>
                <a:p>
                  <a:pPr algn="ctr">
                    <a:lnSpc>
                      <a:spcPct val="90000"/>
                    </a:lnSpc>
                  </a:pPr>
                  <a:r>
                    <a:rPr lang="de-DE"/>
                    <a:t>durch</a:t>
                  </a:r>
                </a:p>
              </p:txBody>
            </p:sp>
          </p:grpSp>
        </p:grpSp>
      </p:grpSp>
      <p:grpSp>
        <p:nvGrpSpPr>
          <p:cNvPr id="44035" name="Group 28"/>
          <p:cNvGrpSpPr>
            <a:grpSpLocks/>
          </p:cNvGrpSpPr>
          <p:nvPr/>
        </p:nvGrpSpPr>
        <p:grpSpPr bwMode="auto">
          <a:xfrm>
            <a:off x="1217736" y="4060825"/>
            <a:ext cx="2952750" cy="2147888"/>
            <a:chOff x="831" y="2558"/>
            <a:chExt cx="2015" cy="1353"/>
          </a:xfrm>
        </p:grpSpPr>
        <p:sp>
          <p:nvSpPr>
            <p:cNvPr id="220189" name="Rectangle 29"/>
            <p:cNvSpPr>
              <a:spLocks noChangeArrowheads="1"/>
            </p:cNvSpPr>
            <p:nvPr/>
          </p:nvSpPr>
          <p:spPr bwMode="auto">
            <a:xfrm>
              <a:off x="1072" y="2980"/>
              <a:ext cx="1480" cy="9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4056" name="Line 30"/>
            <p:cNvSpPr>
              <a:spLocks noChangeShapeType="1"/>
            </p:cNvSpPr>
            <p:nvPr/>
          </p:nvSpPr>
          <p:spPr bwMode="auto">
            <a:xfrm>
              <a:off x="1072" y="3216"/>
              <a:ext cx="1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57" name="Line 31"/>
            <p:cNvSpPr>
              <a:spLocks noChangeShapeType="1"/>
            </p:cNvSpPr>
            <p:nvPr/>
          </p:nvSpPr>
          <p:spPr bwMode="auto">
            <a:xfrm>
              <a:off x="1072" y="3456"/>
              <a:ext cx="1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58" name="Line 32"/>
            <p:cNvSpPr>
              <a:spLocks noChangeShapeType="1"/>
            </p:cNvSpPr>
            <p:nvPr/>
          </p:nvSpPr>
          <p:spPr bwMode="auto">
            <a:xfrm>
              <a:off x="1072" y="3696"/>
              <a:ext cx="1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59" name="Line 33"/>
            <p:cNvSpPr>
              <a:spLocks noChangeShapeType="1"/>
            </p:cNvSpPr>
            <p:nvPr/>
          </p:nvSpPr>
          <p:spPr bwMode="auto">
            <a:xfrm>
              <a:off x="1788" y="2980"/>
              <a:ext cx="0" cy="9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60" name="Rectangle 34"/>
            <p:cNvSpPr>
              <a:spLocks noChangeArrowheads="1"/>
            </p:cNvSpPr>
            <p:nvPr/>
          </p:nvSpPr>
          <p:spPr bwMode="auto">
            <a:xfrm>
              <a:off x="1155" y="2783"/>
              <a:ext cx="597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Projekt</a:t>
              </a:r>
            </a:p>
          </p:txBody>
        </p:sp>
        <p:sp>
          <p:nvSpPr>
            <p:cNvPr id="44061" name="Rectangle 35"/>
            <p:cNvSpPr>
              <a:spLocks noChangeArrowheads="1"/>
            </p:cNvSpPr>
            <p:nvPr/>
          </p:nvSpPr>
          <p:spPr bwMode="auto">
            <a:xfrm>
              <a:off x="1827" y="2783"/>
              <a:ext cx="777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Abteilung</a:t>
              </a:r>
            </a:p>
          </p:txBody>
        </p:sp>
        <p:sp>
          <p:nvSpPr>
            <p:cNvPr id="44062" name="Rectangle 36"/>
            <p:cNvSpPr>
              <a:spLocks noChangeArrowheads="1"/>
            </p:cNvSpPr>
            <p:nvPr/>
          </p:nvSpPr>
          <p:spPr bwMode="auto">
            <a:xfrm>
              <a:off x="1251" y="3695"/>
              <a:ext cx="22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</a:t>
              </a:r>
            </a:p>
          </p:txBody>
        </p:sp>
        <p:sp>
          <p:nvSpPr>
            <p:cNvPr id="44063" name="Rectangle 37"/>
            <p:cNvSpPr>
              <a:spLocks noChangeArrowheads="1"/>
            </p:cNvSpPr>
            <p:nvPr/>
          </p:nvSpPr>
          <p:spPr bwMode="auto">
            <a:xfrm>
              <a:off x="1971" y="3023"/>
              <a:ext cx="22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</a:t>
              </a:r>
            </a:p>
          </p:txBody>
        </p:sp>
        <p:sp>
          <p:nvSpPr>
            <p:cNvPr id="44064" name="Rectangle 38"/>
            <p:cNvSpPr>
              <a:spLocks noChangeArrowheads="1"/>
            </p:cNvSpPr>
            <p:nvPr/>
          </p:nvSpPr>
          <p:spPr bwMode="auto">
            <a:xfrm>
              <a:off x="1971" y="3263"/>
              <a:ext cx="22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</a:t>
              </a:r>
            </a:p>
          </p:txBody>
        </p:sp>
        <p:sp>
          <p:nvSpPr>
            <p:cNvPr id="44065" name="Rectangle 39"/>
            <p:cNvSpPr>
              <a:spLocks noChangeArrowheads="1"/>
            </p:cNvSpPr>
            <p:nvPr/>
          </p:nvSpPr>
          <p:spPr bwMode="auto">
            <a:xfrm>
              <a:off x="1971" y="3503"/>
              <a:ext cx="22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</a:t>
              </a:r>
            </a:p>
          </p:txBody>
        </p:sp>
        <p:sp>
          <p:nvSpPr>
            <p:cNvPr id="44066" name="Rectangle 40"/>
            <p:cNvSpPr>
              <a:spLocks noChangeArrowheads="1"/>
            </p:cNvSpPr>
            <p:nvPr/>
          </p:nvSpPr>
          <p:spPr bwMode="auto">
            <a:xfrm>
              <a:off x="1971" y="3695"/>
              <a:ext cx="22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</a:t>
              </a:r>
            </a:p>
          </p:txBody>
        </p:sp>
        <p:sp>
          <p:nvSpPr>
            <p:cNvPr id="44067" name="Oval 41"/>
            <p:cNvSpPr>
              <a:spLocks noChangeArrowheads="1"/>
            </p:cNvSpPr>
            <p:nvPr/>
          </p:nvSpPr>
          <p:spPr bwMode="auto">
            <a:xfrm>
              <a:off x="1408" y="307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4068" name="Oval 42"/>
            <p:cNvSpPr>
              <a:spLocks noChangeArrowheads="1"/>
            </p:cNvSpPr>
            <p:nvPr/>
          </p:nvSpPr>
          <p:spPr bwMode="auto">
            <a:xfrm>
              <a:off x="1408" y="331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4069" name="Oval 43"/>
            <p:cNvSpPr>
              <a:spLocks noChangeArrowheads="1"/>
            </p:cNvSpPr>
            <p:nvPr/>
          </p:nvSpPr>
          <p:spPr bwMode="auto">
            <a:xfrm>
              <a:off x="1408" y="355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4070" name="Line 44"/>
            <p:cNvSpPr>
              <a:spLocks noChangeShapeType="1"/>
            </p:cNvSpPr>
            <p:nvPr/>
          </p:nvSpPr>
          <p:spPr bwMode="auto">
            <a:xfrm flipH="1">
              <a:off x="837" y="3096"/>
              <a:ext cx="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71" name="Line 45"/>
            <p:cNvSpPr>
              <a:spLocks noChangeShapeType="1"/>
            </p:cNvSpPr>
            <p:nvPr/>
          </p:nvSpPr>
          <p:spPr bwMode="auto">
            <a:xfrm flipH="1">
              <a:off x="837" y="3339"/>
              <a:ext cx="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72" name="Line 46"/>
            <p:cNvSpPr>
              <a:spLocks noChangeShapeType="1"/>
            </p:cNvSpPr>
            <p:nvPr/>
          </p:nvSpPr>
          <p:spPr bwMode="auto">
            <a:xfrm flipH="1">
              <a:off x="837" y="3579"/>
              <a:ext cx="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73" name="Rectangle 47"/>
            <p:cNvSpPr>
              <a:spLocks noChangeArrowheads="1"/>
            </p:cNvSpPr>
            <p:nvPr/>
          </p:nvSpPr>
          <p:spPr bwMode="auto">
            <a:xfrm>
              <a:off x="831" y="2558"/>
              <a:ext cx="201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 b="1" dirty="0">
                  <a:latin typeface="+mn-lt"/>
                </a:rPr>
                <a:t>Referentielle Identifikation</a:t>
              </a:r>
            </a:p>
          </p:txBody>
        </p:sp>
      </p:grpSp>
      <p:grpSp>
        <p:nvGrpSpPr>
          <p:cNvPr id="44036" name="Group 48"/>
          <p:cNvGrpSpPr>
            <a:grpSpLocks/>
          </p:cNvGrpSpPr>
          <p:nvPr/>
        </p:nvGrpSpPr>
        <p:grpSpPr bwMode="auto">
          <a:xfrm>
            <a:off x="5083420" y="4060825"/>
            <a:ext cx="2798884" cy="2128838"/>
            <a:chOff x="3469" y="2558"/>
            <a:chExt cx="1910" cy="1341"/>
          </a:xfrm>
        </p:grpSpPr>
        <p:sp>
          <p:nvSpPr>
            <p:cNvPr id="220209" name="Rectangle 49"/>
            <p:cNvSpPr>
              <a:spLocks noChangeArrowheads="1"/>
            </p:cNvSpPr>
            <p:nvPr/>
          </p:nvSpPr>
          <p:spPr bwMode="auto">
            <a:xfrm>
              <a:off x="3660" y="2972"/>
              <a:ext cx="1480" cy="9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4040" name="Line 50"/>
            <p:cNvSpPr>
              <a:spLocks noChangeShapeType="1"/>
            </p:cNvSpPr>
            <p:nvPr/>
          </p:nvSpPr>
          <p:spPr bwMode="auto">
            <a:xfrm>
              <a:off x="3664" y="3216"/>
              <a:ext cx="1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41" name="Line 51"/>
            <p:cNvSpPr>
              <a:spLocks noChangeShapeType="1"/>
            </p:cNvSpPr>
            <p:nvPr/>
          </p:nvSpPr>
          <p:spPr bwMode="auto">
            <a:xfrm>
              <a:off x="3664" y="3456"/>
              <a:ext cx="1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42" name="Line 52"/>
            <p:cNvSpPr>
              <a:spLocks noChangeShapeType="1"/>
            </p:cNvSpPr>
            <p:nvPr/>
          </p:nvSpPr>
          <p:spPr bwMode="auto">
            <a:xfrm>
              <a:off x="3664" y="3696"/>
              <a:ext cx="1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43" name="Line 53"/>
            <p:cNvSpPr>
              <a:spLocks noChangeShapeType="1"/>
            </p:cNvSpPr>
            <p:nvPr/>
          </p:nvSpPr>
          <p:spPr bwMode="auto">
            <a:xfrm>
              <a:off x="4380" y="2980"/>
              <a:ext cx="0" cy="9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44" name="Rectangle 54"/>
            <p:cNvSpPr>
              <a:spLocks noChangeArrowheads="1"/>
            </p:cNvSpPr>
            <p:nvPr/>
          </p:nvSpPr>
          <p:spPr bwMode="auto">
            <a:xfrm>
              <a:off x="3747" y="2783"/>
              <a:ext cx="597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Projekt</a:t>
              </a:r>
            </a:p>
          </p:txBody>
        </p:sp>
        <p:sp>
          <p:nvSpPr>
            <p:cNvPr id="44045" name="Rectangle 55"/>
            <p:cNvSpPr>
              <a:spLocks noChangeArrowheads="1"/>
            </p:cNvSpPr>
            <p:nvPr/>
          </p:nvSpPr>
          <p:spPr bwMode="auto">
            <a:xfrm>
              <a:off x="4419" y="2783"/>
              <a:ext cx="777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Abteilung</a:t>
              </a:r>
            </a:p>
          </p:txBody>
        </p:sp>
        <p:sp>
          <p:nvSpPr>
            <p:cNvPr id="44046" name="Rectangle 56"/>
            <p:cNvSpPr>
              <a:spLocks noChangeArrowheads="1"/>
            </p:cNvSpPr>
            <p:nvPr/>
          </p:nvSpPr>
          <p:spPr bwMode="auto">
            <a:xfrm>
              <a:off x="3784" y="2990"/>
              <a:ext cx="44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4711</a:t>
              </a:r>
            </a:p>
          </p:txBody>
        </p:sp>
        <p:sp>
          <p:nvSpPr>
            <p:cNvPr id="44047" name="Rectangle 57"/>
            <p:cNvSpPr>
              <a:spLocks noChangeArrowheads="1"/>
            </p:cNvSpPr>
            <p:nvPr/>
          </p:nvSpPr>
          <p:spPr bwMode="auto">
            <a:xfrm>
              <a:off x="3784" y="3232"/>
              <a:ext cx="44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4712</a:t>
              </a:r>
            </a:p>
          </p:txBody>
        </p:sp>
        <p:sp>
          <p:nvSpPr>
            <p:cNvPr id="44048" name="Rectangle 58"/>
            <p:cNvSpPr>
              <a:spLocks noChangeArrowheads="1"/>
            </p:cNvSpPr>
            <p:nvPr/>
          </p:nvSpPr>
          <p:spPr bwMode="auto">
            <a:xfrm>
              <a:off x="3785" y="3469"/>
              <a:ext cx="44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4713</a:t>
              </a:r>
            </a:p>
          </p:txBody>
        </p:sp>
        <p:sp>
          <p:nvSpPr>
            <p:cNvPr id="44049" name="Rectangle 59"/>
            <p:cNvSpPr>
              <a:spLocks noChangeArrowheads="1"/>
            </p:cNvSpPr>
            <p:nvPr/>
          </p:nvSpPr>
          <p:spPr bwMode="auto">
            <a:xfrm>
              <a:off x="3792" y="3683"/>
              <a:ext cx="25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....</a:t>
              </a:r>
            </a:p>
          </p:txBody>
        </p:sp>
        <p:sp>
          <p:nvSpPr>
            <p:cNvPr id="44050" name="Rectangle 60"/>
            <p:cNvSpPr>
              <a:spLocks noChangeArrowheads="1"/>
            </p:cNvSpPr>
            <p:nvPr/>
          </p:nvSpPr>
          <p:spPr bwMode="auto">
            <a:xfrm>
              <a:off x="4561" y="3683"/>
              <a:ext cx="22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</a:t>
              </a:r>
            </a:p>
          </p:txBody>
        </p:sp>
        <p:sp>
          <p:nvSpPr>
            <p:cNvPr id="44051" name="Rectangle 61"/>
            <p:cNvSpPr>
              <a:spLocks noChangeArrowheads="1"/>
            </p:cNvSpPr>
            <p:nvPr/>
          </p:nvSpPr>
          <p:spPr bwMode="auto">
            <a:xfrm>
              <a:off x="4561" y="3469"/>
              <a:ext cx="22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</a:t>
              </a:r>
            </a:p>
          </p:txBody>
        </p:sp>
        <p:sp>
          <p:nvSpPr>
            <p:cNvPr id="44052" name="Rectangle 62"/>
            <p:cNvSpPr>
              <a:spLocks noChangeArrowheads="1"/>
            </p:cNvSpPr>
            <p:nvPr/>
          </p:nvSpPr>
          <p:spPr bwMode="auto">
            <a:xfrm>
              <a:off x="4561" y="3232"/>
              <a:ext cx="22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</a:t>
              </a:r>
            </a:p>
          </p:txBody>
        </p:sp>
        <p:sp>
          <p:nvSpPr>
            <p:cNvPr id="44053" name="Rectangle 63"/>
            <p:cNvSpPr>
              <a:spLocks noChangeArrowheads="1"/>
            </p:cNvSpPr>
            <p:nvPr/>
          </p:nvSpPr>
          <p:spPr bwMode="auto">
            <a:xfrm>
              <a:off x="4561" y="2990"/>
              <a:ext cx="22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</a:t>
              </a:r>
            </a:p>
          </p:txBody>
        </p:sp>
        <p:sp>
          <p:nvSpPr>
            <p:cNvPr id="44054" name="Rectangle 64"/>
            <p:cNvSpPr>
              <a:spLocks noChangeArrowheads="1"/>
            </p:cNvSpPr>
            <p:nvPr/>
          </p:nvSpPr>
          <p:spPr bwMode="auto">
            <a:xfrm>
              <a:off x="3469" y="2558"/>
              <a:ext cx="1910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 b="1">
                  <a:latin typeface="+mn-lt"/>
                </a:rPr>
                <a:t>Assoziative Identifikation</a:t>
              </a:r>
            </a:p>
          </p:txBody>
        </p:sp>
      </p:grpSp>
      <p:sp>
        <p:nvSpPr>
          <p:cNvPr id="44037" name="Rectangle 6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Identifikation und </a:t>
            </a:r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Schlüssel (2)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4038" name="Rectangle 6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b="1" dirty="0">
                <a:ea typeface="ＭＳ Ｐゴシック" charset="0"/>
              </a:rPr>
              <a:t>Beispiel</a:t>
            </a:r>
            <a:r>
              <a:rPr lang="de-DE" sz="1800" dirty="0">
                <a:ea typeface="ＭＳ Ｐゴシック" charset="0"/>
              </a:rPr>
              <a:t>: Projekte können durch eine Nummer eindeutig identifiziert werden.</a:t>
            </a: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>
              <a:buFont typeface="Monotype Sorts" charset="0"/>
              <a:buNone/>
            </a:pPr>
            <a:r>
              <a:rPr lang="de-DE" sz="1800" dirty="0">
                <a:ea typeface="ＭＳ Ｐゴシック" charset="0"/>
              </a:rPr>
              <a:t>	</a:t>
            </a:r>
            <a:r>
              <a:rPr lang="de-DE" sz="1800" dirty="0" smtClean="0">
                <a:ea typeface="ＭＳ Ｐゴシック" charset="0"/>
              </a:rPr>
              <a:t/>
            </a:r>
            <a:br>
              <a:rPr lang="de-DE" sz="1800" dirty="0" smtClean="0">
                <a:ea typeface="ＭＳ Ｐゴシック" charset="0"/>
              </a:rPr>
            </a:br>
            <a:r>
              <a:rPr lang="de-DE" sz="1800" dirty="0" smtClean="0">
                <a:ea typeface="ＭＳ Ｐゴシック" charset="0"/>
              </a:rPr>
              <a:t>Dabei </a:t>
            </a:r>
            <a:r>
              <a:rPr lang="de-DE" sz="1800" dirty="0">
                <a:ea typeface="ＭＳ Ｐゴシック" charset="0"/>
              </a:rPr>
              <a:t>existieren zwei Möglichkeiten zur Identifikation von Projekten innerhalb der Assoziation "führt durch":</a:t>
            </a:r>
          </a:p>
        </p:txBody>
      </p:sp>
    </p:spTree>
    <p:extLst>
      <p:ext uri="{BB962C8B-B14F-4D97-AF65-F5344CB8AC3E}">
        <p14:creationId xmlns:p14="http://schemas.microsoft.com/office/powerpoint/2010/main" val="1008522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5"/>
          <p:cNvSpPr>
            <a:spLocks noChangeArrowheads="1"/>
          </p:cNvSpPr>
          <p:nvPr/>
        </p:nvSpPr>
        <p:spPr bwMode="auto">
          <a:xfrm>
            <a:off x="325316" y="649288"/>
            <a:ext cx="8818685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059" name="Group 2"/>
          <p:cNvGrpSpPr>
            <a:grpSpLocks/>
          </p:cNvGrpSpPr>
          <p:nvPr/>
        </p:nvGrpSpPr>
        <p:grpSpPr bwMode="auto">
          <a:xfrm>
            <a:off x="0" y="52388"/>
            <a:ext cx="9077325" cy="6616700"/>
            <a:chOff x="0" y="33"/>
            <a:chExt cx="5718" cy="4168"/>
          </a:xfrm>
        </p:grpSpPr>
        <p:sp>
          <p:nvSpPr>
            <p:cNvPr id="45060" name="Rectangle 3"/>
            <p:cNvSpPr>
              <a:spLocks noChangeArrowheads="1"/>
            </p:cNvSpPr>
            <p:nvPr/>
          </p:nvSpPr>
          <p:spPr bwMode="auto">
            <a:xfrm>
              <a:off x="1172" y="935"/>
              <a:ext cx="1028" cy="28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dirty="0">
                  <a:latin typeface="Arial Narrow" charset="0"/>
                </a:rPr>
                <a:t>Studenten</a:t>
              </a:r>
            </a:p>
          </p:txBody>
        </p:sp>
        <p:sp>
          <p:nvSpPr>
            <p:cNvPr id="45061" name="Rectangle 4"/>
            <p:cNvSpPr>
              <a:spLocks noChangeArrowheads="1"/>
            </p:cNvSpPr>
            <p:nvPr/>
          </p:nvSpPr>
          <p:spPr bwMode="auto">
            <a:xfrm>
              <a:off x="1056" y="3408"/>
              <a:ext cx="1028" cy="28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Assistenten</a:t>
              </a:r>
            </a:p>
          </p:txBody>
        </p:sp>
        <p:sp>
          <p:nvSpPr>
            <p:cNvPr id="45062" name="Oval 5"/>
            <p:cNvSpPr>
              <a:spLocks noChangeArrowheads="1"/>
            </p:cNvSpPr>
            <p:nvPr/>
          </p:nvSpPr>
          <p:spPr bwMode="auto">
            <a:xfrm>
              <a:off x="43" y="480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u="sng">
                  <a:latin typeface="Arial Narrow" charset="0"/>
                </a:rPr>
                <a:t>MatrNr</a:t>
              </a:r>
            </a:p>
          </p:txBody>
        </p:sp>
        <p:sp>
          <p:nvSpPr>
            <p:cNvPr id="45063" name="Oval 6"/>
            <p:cNvSpPr>
              <a:spLocks noChangeArrowheads="1"/>
            </p:cNvSpPr>
            <p:nvPr/>
          </p:nvSpPr>
          <p:spPr bwMode="auto">
            <a:xfrm>
              <a:off x="43" y="2928"/>
              <a:ext cx="887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u="sng">
                  <a:latin typeface="Arial Narrow" charset="0"/>
                </a:rPr>
                <a:t>PersNr</a:t>
              </a:r>
            </a:p>
          </p:txBody>
        </p:sp>
        <p:sp>
          <p:nvSpPr>
            <p:cNvPr id="45064" name="Oval 7"/>
            <p:cNvSpPr>
              <a:spLocks noChangeArrowheads="1"/>
            </p:cNvSpPr>
            <p:nvPr/>
          </p:nvSpPr>
          <p:spPr bwMode="auto">
            <a:xfrm>
              <a:off x="43" y="1440"/>
              <a:ext cx="887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Semester</a:t>
              </a:r>
            </a:p>
          </p:txBody>
        </p:sp>
        <p:sp>
          <p:nvSpPr>
            <p:cNvPr id="45065" name="Oval 8"/>
            <p:cNvSpPr>
              <a:spLocks noChangeArrowheads="1"/>
            </p:cNvSpPr>
            <p:nvPr/>
          </p:nvSpPr>
          <p:spPr bwMode="auto">
            <a:xfrm>
              <a:off x="43" y="960"/>
              <a:ext cx="887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Name</a:t>
              </a:r>
            </a:p>
          </p:txBody>
        </p:sp>
        <p:sp>
          <p:nvSpPr>
            <p:cNvPr id="45066" name="Oval 9"/>
            <p:cNvSpPr>
              <a:spLocks noChangeArrowheads="1"/>
            </p:cNvSpPr>
            <p:nvPr/>
          </p:nvSpPr>
          <p:spPr bwMode="auto">
            <a:xfrm>
              <a:off x="43" y="3360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Name</a:t>
              </a:r>
            </a:p>
          </p:txBody>
        </p:sp>
        <p:sp>
          <p:nvSpPr>
            <p:cNvPr id="45067" name="Oval 10"/>
            <p:cNvSpPr>
              <a:spLocks noChangeArrowheads="1"/>
            </p:cNvSpPr>
            <p:nvPr/>
          </p:nvSpPr>
          <p:spPr bwMode="auto">
            <a:xfrm>
              <a:off x="43" y="3840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Fachgebiet</a:t>
              </a:r>
            </a:p>
          </p:txBody>
        </p:sp>
        <p:sp>
          <p:nvSpPr>
            <p:cNvPr id="45068" name="Line 11"/>
            <p:cNvSpPr>
              <a:spLocks noChangeShapeType="1"/>
            </p:cNvSpPr>
            <p:nvPr/>
          </p:nvSpPr>
          <p:spPr bwMode="auto">
            <a:xfrm>
              <a:off x="1031" y="3135"/>
              <a:ext cx="0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069" name="Oval 12"/>
            <p:cNvSpPr>
              <a:spLocks noChangeArrowheads="1"/>
            </p:cNvSpPr>
            <p:nvPr/>
          </p:nvSpPr>
          <p:spPr bwMode="auto">
            <a:xfrm>
              <a:off x="1296" y="2208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Note</a:t>
              </a:r>
            </a:p>
          </p:txBody>
        </p:sp>
        <p:sp>
          <p:nvSpPr>
            <p:cNvPr id="45070" name="AutoShape 13"/>
            <p:cNvSpPr>
              <a:spLocks noChangeArrowheads="1"/>
            </p:cNvSpPr>
            <p:nvPr/>
          </p:nvSpPr>
          <p:spPr bwMode="auto">
            <a:xfrm>
              <a:off x="2496" y="864"/>
              <a:ext cx="748" cy="459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hören</a:t>
              </a:r>
            </a:p>
          </p:txBody>
        </p:sp>
        <p:sp>
          <p:nvSpPr>
            <p:cNvPr id="45071" name="AutoShape 14"/>
            <p:cNvSpPr>
              <a:spLocks noChangeArrowheads="1"/>
            </p:cNvSpPr>
            <p:nvPr/>
          </p:nvSpPr>
          <p:spPr bwMode="auto">
            <a:xfrm>
              <a:off x="2480" y="2159"/>
              <a:ext cx="748" cy="458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prüfen</a:t>
              </a:r>
            </a:p>
          </p:txBody>
        </p:sp>
        <p:sp>
          <p:nvSpPr>
            <p:cNvPr id="45072" name="AutoShape 15"/>
            <p:cNvSpPr>
              <a:spLocks noChangeArrowheads="1"/>
            </p:cNvSpPr>
            <p:nvPr/>
          </p:nvSpPr>
          <p:spPr bwMode="auto">
            <a:xfrm>
              <a:off x="2256" y="3264"/>
              <a:ext cx="1104" cy="614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arbeitenFür</a:t>
              </a:r>
            </a:p>
          </p:txBody>
        </p:sp>
        <p:sp>
          <p:nvSpPr>
            <p:cNvPr id="45073" name="Rectangle 16"/>
            <p:cNvSpPr>
              <a:spLocks noChangeArrowheads="1"/>
            </p:cNvSpPr>
            <p:nvPr/>
          </p:nvSpPr>
          <p:spPr bwMode="auto">
            <a:xfrm>
              <a:off x="3509" y="3421"/>
              <a:ext cx="1028" cy="28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Professoren</a:t>
              </a:r>
            </a:p>
          </p:txBody>
        </p:sp>
        <p:sp>
          <p:nvSpPr>
            <p:cNvPr id="45074" name="Rectangle 17"/>
            <p:cNvSpPr>
              <a:spLocks noChangeArrowheads="1"/>
            </p:cNvSpPr>
            <p:nvPr/>
          </p:nvSpPr>
          <p:spPr bwMode="auto">
            <a:xfrm>
              <a:off x="3462" y="952"/>
              <a:ext cx="1028" cy="28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Vorlesungen</a:t>
              </a:r>
            </a:p>
          </p:txBody>
        </p:sp>
        <p:sp>
          <p:nvSpPr>
            <p:cNvPr id="45075" name="AutoShape 18"/>
            <p:cNvSpPr>
              <a:spLocks noChangeArrowheads="1"/>
            </p:cNvSpPr>
            <p:nvPr/>
          </p:nvSpPr>
          <p:spPr bwMode="auto">
            <a:xfrm>
              <a:off x="4220" y="2112"/>
              <a:ext cx="747" cy="458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lesen</a:t>
              </a:r>
            </a:p>
          </p:txBody>
        </p:sp>
        <p:sp>
          <p:nvSpPr>
            <p:cNvPr id="45076" name="AutoShape 19"/>
            <p:cNvSpPr>
              <a:spLocks noChangeArrowheads="1"/>
            </p:cNvSpPr>
            <p:nvPr/>
          </p:nvSpPr>
          <p:spPr bwMode="auto">
            <a:xfrm>
              <a:off x="3286" y="33"/>
              <a:ext cx="1322" cy="399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voraussetzen</a:t>
              </a:r>
            </a:p>
          </p:txBody>
        </p:sp>
        <p:sp>
          <p:nvSpPr>
            <p:cNvPr id="45077" name="Oval 20"/>
            <p:cNvSpPr>
              <a:spLocks noChangeArrowheads="1"/>
            </p:cNvSpPr>
            <p:nvPr/>
          </p:nvSpPr>
          <p:spPr bwMode="auto">
            <a:xfrm>
              <a:off x="4830" y="864"/>
              <a:ext cx="888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SWS</a:t>
              </a:r>
            </a:p>
          </p:txBody>
        </p:sp>
        <p:sp>
          <p:nvSpPr>
            <p:cNvPr id="45078" name="Oval 21"/>
            <p:cNvSpPr>
              <a:spLocks noChangeArrowheads="1"/>
            </p:cNvSpPr>
            <p:nvPr/>
          </p:nvSpPr>
          <p:spPr bwMode="auto">
            <a:xfrm>
              <a:off x="4830" y="432"/>
              <a:ext cx="888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u="sng">
                  <a:latin typeface="Arial Narrow" charset="0"/>
                </a:rPr>
                <a:t>VorlNr</a:t>
              </a:r>
            </a:p>
          </p:txBody>
        </p:sp>
        <p:sp>
          <p:nvSpPr>
            <p:cNvPr id="45079" name="Oval 22"/>
            <p:cNvSpPr>
              <a:spLocks noChangeArrowheads="1"/>
            </p:cNvSpPr>
            <p:nvPr/>
          </p:nvSpPr>
          <p:spPr bwMode="auto">
            <a:xfrm>
              <a:off x="4830" y="1392"/>
              <a:ext cx="888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Titel</a:t>
              </a:r>
            </a:p>
          </p:txBody>
        </p:sp>
        <p:sp>
          <p:nvSpPr>
            <p:cNvPr id="45080" name="Oval 23"/>
            <p:cNvSpPr>
              <a:spLocks noChangeArrowheads="1"/>
            </p:cNvSpPr>
            <p:nvPr/>
          </p:nvSpPr>
          <p:spPr bwMode="auto">
            <a:xfrm>
              <a:off x="4830" y="3456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Raum</a:t>
              </a:r>
            </a:p>
          </p:txBody>
        </p:sp>
        <p:sp>
          <p:nvSpPr>
            <p:cNvPr id="45081" name="Oval 24"/>
            <p:cNvSpPr>
              <a:spLocks noChangeArrowheads="1"/>
            </p:cNvSpPr>
            <p:nvPr/>
          </p:nvSpPr>
          <p:spPr bwMode="auto">
            <a:xfrm>
              <a:off x="4830" y="3024"/>
              <a:ext cx="887" cy="346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Rang</a:t>
              </a:r>
            </a:p>
          </p:txBody>
        </p:sp>
        <p:sp>
          <p:nvSpPr>
            <p:cNvPr id="45082" name="Oval 25"/>
            <p:cNvSpPr>
              <a:spLocks noChangeArrowheads="1"/>
            </p:cNvSpPr>
            <p:nvPr/>
          </p:nvSpPr>
          <p:spPr bwMode="auto">
            <a:xfrm>
              <a:off x="3152" y="3857"/>
              <a:ext cx="888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u="sng">
                  <a:latin typeface="Arial Narrow" charset="0"/>
                </a:rPr>
                <a:t>PersNr</a:t>
              </a:r>
            </a:p>
          </p:txBody>
        </p:sp>
        <p:sp>
          <p:nvSpPr>
            <p:cNvPr id="45083" name="Text Box 26"/>
            <p:cNvSpPr txBox="1">
              <a:spLocks noChangeArrowheads="1"/>
            </p:cNvSpPr>
            <p:nvPr/>
          </p:nvSpPr>
          <p:spPr bwMode="auto">
            <a:xfrm>
              <a:off x="3984" y="346"/>
              <a:ext cx="869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de-DE" sz="1800">
                  <a:latin typeface="Arial Narrow" charset="0"/>
                </a:rPr>
                <a:t>Nach-</a:t>
              </a:r>
            </a:p>
            <a:p>
              <a:pPr algn="ctr"/>
              <a:r>
                <a:rPr lang="de-DE" sz="1800">
                  <a:latin typeface="Arial Narrow" charset="0"/>
                </a:rPr>
                <a:t>folger</a:t>
              </a:r>
            </a:p>
          </p:txBody>
        </p:sp>
        <p:sp>
          <p:nvSpPr>
            <p:cNvPr id="45084" name="Text Box 27"/>
            <p:cNvSpPr txBox="1">
              <a:spLocks noChangeArrowheads="1"/>
            </p:cNvSpPr>
            <p:nvPr/>
          </p:nvSpPr>
          <p:spPr bwMode="auto">
            <a:xfrm>
              <a:off x="2688" y="480"/>
              <a:ext cx="108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sz="1800">
                  <a:latin typeface="Arial Narrow" charset="0"/>
                </a:rPr>
                <a:t>Vorgänger</a:t>
              </a:r>
            </a:p>
          </p:txBody>
        </p:sp>
        <p:sp>
          <p:nvSpPr>
            <p:cNvPr id="45085" name="Oval 28"/>
            <p:cNvSpPr>
              <a:spLocks noChangeArrowheads="1"/>
            </p:cNvSpPr>
            <p:nvPr/>
          </p:nvSpPr>
          <p:spPr bwMode="auto">
            <a:xfrm>
              <a:off x="4128" y="3838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Name</a:t>
              </a:r>
            </a:p>
          </p:txBody>
        </p:sp>
        <p:sp>
          <p:nvSpPr>
            <p:cNvPr id="45086" name="Line 29"/>
            <p:cNvSpPr>
              <a:spLocks noChangeShapeType="1"/>
            </p:cNvSpPr>
            <p:nvPr/>
          </p:nvSpPr>
          <p:spPr bwMode="auto">
            <a:xfrm>
              <a:off x="3744" y="384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087" name="Line 30"/>
            <p:cNvSpPr>
              <a:spLocks noChangeShapeType="1"/>
            </p:cNvSpPr>
            <p:nvPr/>
          </p:nvSpPr>
          <p:spPr bwMode="auto">
            <a:xfrm>
              <a:off x="4128" y="384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088" name="Rectangle 31"/>
            <p:cNvSpPr>
              <a:spLocks noChangeArrowheads="1"/>
            </p:cNvSpPr>
            <p:nvPr/>
          </p:nvSpPr>
          <p:spPr bwMode="auto">
            <a:xfrm>
              <a:off x="0" y="119"/>
              <a:ext cx="331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/>
              <a:r>
                <a:rPr kumimoji="1" lang="de-DE" sz="3600" dirty="0">
                  <a:solidFill>
                    <a:schemeClr val="tx2"/>
                  </a:solidFill>
                  <a:latin typeface="+mn-lt"/>
                </a:rPr>
                <a:t>Universitätsschema</a:t>
              </a:r>
            </a:p>
          </p:txBody>
        </p:sp>
        <p:cxnSp>
          <p:nvCxnSpPr>
            <p:cNvPr id="45089" name="AutoShape 32"/>
            <p:cNvCxnSpPr>
              <a:cxnSpLocks noChangeShapeType="1"/>
              <a:stCxn id="45061" idx="1"/>
              <a:endCxn id="45063" idx="5"/>
            </p:cNvCxnSpPr>
            <p:nvPr/>
          </p:nvCxnSpPr>
          <p:spPr bwMode="auto">
            <a:xfrm flipH="1" flipV="1">
              <a:off x="800" y="3222"/>
              <a:ext cx="256" cy="329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90" name="AutoShape 33"/>
            <p:cNvCxnSpPr>
              <a:cxnSpLocks noChangeShapeType="1"/>
              <a:stCxn id="45061" idx="1"/>
              <a:endCxn id="45066" idx="6"/>
            </p:cNvCxnSpPr>
            <p:nvPr/>
          </p:nvCxnSpPr>
          <p:spPr bwMode="auto">
            <a:xfrm flipH="1" flipV="1">
              <a:off x="930" y="3532"/>
              <a:ext cx="126" cy="20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91" name="AutoShape 34"/>
            <p:cNvCxnSpPr>
              <a:cxnSpLocks noChangeShapeType="1"/>
              <a:stCxn id="45061" idx="1"/>
              <a:endCxn id="45067" idx="7"/>
            </p:cNvCxnSpPr>
            <p:nvPr/>
          </p:nvCxnSpPr>
          <p:spPr bwMode="auto">
            <a:xfrm flipH="1">
              <a:off x="800" y="3552"/>
              <a:ext cx="256" cy="339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92" name="AutoShape 35"/>
            <p:cNvCxnSpPr>
              <a:cxnSpLocks noChangeShapeType="1"/>
              <a:stCxn id="45071" idx="2"/>
              <a:endCxn id="45073" idx="0"/>
            </p:cNvCxnSpPr>
            <p:nvPr/>
          </p:nvCxnSpPr>
          <p:spPr bwMode="auto">
            <a:xfrm>
              <a:off x="2854" y="2617"/>
              <a:ext cx="1169" cy="8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93" name="AutoShape 36"/>
            <p:cNvCxnSpPr>
              <a:cxnSpLocks noChangeShapeType="1"/>
              <a:stCxn id="45072" idx="3"/>
              <a:endCxn id="45073" idx="1"/>
            </p:cNvCxnSpPr>
            <p:nvPr/>
          </p:nvCxnSpPr>
          <p:spPr bwMode="auto">
            <a:xfrm flipV="1">
              <a:off x="3360" y="3565"/>
              <a:ext cx="149" cy="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94" name="AutoShape 37"/>
            <p:cNvCxnSpPr>
              <a:cxnSpLocks noChangeShapeType="1"/>
              <a:stCxn id="45061" idx="3"/>
              <a:endCxn id="45072" idx="1"/>
            </p:cNvCxnSpPr>
            <p:nvPr/>
          </p:nvCxnSpPr>
          <p:spPr bwMode="auto">
            <a:xfrm>
              <a:off x="2084" y="3552"/>
              <a:ext cx="172" cy="1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95" name="AutoShape 38"/>
            <p:cNvCxnSpPr>
              <a:cxnSpLocks noChangeShapeType="1"/>
              <a:stCxn id="45071" idx="0"/>
              <a:endCxn id="45060" idx="2"/>
            </p:cNvCxnSpPr>
            <p:nvPr/>
          </p:nvCxnSpPr>
          <p:spPr bwMode="auto">
            <a:xfrm flipH="1" flipV="1">
              <a:off x="1686" y="1222"/>
              <a:ext cx="1168" cy="93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96" name="AutoShape 39"/>
            <p:cNvCxnSpPr>
              <a:cxnSpLocks noChangeShapeType="1"/>
              <a:stCxn id="45074" idx="2"/>
              <a:endCxn id="45071" idx="0"/>
            </p:cNvCxnSpPr>
            <p:nvPr/>
          </p:nvCxnSpPr>
          <p:spPr bwMode="auto">
            <a:xfrm flipH="1">
              <a:off x="2854" y="1239"/>
              <a:ext cx="1122" cy="92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97" name="AutoShape 40"/>
            <p:cNvCxnSpPr>
              <a:cxnSpLocks noChangeShapeType="1"/>
              <a:stCxn id="45073" idx="0"/>
              <a:endCxn id="45075" idx="2"/>
            </p:cNvCxnSpPr>
            <p:nvPr/>
          </p:nvCxnSpPr>
          <p:spPr bwMode="auto">
            <a:xfrm flipV="1">
              <a:off x="4023" y="2570"/>
              <a:ext cx="571" cy="85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98" name="AutoShape 41"/>
            <p:cNvCxnSpPr>
              <a:cxnSpLocks noChangeShapeType="1"/>
              <a:stCxn id="45074" idx="2"/>
              <a:endCxn id="45075" idx="0"/>
            </p:cNvCxnSpPr>
            <p:nvPr/>
          </p:nvCxnSpPr>
          <p:spPr bwMode="auto">
            <a:xfrm>
              <a:off x="3976" y="1239"/>
              <a:ext cx="618" cy="87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99" name="AutoShape 42"/>
            <p:cNvCxnSpPr>
              <a:cxnSpLocks noChangeShapeType="1"/>
              <a:stCxn id="45060" idx="3"/>
              <a:endCxn id="45070" idx="1"/>
            </p:cNvCxnSpPr>
            <p:nvPr/>
          </p:nvCxnSpPr>
          <p:spPr bwMode="auto">
            <a:xfrm>
              <a:off x="2200" y="1079"/>
              <a:ext cx="296" cy="1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00" name="AutoShape 43"/>
            <p:cNvCxnSpPr>
              <a:cxnSpLocks noChangeShapeType="1"/>
              <a:stCxn id="45070" idx="3"/>
              <a:endCxn id="45074" idx="1"/>
            </p:cNvCxnSpPr>
            <p:nvPr/>
          </p:nvCxnSpPr>
          <p:spPr bwMode="auto">
            <a:xfrm>
              <a:off x="3244" y="1094"/>
              <a:ext cx="218" cy="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01" name="AutoShape 44"/>
            <p:cNvCxnSpPr>
              <a:cxnSpLocks noChangeShapeType="1"/>
              <a:stCxn id="45073" idx="2"/>
              <a:endCxn id="45082" idx="0"/>
            </p:cNvCxnSpPr>
            <p:nvPr/>
          </p:nvCxnSpPr>
          <p:spPr bwMode="auto">
            <a:xfrm flipH="1">
              <a:off x="3596" y="3708"/>
              <a:ext cx="427" cy="149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02" name="AutoShape 45"/>
            <p:cNvCxnSpPr>
              <a:cxnSpLocks noChangeShapeType="1"/>
              <a:stCxn id="45073" idx="2"/>
              <a:endCxn id="45085" idx="0"/>
            </p:cNvCxnSpPr>
            <p:nvPr/>
          </p:nvCxnSpPr>
          <p:spPr bwMode="auto">
            <a:xfrm>
              <a:off x="4023" y="3708"/>
              <a:ext cx="549" cy="130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03" name="AutoShape 46"/>
            <p:cNvCxnSpPr>
              <a:cxnSpLocks noChangeShapeType="1"/>
              <a:stCxn id="45073" idx="3"/>
              <a:endCxn id="45081" idx="3"/>
            </p:cNvCxnSpPr>
            <p:nvPr/>
          </p:nvCxnSpPr>
          <p:spPr bwMode="auto">
            <a:xfrm flipV="1">
              <a:off x="4537" y="3319"/>
              <a:ext cx="423" cy="245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04" name="AutoShape 47"/>
            <p:cNvCxnSpPr>
              <a:cxnSpLocks noChangeShapeType="1"/>
              <a:stCxn id="45073" idx="3"/>
              <a:endCxn id="45080" idx="2"/>
            </p:cNvCxnSpPr>
            <p:nvPr/>
          </p:nvCxnSpPr>
          <p:spPr bwMode="auto">
            <a:xfrm>
              <a:off x="4537" y="3565"/>
              <a:ext cx="293" cy="63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05" name="AutoShape 48"/>
            <p:cNvCxnSpPr>
              <a:cxnSpLocks noChangeShapeType="1"/>
              <a:stCxn id="45060" idx="1"/>
              <a:endCxn id="45062" idx="5"/>
            </p:cNvCxnSpPr>
            <p:nvPr/>
          </p:nvCxnSpPr>
          <p:spPr bwMode="auto">
            <a:xfrm flipH="1" flipV="1">
              <a:off x="800" y="774"/>
              <a:ext cx="372" cy="305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06" name="AutoShape 49"/>
            <p:cNvCxnSpPr>
              <a:cxnSpLocks noChangeShapeType="1"/>
              <a:stCxn id="45060" idx="1"/>
              <a:endCxn id="45065" idx="6"/>
            </p:cNvCxnSpPr>
            <p:nvPr/>
          </p:nvCxnSpPr>
          <p:spPr bwMode="auto">
            <a:xfrm flipH="1">
              <a:off x="930" y="1079"/>
              <a:ext cx="242" cy="54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07" name="AutoShape 50"/>
            <p:cNvCxnSpPr>
              <a:cxnSpLocks noChangeShapeType="1"/>
              <a:stCxn id="45060" idx="1"/>
              <a:endCxn id="45064" idx="7"/>
            </p:cNvCxnSpPr>
            <p:nvPr/>
          </p:nvCxnSpPr>
          <p:spPr bwMode="auto">
            <a:xfrm flipH="1">
              <a:off x="800" y="1079"/>
              <a:ext cx="372" cy="412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08" name="AutoShape 51"/>
            <p:cNvCxnSpPr>
              <a:cxnSpLocks noChangeShapeType="1"/>
              <a:stCxn id="45074" idx="3"/>
              <a:endCxn id="45078" idx="3"/>
            </p:cNvCxnSpPr>
            <p:nvPr/>
          </p:nvCxnSpPr>
          <p:spPr bwMode="auto">
            <a:xfrm flipV="1">
              <a:off x="4490" y="726"/>
              <a:ext cx="470" cy="369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09" name="AutoShape 52"/>
            <p:cNvCxnSpPr>
              <a:cxnSpLocks noChangeShapeType="1"/>
              <a:stCxn id="45074" idx="3"/>
              <a:endCxn id="45077" idx="2"/>
            </p:cNvCxnSpPr>
            <p:nvPr/>
          </p:nvCxnSpPr>
          <p:spPr bwMode="auto">
            <a:xfrm flipV="1">
              <a:off x="4490" y="1036"/>
              <a:ext cx="340" cy="60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10" name="AutoShape 53"/>
            <p:cNvCxnSpPr>
              <a:cxnSpLocks noChangeShapeType="1"/>
              <a:stCxn id="45074" idx="3"/>
              <a:endCxn id="45079" idx="1"/>
            </p:cNvCxnSpPr>
            <p:nvPr/>
          </p:nvCxnSpPr>
          <p:spPr bwMode="auto">
            <a:xfrm>
              <a:off x="4490" y="1096"/>
              <a:ext cx="470" cy="347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11" name="AutoShape 54"/>
            <p:cNvCxnSpPr>
              <a:cxnSpLocks noChangeShapeType="1"/>
              <a:stCxn id="45071" idx="1"/>
              <a:endCxn id="45069" idx="6"/>
            </p:cNvCxnSpPr>
            <p:nvPr/>
          </p:nvCxnSpPr>
          <p:spPr bwMode="auto">
            <a:xfrm flipH="1" flipV="1">
              <a:off x="2183" y="2380"/>
              <a:ext cx="297" cy="8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5109907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05912" y="152400"/>
            <a:ext cx="8204688" cy="319088"/>
          </a:xfrm>
        </p:spPr>
        <p:txBody>
          <a:bodyPr/>
          <a:lstStyle/>
          <a:p>
            <a:pPr algn="ctr"/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Funktionalitäten bei </a:t>
            </a:r>
            <a:r>
              <a:rPr lang="de-DE" b="1" i="1" dirty="0" err="1">
                <a:latin typeface="+mn-lt"/>
                <a:ea typeface="ＭＳ Ｐゴシック" charset="0"/>
                <a:cs typeface="ＭＳ Ｐゴシック" charset="0"/>
              </a:rPr>
              <a:t>n</a:t>
            </a:r>
            <a:r>
              <a:rPr lang="de-DE" i="1" dirty="0">
                <a:latin typeface="+mn-lt"/>
                <a:ea typeface="ＭＳ Ｐゴシック" charset="0"/>
                <a:cs typeface="ＭＳ Ｐゴシック" charset="0"/>
              </a:rPr>
              <a:t>-</a:t>
            </a:r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stelligen Beziehungen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429000" y="1524000"/>
            <a:ext cx="21336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E</a:t>
            </a:r>
            <a:r>
              <a:rPr lang="de-DE" i="1" baseline="-25000">
                <a:latin typeface="Times New Roman" charset="0"/>
              </a:rPr>
              <a:t>1</a:t>
            </a:r>
            <a:endParaRPr lang="de-DE" i="1">
              <a:latin typeface="Times New Roman" charset="0"/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1143000" y="3048000"/>
            <a:ext cx="21336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E</a:t>
            </a:r>
            <a:r>
              <a:rPr lang="de-DE" i="1" baseline="-25000">
                <a:latin typeface="Times New Roman" charset="0"/>
              </a:rPr>
              <a:t>n</a:t>
            </a:r>
            <a:endParaRPr lang="de-DE" i="1">
              <a:latin typeface="Times New Roman" charset="0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5638800" y="3048000"/>
            <a:ext cx="21336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E</a:t>
            </a:r>
            <a:r>
              <a:rPr lang="de-DE" i="1" baseline="-25000">
                <a:latin typeface="Times New Roman" charset="0"/>
              </a:rPr>
              <a:t>2</a:t>
            </a:r>
            <a:endParaRPr lang="de-DE" i="1">
              <a:latin typeface="Times New Roman" charset="0"/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3429000" y="4724400"/>
            <a:ext cx="21336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E</a:t>
            </a:r>
            <a:r>
              <a:rPr lang="de-DE" i="1" baseline="-25000">
                <a:latin typeface="Times New Roman" charset="0"/>
              </a:rPr>
              <a:t>k</a:t>
            </a:r>
            <a:endParaRPr lang="de-DE" i="1">
              <a:latin typeface="Times New Roman" charset="0"/>
            </a:endParaRPr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4038600" y="2971800"/>
            <a:ext cx="914400" cy="609600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R</a:t>
            </a: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4495800" y="1981200"/>
            <a:ext cx="0" cy="990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3276600" y="3276600"/>
            <a:ext cx="762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4953000" y="3276600"/>
            <a:ext cx="685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>
            <a:off x="4495800" y="3581400"/>
            <a:ext cx="0" cy="1143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V="1">
            <a:off x="4800600" y="3657600"/>
            <a:ext cx="228600" cy="228600"/>
          </a:xfrm>
          <a:prstGeom prst="line">
            <a:avLst/>
          </a:prstGeom>
          <a:noFill/>
          <a:ln w="762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4038600" y="3657600"/>
            <a:ext cx="228600" cy="228600"/>
          </a:xfrm>
          <a:prstGeom prst="line">
            <a:avLst/>
          </a:prstGeom>
          <a:noFill/>
          <a:ln w="762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4572000" y="2362200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P</a:t>
            </a: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4953000" y="2895600"/>
            <a:ext cx="533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M</a:t>
            </a:r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3429000" y="2895600"/>
            <a:ext cx="45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N</a:t>
            </a:r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4495800" y="4191000"/>
            <a:ext cx="381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>
                <a:latin typeface="Times New Roman" charset="0"/>
              </a:rPr>
              <a:t>1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1828800" y="5638800"/>
            <a:ext cx="6172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 dirty="0">
                <a:latin typeface="Times New Roman" charset="0"/>
              </a:rPr>
              <a:t>R : E</a:t>
            </a:r>
            <a:r>
              <a:rPr lang="de-DE" sz="1800" i="1" baseline="-25000" dirty="0">
                <a:latin typeface="Times New Roman" charset="0"/>
              </a:rPr>
              <a:t>1 </a:t>
            </a:r>
            <a:r>
              <a:rPr lang="de-DE" sz="1800" dirty="0">
                <a:latin typeface="Tahoma" charset="0"/>
              </a:rPr>
              <a:t>x ... x </a:t>
            </a:r>
            <a:r>
              <a:rPr lang="de-DE" sz="1800" i="1" dirty="0">
                <a:latin typeface="Times New Roman" charset="0"/>
              </a:rPr>
              <a:t>E</a:t>
            </a:r>
            <a:r>
              <a:rPr lang="de-DE" sz="1800" i="1" baseline="-25000" dirty="0">
                <a:latin typeface="Times New Roman" charset="0"/>
              </a:rPr>
              <a:t>k-</a:t>
            </a:r>
            <a:r>
              <a:rPr lang="de-DE" sz="1800" baseline="-25000" dirty="0">
                <a:latin typeface="Times New Roman" charset="0"/>
              </a:rPr>
              <a:t>1 </a:t>
            </a:r>
            <a:r>
              <a:rPr lang="de-DE" sz="1800" i="1" baseline="-25000" dirty="0">
                <a:latin typeface="Times New Roman" charset="0"/>
              </a:rPr>
              <a:t> </a:t>
            </a:r>
            <a:r>
              <a:rPr lang="de-DE" sz="1800" dirty="0">
                <a:latin typeface="Tahoma" charset="0"/>
              </a:rPr>
              <a:t>x </a:t>
            </a:r>
            <a:r>
              <a:rPr lang="de-DE" sz="1800" i="1" dirty="0">
                <a:latin typeface="Times New Roman" charset="0"/>
              </a:rPr>
              <a:t>E</a:t>
            </a:r>
            <a:r>
              <a:rPr lang="de-DE" sz="1800" i="1" baseline="-25000" dirty="0">
                <a:latin typeface="Times New Roman" charset="0"/>
              </a:rPr>
              <a:t>k+</a:t>
            </a:r>
            <a:r>
              <a:rPr lang="de-DE" sz="1800" baseline="-25000" dirty="0">
                <a:latin typeface="Times New Roman" charset="0"/>
              </a:rPr>
              <a:t>1 </a:t>
            </a:r>
            <a:r>
              <a:rPr lang="de-DE" sz="1800" dirty="0">
                <a:latin typeface="Tahoma" charset="0"/>
              </a:rPr>
              <a:t>x ... x </a:t>
            </a:r>
            <a:r>
              <a:rPr lang="de-DE" sz="1800" i="1" dirty="0">
                <a:latin typeface="Times New Roman" charset="0"/>
              </a:rPr>
              <a:t>E</a:t>
            </a:r>
            <a:r>
              <a:rPr lang="de-DE" sz="1800" i="1" baseline="-25000" dirty="0">
                <a:latin typeface="Times New Roman" charset="0"/>
              </a:rPr>
              <a:t>n </a:t>
            </a:r>
            <a:r>
              <a:rPr lang="de-DE" sz="1800" i="1" dirty="0" smtClean="0">
                <a:latin typeface="Times New Roman" charset="0"/>
                <a:sym typeface="Symbol" charset="0"/>
              </a:rPr>
              <a:t>⟶   </a:t>
            </a:r>
            <a:r>
              <a:rPr lang="de-DE" sz="1800" i="1" dirty="0" err="1" smtClean="0">
                <a:latin typeface="Times New Roman" charset="0"/>
              </a:rPr>
              <a:t>E</a:t>
            </a:r>
            <a:r>
              <a:rPr lang="de-DE" sz="1800" i="1" baseline="-25000" dirty="0" err="1" smtClean="0">
                <a:latin typeface="Times New Roman" charset="0"/>
              </a:rPr>
              <a:t>k</a:t>
            </a:r>
            <a:endParaRPr lang="de-DE" sz="1800" i="1" baseline="-2500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083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Beispiel-Beziehung: </a:t>
            </a:r>
            <a:r>
              <a:rPr lang="de-DE" i="1" dirty="0">
                <a:latin typeface="+mn-lt"/>
                <a:ea typeface="ＭＳ Ｐゴシック" charset="0"/>
                <a:cs typeface="ＭＳ Ｐゴシック" charset="0"/>
              </a:rPr>
              <a:t>betreuen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685800" y="2743200"/>
            <a:ext cx="18288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latin typeface="Times New Roman" charset="0"/>
              </a:rPr>
              <a:t>Studenten</a:t>
            </a:r>
          </a:p>
        </p:txBody>
      </p:sp>
      <p:sp>
        <p:nvSpPr>
          <p:cNvPr id="51204" name="AutoShape 4"/>
          <p:cNvSpPr>
            <a:spLocks noChangeArrowheads="1"/>
          </p:cNvSpPr>
          <p:nvPr/>
        </p:nvSpPr>
        <p:spPr bwMode="auto">
          <a:xfrm>
            <a:off x="3505200" y="2667000"/>
            <a:ext cx="1676400" cy="609600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betreuen</a:t>
            </a:r>
          </a:p>
        </p:txBody>
      </p:sp>
      <p:sp>
        <p:nvSpPr>
          <p:cNvPr id="51205" name="Oval 5"/>
          <p:cNvSpPr>
            <a:spLocks noChangeArrowheads="1"/>
          </p:cNvSpPr>
          <p:nvPr/>
        </p:nvSpPr>
        <p:spPr bwMode="auto">
          <a:xfrm>
            <a:off x="2209800" y="3886200"/>
            <a:ext cx="1752600" cy="4572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Note</a:t>
            </a:r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 flipH="1">
            <a:off x="2514600" y="2971800"/>
            <a:ext cx="990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 flipH="1">
            <a:off x="2971800" y="3124200"/>
            <a:ext cx="914400" cy="762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5791200" y="3124200"/>
            <a:ext cx="20574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Seminarthemen</a:t>
            </a: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5791200" y="2286000"/>
            <a:ext cx="18288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Professoren</a:t>
            </a:r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 flipV="1">
            <a:off x="4724400" y="2514600"/>
            <a:ext cx="106680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4724400" y="3124200"/>
            <a:ext cx="1066800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5334000" y="2940050"/>
            <a:ext cx="45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b="1">
                <a:latin typeface="Times New Roman" charset="0"/>
              </a:rPr>
              <a:t>1</a:t>
            </a: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5334000" y="2209800"/>
            <a:ext cx="45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b="1">
                <a:latin typeface="Times New Roman" charset="0"/>
              </a:rPr>
              <a:t>1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2667000" y="2590800"/>
            <a:ext cx="381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b="1">
                <a:latin typeface="Times New Roman" charset="0"/>
              </a:rPr>
              <a:t>N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152400" y="4953001"/>
            <a:ext cx="8839200" cy="173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sz="2600" dirty="0">
                <a:latin typeface="+mn-lt"/>
              </a:rPr>
              <a:t>betreuen : Professoren x Studenten </a:t>
            </a:r>
            <a:r>
              <a:rPr lang="de-DE" sz="2600" i="1" dirty="0" smtClean="0">
                <a:latin typeface="Times New Roman" charset="0"/>
                <a:sym typeface="Symbol" charset="0"/>
              </a:rPr>
              <a:t>⟶  </a:t>
            </a:r>
            <a:r>
              <a:rPr lang="de-DE" sz="2600" dirty="0" smtClean="0">
                <a:latin typeface="+mn-lt"/>
                <a:sym typeface="Symbol" charset="0"/>
              </a:rPr>
              <a:t> </a:t>
            </a:r>
            <a:r>
              <a:rPr lang="de-DE" sz="2600" dirty="0">
                <a:latin typeface="+mn-lt"/>
                <a:sym typeface="Symbol" charset="0"/>
              </a:rPr>
              <a:t>Seminarthemen</a:t>
            </a:r>
          </a:p>
          <a:p>
            <a:pPr>
              <a:spcBef>
                <a:spcPct val="50000"/>
              </a:spcBef>
            </a:pPr>
            <a:r>
              <a:rPr lang="de-DE" sz="2600" dirty="0">
                <a:latin typeface="+mn-lt"/>
              </a:rPr>
              <a:t>betreuen : Seminarthemen x Studenten </a:t>
            </a:r>
            <a:r>
              <a:rPr lang="de-DE" sz="2600" i="1" dirty="0" smtClean="0">
                <a:latin typeface="Times New Roman" charset="0"/>
                <a:sym typeface="Symbol" charset="0"/>
              </a:rPr>
              <a:t>⟶  </a:t>
            </a:r>
            <a:r>
              <a:rPr lang="de-DE" sz="2600" dirty="0" smtClean="0">
                <a:latin typeface="+mn-lt"/>
                <a:sym typeface="Symbol" charset="0"/>
              </a:rPr>
              <a:t> </a:t>
            </a:r>
            <a:r>
              <a:rPr lang="de-DE" sz="2600" dirty="0">
                <a:latin typeface="+mn-lt"/>
                <a:sym typeface="Symbol" charset="0"/>
              </a:rPr>
              <a:t>Professoren</a:t>
            </a:r>
            <a:endParaRPr lang="de-DE" sz="2600" b="1" dirty="0">
              <a:latin typeface="+mn-lt"/>
            </a:endParaRPr>
          </a:p>
          <a:p>
            <a:pPr algn="ctr">
              <a:spcBef>
                <a:spcPct val="50000"/>
              </a:spcBef>
            </a:pPr>
            <a:endParaRPr lang="de-DE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000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05912" y="228600"/>
            <a:ext cx="8558576" cy="287338"/>
          </a:xfrm>
        </p:spPr>
        <p:txBody>
          <a:bodyPr/>
          <a:lstStyle/>
          <a:p>
            <a:pPr algn="ctr"/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Dadurch erzwungene Konsistenzbedingungen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17651"/>
            <a:ext cx="8178312" cy="4448175"/>
          </a:xfrm>
        </p:spPr>
        <p:txBody>
          <a:bodyPr/>
          <a:lstStyle/>
          <a:p>
            <a:pPr marL="914400" lvl="1" indent="-457200">
              <a:lnSpc>
                <a:spcPct val="80000"/>
              </a:lnSpc>
              <a:spcBef>
                <a:spcPct val="0"/>
              </a:spcBef>
              <a:buFont typeface="Webdings" charset="0"/>
              <a:buAutoNum type="arabicPeriod"/>
            </a:pPr>
            <a:r>
              <a:rPr lang="de-DE" sz="2000" dirty="0">
                <a:ea typeface="ＭＳ Ｐゴシック" charset="0"/>
              </a:rPr>
              <a:t>Studenten dürfen bei demselben Professor bzw. derselben Professorin nur ein Seminarthema "ableisten" (damit ein breites Spektrum abgedeckt wird).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 typeface="Webdings" charset="0"/>
              <a:buAutoNum type="arabicPeriod"/>
            </a:pPr>
            <a:endParaRPr lang="de-DE" sz="2400" dirty="0">
              <a:ea typeface="ＭＳ Ｐゴシック" charset="0"/>
            </a:endParaRPr>
          </a:p>
          <a:p>
            <a:pPr marL="914400" lvl="1" indent="-457200">
              <a:lnSpc>
                <a:spcPct val="80000"/>
              </a:lnSpc>
              <a:spcBef>
                <a:spcPct val="0"/>
              </a:spcBef>
              <a:buFont typeface="Webdings" charset="0"/>
              <a:buAutoNum type="arabicPeriod"/>
            </a:pPr>
            <a:r>
              <a:rPr lang="de-DE" sz="2000" dirty="0">
                <a:ea typeface="ＭＳ Ｐゴシック" charset="0"/>
              </a:rPr>
              <a:t>Studenten dürfen dasselbe Seminarthema nur einmal bearbeiten – sie dürfen also nicht bei anderen Professoren ein schon einmal erteiltes Seminarthema nochmals bearbeiten.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 typeface="Webdings" charset="0"/>
              <a:buAutoNum type="arabicPeriod"/>
            </a:pPr>
            <a:endParaRPr lang="de-DE" sz="2400" dirty="0">
              <a:ea typeface="ＭＳ Ｐゴシック" charset="0"/>
            </a:endParaRP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 typeface="Monotype Sorts" charset="0"/>
              <a:buNone/>
            </a:pPr>
            <a:r>
              <a:rPr lang="de-DE" sz="2400" dirty="0">
                <a:ea typeface="ＭＳ Ｐゴシック" charset="0"/>
              </a:rPr>
              <a:t>Folgende Datenbankzustände nach wie vor möglich: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 typeface="Monotype Sorts" charset="0"/>
              <a:buNone/>
            </a:pPr>
            <a:endParaRPr lang="de-DE" sz="2400" dirty="0">
              <a:ea typeface="ＭＳ Ｐゴシック" charset="0"/>
            </a:endParaRP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 typeface="Monotype Sorts" charset="0"/>
              <a:buNone/>
            </a:pPr>
            <a:endParaRPr lang="de-DE" sz="2400" dirty="0">
              <a:ea typeface="ＭＳ Ｐゴシック" charset="0"/>
            </a:endParaRPr>
          </a:p>
          <a:p>
            <a:pPr marL="914400" lvl="1" indent="-457200">
              <a:lnSpc>
                <a:spcPct val="80000"/>
              </a:lnSpc>
              <a:spcBef>
                <a:spcPct val="0"/>
              </a:spcBef>
            </a:pPr>
            <a:r>
              <a:rPr lang="de-DE" sz="2000" dirty="0">
                <a:ea typeface="ＭＳ Ｐゴシック" charset="0"/>
              </a:rPr>
              <a:t>Professoren können dasselbe Seminarthema „wiederverwenden</a:t>
            </a:r>
            <a:r>
              <a:rPr lang="ja-JP" altLang="de-DE" sz="2000" dirty="0">
                <a:ea typeface="ＭＳ Ｐゴシック" charset="0"/>
              </a:rPr>
              <a:t>“</a:t>
            </a:r>
            <a:r>
              <a:rPr lang="de-DE" sz="2000" dirty="0">
                <a:ea typeface="ＭＳ Ｐゴシック" charset="0"/>
              </a:rPr>
              <a:t> – also dasselbe Thema auch mehreren Studenten erteilen.</a:t>
            </a:r>
          </a:p>
          <a:p>
            <a:pPr marL="914400" lvl="1" indent="-457200">
              <a:lnSpc>
                <a:spcPct val="80000"/>
              </a:lnSpc>
              <a:spcBef>
                <a:spcPct val="0"/>
              </a:spcBef>
            </a:pPr>
            <a:endParaRPr lang="de-DE" sz="2000" dirty="0">
              <a:ea typeface="ＭＳ Ｐゴシック" charset="0"/>
            </a:endParaRPr>
          </a:p>
          <a:p>
            <a:pPr marL="914400" lvl="1" indent="-457200">
              <a:lnSpc>
                <a:spcPct val="80000"/>
              </a:lnSpc>
              <a:spcBef>
                <a:spcPct val="0"/>
              </a:spcBef>
            </a:pPr>
            <a:r>
              <a:rPr lang="de-DE" sz="2000" dirty="0">
                <a:ea typeface="ＭＳ Ｐゴシック" charset="0"/>
              </a:rPr>
              <a:t>Ein Thema kann von mehreren Professoren vergeben werden – aber an unterschiedliche Studenten.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 typeface="Monotype Sorts" charset="0"/>
              <a:buNone/>
            </a:pPr>
            <a:endParaRPr lang="de-DE" sz="2400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7458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6"/>
          <p:cNvSpPr>
            <a:spLocks noChangeArrowheads="1"/>
          </p:cNvSpPr>
          <p:nvPr/>
        </p:nvSpPr>
        <p:spPr bwMode="auto">
          <a:xfrm>
            <a:off x="169985" y="692150"/>
            <a:ext cx="8974015" cy="9731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5299" name="Group 2"/>
          <p:cNvGrpSpPr>
            <a:grpSpLocks/>
          </p:cNvGrpSpPr>
          <p:nvPr/>
        </p:nvGrpSpPr>
        <p:grpSpPr bwMode="auto">
          <a:xfrm>
            <a:off x="0" y="52388"/>
            <a:ext cx="9144000" cy="6805612"/>
            <a:chOff x="0" y="33"/>
            <a:chExt cx="5760" cy="4287"/>
          </a:xfrm>
        </p:grpSpPr>
        <p:sp>
          <p:nvSpPr>
            <p:cNvPr id="55311" name="Rectangle 3"/>
            <p:cNvSpPr>
              <a:spLocks noChangeArrowheads="1"/>
            </p:cNvSpPr>
            <p:nvPr/>
          </p:nvSpPr>
          <p:spPr bwMode="auto">
            <a:xfrm>
              <a:off x="1172" y="1010"/>
              <a:ext cx="1028" cy="287"/>
            </a:xfrm>
            <a:prstGeom prst="rect">
              <a:avLst/>
            </a:prstGeom>
            <a:solidFill>
              <a:srgbClr val="A3A3E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dirty="0">
                  <a:latin typeface="Arial Narrow" charset="0"/>
                </a:rPr>
                <a:t>Studenten</a:t>
              </a:r>
            </a:p>
          </p:txBody>
        </p:sp>
        <p:sp>
          <p:nvSpPr>
            <p:cNvPr id="55312" name="Rectangle 4"/>
            <p:cNvSpPr>
              <a:spLocks noChangeArrowheads="1"/>
            </p:cNvSpPr>
            <p:nvPr/>
          </p:nvSpPr>
          <p:spPr bwMode="auto">
            <a:xfrm>
              <a:off x="1056" y="3408"/>
              <a:ext cx="1028" cy="287"/>
            </a:xfrm>
            <a:prstGeom prst="rect">
              <a:avLst/>
            </a:prstGeom>
            <a:solidFill>
              <a:srgbClr val="A3A3E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Assistenten</a:t>
              </a:r>
            </a:p>
          </p:txBody>
        </p:sp>
        <p:sp>
          <p:nvSpPr>
            <p:cNvPr id="55313" name="Oval 5"/>
            <p:cNvSpPr>
              <a:spLocks noChangeArrowheads="1"/>
            </p:cNvSpPr>
            <p:nvPr/>
          </p:nvSpPr>
          <p:spPr bwMode="auto">
            <a:xfrm>
              <a:off x="0" y="480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u="sng">
                  <a:latin typeface="Arial Narrow" charset="0"/>
                </a:rPr>
                <a:t>MatrNr</a:t>
              </a:r>
            </a:p>
          </p:txBody>
        </p:sp>
        <p:sp>
          <p:nvSpPr>
            <p:cNvPr id="55314" name="Oval 6"/>
            <p:cNvSpPr>
              <a:spLocks noChangeArrowheads="1"/>
            </p:cNvSpPr>
            <p:nvPr/>
          </p:nvSpPr>
          <p:spPr bwMode="auto">
            <a:xfrm>
              <a:off x="0" y="2928"/>
              <a:ext cx="887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u="sng">
                  <a:latin typeface="Arial Narrow" charset="0"/>
                </a:rPr>
                <a:t>PersNr</a:t>
              </a:r>
            </a:p>
          </p:txBody>
        </p:sp>
        <p:sp>
          <p:nvSpPr>
            <p:cNvPr id="55315" name="Oval 7"/>
            <p:cNvSpPr>
              <a:spLocks noChangeArrowheads="1"/>
            </p:cNvSpPr>
            <p:nvPr/>
          </p:nvSpPr>
          <p:spPr bwMode="auto">
            <a:xfrm>
              <a:off x="0" y="1440"/>
              <a:ext cx="887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Semester</a:t>
              </a:r>
            </a:p>
          </p:txBody>
        </p:sp>
        <p:sp>
          <p:nvSpPr>
            <p:cNvPr id="55316" name="Oval 8"/>
            <p:cNvSpPr>
              <a:spLocks noChangeArrowheads="1"/>
            </p:cNvSpPr>
            <p:nvPr/>
          </p:nvSpPr>
          <p:spPr bwMode="auto">
            <a:xfrm>
              <a:off x="0" y="960"/>
              <a:ext cx="887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Name</a:t>
              </a:r>
            </a:p>
          </p:txBody>
        </p:sp>
        <p:sp>
          <p:nvSpPr>
            <p:cNvPr id="55317" name="Oval 9"/>
            <p:cNvSpPr>
              <a:spLocks noChangeArrowheads="1"/>
            </p:cNvSpPr>
            <p:nvPr/>
          </p:nvSpPr>
          <p:spPr bwMode="auto">
            <a:xfrm>
              <a:off x="0" y="3360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Name</a:t>
              </a:r>
            </a:p>
          </p:txBody>
        </p:sp>
        <p:sp>
          <p:nvSpPr>
            <p:cNvPr id="55318" name="Oval 10"/>
            <p:cNvSpPr>
              <a:spLocks noChangeArrowheads="1"/>
            </p:cNvSpPr>
            <p:nvPr/>
          </p:nvSpPr>
          <p:spPr bwMode="auto">
            <a:xfrm>
              <a:off x="0" y="3840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Fachgebiet</a:t>
              </a:r>
            </a:p>
          </p:txBody>
        </p:sp>
        <p:sp>
          <p:nvSpPr>
            <p:cNvPr id="55319" name="Line 11"/>
            <p:cNvSpPr>
              <a:spLocks noChangeShapeType="1"/>
            </p:cNvSpPr>
            <p:nvPr/>
          </p:nvSpPr>
          <p:spPr bwMode="auto">
            <a:xfrm>
              <a:off x="1031" y="3135"/>
              <a:ext cx="0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20" name="Oval 12"/>
            <p:cNvSpPr>
              <a:spLocks noChangeArrowheads="1"/>
            </p:cNvSpPr>
            <p:nvPr/>
          </p:nvSpPr>
          <p:spPr bwMode="auto">
            <a:xfrm>
              <a:off x="1296" y="2208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Note</a:t>
              </a:r>
            </a:p>
          </p:txBody>
        </p:sp>
        <p:sp>
          <p:nvSpPr>
            <p:cNvPr id="55321" name="AutoShape 13"/>
            <p:cNvSpPr>
              <a:spLocks noChangeArrowheads="1"/>
            </p:cNvSpPr>
            <p:nvPr/>
          </p:nvSpPr>
          <p:spPr bwMode="auto">
            <a:xfrm>
              <a:off x="2496" y="864"/>
              <a:ext cx="748" cy="459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hören</a:t>
              </a:r>
            </a:p>
          </p:txBody>
        </p:sp>
        <p:sp>
          <p:nvSpPr>
            <p:cNvPr id="55322" name="AutoShape 14"/>
            <p:cNvSpPr>
              <a:spLocks noChangeArrowheads="1"/>
            </p:cNvSpPr>
            <p:nvPr/>
          </p:nvSpPr>
          <p:spPr bwMode="auto">
            <a:xfrm>
              <a:off x="2480" y="2159"/>
              <a:ext cx="748" cy="458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prüfen</a:t>
              </a:r>
            </a:p>
          </p:txBody>
        </p:sp>
        <p:sp>
          <p:nvSpPr>
            <p:cNvPr id="55323" name="AutoShape 15"/>
            <p:cNvSpPr>
              <a:spLocks noChangeArrowheads="1"/>
            </p:cNvSpPr>
            <p:nvPr/>
          </p:nvSpPr>
          <p:spPr bwMode="auto">
            <a:xfrm>
              <a:off x="2256" y="3264"/>
              <a:ext cx="1104" cy="614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arbeitenFür</a:t>
              </a:r>
            </a:p>
          </p:txBody>
        </p:sp>
        <p:sp>
          <p:nvSpPr>
            <p:cNvPr id="55324" name="Rectangle 16"/>
            <p:cNvSpPr>
              <a:spLocks noChangeArrowheads="1"/>
            </p:cNvSpPr>
            <p:nvPr/>
          </p:nvSpPr>
          <p:spPr bwMode="auto">
            <a:xfrm>
              <a:off x="3509" y="3421"/>
              <a:ext cx="1028" cy="287"/>
            </a:xfrm>
            <a:prstGeom prst="rect">
              <a:avLst/>
            </a:prstGeom>
            <a:solidFill>
              <a:srgbClr val="A3A3E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Professoren</a:t>
              </a:r>
            </a:p>
          </p:txBody>
        </p:sp>
        <p:sp>
          <p:nvSpPr>
            <p:cNvPr id="55325" name="Rectangle 17"/>
            <p:cNvSpPr>
              <a:spLocks noChangeArrowheads="1"/>
            </p:cNvSpPr>
            <p:nvPr/>
          </p:nvSpPr>
          <p:spPr bwMode="auto">
            <a:xfrm>
              <a:off x="3462" y="952"/>
              <a:ext cx="1028" cy="287"/>
            </a:xfrm>
            <a:prstGeom prst="rect">
              <a:avLst/>
            </a:prstGeom>
            <a:solidFill>
              <a:srgbClr val="A3A3E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Vorlesungen</a:t>
              </a:r>
            </a:p>
          </p:txBody>
        </p:sp>
        <p:sp>
          <p:nvSpPr>
            <p:cNvPr id="55326" name="AutoShape 18"/>
            <p:cNvSpPr>
              <a:spLocks noChangeArrowheads="1"/>
            </p:cNvSpPr>
            <p:nvPr/>
          </p:nvSpPr>
          <p:spPr bwMode="auto">
            <a:xfrm>
              <a:off x="4032" y="2112"/>
              <a:ext cx="747" cy="458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lesen</a:t>
              </a:r>
            </a:p>
          </p:txBody>
        </p:sp>
        <p:sp>
          <p:nvSpPr>
            <p:cNvPr id="55327" name="AutoShape 19"/>
            <p:cNvSpPr>
              <a:spLocks noChangeArrowheads="1"/>
            </p:cNvSpPr>
            <p:nvPr/>
          </p:nvSpPr>
          <p:spPr bwMode="auto">
            <a:xfrm>
              <a:off x="3286" y="33"/>
              <a:ext cx="1322" cy="399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voraussetzen</a:t>
              </a:r>
            </a:p>
          </p:txBody>
        </p:sp>
        <p:sp>
          <p:nvSpPr>
            <p:cNvPr id="55328" name="Oval 20"/>
            <p:cNvSpPr>
              <a:spLocks noChangeArrowheads="1"/>
            </p:cNvSpPr>
            <p:nvPr/>
          </p:nvSpPr>
          <p:spPr bwMode="auto">
            <a:xfrm>
              <a:off x="4872" y="864"/>
              <a:ext cx="888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SWS</a:t>
              </a:r>
            </a:p>
          </p:txBody>
        </p:sp>
        <p:sp>
          <p:nvSpPr>
            <p:cNvPr id="55329" name="Oval 21"/>
            <p:cNvSpPr>
              <a:spLocks noChangeArrowheads="1"/>
            </p:cNvSpPr>
            <p:nvPr/>
          </p:nvSpPr>
          <p:spPr bwMode="auto">
            <a:xfrm>
              <a:off x="4872" y="432"/>
              <a:ext cx="888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u="sng">
                  <a:latin typeface="Arial Narrow" charset="0"/>
                </a:rPr>
                <a:t>VorlNr</a:t>
              </a:r>
            </a:p>
          </p:txBody>
        </p:sp>
        <p:sp>
          <p:nvSpPr>
            <p:cNvPr id="55330" name="Oval 22"/>
            <p:cNvSpPr>
              <a:spLocks noChangeArrowheads="1"/>
            </p:cNvSpPr>
            <p:nvPr/>
          </p:nvSpPr>
          <p:spPr bwMode="auto">
            <a:xfrm>
              <a:off x="4872" y="1392"/>
              <a:ext cx="888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Titel</a:t>
              </a:r>
            </a:p>
          </p:txBody>
        </p:sp>
        <p:sp>
          <p:nvSpPr>
            <p:cNvPr id="55331" name="Oval 23"/>
            <p:cNvSpPr>
              <a:spLocks noChangeArrowheads="1"/>
            </p:cNvSpPr>
            <p:nvPr/>
          </p:nvSpPr>
          <p:spPr bwMode="auto">
            <a:xfrm>
              <a:off x="4873" y="3456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Raum</a:t>
              </a:r>
            </a:p>
          </p:txBody>
        </p:sp>
        <p:sp>
          <p:nvSpPr>
            <p:cNvPr id="55332" name="Oval 24"/>
            <p:cNvSpPr>
              <a:spLocks noChangeArrowheads="1"/>
            </p:cNvSpPr>
            <p:nvPr/>
          </p:nvSpPr>
          <p:spPr bwMode="auto">
            <a:xfrm>
              <a:off x="4873" y="3024"/>
              <a:ext cx="887" cy="346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Rang</a:t>
              </a:r>
            </a:p>
          </p:txBody>
        </p:sp>
        <p:sp>
          <p:nvSpPr>
            <p:cNvPr id="55333" name="Oval 25"/>
            <p:cNvSpPr>
              <a:spLocks noChangeArrowheads="1"/>
            </p:cNvSpPr>
            <p:nvPr/>
          </p:nvSpPr>
          <p:spPr bwMode="auto">
            <a:xfrm>
              <a:off x="3168" y="3976"/>
              <a:ext cx="888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u="sng">
                  <a:latin typeface="Arial Narrow" charset="0"/>
                </a:rPr>
                <a:t>PersNr</a:t>
              </a:r>
            </a:p>
          </p:txBody>
        </p:sp>
        <p:sp>
          <p:nvSpPr>
            <p:cNvPr id="55334" name="Text Box 26"/>
            <p:cNvSpPr txBox="1">
              <a:spLocks noChangeArrowheads="1"/>
            </p:cNvSpPr>
            <p:nvPr/>
          </p:nvSpPr>
          <p:spPr bwMode="auto">
            <a:xfrm>
              <a:off x="3984" y="346"/>
              <a:ext cx="869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de-DE" sz="1800">
                  <a:latin typeface="Arial Narrow" charset="0"/>
                </a:rPr>
                <a:t>Nach-</a:t>
              </a:r>
            </a:p>
            <a:p>
              <a:pPr algn="ctr">
                <a:lnSpc>
                  <a:spcPct val="70000"/>
                </a:lnSpc>
              </a:pPr>
              <a:r>
                <a:rPr lang="de-DE" sz="1800">
                  <a:latin typeface="Arial Narrow" charset="0"/>
                </a:rPr>
                <a:t>folger</a:t>
              </a:r>
            </a:p>
          </p:txBody>
        </p:sp>
        <p:sp>
          <p:nvSpPr>
            <p:cNvPr id="55335" name="Text Box 27"/>
            <p:cNvSpPr txBox="1">
              <a:spLocks noChangeArrowheads="1"/>
            </p:cNvSpPr>
            <p:nvPr/>
          </p:nvSpPr>
          <p:spPr bwMode="auto">
            <a:xfrm>
              <a:off x="2688" y="480"/>
              <a:ext cx="108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sz="1800">
                  <a:latin typeface="Arial Narrow" charset="0"/>
                </a:rPr>
                <a:t>Vorgänger</a:t>
              </a:r>
            </a:p>
          </p:txBody>
        </p:sp>
        <p:sp>
          <p:nvSpPr>
            <p:cNvPr id="55336" name="Oval 28"/>
            <p:cNvSpPr>
              <a:spLocks noChangeArrowheads="1"/>
            </p:cNvSpPr>
            <p:nvPr/>
          </p:nvSpPr>
          <p:spPr bwMode="auto">
            <a:xfrm>
              <a:off x="4128" y="3976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Name</a:t>
              </a:r>
            </a:p>
          </p:txBody>
        </p:sp>
        <p:sp>
          <p:nvSpPr>
            <p:cNvPr id="55337" name="Line 29"/>
            <p:cNvSpPr>
              <a:spLocks noChangeShapeType="1"/>
            </p:cNvSpPr>
            <p:nvPr/>
          </p:nvSpPr>
          <p:spPr bwMode="auto">
            <a:xfrm>
              <a:off x="3744" y="384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38" name="Line 30"/>
            <p:cNvSpPr>
              <a:spLocks noChangeShapeType="1"/>
            </p:cNvSpPr>
            <p:nvPr/>
          </p:nvSpPr>
          <p:spPr bwMode="auto">
            <a:xfrm>
              <a:off x="4128" y="384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39" name="Rectangle 31"/>
            <p:cNvSpPr>
              <a:spLocks noChangeArrowheads="1"/>
            </p:cNvSpPr>
            <p:nvPr/>
          </p:nvSpPr>
          <p:spPr bwMode="auto">
            <a:xfrm>
              <a:off x="22" y="119"/>
              <a:ext cx="331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r>
                <a:rPr kumimoji="1" lang="de-DE" sz="3600" dirty="0">
                  <a:latin typeface="+mn-lt"/>
                </a:rPr>
                <a:t>Funktionalitäten</a:t>
              </a:r>
            </a:p>
          </p:txBody>
        </p:sp>
        <p:cxnSp>
          <p:nvCxnSpPr>
            <p:cNvPr id="55340" name="AutoShape 32"/>
            <p:cNvCxnSpPr>
              <a:cxnSpLocks noChangeShapeType="1"/>
              <a:stCxn id="55312" idx="1"/>
              <a:endCxn id="55314" idx="5"/>
            </p:cNvCxnSpPr>
            <p:nvPr/>
          </p:nvCxnSpPr>
          <p:spPr bwMode="auto">
            <a:xfrm flipH="1" flipV="1">
              <a:off x="757" y="3222"/>
              <a:ext cx="299" cy="330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41" name="AutoShape 33"/>
            <p:cNvCxnSpPr>
              <a:cxnSpLocks noChangeShapeType="1"/>
              <a:stCxn id="55312" idx="1"/>
              <a:endCxn id="55317" idx="6"/>
            </p:cNvCxnSpPr>
            <p:nvPr/>
          </p:nvCxnSpPr>
          <p:spPr bwMode="auto">
            <a:xfrm flipH="1" flipV="1">
              <a:off x="887" y="3532"/>
              <a:ext cx="169" cy="20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42" name="AutoShape 34"/>
            <p:cNvCxnSpPr>
              <a:cxnSpLocks noChangeShapeType="1"/>
              <a:stCxn id="55312" idx="1"/>
              <a:endCxn id="55318" idx="7"/>
            </p:cNvCxnSpPr>
            <p:nvPr/>
          </p:nvCxnSpPr>
          <p:spPr bwMode="auto">
            <a:xfrm flipH="1">
              <a:off x="757" y="3552"/>
              <a:ext cx="299" cy="338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43" name="AutoShape 35"/>
            <p:cNvCxnSpPr>
              <a:cxnSpLocks noChangeShapeType="1"/>
              <a:stCxn id="55322" idx="2"/>
              <a:endCxn id="55324" idx="0"/>
            </p:cNvCxnSpPr>
            <p:nvPr/>
          </p:nvCxnSpPr>
          <p:spPr bwMode="auto">
            <a:xfrm>
              <a:off x="2854" y="2617"/>
              <a:ext cx="1169" cy="8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44" name="AutoShape 36"/>
            <p:cNvCxnSpPr>
              <a:cxnSpLocks noChangeShapeType="1"/>
              <a:stCxn id="55323" idx="3"/>
              <a:endCxn id="55324" idx="1"/>
            </p:cNvCxnSpPr>
            <p:nvPr/>
          </p:nvCxnSpPr>
          <p:spPr bwMode="auto">
            <a:xfrm flipV="1">
              <a:off x="3360" y="3565"/>
              <a:ext cx="149" cy="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45" name="AutoShape 37"/>
            <p:cNvCxnSpPr>
              <a:cxnSpLocks noChangeShapeType="1"/>
              <a:stCxn id="55312" idx="3"/>
              <a:endCxn id="55323" idx="1"/>
            </p:cNvCxnSpPr>
            <p:nvPr/>
          </p:nvCxnSpPr>
          <p:spPr bwMode="auto">
            <a:xfrm>
              <a:off x="2084" y="3552"/>
              <a:ext cx="172" cy="1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46" name="AutoShape 38"/>
            <p:cNvCxnSpPr>
              <a:cxnSpLocks noChangeShapeType="1"/>
              <a:stCxn id="55322" idx="0"/>
              <a:endCxn id="55311" idx="2"/>
            </p:cNvCxnSpPr>
            <p:nvPr/>
          </p:nvCxnSpPr>
          <p:spPr bwMode="auto">
            <a:xfrm flipH="1" flipV="1">
              <a:off x="1686" y="1297"/>
              <a:ext cx="1168" cy="86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47" name="AutoShape 39"/>
            <p:cNvCxnSpPr>
              <a:cxnSpLocks noChangeShapeType="1"/>
              <a:stCxn id="55325" idx="2"/>
              <a:endCxn id="55322" idx="0"/>
            </p:cNvCxnSpPr>
            <p:nvPr/>
          </p:nvCxnSpPr>
          <p:spPr bwMode="auto">
            <a:xfrm flipH="1">
              <a:off x="2854" y="1239"/>
              <a:ext cx="1122" cy="92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48" name="AutoShape 40"/>
            <p:cNvCxnSpPr>
              <a:cxnSpLocks noChangeShapeType="1"/>
              <a:stCxn id="55324" idx="0"/>
              <a:endCxn id="55326" idx="2"/>
            </p:cNvCxnSpPr>
            <p:nvPr/>
          </p:nvCxnSpPr>
          <p:spPr bwMode="auto">
            <a:xfrm flipV="1">
              <a:off x="4023" y="2570"/>
              <a:ext cx="383" cy="85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49" name="AutoShape 41"/>
            <p:cNvCxnSpPr>
              <a:cxnSpLocks noChangeShapeType="1"/>
              <a:stCxn id="55325" idx="2"/>
              <a:endCxn id="55326" idx="0"/>
            </p:cNvCxnSpPr>
            <p:nvPr/>
          </p:nvCxnSpPr>
          <p:spPr bwMode="auto">
            <a:xfrm>
              <a:off x="3976" y="1239"/>
              <a:ext cx="430" cy="87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50" name="AutoShape 42"/>
            <p:cNvCxnSpPr>
              <a:cxnSpLocks noChangeShapeType="1"/>
              <a:stCxn id="55311" idx="3"/>
              <a:endCxn id="55321" idx="1"/>
            </p:cNvCxnSpPr>
            <p:nvPr/>
          </p:nvCxnSpPr>
          <p:spPr bwMode="auto">
            <a:xfrm flipV="1">
              <a:off x="2200" y="1094"/>
              <a:ext cx="296" cy="6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51" name="AutoShape 43"/>
            <p:cNvCxnSpPr>
              <a:cxnSpLocks noChangeShapeType="1"/>
              <a:stCxn id="55321" idx="3"/>
              <a:endCxn id="55325" idx="1"/>
            </p:cNvCxnSpPr>
            <p:nvPr/>
          </p:nvCxnSpPr>
          <p:spPr bwMode="auto">
            <a:xfrm>
              <a:off x="3244" y="1094"/>
              <a:ext cx="218" cy="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52" name="AutoShape 44"/>
            <p:cNvCxnSpPr>
              <a:cxnSpLocks noChangeShapeType="1"/>
              <a:stCxn id="55324" idx="2"/>
              <a:endCxn id="55333" idx="0"/>
            </p:cNvCxnSpPr>
            <p:nvPr/>
          </p:nvCxnSpPr>
          <p:spPr bwMode="auto">
            <a:xfrm flipH="1">
              <a:off x="3612" y="3708"/>
              <a:ext cx="411" cy="268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53" name="AutoShape 45"/>
            <p:cNvCxnSpPr>
              <a:cxnSpLocks noChangeShapeType="1"/>
              <a:stCxn id="55324" idx="2"/>
              <a:endCxn id="55336" idx="0"/>
            </p:cNvCxnSpPr>
            <p:nvPr/>
          </p:nvCxnSpPr>
          <p:spPr bwMode="auto">
            <a:xfrm>
              <a:off x="4023" y="3708"/>
              <a:ext cx="549" cy="268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54" name="AutoShape 46"/>
            <p:cNvCxnSpPr>
              <a:cxnSpLocks noChangeShapeType="1"/>
              <a:stCxn id="55324" idx="3"/>
              <a:endCxn id="55332" idx="3"/>
            </p:cNvCxnSpPr>
            <p:nvPr/>
          </p:nvCxnSpPr>
          <p:spPr bwMode="auto">
            <a:xfrm flipV="1">
              <a:off x="4537" y="3319"/>
              <a:ext cx="466" cy="246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55" name="AutoShape 47"/>
            <p:cNvCxnSpPr>
              <a:cxnSpLocks noChangeShapeType="1"/>
              <a:stCxn id="55324" idx="3"/>
              <a:endCxn id="55331" idx="2"/>
            </p:cNvCxnSpPr>
            <p:nvPr/>
          </p:nvCxnSpPr>
          <p:spPr bwMode="auto">
            <a:xfrm>
              <a:off x="4537" y="3565"/>
              <a:ext cx="336" cy="63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56" name="AutoShape 48"/>
            <p:cNvCxnSpPr>
              <a:cxnSpLocks noChangeShapeType="1"/>
              <a:stCxn id="55311" idx="1"/>
              <a:endCxn id="55313" idx="5"/>
            </p:cNvCxnSpPr>
            <p:nvPr/>
          </p:nvCxnSpPr>
          <p:spPr bwMode="auto">
            <a:xfrm flipH="1" flipV="1">
              <a:off x="757" y="774"/>
              <a:ext cx="415" cy="380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57" name="AutoShape 49"/>
            <p:cNvCxnSpPr>
              <a:cxnSpLocks noChangeShapeType="1"/>
              <a:stCxn id="55311" idx="1"/>
              <a:endCxn id="55316" idx="6"/>
            </p:cNvCxnSpPr>
            <p:nvPr/>
          </p:nvCxnSpPr>
          <p:spPr bwMode="auto">
            <a:xfrm flipH="1" flipV="1">
              <a:off x="887" y="1133"/>
              <a:ext cx="285" cy="21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58" name="AutoShape 50"/>
            <p:cNvCxnSpPr>
              <a:cxnSpLocks noChangeShapeType="1"/>
              <a:stCxn id="55311" idx="1"/>
              <a:endCxn id="55315" idx="7"/>
            </p:cNvCxnSpPr>
            <p:nvPr/>
          </p:nvCxnSpPr>
          <p:spPr bwMode="auto">
            <a:xfrm flipH="1">
              <a:off x="757" y="1154"/>
              <a:ext cx="415" cy="337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59" name="AutoShape 51"/>
            <p:cNvCxnSpPr>
              <a:cxnSpLocks noChangeShapeType="1"/>
              <a:stCxn id="55325" idx="3"/>
              <a:endCxn id="55329" idx="3"/>
            </p:cNvCxnSpPr>
            <p:nvPr/>
          </p:nvCxnSpPr>
          <p:spPr bwMode="auto">
            <a:xfrm flipV="1">
              <a:off x="4490" y="726"/>
              <a:ext cx="512" cy="370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60" name="AutoShape 52"/>
            <p:cNvCxnSpPr>
              <a:cxnSpLocks noChangeShapeType="1"/>
              <a:stCxn id="55325" idx="3"/>
              <a:endCxn id="55328" idx="2"/>
            </p:cNvCxnSpPr>
            <p:nvPr/>
          </p:nvCxnSpPr>
          <p:spPr bwMode="auto">
            <a:xfrm flipV="1">
              <a:off x="4490" y="1036"/>
              <a:ext cx="382" cy="60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61" name="AutoShape 53"/>
            <p:cNvCxnSpPr>
              <a:cxnSpLocks noChangeShapeType="1"/>
              <a:stCxn id="55325" idx="3"/>
              <a:endCxn id="55330" idx="1"/>
            </p:cNvCxnSpPr>
            <p:nvPr/>
          </p:nvCxnSpPr>
          <p:spPr bwMode="auto">
            <a:xfrm>
              <a:off x="4490" y="1096"/>
              <a:ext cx="512" cy="347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62" name="AutoShape 54"/>
            <p:cNvCxnSpPr>
              <a:cxnSpLocks noChangeShapeType="1"/>
              <a:stCxn id="55322" idx="1"/>
              <a:endCxn id="55320" idx="6"/>
            </p:cNvCxnSpPr>
            <p:nvPr/>
          </p:nvCxnSpPr>
          <p:spPr bwMode="auto">
            <a:xfrm flipH="1" flipV="1">
              <a:off x="2183" y="2380"/>
              <a:ext cx="297" cy="8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5300" name="Text Box 55"/>
          <p:cNvSpPr txBox="1">
            <a:spLocks noChangeArrowheads="1"/>
          </p:cNvSpPr>
          <p:nvPr/>
        </p:nvSpPr>
        <p:spPr bwMode="auto">
          <a:xfrm>
            <a:off x="6628457" y="4800601"/>
            <a:ext cx="37702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55301" name="Text Box 56"/>
          <p:cNvSpPr txBox="1">
            <a:spLocks noChangeArrowheads="1"/>
          </p:cNvSpPr>
          <p:nvPr/>
        </p:nvSpPr>
        <p:spPr bwMode="auto">
          <a:xfrm>
            <a:off x="5558536" y="1066801"/>
            <a:ext cx="46679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55302" name="Text Box 57"/>
          <p:cNvSpPr txBox="1">
            <a:spLocks noChangeArrowheads="1"/>
          </p:cNvSpPr>
          <p:nvPr/>
        </p:nvSpPr>
        <p:spPr bwMode="auto">
          <a:xfrm>
            <a:off x="5485457" y="4953001"/>
            <a:ext cx="37702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55303" name="Text Box 58"/>
          <p:cNvSpPr txBox="1">
            <a:spLocks noChangeArrowheads="1"/>
          </p:cNvSpPr>
          <p:nvPr/>
        </p:nvSpPr>
        <p:spPr bwMode="auto">
          <a:xfrm>
            <a:off x="5256857" y="5638801"/>
            <a:ext cx="37702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55304" name="Text Box 59"/>
          <p:cNvSpPr txBox="1">
            <a:spLocks noChangeArrowheads="1"/>
          </p:cNvSpPr>
          <p:nvPr/>
        </p:nvSpPr>
        <p:spPr bwMode="auto">
          <a:xfrm>
            <a:off x="2358136" y="2057401"/>
            <a:ext cx="46679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55305" name="Text Box 60"/>
          <p:cNvSpPr txBox="1">
            <a:spLocks noChangeArrowheads="1"/>
          </p:cNvSpPr>
          <p:nvPr/>
        </p:nvSpPr>
        <p:spPr bwMode="auto">
          <a:xfrm>
            <a:off x="6472936" y="1981201"/>
            <a:ext cx="46679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55306" name="Text Box 61"/>
          <p:cNvSpPr txBox="1">
            <a:spLocks noChangeArrowheads="1"/>
          </p:cNvSpPr>
          <p:nvPr/>
        </p:nvSpPr>
        <p:spPr bwMode="auto">
          <a:xfrm>
            <a:off x="3272536" y="5638801"/>
            <a:ext cx="46679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55307" name="Text Box 62"/>
          <p:cNvSpPr txBox="1">
            <a:spLocks noChangeArrowheads="1"/>
          </p:cNvSpPr>
          <p:nvPr/>
        </p:nvSpPr>
        <p:spPr bwMode="auto">
          <a:xfrm>
            <a:off x="5712938" y="2286001"/>
            <a:ext cx="54778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55308" name="Text Box 63"/>
          <p:cNvSpPr txBox="1">
            <a:spLocks noChangeArrowheads="1"/>
          </p:cNvSpPr>
          <p:nvPr/>
        </p:nvSpPr>
        <p:spPr bwMode="auto">
          <a:xfrm>
            <a:off x="6551138" y="1066801"/>
            <a:ext cx="54778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55309" name="Text Box 64"/>
          <p:cNvSpPr txBox="1">
            <a:spLocks noChangeArrowheads="1"/>
          </p:cNvSpPr>
          <p:nvPr/>
        </p:nvSpPr>
        <p:spPr bwMode="auto">
          <a:xfrm>
            <a:off x="5027138" y="1676401"/>
            <a:ext cx="54778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55310" name="Text Box 65"/>
          <p:cNvSpPr txBox="1">
            <a:spLocks noChangeArrowheads="1"/>
          </p:cNvSpPr>
          <p:nvPr/>
        </p:nvSpPr>
        <p:spPr bwMode="auto">
          <a:xfrm>
            <a:off x="3577336" y="1676401"/>
            <a:ext cx="46679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 b="1">
                <a:latin typeface="Times New Roman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847849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5912" y="228600"/>
            <a:ext cx="8204688" cy="319088"/>
          </a:xfrm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(Min, Max)-</a:t>
            </a:r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Notation / </a:t>
            </a:r>
            <a:r>
              <a:rPr lang="de-DE" dirty="0" err="1" smtClean="0">
                <a:latin typeface="+mn-lt"/>
                <a:ea typeface="ＭＳ Ｐゴシック" charset="0"/>
                <a:cs typeface="ＭＳ Ｐゴシック" charset="0"/>
              </a:rPr>
              <a:t>Kardinalitäten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5638800" y="2819400"/>
            <a:ext cx="21336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600" i="1">
                <a:latin typeface="Times New Roman" charset="0"/>
              </a:rPr>
              <a:t>E</a:t>
            </a:r>
            <a:r>
              <a:rPr lang="de-DE" sz="1600" i="1" baseline="-25000">
                <a:latin typeface="Times New Roman" charset="0"/>
              </a:rPr>
              <a:t>2</a:t>
            </a:r>
            <a:endParaRPr lang="de-DE" sz="1600" i="1">
              <a:latin typeface="Times New Roman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524000" y="5029200"/>
            <a:ext cx="6172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 dirty="0">
                <a:latin typeface="Times New Roman" charset="0"/>
              </a:rPr>
              <a:t>R </a:t>
            </a:r>
            <a:r>
              <a:rPr lang="de-DE" sz="1800" i="1" dirty="0" smtClean="0">
                <a:latin typeface="Times New Roman" charset="0"/>
                <a:sym typeface="Symbol" charset="0"/>
              </a:rPr>
              <a:t>⊆</a:t>
            </a:r>
            <a:r>
              <a:rPr lang="de-DE" sz="1800" i="1" dirty="0" smtClean="0">
                <a:latin typeface="Times New Roman" charset="0"/>
              </a:rPr>
              <a:t> </a:t>
            </a:r>
            <a:r>
              <a:rPr lang="de-DE" sz="1800" i="1" dirty="0">
                <a:latin typeface="Times New Roman" charset="0"/>
              </a:rPr>
              <a:t>E</a:t>
            </a:r>
            <a:r>
              <a:rPr lang="de-DE" sz="1800" i="1" baseline="-25000" dirty="0">
                <a:latin typeface="Times New Roman" charset="0"/>
              </a:rPr>
              <a:t>1 </a:t>
            </a:r>
            <a:r>
              <a:rPr lang="de-DE" sz="1800" dirty="0">
                <a:latin typeface="Tahoma" charset="0"/>
              </a:rPr>
              <a:t>x ... x </a:t>
            </a:r>
            <a:r>
              <a:rPr lang="de-DE" sz="1800" i="1" dirty="0">
                <a:latin typeface="Times New Roman" charset="0"/>
              </a:rPr>
              <a:t>E</a:t>
            </a:r>
            <a:r>
              <a:rPr lang="de-DE" sz="1800" i="1" baseline="-25000" dirty="0">
                <a:latin typeface="Times New Roman" charset="0"/>
              </a:rPr>
              <a:t>i </a:t>
            </a:r>
            <a:r>
              <a:rPr lang="de-DE" sz="1800" baseline="-25000" dirty="0">
                <a:latin typeface="Times New Roman" charset="0"/>
              </a:rPr>
              <a:t> </a:t>
            </a:r>
            <a:r>
              <a:rPr lang="de-DE" sz="1800" dirty="0">
                <a:latin typeface="Tahoma" charset="0"/>
              </a:rPr>
              <a:t>x ... x </a:t>
            </a:r>
            <a:r>
              <a:rPr lang="de-DE" sz="1800" i="1" dirty="0">
                <a:latin typeface="Times New Roman" charset="0"/>
              </a:rPr>
              <a:t>E</a:t>
            </a:r>
            <a:r>
              <a:rPr lang="de-DE" sz="1800" i="1" baseline="-25000" dirty="0">
                <a:latin typeface="Times New Roman" charset="0"/>
              </a:rPr>
              <a:t>n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3429000" y="1295400"/>
            <a:ext cx="21336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 dirty="0">
                <a:latin typeface="Times New Roman" charset="0"/>
              </a:rPr>
              <a:t>E</a:t>
            </a:r>
            <a:r>
              <a:rPr lang="de-DE" i="1" baseline="-25000" dirty="0">
                <a:latin typeface="Times New Roman" charset="0"/>
              </a:rPr>
              <a:t>1</a:t>
            </a:r>
            <a:endParaRPr lang="de-DE" i="1" dirty="0">
              <a:latin typeface="Times New Roman" charset="0"/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1143000" y="2819400"/>
            <a:ext cx="21336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E</a:t>
            </a:r>
            <a:r>
              <a:rPr lang="de-DE" i="1" baseline="-25000">
                <a:latin typeface="Times New Roman" charset="0"/>
              </a:rPr>
              <a:t>n</a:t>
            </a:r>
            <a:endParaRPr lang="de-DE" i="1">
              <a:latin typeface="Times New Roman" charset="0"/>
            </a:endParaRP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3429000" y="4495800"/>
            <a:ext cx="21336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E</a:t>
            </a:r>
            <a:r>
              <a:rPr lang="de-DE" i="1" baseline="-25000">
                <a:latin typeface="Times New Roman" charset="0"/>
              </a:rPr>
              <a:t>i</a:t>
            </a:r>
            <a:endParaRPr lang="de-DE" i="1">
              <a:latin typeface="Times New Roman" charset="0"/>
            </a:endParaRPr>
          </a:p>
        </p:txBody>
      </p:sp>
      <p:sp>
        <p:nvSpPr>
          <p:cNvPr id="57352" name="AutoShape 8"/>
          <p:cNvSpPr>
            <a:spLocks noChangeArrowheads="1"/>
          </p:cNvSpPr>
          <p:nvPr/>
        </p:nvSpPr>
        <p:spPr bwMode="auto">
          <a:xfrm>
            <a:off x="4038600" y="2743200"/>
            <a:ext cx="914400" cy="609600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R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4495800" y="1752600"/>
            <a:ext cx="0" cy="990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3276600" y="3048000"/>
            <a:ext cx="762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4953000" y="3048000"/>
            <a:ext cx="685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4495800" y="3352800"/>
            <a:ext cx="0" cy="1143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V="1">
            <a:off x="4800600" y="3429000"/>
            <a:ext cx="228600" cy="228600"/>
          </a:xfrm>
          <a:prstGeom prst="line">
            <a:avLst/>
          </a:prstGeom>
          <a:noFill/>
          <a:ln w="762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4038600" y="3429000"/>
            <a:ext cx="228600" cy="228600"/>
          </a:xfrm>
          <a:prstGeom prst="line">
            <a:avLst/>
          </a:prstGeom>
          <a:noFill/>
          <a:ln w="762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4572000" y="2133600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1800" i="1">
              <a:latin typeface="Times New Roman" charset="0"/>
            </a:endParaRP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4953000" y="2667000"/>
            <a:ext cx="533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sz="1800" i="1">
              <a:latin typeface="Times New Roman" charset="0"/>
            </a:endParaRPr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4661841" y="1752600"/>
            <a:ext cx="13003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 i="1" dirty="0">
                <a:latin typeface="Times New Roman" charset="0"/>
              </a:rPr>
              <a:t>(</a:t>
            </a:r>
            <a:r>
              <a:rPr lang="de-DE" sz="1800" i="1" dirty="0" smtClean="0">
                <a:latin typeface="Times New Roman" charset="0"/>
              </a:rPr>
              <a:t>min</a:t>
            </a:r>
            <a:r>
              <a:rPr lang="de-DE" sz="1800" i="1" baseline="-25000" dirty="0" smtClean="0">
                <a:latin typeface="Times New Roman" charset="0"/>
              </a:rPr>
              <a:t>1, </a:t>
            </a:r>
            <a:r>
              <a:rPr lang="de-DE" sz="1800" i="1" dirty="0" smtClean="0">
                <a:latin typeface="Times New Roman" charset="0"/>
              </a:rPr>
              <a:t>max</a:t>
            </a:r>
            <a:r>
              <a:rPr lang="de-DE" sz="1800" i="1" baseline="-25000" dirty="0" smtClean="0">
                <a:latin typeface="Times New Roman" charset="0"/>
              </a:rPr>
              <a:t>1</a:t>
            </a:r>
            <a:r>
              <a:rPr lang="de-DE" sz="1800" i="1" dirty="0">
                <a:latin typeface="Times New Roman" charset="0"/>
              </a:rPr>
              <a:t>)</a:t>
            </a: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 rot="-958638">
            <a:off x="5010766" y="2388753"/>
            <a:ext cx="13879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 i="1" dirty="0">
                <a:latin typeface="Times New Roman" charset="0"/>
              </a:rPr>
              <a:t>(min</a:t>
            </a:r>
            <a:r>
              <a:rPr lang="de-DE" sz="1800" i="1" baseline="-25000" dirty="0">
                <a:latin typeface="Times New Roman" charset="0"/>
              </a:rPr>
              <a:t>2, </a:t>
            </a:r>
            <a:r>
              <a:rPr lang="de-DE" sz="1800" i="1" dirty="0">
                <a:latin typeface="Times New Roman" charset="0"/>
              </a:rPr>
              <a:t>max</a:t>
            </a:r>
            <a:r>
              <a:rPr lang="de-DE" sz="1800" i="1" baseline="-25000" dirty="0">
                <a:latin typeface="Times New Roman" charset="0"/>
              </a:rPr>
              <a:t>2</a:t>
            </a:r>
            <a:r>
              <a:rPr lang="de-DE" sz="1800" i="1" dirty="0">
                <a:latin typeface="Times New Roman" charset="0"/>
              </a:rPr>
              <a:t>)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4696927" y="3995772"/>
            <a:ext cx="13195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 i="1" dirty="0">
                <a:latin typeface="Times New Roman" charset="0"/>
              </a:rPr>
              <a:t>(min</a:t>
            </a:r>
            <a:r>
              <a:rPr lang="de-DE" sz="1800" i="1" baseline="-25000" dirty="0">
                <a:latin typeface="Times New Roman" charset="0"/>
              </a:rPr>
              <a:t>i, </a:t>
            </a:r>
            <a:r>
              <a:rPr lang="de-DE" sz="1800" i="1" dirty="0">
                <a:latin typeface="Times New Roman" charset="0"/>
              </a:rPr>
              <a:t>max</a:t>
            </a:r>
            <a:r>
              <a:rPr lang="de-DE" sz="1800" i="1" baseline="-25000" dirty="0">
                <a:latin typeface="Times New Roman" charset="0"/>
              </a:rPr>
              <a:t>i</a:t>
            </a:r>
            <a:r>
              <a:rPr lang="de-DE" sz="1800" i="1" dirty="0">
                <a:latin typeface="Times New Roman" charset="0"/>
              </a:rPr>
              <a:t>)</a:t>
            </a: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 rot="1640101">
            <a:off x="2572366" y="2406134"/>
            <a:ext cx="13879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 i="1">
                <a:latin typeface="Times New Roman" charset="0"/>
              </a:rPr>
              <a:t>(min</a:t>
            </a:r>
            <a:r>
              <a:rPr lang="de-DE" sz="1800" i="1" baseline="-25000">
                <a:latin typeface="Times New Roman" charset="0"/>
              </a:rPr>
              <a:t>n, </a:t>
            </a:r>
            <a:r>
              <a:rPr lang="de-DE" sz="1800" i="1">
                <a:latin typeface="Times New Roman" charset="0"/>
              </a:rPr>
              <a:t>max</a:t>
            </a:r>
            <a:r>
              <a:rPr lang="de-DE" sz="1800" i="1" baseline="-25000">
                <a:latin typeface="Times New Roman" charset="0"/>
              </a:rPr>
              <a:t>n</a:t>
            </a:r>
            <a:r>
              <a:rPr lang="de-DE" sz="1800" i="1">
                <a:latin typeface="Times New Roman" charset="0"/>
              </a:rPr>
              <a:t>)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441082" y="5486401"/>
            <a:ext cx="538160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1800" dirty="0">
                <a:latin typeface="+mn-lt"/>
              </a:rPr>
              <a:t>Für jedes </a:t>
            </a:r>
            <a:r>
              <a:rPr lang="de-DE" sz="1800" i="1" dirty="0">
                <a:latin typeface="+mn-lt"/>
              </a:rPr>
              <a:t>e</a:t>
            </a:r>
            <a:r>
              <a:rPr lang="de-DE" sz="1800" i="1" baseline="-25000" dirty="0">
                <a:latin typeface="+mn-lt"/>
              </a:rPr>
              <a:t>i </a:t>
            </a:r>
            <a:r>
              <a:rPr lang="de-DE" sz="1800" i="1" dirty="0" smtClean="0">
                <a:latin typeface="+mn-lt"/>
                <a:sym typeface="Symbol" charset="0"/>
              </a:rPr>
              <a:t>∈ </a:t>
            </a:r>
            <a:r>
              <a:rPr lang="de-DE" sz="1800" i="1">
                <a:latin typeface="+mn-lt"/>
              </a:rPr>
              <a:t>E</a:t>
            </a:r>
            <a:r>
              <a:rPr lang="de-DE" sz="1800" i="1" baseline="-25000">
                <a:latin typeface="+mn-lt"/>
              </a:rPr>
              <a:t>i </a:t>
            </a:r>
            <a:r>
              <a:rPr lang="de-DE" sz="1800" i="1" baseline="-25000" smtClean="0">
                <a:latin typeface="+mn-lt"/>
              </a:rPr>
              <a:t> </a:t>
            </a:r>
            <a:r>
              <a:rPr lang="de-DE" sz="1800" smtClean="0">
                <a:latin typeface="+mn-lt"/>
              </a:rPr>
              <a:t>gibt </a:t>
            </a:r>
            <a:r>
              <a:rPr lang="de-DE" sz="1800" dirty="0">
                <a:latin typeface="+mn-lt"/>
              </a:rPr>
              <a:t>es 	</a:t>
            </a:r>
          </a:p>
          <a:p>
            <a:pPr lvl="1">
              <a:buFontTx/>
              <a:buChar char="•"/>
            </a:pPr>
            <a:r>
              <a:rPr lang="de-DE" sz="1800" dirty="0" smtClean="0">
                <a:latin typeface="+mn-lt"/>
                <a:sym typeface="Symbol" charset="0"/>
              </a:rPr>
              <a:t> Mindestens </a:t>
            </a:r>
            <a:r>
              <a:rPr lang="de-DE" sz="1800" i="1" dirty="0">
                <a:latin typeface="+mn-lt"/>
                <a:sym typeface="Symbol" charset="0"/>
              </a:rPr>
              <a:t>min</a:t>
            </a:r>
            <a:r>
              <a:rPr lang="de-DE" sz="1800" i="1" baseline="-25000" dirty="0">
                <a:latin typeface="+mn-lt"/>
                <a:sym typeface="Symbol" charset="0"/>
              </a:rPr>
              <a:t>i </a:t>
            </a:r>
            <a:r>
              <a:rPr lang="de-DE" sz="1800" dirty="0">
                <a:latin typeface="+mn-lt"/>
                <a:sym typeface="Symbol" charset="0"/>
              </a:rPr>
              <a:t>Tupel der Art</a:t>
            </a:r>
            <a:r>
              <a:rPr lang="de-DE" sz="1800" i="1" dirty="0">
                <a:latin typeface="+mn-lt"/>
                <a:sym typeface="Symbol" charset="0"/>
              </a:rPr>
              <a:t> (..., e</a:t>
            </a:r>
            <a:r>
              <a:rPr lang="de-DE" sz="1800" i="1" baseline="-25000" dirty="0">
                <a:latin typeface="+mn-lt"/>
                <a:sym typeface="Symbol" charset="0"/>
              </a:rPr>
              <a:t>i</a:t>
            </a:r>
            <a:r>
              <a:rPr lang="de-DE" sz="1800" i="1" dirty="0">
                <a:latin typeface="+mn-lt"/>
                <a:sym typeface="Symbol" charset="0"/>
              </a:rPr>
              <a:t>, ...)</a:t>
            </a:r>
            <a:r>
              <a:rPr lang="de-DE" sz="1800" dirty="0">
                <a:latin typeface="+mn-lt"/>
                <a:sym typeface="Symbol" charset="0"/>
              </a:rPr>
              <a:t> und</a:t>
            </a:r>
          </a:p>
          <a:p>
            <a:pPr lvl="1">
              <a:buFontTx/>
              <a:buChar char="•"/>
            </a:pPr>
            <a:r>
              <a:rPr lang="de-DE" sz="1800" dirty="0" smtClean="0">
                <a:latin typeface="+mn-lt"/>
                <a:sym typeface="Symbol" charset="0"/>
              </a:rPr>
              <a:t> Höchstens </a:t>
            </a:r>
            <a:r>
              <a:rPr lang="de-DE" sz="1800" i="1" dirty="0">
                <a:latin typeface="+mn-lt"/>
                <a:sym typeface="Symbol" charset="0"/>
              </a:rPr>
              <a:t>max</a:t>
            </a:r>
            <a:r>
              <a:rPr lang="de-DE" sz="1800" i="1" baseline="-25000" dirty="0">
                <a:latin typeface="+mn-lt"/>
                <a:sym typeface="Symbol" charset="0"/>
              </a:rPr>
              <a:t>i</a:t>
            </a:r>
            <a:r>
              <a:rPr lang="de-DE" sz="1800" dirty="0">
                <a:latin typeface="+mn-lt"/>
                <a:sym typeface="Symbol" charset="0"/>
              </a:rPr>
              <a:t> viele Tupel der Art </a:t>
            </a:r>
            <a:r>
              <a:rPr lang="de-DE" sz="1800" i="1" dirty="0">
                <a:latin typeface="+mn-lt"/>
                <a:sym typeface="Symbol" charset="0"/>
              </a:rPr>
              <a:t>(..., e</a:t>
            </a:r>
            <a:r>
              <a:rPr lang="de-DE" sz="1800" i="1" baseline="-25000" dirty="0">
                <a:latin typeface="+mn-lt"/>
                <a:sym typeface="Symbol" charset="0"/>
              </a:rPr>
              <a:t>i</a:t>
            </a:r>
            <a:r>
              <a:rPr lang="de-DE" sz="1800" i="1" dirty="0">
                <a:latin typeface="+mn-lt"/>
                <a:sym typeface="Symbol" charset="0"/>
              </a:rPr>
              <a:t>, </a:t>
            </a:r>
            <a:r>
              <a:rPr lang="de-DE" sz="1800" i="1" dirty="0" smtClean="0">
                <a:latin typeface="+mn-lt"/>
                <a:sym typeface="Symbol" charset="0"/>
              </a:rPr>
              <a:t>...)∈ </a:t>
            </a:r>
            <a:r>
              <a:rPr lang="de-DE" sz="1800" i="1" dirty="0" err="1">
                <a:latin typeface="+mn-lt"/>
                <a:sym typeface="Symbol" charset="0"/>
              </a:rPr>
              <a:t>R</a:t>
            </a:r>
            <a:r>
              <a:rPr lang="de-DE" sz="1800" i="1" baseline="30000" dirty="0" err="1">
                <a:latin typeface="+mn-lt"/>
                <a:sym typeface="Symbol" charset="0"/>
              </a:rPr>
              <a:t>n</a:t>
            </a:r>
            <a:endParaRPr lang="de-DE" sz="1800" i="1" baseline="30000" dirty="0">
              <a:latin typeface="+mn-lt"/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5407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5"/>
          <p:cNvSpPr>
            <a:spLocks noChangeArrowheads="1"/>
          </p:cNvSpPr>
          <p:nvPr/>
        </p:nvSpPr>
        <p:spPr bwMode="auto">
          <a:xfrm>
            <a:off x="325316" y="946150"/>
            <a:ext cx="7945315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405912" y="116632"/>
            <a:ext cx="8204688" cy="223838"/>
          </a:xfrm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Komplex-strukturierte </a:t>
            </a:r>
            <a:r>
              <a:rPr lang="de-DE" dirty="0" err="1">
                <a:latin typeface="+mn-lt"/>
                <a:ea typeface="ＭＳ Ｐゴシック" charset="0"/>
                <a:cs typeface="ＭＳ Ｐゴシック" charset="0"/>
              </a:rPr>
              <a:t>Entities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1371600" y="914400"/>
            <a:ext cx="1600200" cy="4445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latin typeface="Times New Roman" charset="0"/>
              </a:rPr>
              <a:t>Polyeder</a:t>
            </a:r>
          </a:p>
        </p:txBody>
      </p:sp>
      <p:sp>
        <p:nvSpPr>
          <p:cNvPr id="59397" name="AutoShape 4"/>
          <p:cNvSpPr>
            <a:spLocks noChangeArrowheads="1"/>
          </p:cNvSpPr>
          <p:nvPr/>
        </p:nvSpPr>
        <p:spPr bwMode="auto">
          <a:xfrm>
            <a:off x="1371600" y="1619250"/>
            <a:ext cx="1524000" cy="668338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Hülle</a:t>
            </a:r>
          </a:p>
        </p:txBody>
      </p:sp>
      <p:sp>
        <p:nvSpPr>
          <p:cNvPr id="59398" name="Rectangle 5"/>
          <p:cNvSpPr>
            <a:spLocks noChangeArrowheads="1"/>
          </p:cNvSpPr>
          <p:nvPr/>
        </p:nvSpPr>
        <p:spPr bwMode="auto">
          <a:xfrm>
            <a:off x="1371600" y="2605089"/>
            <a:ext cx="1600200" cy="446087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Flächen</a:t>
            </a:r>
          </a:p>
        </p:txBody>
      </p:sp>
      <p:sp>
        <p:nvSpPr>
          <p:cNvPr id="59399" name="AutoShape 6"/>
          <p:cNvSpPr>
            <a:spLocks noChangeArrowheads="1"/>
          </p:cNvSpPr>
          <p:nvPr/>
        </p:nvSpPr>
        <p:spPr bwMode="auto">
          <a:xfrm>
            <a:off x="1143000" y="3246439"/>
            <a:ext cx="1981200" cy="668337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000">
                <a:latin typeface="Times New Roman" charset="0"/>
              </a:rPr>
              <a:t>Begrenzung</a:t>
            </a:r>
          </a:p>
        </p:txBody>
      </p:sp>
      <p:sp>
        <p:nvSpPr>
          <p:cNvPr id="59400" name="Rectangle 7"/>
          <p:cNvSpPr>
            <a:spLocks noChangeArrowheads="1"/>
          </p:cNvSpPr>
          <p:nvPr/>
        </p:nvSpPr>
        <p:spPr bwMode="auto">
          <a:xfrm>
            <a:off x="1371600" y="4295775"/>
            <a:ext cx="1600200" cy="446088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Kanten</a:t>
            </a:r>
          </a:p>
        </p:txBody>
      </p:sp>
      <p:sp>
        <p:nvSpPr>
          <p:cNvPr id="59401" name="AutoShape 8"/>
          <p:cNvSpPr>
            <a:spLocks noChangeArrowheads="1"/>
          </p:cNvSpPr>
          <p:nvPr/>
        </p:nvSpPr>
        <p:spPr bwMode="auto">
          <a:xfrm>
            <a:off x="1295400" y="5000625"/>
            <a:ext cx="1676400" cy="668338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000">
                <a:latin typeface="Times New Roman" charset="0"/>
              </a:rPr>
              <a:t>StartEnde</a:t>
            </a:r>
          </a:p>
        </p:txBody>
      </p:sp>
      <p:sp>
        <p:nvSpPr>
          <p:cNvPr id="59402" name="Rectangle 9"/>
          <p:cNvSpPr>
            <a:spLocks noChangeArrowheads="1"/>
          </p:cNvSpPr>
          <p:nvPr/>
        </p:nvSpPr>
        <p:spPr bwMode="auto">
          <a:xfrm>
            <a:off x="1371600" y="5965825"/>
            <a:ext cx="1600200" cy="4445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Punkte</a:t>
            </a:r>
          </a:p>
        </p:txBody>
      </p:sp>
      <p:sp>
        <p:nvSpPr>
          <p:cNvPr id="59403" name="Oval 10"/>
          <p:cNvSpPr>
            <a:spLocks noChangeArrowheads="1"/>
          </p:cNvSpPr>
          <p:nvPr/>
        </p:nvSpPr>
        <p:spPr bwMode="auto">
          <a:xfrm>
            <a:off x="4038600" y="914400"/>
            <a:ext cx="1752600" cy="439738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PolyID</a:t>
            </a:r>
          </a:p>
        </p:txBody>
      </p:sp>
      <p:sp>
        <p:nvSpPr>
          <p:cNvPr id="59404" name="Oval 11"/>
          <p:cNvSpPr>
            <a:spLocks noChangeArrowheads="1"/>
          </p:cNvSpPr>
          <p:nvPr/>
        </p:nvSpPr>
        <p:spPr bwMode="auto">
          <a:xfrm>
            <a:off x="3962400" y="2600325"/>
            <a:ext cx="1752600" cy="43815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FlächenID</a:t>
            </a:r>
          </a:p>
        </p:txBody>
      </p:sp>
      <p:sp>
        <p:nvSpPr>
          <p:cNvPr id="59405" name="Oval 12"/>
          <p:cNvSpPr>
            <a:spLocks noChangeArrowheads="1"/>
          </p:cNvSpPr>
          <p:nvPr/>
        </p:nvSpPr>
        <p:spPr bwMode="auto">
          <a:xfrm>
            <a:off x="3886200" y="4360864"/>
            <a:ext cx="1752600" cy="43973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KantenID</a:t>
            </a:r>
          </a:p>
        </p:txBody>
      </p:sp>
      <p:sp>
        <p:nvSpPr>
          <p:cNvPr id="59406" name="Oval 13"/>
          <p:cNvSpPr>
            <a:spLocks noChangeArrowheads="1"/>
          </p:cNvSpPr>
          <p:nvPr/>
        </p:nvSpPr>
        <p:spPr bwMode="auto">
          <a:xfrm>
            <a:off x="3886200" y="5199064"/>
            <a:ext cx="1752600" cy="43973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X</a:t>
            </a:r>
          </a:p>
        </p:txBody>
      </p:sp>
      <p:sp>
        <p:nvSpPr>
          <p:cNvPr id="59407" name="Oval 14"/>
          <p:cNvSpPr>
            <a:spLocks noChangeArrowheads="1"/>
          </p:cNvSpPr>
          <p:nvPr/>
        </p:nvSpPr>
        <p:spPr bwMode="auto">
          <a:xfrm>
            <a:off x="3886200" y="5732464"/>
            <a:ext cx="1752600" cy="43973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Y</a:t>
            </a:r>
          </a:p>
        </p:txBody>
      </p:sp>
      <p:sp>
        <p:nvSpPr>
          <p:cNvPr id="59408" name="Oval 15"/>
          <p:cNvSpPr>
            <a:spLocks noChangeArrowheads="1"/>
          </p:cNvSpPr>
          <p:nvPr/>
        </p:nvSpPr>
        <p:spPr bwMode="auto">
          <a:xfrm>
            <a:off x="3886200" y="6248400"/>
            <a:ext cx="1752600" cy="439738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Z</a:t>
            </a:r>
          </a:p>
        </p:txBody>
      </p:sp>
      <p:sp>
        <p:nvSpPr>
          <p:cNvPr id="59409" name="Line 16"/>
          <p:cNvSpPr>
            <a:spLocks noChangeShapeType="1"/>
          </p:cNvSpPr>
          <p:nvPr/>
        </p:nvSpPr>
        <p:spPr bwMode="auto">
          <a:xfrm flipV="1">
            <a:off x="2133600" y="1371600"/>
            <a:ext cx="0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410" name="Line 17"/>
          <p:cNvSpPr>
            <a:spLocks noChangeShapeType="1"/>
          </p:cNvSpPr>
          <p:nvPr/>
        </p:nvSpPr>
        <p:spPr bwMode="auto">
          <a:xfrm>
            <a:off x="2133600" y="2286000"/>
            <a:ext cx="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411" name="Line 18"/>
          <p:cNvSpPr>
            <a:spLocks noChangeShapeType="1"/>
          </p:cNvSpPr>
          <p:nvPr/>
        </p:nvSpPr>
        <p:spPr bwMode="auto">
          <a:xfrm flipV="1">
            <a:off x="2133600" y="3048000"/>
            <a:ext cx="0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412" name="Line 19"/>
          <p:cNvSpPr>
            <a:spLocks noChangeShapeType="1"/>
          </p:cNvSpPr>
          <p:nvPr/>
        </p:nvSpPr>
        <p:spPr bwMode="auto">
          <a:xfrm>
            <a:off x="2133600" y="3962400"/>
            <a:ext cx="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413" name="Line 20"/>
          <p:cNvSpPr>
            <a:spLocks noChangeShapeType="1"/>
          </p:cNvSpPr>
          <p:nvPr/>
        </p:nvSpPr>
        <p:spPr bwMode="auto">
          <a:xfrm flipV="1">
            <a:off x="2133600" y="4724400"/>
            <a:ext cx="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414" name="Line 21"/>
          <p:cNvSpPr>
            <a:spLocks noChangeShapeType="1"/>
          </p:cNvSpPr>
          <p:nvPr/>
        </p:nvSpPr>
        <p:spPr bwMode="auto">
          <a:xfrm>
            <a:off x="2133600" y="5638800"/>
            <a:ext cx="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415" name="Line 22"/>
          <p:cNvSpPr>
            <a:spLocks noChangeShapeType="1"/>
          </p:cNvSpPr>
          <p:nvPr/>
        </p:nvSpPr>
        <p:spPr bwMode="auto">
          <a:xfrm>
            <a:off x="2971800" y="4572000"/>
            <a:ext cx="914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416" name="Line 23"/>
          <p:cNvSpPr>
            <a:spLocks noChangeShapeType="1"/>
          </p:cNvSpPr>
          <p:nvPr/>
        </p:nvSpPr>
        <p:spPr bwMode="auto">
          <a:xfrm>
            <a:off x="2971800" y="2819400"/>
            <a:ext cx="990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417" name="Line 24"/>
          <p:cNvSpPr>
            <a:spLocks noChangeShapeType="1"/>
          </p:cNvSpPr>
          <p:nvPr/>
        </p:nvSpPr>
        <p:spPr bwMode="auto">
          <a:xfrm>
            <a:off x="2971800" y="1143000"/>
            <a:ext cx="1066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418" name="Text Box 25"/>
          <p:cNvSpPr txBox="1">
            <a:spLocks noChangeArrowheads="1"/>
          </p:cNvSpPr>
          <p:nvPr/>
        </p:nvSpPr>
        <p:spPr bwMode="auto">
          <a:xfrm>
            <a:off x="1828801" y="12954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>
                <a:latin typeface="Times New Roman" charset="0"/>
              </a:rPr>
              <a:t>1</a:t>
            </a:r>
          </a:p>
        </p:txBody>
      </p:sp>
      <p:sp>
        <p:nvSpPr>
          <p:cNvPr id="59419" name="Text Box 26"/>
          <p:cNvSpPr txBox="1">
            <a:spLocks noChangeArrowheads="1"/>
          </p:cNvSpPr>
          <p:nvPr/>
        </p:nvSpPr>
        <p:spPr bwMode="auto">
          <a:xfrm>
            <a:off x="1752601" y="22098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N</a:t>
            </a:r>
          </a:p>
        </p:txBody>
      </p:sp>
      <p:sp>
        <p:nvSpPr>
          <p:cNvPr id="59420" name="Text Box 27"/>
          <p:cNvSpPr txBox="1">
            <a:spLocks noChangeArrowheads="1"/>
          </p:cNvSpPr>
          <p:nvPr/>
        </p:nvSpPr>
        <p:spPr bwMode="auto">
          <a:xfrm>
            <a:off x="1676401" y="29718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N</a:t>
            </a:r>
          </a:p>
        </p:txBody>
      </p:sp>
      <p:sp>
        <p:nvSpPr>
          <p:cNvPr id="59421" name="Text Box 28"/>
          <p:cNvSpPr txBox="1">
            <a:spLocks noChangeArrowheads="1"/>
          </p:cNvSpPr>
          <p:nvPr/>
        </p:nvSpPr>
        <p:spPr bwMode="auto">
          <a:xfrm>
            <a:off x="1676401" y="38862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M</a:t>
            </a:r>
          </a:p>
        </p:txBody>
      </p:sp>
      <p:sp>
        <p:nvSpPr>
          <p:cNvPr id="59422" name="Text Box 29"/>
          <p:cNvSpPr txBox="1">
            <a:spLocks noChangeArrowheads="1"/>
          </p:cNvSpPr>
          <p:nvPr/>
        </p:nvSpPr>
        <p:spPr bwMode="auto">
          <a:xfrm>
            <a:off x="1676401" y="47244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N</a:t>
            </a:r>
          </a:p>
        </p:txBody>
      </p:sp>
      <p:sp>
        <p:nvSpPr>
          <p:cNvPr id="59423" name="Text Box 30"/>
          <p:cNvSpPr txBox="1">
            <a:spLocks noChangeArrowheads="1"/>
          </p:cNvSpPr>
          <p:nvPr/>
        </p:nvSpPr>
        <p:spPr bwMode="auto">
          <a:xfrm>
            <a:off x="1676401" y="55626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M</a:t>
            </a:r>
          </a:p>
        </p:txBody>
      </p:sp>
      <p:cxnSp>
        <p:nvCxnSpPr>
          <p:cNvPr id="59424" name="AutoShape 31"/>
          <p:cNvCxnSpPr>
            <a:cxnSpLocks noChangeShapeType="1"/>
            <a:stCxn id="59406" idx="2"/>
            <a:endCxn id="59402" idx="3"/>
          </p:cNvCxnSpPr>
          <p:nvPr/>
        </p:nvCxnSpPr>
        <p:spPr bwMode="auto">
          <a:xfrm flipH="1">
            <a:off x="2971800" y="5419725"/>
            <a:ext cx="914400" cy="7683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9425" name="AutoShape 32"/>
          <p:cNvCxnSpPr>
            <a:cxnSpLocks noChangeShapeType="1"/>
            <a:stCxn id="59407" idx="2"/>
            <a:endCxn id="59402" idx="3"/>
          </p:cNvCxnSpPr>
          <p:nvPr/>
        </p:nvCxnSpPr>
        <p:spPr bwMode="auto">
          <a:xfrm flipH="1">
            <a:off x="2971800" y="5953125"/>
            <a:ext cx="914400" cy="2349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9426" name="AutoShape 33"/>
          <p:cNvCxnSpPr>
            <a:cxnSpLocks noChangeShapeType="1"/>
            <a:stCxn id="59408" idx="2"/>
            <a:endCxn id="59402" idx="3"/>
          </p:cNvCxnSpPr>
          <p:nvPr/>
        </p:nvCxnSpPr>
        <p:spPr bwMode="auto">
          <a:xfrm flipH="1" flipV="1">
            <a:off x="2971800" y="6188075"/>
            <a:ext cx="914400" cy="28098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9427" name="AutoShape 34"/>
          <p:cNvSpPr>
            <a:spLocks noChangeArrowheads="1"/>
          </p:cNvSpPr>
          <p:nvPr/>
        </p:nvSpPr>
        <p:spPr bwMode="auto">
          <a:xfrm>
            <a:off x="6471138" y="914400"/>
            <a:ext cx="2362200" cy="2362200"/>
          </a:xfrm>
          <a:prstGeom prst="cube">
            <a:avLst>
              <a:gd name="adj" fmla="val 25000"/>
            </a:avLst>
          </a:prstGeom>
          <a:solidFill>
            <a:srgbClr val="FF66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200">
                <a:latin typeface="Times New Roman" charset="0"/>
              </a:rPr>
              <a:t>Beispiel-</a:t>
            </a:r>
          </a:p>
          <a:p>
            <a:pPr algn="ctr"/>
            <a:r>
              <a:rPr lang="de-DE" sz="2200">
                <a:latin typeface="Times New Roman" charset="0"/>
              </a:rPr>
              <a:t>Polyeder</a:t>
            </a:r>
          </a:p>
        </p:txBody>
      </p:sp>
    </p:spTree>
    <p:extLst>
      <p:ext uri="{BB962C8B-B14F-4D97-AF65-F5344CB8AC3E}">
        <p14:creationId xmlns:p14="http://schemas.microsoft.com/office/powerpoint/2010/main" val="3413677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Organisatorisches: </a:t>
            </a:r>
            <a:r>
              <a:rPr lang="de-DE" dirty="0" smtClean="0"/>
              <a:t>Prüfung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Die </a:t>
            </a:r>
            <a:r>
              <a:rPr lang="de-DE" b="1" dirty="0" smtClean="0"/>
              <a:t>Eintragung in den Kurs </a:t>
            </a:r>
            <a:r>
              <a:rPr lang="de-DE" dirty="0" smtClean="0"/>
              <a:t>und in eine Übungsgruppe ist </a:t>
            </a:r>
            <a:r>
              <a:rPr lang="de-DE" b="1" dirty="0" smtClean="0"/>
              <a:t>Voraussetzung</a:t>
            </a:r>
            <a:r>
              <a:rPr lang="de-DE" dirty="0" smtClean="0"/>
              <a:t>, um an dem Modul Datenbanken teilnehmen zu können und Zugriff auf die Unterlagen zu erhalten</a:t>
            </a:r>
          </a:p>
          <a:p>
            <a:pPr>
              <a:defRPr/>
            </a:pPr>
            <a:r>
              <a:rPr lang="de-DE" dirty="0" smtClean="0"/>
              <a:t>Am Ende des Semesters findet eine </a:t>
            </a:r>
            <a:r>
              <a:rPr lang="de-DE" b="1" dirty="0" smtClean="0"/>
              <a:t>Klausur</a:t>
            </a:r>
            <a:r>
              <a:rPr lang="de-DE" dirty="0" smtClean="0"/>
              <a:t> statt</a:t>
            </a:r>
          </a:p>
          <a:p>
            <a:pPr>
              <a:defRPr/>
            </a:pPr>
            <a:r>
              <a:rPr lang="de-DE" b="1" dirty="0" smtClean="0"/>
              <a:t>Voraussetzung</a:t>
            </a:r>
            <a:r>
              <a:rPr lang="de-DE" dirty="0" smtClean="0"/>
              <a:t> zur Teilnahme an der Klausur sind mindestens </a:t>
            </a:r>
            <a:r>
              <a:rPr lang="de-DE" b="1" dirty="0" smtClean="0"/>
              <a:t>50% der gesamtmöglichen Punkte aller Übungszettel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6"/>
          <p:cNvSpPr>
            <a:spLocks noChangeArrowheads="1"/>
          </p:cNvSpPr>
          <p:nvPr/>
        </p:nvSpPr>
        <p:spPr bwMode="auto">
          <a:xfrm>
            <a:off x="107504" y="804863"/>
            <a:ext cx="8856984" cy="6207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405912" y="116632"/>
            <a:ext cx="8204688" cy="223838"/>
          </a:xfrm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Komplex-strukturierte </a:t>
            </a:r>
            <a:r>
              <a:rPr lang="de-DE" dirty="0" err="1">
                <a:latin typeface="+mn-lt"/>
                <a:ea typeface="ＭＳ Ｐゴシック" charset="0"/>
                <a:cs typeface="ＭＳ Ｐゴシック" charset="0"/>
              </a:rPr>
              <a:t>Entities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1371600" y="914400"/>
            <a:ext cx="1600200" cy="4445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Polyeder</a:t>
            </a:r>
          </a:p>
        </p:txBody>
      </p:sp>
      <p:sp>
        <p:nvSpPr>
          <p:cNvPr id="61445" name="AutoShape 4"/>
          <p:cNvSpPr>
            <a:spLocks noChangeArrowheads="1"/>
          </p:cNvSpPr>
          <p:nvPr/>
        </p:nvSpPr>
        <p:spPr bwMode="auto">
          <a:xfrm>
            <a:off x="1371600" y="1619250"/>
            <a:ext cx="1524000" cy="668338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Hülle</a:t>
            </a:r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1371600" y="2605089"/>
            <a:ext cx="1600200" cy="446087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Flächen</a:t>
            </a:r>
          </a:p>
        </p:txBody>
      </p:sp>
      <p:sp>
        <p:nvSpPr>
          <p:cNvPr id="61447" name="AutoShape 6"/>
          <p:cNvSpPr>
            <a:spLocks noChangeArrowheads="1"/>
          </p:cNvSpPr>
          <p:nvPr/>
        </p:nvSpPr>
        <p:spPr bwMode="auto">
          <a:xfrm>
            <a:off x="1143000" y="3246439"/>
            <a:ext cx="1981200" cy="668337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000">
                <a:latin typeface="Times New Roman" charset="0"/>
              </a:rPr>
              <a:t>Begrenzung</a:t>
            </a:r>
          </a:p>
        </p:txBody>
      </p:sp>
      <p:sp>
        <p:nvSpPr>
          <p:cNvPr id="61448" name="Rectangle 7"/>
          <p:cNvSpPr>
            <a:spLocks noChangeArrowheads="1"/>
          </p:cNvSpPr>
          <p:nvPr/>
        </p:nvSpPr>
        <p:spPr bwMode="auto">
          <a:xfrm>
            <a:off x="1371600" y="4295775"/>
            <a:ext cx="1600200" cy="446088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Kanten</a:t>
            </a:r>
          </a:p>
        </p:txBody>
      </p:sp>
      <p:sp>
        <p:nvSpPr>
          <p:cNvPr id="61449" name="AutoShape 8"/>
          <p:cNvSpPr>
            <a:spLocks noChangeArrowheads="1"/>
          </p:cNvSpPr>
          <p:nvPr/>
        </p:nvSpPr>
        <p:spPr bwMode="auto">
          <a:xfrm>
            <a:off x="1295400" y="5000625"/>
            <a:ext cx="1676400" cy="668338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000">
                <a:latin typeface="Times New Roman" charset="0"/>
              </a:rPr>
              <a:t>StartEnde</a:t>
            </a:r>
          </a:p>
        </p:txBody>
      </p:sp>
      <p:sp>
        <p:nvSpPr>
          <p:cNvPr id="61450" name="Rectangle 9"/>
          <p:cNvSpPr>
            <a:spLocks noChangeArrowheads="1"/>
          </p:cNvSpPr>
          <p:nvPr/>
        </p:nvSpPr>
        <p:spPr bwMode="auto">
          <a:xfrm>
            <a:off x="1371600" y="5965825"/>
            <a:ext cx="1600200" cy="4445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Punkte</a:t>
            </a:r>
          </a:p>
        </p:txBody>
      </p:sp>
      <p:sp>
        <p:nvSpPr>
          <p:cNvPr id="61451" name="Oval 10"/>
          <p:cNvSpPr>
            <a:spLocks noChangeArrowheads="1"/>
          </p:cNvSpPr>
          <p:nvPr/>
        </p:nvSpPr>
        <p:spPr bwMode="auto">
          <a:xfrm>
            <a:off x="4038600" y="914400"/>
            <a:ext cx="1752600" cy="439738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PolyID</a:t>
            </a:r>
          </a:p>
        </p:txBody>
      </p:sp>
      <p:sp>
        <p:nvSpPr>
          <p:cNvPr id="61452" name="Oval 11"/>
          <p:cNvSpPr>
            <a:spLocks noChangeArrowheads="1"/>
          </p:cNvSpPr>
          <p:nvPr/>
        </p:nvSpPr>
        <p:spPr bwMode="auto">
          <a:xfrm>
            <a:off x="3962400" y="2600325"/>
            <a:ext cx="1752600" cy="43815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FlächenID</a:t>
            </a:r>
          </a:p>
        </p:txBody>
      </p:sp>
      <p:sp>
        <p:nvSpPr>
          <p:cNvPr id="61453" name="Oval 12"/>
          <p:cNvSpPr>
            <a:spLocks noChangeArrowheads="1"/>
          </p:cNvSpPr>
          <p:nvPr/>
        </p:nvSpPr>
        <p:spPr bwMode="auto">
          <a:xfrm>
            <a:off x="3886200" y="4360864"/>
            <a:ext cx="1752600" cy="43973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KantenID</a:t>
            </a:r>
          </a:p>
        </p:txBody>
      </p:sp>
      <p:sp>
        <p:nvSpPr>
          <p:cNvPr id="61454" name="Oval 13"/>
          <p:cNvSpPr>
            <a:spLocks noChangeArrowheads="1"/>
          </p:cNvSpPr>
          <p:nvPr/>
        </p:nvSpPr>
        <p:spPr bwMode="auto">
          <a:xfrm>
            <a:off x="3886200" y="5199064"/>
            <a:ext cx="1752600" cy="43973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X</a:t>
            </a:r>
          </a:p>
        </p:txBody>
      </p:sp>
      <p:sp>
        <p:nvSpPr>
          <p:cNvPr id="61455" name="Oval 14"/>
          <p:cNvSpPr>
            <a:spLocks noChangeArrowheads="1"/>
          </p:cNvSpPr>
          <p:nvPr/>
        </p:nvSpPr>
        <p:spPr bwMode="auto">
          <a:xfrm>
            <a:off x="3886200" y="5732464"/>
            <a:ext cx="1752600" cy="43973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Y</a:t>
            </a:r>
          </a:p>
        </p:txBody>
      </p:sp>
      <p:sp>
        <p:nvSpPr>
          <p:cNvPr id="61456" name="Oval 15"/>
          <p:cNvSpPr>
            <a:spLocks noChangeArrowheads="1"/>
          </p:cNvSpPr>
          <p:nvPr/>
        </p:nvSpPr>
        <p:spPr bwMode="auto">
          <a:xfrm>
            <a:off x="3886200" y="6248400"/>
            <a:ext cx="1752600" cy="439738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Z</a:t>
            </a:r>
          </a:p>
        </p:txBody>
      </p:sp>
      <p:sp>
        <p:nvSpPr>
          <p:cNvPr id="61457" name="Line 16"/>
          <p:cNvSpPr>
            <a:spLocks noChangeShapeType="1"/>
          </p:cNvSpPr>
          <p:nvPr/>
        </p:nvSpPr>
        <p:spPr bwMode="auto">
          <a:xfrm flipV="1">
            <a:off x="2133600" y="1371600"/>
            <a:ext cx="0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58" name="Line 17"/>
          <p:cNvSpPr>
            <a:spLocks noChangeShapeType="1"/>
          </p:cNvSpPr>
          <p:nvPr/>
        </p:nvSpPr>
        <p:spPr bwMode="auto">
          <a:xfrm>
            <a:off x="2133600" y="2286000"/>
            <a:ext cx="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59" name="Line 18"/>
          <p:cNvSpPr>
            <a:spLocks noChangeShapeType="1"/>
          </p:cNvSpPr>
          <p:nvPr/>
        </p:nvSpPr>
        <p:spPr bwMode="auto">
          <a:xfrm flipV="1">
            <a:off x="2133600" y="3048000"/>
            <a:ext cx="0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60" name="Line 19"/>
          <p:cNvSpPr>
            <a:spLocks noChangeShapeType="1"/>
          </p:cNvSpPr>
          <p:nvPr/>
        </p:nvSpPr>
        <p:spPr bwMode="auto">
          <a:xfrm>
            <a:off x="2133600" y="3962400"/>
            <a:ext cx="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61" name="Line 20"/>
          <p:cNvSpPr>
            <a:spLocks noChangeShapeType="1"/>
          </p:cNvSpPr>
          <p:nvPr/>
        </p:nvSpPr>
        <p:spPr bwMode="auto">
          <a:xfrm flipV="1">
            <a:off x="2133600" y="4724400"/>
            <a:ext cx="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62" name="Line 21"/>
          <p:cNvSpPr>
            <a:spLocks noChangeShapeType="1"/>
          </p:cNvSpPr>
          <p:nvPr/>
        </p:nvSpPr>
        <p:spPr bwMode="auto">
          <a:xfrm>
            <a:off x="2133600" y="5638800"/>
            <a:ext cx="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63" name="Line 22"/>
          <p:cNvSpPr>
            <a:spLocks noChangeShapeType="1"/>
          </p:cNvSpPr>
          <p:nvPr/>
        </p:nvSpPr>
        <p:spPr bwMode="auto">
          <a:xfrm>
            <a:off x="2971800" y="4572000"/>
            <a:ext cx="914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64" name="Line 23"/>
          <p:cNvSpPr>
            <a:spLocks noChangeShapeType="1"/>
          </p:cNvSpPr>
          <p:nvPr/>
        </p:nvSpPr>
        <p:spPr bwMode="auto">
          <a:xfrm>
            <a:off x="2971800" y="2819400"/>
            <a:ext cx="990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65" name="Line 24"/>
          <p:cNvSpPr>
            <a:spLocks noChangeShapeType="1"/>
          </p:cNvSpPr>
          <p:nvPr/>
        </p:nvSpPr>
        <p:spPr bwMode="auto">
          <a:xfrm>
            <a:off x="2971800" y="1143000"/>
            <a:ext cx="1066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66" name="Text Box 25"/>
          <p:cNvSpPr txBox="1">
            <a:spLocks noChangeArrowheads="1"/>
          </p:cNvSpPr>
          <p:nvPr/>
        </p:nvSpPr>
        <p:spPr bwMode="auto">
          <a:xfrm>
            <a:off x="1828801" y="12954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>
                <a:latin typeface="Times New Roman" charset="0"/>
              </a:rPr>
              <a:t>1</a:t>
            </a:r>
          </a:p>
        </p:txBody>
      </p:sp>
      <p:sp>
        <p:nvSpPr>
          <p:cNvPr id="61467" name="Text Box 26"/>
          <p:cNvSpPr txBox="1">
            <a:spLocks noChangeArrowheads="1"/>
          </p:cNvSpPr>
          <p:nvPr/>
        </p:nvSpPr>
        <p:spPr bwMode="auto">
          <a:xfrm>
            <a:off x="1752601" y="22098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N</a:t>
            </a:r>
          </a:p>
        </p:txBody>
      </p:sp>
      <p:sp>
        <p:nvSpPr>
          <p:cNvPr id="61468" name="Text Box 27"/>
          <p:cNvSpPr txBox="1">
            <a:spLocks noChangeArrowheads="1"/>
          </p:cNvSpPr>
          <p:nvPr/>
        </p:nvSpPr>
        <p:spPr bwMode="auto">
          <a:xfrm>
            <a:off x="1676401" y="29718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N</a:t>
            </a:r>
          </a:p>
        </p:txBody>
      </p:sp>
      <p:sp>
        <p:nvSpPr>
          <p:cNvPr id="61469" name="Text Box 28"/>
          <p:cNvSpPr txBox="1">
            <a:spLocks noChangeArrowheads="1"/>
          </p:cNvSpPr>
          <p:nvPr/>
        </p:nvSpPr>
        <p:spPr bwMode="auto">
          <a:xfrm>
            <a:off x="1676401" y="38862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M</a:t>
            </a:r>
          </a:p>
        </p:txBody>
      </p:sp>
      <p:sp>
        <p:nvSpPr>
          <p:cNvPr id="61470" name="Text Box 29"/>
          <p:cNvSpPr txBox="1">
            <a:spLocks noChangeArrowheads="1"/>
          </p:cNvSpPr>
          <p:nvPr/>
        </p:nvSpPr>
        <p:spPr bwMode="auto">
          <a:xfrm>
            <a:off x="1676401" y="47244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N</a:t>
            </a:r>
          </a:p>
        </p:txBody>
      </p:sp>
      <p:sp>
        <p:nvSpPr>
          <p:cNvPr id="61471" name="Text Box 30"/>
          <p:cNvSpPr txBox="1">
            <a:spLocks noChangeArrowheads="1"/>
          </p:cNvSpPr>
          <p:nvPr/>
        </p:nvSpPr>
        <p:spPr bwMode="auto">
          <a:xfrm>
            <a:off x="1676401" y="55626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M</a:t>
            </a:r>
          </a:p>
        </p:txBody>
      </p:sp>
      <p:cxnSp>
        <p:nvCxnSpPr>
          <p:cNvPr id="61472" name="AutoShape 31"/>
          <p:cNvCxnSpPr>
            <a:cxnSpLocks noChangeShapeType="1"/>
            <a:stCxn id="61454" idx="2"/>
            <a:endCxn id="61450" idx="3"/>
          </p:cNvCxnSpPr>
          <p:nvPr/>
        </p:nvCxnSpPr>
        <p:spPr bwMode="auto">
          <a:xfrm flipH="1">
            <a:off x="2971800" y="5419725"/>
            <a:ext cx="914400" cy="7683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1473" name="AutoShape 32"/>
          <p:cNvCxnSpPr>
            <a:cxnSpLocks noChangeShapeType="1"/>
            <a:stCxn id="61455" idx="2"/>
            <a:endCxn id="61450" idx="3"/>
          </p:cNvCxnSpPr>
          <p:nvPr/>
        </p:nvCxnSpPr>
        <p:spPr bwMode="auto">
          <a:xfrm flipH="1">
            <a:off x="2971800" y="5953125"/>
            <a:ext cx="914400" cy="2349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1474" name="AutoShape 33"/>
          <p:cNvCxnSpPr>
            <a:cxnSpLocks noChangeShapeType="1"/>
            <a:stCxn id="61456" idx="2"/>
            <a:endCxn id="61450" idx="3"/>
          </p:cNvCxnSpPr>
          <p:nvPr/>
        </p:nvCxnSpPr>
        <p:spPr bwMode="auto">
          <a:xfrm flipH="1" flipV="1">
            <a:off x="2971800" y="6188075"/>
            <a:ext cx="914400" cy="28098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grpSp>
        <p:nvGrpSpPr>
          <p:cNvPr id="61475" name="Group 34"/>
          <p:cNvGrpSpPr>
            <a:grpSpLocks/>
          </p:cNvGrpSpPr>
          <p:nvPr/>
        </p:nvGrpSpPr>
        <p:grpSpPr bwMode="auto">
          <a:xfrm>
            <a:off x="6096000" y="3505200"/>
            <a:ext cx="2590800" cy="2743200"/>
            <a:chOff x="3840" y="2208"/>
            <a:chExt cx="1632" cy="1728"/>
          </a:xfrm>
        </p:grpSpPr>
        <p:sp>
          <p:nvSpPr>
            <p:cNvPr id="61484" name="AutoShape 35"/>
            <p:cNvSpPr>
              <a:spLocks noChangeArrowheads="1"/>
            </p:cNvSpPr>
            <p:nvPr/>
          </p:nvSpPr>
          <p:spPr bwMode="auto">
            <a:xfrm>
              <a:off x="3840" y="2208"/>
              <a:ext cx="1632" cy="172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5" name="Line 36"/>
            <p:cNvSpPr>
              <a:spLocks noChangeShapeType="1"/>
            </p:cNvSpPr>
            <p:nvPr/>
          </p:nvSpPr>
          <p:spPr bwMode="auto">
            <a:xfrm>
              <a:off x="4656" y="2256"/>
              <a:ext cx="0" cy="129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486" name="AutoShape 37"/>
            <p:cNvSpPr>
              <a:spLocks noChangeArrowheads="1"/>
            </p:cNvSpPr>
            <p:nvPr/>
          </p:nvSpPr>
          <p:spPr bwMode="auto">
            <a:xfrm>
              <a:off x="3840" y="3552"/>
              <a:ext cx="1632" cy="38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476" name="Group 38"/>
          <p:cNvGrpSpPr>
            <a:grpSpLocks/>
          </p:cNvGrpSpPr>
          <p:nvPr/>
        </p:nvGrpSpPr>
        <p:grpSpPr bwMode="auto">
          <a:xfrm>
            <a:off x="2316028" y="1317625"/>
            <a:ext cx="803057" cy="4516438"/>
            <a:chOff x="1459" y="830"/>
            <a:chExt cx="506" cy="2845"/>
          </a:xfrm>
        </p:grpSpPr>
        <p:sp>
          <p:nvSpPr>
            <p:cNvPr id="61478" name="Text Box 39"/>
            <p:cNvSpPr txBox="1">
              <a:spLocks noChangeArrowheads="1"/>
            </p:cNvSpPr>
            <p:nvPr/>
          </p:nvSpPr>
          <p:spPr bwMode="auto">
            <a:xfrm>
              <a:off x="1459" y="830"/>
              <a:ext cx="43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de-DE" sz="1800" dirty="0">
                  <a:latin typeface="Times New Roman" charset="0"/>
                </a:rPr>
                <a:t>(4, </a:t>
              </a:r>
              <a:r>
                <a:rPr lang="de-DE" sz="1800" dirty="0" smtClean="0">
                  <a:latin typeface="Times New Roman" charset="0"/>
                  <a:sym typeface="Symbol" charset="0"/>
                </a:rPr>
                <a:t>*)</a:t>
              </a:r>
              <a:endParaRPr lang="de-DE" sz="1800" dirty="0">
                <a:latin typeface="Times New Roman" charset="0"/>
              </a:endParaRPr>
            </a:p>
          </p:txBody>
        </p:sp>
        <p:sp>
          <p:nvSpPr>
            <p:cNvPr id="61479" name="Text Box 40"/>
            <p:cNvSpPr txBox="1">
              <a:spLocks noChangeArrowheads="1"/>
            </p:cNvSpPr>
            <p:nvPr/>
          </p:nvSpPr>
          <p:spPr bwMode="auto">
            <a:xfrm>
              <a:off x="1487" y="1334"/>
              <a:ext cx="39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de-DE" sz="1800">
                  <a:latin typeface="Times New Roman" charset="0"/>
                </a:rPr>
                <a:t>(1,1</a:t>
              </a:r>
              <a:r>
                <a:rPr lang="de-DE" sz="1800">
                  <a:latin typeface="Times New Roman" charset="0"/>
                  <a:sym typeface="Symbol" charset="0"/>
                </a:rPr>
                <a:t>)</a:t>
              </a:r>
              <a:endParaRPr lang="de-DE" sz="1800">
                <a:latin typeface="Times New Roman" charset="0"/>
              </a:endParaRPr>
            </a:p>
          </p:txBody>
        </p:sp>
        <p:sp>
          <p:nvSpPr>
            <p:cNvPr id="61480" name="Text Box 41"/>
            <p:cNvSpPr txBox="1">
              <a:spLocks noChangeArrowheads="1"/>
            </p:cNvSpPr>
            <p:nvPr/>
          </p:nvSpPr>
          <p:spPr bwMode="auto">
            <a:xfrm>
              <a:off x="1534" y="1888"/>
              <a:ext cx="43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de-DE" sz="1800" dirty="0">
                  <a:latin typeface="Times New Roman" charset="0"/>
                </a:rPr>
                <a:t>(3, </a:t>
              </a:r>
              <a:r>
                <a:rPr lang="de-DE" sz="1800" dirty="0">
                  <a:latin typeface="Times New Roman" charset="0"/>
                  <a:sym typeface="Symbol" charset="0"/>
                </a:rPr>
                <a:t>*)</a:t>
              </a:r>
              <a:endParaRPr lang="de-DE" sz="1800" dirty="0">
                <a:latin typeface="Times New Roman" charset="0"/>
              </a:endParaRPr>
            </a:p>
          </p:txBody>
        </p:sp>
        <p:sp>
          <p:nvSpPr>
            <p:cNvPr id="61481" name="Text Box 42"/>
            <p:cNvSpPr txBox="1">
              <a:spLocks noChangeArrowheads="1"/>
            </p:cNvSpPr>
            <p:nvPr/>
          </p:nvSpPr>
          <p:spPr bwMode="auto">
            <a:xfrm>
              <a:off x="1469" y="2390"/>
              <a:ext cx="43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de-DE" sz="1800">
                  <a:latin typeface="Times New Roman" charset="0"/>
                </a:rPr>
                <a:t>(2, </a:t>
              </a:r>
              <a:r>
                <a:rPr lang="de-DE" sz="1800">
                  <a:latin typeface="Times New Roman" charset="0"/>
                  <a:sym typeface="Symbol" charset="0"/>
                </a:rPr>
                <a:t>2)</a:t>
              </a:r>
              <a:endParaRPr lang="de-DE" sz="1800">
                <a:latin typeface="Times New Roman" charset="0"/>
              </a:endParaRPr>
            </a:p>
          </p:txBody>
        </p:sp>
        <p:sp>
          <p:nvSpPr>
            <p:cNvPr id="61482" name="Text Box 43"/>
            <p:cNvSpPr txBox="1">
              <a:spLocks noChangeArrowheads="1"/>
            </p:cNvSpPr>
            <p:nvPr/>
          </p:nvSpPr>
          <p:spPr bwMode="auto">
            <a:xfrm>
              <a:off x="1469" y="2963"/>
              <a:ext cx="43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de-DE" sz="1800">
                  <a:latin typeface="Times New Roman" charset="0"/>
                </a:rPr>
                <a:t>(2, </a:t>
              </a:r>
              <a:r>
                <a:rPr lang="de-DE" sz="1800">
                  <a:latin typeface="Times New Roman" charset="0"/>
                  <a:sym typeface="Symbol" charset="0"/>
                </a:rPr>
                <a:t>2)</a:t>
              </a:r>
              <a:endParaRPr lang="de-DE" sz="1800">
                <a:latin typeface="Times New Roman" charset="0"/>
              </a:endParaRPr>
            </a:p>
          </p:txBody>
        </p:sp>
        <p:sp>
          <p:nvSpPr>
            <p:cNvPr id="61483" name="Text Box 44"/>
            <p:cNvSpPr txBox="1">
              <a:spLocks noChangeArrowheads="1"/>
            </p:cNvSpPr>
            <p:nvPr/>
          </p:nvSpPr>
          <p:spPr bwMode="auto">
            <a:xfrm>
              <a:off x="1469" y="3442"/>
              <a:ext cx="43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de-DE" sz="1800" dirty="0">
                  <a:latin typeface="Times New Roman" charset="0"/>
                </a:rPr>
                <a:t>(3, </a:t>
              </a:r>
              <a:r>
                <a:rPr lang="de-DE" sz="1800" dirty="0">
                  <a:latin typeface="Times New Roman" charset="0"/>
                  <a:sym typeface="Symbol" charset="0"/>
                </a:rPr>
                <a:t>*)</a:t>
              </a:r>
              <a:endParaRPr lang="de-DE" sz="1800" dirty="0">
                <a:latin typeface="Times New Roman" charset="0"/>
              </a:endParaRPr>
            </a:p>
          </p:txBody>
        </p:sp>
      </p:grpSp>
      <p:sp>
        <p:nvSpPr>
          <p:cNvPr id="61477" name="AutoShape 45"/>
          <p:cNvSpPr>
            <a:spLocks noChangeArrowheads="1"/>
          </p:cNvSpPr>
          <p:nvPr/>
        </p:nvSpPr>
        <p:spPr bwMode="auto">
          <a:xfrm>
            <a:off x="6471138" y="914400"/>
            <a:ext cx="2362200" cy="2362200"/>
          </a:xfrm>
          <a:prstGeom prst="cube">
            <a:avLst>
              <a:gd name="adj" fmla="val 25000"/>
            </a:avLst>
          </a:prstGeom>
          <a:solidFill>
            <a:srgbClr val="FF66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200">
                <a:latin typeface="Times New Roman" charset="0"/>
              </a:rPr>
              <a:t>Beispiel-</a:t>
            </a:r>
          </a:p>
          <a:p>
            <a:pPr algn="ctr"/>
            <a:r>
              <a:rPr lang="de-DE" sz="2200">
                <a:latin typeface="Times New Roman" charset="0"/>
              </a:rPr>
              <a:t>Polyeder</a:t>
            </a:r>
          </a:p>
        </p:txBody>
      </p:sp>
    </p:spTree>
    <p:extLst>
      <p:ext uri="{BB962C8B-B14F-4D97-AF65-F5344CB8AC3E}">
        <p14:creationId xmlns:p14="http://schemas.microsoft.com/office/powerpoint/2010/main" val="1870804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677" y="152400"/>
            <a:ext cx="9144000" cy="533400"/>
          </a:xfrm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Schwache, existenzabhängige </a:t>
            </a:r>
            <a:r>
              <a:rPr lang="de-DE" dirty="0" err="1">
                <a:latin typeface="+mn-lt"/>
                <a:ea typeface="ＭＳ Ｐゴシック" charset="0"/>
                <a:cs typeface="ＭＳ Ｐゴシック" charset="0"/>
              </a:rPr>
              <a:t>Entities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63491" name="Rectangle 4"/>
          <p:cNvSpPr>
            <a:spLocks noChangeArrowheads="1"/>
          </p:cNvSpPr>
          <p:nvPr/>
        </p:nvSpPr>
        <p:spPr bwMode="auto">
          <a:xfrm>
            <a:off x="1088781" y="2324100"/>
            <a:ext cx="1616319" cy="6858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latin typeface="Times New Roman" charset="0"/>
              </a:rPr>
              <a:t>Gebäude</a:t>
            </a:r>
          </a:p>
        </p:txBody>
      </p:sp>
      <p:sp>
        <p:nvSpPr>
          <p:cNvPr id="63492" name="AutoShape 5"/>
          <p:cNvSpPr>
            <a:spLocks noChangeArrowheads="1"/>
          </p:cNvSpPr>
          <p:nvPr/>
        </p:nvSpPr>
        <p:spPr bwMode="auto">
          <a:xfrm>
            <a:off x="3470031" y="2324100"/>
            <a:ext cx="1532792" cy="800100"/>
          </a:xfrm>
          <a:prstGeom prst="diamond">
            <a:avLst/>
          </a:prstGeom>
          <a:solidFill>
            <a:srgbClr val="66FF99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liegt_in</a:t>
            </a:r>
          </a:p>
        </p:txBody>
      </p:sp>
      <p:sp>
        <p:nvSpPr>
          <p:cNvPr id="63493" name="Rectangle 6"/>
          <p:cNvSpPr>
            <a:spLocks noChangeArrowheads="1"/>
          </p:cNvSpPr>
          <p:nvPr/>
        </p:nvSpPr>
        <p:spPr bwMode="auto">
          <a:xfrm>
            <a:off x="5852746" y="2324100"/>
            <a:ext cx="1616320" cy="685800"/>
          </a:xfrm>
          <a:prstGeom prst="rect">
            <a:avLst/>
          </a:prstGeom>
          <a:solidFill>
            <a:srgbClr val="A3A3E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Räume</a:t>
            </a:r>
          </a:p>
        </p:txBody>
      </p:sp>
      <p:sp>
        <p:nvSpPr>
          <p:cNvPr id="63494" name="Oval 7"/>
          <p:cNvSpPr>
            <a:spLocks noChangeArrowheads="1"/>
          </p:cNvSpPr>
          <p:nvPr/>
        </p:nvSpPr>
        <p:spPr bwMode="auto">
          <a:xfrm>
            <a:off x="152400" y="1295400"/>
            <a:ext cx="1191358" cy="4572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Höhe</a:t>
            </a:r>
          </a:p>
        </p:txBody>
      </p:sp>
      <p:sp>
        <p:nvSpPr>
          <p:cNvPr id="63495" name="Oval 8"/>
          <p:cNvSpPr>
            <a:spLocks noChangeArrowheads="1"/>
          </p:cNvSpPr>
          <p:nvPr/>
        </p:nvSpPr>
        <p:spPr bwMode="auto">
          <a:xfrm>
            <a:off x="1598735" y="1295400"/>
            <a:ext cx="1189892" cy="4572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GebNr</a:t>
            </a:r>
          </a:p>
        </p:txBody>
      </p:sp>
      <p:sp>
        <p:nvSpPr>
          <p:cNvPr id="63496" name="Oval 9"/>
          <p:cNvSpPr>
            <a:spLocks noChangeArrowheads="1"/>
          </p:cNvSpPr>
          <p:nvPr/>
        </p:nvSpPr>
        <p:spPr bwMode="auto">
          <a:xfrm>
            <a:off x="7725508" y="1866900"/>
            <a:ext cx="1189892" cy="4572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Größe</a:t>
            </a:r>
          </a:p>
        </p:txBody>
      </p:sp>
      <p:sp>
        <p:nvSpPr>
          <p:cNvPr id="63497" name="Oval 10"/>
          <p:cNvSpPr>
            <a:spLocks noChangeArrowheads="1"/>
          </p:cNvSpPr>
          <p:nvPr/>
        </p:nvSpPr>
        <p:spPr bwMode="auto">
          <a:xfrm>
            <a:off x="6362701" y="1409700"/>
            <a:ext cx="1192823" cy="4572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RaumNr</a:t>
            </a:r>
          </a:p>
        </p:txBody>
      </p:sp>
      <p:sp>
        <p:nvSpPr>
          <p:cNvPr id="63498" name="Line 11"/>
          <p:cNvSpPr>
            <a:spLocks noChangeShapeType="1"/>
          </p:cNvSpPr>
          <p:nvPr/>
        </p:nvSpPr>
        <p:spPr bwMode="auto">
          <a:xfrm>
            <a:off x="4916366" y="2667000"/>
            <a:ext cx="93638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499" name="Line 12"/>
          <p:cNvSpPr>
            <a:spLocks noChangeShapeType="1"/>
          </p:cNvSpPr>
          <p:nvPr/>
        </p:nvSpPr>
        <p:spPr bwMode="auto">
          <a:xfrm>
            <a:off x="4916366" y="2781300"/>
            <a:ext cx="93638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500" name="Line 13"/>
          <p:cNvSpPr>
            <a:spLocks noChangeShapeType="1"/>
          </p:cNvSpPr>
          <p:nvPr/>
        </p:nvSpPr>
        <p:spPr bwMode="auto">
          <a:xfrm>
            <a:off x="2193681" y="1752600"/>
            <a:ext cx="0" cy="5715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501" name="Line 14"/>
          <p:cNvSpPr>
            <a:spLocks noChangeShapeType="1"/>
          </p:cNvSpPr>
          <p:nvPr/>
        </p:nvSpPr>
        <p:spPr bwMode="auto">
          <a:xfrm>
            <a:off x="833805" y="1752600"/>
            <a:ext cx="764931" cy="5715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502" name="Line 15"/>
          <p:cNvSpPr>
            <a:spLocks noChangeShapeType="1"/>
          </p:cNvSpPr>
          <p:nvPr/>
        </p:nvSpPr>
        <p:spPr bwMode="auto">
          <a:xfrm flipH="1">
            <a:off x="2705100" y="2667000"/>
            <a:ext cx="764931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503" name="Line 16"/>
          <p:cNvSpPr>
            <a:spLocks noChangeShapeType="1"/>
          </p:cNvSpPr>
          <p:nvPr/>
        </p:nvSpPr>
        <p:spPr bwMode="auto">
          <a:xfrm>
            <a:off x="6532685" y="1752600"/>
            <a:ext cx="851389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504" name="Line 17"/>
          <p:cNvSpPr>
            <a:spLocks noChangeShapeType="1"/>
          </p:cNvSpPr>
          <p:nvPr/>
        </p:nvSpPr>
        <p:spPr bwMode="auto">
          <a:xfrm>
            <a:off x="7639050" y="255270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505" name="Line 18"/>
          <p:cNvSpPr>
            <a:spLocks noChangeShapeType="1"/>
          </p:cNvSpPr>
          <p:nvPr/>
        </p:nvSpPr>
        <p:spPr bwMode="auto">
          <a:xfrm>
            <a:off x="917331" y="255270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506" name="Text Box 19"/>
          <p:cNvSpPr txBox="1">
            <a:spLocks noChangeArrowheads="1"/>
          </p:cNvSpPr>
          <p:nvPr/>
        </p:nvSpPr>
        <p:spPr bwMode="auto">
          <a:xfrm>
            <a:off x="2875085" y="2209800"/>
            <a:ext cx="3399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>
                <a:latin typeface="Times New Roman" charset="0"/>
              </a:rPr>
              <a:t>1</a:t>
            </a:r>
          </a:p>
        </p:txBody>
      </p:sp>
      <p:sp>
        <p:nvSpPr>
          <p:cNvPr id="63507" name="Text Box 20"/>
          <p:cNvSpPr txBox="1">
            <a:spLocks noChangeArrowheads="1"/>
          </p:cNvSpPr>
          <p:nvPr/>
        </p:nvSpPr>
        <p:spPr bwMode="auto">
          <a:xfrm>
            <a:off x="5296862" y="2065338"/>
            <a:ext cx="4171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 i="1">
                <a:latin typeface="Times New Roman" charset="0"/>
              </a:rPr>
              <a:t>N</a:t>
            </a:r>
          </a:p>
        </p:txBody>
      </p:sp>
      <p:sp>
        <p:nvSpPr>
          <p:cNvPr id="63508" name="Line 21"/>
          <p:cNvSpPr>
            <a:spLocks noChangeShapeType="1"/>
          </p:cNvSpPr>
          <p:nvPr/>
        </p:nvSpPr>
        <p:spPr bwMode="auto">
          <a:xfrm>
            <a:off x="6957646" y="1866900"/>
            <a:ext cx="0" cy="457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509" name="Line 22"/>
          <p:cNvSpPr>
            <a:spLocks noChangeShapeType="1"/>
          </p:cNvSpPr>
          <p:nvPr/>
        </p:nvSpPr>
        <p:spPr bwMode="auto">
          <a:xfrm flipH="1">
            <a:off x="7469066" y="2209800"/>
            <a:ext cx="339969" cy="1143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510" name="Rectangle 2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571876"/>
            <a:ext cx="8178312" cy="2676525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de-DE" sz="2000">
                <a:ea typeface="ＭＳ Ｐゴシック" charset="0"/>
                <a:cs typeface="ＭＳ Ｐゴシック" charset="0"/>
              </a:rPr>
              <a:t>Beziehung zwischen "starken" und schwachem Typ ist immer 1:</a:t>
            </a:r>
            <a:r>
              <a:rPr lang="de-DE" sz="2000" i="1">
                <a:ea typeface="ＭＳ Ｐゴシック" charset="0"/>
                <a:cs typeface="ＭＳ Ｐゴシック" charset="0"/>
              </a:rPr>
              <a:t>N</a:t>
            </a:r>
            <a:r>
              <a:rPr lang="de-DE" sz="2000">
                <a:ea typeface="ＭＳ Ｐゴシック" charset="0"/>
                <a:cs typeface="ＭＳ Ｐゴシック" charset="0"/>
              </a:rPr>
              <a:t> (oder 1:1 in seltenen Fällen)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de-DE" sz="2000">
              <a:ea typeface="ＭＳ Ｐゴシック" charset="0"/>
              <a:cs typeface="ＭＳ Ｐゴシック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de-DE" sz="2000">
                <a:ea typeface="ＭＳ Ｐゴシック" charset="0"/>
                <a:cs typeface="ＭＳ Ｐゴシック" charset="0"/>
              </a:rPr>
              <a:t>Warum kann das keine </a:t>
            </a:r>
            <a:r>
              <a:rPr lang="de-DE" sz="2000" i="1">
                <a:ea typeface="ＭＳ Ｐゴシック" charset="0"/>
                <a:cs typeface="ＭＳ Ｐゴシック" charset="0"/>
              </a:rPr>
              <a:t>N:M-</a:t>
            </a:r>
            <a:r>
              <a:rPr lang="de-DE" sz="2000">
                <a:ea typeface="ＭＳ Ｐゴシック" charset="0"/>
                <a:cs typeface="ＭＳ Ｐゴシック" charset="0"/>
              </a:rPr>
              <a:t>Beziehung sein?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de-DE" sz="2000">
              <a:ea typeface="ＭＳ Ｐゴシック" charset="0"/>
              <a:cs typeface="ＭＳ Ｐゴシック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de-DE" sz="2000">
                <a:ea typeface="ＭＳ Ｐゴシック" charset="0"/>
                <a:cs typeface="ＭＳ Ｐゴシック" charset="0"/>
              </a:rPr>
              <a:t>RaumNr ist nur innerhalb eines Gebäudes eindeutig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de-DE" sz="2000">
              <a:ea typeface="ＭＳ Ｐゴシック" charset="0"/>
              <a:cs typeface="ＭＳ Ｐゴシック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de-DE" sz="2000">
                <a:ea typeface="ＭＳ Ｐゴシック" charset="0"/>
                <a:cs typeface="ＭＳ Ｐゴシック" charset="0"/>
              </a:rPr>
              <a:t>Schlüssel ist: GebNr </a:t>
            </a:r>
            <a:r>
              <a:rPr lang="de-DE" sz="2000" b="1">
                <a:ea typeface="ＭＳ Ｐゴシック" charset="0"/>
                <a:cs typeface="ＭＳ Ｐゴシック" charset="0"/>
              </a:rPr>
              <a:t>und</a:t>
            </a:r>
            <a:r>
              <a:rPr lang="de-DE" sz="2000">
                <a:ea typeface="ＭＳ Ｐゴシック" charset="0"/>
                <a:cs typeface="ＭＳ Ｐゴシック" charset="0"/>
              </a:rPr>
              <a:t> RaumNr</a:t>
            </a:r>
            <a:endParaRPr lang="de-DE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2637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554" y="152400"/>
            <a:ext cx="8856785" cy="457200"/>
          </a:xfrm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Prüfungen als schwacher </a:t>
            </a:r>
            <a:r>
              <a:rPr lang="de-DE" dirty="0" err="1">
                <a:latin typeface="+mn-lt"/>
                <a:ea typeface="ＭＳ Ｐゴシック" charset="0"/>
                <a:cs typeface="ＭＳ Ｐゴシック" charset="0"/>
              </a:rPr>
              <a:t>Entitytyp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228600" y="1382714"/>
            <a:ext cx="1565031" cy="650875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Studenten</a:t>
            </a:r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2498482" y="1382714"/>
            <a:ext cx="1408234" cy="731837"/>
          </a:xfrm>
          <a:prstGeom prst="diamond">
            <a:avLst/>
          </a:prstGeom>
          <a:solidFill>
            <a:srgbClr val="66FF99"/>
          </a:solidFill>
          <a:ln w="254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ablegen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4689231" y="1382714"/>
            <a:ext cx="1565031" cy="650875"/>
          </a:xfrm>
          <a:prstGeom prst="rect">
            <a:avLst/>
          </a:prstGeom>
          <a:solidFill>
            <a:srgbClr val="A3A3E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Prüfungen</a:t>
            </a:r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3829051" y="1708150"/>
            <a:ext cx="86018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>
            <a:off x="3829051" y="1789113"/>
            <a:ext cx="86018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1950428" y="1295400"/>
            <a:ext cx="3135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>
                <a:latin typeface="Times New Roman" charset="0"/>
              </a:rPr>
              <a:t>1</a:t>
            </a: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4159724" y="1277938"/>
            <a:ext cx="4171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 i="1">
                <a:latin typeface="Times New Roman" charset="0"/>
              </a:rPr>
              <a:t>N</a:t>
            </a:r>
          </a:p>
        </p:txBody>
      </p:sp>
      <p:sp>
        <p:nvSpPr>
          <p:cNvPr id="65546" name="Oval 10"/>
          <p:cNvSpPr>
            <a:spLocks noChangeArrowheads="1"/>
          </p:cNvSpPr>
          <p:nvPr/>
        </p:nvSpPr>
        <p:spPr bwMode="auto">
          <a:xfrm>
            <a:off x="6490189" y="1219200"/>
            <a:ext cx="1408234" cy="48895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Note</a:t>
            </a:r>
          </a:p>
        </p:txBody>
      </p:sp>
      <p:sp>
        <p:nvSpPr>
          <p:cNvPr id="65547" name="Oval 11"/>
          <p:cNvSpPr>
            <a:spLocks noChangeArrowheads="1"/>
          </p:cNvSpPr>
          <p:nvPr/>
        </p:nvSpPr>
        <p:spPr bwMode="auto">
          <a:xfrm>
            <a:off x="6490189" y="1870075"/>
            <a:ext cx="1408234" cy="48895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PrüfTeil</a:t>
            </a:r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>
            <a:off x="6802316" y="2278063"/>
            <a:ext cx="860181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49" name="Oval 13"/>
          <p:cNvSpPr>
            <a:spLocks noChangeArrowheads="1"/>
          </p:cNvSpPr>
          <p:nvPr/>
        </p:nvSpPr>
        <p:spPr bwMode="auto">
          <a:xfrm>
            <a:off x="306266" y="2684463"/>
            <a:ext cx="1409700" cy="48895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MatrNr</a:t>
            </a:r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2498481" y="4149726"/>
            <a:ext cx="1565031" cy="650875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Vorlesungen</a:t>
            </a:r>
          </a:p>
        </p:txBody>
      </p:sp>
      <p:sp>
        <p:nvSpPr>
          <p:cNvPr id="65551" name="AutoShape 15"/>
          <p:cNvSpPr>
            <a:spLocks noChangeArrowheads="1"/>
          </p:cNvSpPr>
          <p:nvPr/>
        </p:nvSpPr>
        <p:spPr bwMode="auto">
          <a:xfrm>
            <a:off x="2498481" y="2846389"/>
            <a:ext cx="1565031" cy="814387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umfassen</a:t>
            </a:r>
          </a:p>
        </p:txBody>
      </p:sp>
      <p:sp>
        <p:nvSpPr>
          <p:cNvPr id="65552" name="Oval 16"/>
          <p:cNvSpPr>
            <a:spLocks noChangeArrowheads="1"/>
          </p:cNvSpPr>
          <p:nvPr/>
        </p:nvSpPr>
        <p:spPr bwMode="auto">
          <a:xfrm>
            <a:off x="920262" y="3579813"/>
            <a:ext cx="1408235" cy="48895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VorlNr</a:t>
            </a:r>
          </a:p>
        </p:txBody>
      </p:sp>
      <p:cxnSp>
        <p:nvCxnSpPr>
          <p:cNvPr id="65553" name="AutoShape 17"/>
          <p:cNvCxnSpPr>
            <a:cxnSpLocks noChangeShapeType="1"/>
            <a:stCxn id="65539" idx="2"/>
            <a:endCxn id="65549" idx="0"/>
          </p:cNvCxnSpPr>
          <p:nvPr/>
        </p:nvCxnSpPr>
        <p:spPr bwMode="auto">
          <a:xfrm>
            <a:off x="1011115" y="2033589"/>
            <a:ext cx="0" cy="6508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5554" name="AutoShape 18"/>
          <p:cNvCxnSpPr>
            <a:cxnSpLocks noChangeShapeType="1"/>
            <a:stCxn id="65552" idx="5"/>
            <a:endCxn id="65550" idx="1"/>
          </p:cNvCxnSpPr>
          <p:nvPr/>
        </p:nvCxnSpPr>
        <p:spPr bwMode="auto">
          <a:xfrm>
            <a:off x="2121877" y="3997325"/>
            <a:ext cx="376604" cy="47783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5555" name="AutoShape 19"/>
          <p:cNvCxnSpPr>
            <a:cxnSpLocks noChangeShapeType="1"/>
            <a:stCxn id="65551" idx="0"/>
            <a:endCxn id="65541" idx="2"/>
          </p:cNvCxnSpPr>
          <p:nvPr/>
        </p:nvCxnSpPr>
        <p:spPr bwMode="auto">
          <a:xfrm flipV="1">
            <a:off x="3280996" y="2052638"/>
            <a:ext cx="2190750" cy="7937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65556" name="AutoShape 20"/>
          <p:cNvSpPr>
            <a:spLocks noChangeArrowheads="1"/>
          </p:cNvSpPr>
          <p:nvPr/>
        </p:nvSpPr>
        <p:spPr bwMode="auto">
          <a:xfrm>
            <a:off x="5942135" y="2846389"/>
            <a:ext cx="1565031" cy="814387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abhalten</a:t>
            </a:r>
          </a:p>
        </p:txBody>
      </p:sp>
      <p:cxnSp>
        <p:nvCxnSpPr>
          <p:cNvPr id="65557" name="AutoShape 21"/>
          <p:cNvCxnSpPr>
            <a:cxnSpLocks noChangeShapeType="1"/>
            <a:stCxn id="65541" idx="2"/>
            <a:endCxn id="65556" idx="0"/>
          </p:cNvCxnSpPr>
          <p:nvPr/>
        </p:nvCxnSpPr>
        <p:spPr bwMode="auto">
          <a:xfrm>
            <a:off x="5471747" y="2052638"/>
            <a:ext cx="1252904" cy="7937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65558" name="Rectangle 22"/>
          <p:cNvSpPr>
            <a:spLocks noChangeArrowheads="1"/>
          </p:cNvSpPr>
          <p:nvPr/>
        </p:nvSpPr>
        <p:spPr bwMode="auto">
          <a:xfrm>
            <a:off x="5942135" y="4149726"/>
            <a:ext cx="1565031" cy="650875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Professoren</a:t>
            </a:r>
          </a:p>
        </p:txBody>
      </p:sp>
      <p:sp>
        <p:nvSpPr>
          <p:cNvPr id="65559" name="Oval 23"/>
          <p:cNvSpPr>
            <a:spLocks noChangeArrowheads="1"/>
          </p:cNvSpPr>
          <p:nvPr/>
        </p:nvSpPr>
        <p:spPr bwMode="auto">
          <a:xfrm>
            <a:off x="7507166" y="3498851"/>
            <a:ext cx="1408234" cy="487363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PersNr</a:t>
            </a:r>
          </a:p>
        </p:txBody>
      </p:sp>
      <p:cxnSp>
        <p:nvCxnSpPr>
          <p:cNvPr id="65560" name="AutoShape 24"/>
          <p:cNvCxnSpPr>
            <a:cxnSpLocks noChangeShapeType="1"/>
            <a:stCxn id="65551" idx="2"/>
            <a:endCxn id="65550" idx="0"/>
          </p:cNvCxnSpPr>
          <p:nvPr/>
        </p:nvCxnSpPr>
        <p:spPr bwMode="auto">
          <a:xfrm>
            <a:off x="3280997" y="3660775"/>
            <a:ext cx="0" cy="4889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5561" name="AutoShape 25"/>
          <p:cNvCxnSpPr>
            <a:cxnSpLocks noChangeShapeType="1"/>
            <a:stCxn id="65556" idx="2"/>
            <a:endCxn id="65558" idx="0"/>
          </p:cNvCxnSpPr>
          <p:nvPr/>
        </p:nvCxnSpPr>
        <p:spPr bwMode="auto">
          <a:xfrm>
            <a:off x="6724650" y="3660775"/>
            <a:ext cx="0" cy="4889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5562" name="AutoShape 26"/>
          <p:cNvCxnSpPr>
            <a:cxnSpLocks noChangeShapeType="1"/>
            <a:stCxn id="65539" idx="3"/>
            <a:endCxn id="65540" idx="1"/>
          </p:cNvCxnSpPr>
          <p:nvPr/>
        </p:nvCxnSpPr>
        <p:spPr bwMode="auto">
          <a:xfrm>
            <a:off x="1793631" y="1708151"/>
            <a:ext cx="693127" cy="412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5563" name="AutoShape 27"/>
          <p:cNvCxnSpPr>
            <a:cxnSpLocks noChangeShapeType="1"/>
            <a:stCxn id="65559" idx="3"/>
            <a:endCxn id="65558" idx="3"/>
          </p:cNvCxnSpPr>
          <p:nvPr/>
        </p:nvCxnSpPr>
        <p:spPr bwMode="auto">
          <a:xfrm flipH="1">
            <a:off x="7507166" y="3914775"/>
            <a:ext cx="206619" cy="56038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5564" name="AutoShape 28"/>
          <p:cNvCxnSpPr>
            <a:cxnSpLocks noChangeShapeType="1"/>
            <a:stCxn id="65541" idx="3"/>
            <a:endCxn id="65546" idx="2"/>
          </p:cNvCxnSpPr>
          <p:nvPr/>
        </p:nvCxnSpPr>
        <p:spPr bwMode="auto">
          <a:xfrm flipV="1">
            <a:off x="6271846" y="1463676"/>
            <a:ext cx="218343" cy="2444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5565" name="AutoShape 29"/>
          <p:cNvCxnSpPr>
            <a:cxnSpLocks noChangeShapeType="1"/>
            <a:stCxn id="65541" idx="3"/>
            <a:endCxn id="65547" idx="2"/>
          </p:cNvCxnSpPr>
          <p:nvPr/>
        </p:nvCxnSpPr>
        <p:spPr bwMode="auto">
          <a:xfrm>
            <a:off x="6271846" y="1708150"/>
            <a:ext cx="218343" cy="4064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65566" name="Text Box 30"/>
          <p:cNvSpPr txBox="1">
            <a:spLocks noChangeArrowheads="1"/>
          </p:cNvSpPr>
          <p:nvPr/>
        </p:nvSpPr>
        <p:spPr bwMode="auto">
          <a:xfrm>
            <a:off x="4037475" y="2452688"/>
            <a:ext cx="3642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>
                <a:latin typeface="Times New Roman" charset="0"/>
              </a:rPr>
              <a:t>N</a:t>
            </a:r>
          </a:p>
        </p:txBody>
      </p:sp>
      <p:sp>
        <p:nvSpPr>
          <p:cNvPr id="65567" name="Text Box 31"/>
          <p:cNvSpPr txBox="1">
            <a:spLocks noChangeArrowheads="1"/>
          </p:cNvSpPr>
          <p:nvPr/>
        </p:nvSpPr>
        <p:spPr bwMode="auto">
          <a:xfrm>
            <a:off x="5961524" y="2452688"/>
            <a:ext cx="3642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>
                <a:latin typeface="Times New Roman" charset="0"/>
              </a:rPr>
              <a:t>N</a:t>
            </a:r>
          </a:p>
        </p:txBody>
      </p:sp>
      <p:sp>
        <p:nvSpPr>
          <p:cNvPr id="65568" name="Text Box 32"/>
          <p:cNvSpPr txBox="1">
            <a:spLocks noChangeArrowheads="1"/>
          </p:cNvSpPr>
          <p:nvPr/>
        </p:nvSpPr>
        <p:spPr bwMode="auto">
          <a:xfrm>
            <a:off x="3511734" y="3608388"/>
            <a:ext cx="3899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>
                <a:latin typeface="Times New Roman" charset="0"/>
              </a:rPr>
              <a:t>M</a:t>
            </a:r>
          </a:p>
        </p:txBody>
      </p:sp>
      <p:sp>
        <p:nvSpPr>
          <p:cNvPr id="65569" name="Text Box 33"/>
          <p:cNvSpPr txBox="1">
            <a:spLocks noChangeArrowheads="1"/>
          </p:cNvSpPr>
          <p:nvPr/>
        </p:nvSpPr>
        <p:spPr bwMode="auto">
          <a:xfrm>
            <a:off x="6191923" y="3608388"/>
            <a:ext cx="3899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>
                <a:latin typeface="Times New Roman" charset="0"/>
              </a:rPr>
              <a:t>M</a:t>
            </a:r>
          </a:p>
        </p:txBody>
      </p:sp>
      <p:sp>
        <p:nvSpPr>
          <p:cNvPr id="65570" name="Text Box 34"/>
          <p:cNvSpPr txBox="1">
            <a:spLocks noChangeArrowheads="1"/>
          </p:cNvSpPr>
          <p:nvPr/>
        </p:nvSpPr>
        <p:spPr bwMode="auto">
          <a:xfrm>
            <a:off x="533401" y="5410200"/>
            <a:ext cx="798195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>
              <a:spcBef>
                <a:spcPct val="50000"/>
              </a:spcBef>
            </a:pPr>
            <a:r>
              <a:rPr lang="de-DE" sz="1800">
                <a:latin typeface="+mn-lt"/>
              </a:rPr>
              <a:t>Mehrere Prüfer in einer Prüfung</a:t>
            </a:r>
          </a:p>
          <a:p>
            <a:pPr lvl="1">
              <a:spcBef>
                <a:spcPct val="50000"/>
              </a:spcBef>
            </a:pPr>
            <a:r>
              <a:rPr lang="de-DE" sz="1800">
                <a:latin typeface="+mn-lt"/>
              </a:rPr>
              <a:t>Mehrere Vorlesungen werden in einer Prüfung abgefragt</a:t>
            </a:r>
          </a:p>
        </p:txBody>
      </p:sp>
    </p:spTree>
    <p:extLst>
      <p:ext uri="{BB962C8B-B14F-4D97-AF65-F5344CB8AC3E}">
        <p14:creationId xmlns:p14="http://schemas.microsoft.com/office/powerpoint/2010/main" val="30950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Zusammenfassung, Kernpunkte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1"/>
            <a:ext cx="8178312" cy="516731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400" dirty="0">
                <a:ea typeface="ＭＳ Ｐゴシック" charset="0"/>
              </a:rPr>
              <a:t>Grundlagen von Datenbanksystemen</a:t>
            </a:r>
          </a:p>
          <a:p>
            <a:pPr lvl="1"/>
            <a:r>
              <a:rPr lang="de-DE" dirty="0">
                <a:ea typeface="ＭＳ Ｐゴシック" charset="0"/>
              </a:rPr>
              <a:t>Grob-Architektur eines Datenbanksystems</a:t>
            </a:r>
          </a:p>
          <a:p>
            <a:pPr lvl="1"/>
            <a:r>
              <a:rPr lang="de-DE" dirty="0" smtClean="0">
                <a:ea typeface="ＭＳ Ｐゴシック" charset="0"/>
              </a:rPr>
              <a:t>Logisch-konzeptuelle Entwurfsebene</a:t>
            </a:r>
            <a:r>
              <a:rPr lang="de-DE" dirty="0">
                <a:ea typeface="ＭＳ Ｐゴシック" charset="0"/>
              </a:rPr>
              <a:t>: </a:t>
            </a:r>
            <a:r>
              <a:rPr lang="de-DE" dirty="0" smtClean="0">
                <a:ea typeface="ＭＳ Ｐゴシック" charset="0"/>
              </a:rPr>
              <a:t/>
            </a:r>
            <a:br>
              <a:rPr lang="de-DE" dirty="0" smtClean="0">
                <a:ea typeface="ＭＳ Ｐゴシック" charset="0"/>
              </a:rPr>
            </a:br>
            <a:r>
              <a:rPr lang="de-DE" dirty="0" err="1" smtClean="0">
                <a:ea typeface="ＭＳ Ｐゴシック" charset="0"/>
              </a:rPr>
              <a:t>Entity</a:t>
            </a:r>
            <a:r>
              <a:rPr lang="de-DE" dirty="0">
                <a:ea typeface="ＭＳ Ｐゴシック" charset="0"/>
              </a:rPr>
              <a:t>-</a:t>
            </a:r>
            <a:r>
              <a:rPr lang="de-DE" dirty="0" err="1">
                <a:ea typeface="ＭＳ Ｐゴシック" charset="0"/>
              </a:rPr>
              <a:t>Relationship</a:t>
            </a:r>
            <a:r>
              <a:rPr lang="de-DE" dirty="0">
                <a:ea typeface="ＭＳ Ｐゴシック" charset="0"/>
              </a:rPr>
              <a:t>-Modell</a:t>
            </a:r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398999"/>
              </p:ext>
            </p:extLst>
          </p:nvPr>
        </p:nvGraphicFramePr>
        <p:xfrm>
          <a:off x="7092280" y="2996952"/>
          <a:ext cx="1479570" cy="2840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61" name="Clip" r:id="rId4" imgW="2221595" imgH="3937487" progId="MS_ClipArt_Gallery.2">
                  <p:embed/>
                </p:oleObj>
              </mc:Choice>
              <mc:Fallback>
                <p:oleObj name="Clip" r:id="rId4" imgW="2221595" imgH="393748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2996952"/>
                        <a:ext cx="1479570" cy="284078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7536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Literatur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de-DE" sz="2400" dirty="0" smtClean="0"/>
          </a:p>
          <a:p>
            <a:pPr marL="0" indent="0">
              <a:buFontTx/>
              <a:buNone/>
              <a:defRPr/>
            </a:pPr>
            <a:r>
              <a:rPr lang="de-DE" sz="2400" dirty="0" smtClean="0"/>
              <a:t>A. Kemper, A. </a:t>
            </a:r>
            <a:r>
              <a:rPr lang="de-DE" sz="2400" dirty="0" err="1" smtClean="0"/>
              <a:t>Eickler</a:t>
            </a:r>
            <a:r>
              <a:rPr lang="de-DE" sz="2400" dirty="0" smtClean="0"/>
              <a:t>, </a:t>
            </a:r>
            <a:br>
              <a:rPr lang="de-DE" sz="2400" dirty="0" smtClean="0"/>
            </a:br>
            <a:r>
              <a:rPr lang="de-DE" sz="2400" i="1" dirty="0" smtClean="0"/>
              <a:t>Datenbanksysteme: Eine Einführung</a:t>
            </a:r>
            <a:r>
              <a:rPr lang="de-DE" sz="2400" dirty="0" smtClean="0"/>
              <a:t>, </a:t>
            </a:r>
            <a:br>
              <a:rPr lang="de-DE" sz="2400" dirty="0" smtClean="0"/>
            </a:br>
            <a:r>
              <a:rPr lang="de-DE" sz="2400" dirty="0" smtClean="0"/>
              <a:t>9. Auflage, </a:t>
            </a:r>
            <a:r>
              <a:rPr lang="de-DE" sz="2400" dirty="0" err="1" smtClean="0"/>
              <a:t>Oldenbourg</a:t>
            </a:r>
            <a:r>
              <a:rPr lang="de-DE" sz="2400" dirty="0" smtClean="0"/>
              <a:t> Verlag, 2013.</a:t>
            </a:r>
            <a:endParaRPr lang="de-DE" sz="2400" dirty="0"/>
          </a:p>
          <a:p>
            <a:pPr marL="0" indent="0">
              <a:buFontTx/>
              <a:buNone/>
              <a:defRPr/>
            </a:pPr>
            <a:endParaRPr lang="de-DE" sz="2400" dirty="0" smtClean="0"/>
          </a:p>
          <a:p>
            <a:pPr marL="0" indent="0">
              <a:buFontTx/>
              <a:buNone/>
              <a:defRPr/>
            </a:pPr>
            <a:r>
              <a:rPr lang="de-DE" sz="2400" dirty="0" smtClean="0"/>
              <a:t>R. </a:t>
            </a:r>
            <a:r>
              <a:rPr lang="de-DE" sz="2400" dirty="0" err="1" smtClean="0"/>
              <a:t>Elmasri</a:t>
            </a:r>
            <a:r>
              <a:rPr lang="de-DE" sz="2400" dirty="0" smtClean="0"/>
              <a:t>, S.B. </a:t>
            </a:r>
            <a:r>
              <a:rPr lang="de-DE" sz="2400" dirty="0" err="1" smtClean="0"/>
              <a:t>Navathe</a:t>
            </a:r>
            <a:r>
              <a:rPr lang="de-DE" sz="2400" dirty="0" smtClean="0"/>
              <a:t>, </a:t>
            </a:r>
            <a:br>
              <a:rPr lang="de-DE" sz="2400" dirty="0" smtClean="0"/>
            </a:br>
            <a:r>
              <a:rPr lang="de-DE" sz="2400" i="1" dirty="0" smtClean="0"/>
              <a:t>Grundlagen von Datenbanksystemen: Bachelor-Ausgabe</a:t>
            </a:r>
            <a:r>
              <a:rPr lang="de-DE" sz="2400" dirty="0" smtClean="0"/>
              <a:t>, </a:t>
            </a:r>
            <a:br>
              <a:rPr lang="de-DE" sz="2400" dirty="0" smtClean="0"/>
            </a:br>
            <a:r>
              <a:rPr lang="de-DE" sz="2400" dirty="0"/>
              <a:t>3</a:t>
            </a:r>
            <a:r>
              <a:rPr lang="de-DE" sz="2400" dirty="0" smtClean="0"/>
              <a:t>. überarbeitete Auflage, Pearson Studium, 2009.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EFF411-1BD9-5C49-BB3F-E5C555FEDA06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Ausblick über IFIS Module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b="1" dirty="0" smtClean="0"/>
              <a:t>Bachelor-Programm</a:t>
            </a:r>
          </a:p>
          <a:p>
            <a:pPr lvl="1">
              <a:defRPr/>
            </a:pPr>
            <a:r>
              <a:rPr lang="de-DE" sz="2000" dirty="0" smtClean="0"/>
              <a:t>Algorithmen und Datenstrukturen</a:t>
            </a:r>
            <a:endParaRPr lang="de-DE" sz="2000" dirty="0"/>
          </a:p>
          <a:p>
            <a:pPr lvl="1">
              <a:defRPr/>
            </a:pPr>
            <a:r>
              <a:rPr lang="de-DE" sz="2000" dirty="0" smtClean="0">
                <a:solidFill>
                  <a:srgbClr val="008000"/>
                </a:solidFill>
              </a:rPr>
              <a:t>Datenbanken</a:t>
            </a:r>
          </a:p>
          <a:p>
            <a:pPr lvl="1">
              <a:defRPr/>
            </a:pPr>
            <a:r>
              <a:rPr lang="de-DE" sz="2000" dirty="0" smtClean="0"/>
              <a:t>Non-Standard-Datenbanken</a:t>
            </a:r>
          </a:p>
          <a:p>
            <a:pPr>
              <a:defRPr/>
            </a:pPr>
            <a:r>
              <a:rPr lang="de-DE" b="1" dirty="0" smtClean="0"/>
              <a:t>Master-Programm</a:t>
            </a:r>
          </a:p>
          <a:p>
            <a:pPr lvl="1">
              <a:defRPr/>
            </a:pPr>
            <a:r>
              <a:rPr lang="de-DE" sz="2000" dirty="0" smtClean="0"/>
              <a:t>Webbasierte Informationssysteme</a:t>
            </a:r>
          </a:p>
          <a:p>
            <a:pPr lvl="1">
              <a:defRPr/>
            </a:pPr>
            <a:r>
              <a:rPr lang="de-DE" sz="2000" dirty="0" smtClean="0"/>
              <a:t>Datenmanagement</a:t>
            </a:r>
          </a:p>
          <a:p>
            <a:pPr lvl="2">
              <a:defRPr/>
            </a:pPr>
            <a:r>
              <a:rPr lang="de-DE" sz="1800" dirty="0" smtClean="0"/>
              <a:t>Mobile und verteilte Datenbanken</a:t>
            </a:r>
          </a:p>
          <a:p>
            <a:pPr lvl="2">
              <a:defRPr/>
            </a:pPr>
            <a:r>
              <a:rPr lang="de-DE" sz="1800" dirty="0" err="1" smtClean="0"/>
              <a:t>Semantic</a:t>
            </a:r>
            <a:r>
              <a:rPr lang="de-DE" sz="1800" dirty="0" smtClean="0"/>
              <a:t> Web</a:t>
            </a:r>
          </a:p>
          <a:p>
            <a:pPr lvl="1">
              <a:defRPr/>
            </a:pPr>
            <a:r>
              <a:rPr lang="de-DE" sz="2000" dirty="0" smtClean="0"/>
              <a:t>Web </a:t>
            </a:r>
            <a:r>
              <a:rPr lang="de-DE" sz="2000" dirty="0" err="1" smtClean="0"/>
              <a:t>and</a:t>
            </a:r>
            <a:r>
              <a:rPr lang="de-DE" sz="2000" dirty="0" smtClean="0"/>
              <a:t> Data Science</a:t>
            </a:r>
          </a:p>
          <a:p>
            <a:pPr lvl="2">
              <a:defRPr/>
            </a:pPr>
            <a:r>
              <a:rPr lang="de-DE" sz="1800" dirty="0" err="1"/>
              <a:t>Foundations</a:t>
            </a:r>
            <a:r>
              <a:rPr lang="de-DE" sz="1800" dirty="0"/>
              <a:t> of </a:t>
            </a:r>
            <a:r>
              <a:rPr lang="de-DE" sz="1800" dirty="0" err="1"/>
              <a:t>Ontologies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Databases 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/>
              <a:t>Information </a:t>
            </a:r>
            <a:r>
              <a:rPr lang="de-DE" sz="1800" dirty="0" smtClean="0"/>
              <a:t>Systems</a:t>
            </a:r>
          </a:p>
          <a:p>
            <a:pPr lvl="2">
              <a:defRPr/>
            </a:pPr>
            <a:r>
              <a:rPr lang="de-DE" sz="1800" dirty="0" smtClean="0"/>
              <a:t>Web Mining </a:t>
            </a:r>
            <a:r>
              <a:rPr lang="de-DE" sz="1800" dirty="0" err="1" smtClean="0"/>
              <a:t>Agents</a:t>
            </a:r>
            <a:endParaRPr 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502"/>
            <a:ext cx="1008063" cy="196850"/>
          </a:xfrm>
        </p:spPr>
        <p:txBody>
          <a:bodyPr/>
          <a:lstStyle/>
          <a:p>
            <a:pPr>
              <a:defRPr/>
            </a:pPr>
            <a:fld id="{29DB15B7-A538-D74C-B688-B354CDC1FD41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pic>
        <p:nvPicPr>
          <p:cNvPr id="27652" name="Bild 4" descr="Data Management and Query Process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025" y="2636912"/>
            <a:ext cx="1608138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Gerade Verbindung 6"/>
          <p:cNvCxnSpPr/>
          <p:nvPr/>
        </p:nvCxnSpPr>
        <p:spPr>
          <a:xfrm flipV="1">
            <a:off x="5940425" y="2636912"/>
            <a:ext cx="1008063" cy="647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5867400" y="4724475"/>
            <a:ext cx="1081088" cy="5762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537483" y="1583432"/>
            <a:ext cx="6375539" cy="2133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Kapitel 1: Einführung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92341" y="1412776"/>
            <a:ext cx="5723875" cy="4752528"/>
          </a:xfrm>
        </p:spPr>
        <p:txBody>
          <a:bodyPr/>
          <a:lstStyle/>
          <a:p>
            <a:pPr lvl="1">
              <a:lnSpc>
                <a:spcPct val="90000"/>
              </a:lnSpc>
              <a:buFont typeface="Monotype Sorts" charset="0"/>
              <a:buNone/>
            </a:pPr>
            <a:endParaRPr lang="de-DE" sz="1800" dirty="0">
              <a:ea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b="1" dirty="0">
                <a:ea typeface="ＭＳ Ｐゴシック" charset="0"/>
              </a:rPr>
              <a:t>Kennzeichen von Daten in Datenbanken</a:t>
            </a:r>
            <a:endParaRPr lang="de-DE" sz="18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lange Lebensdauer (Jahre, Jahrzehnte)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reguläre Strukturen 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große Datenobjekte, große Datenmengen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stetig anwachsende integrierte Bestände (</a:t>
            </a:r>
            <a:r>
              <a:rPr lang="de-DE" sz="1800" dirty="0" smtClean="0">
                <a:ea typeface="ＭＳ Ｐゴシック" charset="0"/>
              </a:rPr>
              <a:t>Giga-, </a:t>
            </a:r>
            <a:r>
              <a:rPr lang="de-DE" sz="1800" dirty="0" err="1" smtClean="0">
                <a:ea typeface="ＭＳ Ｐゴシック" charset="0"/>
              </a:rPr>
              <a:t>Tera</a:t>
            </a:r>
            <a:r>
              <a:rPr lang="de-DE" sz="1800" dirty="0" smtClean="0">
                <a:ea typeface="ＭＳ Ｐゴシック" charset="0"/>
              </a:rPr>
              <a:t>-, </a:t>
            </a:r>
            <a:r>
              <a:rPr lang="de-DE" sz="1800" dirty="0" err="1" smtClean="0">
                <a:ea typeface="ＭＳ Ｐゴシック" charset="0"/>
              </a:rPr>
              <a:t>Petabyte</a:t>
            </a:r>
            <a:r>
              <a:rPr lang="de-DE" sz="1800" dirty="0" smtClean="0">
                <a:ea typeface="ＭＳ Ｐゴシック" charset="0"/>
              </a:rPr>
              <a:t>)</a:t>
            </a:r>
            <a:endParaRPr lang="de-DE" sz="1800" dirty="0">
              <a:ea typeface="ＭＳ Ｐゴシック" charset="0"/>
            </a:endParaRPr>
          </a:p>
        </p:txBody>
      </p:sp>
      <p:pic>
        <p:nvPicPr>
          <p:cNvPr id="18437" name="Bild 4" descr="Pictur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070" y="1556792"/>
            <a:ext cx="1043354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9394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Modelle und Abstraktion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79512" y="1698848"/>
            <a:ext cx="2035175" cy="1854200"/>
            <a:chOff x="345" y="1238"/>
            <a:chExt cx="1282" cy="1168"/>
          </a:xfrm>
        </p:grpSpPr>
        <p:sp>
          <p:nvSpPr>
            <p:cNvPr id="6" name="Freeform 3"/>
            <p:cNvSpPr>
              <a:spLocks/>
            </p:cNvSpPr>
            <p:nvPr/>
          </p:nvSpPr>
          <p:spPr bwMode="auto">
            <a:xfrm>
              <a:off x="345" y="1238"/>
              <a:ext cx="1282" cy="1168"/>
            </a:xfrm>
            <a:custGeom>
              <a:avLst/>
              <a:gdLst>
                <a:gd name="T0" fmla="*/ 56 w 1282"/>
                <a:gd name="T1" fmla="*/ 69 h 1168"/>
                <a:gd name="T2" fmla="*/ 107 w 1282"/>
                <a:gd name="T3" fmla="*/ 79 h 1168"/>
                <a:gd name="T4" fmla="*/ 146 w 1282"/>
                <a:gd name="T5" fmla="*/ 134 h 1168"/>
                <a:gd name="T6" fmla="*/ 206 w 1282"/>
                <a:gd name="T7" fmla="*/ 138 h 1168"/>
                <a:gd name="T8" fmla="*/ 274 w 1282"/>
                <a:gd name="T9" fmla="*/ 109 h 1168"/>
                <a:gd name="T10" fmla="*/ 346 w 1282"/>
                <a:gd name="T11" fmla="*/ 64 h 1168"/>
                <a:gd name="T12" fmla="*/ 398 w 1282"/>
                <a:gd name="T13" fmla="*/ 15 h 1168"/>
                <a:gd name="T14" fmla="*/ 445 w 1282"/>
                <a:gd name="T15" fmla="*/ 20 h 1168"/>
                <a:gd name="T16" fmla="*/ 462 w 1282"/>
                <a:gd name="T17" fmla="*/ 79 h 1168"/>
                <a:gd name="T18" fmla="*/ 530 w 1282"/>
                <a:gd name="T19" fmla="*/ 84 h 1168"/>
                <a:gd name="T20" fmla="*/ 594 w 1282"/>
                <a:gd name="T21" fmla="*/ 79 h 1168"/>
                <a:gd name="T22" fmla="*/ 624 w 1282"/>
                <a:gd name="T23" fmla="*/ 134 h 1168"/>
                <a:gd name="T24" fmla="*/ 730 w 1282"/>
                <a:gd name="T25" fmla="*/ 129 h 1168"/>
                <a:gd name="T26" fmla="*/ 829 w 1282"/>
                <a:gd name="T27" fmla="*/ 99 h 1168"/>
                <a:gd name="T28" fmla="*/ 888 w 1282"/>
                <a:gd name="T29" fmla="*/ 79 h 1168"/>
                <a:gd name="T30" fmla="*/ 918 w 1282"/>
                <a:gd name="T31" fmla="*/ 138 h 1168"/>
                <a:gd name="T32" fmla="*/ 910 w 1282"/>
                <a:gd name="T33" fmla="*/ 227 h 1168"/>
                <a:gd name="T34" fmla="*/ 952 w 1282"/>
                <a:gd name="T35" fmla="*/ 267 h 1168"/>
                <a:gd name="T36" fmla="*/ 1051 w 1282"/>
                <a:gd name="T37" fmla="*/ 287 h 1168"/>
                <a:gd name="T38" fmla="*/ 1119 w 1282"/>
                <a:gd name="T39" fmla="*/ 282 h 1168"/>
                <a:gd name="T40" fmla="*/ 1238 w 1282"/>
                <a:gd name="T41" fmla="*/ 326 h 1168"/>
                <a:gd name="T42" fmla="*/ 1281 w 1282"/>
                <a:gd name="T43" fmla="*/ 420 h 1168"/>
                <a:gd name="T44" fmla="*/ 1226 w 1282"/>
                <a:gd name="T45" fmla="*/ 470 h 1168"/>
                <a:gd name="T46" fmla="*/ 1183 w 1282"/>
                <a:gd name="T47" fmla="*/ 519 h 1168"/>
                <a:gd name="T48" fmla="*/ 1183 w 1282"/>
                <a:gd name="T49" fmla="*/ 598 h 1168"/>
                <a:gd name="T50" fmla="*/ 1140 w 1282"/>
                <a:gd name="T51" fmla="*/ 623 h 1168"/>
                <a:gd name="T52" fmla="*/ 1119 w 1282"/>
                <a:gd name="T53" fmla="*/ 697 h 1168"/>
                <a:gd name="T54" fmla="*/ 1119 w 1282"/>
                <a:gd name="T55" fmla="*/ 776 h 1168"/>
                <a:gd name="T56" fmla="*/ 1089 w 1282"/>
                <a:gd name="T57" fmla="*/ 846 h 1168"/>
                <a:gd name="T58" fmla="*/ 1016 w 1282"/>
                <a:gd name="T59" fmla="*/ 870 h 1168"/>
                <a:gd name="T60" fmla="*/ 999 w 1282"/>
                <a:gd name="T61" fmla="*/ 959 h 1168"/>
                <a:gd name="T62" fmla="*/ 910 w 1282"/>
                <a:gd name="T63" fmla="*/ 979 h 1168"/>
                <a:gd name="T64" fmla="*/ 807 w 1282"/>
                <a:gd name="T65" fmla="*/ 984 h 1168"/>
                <a:gd name="T66" fmla="*/ 756 w 1282"/>
                <a:gd name="T67" fmla="*/ 1038 h 1168"/>
                <a:gd name="T68" fmla="*/ 730 w 1282"/>
                <a:gd name="T69" fmla="*/ 1098 h 1168"/>
                <a:gd name="T70" fmla="*/ 701 w 1282"/>
                <a:gd name="T71" fmla="*/ 1152 h 1168"/>
                <a:gd name="T72" fmla="*/ 573 w 1282"/>
                <a:gd name="T73" fmla="*/ 1167 h 1168"/>
                <a:gd name="T74" fmla="*/ 453 w 1282"/>
                <a:gd name="T75" fmla="*/ 1162 h 1168"/>
                <a:gd name="T76" fmla="*/ 325 w 1282"/>
                <a:gd name="T77" fmla="*/ 1142 h 1168"/>
                <a:gd name="T78" fmla="*/ 244 w 1282"/>
                <a:gd name="T79" fmla="*/ 1073 h 1168"/>
                <a:gd name="T80" fmla="*/ 206 w 1282"/>
                <a:gd name="T81" fmla="*/ 915 h 1168"/>
                <a:gd name="T82" fmla="*/ 120 w 1282"/>
                <a:gd name="T83" fmla="*/ 821 h 1168"/>
                <a:gd name="T84" fmla="*/ 31 w 1282"/>
                <a:gd name="T85" fmla="*/ 776 h 1168"/>
                <a:gd name="T86" fmla="*/ 22 w 1282"/>
                <a:gd name="T87" fmla="*/ 648 h 1168"/>
                <a:gd name="T88" fmla="*/ 43 w 1282"/>
                <a:gd name="T89" fmla="*/ 524 h 1168"/>
                <a:gd name="T90" fmla="*/ 52 w 1282"/>
                <a:gd name="T91" fmla="*/ 435 h 1168"/>
                <a:gd name="T92" fmla="*/ 86 w 1282"/>
                <a:gd name="T93" fmla="*/ 341 h 1168"/>
                <a:gd name="T94" fmla="*/ 99 w 1282"/>
                <a:gd name="T95" fmla="*/ 247 h 1168"/>
                <a:gd name="T96" fmla="*/ 60 w 1282"/>
                <a:gd name="T97" fmla="*/ 168 h 1168"/>
                <a:gd name="T98" fmla="*/ 9 w 1282"/>
                <a:gd name="T99" fmla="*/ 134 h 11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282"/>
                <a:gd name="T151" fmla="*/ 0 h 1168"/>
                <a:gd name="T152" fmla="*/ 1282 w 1282"/>
                <a:gd name="T153" fmla="*/ 1168 h 116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282" h="1168">
                  <a:moveTo>
                    <a:pt x="0" y="119"/>
                  </a:moveTo>
                  <a:lnTo>
                    <a:pt x="31" y="79"/>
                  </a:lnTo>
                  <a:lnTo>
                    <a:pt x="43" y="74"/>
                  </a:lnTo>
                  <a:lnTo>
                    <a:pt x="56" y="69"/>
                  </a:lnTo>
                  <a:lnTo>
                    <a:pt x="69" y="69"/>
                  </a:lnTo>
                  <a:lnTo>
                    <a:pt x="82" y="69"/>
                  </a:lnTo>
                  <a:lnTo>
                    <a:pt x="95" y="69"/>
                  </a:lnTo>
                  <a:lnTo>
                    <a:pt x="107" y="79"/>
                  </a:lnTo>
                  <a:lnTo>
                    <a:pt x="116" y="94"/>
                  </a:lnTo>
                  <a:lnTo>
                    <a:pt x="124" y="109"/>
                  </a:lnTo>
                  <a:lnTo>
                    <a:pt x="133" y="129"/>
                  </a:lnTo>
                  <a:lnTo>
                    <a:pt x="146" y="134"/>
                  </a:lnTo>
                  <a:lnTo>
                    <a:pt x="159" y="138"/>
                  </a:lnTo>
                  <a:lnTo>
                    <a:pt x="171" y="138"/>
                  </a:lnTo>
                  <a:lnTo>
                    <a:pt x="188" y="138"/>
                  </a:lnTo>
                  <a:lnTo>
                    <a:pt x="206" y="138"/>
                  </a:lnTo>
                  <a:lnTo>
                    <a:pt x="218" y="138"/>
                  </a:lnTo>
                  <a:lnTo>
                    <a:pt x="235" y="124"/>
                  </a:lnTo>
                  <a:lnTo>
                    <a:pt x="248" y="119"/>
                  </a:lnTo>
                  <a:lnTo>
                    <a:pt x="274" y="109"/>
                  </a:lnTo>
                  <a:lnTo>
                    <a:pt x="287" y="99"/>
                  </a:lnTo>
                  <a:lnTo>
                    <a:pt x="304" y="89"/>
                  </a:lnTo>
                  <a:lnTo>
                    <a:pt x="334" y="79"/>
                  </a:lnTo>
                  <a:lnTo>
                    <a:pt x="346" y="64"/>
                  </a:lnTo>
                  <a:lnTo>
                    <a:pt x="359" y="54"/>
                  </a:lnTo>
                  <a:lnTo>
                    <a:pt x="372" y="40"/>
                  </a:lnTo>
                  <a:lnTo>
                    <a:pt x="385" y="30"/>
                  </a:lnTo>
                  <a:lnTo>
                    <a:pt x="398" y="15"/>
                  </a:lnTo>
                  <a:lnTo>
                    <a:pt x="410" y="5"/>
                  </a:lnTo>
                  <a:lnTo>
                    <a:pt x="423" y="0"/>
                  </a:lnTo>
                  <a:lnTo>
                    <a:pt x="436" y="5"/>
                  </a:lnTo>
                  <a:lnTo>
                    <a:pt x="445" y="20"/>
                  </a:lnTo>
                  <a:lnTo>
                    <a:pt x="449" y="35"/>
                  </a:lnTo>
                  <a:lnTo>
                    <a:pt x="449" y="54"/>
                  </a:lnTo>
                  <a:lnTo>
                    <a:pt x="449" y="74"/>
                  </a:lnTo>
                  <a:lnTo>
                    <a:pt x="462" y="79"/>
                  </a:lnTo>
                  <a:lnTo>
                    <a:pt x="474" y="84"/>
                  </a:lnTo>
                  <a:lnTo>
                    <a:pt x="487" y="84"/>
                  </a:lnTo>
                  <a:lnTo>
                    <a:pt x="504" y="84"/>
                  </a:lnTo>
                  <a:lnTo>
                    <a:pt x="530" y="84"/>
                  </a:lnTo>
                  <a:lnTo>
                    <a:pt x="556" y="79"/>
                  </a:lnTo>
                  <a:lnTo>
                    <a:pt x="568" y="79"/>
                  </a:lnTo>
                  <a:lnTo>
                    <a:pt x="581" y="79"/>
                  </a:lnTo>
                  <a:lnTo>
                    <a:pt x="594" y="79"/>
                  </a:lnTo>
                  <a:lnTo>
                    <a:pt x="602" y="94"/>
                  </a:lnTo>
                  <a:lnTo>
                    <a:pt x="607" y="109"/>
                  </a:lnTo>
                  <a:lnTo>
                    <a:pt x="611" y="124"/>
                  </a:lnTo>
                  <a:lnTo>
                    <a:pt x="624" y="134"/>
                  </a:lnTo>
                  <a:lnTo>
                    <a:pt x="637" y="138"/>
                  </a:lnTo>
                  <a:lnTo>
                    <a:pt x="662" y="138"/>
                  </a:lnTo>
                  <a:lnTo>
                    <a:pt x="696" y="138"/>
                  </a:lnTo>
                  <a:lnTo>
                    <a:pt x="730" y="129"/>
                  </a:lnTo>
                  <a:lnTo>
                    <a:pt x="756" y="124"/>
                  </a:lnTo>
                  <a:lnTo>
                    <a:pt x="769" y="114"/>
                  </a:lnTo>
                  <a:lnTo>
                    <a:pt x="803" y="104"/>
                  </a:lnTo>
                  <a:lnTo>
                    <a:pt x="829" y="99"/>
                  </a:lnTo>
                  <a:lnTo>
                    <a:pt x="846" y="89"/>
                  </a:lnTo>
                  <a:lnTo>
                    <a:pt x="859" y="84"/>
                  </a:lnTo>
                  <a:lnTo>
                    <a:pt x="871" y="79"/>
                  </a:lnTo>
                  <a:lnTo>
                    <a:pt x="888" y="79"/>
                  </a:lnTo>
                  <a:lnTo>
                    <a:pt x="901" y="89"/>
                  </a:lnTo>
                  <a:lnTo>
                    <a:pt x="914" y="104"/>
                  </a:lnTo>
                  <a:lnTo>
                    <a:pt x="918" y="124"/>
                  </a:lnTo>
                  <a:lnTo>
                    <a:pt x="918" y="138"/>
                  </a:lnTo>
                  <a:lnTo>
                    <a:pt x="918" y="153"/>
                  </a:lnTo>
                  <a:lnTo>
                    <a:pt x="914" y="168"/>
                  </a:lnTo>
                  <a:lnTo>
                    <a:pt x="910" y="188"/>
                  </a:lnTo>
                  <a:lnTo>
                    <a:pt x="910" y="227"/>
                  </a:lnTo>
                  <a:lnTo>
                    <a:pt x="914" y="242"/>
                  </a:lnTo>
                  <a:lnTo>
                    <a:pt x="927" y="257"/>
                  </a:lnTo>
                  <a:lnTo>
                    <a:pt x="940" y="267"/>
                  </a:lnTo>
                  <a:lnTo>
                    <a:pt x="952" y="267"/>
                  </a:lnTo>
                  <a:lnTo>
                    <a:pt x="991" y="277"/>
                  </a:lnTo>
                  <a:lnTo>
                    <a:pt x="1025" y="282"/>
                  </a:lnTo>
                  <a:lnTo>
                    <a:pt x="1038" y="287"/>
                  </a:lnTo>
                  <a:lnTo>
                    <a:pt x="1051" y="287"/>
                  </a:lnTo>
                  <a:lnTo>
                    <a:pt x="1076" y="287"/>
                  </a:lnTo>
                  <a:lnTo>
                    <a:pt x="1089" y="287"/>
                  </a:lnTo>
                  <a:lnTo>
                    <a:pt x="1106" y="287"/>
                  </a:lnTo>
                  <a:lnTo>
                    <a:pt x="1119" y="282"/>
                  </a:lnTo>
                  <a:lnTo>
                    <a:pt x="1144" y="282"/>
                  </a:lnTo>
                  <a:lnTo>
                    <a:pt x="1170" y="282"/>
                  </a:lnTo>
                  <a:lnTo>
                    <a:pt x="1196" y="287"/>
                  </a:lnTo>
                  <a:lnTo>
                    <a:pt x="1238" y="326"/>
                  </a:lnTo>
                  <a:lnTo>
                    <a:pt x="1272" y="336"/>
                  </a:lnTo>
                  <a:lnTo>
                    <a:pt x="1281" y="351"/>
                  </a:lnTo>
                  <a:lnTo>
                    <a:pt x="1281" y="381"/>
                  </a:lnTo>
                  <a:lnTo>
                    <a:pt x="1281" y="420"/>
                  </a:lnTo>
                  <a:lnTo>
                    <a:pt x="1281" y="435"/>
                  </a:lnTo>
                  <a:lnTo>
                    <a:pt x="1272" y="450"/>
                  </a:lnTo>
                  <a:lnTo>
                    <a:pt x="1238" y="460"/>
                  </a:lnTo>
                  <a:lnTo>
                    <a:pt x="1226" y="470"/>
                  </a:lnTo>
                  <a:lnTo>
                    <a:pt x="1213" y="475"/>
                  </a:lnTo>
                  <a:lnTo>
                    <a:pt x="1196" y="485"/>
                  </a:lnTo>
                  <a:lnTo>
                    <a:pt x="1187" y="499"/>
                  </a:lnTo>
                  <a:lnTo>
                    <a:pt x="1183" y="519"/>
                  </a:lnTo>
                  <a:lnTo>
                    <a:pt x="1183" y="554"/>
                  </a:lnTo>
                  <a:lnTo>
                    <a:pt x="1183" y="569"/>
                  </a:lnTo>
                  <a:lnTo>
                    <a:pt x="1183" y="584"/>
                  </a:lnTo>
                  <a:lnTo>
                    <a:pt x="1183" y="598"/>
                  </a:lnTo>
                  <a:lnTo>
                    <a:pt x="1179" y="613"/>
                  </a:lnTo>
                  <a:lnTo>
                    <a:pt x="1166" y="618"/>
                  </a:lnTo>
                  <a:lnTo>
                    <a:pt x="1153" y="618"/>
                  </a:lnTo>
                  <a:lnTo>
                    <a:pt x="1140" y="623"/>
                  </a:lnTo>
                  <a:lnTo>
                    <a:pt x="1127" y="623"/>
                  </a:lnTo>
                  <a:lnTo>
                    <a:pt x="1119" y="638"/>
                  </a:lnTo>
                  <a:lnTo>
                    <a:pt x="1119" y="668"/>
                  </a:lnTo>
                  <a:lnTo>
                    <a:pt x="1119" y="697"/>
                  </a:lnTo>
                  <a:lnTo>
                    <a:pt x="1119" y="712"/>
                  </a:lnTo>
                  <a:lnTo>
                    <a:pt x="1119" y="727"/>
                  </a:lnTo>
                  <a:lnTo>
                    <a:pt x="1119" y="747"/>
                  </a:lnTo>
                  <a:lnTo>
                    <a:pt x="1119" y="776"/>
                  </a:lnTo>
                  <a:lnTo>
                    <a:pt x="1119" y="806"/>
                  </a:lnTo>
                  <a:lnTo>
                    <a:pt x="1119" y="821"/>
                  </a:lnTo>
                  <a:lnTo>
                    <a:pt x="1106" y="831"/>
                  </a:lnTo>
                  <a:lnTo>
                    <a:pt x="1089" y="846"/>
                  </a:lnTo>
                  <a:lnTo>
                    <a:pt x="1063" y="846"/>
                  </a:lnTo>
                  <a:lnTo>
                    <a:pt x="1046" y="851"/>
                  </a:lnTo>
                  <a:lnTo>
                    <a:pt x="1029" y="855"/>
                  </a:lnTo>
                  <a:lnTo>
                    <a:pt x="1016" y="870"/>
                  </a:lnTo>
                  <a:lnTo>
                    <a:pt x="1012" y="900"/>
                  </a:lnTo>
                  <a:lnTo>
                    <a:pt x="1012" y="915"/>
                  </a:lnTo>
                  <a:lnTo>
                    <a:pt x="1004" y="930"/>
                  </a:lnTo>
                  <a:lnTo>
                    <a:pt x="999" y="959"/>
                  </a:lnTo>
                  <a:lnTo>
                    <a:pt x="987" y="969"/>
                  </a:lnTo>
                  <a:lnTo>
                    <a:pt x="961" y="979"/>
                  </a:lnTo>
                  <a:lnTo>
                    <a:pt x="935" y="979"/>
                  </a:lnTo>
                  <a:lnTo>
                    <a:pt x="910" y="979"/>
                  </a:lnTo>
                  <a:lnTo>
                    <a:pt x="876" y="979"/>
                  </a:lnTo>
                  <a:lnTo>
                    <a:pt x="850" y="984"/>
                  </a:lnTo>
                  <a:lnTo>
                    <a:pt x="824" y="984"/>
                  </a:lnTo>
                  <a:lnTo>
                    <a:pt x="807" y="984"/>
                  </a:lnTo>
                  <a:lnTo>
                    <a:pt x="794" y="994"/>
                  </a:lnTo>
                  <a:lnTo>
                    <a:pt x="777" y="1004"/>
                  </a:lnTo>
                  <a:lnTo>
                    <a:pt x="769" y="1019"/>
                  </a:lnTo>
                  <a:lnTo>
                    <a:pt x="756" y="1038"/>
                  </a:lnTo>
                  <a:lnTo>
                    <a:pt x="748" y="1053"/>
                  </a:lnTo>
                  <a:lnTo>
                    <a:pt x="739" y="1068"/>
                  </a:lnTo>
                  <a:lnTo>
                    <a:pt x="730" y="1083"/>
                  </a:lnTo>
                  <a:lnTo>
                    <a:pt x="730" y="1098"/>
                  </a:lnTo>
                  <a:lnTo>
                    <a:pt x="726" y="1118"/>
                  </a:lnTo>
                  <a:lnTo>
                    <a:pt x="726" y="1132"/>
                  </a:lnTo>
                  <a:lnTo>
                    <a:pt x="713" y="1142"/>
                  </a:lnTo>
                  <a:lnTo>
                    <a:pt x="701" y="1152"/>
                  </a:lnTo>
                  <a:lnTo>
                    <a:pt x="649" y="1162"/>
                  </a:lnTo>
                  <a:lnTo>
                    <a:pt x="624" y="1162"/>
                  </a:lnTo>
                  <a:lnTo>
                    <a:pt x="598" y="1167"/>
                  </a:lnTo>
                  <a:lnTo>
                    <a:pt x="573" y="1167"/>
                  </a:lnTo>
                  <a:lnTo>
                    <a:pt x="547" y="1167"/>
                  </a:lnTo>
                  <a:lnTo>
                    <a:pt x="521" y="1167"/>
                  </a:lnTo>
                  <a:lnTo>
                    <a:pt x="487" y="1162"/>
                  </a:lnTo>
                  <a:lnTo>
                    <a:pt x="453" y="1162"/>
                  </a:lnTo>
                  <a:lnTo>
                    <a:pt x="427" y="1157"/>
                  </a:lnTo>
                  <a:lnTo>
                    <a:pt x="393" y="1152"/>
                  </a:lnTo>
                  <a:lnTo>
                    <a:pt x="368" y="1147"/>
                  </a:lnTo>
                  <a:lnTo>
                    <a:pt x="325" y="1142"/>
                  </a:lnTo>
                  <a:lnTo>
                    <a:pt x="299" y="1137"/>
                  </a:lnTo>
                  <a:lnTo>
                    <a:pt x="274" y="1137"/>
                  </a:lnTo>
                  <a:lnTo>
                    <a:pt x="261" y="1132"/>
                  </a:lnTo>
                  <a:lnTo>
                    <a:pt x="244" y="1073"/>
                  </a:lnTo>
                  <a:lnTo>
                    <a:pt x="218" y="1004"/>
                  </a:lnTo>
                  <a:lnTo>
                    <a:pt x="214" y="974"/>
                  </a:lnTo>
                  <a:lnTo>
                    <a:pt x="210" y="954"/>
                  </a:lnTo>
                  <a:lnTo>
                    <a:pt x="206" y="915"/>
                  </a:lnTo>
                  <a:lnTo>
                    <a:pt x="197" y="900"/>
                  </a:lnTo>
                  <a:lnTo>
                    <a:pt x="188" y="860"/>
                  </a:lnTo>
                  <a:lnTo>
                    <a:pt x="154" y="826"/>
                  </a:lnTo>
                  <a:lnTo>
                    <a:pt x="120" y="821"/>
                  </a:lnTo>
                  <a:lnTo>
                    <a:pt x="86" y="811"/>
                  </a:lnTo>
                  <a:lnTo>
                    <a:pt x="52" y="806"/>
                  </a:lnTo>
                  <a:lnTo>
                    <a:pt x="39" y="806"/>
                  </a:lnTo>
                  <a:lnTo>
                    <a:pt x="31" y="776"/>
                  </a:lnTo>
                  <a:lnTo>
                    <a:pt x="22" y="747"/>
                  </a:lnTo>
                  <a:lnTo>
                    <a:pt x="22" y="697"/>
                  </a:lnTo>
                  <a:lnTo>
                    <a:pt x="22" y="668"/>
                  </a:lnTo>
                  <a:lnTo>
                    <a:pt x="22" y="648"/>
                  </a:lnTo>
                  <a:lnTo>
                    <a:pt x="26" y="633"/>
                  </a:lnTo>
                  <a:lnTo>
                    <a:pt x="35" y="584"/>
                  </a:lnTo>
                  <a:lnTo>
                    <a:pt x="39" y="544"/>
                  </a:lnTo>
                  <a:lnTo>
                    <a:pt x="43" y="524"/>
                  </a:lnTo>
                  <a:lnTo>
                    <a:pt x="48" y="494"/>
                  </a:lnTo>
                  <a:lnTo>
                    <a:pt x="48" y="465"/>
                  </a:lnTo>
                  <a:lnTo>
                    <a:pt x="52" y="450"/>
                  </a:lnTo>
                  <a:lnTo>
                    <a:pt x="52" y="435"/>
                  </a:lnTo>
                  <a:lnTo>
                    <a:pt x="52" y="405"/>
                  </a:lnTo>
                  <a:lnTo>
                    <a:pt x="65" y="366"/>
                  </a:lnTo>
                  <a:lnTo>
                    <a:pt x="78" y="356"/>
                  </a:lnTo>
                  <a:lnTo>
                    <a:pt x="86" y="341"/>
                  </a:lnTo>
                  <a:lnTo>
                    <a:pt x="95" y="326"/>
                  </a:lnTo>
                  <a:lnTo>
                    <a:pt x="99" y="297"/>
                  </a:lnTo>
                  <a:lnTo>
                    <a:pt x="99" y="262"/>
                  </a:lnTo>
                  <a:lnTo>
                    <a:pt x="99" y="247"/>
                  </a:lnTo>
                  <a:lnTo>
                    <a:pt x="90" y="218"/>
                  </a:lnTo>
                  <a:lnTo>
                    <a:pt x="86" y="188"/>
                  </a:lnTo>
                  <a:lnTo>
                    <a:pt x="73" y="178"/>
                  </a:lnTo>
                  <a:lnTo>
                    <a:pt x="60" y="168"/>
                  </a:lnTo>
                  <a:lnTo>
                    <a:pt x="48" y="163"/>
                  </a:lnTo>
                  <a:lnTo>
                    <a:pt x="31" y="158"/>
                  </a:lnTo>
                  <a:lnTo>
                    <a:pt x="18" y="148"/>
                  </a:lnTo>
                  <a:lnTo>
                    <a:pt x="9" y="134"/>
                  </a:lnTo>
                  <a:lnTo>
                    <a:pt x="1" y="119"/>
                  </a:lnTo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469" y="1603"/>
              <a:ext cx="858" cy="583"/>
              <a:chOff x="469" y="1603"/>
              <a:chExt cx="858" cy="583"/>
            </a:xfrm>
          </p:grpSpPr>
          <p:sp>
            <p:nvSpPr>
              <p:cNvPr id="8" name="Freeform 5"/>
              <p:cNvSpPr>
                <a:spLocks/>
              </p:cNvSpPr>
              <p:nvPr/>
            </p:nvSpPr>
            <p:spPr bwMode="auto">
              <a:xfrm>
                <a:off x="498" y="1603"/>
                <a:ext cx="727" cy="583"/>
              </a:xfrm>
              <a:custGeom>
                <a:avLst/>
                <a:gdLst/>
                <a:ahLst/>
                <a:cxnLst>
                  <a:cxn ang="0">
                    <a:pos x="3" y="103"/>
                  </a:cxn>
                  <a:cxn ang="0">
                    <a:pos x="17" y="65"/>
                  </a:cxn>
                  <a:cxn ang="0">
                    <a:pos x="44" y="30"/>
                  </a:cxn>
                  <a:cxn ang="0">
                    <a:pos x="72" y="4"/>
                  </a:cxn>
                  <a:cxn ang="0">
                    <a:pos x="106" y="0"/>
                  </a:cxn>
                  <a:cxn ang="0">
                    <a:pos x="150" y="17"/>
                  </a:cxn>
                  <a:cxn ang="0">
                    <a:pos x="181" y="39"/>
                  </a:cxn>
                  <a:cxn ang="0">
                    <a:pos x="228" y="56"/>
                  </a:cxn>
                  <a:cxn ang="0">
                    <a:pos x="262" y="69"/>
                  </a:cxn>
                  <a:cxn ang="0">
                    <a:pos x="300" y="86"/>
                  </a:cxn>
                  <a:cxn ang="0">
                    <a:pos x="331" y="99"/>
                  </a:cxn>
                  <a:cxn ang="0">
                    <a:pos x="389" y="112"/>
                  </a:cxn>
                  <a:cxn ang="0">
                    <a:pos x="440" y="116"/>
                  </a:cxn>
                  <a:cxn ang="0">
                    <a:pos x="474" y="125"/>
                  </a:cxn>
                  <a:cxn ang="0">
                    <a:pos x="545" y="129"/>
                  </a:cxn>
                  <a:cxn ang="0">
                    <a:pos x="579" y="138"/>
                  </a:cxn>
                  <a:cxn ang="0">
                    <a:pos x="620" y="147"/>
                  </a:cxn>
                  <a:cxn ang="0">
                    <a:pos x="654" y="155"/>
                  </a:cxn>
                  <a:cxn ang="0">
                    <a:pos x="671" y="190"/>
                  </a:cxn>
                  <a:cxn ang="0">
                    <a:pos x="675" y="228"/>
                  </a:cxn>
                  <a:cxn ang="0">
                    <a:pos x="665" y="267"/>
                  </a:cxn>
                  <a:cxn ang="0">
                    <a:pos x="671" y="306"/>
                  </a:cxn>
                  <a:cxn ang="0">
                    <a:pos x="699" y="341"/>
                  </a:cxn>
                  <a:cxn ang="0">
                    <a:pos x="719" y="379"/>
                  </a:cxn>
                  <a:cxn ang="0">
                    <a:pos x="726" y="418"/>
                  </a:cxn>
                  <a:cxn ang="0">
                    <a:pos x="723" y="457"/>
                  </a:cxn>
                  <a:cxn ang="0">
                    <a:pos x="692" y="487"/>
                  </a:cxn>
                  <a:cxn ang="0">
                    <a:pos x="658" y="491"/>
                  </a:cxn>
                  <a:cxn ang="0">
                    <a:pos x="620" y="491"/>
                  </a:cxn>
                  <a:cxn ang="0">
                    <a:pos x="583" y="487"/>
                  </a:cxn>
                  <a:cxn ang="0">
                    <a:pos x="552" y="474"/>
                  </a:cxn>
                  <a:cxn ang="0">
                    <a:pos x="521" y="461"/>
                  </a:cxn>
                  <a:cxn ang="0">
                    <a:pos x="491" y="448"/>
                  </a:cxn>
                  <a:cxn ang="0">
                    <a:pos x="460" y="453"/>
                  </a:cxn>
                  <a:cxn ang="0">
                    <a:pos x="429" y="474"/>
                  </a:cxn>
                  <a:cxn ang="0">
                    <a:pos x="402" y="504"/>
                  </a:cxn>
                  <a:cxn ang="0">
                    <a:pos x="375" y="530"/>
                  </a:cxn>
                  <a:cxn ang="0">
                    <a:pos x="348" y="560"/>
                  </a:cxn>
                  <a:cxn ang="0">
                    <a:pos x="300" y="573"/>
                  </a:cxn>
                  <a:cxn ang="0">
                    <a:pos x="269" y="582"/>
                  </a:cxn>
                  <a:cxn ang="0">
                    <a:pos x="218" y="582"/>
                  </a:cxn>
                  <a:cxn ang="0">
                    <a:pos x="164" y="560"/>
                  </a:cxn>
                  <a:cxn ang="0">
                    <a:pos x="130" y="539"/>
                  </a:cxn>
                  <a:cxn ang="0">
                    <a:pos x="99" y="500"/>
                  </a:cxn>
                  <a:cxn ang="0">
                    <a:pos x="78" y="461"/>
                  </a:cxn>
                  <a:cxn ang="0">
                    <a:pos x="61" y="418"/>
                  </a:cxn>
                  <a:cxn ang="0">
                    <a:pos x="51" y="358"/>
                  </a:cxn>
                  <a:cxn ang="0">
                    <a:pos x="51" y="319"/>
                  </a:cxn>
                  <a:cxn ang="0">
                    <a:pos x="51" y="280"/>
                  </a:cxn>
                  <a:cxn ang="0">
                    <a:pos x="61" y="237"/>
                  </a:cxn>
                  <a:cxn ang="0">
                    <a:pos x="61" y="198"/>
                  </a:cxn>
                  <a:cxn ang="0">
                    <a:pos x="48" y="164"/>
                  </a:cxn>
                  <a:cxn ang="0">
                    <a:pos x="17" y="151"/>
                  </a:cxn>
                </a:cxnLst>
                <a:rect l="0" t="0" r="r" b="b"/>
                <a:pathLst>
                  <a:path w="727" h="583">
                    <a:moveTo>
                      <a:pt x="7" y="151"/>
                    </a:moveTo>
                    <a:lnTo>
                      <a:pt x="0" y="121"/>
                    </a:lnTo>
                    <a:lnTo>
                      <a:pt x="3" y="103"/>
                    </a:lnTo>
                    <a:lnTo>
                      <a:pt x="7" y="91"/>
                    </a:lnTo>
                    <a:lnTo>
                      <a:pt x="14" y="78"/>
                    </a:lnTo>
                    <a:lnTo>
                      <a:pt x="17" y="65"/>
                    </a:lnTo>
                    <a:lnTo>
                      <a:pt x="24" y="52"/>
                    </a:lnTo>
                    <a:lnTo>
                      <a:pt x="34" y="39"/>
                    </a:lnTo>
                    <a:lnTo>
                      <a:pt x="44" y="30"/>
                    </a:lnTo>
                    <a:lnTo>
                      <a:pt x="51" y="17"/>
                    </a:lnTo>
                    <a:lnTo>
                      <a:pt x="61" y="13"/>
                    </a:lnTo>
                    <a:lnTo>
                      <a:pt x="72" y="4"/>
                    </a:lnTo>
                    <a:lnTo>
                      <a:pt x="85" y="0"/>
                    </a:lnTo>
                    <a:lnTo>
                      <a:pt x="95" y="0"/>
                    </a:lnTo>
                    <a:lnTo>
                      <a:pt x="106" y="0"/>
                    </a:lnTo>
                    <a:lnTo>
                      <a:pt x="116" y="0"/>
                    </a:lnTo>
                    <a:lnTo>
                      <a:pt x="126" y="9"/>
                    </a:lnTo>
                    <a:lnTo>
                      <a:pt x="150" y="17"/>
                    </a:lnTo>
                    <a:lnTo>
                      <a:pt x="160" y="26"/>
                    </a:lnTo>
                    <a:lnTo>
                      <a:pt x="170" y="30"/>
                    </a:lnTo>
                    <a:lnTo>
                      <a:pt x="181" y="39"/>
                    </a:lnTo>
                    <a:lnTo>
                      <a:pt x="201" y="43"/>
                    </a:lnTo>
                    <a:lnTo>
                      <a:pt x="215" y="52"/>
                    </a:lnTo>
                    <a:lnTo>
                      <a:pt x="228" y="56"/>
                    </a:lnTo>
                    <a:lnTo>
                      <a:pt x="239" y="60"/>
                    </a:lnTo>
                    <a:lnTo>
                      <a:pt x="252" y="65"/>
                    </a:lnTo>
                    <a:lnTo>
                      <a:pt x="262" y="69"/>
                    </a:lnTo>
                    <a:lnTo>
                      <a:pt x="276" y="78"/>
                    </a:lnTo>
                    <a:lnTo>
                      <a:pt x="290" y="82"/>
                    </a:lnTo>
                    <a:lnTo>
                      <a:pt x="300" y="86"/>
                    </a:lnTo>
                    <a:lnTo>
                      <a:pt x="310" y="91"/>
                    </a:lnTo>
                    <a:lnTo>
                      <a:pt x="320" y="95"/>
                    </a:lnTo>
                    <a:lnTo>
                      <a:pt x="331" y="99"/>
                    </a:lnTo>
                    <a:lnTo>
                      <a:pt x="341" y="103"/>
                    </a:lnTo>
                    <a:lnTo>
                      <a:pt x="361" y="108"/>
                    </a:lnTo>
                    <a:lnTo>
                      <a:pt x="389" y="112"/>
                    </a:lnTo>
                    <a:lnTo>
                      <a:pt x="409" y="112"/>
                    </a:lnTo>
                    <a:lnTo>
                      <a:pt x="429" y="116"/>
                    </a:lnTo>
                    <a:lnTo>
                      <a:pt x="440" y="116"/>
                    </a:lnTo>
                    <a:lnTo>
                      <a:pt x="453" y="121"/>
                    </a:lnTo>
                    <a:lnTo>
                      <a:pt x="464" y="125"/>
                    </a:lnTo>
                    <a:lnTo>
                      <a:pt x="474" y="125"/>
                    </a:lnTo>
                    <a:lnTo>
                      <a:pt x="504" y="129"/>
                    </a:lnTo>
                    <a:lnTo>
                      <a:pt x="532" y="129"/>
                    </a:lnTo>
                    <a:lnTo>
                      <a:pt x="545" y="129"/>
                    </a:lnTo>
                    <a:lnTo>
                      <a:pt x="559" y="134"/>
                    </a:lnTo>
                    <a:lnTo>
                      <a:pt x="569" y="134"/>
                    </a:lnTo>
                    <a:lnTo>
                      <a:pt x="579" y="138"/>
                    </a:lnTo>
                    <a:lnTo>
                      <a:pt x="590" y="142"/>
                    </a:lnTo>
                    <a:lnTo>
                      <a:pt x="600" y="142"/>
                    </a:lnTo>
                    <a:lnTo>
                      <a:pt x="620" y="147"/>
                    </a:lnTo>
                    <a:lnTo>
                      <a:pt x="631" y="147"/>
                    </a:lnTo>
                    <a:lnTo>
                      <a:pt x="644" y="151"/>
                    </a:lnTo>
                    <a:lnTo>
                      <a:pt x="654" y="155"/>
                    </a:lnTo>
                    <a:lnTo>
                      <a:pt x="668" y="164"/>
                    </a:lnTo>
                    <a:lnTo>
                      <a:pt x="671" y="177"/>
                    </a:lnTo>
                    <a:lnTo>
                      <a:pt x="671" y="190"/>
                    </a:lnTo>
                    <a:lnTo>
                      <a:pt x="675" y="203"/>
                    </a:lnTo>
                    <a:lnTo>
                      <a:pt x="675" y="216"/>
                    </a:lnTo>
                    <a:lnTo>
                      <a:pt x="675" y="228"/>
                    </a:lnTo>
                    <a:lnTo>
                      <a:pt x="671" y="241"/>
                    </a:lnTo>
                    <a:lnTo>
                      <a:pt x="668" y="254"/>
                    </a:lnTo>
                    <a:lnTo>
                      <a:pt x="665" y="267"/>
                    </a:lnTo>
                    <a:lnTo>
                      <a:pt x="665" y="280"/>
                    </a:lnTo>
                    <a:lnTo>
                      <a:pt x="665" y="293"/>
                    </a:lnTo>
                    <a:lnTo>
                      <a:pt x="671" y="306"/>
                    </a:lnTo>
                    <a:lnTo>
                      <a:pt x="678" y="319"/>
                    </a:lnTo>
                    <a:lnTo>
                      <a:pt x="689" y="328"/>
                    </a:lnTo>
                    <a:lnTo>
                      <a:pt x="699" y="341"/>
                    </a:lnTo>
                    <a:lnTo>
                      <a:pt x="706" y="354"/>
                    </a:lnTo>
                    <a:lnTo>
                      <a:pt x="712" y="366"/>
                    </a:lnTo>
                    <a:lnTo>
                      <a:pt x="719" y="379"/>
                    </a:lnTo>
                    <a:lnTo>
                      <a:pt x="723" y="392"/>
                    </a:lnTo>
                    <a:lnTo>
                      <a:pt x="726" y="405"/>
                    </a:lnTo>
                    <a:lnTo>
                      <a:pt x="726" y="418"/>
                    </a:lnTo>
                    <a:lnTo>
                      <a:pt x="726" y="431"/>
                    </a:lnTo>
                    <a:lnTo>
                      <a:pt x="726" y="444"/>
                    </a:lnTo>
                    <a:lnTo>
                      <a:pt x="723" y="457"/>
                    </a:lnTo>
                    <a:lnTo>
                      <a:pt x="712" y="470"/>
                    </a:lnTo>
                    <a:lnTo>
                      <a:pt x="702" y="483"/>
                    </a:lnTo>
                    <a:lnTo>
                      <a:pt x="692" y="487"/>
                    </a:lnTo>
                    <a:lnTo>
                      <a:pt x="678" y="491"/>
                    </a:lnTo>
                    <a:lnTo>
                      <a:pt x="668" y="491"/>
                    </a:lnTo>
                    <a:lnTo>
                      <a:pt x="658" y="491"/>
                    </a:lnTo>
                    <a:lnTo>
                      <a:pt x="644" y="491"/>
                    </a:lnTo>
                    <a:lnTo>
                      <a:pt x="631" y="491"/>
                    </a:lnTo>
                    <a:lnTo>
                      <a:pt x="620" y="491"/>
                    </a:lnTo>
                    <a:lnTo>
                      <a:pt x="607" y="491"/>
                    </a:lnTo>
                    <a:lnTo>
                      <a:pt x="596" y="487"/>
                    </a:lnTo>
                    <a:lnTo>
                      <a:pt x="583" y="487"/>
                    </a:lnTo>
                    <a:lnTo>
                      <a:pt x="573" y="483"/>
                    </a:lnTo>
                    <a:lnTo>
                      <a:pt x="562" y="479"/>
                    </a:lnTo>
                    <a:lnTo>
                      <a:pt x="552" y="474"/>
                    </a:lnTo>
                    <a:lnTo>
                      <a:pt x="542" y="470"/>
                    </a:lnTo>
                    <a:lnTo>
                      <a:pt x="532" y="466"/>
                    </a:lnTo>
                    <a:lnTo>
                      <a:pt x="521" y="461"/>
                    </a:lnTo>
                    <a:lnTo>
                      <a:pt x="511" y="457"/>
                    </a:lnTo>
                    <a:lnTo>
                      <a:pt x="501" y="453"/>
                    </a:lnTo>
                    <a:lnTo>
                      <a:pt x="491" y="448"/>
                    </a:lnTo>
                    <a:lnTo>
                      <a:pt x="481" y="448"/>
                    </a:lnTo>
                    <a:lnTo>
                      <a:pt x="470" y="448"/>
                    </a:lnTo>
                    <a:lnTo>
                      <a:pt x="460" y="453"/>
                    </a:lnTo>
                    <a:lnTo>
                      <a:pt x="450" y="457"/>
                    </a:lnTo>
                    <a:lnTo>
                      <a:pt x="440" y="466"/>
                    </a:lnTo>
                    <a:lnTo>
                      <a:pt x="429" y="474"/>
                    </a:lnTo>
                    <a:lnTo>
                      <a:pt x="419" y="483"/>
                    </a:lnTo>
                    <a:lnTo>
                      <a:pt x="409" y="491"/>
                    </a:lnTo>
                    <a:lnTo>
                      <a:pt x="402" y="504"/>
                    </a:lnTo>
                    <a:lnTo>
                      <a:pt x="392" y="513"/>
                    </a:lnTo>
                    <a:lnTo>
                      <a:pt x="385" y="526"/>
                    </a:lnTo>
                    <a:lnTo>
                      <a:pt x="375" y="530"/>
                    </a:lnTo>
                    <a:lnTo>
                      <a:pt x="368" y="543"/>
                    </a:lnTo>
                    <a:lnTo>
                      <a:pt x="358" y="548"/>
                    </a:lnTo>
                    <a:lnTo>
                      <a:pt x="348" y="560"/>
                    </a:lnTo>
                    <a:lnTo>
                      <a:pt x="337" y="565"/>
                    </a:lnTo>
                    <a:lnTo>
                      <a:pt x="310" y="573"/>
                    </a:lnTo>
                    <a:lnTo>
                      <a:pt x="300" y="573"/>
                    </a:lnTo>
                    <a:lnTo>
                      <a:pt x="290" y="578"/>
                    </a:lnTo>
                    <a:lnTo>
                      <a:pt x="279" y="578"/>
                    </a:lnTo>
                    <a:lnTo>
                      <a:pt x="269" y="582"/>
                    </a:lnTo>
                    <a:lnTo>
                      <a:pt x="242" y="582"/>
                    </a:lnTo>
                    <a:lnTo>
                      <a:pt x="228" y="582"/>
                    </a:lnTo>
                    <a:lnTo>
                      <a:pt x="218" y="582"/>
                    </a:lnTo>
                    <a:lnTo>
                      <a:pt x="191" y="582"/>
                    </a:lnTo>
                    <a:lnTo>
                      <a:pt x="177" y="569"/>
                    </a:lnTo>
                    <a:lnTo>
                      <a:pt x="164" y="560"/>
                    </a:lnTo>
                    <a:lnTo>
                      <a:pt x="150" y="552"/>
                    </a:lnTo>
                    <a:lnTo>
                      <a:pt x="140" y="548"/>
                    </a:lnTo>
                    <a:lnTo>
                      <a:pt x="130" y="539"/>
                    </a:lnTo>
                    <a:lnTo>
                      <a:pt x="119" y="530"/>
                    </a:lnTo>
                    <a:lnTo>
                      <a:pt x="109" y="517"/>
                    </a:lnTo>
                    <a:lnTo>
                      <a:pt x="99" y="500"/>
                    </a:lnTo>
                    <a:lnTo>
                      <a:pt x="92" y="487"/>
                    </a:lnTo>
                    <a:lnTo>
                      <a:pt x="82" y="474"/>
                    </a:lnTo>
                    <a:lnTo>
                      <a:pt x="78" y="461"/>
                    </a:lnTo>
                    <a:lnTo>
                      <a:pt x="72" y="448"/>
                    </a:lnTo>
                    <a:lnTo>
                      <a:pt x="68" y="435"/>
                    </a:lnTo>
                    <a:lnTo>
                      <a:pt x="61" y="418"/>
                    </a:lnTo>
                    <a:lnTo>
                      <a:pt x="55" y="384"/>
                    </a:lnTo>
                    <a:lnTo>
                      <a:pt x="51" y="371"/>
                    </a:lnTo>
                    <a:lnTo>
                      <a:pt x="51" y="358"/>
                    </a:lnTo>
                    <a:lnTo>
                      <a:pt x="51" y="345"/>
                    </a:lnTo>
                    <a:lnTo>
                      <a:pt x="51" y="332"/>
                    </a:lnTo>
                    <a:lnTo>
                      <a:pt x="51" y="319"/>
                    </a:lnTo>
                    <a:lnTo>
                      <a:pt x="51" y="306"/>
                    </a:lnTo>
                    <a:lnTo>
                      <a:pt x="51" y="293"/>
                    </a:lnTo>
                    <a:lnTo>
                      <a:pt x="51" y="280"/>
                    </a:lnTo>
                    <a:lnTo>
                      <a:pt x="58" y="267"/>
                    </a:lnTo>
                    <a:lnTo>
                      <a:pt x="61" y="250"/>
                    </a:lnTo>
                    <a:lnTo>
                      <a:pt x="61" y="237"/>
                    </a:lnTo>
                    <a:lnTo>
                      <a:pt x="61" y="224"/>
                    </a:lnTo>
                    <a:lnTo>
                      <a:pt x="61" y="211"/>
                    </a:lnTo>
                    <a:lnTo>
                      <a:pt x="61" y="198"/>
                    </a:lnTo>
                    <a:lnTo>
                      <a:pt x="61" y="185"/>
                    </a:lnTo>
                    <a:lnTo>
                      <a:pt x="58" y="172"/>
                    </a:lnTo>
                    <a:lnTo>
                      <a:pt x="48" y="164"/>
                    </a:lnTo>
                    <a:lnTo>
                      <a:pt x="37" y="155"/>
                    </a:lnTo>
                    <a:lnTo>
                      <a:pt x="27" y="151"/>
                    </a:lnTo>
                    <a:lnTo>
                      <a:pt x="17" y="151"/>
                    </a:lnTo>
                    <a:lnTo>
                      <a:pt x="7" y="151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107763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Rectangle 6"/>
              <p:cNvSpPr>
                <a:spLocks noChangeArrowheads="1"/>
              </p:cNvSpPr>
              <p:nvPr/>
            </p:nvSpPr>
            <p:spPr bwMode="auto">
              <a:xfrm>
                <a:off x="662" y="1731"/>
                <a:ext cx="56" cy="5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820" y="1754"/>
                <a:ext cx="55" cy="5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950" y="1762"/>
                <a:ext cx="56" cy="5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9"/>
              <p:cNvSpPr>
                <a:spLocks noChangeArrowheads="1"/>
              </p:cNvSpPr>
              <p:nvPr/>
            </p:nvSpPr>
            <p:spPr bwMode="auto">
              <a:xfrm>
                <a:off x="667" y="2016"/>
                <a:ext cx="57" cy="5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10"/>
              <p:cNvSpPr>
                <a:spLocks noChangeArrowheads="1"/>
              </p:cNvSpPr>
              <p:nvPr/>
            </p:nvSpPr>
            <p:spPr bwMode="auto">
              <a:xfrm>
                <a:off x="1100" y="1967"/>
                <a:ext cx="56" cy="5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11"/>
              <p:cNvSpPr>
                <a:spLocks noChangeArrowheads="1"/>
              </p:cNvSpPr>
              <p:nvPr/>
            </p:nvSpPr>
            <p:spPr bwMode="auto">
              <a:xfrm>
                <a:off x="615" y="2070"/>
                <a:ext cx="277" cy="1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AutoShape 12"/>
              <p:cNvSpPr>
                <a:spLocks noChangeArrowheads="1"/>
              </p:cNvSpPr>
              <p:nvPr/>
            </p:nvSpPr>
            <p:spPr bwMode="auto">
              <a:xfrm rot="6180000">
                <a:off x="790" y="1763"/>
                <a:ext cx="14" cy="2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3"/>
              <p:cNvSpPr>
                <a:spLocks noChangeShapeType="1"/>
              </p:cNvSpPr>
              <p:nvPr/>
            </p:nvSpPr>
            <p:spPr bwMode="auto">
              <a:xfrm>
                <a:off x="727" y="1761"/>
                <a:ext cx="55" cy="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7" name="AutoShape 14"/>
              <p:cNvSpPr>
                <a:spLocks noChangeArrowheads="1"/>
              </p:cNvSpPr>
              <p:nvPr/>
            </p:nvSpPr>
            <p:spPr bwMode="auto">
              <a:xfrm rot="6600000">
                <a:off x="634" y="1735"/>
                <a:ext cx="14" cy="2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5"/>
              <p:cNvSpPr>
                <a:spLocks noChangeShapeType="1"/>
              </p:cNvSpPr>
              <p:nvPr/>
            </p:nvSpPr>
            <p:spPr bwMode="auto">
              <a:xfrm>
                <a:off x="469" y="1684"/>
                <a:ext cx="152" cy="5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9" name="Line 16"/>
              <p:cNvSpPr>
                <a:spLocks noChangeShapeType="1"/>
              </p:cNvSpPr>
              <p:nvPr/>
            </p:nvSpPr>
            <p:spPr bwMode="auto">
              <a:xfrm flipV="1">
                <a:off x="734" y="2000"/>
                <a:ext cx="330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" name="AutoShape 17"/>
              <p:cNvSpPr>
                <a:spLocks noChangeArrowheads="1"/>
              </p:cNvSpPr>
              <p:nvPr/>
            </p:nvSpPr>
            <p:spPr bwMode="auto">
              <a:xfrm rot="4980000">
                <a:off x="1071" y="1989"/>
                <a:ext cx="12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8"/>
              <p:cNvSpPr>
                <a:spLocks noChangeShapeType="1"/>
              </p:cNvSpPr>
              <p:nvPr/>
            </p:nvSpPr>
            <p:spPr bwMode="auto">
              <a:xfrm flipH="1" flipV="1">
                <a:off x="1009" y="1847"/>
                <a:ext cx="91" cy="13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2" name="AutoShape 19"/>
              <p:cNvSpPr>
                <a:spLocks noChangeArrowheads="1"/>
              </p:cNvSpPr>
              <p:nvPr/>
            </p:nvSpPr>
            <p:spPr bwMode="auto">
              <a:xfrm rot="-1860000">
                <a:off x="998" y="1826"/>
                <a:ext cx="14" cy="2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20"/>
              <p:cNvSpPr>
                <a:spLocks noChangeShapeType="1"/>
              </p:cNvSpPr>
              <p:nvPr/>
            </p:nvSpPr>
            <p:spPr bwMode="auto">
              <a:xfrm flipH="1">
                <a:off x="736" y="1826"/>
                <a:ext cx="235" cy="16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" name="AutoShape 21"/>
              <p:cNvSpPr>
                <a:spLocks noChangeArrowheads="1"/>
              </p:cNvSpPr>
              <p:nvPr/>
            </p:nvSpPr>
            <p:spPr bwMode="auto">
              <a:xfrm rot="-7500000">
                <a:off x="721" y="1987"/>
                <a:ext cx="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22"/>
              <p:cNvSpPr>
                <a:spLocks noChangeShapeType="1"/>
              </p:cNvSpPr>
              <p:nvPr/>
            </p:nvSpPr>
            <p:spPr bwMode="auto">
              <a:xfrm>
                <a:off x="883" y="1777"/>
                <a:ext cx="24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6" name="AutoShape 23"/>
              <p:cNvSpPr>
                <a:spLocks noChangeArrowheads="1"/>
              </p:cNvSpPr>
              <p:nvPr/>
            </p:nvSpPr>
            <p:spPr bwMode="auto">
              <a:xfrm rot="5640000">
                <a:off x="920" y="1769"/>
                <a:ext cx="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4"/>
              <p:cNvSpPr>
                <a:spLocks noChangeShapeType="1"/>
              </p:cNvSpPr>
              <p:nvPr/>
            </p:nvSpPr>
            <p:spPr bwMode="auto">
              <a:xfrm flipV="1">
                <a:off x="686" y="1818"/>
                <a:ext cx="0" cy="1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8" name="AutoShape 25"/>
              <p:cNvSpPr>
                <a:spLocks noChangeArrowheads="1"/>
              </p:cNvSpPr>
              <p:nvPr/>
            </p:nvSpPr>
            <p:spPr bwMode="auto">
              <a:xfrm rot="180000">
                <a:off x="683" y="1793"/>
                <a:ext cx="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6"/>
              <p:cNvSpPr>
                <a:spLocks noChangeShapeType="1"/>
              </p:cNvSpPr>
              <p:nvPr/>
            </p:nvSpPr>
            <p:spPr bwMode="auto">
              <a:xfrm>
                <a:off x="1164" y="1995"/>
                <a:ext cx="1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" name="AutoShape 27"/>
              <p:cNvSpPr>
                <a:spLocks noChangeArrowheads="1"/>
              </p:cNvSpPr>
              <p:nvPr/>
            </p:nvSpPr>
            <p:spPr bwMode="auto">
              <a:xfrm rot="5340000">
                <a:off x="1307" y="1982"/>
                <a:ext cx="14" cy="2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AutoShape 28"/>
              <p:cNvSpPr>
                <a:spLocks noChangeArrowheads="1"/>
              </p:cNvSpPr>
              <p:nvPr/>
            </p:nvSpPr>
            <p:spPr bwMode="auto">
              <a:xfrm rot="5340000">
                <a:off x="636" y="2027"/>
                <a:ext cx="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29"/>
              <p:cNvSpPr>
                <a:spLocks noChangeShapeType="1"/>
              </p:cNvSpPr>
              <p:nvPr/>
            </p:nvSpPr>
            <p:spPr bwMode="auto">
              <a:xfrm flipH="1">
                <a:off x="499" y="2044"/>
                <a:ext cx="134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33" name="Line 30"/>
          <p:cNvSpPr>
            <a:spLocks noChangeShapeType="1"/>
          </p:cNvSpPr>
          <p:nvPr/>
        </p:nvSpPr>
        <p:spPr bwMode="auto">
          <a:xfrm>
            <a:off x="2516312" y="3808437"/>
            <a:ext cx="425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" name="Line 31"/>
          <p:cNvSpPr>
            <a:spLocks noChangeShapeType="1"/>
          </p:cNvSpPr>
          <p:nvPr/>
        </p:nvSpPr>
        <p:spPr bwMode="auto">
          <a:xfrm>
            <a:off x="2509962" y="3738587"/>
            <a:ext cx="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>
            <a:off x="6777162" y="3738587"/>
            <a:ext cx="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2627784" y="4334098"/>
            <a:ext cx="3411538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dirty="0"/>
              <a:t>Modelle:</a:t>
            </a:r>
          </a:p>
          <a:p>
            <a:pPr>
              <a:lnSpc>
                <a:spcPct val="90000"/>
              </a:lnSpc>
            </a:pPr>
            <a:r>
              <a:rPr lang="de-DE" u="sng" dirty="0"/>
              <a:t>Abstraktionsmechanismen</a:t>
            </a:r>
            <a:endParaRPr lang="de-DE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 dirty="0"/>
              <a:t> innerhalb des Modells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 dirty="0"/>
              <a:t> bei den Abbildungen zwischen</a:t>
            </a:r>
          </a:p>
          <a:p>
            <a:pPr>
              <a:lnSpc>
                <a:spcPct val="90000"/>
              </a:lnSpc>
            </a:pPr>
            <a:r>
              <a:rPr lang="de-DE" dirty="0"/>
              <a:t>  den Modellen</a:t>
            </a:r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1835696" y="3861048"/>
            <a:ext cx="18589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dirty="0"/>
              <a:t>anwendungsnah</a:t>
            </a:r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5280199" y="3861048"/>
            <a:ext cx="2227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implementationsnah</a:t>
            </a:r>
          </a:p>
        </p:txBody>
      </p:sp>
      <p:grpSp>
        <p:nvGrpSpPr>
          <p:cNvPr id="39" name="Group 36"/>
          <p:cNvGrpSpPr>
            <a:grpSpLocks/>
          </p:cNvGrpSpPr>
          <p:nvPr/>
        </p:nvGrpSpPr>
        <p:grpSpPr bwMode="auto">
          <a:xfrm>
            <a:off x="7191499" y="1603598"/>
            <a:ext cx="1865313" cy="1965325"/>
            <a:chOff x="4762" y="1178"/>
            <a:chExt cx="1175" cy="1238"/>
          </a:xfrm>
        </p:grpSpPr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4762" y="1178"/>
              <a:ext cx="1175" cy="1238"/>
            </a:xfrm>
            <a:custGeom>
              <a:avLst/>
              <a:gdLst>
                <a:gd name="T0" fmla="*/ 966 w 1175"/>
                <a:gd name="T1" fmla="*/ 46 h 1238"/>
                <a:gd name="T2" fmla="*/ 961 w 1175"/>
                <a:gd name="T3" fmla="*/ 99 h 1238"/>
                <a:gd name="T4" fmla="*/ 902 w 1175"/>
                <a:gd name="T5" fmla="*/ 148 h 1238"/>
                <a:gd name="T6" fmla="*/ 936 w 1175"/>
                <a:gd name="T7" fmla="*/ 202 h 1238"/>
                <a:gd name="T8" fmla="*/ 996 w 1175"/>
                <a:gd name="T9" fmla="*/ 246 h 1238"/>
                <a:gd name="T10" fmla="*/ 1055 w 1175"/>
                <a:gd name="T11" fmla="*/ 295 h 1238"/>
                <a:gd name="T12" fmla="*/ 1065 w 1175"/>
                <a:gd name="T13" fmla="*/ 363 h 1238"/>
                <a:gd name="T14" fmla="*/ 1075 w 1175"/>
                <a:gd name="T15" fmla="*/ 422 h 1238"/>
                <a:gd name="T16" fmla="*/ 1115 w 1175"/>
                <a:gd name="T17" fmla="*/ 485 h 1238"/>
                <a:gd name="T18" fmla="*/ 1155 w 1175"/>
                <a:gd name="T19" fmla="*/ 539 h 1238"/>
                <a:gd name="T20" fmla="*/ 1159 w 1175"/>
                <a:gd name="T21" fmla="*/ 602 h 1238"/>
                <a:gd name="T22" fmla="*/ 1135 w 1175"/>
                <a:gd name="T23" fmla="*/ 671 h 1238"/>
                <a:gd name="T24" fmla="*/ 1155 w 1175"/>
                <a:gd name="T25" fmla="*/ 729 h 1238"/>
                <a:gd name="T26" fmla="*/ 1130 w 1175"/>
                <a:gd name="T27" fmla="*/ 788 h 1238"/>
                <a:gd name="T28" fmla="*/ 1140 w 1175"/>
                <a:gd name="T29" fmla="*/ 856 h 1238"/>
                <a:gd name="T30" fmla="*/ 1164 w 1175"/>
                <a:gd name="T31" fmla="*/ 920 h 1238"/>
                <a:gd name="T32" fmla="*/ 1174 w 1175"/>
                <a:gd name="T33" fmla="*/ 978 h 1238"/>
                <a:gd name="T34" fmla="*/ 1155 w 1175"/>
                <a:gd name="T35" fmla="*/ 1022 h 1238"/>
                <a:gd name="T36" fmla="*/ 1130 w 1175"/>
                <a:gd name="T37" fmla="*/ 1080 h 1238"/>
                <a:gd name="T38" fmla="*/ 1115 w 1175"/>
                <a:gd name="T39" fmla="*/ 1144 h 1238"/>
                <a:gd name="T40" fmla="*/ 1105 w 1175"/>
                <a:gd name="T41" fmla="*/ 1198 h 1238"/>
                <a:gd name="T42" fmla="*/ 1051 w 1175"/>
                <a:gd name="T43" fmla="*/ 1217 h 1238"/>
                <a:gd name="T44" fmla="*/ 986 w 1175"/>
                <a:gd name="T45" fmla="*/ 1202 h 1238"/>
                <a:gd name="T46" fmla="*/ 916 w 1175"/>
                <a:gd name="T47" fmla="*/ 1193 h 1238"/>
                <a:gd name="T48" fmla="*/ 847 w 1175"/>
                <a:gd name="T49" fmla="*/ 1193 h 1238"/>
                <a:gd name="T50" fmla="*/ 778 w 1175"/>
                <a:gd name="T51" fmla="*/ 1222 h 1238"/>
                <a:gd name="T52" fmla="*/ 689 w 1175"/>
                <a:gd name="T53" fmla="*/ 1237 h 1238"/>
                <a:gd name="T54" fmla="*/ 609 w 1175"/>
                <a:gd name="T55" fmla="*/ 1217 h 1238"/>
                <a:gd name="T56" fmla="*/ 545 w 1175"/>
                <a:gd name="T57" fmla="*/ 1178 h 1238"/>
                <a:gd name="T58" fmla="*/ 476 w 1175"/>
                <a:gd name="T59" fmla="*/ 1169 h 1238"/>
                <a:gd name="T60" fmla="*/ 406 w 1175"/>
                <a:gd name="T61" fmla="*/ 1164 h 1238"/>
                <a:gd name="T62" fmla="*/ 337 w 1175"/>
                <a:gd name="T63" fmla="*/ 1164 h 1238"/>
                <a:gd name="T64" fmla="*/ 262 w 1175"/>
                <a:gd name="T65" fmla="*/ 1149 h 1238"/>
                <a:gd name="T66" fmla="*/ 189 w 1175"/>
                <a:gd name="T67" fmla="*/ 1110 h 1238"/>
                <a:gd name="T68" fmla="*/ 104 w 1175"/>
                <a:gd name="T69" fmla="*/ 1046 h 1238"/>
                <a:gd name="T70" fmla="*/ 20 w 1175"/>
                <a:gd name="T71" fmla="*/ 949 h 1238"/>
                <a:gd name="T72" fmla="*/ 15 w 1175"/>
                <a:gd name="T73" fmla="*/ 880 h 1238"/>
                <a:gd name="T74" fmla="*/ 45 w 1175"/>
                <a:gd name="T75" fmla="*/ 802 h 1238"/>
                <a:gd name="T76" fmla="*/ 59 w 1175"/>
                <a:gd name="T77" fmla="*/ 709 h 1238"/>
                <a:gd name="T78" fmla="*/ 65 w 1175"/>
                <a:gd name="T79" fmla="*/ 622 h 1238"/>
                <a:gd name="T80" fmla="*/ 20 w 1175"/>
                <a:gd name="T81" fmla="*/ 504 h 1238"/>
                <a:gd name="T82" fmla="*/ 5 w 1175"/>
                <a:gd name="T83" fmla="*/ 417 h 1238"/>
                <a:gd name="T84" fmla="*/ 65 w 1175"/>
                <a:gd name="T85" fmla="*/ 363 h 1238"/>
                <a:gd name="T86" fmla="*/ 139 w 1175"/>
                <a:gd name="T87" fmla="*/ 333 h 1238"/>
                <a:gd name="T88" fmla="*/ 218 w 1175"/>
                <a:gd name="T89" fmla="*/ 324 h 1238"/>
                <a:gd name="T90" fmla="*/ 317 w 1175"/>
                <a:gd name="T91" fmla="*/ 275 h 1238"/>
                <a:gd name="T92" fmla="*/ 372 w 1175"/>
                <a:gd name="T93" fmla="*/ 217 h 1238"/>
                <a:gd name="T94" fmla="*/ 406 w 1175"/>
                <a:gd name="T95" fmla="*/ 139 h 1238"/>
                <a:gd name="T96" fmla="*/ 451 w 1175"/>
                <a:gd name="T97" fmla="*/ 80 h 1238"/>
                <a:gd name="T98" fmla="*/ 515 w 1175"/>
                <a:gd name="T99" fmla="*/ 80 h 1238"/>
                <a:gd name="T100" fmla="*/ 585 w 1175"/>
                <a:gd name="T101" fmla="*/ 139 h 1238"/>
                <a:gd name="T102" fmla="*/ 639 w 1175"/>
                <a:gd name="T103" fmla="*/ 133 h 1238"/>
                <a:gd name="T104" fmla="*/ 684 w 1175"/>
                <a:gd name="T105" fmla="*/ 84 h 1238"/>
                <a:gd name="T106" fmla="*/ 743 w 1175"/>
                <a:gd name="T107" fmla="*/ 36 h 1238"/>
                <a:gd name="T108" fmla="*/ 808 w 1175"/>
                <a:gd name="T109" fmla="*/ 16 h 1238"/>
                <a:gd name="T110" fmla="*/ 867 w 1175"/>
                <a:gd name="T111" fmla="*/ 21 h 123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75"/>
                <a:gd name="T169" fmla="*/ 0 h 1238"/>
                <a:gd name="T170" fmla="*/ 1175 w 1175"/>
                <a:gd name="T171" fmla="*/ 1238 h 123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75" h="1238">
                  <a:moveTo>
                    <a:pt x="921" y="2"/>
                  </a:moveTo>
                  <a:lnTo>
                    <a:pt x="921" y="12"/>
                  </a:lnTo>
                  <a:lnTo>
                    <a:pt x="936" y="26"/>
                  </a:lnTo>
                  <a:lnTo>
                    <a:pt x="946" y="31"/>
                  </a:lnTo>
                  <a:lnTo>
                    <a:pt x="956" y="41"/>
                  </a:lnTo>
                  <a:lnTo>
                    <a:pt x="966" y="46"/>
                  </a:lnTo>
                  <a:lnTo>
                    <a:pt x="976" y="55"/>
                  </a:lnTo>
                  <a:lnTo>
                    <a:pt x="986" y="60"/>
                  </a:lnTo>
                  <a:lnTo>
                    <a:pt x="986" y="75"/>
                  </a:lnTo>
                  <a:lnTo>
                    <a:pt x="981" y="84"/>
                  </a:lnTo>
                  <a:lnTo>
                    <a:pt x="971" y="95"/>
                  </a:lnTo>
                  <a:lnTo>
                    <a:pt x="961" y="99"/>
                  </a:lnTo>
                  <a:lnTo>
                    <a:pt x="951" y="109"/>
                  </a:lnTo>
                  <a:lnTo>
                    <a:pt x="941" y="114"/>
                  </a:lnTo>
                  <a:lnTo>
                    <a:pt x="932" y="119"/>
                  </a:lnTo>
                  <a:lnTo>
                    <a:pt x="916" y="128"/>
                  </a:lnTo>
                  <a:lnTo>
                    <a:pt x="912" y="139"/>
                  </a:lnTo>
                  <a:lnTo>
                    <a:pt x="902" y="148"/>
                  </a:lnTo>
                  <a:lnTo>
                    <a:pt x="897" y="163"/>
                  </a:lnTo>
                  <a:lnTo>
                    <a:pt x="902" y="177"/>
                  </a:lnTo>
                  <a:lnTo>
                    <a:pt x="912" y="182"/>
                  </a:lnTo>
                  <a:lnTo>
                    <a:pt x="916" y="192"/>
                  </a:lnTo>
                  <a:lnTo>
                    <a:pt x="927" y="197"/>
                  </a:lnTo>
                  <a:lnTo>
                    <a:pt x="936" y="202"/>
                  </a:lnTo>
                  <a:lnTo>
                    <a:pt x="946" y="217"/>
                  </a:lnTo>
                  <a:lnTo>
                    <a:pt x="956" y="221"/>
                  </a:lnTo>
                  <a:lnTo>
                    <a:pt x="966" y="226"/>
                  </a:lnTo>
                  <a:lnTo>
                    <a:pt x="976" y="236"/>
                  </a:lnTo>
                  <a:lnTo>
                    <a:pt x="986" y="246"/>
                  </a:lnTo>
                  <a:lnTo>
                    <a:pt x="996" y="246"/>
                  </a:lnTo>
                  <a:lnTo>
                    <a:pt x="1006" y="255"/>
                  </a:lnTo>
                  <a:lnTo>
                    <a:pt x="1011" y="265"/>
                  </a:lnTo>
                  <a:lnTo>
                    <a:pt x="1026" y="270"/>
                  </a:lnTo>
                  <a:lnTo>
                    <a:pt x="1040" y="280"/>
                  </a:lnTo>
                  <a:lnTo>
                    <a:pt x="1045" y="290"/>
                  </a:lnTo>
                  <a:lnTo>
                    <a:pt x="1055" y="295"/>
                  </a:lnTo>
                  <a:lnTo>
                    <a:pt x="1060" y="309"/>
                  </a:lnTo>
                  <a:lnTo>
                    <a:pt x="1065" y="319"/>
                  </a:lnTo>
                  <a:lnTo>
                    <a:pt x="1070" y="329"/>
                  </a:lnTo>
                  <a:lnTo>
                    <a:pt x="1075" y="339"/>
                  </a:lnTo>
                  <a:lnTo>
                    <a:pt x="1075" y="353"/>
                  </a:lnTo>
                  <a:lnTo>
                    <a:pt x="1065" y="363"/>
                  </a:lnTo>
                  <a:lnTo>
                    <a:pt x="1065" y="373"/>
                  </a:lnTo>
                  <a:lnTo>
                    <a:pt x="1060" y="382"/>
                  </a:lnTo>
                  <a:lnTo>
                    <a:pt x="1060" y="392"/>
                  </a:lnTo>
                  <a:lnTo>
                    <a:pt x="1065" y="402"/>
                  </a:lnTo>
                  <a:lnTo>
                    <a:pt x="1070" y="412"/>
                  </a:lnTo>
                  <a:lnTo>
                    <a:pt x="1075" y="422"/>
                  </a:lnTo>
                  <a:lnTo>
                    <a:pt x="1085" y="436"/>
                  </a:lnTo>
                  <a:lnTo>
                    <a:pt x="1095" y="441"/>
                  </a:lnTo>
                  <a:lnTo>
                    <a:pt x="1100" y="451"/>
                  </a:lnTo>
                  <a:lnTo>
                    <a:pt x="1105" y="460"/>
                  </a:lnTo>
                  <a:lnTo>
                    <a:pt x="1110" y="475"/>
                  </a:lnTo>
                  <a:lnTo>
                    <a:pt x="1115" y="485"/>
                  </a:lnTo>
                  <a:lnTo>
                    <a:pt x="1124" y="490"/>
                  </a:lnTo>
                  <a:lnTo>
                    <a:pt x="1135" y="490"/>
                  </a:lnTo>
                  <a:lnTo>
                    <a:pt x="1140" y="500"/>
                  </a:lnTo>
                  <a:lnTo>
                    <a:pt x="1149" y="514"/>
                  </a:lnTo>
                  <a:lnTo>
                    <a:pt x="1155" y="529"/>
                  </a:lnTo>
                  <a:lnTo>
                    <a:pt x="1155" y="539"/>
                  </a:lnTo>
                  <a:lnTo>
                    <a:pt x="1159" y="548"/>
                  </a:lnTo>
                  <a:lnTo>
                    <a:pt x="1164" y="558"/>
                  </a:lnTo>
                  <a:lnTo>
                    <a:pt x="1164" y="568"/>
                  </a:lnTo>
                  <a:lnTo>
                    <a:pt x="1164" y="578"/>
                  </a:lnTo>
                  <a:lnTo>
                    <a:pt x="1159" y="588"/>
                  </a:lnTo>
                  <a:lnTo>
                    <a:pt x="1159" y="602"/>
                  </a:lnTo>
                  <a:lnTo>
                    <a:pt x="1155" y="612"/>
                  </a:lnTo>
                  <a:lnTo>
                    <a:pt x="1149" y="622"/>
                  </a:lnTo>
                  <a:lnTo>
                    <a:pt x="1144" y="637"/>
                  </a:lnTo>
                  <a:lnTo>
                    <a:pt x="1140" y="646"/>
                  </a:lnTo>
                  <a:lnTo>
                    <a:pt x="1135" y="656"/>
                  </a:lnTo>
                  <a:lnTo>
                    <a:pt x="1135" y="671"/>
                  </a:lnTo>
                  <a:lnTo>
                    <a:pt x="1135" y="680"/>
                  </a:lnTo>
                  <a:lnTo>
                    <a:pt x="1135" y="690"/>
                  </a:lnTo>
                  <a:lnTo>
                    <a:pt x="1140" y="700"/>
                  </a:lnTo>
                  <a:lnTo>
                    <a:pt x="1144" y="709"/>
                  </a:lnTo>
                  <a:lnTo>
                    <a:pt x="1149" y="719"/>
                  </a:lnTo>
                  <a:lnTo>
                    <a:pt x="1155" y="729"/>
                  </a:lnTo>
                  <a:lnTo>
                    <a:pt x="1155" y="739"/>
                  </a:lnTo>
                  <a:lnTo>
                    <a:pt x="1155" y="749"/>
                  </a:lnTo>
                  <a:lnTo>
                    <a:pt x="1155" y="758"/>
                  </a:lnTo>
                  <a:lnTo>
                    <a:pt x="1149" y="768"/>
                  </a:lnTo>
                  <a:lnTo>
                    <a:pt x="1140" y="778"/>
                  </a:lnTo>
                  <a:lnTo>
                    <a:pt x="1130" y="788"/>
                  </a:lnTo>
                  <a:lnTo>
                    <a:pt x="1124" y="797"/>
                  </a:lnTo>
                  <a:lnTo>
                    <a:pt x="1124" y="812"/>
                  </a:lnTo>
                  <a:lnTo>
                    <a:pt x="1124" y="822"/>
                  </a:lnTo>
                  <a:lnTo>
                    <a:pt x="1130" y="837"/>
                  </a:lnTo>
                  <a:lnTo>
                    <a:pt x="1135" y="846"/>
                  </a:lnTo>
                  <a:lnTo>
                    <a:pt x="1140" y="856"/>
                  </a:lnTo>
                  <a:lnTo>
                    <a:pt x="1144" y="866"/>
                  </a:lnTo>
                  <a:lnTo>
                    <a:pt x="1149" y="875"/>
                  </a:lnTo>
                  <a:lnTo>
                    <a:pt x="1149" y="885"/>
                  </a:lnTo>
                  <a:lnTo>
                    <a:pt x="1155" y="895"/>
                  </a:lnTo>
                  <a:lnTo>
                    <a:pt x="1159" y="909"/>
                  </a:lnTo>
                  <a:lnTo>
                    <a:pt x="1164" y="920"/>
                  </a:lnTo>
                  <a:lnTo>
                    <a:pt x="1169" y="929"/>
                  </a:lnTo>
                  <a:lnTo>
                    <a:pt x="1169" y="939"/>
                  </a:lnTo>
                  <a:lnTo>
                    <a:pt x="1174" y="949"/>
                  </a:lnTo>
                  <a:lnTo>
                    <a:pt x="1174" y="958"/>
                  </a:lnTo>
                  <a:lnTo>
                    <a:pt x="1174" y="968"/>
                  </a:lnTo>
                  <a:lnTo>
                    <a:pt x="1174" y="978"/>
                  </a:lnTo>
                  <a:lnTo>
                    <a:pt x="1169" y="988"/>
                  </a:lnTo>
                  <a:lnTo>
                    <a:pt x="1169" y="998"/>
                  </a:lnTo>
                  <a:lnTo>
                    <a:pt x="1159" y="1002"/>
                  </a:lnTo>
                  <a:lnTo>
                    <a:pt x="1155" y="1012"/>
                  </a:lnTo>
                  <a:lnTo>
                    <a:pt x="1164" y="1017"/>
                  </a:lnTo>
                  <a:lnTo>
                    <a:pt x="1155" y="1022"/>
                  </a:lnTo>
                  <a:lnTo>
                    <a:pt x="1144" y="1032"/>
                  </a:lnTo>
                  <a:lnTo>
                    <a:pt x="1140" y="1042"/>
                  </a:lnTo>
                  <a:lnTo>
                    <a:pt x="1135" y="1051"/>
                  </a:lnTo>
                  <a:lnTo>
                    <a:pt x="1135" y="1061"/>
                  </a:lnTo>
                  <a:lnTo>
                    <a:pt x="1130" y="1071"/>
                  </a:lnTo>
                  <a:lnTo>
                    <a:pt x="1130" y="1080"/>
                  </a:lnTo>
                  <a:lnTo>
                    <a:pt x="1130" y="1090"/>
                  </a:lnTo>
                  <a:lnTo>
                    <a:pt x="1130" y="1100"/>
                  </a:lnTo>
                  <a:lnTo>
                    <a:pt x="1124" y="1110"/>
                  </a:lnTo>
                  <a:lnTo>
                    <a:pt x="1120" y="1124"/>
                  </a:lnTo>
                  <a:lnTo>
                    <a:pt x="1115" y="1134"/>
                  </a:lnTo>
                  <a:lnTo>
                    <a:pt x="1115" y="1144"/>
                  </a:lnTo>
                  <a:lnTo>
                    <a:pt x="1120" y="1154"/>
                  </a:lnTo>
                  <a:lnTo>
                    <a:pt x="1120" y="1164"/>
                  </a:lnTo>
                  <a:lnTo>
                    <a:pt x="1120" y="1173"/>
                  </a:lnTo>
                  <a:lnTo>
                    <a:pt x="1120" y="1183"/>
                  </a:lnTo>
                  <a:lnTo>
                    <a:pt x="1115" y="1193"/>
                  </a:lnTo>
                  <a:lnTo>
                    <a:pt x="1105" y="1198"/>
                  </a:lnTo>
                  <a:lnTo>
                    <a:pt x="1100" y="1207"/>
                  </a:lnTo>
                  <a:lnTo>
                    <a:pt x="1090" y="1213"/>
                  </a:lnTo>
                  <a:lnTo>
                    <a:pt x="1080" y="1213"/>
                  </a:lnTo>
                  <a:lnTo>
                    <a:pt x="1070" y="1217"/>
                  </a:lnTo>
                  <a:lnTo>
                    <a:pt x="1060" y="1217"/>
                  </a:lnTo>
                  <a:lnTo>
                    <a:pt x="1051" y="1217"/>
                  </a:lnTo>
                  <a:lnTo>
                    <a:pt x="1040" y="1217"/>
                  </a:lnTo>
                  <a:lnTo>
                    <a:pt x="1031" y="1213"/>
                  </a:lnTo>
                  <a:lnTo>
                    <a:pt x="1020" y="1213"/>
                  </a:lnTo>
                  <a:lnTo>
                    <a:pt x="1006" y="1207"/>
                  </a:lnTo>
                  <a:lnTo>
                    <a:pt x="996" y="1207"/>
                  </a:lnTo>
                  <a:lnTo>
                    <a:pt x="986" y="1202"/>
                  </a:lnTo>
                  <a:lnTo>
                    <a:pt x="976" y="1202"/>
                  </a:lnTo>
                  <a:lnTo>
                    <a:pt x="966" y="1202"/>
                  </a:lnTo>
                  <a:lnTo>
                    <a:pt x="956" y="1202"/>
                  </a:lnTo>
                  <a:lnTo>
                    <a:pt x="941" y="1202"/>
                  </a:lnTo>
                  <a:lnTo>
                    <a:pt x="932" y="1198"/>
                  </a:lnTo>
                  <a:lnTo>
                    <a:pt x="916" y="1193"/>
                  </a:lnTo>
                  <a:lnTo>
                    <a:pt x="907" y="1193"/>
                  </a:lnTo>
                  <a:lnTo>
                    <a:pt x="892" y="1193"/>
                  </a:lnTo>
                  <a:lnTo>
                    <a:pt x="877" y="1193"/>
                  </a:lnTo>
                  <a:lnTo>
                    <a:pt x="867" y="1188"/>
                  </a:lnTo>
                  <a:lnTo>
                    <a:pt x="857" y="1188"/>
                  </a:lnTo>
                  <a:lnTo>
                    <a:pt x="847" y="1193"/>
                  </a:lnTo>
                  <a:lnTo>
                    <a:pt x="837" y="1198"/>
                  </a:lnTo>
                  <a:lnTo>
                    <a:pt x="828" y="1202"/>
                  </a:lnTo>
                  <a:lnTo>
                    <a:pt x="817" y="1202"/>
                  </a:lnTo>
                  <a:lnTo>
                    <a:pt x="812" y="1213"/>
                  </a:lnTo>
                  <a:lnTo>
                    <a:pt x="803" y="1213"/>
                  </a:lnTo>
                  <a:lnTo>
                    <a:pt x="778" y="1222"/>
                  </a:lnTo>
                  <a:lnTo>
                    <a:pt x="758" y="1227"/>
                  </a:lnTo>
                  <a:lnTo>
                    <a:pt x="743" y="1232"/>
                  </a:lnTo>
                  <a:lnTo>
                    <a:pt x="728" y="1232"/>
                  </a:lnTo>
                  <a:lnTo>
                    <a:pt x="718" y="1237"/>
                  </a:lnTo>
                  <a:lnTo>
                    <a:pt x="704" y="1237"/>
                  </a:lnTo>
                  <a:lnTo>
                    <a:pt x="689" y="1237"/>
                  </a:lnTo>
                  <a:lnTo>
                    <a:pt x="674" y="1237"/>
                  </a:lnTo>
                  <a:lnTo>
                    <a:pt x="659" y="1237"/>
                  </a:lnTo>
                  <a:lnTo>
                    <a:pt x="649" y="1232"/>
                  </a:lnTo>
                  <a:lnTo>
                    <a:pt x="634" y="1227"/>
                  </a:lnTo>
                  <a:lnTo>
                    <a:pt x="620" y="1222"/>
                  </a:lnTo>
                  <a:lnTo>
                    <a:pt x="609" y="1217"/>
                  </a:lnTo>
                  <a:lnTo>
                    <a:pt x="600" y="1207"/>
                  </a:lnTo>
                  <a:lnTo>
                    <a:pt x="589" y="1202"/>
                  </a:lnTo>
                  <a:lnTo>
                    <a:pt x="580" y="1198"/>
                  </a:lnTo>
                  <a:lnTo>
                    <a:pt x="570" y="1193"/>
                  </a:lnTo>
                  <a:lnTo>
                    <a:pt x="555" y="1183"/>
                  </a:lnTo>
                  <a:lnTo>
                    <a:pt x="545" y="1178"/>
                  </a:lnTo>
                  <a:lnTo>
                    <a:pt x="535" y="1178"/>
                  </a:lnTo>
                  <a:lnTo>
                    <a:pt x="520" y="1178"/>
                  </a:lnTo>
                  <a:lnTo>
                    <a:pt x="510" y="1178"/>
                  </a:lnTo>
                  <a:lnTo>
                    <a:pt x="501" y="1173"/>
                  </a:lnTo>
                  <a:lnTo>
                    <a:pt x="490" y="1169"/>
                  </a:lnTo>
                  <a:lnTo>
                    <a:pt x="476" y="1169"/>
                  </a:lnTo>
                  <a:lnTo>
                    <a:pt x="466" y="1169"/>
                  </a:lnTo>
                  <a:lnTo>
                    <a:pt x="456" y="1164"/>
                  </a:lnTo>
                  <a:lnTo>
                    <a:pt x="446" y="1164"/>
                  </a:lnTo>
                  <a:lnTo>
                    <a:pt x="436" y="1164"/>
                  </a:lnTo>
                  <a:lnTo>
                    <a:pt x="426" y="1164"/>
                  </a:lnTo>
                  <a:lnTo>
                    <a:pt x="406" y="1164"/>
                  </a:lnTo>
                  <a:lnTo>
                    <a:pt x="397" y="1164"/>
                  </a:lnTo>
                  <a:lnTo>
                    <a:pt x="386" y="1164"/>
                  </a:lnTo>
                  <a:lnTo>
                    <a:pt x="372" y="1164"/>
                  </a:lnTo>
                  <a:lnTo>
                    <a:pt x="357" y="1164"/>
                  </a:lnTo>
                  <a:lnTo>
                    <a:pt x="347" y="1164"/>
                  </a:lnTo>
                  <a:lnTo>
                    <a:pt x="337" y="1164"/>
                  </a:lnTo>
                  <a:lnTo>
                    <a:pt x="327" y="1164"/>
                  </a:lnTo>
                  <a:lnTo>
                    <a:pt x="317" y="1158"/>
                  </a:lnTo>
                  <a:lnTo>
                    <a:pt x="307" y="1158"/>
                  </a:lnTo>
                  <a:lnTo>
                    <a:pt x="293" y="1149"/>
                  </a:lnTo>
                  <a:lnTo>
                    <a:pt x="277" y="1149"/>
                  </a:lnTo>
                  <a:lnTo>
                    <a:pt x="262" y="1149"/>
                  </a:lnTo>
                  <a:lnTo>
                    <a:pt x="253" y="1144"/>
                  </a:lnTo>
                  <a:lnTo>
                    <a:pt x="238" y="1139"/>
                  </a:lnTo>
                  <a:lnTo>
                    <a:pt x="228" y="1139"/>
                  </a:lnTo>
                  <a:lnTo>
                    <a:pt x="213" y="1129"/>
                  </a:lnTo>
                  <a:lnTo>
                    <a:pt x="203" y="1124"/>
                  </a:lnTo>
                  <a:lnTo>
                    <a:pt x="189" y="1110"/>
                  </a:lnTo>
                  <a:lnTo>
                    <a:pt x="183" y="1100"/>
                  </a:lnTo>
                  <a:lnTo>
                    <a:pt x="164" y="1095"/>
                  </a:lnTo>
                  <a:lnTo>
                    <a:pt x="158" y="1086"/>
                  </a:lnTo>
                  <a:lnTo>
                    <a:pt x="139" y="1076"/>
                  </a:lnTo>
                  <a:lnTo>
                    <a:pt x="124" y="1066"/>
                  </a:lnTo>
                  <a:lnTo>
                    <a:pt x="104" y="1046"/>
                  </a:lnTo>
                  <a:lnTo>
                    <a:pt x="79" y="1022"/>
                  </a:lnTo>
                  <a:lnTo>
                    <a:pt x="65" y="1002"/>
                  </a:lnTo>
                  <a:lnTo>
                    <a:pt x="54" y="993"/>
                  </a:lnTo>
                  <a:lnTo>
                    <a:pt x="40" y="978"/>
                  </a:lnTo>
                  <a:lnTo>
                    <a:pt x="30" y="968"/>
                  </a:lnTo>
                  <a:lnTo>
                    <a:pt x="20" y="949"/>
                  </a:lnTo>
                  <a:lnTo>
                    <a:pt x="5" y="939"/>
                  </a:lnTo>
                  <a:lnTo>
                    <a:pt x="0" y="929"/>
                  </a:lnTo>
                  <a:lnTo>
                    <a:pt x="0" y="909"/>
                  </a:lnTo>
                  <a:lnTo>
                    <a:pt x="0" y="900"/>
                  </a:lnTo>
                  <a:lnTo>
                    <a:pt x="5" y="890"/>
                  </a:lnTo>
                  <a:lnTo>
                    <a:pt x="15" y="880"/>
                  </a:lnTo>
                  <a:lnTo>
                    <a:pt x="20" y="866"/>
                  </a:lnTo>
                  <a:lnTo>
                    <a:pt x="25" y="851"/>
                  </a:lnTo>
                  <a:lnTo>
                    <a:pt x="34" y="841"/>
                  </a:lnTo>
                  <a:lnTo>
                    <a:pt x="34" y="831"/>
                  </a:lnTo>
                  <a:lnTo>
                    <a:pt x="40" y="817"/>
                  </a:lnTo>
                  <a:lnTo>
                    <a:pt x="45" y="802"/>
                  </a:lnTo>
                  <a:lnTo>
                    <a:pt x="45" y="793"/>
                  </a:lnTo>
                  <a:lnTo>
                    <a:pt x="50" y="778"/>
                  </a:lnTo>
                  <a:lnTo>
                    <a:pt x="54" y="758"/>
                  </a:lnTo>
                  <a:lnTo>
                    <a:pt x="54" y="744"/>
                  </a:lnTo>
                  <a:lnTo>
                    <a:pt x="54" y="724"/>
                  </a:lnTo>
                  <a:lnTo>
                    <a:pt x="59" y="709"/>
                  </a:lnTo>
                  <a:lnTo>
                    <a:pt x="59" y="700"/>
                  </a:lnTo>
                  <a:lnTo>
                    <a:pt x="59" y="690"/>
                  </a:lnTo>
                  <a:lnTo>
                    <a:pt x="70" y="671"/>
                  </a:lnTo>
                  <a:lnTo>
                    <a:pt x="74" y="656"/>
                  </a:lnTo>
                  <a:lnTo>
                    <a:pt x="74" y="641"/>
                  </a:lnTo>
                  <a:lnTo>
                    <a:pt x="65" y="622"/>
                  </a:lnTo>
                  <a:lnTo>
                    <a:pt x="59" y="602"/>
                  </a:lnTo>
                  <a:lnTo>
                    <a:pt x="54" y="588"/>
                  </a:lnTo>
                  <a:lnTo>
                    <a:pt x="50" y="568"/>
                  </a:lnTo>
                  <a:lnTo>
                    <a:pt x="40" y="548"/>
                  </a:lnTo>
                  <a:lnTo>
                    <a:pt x="30" y="524"/>
                  </a:lnTo>
                  <a:lnTo>
                    <a:pt x="20" y="504"/>
                  </a:lnTo>
                  <a:lnTo>
                    <a:pt x="15" y="490"/>
                  </a:lnTo>
                  <a:lnTo>
                    <a:pt x="10" y="475"/>
                  </a:lnTo>
                  <a:lnTo>
                    <a:pt x="10" y="460"/>
                  </a:lnTo>
                  <a:lnTo>
                    <a:pt x="10" y="441"/>
                  </a:lnTo>
                  <a:lnTo>
                    <a:pt x="10" y="426"/>
                  </a:lnTo>
                  <a:lnTo>
                    <a:pt x="5" y="417"/>
                  </a:lnTo>
                  <a:lnTo>
                    <a:pt x="5" y="402"/>
                  </a:lnTo>
                  <a:lnTo>
                    <a:pt x="15" y="392"/>
                  </a:lnTo>
                  <a:lnTo>
                    <a:pt x="25" y="388"/>
                  </a:lnTo>
                  <a:lnTo>
                    <a:pt x="40" y="373"/>
                  </a:lnTo>
                  <a:lnTo>
                    <a:pt x="50" y="368"/>
                  </a:lnTo>
                  <a:lnTo>
                    <a:pt x="65" y="363"/>
                  </a:lnTo>
                  <a:lnTo>
                    <a:pt x="74" y="358"/>
                  </a:lnTo>
                  <a:lnTo>
                    <a:pt x="84" y="348"/>
                  </a:lnTo>
                  <a:lnTo>
                    <a:pt x="94" y="348"/>
                  </a:lnTo>
                  <a:lnTo>
                    <a:pt x="104" y="343"/>
                  </a:lnTo>
                  <a:lnTo>
                    <a:pt x="124" y="339"/>
                  </a:lnTo>
                  <a:lnTo>
                    <a:pt x="139" y="333"/>
                  </a:lnTo>
                  <a:lnTo>
                    <a:pt x="149" y="333"/>
                  </a:lnTo>
                  <a:lnTo>
                    <a:pt x="158" y="333"/>
                  </a:lnTo>
                  <a:lnTo>
                    <a:pt x="169" y="333"/>
                  </a:lnTo>
                  <a:lnTo>
                    <a:pt x="193" y="329"/>
                  </a:lnTo>
                  <a:lnTo>
                    <a:pt x="203" y="329"/>
                  </a:lnTo>
                  <a:lnTo>
                    <a:pt x="218" y="324"/>
                  </a:lnTo>
                  <a:lnTo>
                    <a:pt x="228" y="319"/>
                  </a:lnTo>
                  <a:lnTo>
                    <a:pt x="243" y="319"/>
                  </a:lnTo>
                  <a:lnTo>
                    <a:pt x="258" y="314"/>
                  </a:lnTo>
                  <a:lnTo>
                    <a:pt x="277" y="299"/>
                  </a:lnTo>
                  <a:lnTo>
                    <a:pt x="293" y="295"/>
                  </a:lnTo>
                  <a:lnTo>
                    <a:pt x="317" y="275"/>
                  </a:lnTo>
                  <a:lnTo>
                    <a:pt x="332" y="265"/>
                  </a:lnTo>
                  <a:lnTo>
                    <a:pt x="342" y="260"/>
                  </a:lnTo>
                  <a:lnTo>
                    <a:pt x="352" y="251"/>
                  </a:lnTo>
                  <a:lnTo>
                    <a:pt x="357" y="241"/>
                  </a:lnTo>
                  <a:lnTo>
                    <a:pt x="362" y="231"/>
                  </a:lnTo>
                  <a:lnTo>
                    <a:pt x="372" y="217"/>
                  </a:lnTo>
                  <a:lnTo>
                    <a:pt x="372" y="202"/>
                  </a:lnTo>
                  <a:lnTo>
                    <a:pt x="381" y="192"/>
                  </a:lnTo>
                  <a:lnTo>
                    <a:pt x="381" y="182"/>
                  </a:lnTo>
                  <a:lnTo>
                    <a:pt x="392" y="158"/>
                  </a:lnTo>
                  <a:lnTo>
                    <a:pt x="401" y="158"/>
                  </a:lnTo>
                  <a:lnTo>
                    <a:pt x="406" y="139"/>
                  </a:lnTo>
                  <a:lnTo>
                    <a:pt x="416" y="128"/>
                  </a:lnTo>
                  <a:lnTo>
                    <a:pt x="426" y="119"/>
                  </a:lnTo>
                  <a:lnTo>
                    <a:pt x="431" y="109"/>
                  </a:lnTo>
                  <a:lnTo>
                    <a:pt x="436" y="99"/>
                  </a:lnTo>
                  <a:lnTo>
                    <a:pt x="441" y="84"/>
                  </a:lnTo>
                  <a:lnTo>
                    <a:pt x="451" y="80"/>
                  </a:lnTo>
                  <a:lnTo>
                    <a:pt x="461" y="75"/>
                  </a:lnTo>
                  <a:lnTo>
                    <a:pt x="471" y="65"/>
                  </a:lnTo>
                  <a:lnTo>
                    <a:pt x="481" y="60"/>
                  </a:lnTo>
                  <a:lnTo>
                    <a:pt x="496" y="60"/>
                  </a:lnTo>
                  <a:lnTo>
                    <a:pt x="501" y="70"/>
                  </a:lnTo>
                  <a:lnTo>
                    <a:pt x="515" y="80"/>
                  </a:lnTo>
                  <a:lnTo>
                    <a:pt x="530" y="90"/>
                  </a:lnTo>
                  <a:lnTo>
                    <a:pt x="540" y="104"/>
                  </a:lnTo>
                  <a:lnTo>
                    <a:pt x="550" y="109"/>
                  </a:lnTo>
                  <a:lnTo>
                    <a:pt x="560" y="124"/>
                  </a:lnTo>
                  <a:lnTo>
                    <a:pt x="565" y="133"/>
                  </a:lnTo>
                  <a:lnTo>
                    <a:pt x="585" y="139"/>
                  </a:lnTo>
                  <a:lnTo>
                    <a:pt x="595" y="143"/>
                  </a:lnTo>
                  <a:lnTo>
                    <a:pt x="605" y="148"/>
                  </a:lnTo>
                  <a:lnTo>
                    <a:pt x="614" y="148"/>
                  </a:lnTo>
                  <a:lnTo>
                    <a:pt x="624" y="148"/>
                  </a:lnTo>
                  <a:lnTo>
                    <a:pt x="634" y="143"/>
                  </a:lnTo>
                  <a:lnTo>
                    <a:pt x="639" y="133"/>
                  </a:lnTo>
                  <a:lnTo>
                    <a:pt x="644" y="124"/>
                  </a:lnTo>
                  <a:lnTo>
                    <a:pt x="654" y="119"/>
                  </a:lnTo>
                  <a:lnTo>
                    <a:pt x="659" y="109"/>
                  </a:lnTo>
                  <a:lnTo>
                    <a:pt x="664" y="99"/>
                  </a:lnTo>
                  <a:lnTo>
                    <a:pt x="674" y="84"/>
                  </a:lnTo>
                  <a:lnTo>
                    <a:pt x="684" y="84"/>
                  </a:lnTo>
                  <a:lnTo>
                    <a:pt x="689" y="75"/>
                  </a:lnTo>
                  <a:lnTo>
                    <a:pt x="699" y="70"/>
                  </a:lnTo>
                  <a:lnTo>
                    <a:pt x="708" y="65"/>
                  </a:lnTo>
                  <a:lnTo>
                    <a:pt x="724" y="50"/>
                  </a:lnTo>
                  <a:lnTo>
                    <a:pt x="733" y="46"/>
                  </a:lnTo>
                  <a:lnTo>
                    <a:pt x="743" y="36"/>
                  </a:lnTo>
                  <a:lnTo>
                    <a:pt x="753" y="31"/>
                  </a:lnTo>
                  <a:lnTo>
                    <a:pt x="768" y="26"/>
                  </a:lnTo>
                  <a:lnTo>
                    <a:pt x="778" y="16"/>
                  </a:lnTo>
                  <a:lnTo>
                    <a:pt x="788" y="16"/>
                  </a:lnTo>
                  <a:lnTo>
                    <a:pt x="798" y="12"/>
                  </a:lnTo>
                  <a:lnTo>
                    <a:pt x="808" y="16"/>
                  </a:lnTo>
                  <a:lnTo>
                    <a:pt x="817" y="16"/>
                  </a:lnTo>
                  <a:lnTo>
                    <a:pt x="828" y="21"/>
                  </a:lnTo>
                  <a:lnTo>
                    <a:pt x="837" y="26"/>
                  </a:lnTo>
                  <a:lnTo>
                    <a:pt x="847" y="26"/>
                  </a:lnTo>
                  <a:lnTo>
                    <a:pt x="857" y="21"/>
                  </a:lnTo>
                  <a:lnTo>
                    <a:pt x="867" y="21"/>
                  </a:lnTo>
                  <a:lnTo>
                    <a:pt x="877" y="16"/>
                  </a:lnTo>
                  <a:lnTo>
                    <a:pt x="887" y="16"/>
                  </a:lnTo>
                  <a:lnTo>
                    <a:pt x="897" y="16"/>
                  </a:lnTo>
                  <a:lnTo>
                    <a:pt x="921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" name="Group 38"/>
            <p:cNvGrpSpPr>
              <a:grpSpLocks/>
            </p:cNvGrpSpPr>
            <p:nvPr/>
          </p:nvGrpSpPr>
          <p:grpSpPr bwMode="auto">
            <a:xfrm>
              <a:off x="5043" y="1596"/>
              <a:ext cx="782" cy="527"/>
              <a:chOff x="5043" y="1596"/>
              <a:chExt cx="782" cy="527"/>
            </a:xfrm>
          </p:grpSpPr>
          <p:grpSp>
            <p:nvGrpSpPr>
              <p:cNvPr id="42" name="Group 39"/>
              <p:cNvGrpSpPr>
                <a:grpSpLocks/>
              </p:cNvGrpSpPr>
              <p:nvPr/>
            </p:nvGrpSpPr>
            <p:grpSpPr bwMode="auto">
              <a:xfrm>
                <a:off x="5106" y="1603"/>
                <a:ext cx="666" cy="20"/>
                <a:chOff x="5106" y="1603"/>
                <a:chExt cx="666" cy="20"/>
              </a:xfrm>
            </p:grpSpPr>
            <p:sp>
              <p:nvSpPr>
                <p:cNvPr id="82" name="AutoShape 40"/>
                <p:cNvSpPr>
                  <a:spLocks noChangeArrowheads="1"/>
                </p:cNvSpPr>
                <p:nvPr/>
              </p:nvSpPr>
              <p:spPr bwMode="auto">
                <a:xfrm rot="5400000">
                  <a:off x="5746" y="1597"/>
                  <a:ext cx="20" cy="32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Rectangle 41"/>
                <p:cNvSpPr>
                  <a:spLocks noChangeArrowheads="1"/>
                </p:cNvSpPr>
                <p:nvPr/>
              </p:nvSpPr>
              <p:spPr bwMode="auto">
                <a:xfrm>
                  <a:off x="5106" y="1610"/>
                  <a:ext cx="627" cy="7"/>
                </a:xfrm>
                <a:prstGeom prst="rect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" name="AutoShape 42"/>
              <p:cNvSpPr>
                <a:spLocks noChangeArrowheads="1"/>
              </p:cNvSpPr>
              <p:nvPr/>
            </p:nvSpPr>
            <p:spPr bwMode="auto">
              <a:xfrm>
                <a:off x="5043" y="1744"/>
                <a:ext cx="782" cy="88"/>
              </a:xfrm>
              <a:prstGeom prst="roundRect">
                <a:avLst>
                  <a:gd name="adj" fmla="val 4156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43"/>
              <p:cNvSpPr>
                <a:spLocks noChangeArrowheads="1"/>
              </p:cNvSpPr>
              <p:nvPr/>
            </p:nvSpPr>
            <p:spPr bwMode="auto">
              <a:xfrm>
                <a:off x="5043" y="1791"/>
                <a:ext cx="782" cy="33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5" name="Group 44"/>
              <p:cNvGrpSpPr>
                <a:grpSpLocks/>
              </p:cNvGrpSpPr>
              <p:nvPr/>
            </p:nvGrpSpPr>
            <p:grpSpPr bwMode="auto">
              <a:xfrm>
                <a:off x="5099" y="1816"/>
                <a:ext cx="671" cy="40"/>
                <a:chOff x="5099" y="1816"/>
                <a:chExt cx="671" cy="40"/>
              </a:xfrm>
            </p:grpSpPr>
            <p:sp>
              <p:nvSpPr>
                <p:cNvPr id="77" name="Rectangle 45"/>
                <p:cNvSpPr>
                  <a:spLocks noChangeArrowheads="1"/>
                </p:cNvSpPr>
                <p:nvPr/>
              </p:nvSpPr>
              <p:spPr bwMode="auto">
                <a:xfrm>
                  <a:off x="5099" y="1816"/>
                  <a:ext cx="107" cy="4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Rectangle 46"/>
                <p:cNvSpPr>
                  <a:spLocks noChangeArrowheads="1"/>
                </p:cNvSpPr>
                <p:nvPr/>
              </p:nvSpPr>
              <p:spPr bwMode="auto">
                <a:xfrm>
                  <a:off x="5242" y="1816"/>
                  <a:ext cx="104" cy="4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Rectangle 47"/>
                <p:cNvSpPr>
                  <a:spLocks noChangeArrowheads="1"/>
                </p:cNvSpPr>
                <p:nvPr/>
              </p:nvSpPr>
              <p:spPr bwMode="auto">
                <a:xfrm>
                  <a:off x="5382" y="1816"/>
                  <a:ext cx="107" cy="4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Rectangle 48"/>
                <p:cNvSpPr>
                  <a:spLocks noChangeArrowheads="1"/>
                </p:cNvSpPr>
                <p:nvPr/>
              </p:nvSpPr>
              <p:spPr bwMode="auto">
                <a:xfrm>
                  <a:off x="5524" y="1816"/>
                  <a:ext cx="104" cy="4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Rectangle 49"/>
                <p:cNvSpPr>
                  <a:spLocks noChangeArrowheads="1"/>
                </p:cNvSpPr>
                <p:nvPr/>
              </p:nvSpPr>
              <p:spPr bwMode="auto">
                <a:xfrm>
                  <a:off x="5665" y="1816"/>
                  <a:ext cx="105" cy="4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6" name="Group 50"/>
              <p:cNvGrpSpPr>
                <a:grpSpLocks/>
              </p:cNvGrpSpPr>
              <p:nvPr/>
            </p:nvGrpSpPr>
            <p:grpSpPr bwMode="auto">
              <a:xfrm>
                <a:off x="5129" y="1995"/>
                <a:ext cx="604" cy="75"/>
                <a:chOff x="5129" y="1995"/>
                <a:chExt cx="604" cy="75"/>
              </a:xfrm>
            </p:grpSpPr>
            <p:sp>
              <p:nvSpPr>
                <p:cNvPr id="66" name="Oval 51"/>
                <p:cNvSpPr>
                  <a:spLocks noChangeArrowheads="1"/>
                </p:cNvSpPr>
                <p:nvPr/>
              </p:nvSpPr>
              <p:spPr bwMode="auto">
                <a:xfrm>
                  <a:off x="5129" y="2037"/>
                  <a:ext cx="42" cy="3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Oval 52"/>
                <p:cNvSpPr>
                  <a:spLocks noChangeArrowheads="1"/>
                </p:cNvSpPr>
                <p:nvPr/>
              </p:nvSpPr>
              <p:spPr bwMode="auto">
                <a:xfrm>
                  <a:off x="5187" y="1995"/>
                  <a:ext cx="40" cy="34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Oval 53"/>
                <p:cNvSpPr>
                  <a:spLocks noChangeArrowheads="1"/>
                </p:cNvSpPr>
                <p:nvPr/>
              </p:nvSpPr>
              <p:spPr bwMode="auto">
                <a:xfrm>
                  <a:off x="5242" y="2037"/>
                  <a:ext cx="41" cy="3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Oval 54"/>
                <p:cNvSpPr>
                  <a:spLocks noChangeArrowheads="1"/>
                </p:cNvSpPr>
                <p:nvPr/>
              </p:nvSpPr>
              <p:spPr bwMode="auto">
                <a:xfrm>
                  <a:off x="5298" y="1995"/>
                  <a:ext cx="43" cy="34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Oval 55"/>
                <p:cNvSpPr>
                  <a:spLocks noChangeArrowheads="1"/>
                </p:cNvSpPr>
                <p:nvPr/>
              </p:nvSpPr>
              <p:spPr bwMode="auto">
                <a:xfrm>
                  <a:off x="5353" y="2037"/>
                  <a:ext cx="44" cy="3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Oval 56"/>
                <p:cNvSpPr>
                  <a:spLocks noChangeArrowheads="1"/>
                </p:cNvSpPr>
                <p:nvPr/>
              </p:nvSpPr>
              <p:spPr bwMode="auto">
                <a:xfrm>
                  <a:off x="5409" y="1995"/>
                  <a:ext cx="44" cy="34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Oval 57"/>
                <p:cNvSpPr>
                  <a:spLocks noChangeArrowheads="1"/>
                </p:cNvSpPr>
                <p:nvPr/>
              </p:nvSpPr>
              <p:spPr bwMode="auto">
                <a:xfrm>
                  <a:off x="5466" y="2037"/>
                  <a:ext cx="44" cy="3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Oval 58"/>
                <p:cNvSpPr>
                  <a:spLocks noChangeArrowheads="1"/>
                </p:cNvSpPr>
                <p:nvPr/>
              </p:nvSpPr>
              <p:spPr bwMode="auto">
                <a:xfrm>
                  <a:off x="5524" y="1995"/>
                  <a:ext cx="41" cy="34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Oval 59"/>
                <p:cNvSpPr>
                  <a:spLocks noChangeArrowheads="1"/>
                </p:cNvSpPr>
                <p:nvPr/>
              </p:nvSpPr>
              <p:spPr bwMode="auto">
                <a:xfrm>
                  <a:off x="5580" y="2037"/>
                  <a:ext cx="40" cy="3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Oval 60"/>
                <p:cNvSpPr>
                  <a:spLocks noChangeArrowheads="1"/>
                </p:cNvSpPr>
                <p:nvPr/>
              </p:nvSpPr>
              <p:spPr bwMode="auto">
                <a:xfrm>
                  <a:off x="5635" y="1995"/>
                  <a:ext cx="42" cy="34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Oval 61"/>
                <p:cNvSpPr>
                  <a:spLocks noChangeArrowheads="1"/>
                </p:cNvSpPr>
                <p:nvPr/>
              </p:nvSpPr>
              <p:spPr bwMode="auto">
                <a:xfrm>
                  <a:off x="5692" y="2037"/>
                  <a:ext cx="41" cy="3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7" name="Group 62"/>
              <p:cNvGrpSpPr>
                <a:grpSpLocks/>
              </p:cNvGrpSpPr>
              <p:nvPr/>
            </p:nvGrpSpPr>
            <p:grpSpPr bwMode="auto">
              <a:xfrm>
                <a:off x="5099" y="1882"/>
                <a:ext cx="671" cy="41"/>
                <a:chOff x="5099" y="1882"/>
                <a:chExt cx="671" cy="41"/>
              </a:xfrm>
            </p:grpSpPr>
            <p:sp>
              <p:nvSpPr>
                <p:cNvPr id="61" name="Rectangle 63"/>
                <p:cNvSpPr>
                  <a:spLocks noChangeArrowheads="1"/>
                </p:cNvSpPr>
                <p:nvPr/>
              </p:nvSpPr>
              <p:spPr bwMode="auto">
                <a:xfrm>
                  <a:off x="5099" y="1882"/>
                  <a:ext cx="107" cy="4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Rectangle 64"/>
                <p:cNvSpPr>
                  <a:spLocks noChangeArrowheads="1"/>
                </p:cNvSpPr>
                <p:nvPr/>
              </p:nvSpPr>
              <p:spPr bwMode="auto">
                <a:xfrm>
                  <a:off x="5242" y="1882"/>
                  <a:ext cx="104" cy="4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Rectangle 65"/>
                <p:cNvSpPr>
                  <a:spLocks noChangeArrowheads="1"/>
                </p:cNvSpPr>
                <p:nvPr/>
              </p:nvSpPr>
              <p:spPr bwMode="auto">
                <a:xfrm>
                  <a:off x="5382" y="1882"/>
                  <a:ext cx="107" cy="4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Rectangle 66"/>
                <p:cNvSpPr>
                  <a:spLocks noChangeArrowheads="1"/>
                </p:cNvSpPr>
                <p:nvPr/>
              </p:nvSpPr>
              <p:spPr bwMode="auto">
                <a:xfrm>
                  <a:off x="5524" y="1882"/>
                  <a:ext cx="104" cy="4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Rectangle 67"/>
                <p:cNvSpPr>
                  <a:spLocks noChangeArrowheads="1"/>
                </p:cNvSpPr>
                <p:nvPr/>
              </p:nvSpPr>
              <p:spPr bwMode="auto">
                <a:xfrm>
                  <a:off x="5665" y="1882"/>
                  <a:ext cx="105" cy="4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" name="AutoShape 68"/>
              <p:cNvSpPr>
                <a:spLocks noChangeArrowheads="1"/>
              </p:cNvSpPr>
              <p:nvPr/>
            </p:nvSpPr>
            <p:spPr bwMode="auto">
              <a:xfrm>
                <a:off x="5096" y="1596"/>
                <a:ext cx="669" cy="20"/>
              </a:xfrm>
              <a:prstGeom prst="rightArrow">
                <a:avLst>
                  <a:gd name="adj1" fmla="val 50000"/>
                  <a:gd name="adj2" fmla="val 202403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9" name="Group 69"/>
              <p:cNvGrpSpPr>
                <a:grpSpLocks/>
              </p:cNvGrpSpPr>
              <p:nvPr/>
            </p:nvGrpSpPr>
            <p:grpSpPr bwMode="auto">
              <a:xfrm>
                <a:off x="5187" y="1634"/>
                <a:ext cx="7" cy="93"/>
                <a:chOff x="5187" y="1634"/>
                <a:chExt cx="7" cy="93"/>
              </a:xfrm>
            </p:grpSpPr>
            <p:sp>
              <p:nvSpPr>
                <p:cNvPr id="58" name="AutoShape 70"/>
                <p:cNvSpPr>
                  <a:spLocks noChangeArrowheads="1"/>
                </p:cNvSpPr>
                <p:nvPr/>
              </p:nvSpPr>
              <p:spPr bwMode="auto">
                <a:xfrm>
                  <a:off x="5187" y="1634"/>
                  <a:ext cx="7" cy="16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AutoShape 71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5187" y="1711"/>
                  <a:ext cx="7" cy="16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72"/>
                <p:cNvSpPr>
                  <a:spLocks noChangeShapeType="1"/>
                </p:cNvSpPr>
                <p:nvPr/>
              </p:nvSpPr>
              <p:spPr bwMode="auto">
                <a:xfrm>
                  <a:off x="5190" y="1653"/>
                  <a:ext cx="0" cy="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50" name="Group 73"/>
              <p:cNvGrpSpPr>
                <a:grpSpLocks/>
              </p:cNvGrpSpPr>
              <p:nvPr/>
            </p:nvGrpSpPr>
            <p:grpSpPr bwMode="auto">
              <a:xfrm>
                <a:off x="5328" y="1635"/>
                <a:ext cx="9" cy="93"/>
                <a:chOff x="5328" y="1635"/>
                <a:chExt cx="9" cy="93"/>
              </a:xfrm>
            </p:grpSpPr>
            <p:sp>
              <p:nvSpPr>
                <p:cNvPr id="55" name="AutoShape 74"/>
                <p:cNvSpPr>
                  <a:spLocks noChangeArrowheads="1"/>
                </p:cNvSpPr>
                <p:nvPr/>
              </p:nvSpPr>
              <p:spPr bwMode="auto">
                <a:xfrm>
                  <a:off x="5328" y="1635"/>
                  <a:ext cx="9" cy="16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AutoShape 75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5328" y="1712"/>
                  <a:ext cx="9" cy="16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76"/>
                <p:cNvSpPr>
                  <a:spLocks noChangeShapeType="1"/>
                </p:cNvSpPr>
                <p:nvPr/>
              </p:nvSpPr>
              <p:spPr bwMode="auto">
                <a:xfrm>
                  <a:off x="5333" y="1654"/>
                  <a:ext cx="0" cy="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51" name="Group 77"/>
              <p:cNvGrpSpPr>
                <a:grpSpLocks/>
              </p:cNvGrpSpPr>
              <p:nvPr/>
            </p:nvGrpSpPr>
            <p:grpSpPr bwMode="auto">
              <a:xfrm>
                <a:off x="5655" y="1636"/>
                <a:ext cx="8" cy="93"/>
                <a:chOff x="5655" y="1636"/>
                <a:chExt cx="8" cy="93"/>
              </a:xfrm>
            </p:grpSpPr>
            <p:sp>
              <p:nvSpPr>
                <p:cNvPr id="52" name="AutoShape 78"/>
                <p:cNvSpPr>
                  <a:spLocks noChangeArrowheads="1"/>
                </p:cNvSpPr>
                <p:nvPr/>
              </p:nvSpPr>
              <p:spPr bwMode="auto">
                <a:xfrm>
                  <a:off x="5655" y="1636"/>
                  <a:ext cx="8" cy="16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AutoShape 79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5655" y="1713"/>
                  <a:ext cx="8" cy="16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80"/>
                <p:cNvSpPr>
                  <a:spLocks noChangeShapeType="1"/>
                </p:cNvSpPr>
                <p:nvPr/>
              </p:nvSpPr>
              <p:spPr bwMode="auto">
                <a:xfrm>
                  <a:off x="5660" y="1655"/>
                  <a:ext cx="0" cy="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</p:grpSp>
      </p:grpSp>
      <p:sp>
        <p:nvSpPr>
          <p:cNvPr id="84" name="Rectangle 81"/>
          <p:cNvSpPr>
            <a:spLocks noChangeArrowheads="1"/>
          </p:cNvSpPr>
          <p:nvPr/>
        </p:nvSpPr>
        <p:spPr bwMode="auto">
          <a:xfrm>
            <a:off x="5572249" y="1668686"/>
            <a:ext cx="1195388" cy="18494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82"/>
          <p:cNvSpPr>
            <a:spLocks noChangeArrowheads="1"/>
          </p:cNvSpPr>
          <p:nvPr/>
        </p:nvSpPr>
        <p:spPr bwMode="auto">
          <a:xfrm>
            <a:off x="6042149" y="2197323"/>
            <a:ext cx="238125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600"/>
              <a:t>.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.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.</a:t>
            </a:r>
          </a:p>
        </p:txBody>
      </p:sp>
      <p:sp>
        <p:nvSpPr>
          <p:cNvPr id="86" name="Rectangle 83"/>
          <p:cNvSpPr>
            <a:spLocks noChangeArrowheads="1"/>
          </p:cNvSpPr>
          <p:nvPr/>
        </p:nvSpPr>
        <p:spPr bwMode="auto">
          <a:xfrm>
            <a:off x="5616699" y="3008536"/>
            <a:ext cx="1085850" cy="431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84"/>
          <p:cNvSpPr>
            <a:spLocks noChangeArrowheads="1"/>
          </p:cNvSpPr>
          <p:nvPr/>
        </p:nvSpPr>
        <p:spPr bwMode="auto">
          <a:xfrm>
            <a:off x="5546849" y="2975198"/>
            <a:ext cx="12319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600"/>
              <a:t>Datenbank-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schema</a:t>
            </a:r>
          </a:p>
        </p:txBody>
      </p:sp>
      <p:grpSp>
        <p:nvGrpSpPr>
          <p:cNvPr id="88" name="Group 85"/>
          <p:cNvGrpSpPr>
            <a:grpSpLocks/>
          </p:cNvGrpSpPr>
          <p:nvPr/>
        </p:nvGrpSpPr>
        <p:grpSpPr bwMode="auto">
          <a:xfrm>
            <a:off x="5632574" y="1738536"/>
            <a:ext cx="1114425" cy="530225"/>
            <a:chOff x="3780" y="1263"/>
            <a:chExt cx="702" cy="334"/>
          </a:xfrm>
        </p:grpSpPr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3780" y="1275"/>
              <a:ext cx="676" cy="2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87"/>
            <p:cNvSpPr>
              <a:spLocks noChangeArrowheads="1"/>
            </p:cNvSpPr>
            <p:nvPr/>
          </p:nvSpPr>
          <p:spPr bwMode="auto">
            <a:xfrm>
              <a:off x="3799" y="1263"/>
              <a:ext cx="68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1600"/>
                <a:t>Workflow-</a:t>
              </a:r>
            </a:p>
            <a:p>
              <a:pPr algn="ctr">
                <a:lnSpc>
                  <a:spcPct val="90000"/>
                </a:lnSpc>
              </a:pPr>
              <a:r>
                <a:rPr lang="de-DE" sz="1600"/>
                <a:t>Modell</a:t>
              </a:r>
            </a:p>
          </p:txBody>
        </p:sp>
      </p:grpSp>
      <p:grpSp>
        <p:nvGrpSpPr>
          <p:cNvPr id="91" name="Group 88"/>
          <p:cNvGrpSpPr>
            <a:grpSpLocks/>
          </p:cNvGrpSpPr>
          <p:nvPr/>
        </p:nvGrpSpPr>
        <p:grpSpPr bwMode="auto">
          <a:xfrm>
            <a:off x="4054599" y="1668686"/>
            <a:ext cx="835025" cy="1849437"/>
            <a:chOff x="2786" y="1219"/>
            <a:chExt cx="526" cy="1165"/>
          </a:xfrm>
        </p:grpSpPr>
        <p:sp>
          <p:nvSpPr>
            <p:cNvPr id="92" name="Rectangle 89"/>
            <p:cNvSpPr>
              <a:spLocks noChangeArrowheads="1"/>
            </p:cNvSpPr>
            <p:nvPr/>
          </p:nvSpPr>
          <p:spPr bwMode="auto">
            <a:xfrm>
              <a:off x="2786" y="1219"/>
              <a:ext cx="526" cy="11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3" name="Group 90"/>
            <p:cNvGrpSpPr>
              <a:grpSpLocks/>
            </p:cNvGrpSpPr>
            <p:nvPr/>
          </p:nvGrpSpPr>
          <p:grpSpPr bwMode="auto">
            <a:xfrm>
              <a:off x="2818" y="2030"/>
              <a:ext cx="491" cy="344"/>
              <a:chOff x="2818" y="2030"/>
              <a:chExt cx="491" cy="344"/>
            </a:xfrm>
          </p:grpSpPr>
          <p:sp>
            <p:nvSpPr>
              <p:cNvPr id="94" name="Rectangle 91"/>
              <p:cNvSpPr>
                <a:spLocks noChangeArrowheads="1"/>
              </p:cNvSpPr>
              <p:nvPr/>
            </p:nvSpPr>
            <p:spPr bwMode="auto">
              <a:xfrm>
                <a:off x="2830" y="2030"/>
                <a:ext cx="441" cy="31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92"/>
              <p:cNvSpPr>
                <a:spLocks noChangeArrowheads="1"/>
              </p:cNvSpPr>
              <p:nvPr/>
            </p:nvSpPr>
            <p:spPr bwMode="auto">
              <a:xfrm>
                <a:off x="2818" y="2040"/>
                <a:ext cx="491" cy="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 sz="1600"/>
                  <a:t>E/R-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de-DE" sz="1600"/>
                  <a:t>Modell</a:t>
                </a:r>
              </a:p>
            </p:txBody>
          </p:sp>
        </p:grpSp>
      </p:grpSp>
      <p:grpSp>
        <p:nvGrpSpPr>
          <p:cNvPr id="96" name="Group 93"/>
          <p:cNvGrpSpPr>
            <a:grpSpLocks/>
          </p:cNvGrpSpPr>
          <p:nvPr/>
        </p:nvGrpSpPr>
        <p:grpSpPr bwMode="auto">
          <a:xfrm>
            <a:off x="6881937" y="2568798"/>
            <a:ext cx="492125" cy="338138"/>
            <a:chOff x="4567" y="1786"/>
            <a:chExt cx="310" cy="213"/>
          </a:xfrm>
        </p:grpSpPr>
        <p:sp>
          <p:nvSpPr>
            <p:cNvPr id="97" name="Rectangle 94"/>
            <p:cNvSpPr>
              <a:spLocks noChangeArrowheads="1"/>
            </p:cNvSpPr>
            <p:nvPr/>
          </p:nvSpPr>
          <p:spPr bwMode="auto">
            <a:xfrm>
              <a:off x="4606" y="1787"/>
              <a:ext cx="2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...</a:t>
              </a:r>
            </a:p>
          </p:txBody>
        </p:sp>
        <p:grpSp>
          <p:nvGrpSpPr>
            <p:cNvPr id="98" name="Group 95"/>
            <p:cNvGrpSpPr>
              <a:grpSpLocks/>
            </p:cNvGrpSpPr>
            <p:nvPr/>
          </p:nvGrpSpPr>
          <p:grpSpPr bwMode="auto">
            <a:xfrm>
              <a:off x="4773" y="1786"/>
              <a:ext cx="104" cy="114"/>
              <a:chOff x="4773" y="1786"/>
              <a:chExt cx="104" cy="114"/>
            </a:xfrm>
          </p:grpSpPr>
          <p:sp>
            <p:nvSpPr>
              <p:cNvPr id="103" name="AutoShape 96"/>
              <p:cNvSpPr>
                <a:spLocks noChangeArrowheads="1"/>
              </p:cNvSpPr>
              <p:nvPr/>
            </p:nvSpPr>
            <p:spPr bwMode="auto">
              <a:xfrm rot="5400000">
                <a:off x="4806" y="1829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AutoShape 97"/>
              <p:cNvSpPr>
                <a:spLocks noChangeArrowheads="1"/>
              </p:cNvSpPr>
              <p:nvPr/>
            </p:nvSpPr>
            <p:spPr bwMode="auto">
              <a:xfrm rot="16200000" flipH="1">
                <a:off x="4730" y="1829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Line 98"/>
              <p:cNvSpPr>
                <a:spLocks noChangeShapeType="1"/>
              </p:cNvSpPr>
              <p:nvPr/>
            </p:nvSpPr>
            <p:spPr bwMode="auto">
              <a:xfrm>
                <a:off x="4817" y="1844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99" name="Group 99"/>
            <p:cNvGrpSpPr>
              <a:grpSpLocks/>
            </p:cNvGrpSpPr>
            <p:nvPr/>
          </p:nvGrpSpPr>
          <p:grpSpPr bwMode="auto">
            <a:xfrm>
              <a:off x="4567" y="1788"/>
              <a:ext cx="104" cy="114"/>
              <a:chOff x="4567" y="1788"/>
              <a:chExt cx="104" cy="114"/>
            </a:xfrm>
          </p:grpSpPr>
          <p:sp>
            <p:nvSpPr>
              <p:cNvPr id="100" name="AutoShape 100"/>
              <p:cNvSpPr>
                <a:spLocks noChangeArrowheads="1"/>
              </p:cNvSpPr>
              <p:nvPr/>
            </p:nvSpPr>
            <p:spPr bwMode="auto">
              <a:xfrm rot="5400000">
                <a:off x="4600" y="1831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AutoShape 101"/>
              <p:cNvSpPr>
                <a:spLocks noChangeArrowheads="1"/>
              </p:cNvSpPr>
              <p:nvPr/>
            </p:nvSpPr>
            <p:spPr bwMode="auto">
              <a:xfrm rot="16200000" flipH="1">
                <a:off x="4524" y="1831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Line 102"/>
              <p:cNvSpPr>
                <a:spLocks noChangeShapeType="1"/>
              </p:cNvSpPr>
              <p:nvPr/>
            </p:nvSpPr>
            <p:spPr bwMode="auto">
              <a:xfrm>
                <a:off x="4611" y="1846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grpSp>
        <p:nvGrpSpPr>
          <p:cNvPr id="106" name="Group 103"/>
          <p:cNvGrpSpPr>
            <a:grpSpLocks/>
          </p:cNvGrpSpPr>
          <p:nvPr/>
        </p:nvGrpSpPr>
        <p:grpSpPr bwMode="auto">
          <a:xfrm>
            <a:off x="5019799" y="2571973"/>
            <a:ext cx="492125" cy="338138"/>
            <a:chOff x="3394" y="1788"/>
            <a:chExt cx="310" cy="213"/>
          </a:xfrm>
        </p:grpSpPr>
        <p:sp>
          <p:nvSpPr>
            <p:cNvPr id="107" name="Rectangle 104"/>
            <p:cNvSpPr>
              <a:spLocks noChangeArrowheads="1"/>
            </p:cNvSpPr>
            <p:nvPr/>
          </p:nvSpPr>
          <p:spPr bwMode="auto">
            <a:xfrm>
              <a:off x="3433" y="1789"/>
              <a:ext cx="2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...</a:t>
              </a:r>
            </a:p>
          </p:txBody>
        </p:sp>
        <p:grpSp>
          <p:nvGrpSpPr>
            <p:cNvPr id="108" name="Group 105"/>
            <p:cNvGrpSpPr>
              <a:grpSpLocks/>
            </p:cNvGrpSpPr>
            <p:nvPr/>
          </p:nvGrpSpPr>
          <p:grpSpPr bwMode="auto">
            <a:xfrm>
              <a:off x="3600" y="1788"/>
              <a:ext cx="104" cy="114"/>
              <a:chOff x="3600" y="1788"/>
              <a:chExt cx="104" cy="114"/>
            </a:xfrm>
          </p:grpSpPr>
          <p:sp>
            <p:nvSpPr>
              <p:cNvPr id="113" name="AutoShape 106"/>
              <p:cNvSpPr>
                <a:spLocks noChangeArrowheads="1"/>
              </p:cNvSpPr>
              <p:nvPr/>
            </p:nvSpPr>
            <p:spPr bwMode="auto">
              <a:xfrm rot="5400000">
                <a:off x="3633" y="1831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AutoShape 107"/>
              <p:cNvSpPr>
                <a:spLocks noChangeArrowheads="1"/>
              </p:cNvSpPr>
              <p:nvPr/>
            </p:nvSpPr>
            <p:spPr bwMode="auto">
              <a:xfrm rot="16200000" flipH="1">
                <a:off x="3557" y="1831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Line 108"/>
              <p:cNvSpPr>
                <a:spLocks noChangeShapeType="1"/>
              </p:cNvSpPr>
              <p:nvPr/>
            </p:nvSpPr>
            <p:spPr bwMode="auto">
              <a:xfrm>
                <a:off x="3644" y="1846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109" name="Group 109"/>
            <p:cNvGrpSpPr>
              <a:grpSpLocks/>
            </p:cNvGrpSpPr>
            <p:nvPr/>
          </p:nvGrpSpPr>
          <p:grpSpPr bwMode="auto">
            <a:xfrm>
              <a:off x="3394" y="1790"/>
              <a:ext cx="104" cy="114"/>
              <a:chOff x="3394" y="1790"/>
              <a:chExt cx="104" cy="114"/>
            </a:xfrm>
          </p:grpSpPr>
          <p:sp>
            <p:nvSpPr>
              <p:cNvPr id="110" name="AutoShape 110"/>
              <p:cNvSpPr>
                <a:spLocks noChangeArrowheads="1"/>
              </p:cNvSpPr>
              <p:nvPr/>
            </p:nvSpPr>
            <p:spPr bwMode="auto">
              <a:xfrm rot="5400000">
                <a:off x="3427" y="1833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AutoShape 111"/>
              <p:cNvSpPr>
                <a:spLocks noChangeArrowheads="1"/>
              </p:cNvSpPr>
              <p:nvPr/>
            </p:nvSpPr>
            <p:spPr bwMode="auto">
              <a:xfrm rot="16200000" flipH="1">
                <a:off x="3351" y="1833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Line 112"/>
              <p:cNvSpPr>
                <a:spLocks noChangeShapeType="1"/>
              </p:cNvSpPr>
              <p:nvPr/>
            </p:nvSpPr>
            <p:spPr bwMode="auto">
              <a:xfrm>
                <a:off x="3438" y="1848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grpSp>
        <p:nvGrpSpPr>
          <p:cNvPr id="116" name="Group 113"/>
          <p:cNvGrpSpPr>
            <a:grpSpLocks/>
          </p:cNvGrpSpPr>
          <p:nvPr/>
        </p:nvGrpSpPr>
        <p:grpSpPr bwMode="auto">
          <a:xfrm>
            <a:off x="3494212" y="2573561"/>
            <a:ext cx="492125" cy="338137"/>
            <a:chOff x="2433" y="1789"/>
            <a:chExt cx="310" cy="213"/>
          </a:xfrm>
        </p:grpSpPr>
        <p:sp>
          <p:nvSpPr>
            <p:cNvPr id="117" name="Rectangle 114"/>
            <p:cNvSpPr>
              <a:spLocks noChangeArrowheads="1"/>
            </p:cNvSpPr>
            <p:nvPr/>
          </p:nvSpPr>
          <p:spPr bwMode="auto">
            <a:xfrm>
              <a:off x="2472" y="1790"/>
              <a:ext cx="2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...</a:t>
              </a:r>
            </a:p>
          </p:txBody>
        </p:sp>
        <p:grpSp>
          <p:nvGrpSpPr>
            <p:cNvPr id="118" name="Group 115"/>
            <p:cNvGrpSpPr>
              <a:grpSpLocks/>
            </p:cNvGrpSpPr>
            <p:nvPr/>
          </p:nvGrpSpPr>
          <p:grpSpPr bwMode="auto">
            <a:xfrm>
              <a:off x="2639" y="1789"/>
              <a:ext cx="104" cy="114"/>
              <a:chOff x="2639" y="1789"/>
              <a:chExt cx="104" cy="114"/>
            </a:xfrm>
          </p:grpSpPr>
          <p:sp>
            <p:nvSpPr>
              <p:cNvPr id="123" name="AutoShape 116"/>
              <p:cNvSpPr>
                <a:spLocks noChangeArrowheads="1"/>
              </p:cNvSpPr>
              <p:nvPr/>
            </p:nvSpPr>
            <p:spPr bwMode="auto">
              <a:xfrm rot="5400000">
                <a:off x="2672" y="1832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AutoShape 117"/>
              <p:cNvSpPr>
                <a:spLocks noChangeArrowheads="1"/>
              </p:cNvSpPr>
              <p:nvPr/>
            </p:nvSpPr>
            <p:spPr bwMode="auto">
              <a:xfrm rot="16200000" flipH="1">
                <a:off x="2596" y="1832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Line 118"/>
              <p:cNvSpPr>
                <a:spLocks noChangeShapeType="1"/>
              </p:cNvSpPr>
              <p:nvPr/>
            </p:nvSpPr>
            <p:spPr bwMode="auto">
              <a:xfrm>
                <a:off x="2683" y="1847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119" name="Group 119"/>
            <p:cNvGrpSpPr>
              <a:grpSpLocks/>
            </p:cNvGrpSpPr>
            <p:nvPr/>
          </p:nvGrpSpPr>
          <p:grpSpPr bwMode="auto">
            <a:xfrm>
              <a:off x="2433" y="1791"/>
              <a:ext cx="104" cy="114"/>
              <a:chOff x="2433" y="1791"/>
              <a:chExt cx="104" cy="114"/>
            </a:xfrm>
          </p:grpSpPr>
          <p:sp>
            <p:nvSpPr>
              <p:cNvPr id="120" name="AutoShape 120"/>
              <p:cNvSpPr>
                <a:spLocks noChangeArrowheads="1"/>
              </p:cNvSpPr>
              <p:nvPr/>
            </p:nvSpPr>
            <p:spPr bwMode="auto">
              <a:xfrm rot="5400000">
                <a:off x="2466" y="1834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AutoShape 121"/>
              <p:cNvSpPr>
                <a:spLocks noChangeArrowheads="1"/>
              </p:cNvSpPr>
              <p:nvPr/>
            </p:nvSpPr>
            <p:spPr bwMode="auto">
              <a:xfrm rot="16200000" flipH="1">
                <a:off x="2390" y="1834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Line 122"/>
              <p:cNvSpPr>
                <a:spLocks noChangeShapeType="1"/>
              </p:cNvSpPr>
              <p:nvPr/>
            </p:nvSpPr>
            <p:spPr bwMode="auto">
              <a:xfrm>
                <a:off x="2477" y="1849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grpSp>
        <p:nvGrpSpPr>
          <p:cNvPr id="126" name="Group 123"/>
          <p:cNvGrpSpPr>
            <a:grpSpLocks/>
          </p:cNvGrpSpPr>
          <p:nvPr/>
        </p:nvGrpSpPr>
        <p:grpSpPr bwMode="auto">
          <a:xfrm>
            <a:off x="1955924" y="2573561"/>
            <a:ext cx="492125" cy="338137"/>
            <a:chOff x="1464" y="1789"/>
            <a:chExt cx="310" cy="213"/>
          </a:xfrm>
        </p:grpSpPr>
        <p:sp>
          <p:nvSpPr>
            <p:cNvPr id="127" name="Rectangle 124"/>
            <p:cNvSpPr>
              <a:spLocks noChangeArrowheads="1"/>
            </p:cNvSpPr>
            <p:nvPr/>
          </p:nvSpPr>
          <p:spPr bwMode="auto">
            <a:xfrm>
              <a:off x="1503" y="1790"/>
              <a:ext cx="2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...</a:t>
              </a:r>
            </a:p>
          </p:txBody>
        </p:sp>
        <p:grpSp>
          <p:nvGrpSpPr>
            <p:cNvPr id="128" name="Group 125"/>
            <p:cNvGrpSpPr>
              <a:grpSpLocks/>
            </p:cNvGrpSpPr>
            <p:nvPr/>
          </p:nvGrpSpPr>
          <p:grpSpPr bwMode="auto">
            <a:xfrm>
              <a:off x="1670" y="1789"/>
              <a:ext cx="104" cy="114"/>
              <a:chOff x="1670" y="1789"/>
              <a:chExt cx="104" cy="114"/>
            </a:xfrm>
          </p:grpSpPr>
          <p:sp>
            <p:nvSpPr>
              <p:cNvPr id="133" name="AutoShape 126"/>
              <p:cNvSpPr>
                <a:spLocks noChangeArrowheads="1"/>
              </p:cNvSpPr>
              <p:nvPr/>
            </p:nvSpPr>
            <p:spPr bwMode="auto">
              <a:xfrm rot="5400000">
                <a:off x="1703" y="1832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AutoShape 127"/>
              <p:cNvSpPr>
                <a:spLocks noChangeArrowheads="1"/>
              </p:cNvSpPr>
              <p:nvPr/>
            </p:nvSpPr>
            <p:spPr bwMode="auto">
              <a:xfrm rot="16200000" flipH="1">
                <a:off x="1627" y="1832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Line 128"/>
              <p:cNvSpPr>
                <a:spLocks noChangeShapeType="1"/>
              </p:cNvSpPr>
              <p:nvPr/>
            </p:nvSpPr>
            <p:spPr bwMode="auto">
              <a:xfrm>
                <a:off x="1714" y="1847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129" name="Group 129"/>
            <p:cNvGrpSpPr>
              <a:grpSpLocks/>
            </p:cNvGrpSpPr>
            <p:nvPr/>
          </p:nvGrpSpPr>
          <p:grpSpPr bwMode="auto">
            <a:xfrm>
              <a:off x="1464" y="1791"/>
              <a:ext cx="104" cy="114"/>
              <a:chOff x="1464" y="1791"/>
              <a:chExt cx="104" cy="114"/>
            </a:xfrm>
          </p:grpSpPr>
          <p:sp>
            <p:nvSpPr>
              <p:cNvPr id="130" name="AutoShape 130"/>
              <p:cNvSpPr>
                <a:spLocks noChangeArrowheads="1"/>
              </p:cNvSpPr>
              <p:nvPr/>
            </p:nvSpPr>
            <p:spPr bwMode="auto">
              <a:xfrm rot="5400000">
                <a:off x="1497" y="1834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AutoShape 131"/>
              <p:cNvSpPr>
                <a:spLocks noChangeArrowheads="1"/>
              </p:cNvSpPr>
              <p:nvPr/>
            </p:nvSpPr>
            <p:spPr bwMode="auto">
              <a:xfrm rot="16200000" flipH="1">
                <a:off x="1421" y="1834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Line 132"/>
              <p:cNvSpPr>
                <a:spLocks noChangeShapeType="1"/>
              </p:cNvSpPr>
              <p:nvPr/>
            </p:nvSpPr>
            <p:spPr bwMode="auto">
              <a:xfrm>
                <a:off x="1508" y="1849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136" name="Rectangle 133"/>
          <p:cNvSpPr>
            <a:spLocks noChangeArrowheads="1"/>
          </p:cNvSpPr>
          <p:nvPr/>
        </p:nvSpPr>
        <p:spPr bwMode="auto">
          <a:xfrm>
            <a:off x="5145419" y="1052736"/>
            <a:ext cx="2091920" cy="58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dirty="0" smtClean="0"/>
              <a:t>Informationssystem</a:t>
            </a:r>
          </a:p>
          <a:p>
            <a:pPr algn="ctr">
              <a:lnSpc>
                <a:spcPct val="90000"/>
              </a:lnSpc>
            </a:pPr>
            <a:r>
              <a:rPr lang="de-DE" dirty="0" smtClean="0"/>
              <a:t>-Modell</a:t>
            </a:r>
            <a:endParaRPr lang="de-DE" dirty="0"/>
          </a:p>
        </p:txBody>
      </p:sp>
      <p:sp>
        <p:nvSpPr>
          <p:cNvPr id="137" name="Rectangle 134"/>
          <p:cNvSpPr>
            <a:spLocks noChangeArrowheads="1"/>
          </p:cNvSpPr>
          <p:nvPr/>
        </p:nvSpPr>
        <p:spPr bwMode="auto">
          <a:xfrm>
            <a:off x="2146424" y="1052736"/>
            <a:ext cx="1630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Anforderungs-</a:t>
            </a:r>
          </a:p>
          <a:p>
            <a:pPr algn="ctr">
              <a:lnSpc>
                <a:spcPct val="90000"/>
              </a:lnSpc>
            </a:pPr>
            <a:r>
              <a:rPr lang="de-DE"/>
              <a:t>dokument</a:t>
            </a:r>
          </a:p>
        </p:txBody>
      </p:sp>
      <p:sp>
        <p:nvSpPr>
          <p:cNvPr id="138" name="Rectangle 135"/>
          <p:cNvSpPr>
            <a:spLocks noChangeArrowheads="1"/>
          </p:cNvSpPr>
          <p:nvPr/>
        </p:nvSpPr>
        <p:spPr bwMode="auto">
          <a:xfrm>
            <a:off x="4297487" y="1306736"/>
            <a:ext cx="371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...</a:t>
            </a:r>
          </a:p>
        </p:txBody>
      </p:sp>
      <p:sp>
        <p:nvSpPr>
          <p:cNvPr id="139" name="Rectangle 136"/>
          <p:cNvSpPr>
            <a:spLocks noChangeArrowheads="1"/>
          </p:cNvSpPr>
          <p:nvPr/>
        </p:nvSpPr>
        <p:spPr bwMode="auto">
          <a:xfrm>
            <a:off x="7059737" y="4384154"/>
            <a:ext cx="19605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dirty="0"/>
              <a:t>z.B. im</a:t>
            </a:r>
          </a:p>
          <a:p>
            <a:pPr algn="ctr">
              <a:lnSpc>
                <a:spcPct val="90000"/>
              </a:lnSpc>
            </a:pPr>
            <a:r>
              <a:rPr lang="de-DE" dirty="0"/>
              <a:t>relationalen</a:t>
            </a:r>
          </a:p>
          <a:p>
            <a:pPr algn="ctr">
              <a:lnSpc>
                <a:spcPct val="90000"/>
              </a:lnSpc>
            </a:pPr>
            <a:r>
              <a:rPr lang="de-DE" dirty="0"/>
              <a:t>Datenbankmodell</a:t>
            </a:r>
          </a:p>
        </p:txBody>
      </p:sp>
      <p:sp>
        <p:nvSpPr>
          <p:cNvPr id="140" name="Bogen 137"/>
          <p:cNvSpPr>
            <a:spLocks/>
          </p:cNvSpPr>
          <p:nvPr/>
        </p:nvSpPr>
        <p:spPr bwMode="auto">
          <a:xfrm>
            <a:off x="6599362" y="3373661"/>
            <a:ext cx="1365250" cy="94138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" name="Oval 138"/>
          <p:cNvSpPr>
            <a:spLocks noChangeArrowheads="1"/>
          </p:cNvSpPr>
          <p:nvPr/>
        </p:nvSpPr>
        <p:spPr bwMode="auto">
          <a:xfrm>
            <a:off x="6996237" y="4365104"/>
            <a:ext cx="2070100" cy="10541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2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2294658"/>
              </p:ext>
            </p:extLst>
          </p:nvPr>
        </p:nvGraphicFramePr>
        <p:xfrm>
          <a:off x="2379787" y="1308323"/>
          <a:ext cx="1071562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54" name="ABC FlowCharter" r:id="rId3" imgW="1144588" imgH="838200" progId="ABCFlow">
                  <p:embed/>
                </p:oleObj>
              </mc:Choice>
              <mc:Fallback>
                <p:oleObj name="ABC FlowCharter" r:id="rId3" imgW="1144588" imgH="838200" progId="ABCFlow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787" y="1308323"/>
                        <a:ext cx="1071562" cy="257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blurRad="63500" dist="107763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2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" name="Line 140"/>
          <p:cNvSpPr>
            <a:spLocks noChangeShapeType="1"/>
          </p:cNvSpPr>
          <p:nvPr/>
        </p:nvSpPr>
        <p:spPr bwMode="auto">
          <a:xfrm>
            <a:off x="2667124" y="1905223"/>
            <a:ext cx="49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4" name="Line 141"/>
          <p:cNvSpPr>
            <a:spLocks noChangeShapeType="1"/>
          </p:cNvSpPr>
          <p:nvPr/>
        </p:nvSpPr>
        <p:spPr bwMode="auto">
          <a:xfrm>
            <a:off x="2667124" y="1987773"/>
            <a:ext cx="49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" name="Line 142"/>
          <p:cNvSpPr>
            <a:spLocks noChangeShapeType="1"/>
          </p:cNvSpPr>
          <p:nvPr/>
        </p:nvSpPr>
        <p:spPr bwMode="auto">
          <a:xfrm>
            <a:off x="2667124" y="2070323"/>
            <a:ext cx="49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" name="Line 143"/>
          <p:cNvSpPr>
            <a:spLocks noChangeShapeType="1"/>
          </p:cNvSpPr>
          <p:nvPr/>
        </p:nvSpPr>
        <p:spPr bwMode="auto">
          <a:xfrm>
            <a:off x="2667124" y="2152873"/>
            <a:ext cx="49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" name="Line 144"/>
          <p:cNvSpPr>
            <a:spLocks noChangeShapeType="1"/>
          </p:cNvSpPr>
          <p:nvPr/>
        </p:nvSpPr>
        <p:spPr bwMode="auto">
          <a:xfrm>
            <a:off x="2667124" y="2235423"/>
            <a:ext cx="209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" name="Rectangle 145"/>
          <p:cNvSpPr>
            <a:spLocks noChangeArrowheads="1"/>
          </p:cNvSpPr>
          <p:nvPr/>
        </p:nvSpPr>
        <p:spPr bwMode="auto">
          <a:xfrm>
            <a:off x="4365749" y="2006823"/>
            <a:ext cx="238125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600"/>
              <a:t>.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.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.</a:t>
            </a:r>
          </a:p>
        </p:txBody>
      </p:sp>
      <p:sp>
        <p:nvSpPr>
          <p:cNvPr id="149" name="Line 146"/>
          <p:cNvSpPr>
            <a:spLocks noChangeShapeType="1"/>
          </p:cNvSpPr>
          <p:nvPr/>
        </p:nvSpPr>
        <p:spPr bwMode="auto">
          <a:xfrm>
            <a:off x="2328987" y="1671861"/>
            <a:ext cx="12192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" name="Rechteck 149"/>
          <p:cNvSpPr/>
          <p:nvPr/>
        </p:nvSpPr>
        <p:spPr>
          <a:xfrm>
            <a:off x="2339752" y="623847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050" dirty="0">
                <a:solidFill>
                  <a:srgbClr val="0000FF"/>
                </a:solidFill>
              </a:rPr>
              <a:t>E. F. </a:t>
            </a:r>
            <a:r>
              <a:rPr lang="de-DE" sz="1050" dirty="0" err="1">
                <a:solidFill>
                  <a:srgbClr val="0000FF"/>
                </a:solidFill>
              </a:rPr>
              <a:t>Codd</a:t>
            </a:r>
            <a:r>
              <a:rPr lang="de-DE" sz="1050" dirty="0">
                <a:solidFill>
                  <a:srgbClr val="0000FF"/>
                </a:solidFill>
              </a:rPr>
              <a:t>, A Relational Model of Data </a:t>
            </a:r>
            <a:r>
              <a:rPr lang="de-DE" sz="1050" dirty="0" err="1">
                <a:solidFill>
                  <a:srgbClr val="0000FF"/>
                </a:solidFill>
              </a:rPr>
              <a:t>for</a:t>
            </a:r>
            <a:r>
              <a:rPr lang="de-DE" sz="1050" dirty="0">
                <a:solidFill>
                  <a:srgbClr val="0000FF"/>
                </a:solidFill>
              </a:rPr>
              <a:t> Large </a:t>
            </a:r>
            <a:r>
              <a:rPr lang="de-DE" sz="1050" dirty="0" err="1">
                <a:solidFill>
                  <a:srgbClr val="0000FF"/>
                </a:solidFill>
              </a:rPr>
              <a:t>Shared</a:t>
            </a:r>
            <a:r>
              <a:rPr lang="de-DE" sz="1050" dirty="0">
                <a:solidFill>
                  <a:srgbClr val="0000FF"/>
                </a:solidFill>
              </a:rPr>
              <a:t> Data Banks,</a:t>
            </a:r>
          </a:p>
          <a:p>
            <a:r>
              <a:rPr lang="de-DE" sz="1050" dirty="0">
                <a:solidFill>
                  <a:srgbClr val="0000FF"/>
                </a:solidFill>
              </a:rPr>
              <a:t>Communications of </a:t>
            </a:r>
            <a:r>
              <a:rPr lang="de-DE" sz="1050" dirty="0" err="1">
                <a:solidFill>
                  <a:srgbClr val="0000FF"/>
                </a:solidFill>
              </a:rPr>
              <a:t>the</a:t>
            </a:r>
            <a:r>
              <a:rPr lang="de-DE" sz="1050" dirty="0">
                <a:solidFill>
                  <a:srgbClr val="0000FF"/>
                </a:solidFill>
              </a:rPr>
              <a:t> ACM, Vol. 13, </a:t>
            </a:r>
            <a:r>
              <a:rPr lang="de-DE" sz="1050" dirty="0" err="1">
                <a:solidFill>
                  <a:srgbClr val="0000FF"/>
                </a:solidFill>
              </a:rPr>
              <a:t>No</a:t>
            </a:r>
            <a:r>
              <a:rPr lang="de-DE" sz="1050" dirty="0">
                <a:solidFill>
                  <a:srgbClr val="0000FF"/>
                </a:solidFill>
              </a:rPr>
              <a:t>. 6, June 1970, pp. 377-387, </a:t>
            </a:r>
            <a:r>
              <a:rPr lang="de-DE" sz="1050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3" name="Rechteck 2"/>
          <p:cNvSpPr/>
          <p:nvPr/>
        </p:nvSpPr>
        <p:spPr>
          <a:xfrm>
            <a:off x="2362200" y="5819125"/>
            <a:ext cx="41582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>
                <a:solidFill>
                  <a:srgbClr val="0000FF"/>
                </a:solidFill>
              </a:rPr>
              <a:t>P. Chen, The </a:t>
            </a:r>
            <a:r>
              <a:rPr lang="de-DE" sz="1100" dirty="0" err="1">
                <a:solidFill>
                  <a:srgbClr val="0000FF"/>
                </a:solidFill>
              </a:rPr>
              <a:t>Entity-Relationship</a:t>
            </a:r>
            <a:r>
              <a:rPr lang="de-DE" sz="1100" dirty="0">
                <a:solidFill>
                  <a:srgbClr val="0000FF"/>
                </a:solidFill>
              </a:rPr>
              <a:t> Model - </a:t>
            </a:r>
            <a:r>
              <a:rPr lang="de-DE" sz="1100" dirty="0" err="1">
                <a:solidFill>
                  <a:srgbClr val="0000FF"/>
                </a:solidFill>
              </a:rPr>
              <a:t>Toward</a:t>
            </a:r>
            <a:r>
              <a:rPr lang="de-DE" sz="1100" dirty="0">
                <a:solidFill>
                  <a:srgbClr val="0000FF"/>
                </a:solidFill>
              </a:rPr>
              <a:t> a Unified View of Data, ACM Transactions on Database Systems 1 (1), pp. 9–36, </a:t>
            </a:r>
            <a:r>
              <a:rPr lang="de-DE" sz="1100" b="1" dirty="0">
                <a:solidFill>
                  <a:srgbClr val="FF0000"/>
                </a:solidFill>
              </a:rPr>
              <a:t>1976</a:t>
            </a:r>
          </a:p>
        </p:txBody>
      </p:sp>
    </p:spTree>
    <p:extLst>
      <p:ext uri="{BB962C8B-B14F-4D97-AF65-F5344CB8AC3E}">
        <p14:creationId xmlns:p14="http://schemas.microsoft.com/office/powerpoint/2010/main" val="219680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Erstes Beispiel einer (relationalen) Datenbank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Datenbank für Inventar eines Weinkellers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Tabelle Weinkeller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04448" y="6309022"/>
            <a:ext cx="576064" cy="288330"/>
          </a:xfrm>
        </p:spPr>
        <p:txBody>
          <a:bodyPr/>
          <a:lstStyle/>
          <a:p>
            <a:pPr>
              <a:defRPr/>
            </a:pPr>
            <a:fld id="{632570F9-CF50-4FB0-9FB6-0A0B02ACCEF1}" type="slidenum">
              <a:rPr lang="de-DE" sz="1100" smtClean="0"/>
              <a:pPr>
                <a:defRPr/>
              </a:pPr>
              <a:t>9</a:t>
            </a:fld>
            <a:endParaRPr lang="de-DE" sz="1100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839935"/>
              </p:ext>
            </p:extLst>
          </p:nvPr>
        </p:nvGraphicFramePr>
        <p:xfrm>
          <a:off x="899592" y="2564904"/>
          <a:ext cx="5472608" cy="222504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936104"/>
                <a:gridCol w="1440160"/>
                <a:gridCol w="1152128"/>
                <a:gridCol w="1944216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Gestell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Sorte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Jahrgang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/>
                        <a:t>Anzahl_Flaschen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Franken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2009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5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1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Baden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2006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3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4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Rheinhessen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2007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10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1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Mosel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2013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Franken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2010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10</a:t>
                      </a:r>
                      <a:endParaRPr lang="de-DE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hteck 6"/>
          <p:cNvSpPr/>
          <p:nvPr/>
        </p:nvSpPr>
        <p:spPr>
          <a:xfrm>
            <a:off x="2339752" y="623847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050" dirty="0">
                <a:solidFill>
                  <a:srgbClr val="0000FF"/>
                </a:solidFill>
              </a:rPr>
              <a:t>E. F. </a:t>
            </a:r>
            <a:r>
              <a:rPr lang="de-DE" sz="1050" dirty="0" err="1">
                <a:solidFill>
                  <a:srgbClr val="0000FF"/>
                </a:solidFill>
              </a:rPr>
              <a:t>Codd</a:t>
            </a:r>
            <a:r>
              <a:rPr lang="de-DE" sz="1050" dirty="0">
                <a:solidFill>
                  <a:srgbClr val="0000FF"/>
                </a:solidFill>
              </a:rPr>
              <a:t>, A Relational Model of Data </a:t>
            </a:r>
            <a:r>
              <a:rPr lang="de-DE" sz="1050" dirty="0" err="1">
                <a:solidFill>
                  <a:srgbClr val="0000FF"/>
                </a:solidFill>
              </a:rPr>
              <a:t>for</a:t>
            </a:r>
            <a:r>
              <a:rPr lang="de-DE" sz="1050" dirty="0">
                <a:solidFill>
                  <a:srgbClr val="0000FF"/>
                </a:solidFill>
              </a:rPr>
              <a:t> Large </a:t>
            </a:r>
            <a:r>
              <a:rPr lang="de-DE" sz="1050" dirty="0" err="1">
                <a:solidFill>
                  <a:srgbClr val="0000FF"/>
                </a:solidFill>
              </a:rPr>
              <a:t>Shared</a:t>
            </a:r>
            <a:r>
              <a:rPr lang="de-DE" sz="1050" dirty="0">
                <a:solidFill>
                  <a:srgbClr val="0000FF"/>
                </a:solidFill>
              </a:rPr>
              <a:t> Data Banks,</a:t>
            </a:r>
          </a:p>
          <a:p>
            <a:r>
              <a:rPr lang="de-DE" sz="1050" dirty="0">
                <a:solidFill>
                  <a:srgbClr val="0000FF"/>
                </a:solidFill>
              </a:rPr>
              <a:t>Communications of </a:t>
            </a:r>
            <a:r>
              <a:rPr lang="de-DE" sz="1050" dirty="0" err="1">
                <a:solidFill>
                  <a:srgbClr val="0000FF"/>
                </a:solidFill>
              </a:rPr>
              <a:t>the</a:t>
            </a:r>
            <a:r>
              <a:rPr lang="de-DE" sz="1050" dirty="0">
                <a:solidFill>
                  <a:srgbClr val="0000FF"/>
                </a:solidFill>
              </a:rPr>
              <a:t> ACM, Vol. 13, </a:t>
            </a:r>
            <a:r>
              <a:rPr lang="de-DE" sz="1050" dirty="0" err="1">
                <a:solidFill>
                  <a:srgbClr val="0000FF"/>
                </a:solidFill>
              </a:rPr>
              <a:t>No</a:t>
            </a:r>
            <a:r>
              <a:rPr lang="de-DE" sz="1050" dirty="0">
                <a:solidFill>
                  <a:srgbClr val="0000FF"/>
                </a:solidFill>
              </a:rPr>
              <a:t>. 6, June 1970, pp. 377-387, </a:t>
            </a:r>
            <a:r>
              <a:rPr lang="de-DE" sz="1050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7656964" y="-27384"/>
            <a:ext cx="15055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Folie von Sven Groppe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6676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1997</Words>
  <Application>Microsoft Macintosh PowerPoint</Application>
  <PresentationFormat>Bildschirmpräsentation (4:3)</PresentationFormat>
  <Paragraphs>757</Paragraphs>
  <Slides>43</Slides>
  <Notes>15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43</vt:i4>
      </vt:variant>
    </vt:vector>
  </HeadingPairs>
  <TitlesOfParts>
    <vt:vector size="59" baseType="lpstr">
      <vt:lpstr>Abadi MT Condensed Light</vt:lpstr>
      <vt:lpstr>Arial Narrow</vt:lpstr>
      <vt:lpstr>Calibri</vt:lpstr>
      <vt:lpstr>Chalkduster</vt:lpstr>
      <vt:lpstr>Monotype Sorts</vt:lpstr>
      <vt:lpstr>ＭＳ Ｐゴシック</vt:lpstr>
      <vt:lpstr>Myriad Pro</vt:lpstr>
      <vt:lpstr>Symbol</vt:lpstr>
      <vt:lpstr>Tahoma</vt:lpstr>
      <vt:lpstr>Times New Roman</vt:lpstr>
      <vt:lpstr>Webdings</vt:lpstr>
      <vt:lpstr>Wingdings</vt:lpstr>
      <vt:lpstr>Arial</vt:lpstr>
      <vt:lpstr>7_Standarddesign</vt:lpstr>
      <vt:lpstr>ABC FlowCharter</vt:lpstr>
      <vt:lpstr>Clip</vt:lpstr>
      <vt:lpstr>Datenbanken </vt:lpstr>
      <vt:lpstr>Teilnehmerkreis und Voraussetzungen</vt:lpstr>
      <vt:lpstr>Organisatorisches: Übungen</vt:lpstr>
      <vt:lpstr>Organisatorisches: Prüfung</vt:lpstr>
      <vt:lpstr>Literatur</vt:lpstr>
      <vt:lpstr>Ausblick über IFIS Module</vt:lpstr>
      <vt:lpstr>Kapitel 1: Einführung</vt:lpstr>
      <vt:lpstr>Modelle und Abstraktion</vt:lpstr>
      <vt:lpstr>Erstes Beispiel einer (relationalen) Datenbank</vt:lpstr>
      <vt:lpstr>Erste Anfrage</vt:lpstr>
      <vt:lpstr>Datenbanksysteme</vt:lpstr>
      <vt:lpstr>Generisches Datenbankmodell und -system</vt:lpstr>
      <vt:lpstr>Sichten: DB-Subschemata und Subdatenbanken</vt:lpstr>
      <vt:lpstr>ANSI-SPARC-Architektur</vt:lpstr>
      <vt:lpstr>Datenunabhängigkeit</vt:lpstr>
      <vt:lpstr>Kapitel 2: Entity-Relationship-Modellierung</vt:lpstr>
      <vt:lpstr>Grundlegende Elemente von ER-Diagrammen</vt:lpstr>
      <vt:lpstr>Objekte/Entitäten und Attribute</vt:lpstr>
      <vt:lpstr>Generalisierung und Spezialisierung (1)</vt:lpstr>
      <vt:lpstr>Generalisierung und Spezialisierung (2)</vt:lpstr>
      <vt:lpstr>Generalisierung und Spezialisierung (3)</vt:lpstr>
      <vt:lpstr>Generalisierung und Spezialisierung (4)</vt:lpstr>
      <vt:lpstr>Assoziation / Relationship</vt:lpstr>
      <vt:lpstr>Assoziation / Relationship</vt:lpstr>
      <vt:lpstr>Assoziation / Relationship</vt:lpstr>
      <vt:lpstr>Lernziel 1:  </vt:lpstr>
      <vt:lpstr>Lernziel 1:  </vt:lpstr>
      <vt:lpstr>Lernziel 2: ER-Diagramm erläutern</vt:lpstr>
      <vt:lpstr>Aggregation und Dekomposition</vt:lpstr>
      <vt:lpstr>Aggregation (von Objekten)</vt:lpstr>
      <vt:lpstr>Identifikation und Schlüssel (1)</vt:lpstr>
      <vt:lpstr>Identifikation und Schlüssel (2)</vt:lpstr>
      <vt:lpstr>PowerPoint-Präsentation</vt:lpstr>
      <vt:lpstr>Funktionalitäten bei n-stelligen Beziehungen</vt:lpstr>
      <vt:lpstr>Beispiel-Beziehung: betreuen</vt:lpstr>
      <vt:lpstr>Dadurch erzwungene Konsistenzbedingungen</vt:lpstr>
      <vt:lpstr>PowerPoint-Präsentation</vt:lpstr>
      <vt:lpstr>(Min, Max)-Notation / Kardinalitäten</vt:lpstr>
      <vt:lpstr>Komplex-strukturierte Entities</vt:lpstr>
      <vt:lpstr>Komplex-strukturierte Entities</vt:lpstr>
      <vt:lpstr>Schwache, existenzabhängige Entities</vt:lpstr>
      <vt:lpstr>Prüfungen als schwacher Entitytyp</vt:lpstr>
      <vt:lpstr>Zusammenfassung, Kernpunkte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Özgür Özcep</cp:lastModifiedBy>
  <cp:revision>412</cp:revision>
  <cp:lastPrinted>2014-10-18T14:57:02Z</cp:lastPrinted>
  <dcterms:created xsi:type="dcterms:W3CDTF">2010-04-27T12:26:40Z</dcterms:created>
  <dcterms:modified xsi:type="dcterms:W3CDTF">2018-04-09T08:41:33Z</dcterms:modified>
</cp:coreProperties>
</file>