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59"/>
  </p:notesMasterIdLst>
  <p:handoutMasterIdLst>
    <p:handoutMasterId r:id="rId60"/>
  </p:handoutMasterIdLst>
  <p:sldIdLst>
    <p:sldId id="273" r:id="rId2"/>
    <p:sldId id="275" r:id="rId3"/>
    <p:sldId id="408" r:id="rId4"/>
    <p:sldId id="375" r:id="rId5"/>
    <p:sldId id="279" r:id="rId6"/>
    <p:sldId id="281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9" r:id="rId21"/>
    <p:sldId id="301" r:id="rId22"/>
    <p:sldId id="302" r:id="rId23"/>
    <p:sldId id="303" r:id="rId24"/>
    <p:sldId id="304" r:id="rId25"/>
    <p:sldId id="380" r:id="rId26"/>
    <p:sldId id="305" r:id="rId27"/>
    <p:sldId id="306" r:id="rId28"/>
    <p:sldId id="307" r:id="rId29"/>
    <p:sldId id="308" r:id="rId30"/>
    <p:sldId id="309" r:id="rId31"/>
    <p:sldId id="310" r:id="rId32"/>
    <p:sldId id="311" r:id="rId33"/>
    <p:sldId id="312" r:id="rId34"/>
    <p:sldId id="377" r:id="rId35"/>
    <p:sldId id="409" r:id="rId36"/>
    <p:sldId id="388" r:id="rId37"/>
    <p:sldId id="389" r:id="rId38"/>
    <p:sldId id="396" r:id="rId39"/>
    <p:sldId id="386" r:id="rId40"/>
    <p:sldId id="385" r:id="rId41"/>
    <p:sldId id="316" r:id="rId42"/>
    <p:sldId id="390" r:id="rId43"/>
    <p:sldId id="387" r:id="rId44"/>
    <p:sldId id="317" r:id="rId45"/>
    <p:sldId id="318" r:id="rId46"/>
    <p:sldId id="361" r:id="rId47"/>
    <p:sldId id="394" r:id="rId48"/>
    <p:sldId id="393" r:id="rId49"/>
    <p:sldId id="403" r:id="rId50"/>
    <p:sldId id="404" r:id="rId51"/>
    <p:sldId id="405" r:id="rId52"/>
    <p:sldId id="334" r:id="rId53"/>
    <p:sldId id="335" r:id="rId54"/>
    <p:sldId id="339" r:id="rId55"/>
    <p:sldId id="340" r:id="rId56"/>
    <p:sldId id="401" r:id="rId57"/>
    <p:sldId id="347" r:id="rId58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B5A"/>
    <a:srgbClr val="032EF0"/>
    <a:srgbClr val="00394A"/>
    <a:srgbClr val="003241"/>
    <a:srgbClr val="DAD9D3"/>
    <a:srgbClr val="B2B1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510" autoAdjust="0"/>
    <p:restoredTop sz="93435"/>
  </p:normalViewPr>
  <p:slideViewPr>
    <p:cSldViewPr>
      <p:cViewPr varScale="1">
        <p:scale>
          <a:sx n="99" d="100"/>
          <a:sy n="99" d="100"/>
        </p:scale>
        <p:origin x="120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theme" Target="theme/theme1.xml"/><Relationship Id="rId64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notesMaster" Target="notesMasters/notesMaster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handoutMaster" Target="handoutMasters/handoutMaster1.xml"/><Relationship Id="rId61" Type="http://schemas.openxmlformats.org/officeDocument/2006/relationships/presProps" Target="presProps.xml"/><Relationship Id="rId62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4524F4DD-39E2-074C-A821-79AE4EECD5C9}" type="datetimeFigureOut">
              <a:rPr lang="de-DE"/>
              <a:pPr>
                <a:defRPr/>
              </a:pPr>
              <a:t>23.04.18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BACD63D-AFCC-1640-81EA-D2C5D9BD401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9047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C162694-7365-914B-8B69-558832A77470}" type="datetimeFigureOut">
              <a:rPr lang="de-DE"/>
              <a:pPr>
                <a:defRPr/>
              </a:pPr>
              <a:t>23.04.18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US" noProof="0" smtClean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5DDC4CD-3502-7B49-8D09-DDBB7A84A63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2406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835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2473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7703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9585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5217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0060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853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0348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2933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6722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18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7478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784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3223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963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70006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58331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43783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54714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6584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0957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60266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054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72287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8192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2026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48908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62221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	B	C	D</a:t>
            </a:r>
          </a:p>
          <a:p>
            <a:r>
              <a:rPr lang="en-US" dirty="0" smtClean="0"/>
              <a:t>1	2	4	5</a:t>
            </a:r>
            <a:br>
              <a:rPr lang="en-US" dirty="0" smtClean="0"/>
            </a:br>
            <a:r>
              <a:rPr lang="en-US" dirty="0" smtClean="0"/>
              <a:t>1	3	5	6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DDC4CD-3502-7B49-8D09-DDBB7A84A63B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41443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8499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49220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8192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21164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9216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91637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22778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9011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5772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1469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44729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2288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65115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249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7700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97427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310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1551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3926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671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7743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5957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2318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744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903" y="4361859"/>
            <a:ext cx="5088194" cy="408924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785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CC8C2-DE1C-8642-9E22-5B37A837496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0213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9BC40-0EA7-3B43-8A5A-DEAD0F10D56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2411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412875"/>
            <a:ext cx="2057400" cy="4824413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12875"/>
            <a:ext cx="6019800" cy="4824413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D9D00-4579-CD4B-B22F-8C012024BB7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1718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64AD2-5FB6-FB45-933B-235C7588DE6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7682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151C9-7839-C041-ABB8-39E89BE5946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582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4038600" cy="51125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4038600" cy="51125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13FDC-EBB7-A241-A6EF-2E02EE734C7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1846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6B9C6-6715-2D4A-8969-EA7C2FA5AF4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3267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D459A-6064-5546-BD20-CFDE646274C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0959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8EE9E-C217-3D4B-A1BB-8CC67CCB348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4658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4EF29-B124-2849-A4BE-FE5AE0C1F73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3997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C98C8-BE0A-C748-B1FE-022729FA520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8347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62731CA1-5B61-B842-B00F-36E90BD694F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rgbClr val="DAD9D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rgbClr val="DAD9D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eb.cecs.pdx.edu/~maier/TheoryBook/TRD.html" TargetMode="Externa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4" Type="http://schemas.openxmlformats.org/officeDocument/2006/relationships/image" Target="../media/image5.png"/><Relationship Id="rId5" Type="http://schemas.openxmlformats.org/officeDocument/2006/relationships/oleObject" Target="../embeddings/oleObject1.bin"/><Relationship Id="rId6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de-DE" sz="4400" b="1" dirty="0" smtClean="0">
                <a:cs typeface="+mj-cs"/>
              </a:rPr>
              <a:t>Datenbanken</a:t>
            </a:r>
            <a:r>
              <a:rPr lang="de-DE" dirty="0" smtClean="0">
                <a:cs typeface="+mj-cs"/>
              </a:rPr>
              <a:t/>
            </a:r>
            <a:br>
              <a:rPr lang="de-DE" dirty="0" smtClean="0">
                <a:cs typeface="+mj-cs"/>
              </a:rPr>
            </a:br>
            <a:r>
              <a:rPr lang="de-DE" dirty="0" smtClean="0">
                <a:cs typeface="+mj-cs"/>
              </a:rPr>
              <a:t>Relationale Entwurfstheorie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4766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/>
              <a:t>Dr. Özgür </a:t>
            </a:r>
            <a:r>
              <a:rPr lang="de-DE" sz="2400" dirty="0" err="1" smtClean="0"/>
              <a:t>Özçep</a:t>
            </a:r>
            <a:endParaRPr lang="de-DE" sz="2400" dirty="0"/>
          </a:p>
          <a:p>
            <a:pPr eaLnBrk="1" hangingPunct="1">
              <a:defRPr/>
            </a:pPr>
            <a:r>
              <a:rPr lang="de-DE" sz="2400" dirty="0"/>
              <a:t>Prof. Dr. Ralf Möller</a:t>
            </a:r>
          </a:p>
          <a:p>
            <a:pPr eaLnBrk="1" hangingPunct="1">
              <a:defRPr/>
            </a:pPr>
            <a:r>
              <a:rPr lang="de-DE" sz="2400" b="1" dirty="0"/>
              <a:t>Universität zu Lübeck</a:t>
            </a:r>
          </a:p>
          <a:p>
            <a:pPr eaLnBrk="1" hangingPunct="1">
              <a:defRPr/>
            </a:pPr>
            <a:r>
              <a:rPr lang="de-DE" sz="2400" b="1" dirty="0"/>
              <a:t>Institut für Informationssysteme</a:t>
            </a:r>
          </a:p>
          <a:p>
            <a:pPr eaLnBrk="1" hangingPunct="1">
              <a:defRPr/>
            </a:pPr>
            <a:endParaRPr lang="de-DE" sz="2400" dirty="0"/>
          </a:p>
          <a:p>
            <a:pPr eaLnBrk="1" hangingPunct="1">
              <a:defRPr/>
            </a:pPr>
            <a:r>
              <a:rPr lang="de-DE" sz="2400" dirty="0"/>
              <a:t>Felix </a:t>
            </a:r>
            <a:r>
              <a:rPr lang="de-DE" sz="2400" dirty="0" err="1"/>
              <a:t>Kuhr</a:t>
            </a:r>
            <a:r>
              <a:rPr lang="de-DE" sz="2400" dirty="0"/>
              <a:t> (Übungen)</a:t>
            </a:r>
          </a:p>
          <a:p>
            <a:r>
              <a:rPr lang="de-DE" sz="2400" dirty="0"/>
              <a:t>und studentische Tutoren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54025"/>
          </a:xfrm>
        </p:spPr>
        <p:txBody>
          <a:bodyPr/>
          <a:lstStyle/>
          <a:p>
            <a:r>
              <a:rPr lang="de-DE" sz="2800">
                <a:latin typeface="Arial" charset="0"/>
                <a:ea typeface="ＭＳ Ｐゴシック" charset="0"/>
                <a:cs typeface="ＭＳ Ｐゴシック" charset="0"/>
              </a:rPr>
              <a:t>Bestimmung der Hülle einer </a:t>
            </a:r>
            <a:r>
              <a:rPr lang="de-DE" sz="2800" b="1">
                <a:latin typeface="Arial" charset="0"/>
                <a:ea typeface="ＭＳ Ｐゴシック" charset="0"/>
                <a:cs typeface="ＭＳ Ｐゴシック" charset="0"/>
              </a:rPr>
              <a:t>Attribut</a:t>
            </a:r>
            <a:r>
              <a:rPr lang="de-DE" sz="2800">
                <a:latin typeface="Arial" charset="0"/>
                <a:ea typeface="ＭＳ Ｐゴシック" charset="0"/>
                <a:cs typeface="ＭＳ Ｐゴシック" charset="0"/>
              </a:rPr>
              <a:t>menge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066800"/>
            <a:ext cx="8439150" cy="5257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Bei der Schlüsselbestimmung ist man nicht an der gesamten Hülle einer Menge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F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von FDs interessiert, sondern nur an der Menge von Attributen, die von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</a:rPr>
              <a:t>gemäß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F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funktional bestimmt werden (sog. Attributhülle).</a:t>
            </a: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Eingabe: eine Menge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F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von FDs und eine Menge von Attributen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a</a:t>
            </a:r>
            <a:r>
              <a:rPr lang="de-DE" sz="1800" dirty="0">
                <a:latin typeface="Symbol" charset="0"/>
                <a:ea typeface="ＭＳ Ｐゴシック" charset="0"/>
                <a:cs typeface="ＭＳ Ｐゴシック" charset="0"/>
              </a:rPr>
              <a:t>.</a:t>
            </a:r>
          </a:p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Ausgabe: die vollständige Menge von Attributen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a</a:t>
            </a:r>
            <a:r>
              <a:rPr lang="de-DE" sz="1800" baseline="30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+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, für die gilt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a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a</a:t>
            </a:r>
            <a:r>
              <a:rPr lang="de-DE" sz="1800" baseline="30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+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. </a:t>
            </a: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800" dirty="0" err="1">
                <a:solidFill>
                  <a:schemeClr val="accent2">
                    <a:lumMod val="75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AttrHülle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(</a:t>
            </a:r>
            <a:r>
              <a:rPr lang="de-DE" sz="18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F,</a:t>
            </a:r>
            <a:r>
              <a:rPr lang="de-DE" sz="18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a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)</a:t>
            </a:r>
          </a:p>
          <a:p>
            <a:pPr marL="457200" lvl="1" indent="0">
              <a:buNone/>
            </a:pP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erg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:=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; </a:t>
            </a: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erg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' := ∅</a:t>
            </a:r>
            <a:endParaRPr lang="de-DE" sz="1800" dirty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</a:endParaRPr>
          </a:p>
          <a:p>
            <a:pPr marL="457200" lvl="1" indent="0">
              <a:buNone/>
            </a:pPr>
            <a:r>
              <a:rPr lang="de-DE" sz="1800" dirty="0" err="1" smtClean="0">
                <a:latin typeface="Arial" charset="0"/>
                <a:ea typeface="ＭＳ Ｐゴシック" charset="0"/>
              </a:rPr>
              <a:t>while</a:t>
            </a:r>
            <a:r>
              <a:rPr lang="de-DE" sz="1800" b="1" dirty="0" smtClean="0">
                <a:latin typeface="Arial" charset="0"/>
                <a:ea typeface="ＭＳ Ｐゴシック" charset="0"/>
              </a:rPr>
              <a:t>  </a:t>
            </a: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erg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' ≠ </a:t>
            </a: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erg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</a:rPr>
              <a:t>do</a:t>
            </a:r>
          </a:p>
          <a:p>
            <a:pPr marL="914400" lvl="2" indent="0">
              <a:buNone/>
            </a:pP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erg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' := </a:t>
            </a: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erg</a:t>
            </a:r>
            <a:endParaRPr lang="de-DE" sz="1800" dirty="0" smtClean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</a:endParaRPr>
          </a:p>
          <a:p>
            <a:pPr marL="914400" lvl="2" indent="0">
              <a:buNone/>
            </a:pPr>
            <a:r>
              <a:rPr lang="de-DE" sz="1800" dirty="0" err="1" smtClean="0">
                <a:latin typeface="Arial" charset="0"/>
                <a:ea typeface="ＭＳ Ｐゴシック" charset="0"/>
              </a:rPr>
              <a:t>foreach</a:t>
            </a:r>
            <a:r>
              <a:rPr lang="de-DE" sz="1800" b="1" dirty="0" smtClean="0">
                <a:latin typeface="Arial" charset="0"/>
                <a:ea typeface="ＭＳ Ｐゴシック" charset="0"/>
              </a:rPr>
              <a:t>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g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∈ F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</a:rPr>
              <a:t>do</a:t>
            </a:r>
          </a:p>
          <a:p>
            <a:pPr marL="1371600" lvl="3" indent="0">
              <a:buNone/>
            </a:pPr>
            <a:r>
              <a:rPr lang="de-DE" sz="1800" dirty="0" err="1" smtClean="0">
                <a:latin typeface="Arial" charset="0"/>
                <a:ea typeface="ＭＳ Ｐゴシック" charset="0"/>
              </a:rPr>
              <a:t>if</a:t>
            </a:r>
            <a:r>
              <a:rPr lang="de-DE" sz="1800" b="1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latin typeface="Symbol" charset="0"/>
                <a:ea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⊆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erg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 err="1">
                <a:latin typeface="Arial" charset="0"/>
                <a:ea typeface="ＭＳ Ｐゴシック" charset="0"/>
              </a:rPr>
              <a:t>then</a:t>
            </a:r>
            <a:r>
              <a:rPr lang="de-DE" sz="1800" dirty="0">
                <a:latin typeface="Arial" charset="0"/>
                <a:ea typeface="ＭＳ Ｐゴシック" charset="0"/>
              </a:rPr>
              <a:t> </a:t>
            </a:r>
            <a:endParaRPr lang="de-DE" sz="1800" dirty="0" smtClean="0">
              <a:latin typeface="Arial" charset="0"/>
              <a:ea typeface="ＭＳ Ｐゴシック" charset="0"/>
            </a:endParaRPr>
          </a:p>
          <a:p>
            <a:pPr marL="1371600" lvl="3" indent="0">
              <a:buNone/>
            </a:pPr>
            <a:r>
              <a:rPr lang="de-DE" sz="1800" dirty="0"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  </a:t>
            </a: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erg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:= </a:t>
            </a: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erg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∪  </a:t>
            </a:r>
            <a:r>
              <a:rPr lang="de-DE" dirty="0" err="1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g</a:t>
            </a:r>
            <a:endParaRPr lang="de-DE" sz="1800" dirty="0" smtClean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</a:endParaRPr>
          </a:p>
          <a:p>
            <a:pPr marL="457200" lvl="1" indent="0">
              <a:buNone/>
            </a:pPr>
            <a:r>
              <a:rPr lang="de-DE" sz="1800" dirty="0" err="1" smtClean="0">
                <a:latin typeface="Arial" charset="0"/>
                <a:ea typeface="ＭＳ Ｐゴシック" charset="0"/>
              </a:rPr>
              <a:t>return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erg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                               </a:t>
            </a:r>
            <a:r>
              <a:rPr lang="de-DE" sz="1800" dirty="0" smtClean="0">
                <a:solidFill>
                  <a:srgbClr val="FF0000"/>
                </a:solidFill>
                <a:latin typeface="Arial" charset="0"/>
                <a:ea typeface="ＭＳ Ｐゴシック" charset="0"/>
              </a:rPr>
              <a:t>// Attributhülle </a:t>
            </a:r>
            <a:r>
              <a:rPr lang="de-DE" sz="2000" dirty="0">
                <a:solidFill>
                  <a:srgbClr val="FF0000"/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1800" baseline="30000" dirty="0" smtClean="0">
                <a:solidFill>
                  <a:srgbClr val="FF0000"/>
                </a:solidFill>
                <a:latin typeface="Arial" charset="0"/>
                <a:ea typeface="ＭＳ Ｐゴシック" charset="0"/>
              </a:rPr>
              <a:t>+</a:t>
            </a:r>
            <a:r>
              <a:rPr lang="de-DE" sz="1800" dirty="0" smtClean="0">
                <a:solidFill>
                  <a:srgbClr val="FF0000"/>
                </a:solidFill>
                <a:latin typeface="Arial" charset="0"/>
                <a:ea typeface="ＭＳ Ｐゴシック" charset="0"/>
              </a:rPr>
              <a:t> </a:t>
            </a:r>
            <a:endParaRPr lang="de-DE" sz="1800" dirty="0">
              <a:solidFill>
                <a:srgbClr val="FF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027470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Arial" charset="0"/>
                <a:ea typeface="ＭＳ Ｐゴシック" charset="0"/>
                <a:cs typeface="ＭＳ Ｐゴシック" charset="0"/>
              </a:rPr>
              <a:t>Nutzen der Attributhülle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de-DE" sz="2800" dirty="0" smtClean="0">
                <a:latin typeface="Arial" charset="0"/>
                <a:ea typeface="ＭＳ Ｐゴシック" charset="0"/>
                <a:cs typeface="ＭＳ Ｐゴシック" charset="0"/>
              </a:rPr>
              <a:t>Bestimmung, </a:t>
            </a:r>
            <a:r>
              <a:rPr lang="de-DE" sz="2800" dirty="0">
                <a:latin typeface="Arial" charset="0"/>
                <a:ea typeface="ＭＳ Ｐゴシック" charset="0"/>
                <a:cs typeface="ＭＳ Ｐゴシック" charset="0"/>
              </a:rPr>
              <a:t>ob </a:t>
            </a:r>
            <a:r>
              <a:rPr lang="de-DE" sz="2800" dirty="0" smtClean="0">
                <a:latin typeface="Arial" charset="0"/>
                <a:ea typeface="ＭＳ Ｐゴシック" charset="0"/>
                <a:cs typeface="ＭＳ Ｐゴシック" charset="0"/>
              </a:rPr>
              <a:t>Menge </a:t>
            </a:r>
            <a:r>
              <a:rPr lang="de-DE" sz="2800" dirty="0">
                <a:latin typeface="Arial" charset="0"/>
                <a:ea typeface="ＭＳ Ｐゴシック" charset="0"/>
                <a:cs typeface="ＭＳ Ｐゴシック" charset="0"/>
              </a:rPr>
              <a:t>von Attributen </a:t>
            </a:r>
            <a:r>
              <a:rPr lang="de-DE" sz="2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  <a:sym typeface="Symbol" charset="0"/>
              </a:rPr>
              <a:t>𝜅</a:t>
            </a:r>
            <a:r>
              <a:rPr lang="de-DE" sz="280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2800" dirty="0">
                <a:latin typeface="Arial" charset="0"/>
                <a:ea typeface="ＭＳ Ｐゴシック" charset="0"/>
                <a:cs typeface="ＭＳ Ｐゴシック" charset="0"/>
              </a:rPr>
              <a:t>einen Superschlüssel für </a:t>
            </a:r>
            <a:r>
              <a:rPr lang="de-DE" sz="2800" dirty="0" smtClean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2800" dirty="0" smtClean="0">
                <a:latin typeface="Arial" charset="0"/>
                <a:ea typeface="ＭＳ Ｐゴシック" charset="0"/>
                <a:cs typeface="ＭＳ Ｐゴシック" charset="0"/>
              </a:rPr>
              <a:t> darstellt: </a:t>
            </a:r>
          </a:p>
          <a:p>
            <a:pPr lvl="2">
              <a:defRPr/>
            </a:pPr>
            <a:r>
              <a:rPr lang="de-DE" sz="2000" dirty="0" smtClean="0">
                <a:latin typeface="Arial" charset="0"/>
                <a:ea typeface="ＭＳ Ｐゴシック" charset="0"/>
                <a:cs typeface="ＭＳ Ｐゴシック" charset="0"/>
              </a:rPr>
              <a:t>Bestimme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  <a:sym typeface="Symbol" charset="0"/>
              </a:rPr>
              <a:t>𝜅</a:t>
            </a:r>
            <a:r>
              <a:rPr lang="de-DE" sz="2000" baseline="30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+</a:t>
            </a:r>
            <a:r>
              <a:rPr lang="de-DE" sz="200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und prüfe ob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  <a:sym typeface="Symbol" charset="0"/>
              </a:rPr>
              <a:t>𝜅</a:t>
            </a:r>
            <a:r>
              <a:rPr lang="de-DE" sz="2000" baseline="30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+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=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endParaRPr lang="de-DE" sz="2000" i="1" dirty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  <a:defRPr/>
            </a:pPr>
            <a:endParaRPr lang="de-DE" sz="2800" i="1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r>
              <a:rPr lang="de-DE" sz="2800" dirty="0" smtClean="0">
                <a:latin typeface="Arial" charset="0"/>
                <a:ea typeface="ＭＳ Ｐゴシック" charset="0"/>
                <a:cs typeface="ＭＳ Ｐゴシック" charset="0"/>
              </a:rPr>
              <a:t>Kandidatenschlüssel für ein </a:t>
            </a:r>
            <a:r>
              <a:rPr lang="de-DE" sz="2800" dirty="0" err="1" smtClean="0">
                <a:latin typeface="Arial" charset="0"/>
                <a:ea typeface="ＭＳ Ｐゴシック" charset="0"/>
                <a:cs typeface="ＭＳ Ｐゴシック" charset="0"/>
              </a:rPr>
              <a:t>Relationenschema</a:t>
            </a:r>
            <a:r>
              <a:rPr lang="de-DE" sz="2800" dirty="0" smtClean="0">
                <a:latin typeface="Arial" charset="0"/>
                <a:ea typeface="ＭＳ Ｐゴシック" charset="0"/>
                <a:cs typeface="ＭＳ Ｐゴシック" charset="0"/>
              </a:rPr>
              <a:t> bestimmen:</a:t>
            </a:r>
          </a:p>
          <a:p>
            <a:pPr lvl="2">
              <a:defRPr/>
            </a:pPr>
            <a:r>
              <a:rPr lang="de-DE" sz="2000" dirty="0" smtClean="0">
                <a:latin typeface="Arial" charset="0"/>
                <a:ea typeface="ＭＳ Ｐゴシック" charset="0"/>
                <a:cs typeface="ＭＳ Ｐゴシック" charset="0"/>
              </a:rPr>
              <a:t>Bestimme alle bzgl. Mengeninklusion minimalen Mengen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  <a:sym typeface="Symbol" charset="0"/>
              </a:rPr>
              <a:t>𝜅</a:t>
            </a:r>
            <a:r>
              <a:rPr lang="de-DE" sz="2000" dirty="0" smtClean="0">
                <a:latin typeface="Arial" charset="0"/>
                <a:ea typeface="ＭＳ Ｐゴシック" charset="0"/>
                <a:cs typeface="ＭＳ Ｐゴシック" charset="0"/>
              </a:rPr>
              <a:t>,</a:t>
            </a:r>
            <a:br>
              <a:rPr lang="de-DE" sz="2000" dirty="0" smtClean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de-DE" sz="2000" dirty="0" smtClean="0">
                <a:latin typeface="Arial" charset="0"/>
                <a:ea typeface="ＭＳ Ｐゴシック" charset="0"/>
                <a:cs typeface="ＭＳ Ｐゴシック" charset="0"/>
              </a:rPr>
              <a:t>so dass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  <a:sym typeface="Symbol" charset="0"/>
              </a:rPr>
              <a:t>𝜅</a:t>
            </a:r>
            <a:r>
              <a:rPr lang="de-DE" sz="2000" baseline="30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+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=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2000" dirty="0" smtClean="0">
                <a:latin typeface="Arial" charset="0"/>
                <a:ea typeface="ＭＳ Ｐゴシック" charset="0"/>
                <a:cs typeface="ＭＳ Ｐゴシック" charset="0"/>
              </a:rPr>
              <a:t>, und damit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  <a:sym typeface="Symbol" charset="0"/>
              </a:rPr>
              <a:t>𝜅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  <a:sym typeface="Wingdings"/>
              </a:rPr>
              <a:t>⟶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endParaRPr lang="de-DE" sz="2000" dirty="0" smtClean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  <a:defRPr/>
            </a:pPr>
            <a:endParaRPr lang="de-DE" sz="2800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  <a:defRPr/>
            </a:pPr>
            <a:endParaRPr lang="de-DE" sz="28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0055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el 1"/>
          <p:cNvSpPr>
            <a:spLocks noGrp="1"/>
          </p:cNvSpPr>
          <p:nvPr>
            <p:ph type="title"/>
          </p:nvPr>
        </p:nvSpPr>
        <p:spPr>
          <a:xfrm>
            <a:off x="351693" y="304801"/>
            <a:ext cx="8440615" cy="511175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Herleitung von Relationenschemata aus FDs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1693" y="1268760"/>
            <a:ext cx="8440615" cy="4897090"/>
          </a:xfrm>
        </p:spPr>
        <p:txBody>
          <a:bodyPr/>
          <a:lstStyle/>
          <a:p>
            <a:pPr>
              <a:defRPr/>
            </a:pP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{</a:t>
            </a: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PersNr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{</a:t>
            </a: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PersNr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,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Name, Rang, Raum, Ort, Straße, PLZ, Vorwahl, </a:t>
            </a:r>
            <a:b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</a:b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                    Bland, EW, Landesregierung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}</a:t>
            </a:r>
          </a:p>
          <a:p>
            <a:pPr>
              <a:defRPr/>
            </a:pP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{</a:t>
            </a: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Ort,BLand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} ⟶ {EW, Vorwahl}</a:t>
            </a:r>
          </a:p>
          <a:p>
            <a:pPr>
              <a:defRPr/>
            </a:pP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{PLZ} ⟶ {Bland, Ort, EW}</a:t>
            </a:r>
          </a:p>
          <a:p>
            <a:pPr>
              <a:defRPr/>
            </a:pP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{Bland, Ort, Straße}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{PLZ}</a:t>
            </a:r>
          </a:p>
          <a:p>
            <a:pPr>
              <a:defRPr/>
            </a:pP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{Bland}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{Landesregierung}</a:t>
            </a:r>
          </a:p>
          <a:p>
            <a:pPr>
              <a:defRPr/>
            </a:pP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{Raum}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{</a:t>
            </a: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PersNr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}</a:t>
            </a:r>
          </a:p>
          <a:p>
            <a:pPr marL="0" indent="0">
              <a:buFontTx/>
              <a:buNone/>
              <a:defRPr/>
            </a:pPr>
            <a:endParaRPr lang="en-US" sz="2000" dirty="0" smtClean="0"/>
          </a:p>
          <a:p>
            <a:pPr marL="0" indent="0">
              <a:buFontTx/>
              <a:buNone/>
              <a:defRPr/>
            </a:pPr>
            <a:r>
              <a:rPr lang="de-DE" sz="2000" dirty="0" smtClean="0"/>
              <a:t>Welche </a:t>
            </a:r>
            <a:r>
              <a:rPr lang="de-DE" sz="2000" dirty="0" err="1" smtClean="0"/>
              <a:t>Relationenschemata</a:t>
            </a:r>
            <a:r>
              <a:rPr lang="de-DE" sz="2000" dirty="0" smtClean="0"/>
              <a:t> sollen verwendet werden, </a:t>
            </a:r>
            <a:br>
              <a:rPr lang="de-DE" sz="2000" dirty="0" smtClean="0"/>
            </a:br>
            <a:r>
              <a:rPr lang="de-DE" sz="2000" dirty="0" smtClean="0"/>
              <a:t>so dass FDs durch Schlüsselbedingung geprüft werden können</a:t>
            </a:r>
            <a:r>
              <a:rPr lang="en-US" sz="2000" dirty="0" smtClean="0"/>
              <a:t>?</a:t>
            </a:r>
          </a:p>
          <a:p>
            <a:pPr>
              <a:defRPr/>
            </a:pPr>
            <a:endParaRPr lang="de-DE" sz="1800" dirty="0" smtClean="0">
              <a:latin typeface="Arial" charset="0"/>
              <a:ea typeface="ＭＳ Ｐゴシック" charset="0"/>
            </a:endParaRPr>
          </a:p>
          <a:p>
            <a:pPr>
              <a:defRPr/>
            </a:pPr>
            <a:r>
              <a:rPr lang="de-DE" sz="1800" dirty="0" smtClean="0">
                <a:latin typeface="Arial" charset="0"/>
                <a:ea typeface="ＭＳ Ｐゴシック" charset="0"/>
              </a:rPr>
              <a:t>Professoren: {[</a:t>
            </a:r>
            <a:r>
              <a:rPr lang="de-DE" sz="1800" dirty="0" err="1" smtClean="0">
                <a:solidFill>
                  <a:srgbClr val="0000FF"/>
                </a:solidFill>
                <a:latin typeface="Arial" charset="0"/>
                <a:ea typeface="ＭＳ Ｐゴシック" charset="0"/>
              </a:rPr>
              <a:t>PersNr</a:t>
            </a:r>
            <a:r>
              <a:rPr lang="de-DE" sz="1800" dirty="0" smtClean="0">
                <a:solidFill>
                  <a:srgbClr val="0000FF"/>
                </a:solidFill>
                <a:latin typeface="Arial" charset="0"/>
                <a:ea typeface="ＭＳ Ｐゴシック" charset="0"/>
              </a:rPr>
              <a:t>, Name, Rang, Raum, Ort, Straße, PLZ, Vorwahl, </a:t>
            </a:r>
            <a:br>
              <a:rPr lang="de-DE" sz="1800" dirty="0" smtClean="0">
                <a:solidFill>
                  <a:srgbClr val="0000FF"/>
                </a:solidFill>
                <a:latin typeface="Arial" charset="0"/>
                <a:ea typeface="ＭＳ Ｐゴシック" charset="0"/>
              </a:rPr>
            </a:br>
            <a:r>
              <a:rPr lang="de-DE" sz="1800" dirty="0" smtClean="0">
                <a:solidFill>
                  <a:srgbClr val="0000FF"/>
                </a:solidFill>
                <a:latin typeface="Arial" charset="0"/>
                <a:ea typeface="ＭＳ Ｐゴシック" charset="0"/>
              </a:rPr>
              <a:t>                        Bland, EW, Landesregierung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]} ???</a:t>
            </a:r>
          </a:p>
          <a:p>
            <a:pPr>
              <a:defRPr/>
            </a:pPr>
            <a:r>
              <a:rPr lang="de-DE" sz="1800" dirty="0" smtClean="0">
                <a:latin typeface="Arial" charset="0"/>
                <a:ea typeface="ＭＳ Ｐゴシック" charset="0"/>
              </a:rPr>
              <a:t>Für jede FD ein Schema???</a:t>
            </a:r>
            <a:endParaRPr lang="en-US" sz="18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9852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el 1"/>
          <p:cNvSpPr>
            <a:spLocks noGrp="1"/>
          </p:cNvSpPr>
          <p:nvPr>
            <p:ph type="title"/>
          </p:nvPr>
        </p:nvSpPr>
        <p:spPr>
          <a:xfrm>
            <a:off x="351693" y="304801"/>
            <a:ext cx="8440615" cy="511175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Vermeidung von Redundanz</a:t>
            </a:r>
          </a:p>
        </p:txBody>
      </p:sp>
      <p:sp>
        <p:nvSpPr>
          <p:cNvPr id="32770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In 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der </a:t>
            </a:r>
            <a:r>
              <a:rPr lang="en-US" sz="2800" dirty="0" err="1">
                <a:latin typeface="Arial" charset="0"/>
                <a:ea typeface="ＭＳ Ｐゴシック" charset="0"/>
                <a:cs typeface="ＭＳ Ｐゴシック" charset="0"/>
              </a:rPr>
              <a:t>Modellierung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: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Sind </a:t>
            </a:r>
            <a:r>
              <a:rPr lang="en-US" dirty="0" err="1">
                <a:latin typeface="Arial" charset="0"/>
                <a:ea typeface="ＭＳ Ｐゴシック" charset="0"/>
              </a:rPr>
              <a:t>einige</a:t>
            </a:r>
            <a:r>
              <a:rPr lang="en-US" dirty="0">
                <a:latin typeface="Arial" charset="0"/>
                <a:ea typeface="ＭＳ Ｐゴシック" charset="0"/>
              </a:rPr>
              <a:t> der </a:t>
            </a:r>
            <a:r>
              <a:rPr lang="en-US" dirty="0" err="1">
                <a:latin typeface="Arial" charset="0"/>
                <a:ea typeface="ＭＳ Ｐゴシック" charset="0"/>
              </a:rPr>
              <a:t>aufgeschriebenen</a:t>
            </a:r>
            <a:r>
              <a:rPr lang="en-US" dirty="0">
                <a:latin typeface="Arial" charset="0"/>
                <a:ea typeface="ＭＳ Ｐゴシック" charset="0"/>
              </a:rPr>
              <a:t> FDs </a:t>
            </a:r>
            <a:r>
              <a:rPr lang="en-US" dirty="0" err="1">
                <a:latin typeface="Arial" charset="0"/>
                <a:ea typeface="ＭＳ Ｐゴシック" charset="0"/>
              </a:rPr>
              <a:t>überflüssig</a:t>
            </a:r>
            <a:r>
              <a:rPr lang="en-US" dirty="0" smtClean="0">
                <a:latin typeface="Arial" charset="0"/>
                <a:ea typeface="ＭＳ Ｐゴシック" charset="0"/>
              </a:rPr>
              <a:t>?</a:t>
            </a:r>
          </a:p>
          <a:p>
            <a:r>
              <a:rPr lang="en-US" sz="2800" dirty="0">
                <a:latin typeface="Arial" charset="0"/>
                <a:ea typeface="ＭＳ Ｐゴシック" charset="0"/>
              </a:rPr>
              <a:t>In den </a:t>
            </a:r>
            <a:r>
              <a:rPr lang="en-US" sz="2800" dirty="0" err="1">
                <a:latin typeface="Arial" charset="0"/>
                <a:ea typeface="ＭＳ Ｐゴシック" charset="0"/>
              </a:rPr>
              <a:t>Daten</a:t>
            </a:r>
            <a:r>
              <a:rPr lang="en-US" sz="2800" dirty="0">
                <a:latin typeface="Arial" charset="0"/>
                <a:ea typeface="ＭＳ Ｐゴシック" charset="0"/>
              </a:rPr>
              <a:t>:</a:t>
            </a:r>
          </a:p>
          <a:p>
            <a:pPr lvl="1"/>
            <a:r>
              <a:rPr lang="en-US" dirty="0" err="1">
                <a:latin typeface="Arial" charset="0"/>
                <a:ea typeface="ＭＳ Ｐゴシック" charset="0"/>
              </a:rPr>
              <a:t>Können</a:t>
            </a:r>
            <a:r>
              <a:rPr lang="en-US" dirty="0">
                <a:latin typeface="Arial" charset="0"/>
                <a:ea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</a:rPr>
              <a:t>wir</a:t>
            </a:r>
            <a:r>
              <a:rPr lang="en-US" dirty="0">
                <a:latin typeface="Arial" charset="0"/>
                <a:ea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</a:rPr>
              <a:t>doppelt</a:t>
            </a:r>
            <a:r>
              <a:rPr lang="en-US" dirty="0">
                <a:latin typeface="Arial" charset="0"/>
                <a:ea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</a:rPr>
              <a:t>repräsentierte</a:t>
            </a:r>
            <a:r>
              <a:rPr lang="en-US" dirty="0">
                <a:latin typeface="Arial" charset="0"/>
                <a:ea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</a:rPr>
              <a:t>Daten</a:t>
            </a:r>
            <a:r>
              <a:rPr lang="en-US" dirty="0">
                <a:latin typeface="Arial" charset="0"/>
                <a:ea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</a:rPr>
              <a:t>vermeiden</a:t>
            </a:r>
            <a:r>
              <a:rPr lang="en-US" dirty="0" smtClean="0">
                <a:latin typeface="Arial" charset="0"/>
                <a:ea typeface="ＭＳ Ｐゴシック" charset="0"/>
              </a:rPr>
              <a:t>?</a:t>
            </a:r>
            <a:endParaRPr 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2258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511175"/>
          </a:xfrm>
        </p:spPr>
        <p:txBody>
          <a:bodyPr/>
          <a:lstStyle/>
          <a:p>
            <a:r>
              <a:rPr lang="de-DE" dirty="0">
                <a:latin typeface="Arial" charset="0"/>
                <a:ea typeface="ＭＳ Ｐゴシック" charset="0"/>
                <a:cs typeface="ＭＳ Ｐゴシック" charset="0"/>
              </a:rPr>
              <a:t>Redundanzfreie Darstellung von FDs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066800"/>
            <a:ext cx="8439150" cy="5257800"/>
          </a:xfrm>
        </p:spPr>
        <p:txBody>
          <a:bodyPr/>
          <a:lstStyle/>
          <a:p>
            <a:pPr marL="0" indent="0" defTabSz="914400">
              <a:buNone/>
              <a:defRPr/>
            </a:pPr>
            <a:r>
              <a:rPr lang="de-DE" sz="24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F</a:t>
            </a:r>
            <a:r>
              <a:rPr lang="de-DE" sz="2400" baseline="-250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c</a:t>
            </a:r>
            <a:r>
              <a:rPr lang="de-DE" sz="240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2400" dirty="0">
                <a:latin typeface="Arial" charset="0"/>
                <a:ea typeface="ＭＳ Ｐゴシック" charset="0"/>
                <a:cs typeface="ＭＳ Ｐゴシック" charset="0"/>
              </a:rPr>
              <a:t>heißt </a:t>
            </a:r>
            <a:r>
              <a:rPr lang="de-DE" sz="2400" dirty="0">
                <a:solidFill>
                  <a:srgbClr val="0070C0"/>
                </a:solidFill>
                <a:latin typeface="Arial" charset="0"/>
                <a:ea typeface="ＭＳ Ｐゴシック" charset="0"/>
                <a:cs typeface="ＭＳ Ｐゴシック" charset="0"/>
              </a:rPr>
              <a:t>kanonische Überdeckung </a:t>
            </a:r>
            <a:r>
              <a:rPr lang="de-DE" sz="2400" dirty="0">
                <a:latin typeface="Arial" charset="0"/>
                <a:ea typeface="ＭＳ Ｐゴシック" charset="0"/>
                <a:cs typeface="ＭＳ Ｐゴシック" charset="0"/>
              </a:rPr>
              <a:t>von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F</a:t>
            </a:r>
            <a:r>
              <a:rPr lang="de-DE" sz="2400" dirty="0">
                <a:latin typeface="Arial" charset="0"/>
                <a:ea typeface="ＭＳ Ｐゴシック" charset="0"/>
                <a:cs typeface="ＭＳ Ｐゴシック" charset="0"/>
              </a:rPr>
              <a:t>, wenn die </a:t>
            </a:r>
            <a:r>
              <a:rPr lang="de-DE" sz="2400" dirty="0" smtClean="0">
                <a:latin typeface="Arial" charset="0"/>
                <a:ea typeface="ＭＳ Ｐゴシック" charset="0"/>
                <a:cs typeface="ＭＳ Ｐゴシック" charset="0"/>
              </a:rPr>
              <a:t>folgenden Kriterien </a:t>
            </a:r>
            <a:r>
              <a:rPr lang="de-DE" sz="2400" dirty="0">
                <a:latin typeface="Arial" charset="0"/>
                <a:ea typeface="ＭＳ Ｐゴシック" charset="0"/>
                <a:cs typeface="ＭＳ Ｐゴシック" charset="0"/>
              </a:rPr>
              <a:t>erfüllt sind</a:t>
            </a:r>
            <a:r>
              <a:rPr lang="de-DE" sz="2400" dirty="0" smtClean="0">
                <a:latin typeface="Arial" charset="0"/>
                <a:ea typeface="ＭＳ Ｐゴシック" charset="0"/>
                <a:cs typeface="ＭＳ Ｐゴシック" charset="0"/>
              </a:rPr>
              <a:t>:</a:t>
            </a:r>
            <a:endParaRPr lang="de-DE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 defTabSz="914400">
              <a:buFont typeface="Arial" charset="0"/>
              <a:buChar char="•"/>
              <a:defRPr/>
            </a:pPr>
            <a:endParaRPr lang="de-DE" sz="1800" dirty="0" smtClean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</a:endParaRPr>
          </a:p>
          <a:p>
            <a:pPr marL="800100" lvl="1" indent="-342900" defTabSz="914400">
              <a:buFont typeface="+mj-lt"/>
              <a:buAutoNum type="arabicPeriod"/>
              <a:defRPr/>
            </a:pP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</a:t>
            </a:r>
            <a:r>
              <a:rPr lang="de-DE" sz="1800" baseline="-250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c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≣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F, d.h. </a:t>
            </a:r>
            <a:r>
              <a:rPr lang="de-DE" sz="18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F</a:t>
            </a:r>
            <a:r>
              <a:rPr lang="de-DE" sz="18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c</a:t>
            </a:r>
            <a:r>
              <a:rPr lang="de-DE" sz="1800" baseline="30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+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 = F</a:t>
            </a:r>
            <a:r>
              <a:rPr lang="de-DE" sz="1800" baseline="30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+</a:t>
            </a:r>
            <a:endParaRPr lang="de-DE" sz="1800" dirty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  <a:sym typeface="Symbol" charset="0"/>
            </a:endParaRPr>
          </a:p>
          <a:p>
            <a:pPr marL="800100" lvl="1" indent="-342900" defTabSz="914400">
              <a:buFont typeface="+mj-lt"/>
              <a:buAutoNum type="arabicPeriod"/>
              <a:defRPr/>
            </a:pPr>
            <a:endParaRPr lang="de-DE" sz="1800" dirty="0">
              <a:latin typeface="Arial" charset="0"/>
              <a:ea typeface="ＭＳ Ｐゴシック" charset="0"/>
              <a:sym typeface="Symbol" charset="0"/>
            </a:endParaRPr>
          </a:p>
          <a:p>
            <a:pPr marL="800100" lvl="1" indent="-342900" defTabSz="914400">
              <a:buFont typeface="+mj-lt"/>
              <a:buAutoNum type="arabicPeriod"/>
              <a:defRPr/>
            </a:pPr>
            <a:r>
              <a:rPr lang="de-DE" sz="1800" dirty="0" smtClean="0">
                <a:latin typeface="Arial" charset="0"/>
                <a:ea typeface="ＭＳ Ｐゴシック" charset="0"/>
                <a:sym typeface="Symbol" charset="0"/>
              </a:rPr>
              <a:t>In </a:t>
            </a:r>
            <a:r>
              <a:rPr lang="de-DE" sz="18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F</a:t>
            </a:r>
            <a:r>
              <a:rPr lang="de-DE" sz="18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c</a:t>
            </a:r>
            <a:r>
              <a:rPr lang="de-DE" sz="1800" dirty="0">
                <a:latin typeface="Arial" charset="0"/>
                <a:ea typeface="ＭＳ Ｐゴシック" charset="0"/>
                <a:sym typeface="Symbol" charset="0"/>
              </a:rPr>
              <a:t> existieren keine </a:t>
            </a:r>
            <a:r>
              <a:rPr lang="de-DE" sz="1800" dirty="0" smtClean="0">
                <a:latin typeface="Arial" charset="0"/>
                <a:ea typeface="ＭＳ Ｐゴシック" charset="0"/>
                <a:sym typeface="Symbol" charset="0"/>
              </a:rPr>
              <a:t>FDs, </a:t>
            </a:r>
            <a:r>
              <a:rPr lang="de-DE" sz="1800" dirty="0">
                <a:latin typeface="Arial" charset="0"/>
                <a:ea typeface="ＭＳ Ｐゴシック" charset="0"/>
                <a:sym typeface="Symbol" charset="0"/>
              </a:rPr>
              <a:t>die überflüssige Attribute enthalten. </a:t>
            </a:r>
            <a:r>
              <a:rPr lang="de-DE" sz="1800" dirty="0" smtClean="0">
                <a:latin typeface="Arial" charset="0"/>
                <a:ea typeface="ＭＳ Ｐゴシック" charset="0"/>
                <a:sym typeface="Symbol" charset="0"/>
              </a:rPr>
              <a:t/>
            </a:r>
            <a:br>
              <a:rPr lang="de-DE" sz="1800" dirty="0" smtClean="0">
                <a:latin typeface="Arial" charset="0"/>
                <a:ea typeface="ＭＳ Ｐゴシック" charset="0"/>
                <a:sym typeface="Symbol" charset="0"/>
              </a:rPr>
            </a:br>
            <a:r>
              <a:rPr lang="de-DE" sz="1800" dirty="0" smtClean="0">
                <a:latin typeface="Arial" charset="0"/>
                <a:ea typeface="ＭＳ Ｐゴシック" charset="0"/>
                <a:sym typeface="Symbol" charset="0"/>
              </a:rPr>
              <a:t>D.h</a:t>
            </a:r>
            <a:r>
              <a:rPr lang="de-DE" sz="1800" dirty="0">
                <a:latin typeface="Arial" charset="0"/>
                <a:ea typeface="ＭＳ Ｐゴシック" charset="0"/>
                <a:sym typeface="Symbol" charset="0"/>
              </a:rPr>
              <a:t>. </a:t>
            </a:r>
            <a:r>
              <a:rPr lang="de-DE" sz="1800" dirty="0" smtClean="0">
                <a:latin typeface="Arial" charset="0"/>
                <a:ea typeface="ＭＳ Ｐゴシック" charset="0"/>
                <a:sym typeface="Symbol" charset="0"/>
              </a:rPr>
              <a:t>für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b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∈  </a:t>
            </a: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</a:t>
            </a:r>
            <a:r>
              <a:rPr lang="de-DE" sz="1800" baseline="-250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c</a:t>
            </a:r>
            <a:r>
              <a:rPr lang="de-DE" sz="1800" baseline="30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  </a:t>
            </a:r>
            <a:r>
              <a:rPr lang="de-DE" sz="1800" dirty="0" smtClean="0">
                <a:latin typeface="Arial" charset="0"/>
                <a:ea typeface="ＭＳ Ｐゴシック" charset="0"/>
                <a:sym typeface="Symbol" charset="0"/>
              </a:rPr>
              <a:t>muss gelten</a:t>
            </a:r>
            <a:r>
              <a:rPr lang="de-DE" sz="1800" dirty="0">
                <a:latin typeface="Arial" charset="0"/>
                <a:ea typeface="ＭＳ Ｐゴシック" charset="0"/>
                <a:sym typeface="Symbol" charset="0"/>
              </a:rPr>
              <a:t>:</a:t>
            </a:r>
          </a:p>
          <a:p>
            <a:pPr lvl="2" defTabSz="914400">
              <a:buFont typeface="Arial" charset="0"/>
              <a:buChar char="•"/>
              <a:defRPr/>
            </a:pPr>
            <a:endParaRPr lang="de-DE" sz="1800" dirty="0" smtClean="0">
              <a:latin typeface="Arial" charset="0"/>
              <a:ea typeface="ＭＳ Ｐゴシック" charset="0"/>
              <a:sym typeface="Symbol" charset="0"/>
            </a:endParaRPr>
          </a:p>
          <a:p>
            <a:pPr lvl="2" defTabSz="914400">
              <a:buFont typeface="Arial" charset="0"/>
              <a:buChar char="•"/>
              <a:defRPr/>
            </a:pP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∀</a:t>
            </a:r>
            <a:r>
              <a:rPr lang="de-DE" sz="1800" i="1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A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∈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a: (</a:t>
            </a:r>
            <a:r>
              <a:rPr lang="de-DE" sz="18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F</a:t>
            </a:r>
            <a:r>
              <a:rPr lang="de-DE" sz="18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c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\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{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b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})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∪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{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(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\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{</a:t>
            </a:r>
            <a:r>
              <a:rPr lang="de-DE" sz="1800" i="1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A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)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b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≢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 </a:t>
            </a:r>
            <a:r>
              <a:rPr lang="de-DE" sz="18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F</a:t>
            </a:r>
            <a:r>
              <a:rPr lang="de-DE" sz="18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c</a:t>
            </a:r>
            <a:endParaRPr lang="de-DE" sz="1800" dirty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  <a:sym typeface="Symbol" charset="0"/>
            </a:endParaRPr>
          </a:p>
          <a:p>
            <a:pPr lvl="2" defTabSz="914400">
              <a:buFont typeface="Arial" charset="0"/>
              <a:buChar char="•"/>
              <a:defRPr/>
            </a:pP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∀</a:t>
            </a:r>
            <a:r>
              <a:rPr lang="de-DE" sz="1800" i="1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B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∈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b: (</a:t>
            </a:r>
            <a:r>
              <a:rPr lang="de-DE" sz="18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F</a:t>
            </a:r>
            <a:r>
              <a:rPr lang="de-DE" sz="18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c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\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{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b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})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∪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{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(b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\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{</a:t>
            </a:r>
            <a:r>
              <a:rPr lang="de-DE" sz="1800" i="1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B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)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≢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 </a:t>
            </a: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F</a:t>
            </a:r>
            <a:r>
              <a:rPr lang="de-DE" sz="1800" baseline="-250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c</a:t>
            </a:r>
            <a:endParaRPr lang="de-DE" sz="1800" dirty="0" smtClean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  <a:sym typeface="Symbol" charset="0"/>
            </a:endParaRPr>
          </a:p>
          <a:p>
            <a:pPr marL="800100" lvl="1" indent="-342900" defTabSz="914400">
              <a:buFont typeface="+mj-lt"/>
              <a:buAutoNum type="arabicPeriod"/>
              <a:defRPr/>
            </a:pPr>
            <a:endParaRPr lang="de-DE" sz="1800" dirty="0">
              <a:latin typeface="Arial" charset="0"/>
              <a:ea typeface="ＭＳ Ｐゴシック" charset="0"/>
            </a:endParaRPr>
          </a:p>
          <a:p>
            <a:pPr marL="800100" lvl="1" indent="-342900" defTabSz="914400">
              <a:buFont typeface="+mj-lt"/>
              <a:buAutoNum type="arabicPeriod"/>
              <a:defRPr/>
            </a:pPr>
            <a:r>
              <a:rPr lang="de-DE" sz="1800" dirty="0" smtClean="0">
                <a:latin typeface="Arial" charset="0"/>
                <a:ea typeface="ＭＳ Ｐゴシック" charset="0"/>
              </a:rPr>
              <a:t>Jede linke Seite einer funktionalen Abhängigkeit in </a:t>
            </a: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</a:t>
            </a:r>
            <a:r>
              <a:rPr lang="de-DE" sz="1800" baseline="-250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c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ist einzigartig.</a:t>
            </a:r>
            <a:br>
              <a:rPr lang="de-DE" sz="1800" dirty="0" smtClean="0">
                <a:latin typeface="Arial" charset="0"/>
                <a:ea typeface="ＭＳ Ｐゴシック" charset="0"/>
              </a:rPr>
            </a:br>
            <a:r>
              <a:rPr lang="de-DE" sz="1800" dirty="0" smtClean="0">
                <a:latin typeface="Arial" charset="0"/>
                <a:ea typeface="ＭＳ Ｐゴシック" charset="0"/>
              </a:rPr>
              <a:t>(Erreichbar durch sukzessive Anwendung der Vereinigungsregel auf FDs der Art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b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und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g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, so dass beide FDs durch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800" dirty="0" err="1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bg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ersetzt werden.)</a:t>
            </a:r>
          </a:p>
          <a:p>
            <a:pPr marL="1295400" lvl="2" indent="-381000" defTabSz="914400">
              <a:defRPr/>
            </a:pPr>
            <a:endParaRPr lang="de-DE" sz="1800" dirty="0">
              <a:latin typeface="Arial" charset="0"/>
              <a:ea typeface="ＭＳ Ｐゴシック" charset="0"/>
              <a:sym typeface="Symbol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940135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42913"/>
          </a:xfrm>
        </p:spPr>
        <p:txBody>
          <a:bodyPr/>
          <a:lstStyle/>
          <a:p>
            <a:r>
              <a:rPr lang="de-DE" sz="2800">
                <a:latin typeface="Arial" charset="0"/>
                <a:ea typeface="ＭＳ Ｐゴシック" charset="0"/>
                <a:cs typeface="ＭＳ Ｐゴシック" charset="0"/>
              </a:rPr>
              <a:t>Berechnung der kanonischen Überdeckung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066800"/>
            <a:ext cx="8439150" cy="5257800"/>
          </a:xfrm>
        </p:spPr>
        <p:txBody>
          <a:bodyPr/>
          <a:lstStyle/>
          <a:p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Führe für jede FD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a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  <a:sym typeface="Symbol" charset="0"/>
              </a:rPr>
              <a:t>⟶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b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∈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F </a:t>
            </a:r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die </a:t>
            </a:r>
            <a:r>
              <a:rPr lang="de-DE" sz="2000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Linksreduktion</a:t>
            </a:r>
            <a:r>
              <a:rPr lang="de-DE" sz="2000" dirty="0">
                <a:solidFill>
                  <a:srgbClr val="0070C0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durch, also:</a:t>
            </a:r>
          </a:p>
          <a:p>
            <a:pPr marL="457200" lvl="1" indent="0" defTabSz="914400">
              <a:buNone/>
            </a:pPr>
            <a:r>
              <a:rPr lang="de-DE" sz="1800" dirty="0">
                <a:latin typeface="Arial" charset="0"/>
                <a:ea typeface="ＭＳ Ｐゴシック" charset="0"/>
              </a:rPr>
              <a:t>Überprüfe für alle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A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∈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1800" dirty="0">
                <a:latin typeface="Arial" charset="0"/>
                <a:ea typeface="ＭＳ Ｐゴシック" charset="0"/>
              </a:rPr>
              <a:t>, ob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A</a:t>
            </a:r>
            <a:r>
              <a:rPr lang="de-DE" sz="1800" dirty="0">
                <a:latin typeface="Arial" charset="0"/>
                <a:ea typeface="ＭＳ Ｐゴシック" charset="0"/>
              </a:rPr>
              <a:t> überflüssig ist, d.h., ob </a:t>
            </a:r>
          </a:p>
          <a:p>
            <a:pPr marL="914400" lvl="2" indent="0" defTabSz="914400">
              <a:buNone/>
            </a:pP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⊆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 </a:t>
            </a:r>
            <a:r>
              <a:rPr lang="de-DE" sz="18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AttrHülle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(F,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\ {A})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gilt </a:t>
            </a:r>
            <a:br>
              <a:rPr lang="de-DE" sz="2000" dirty="0" smtClean="0">
                <a:latin typeface="Arial" charset="0"/>
                <a:ea typeface="ＭＳ Ｐゴシック" charset="0"/>
              </a:rPr>
            </a:br>
            <a:r>
              <a:rPr lang="de-DE" sz="2000" dirty="0" smtClean="0">
                <a:latin typeface="Arial" charset="0"/>
                <a:ea typeface="ＭＳ Ｐゴシック" charset="0"/>
              </a:rPr>
              <a:t>Falls </a:t>
            </a:r>
            <a:r>
              <a:rPr lang="de-DE" sz="2000" dirty="0">
                <a:latin typeface="Arial" charset="0"/>
                <a:ea typeface="ＭＳ Ｐゴシック" charset="0"/>
              </a:rPr>
              <a:t>dies der Fall ist, ersetze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</a:rPr>
              <a:t>durch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(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\{A})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b</a:t>
            </a:r>
            <a:endParaRPr lang="de-DE" sz="2000" dirty="0">
              <a:latin typeface="Arial" charset="0"/>
              <a:ea typeface="ＭＳ Ｐゴシック" charset="0"/>
              <a:sym typeface="Wingdings" charset="0"/>
            </a:endParaRPr>
          </a:p>
          <a:p>
            <a:r>
              <a:rPr lang="de-DE" sz="2000" dirty="0">
                <a:latin typeface="Arial" charset="0"/>
                <a:ea typeface="ＭＳ Ｐゴシック" charset="0"/>
              </a:rPr>
              <a:t>Führe für jede (verbliebene) FD die </a:t>
            </a:r>
            <a:r>
              <a:rPr lang="de-DE" sz="2000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Rechtsreduktion </a:t>
            </a:r>
            <a:r>
              <a:rPr lang="de-DE" sz="2000" dirty="0">
                <a:latin typeface="Arial" charset="0"/>
                <a:ea typeface="ＭＳ Ｐゴシック" charset="0"/>
              </a:rPr>
              <a:t>durch, also:</a:t>
            </a:r>
          </a:p>
          <a:p>
            <a:pPr marL="457200" lvl="1" indent="0" defTabSz="914400">
              <a:buNone/>
            </a:pPr>
            <a:r>
              <a:rPr lang="de-DE" sz="1800" dirty="0">
                <a:latin typeface="Arial" charset="0"/>
                <a:ea typeface="ＭＳ Ｐゴシック" charset="0"/>
              </a:rPr>
              <a:t>Überprüfe für alle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B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∈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1800" dirty="0">
                <a:latin typeface="Arial" charset="0"/>
                <a:ea typeface="ＭＳ Ｐゴシック" charset="0"/>
              </a:rPr>
              <a:t>, ob</a:t>
            </a:r>
          </a:p>
          <a:p>
            <a:pPr marL="914400" lvl="2" indent="0" defTabSz="914400">
              <a:buNone/>
            </a:pP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B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∈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AttrHülle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( (F \ {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b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})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∪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{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Wingdings" charset="0"/>
              </a:rPr>
              <a:t>(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\{B})},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)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gilt </a:t>
            </a:r>
          </a:p>
          <a:p>
            <a:pPr marL="1295400" lvl="2" indent="-381000" defTabSz="914400">
              <a:buFontTx/>
              <a:buNone/>
            </a:pPr>
            <a:r>
              <a:rPr lang="de-DE" sz="2000" dirty="0" smtClean="0">
                <a:latin typeface="Arial" charset="0"/>
                <a:ea typeface="ＭＳ Ｐゴシック" charset="0"/>
              </a:rPr>
              <a:t>Falls </a:t>
            </a:r>
            <a:r>
              <a:rPr lang="de-DE" sz="2000" dirty="0">
                <a:latin typeface="Arial" charset="0"/>
                <a:ea typeface="ＭＳ Ｐゴシック" charset="0"/>
              </a:rPr>
              <a:t>dies der Fall ist, ist B auf der rechten Seite überflüssig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und</a:t>
            </a:r>
          </a:p>
          <a:p>
            <a:pPr marL="1295400" lvl="2" indent="-381000" defTabSz="914400">
              <a:buFontTx/>
              <a:buNone/>
            </a:pPr>
            <a:r>
              <a:rPr lang="de-DE" sz="2000" dirty="0" smtClean="0">
                <a:latin typeface="Arial" charset="0"/>
                <a:ea typeface="ＭＳ Ｐゴシック" charset="0"/>
              </a:rPr>
              <a:t>Kann eliminiert </a:t>
            </a:r>
            <a:r>
              <a:rPr lang="de-DE" sz="2000" dirty="0">
                <a:latin typeface="Arial" charset="0"/>
                <a:ea typeface="ＭＳ Ｐゴシック" charset="0"/>
              </a:rPr>
              <a:t>werden, d.h. ersetze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</a:rPr>
              <a:t>durch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Wingdings" charset="0"/>
              </a:rPr>
              <a:t>⟶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Wingdings" charset="0"/>
              </a:rPr>
              <a:t>(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\{B})</a:t>
            </a:r>
            <a:endParaRPr lang="de-DE" sz="2000" dirty="0">
              <a:latin typeface="Arial" charset="0"/>
              <a:ea typeface="ＭＳ Ｐゴシック" charset="0"/>
              <a:sym typeface="Wingdings" charset="0"/>
            </a:endParaRPr>
          </a:p>
          <a:p>
            <a:r>
              <a:rPr lang="de-DE" sz="2000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Entferne </a:t>
            </a:r>
            <a:r>
              <a:rPr lang="de-DE" sz="2000" dirty="0" smtClean="0">
                <a:solidFill>
                  <a:srgbClr val="FF0000"/>
                </a:solidFill>
                <a:latin typeface="Arial" charset="0"/>
                <a:ea typeface="ＭＳ Ｐゴシック" charset="0"/>
              </a:rPr>
              <a:t>FDs </a:t>
            </a:r>
            <a:r>
              <a:rPr lang="de-DE" sz="2000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der Form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Wingdings" charset="0"/>
              </a:rPr>
              <a:t>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∅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, </a:t>
            </a:r>
            <a:r>
              <a:rPr lang="de-DE" sz="2000" dirty="0">
                <a:latin typeface="Arial" charset="0"/>
                <a:ea typeface="ＭＳ Ｐゴシック" charset="0"/>
              </a:rPr>
              <a:t>die im 2. Schritt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/>
            </a:r>
            <a:br>
              <a:rPr lang="de-DE" sz="2000" dirty="0" smtClean="0">
                <a:latin typeface="Arial" charset="0"/>
                <a:ea typeface="ＭＳ Ｐゴシック" charset="0"/>
              </a:rPr>
            </a:br>
            <a:r>
              <a:rPr lang="de-DE" sz="2000" dirty="0" smtClean="0">
                <a:latin typeface="Arial" charset="0"/>
                <a:ea typeface="ＭＳ Ｐゴシック" charset="0"/>
              </a:rPr>
              <a:t>möglicherweise </a:t>
            </a:r>
            <a:r>
              <a:rPr lang="de-DE" sz="2000" dirty="0">
                <a:latin typeface="Arial" charset="0"/>
                <a:ea typeface="ＭＳ Ｐゴシック" charset="0"/>
              </a:rPr>
              <a:t>entstanden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sind</a:t>
            </a:r>
            <a:endParaRPr lang="de-DE" sz="2000" dirty="0">
              <a:latin typeface="Arial" charset="0"/>
              <a:ea typeface="ＭＳ Ｐゴシック" charset="0"/>
            </a:endParaRPr>
          </a:p>
          <a:p>
            <a:r>
              <a:rPr lang="de-DE" sz="2000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Fasse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FDs </a:t>
            </a:r>
            <a:r>
              <a:rPr lang="de-DE" sz="2000" dirty="0">
                <a:latin typeface="Arial" charset="0"/>
                <a:ea typeface="ＭＳ Ｐゴシック" charset="0"/>
              </a:rPr>
              <a:t>der Form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1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, ..., a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n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 </a:t>
            </a:r>
            <a:r>
              <a:rPr lang="de-DE" sz="2000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zusammen</a:t>
            </a:r>
            <a:r>
              <a:rPr lang="de-DE" sz="2000" dirty="0">
                <a:latin typeface="Arial" charset="0"/>
                <a:ea typeface="ＭＳ Ｐゴシック" charset="0"/>
              </a:rPr>
              <a:t>,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/>
            </a:r>
            <a:br>
              <a:rPr lang="de-DE" sz="2000" dirty="0" smtClean="0">
                <a:latin typeface="Arial" charset="0"/>
                <a:ea typeface="ＭＳ Ｐゴシック" charset="0"/>
              </a:rPr>
            </a:br>
            <a:r>
              <a:rPr lang="de-DE" sz="2000" dirty="0" smtClean="0">
                <a:latin typeface="Arial" charset="0"/>
                <a:ea typeface="ＭＳ Ｐゴシック" charset="0"/>
              </a:rPr>
              <a:t>so </a:t>
            </a:r>
            <a:r>
              <a:rPr lang="de-DE" sz="2000" dirty="0">
                <a:latin typeface="Arial" charset="0"/>
                <a:ea typeface="ＭＳ Ｐゴシック" charset="0"/>
              </a:rPr>
              <a:t>dass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(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1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  <a:sym typeface="Symbol" charset="0"/>
              </a:rPr>
              <a:t>∪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...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  <a:sym typeface="Symbol" charset="0"/>
              </a:rPr>
              <a:t>∪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b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n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) </a:t>
            </a:r>
            <a:r>
              <a:rPr lang="de-DE" sz="2000" dirty="0" smtClean="0">
                <a:latin typeface="Arial" charset="0"/>
                <a:ea typeface="ＭＳ Ｐゴシック" charset="0"/>
                <a:cs typeface="ＭＳ Ｐゴシック" charset="0"/>
              </a:rPr>
              <a:t>verbleibt</a:t>
            </a:r>
            <a:endParaRPr lang="de-DE" sz="20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719412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el 1"/>
          <p:cNvSpPr>
            <a:spLocks noGrp="1"/>
          </p:cNvSpPr>
          <p:nvPr>
            <p:ph type="title"/>
          </p:nvPr>
        </p:nvSpPr>
        <p:spPr>
          <a:xfrm>
            <a:off x="351693" y="304801"/>
            <a:ext cx="8440615" cy="511175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Nutzung der kanonischen Überdeckung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 err="1" smtClean="0"/>
              <a:t>Naiver</a:t>
            </a:r>
            <a:r>
              <a:rPr lang="en-US" dirty="0" smtClean="0"/>
              <a:t> </a:t>
            </a:r>
            <a:r>
              <a:rPr lang="en-US" dirty="0" err="1" smtClean="0"/>
              <a:t>Ansatz</a:t>
            </a:r>
            <a:r>
              <a:rPr lang="en-US" dirty="0" smtClean="0"/>
              <a:t>:</a:t>
            </a:r>
          </a:p>
          <a:p>
            <a:pPr>
              <a:defRPr/>
            </a:pPr>
            <a:r>
              <a:rPr lang="en-US" dirty="0" err="1" smtClean="0"/>
              <a:t>Bilde</a:t>
            </a:r>
            <a:r>
              <a:rPr lang="en-US" dirty="0" smtClean="0"/>
              <a:t> </a:t>
            </a:r>
            <a:r>
              <a:rPr lang="en-US" dirty="0" err="1" smtClean="0"/>
              <a:t>relationales</a:t>
            </a:r>
            <a:r>
              <a:rPr lang="en-US" dirty="0" smtClean="0"/>
              <a:t> Schema </a:t>
            </a:r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lang="en-US" dirty="0" err="1" smtClean="0"/>
              <a:t>jede</a:t>
            </a:r>
            <a:r>
              <a:rPr lang="en-US" dirty="0" smtClean="0"/>
              <a:t> FD der </a:t>
            </a:r>
            <a:r>
              <a:rPr lang="en-US" dirty="0" err="1" smtClean="0"/>
              <a:t>kanonischen</a:t>
            </a:r>
            <a:r>
              <a:rPr lang="en-US" dirty="0" smtClean="0"/>
              <a:t> </a:t>
            </a:r>
            <a:r>
              <a:rPr lang="en-US" dirty="0" err="1" smtClean="0"/>
              <a:t>Überdeckung</a:t>
            </a:r>
            <a:endParaRPr lang="en-US" dirty="0" smtClean="0"/>
          </a:p>
          <a:p>
            <a:pPr lvl="2">
              <a:defRPr/>
            </a:pPr>
            <a:r>
              <a:rPr lang="en-US" dirty="0" err="1" smtClean="0"/>
              <a:t>Eventuell</a:t>
            </a:r>
            <a:r>
              <a:rPr lang="en-US" dirty="0" smtClean="0"/>
              <a:t> </a:t>
            </a:r>
            <a:r>
              <a:rPr lang="en-US" dirty="0" err="1" smtClean="0"/>
              <a:t>immer</a:t>
            </a:r>
            <a:r>
              <a:rPr lang="en-US" dirty="0" smtClean="0"/>
              <a:t> </a:t>
            </a:r>
            <a:r>
              <a:rPr lang="en-US" dirty="0" err="1" smtClean="0"/>
              <a:t>noch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viele</a:t>
            </a:r>
            <a:r>
              <a:rPr lang="en-US" dirty="0" smtClean="0"/>
              <a:t> </a:t>
            </a:r>
            <a:r>
              <a:rPr lang="en-US" dirty="0" err="1" smtClean="0"/>
              <a:t>Relationen</a:t>
            </a:r>
            <a:endParaRPr lang="en-US" dirty="0" smtClean="0"/>
          </a:p>
          <a:p>
            <a:pPr lvl="2">
              <a:defRPr/>
            </a:pPr>
            <a:r>
              <a:rPr lang="de-DE" dirty="0" smtClean="0">
                <a:latin typeface="Arial" charset="0"/>
                <a:ea typeface="ＭＳ Ｐゴシック" charset="0"/>
                <a:cs typeface="ＭＳ Ｐゴシック" charset="0"/>
              </a:rPr>
              <a:t>Beispiel: </a:t>
            </a:r>
          </a:p>
          <a:p>
            <a:pPr lvl="3">
              <a:defRPr/>
            </a:pPr>
            <a:r>
              <a:rPr lang="de-DE" dirty="0" smtClean="0">
                <a:latin typeface="Arial" charset="0"/>
                <a:ea typeface="ＭＳ Ｐゴシック" charset="0"/>
                <a:cs typeface="ＭＳ Ｐゴシック" charset="0"/>
              </a:rPr>
              <a:t>FDs = {A </a:t>
            </a:r>
            <a:r>
              <a:rPr lang="de-DE" dirty="0" smtClean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⟶</a:t>
            </a:r>
            <a:r>
              <a:rPr lang="de-DE" dirty="0" smtClean="0">
                <a:latin typeface="Arial" charset="0"/>
                <a:ea typeface="ＭＳ Ｐゴシック" charset="0"/>
                <a:cs typeface="ＭＳ Ｐゴシック" charset="0"/>
              </a:rPr>
              <a:t> BCD, D </a:t>
            </a:r>
            <a:r>
              <a:rPr lang="de-DE" dirty="0" smtClean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⟶</a:t>
            </a:r>
            <a:r>
              <a:rPr lang="de-DE" dirty="0" smtClean="0">
                <a:latin typeface="Arial" charset="0"/>
                <a:ea typeface="ＭＳ Ｐゴシック" charset="0"/>
                <a:cs typeface="ＭＳ Ｐゴシック" charset="0"/>
              </a:rPr>
              <a:t> ABC} </a:t>
            </a:r>
          </a:p>
          <a:p>
            <a:pPr lvl="3">
              <a:defRPr/>
            </a:pPr>
            <a:r>
              <a:rPr lang="de-DE" dirty="0" smtClean="0">
                <a:latin typeface="Arial" charset="0"/>
                <a:ea typeface="ＭＳ Ｐゴシック" charset="0"/>
                <a:cs typeface="ＭＳ Ｐゴシック" charset="0"/>
              </a:rPr>
              <a:t>Zwei Relationen?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Mehrere</a:t>
            </a:r>
            <a:r>
              <a:rPr lang="en-US" dirty="0" smtClean="0"/>
              <a:t> FDs </a:t>
            </a:r>
            <a:r>
              <a:rPr lang="en-US" dirty="0" err="1" smtClean="0"/>
              <a:t>einem</a:t>
            </a:r>
            <a:r>
              <a:rPr lang="en-US" dirty="0" smtClean="0"/>
              <a:t> </a:t>
            </a:r>
            <a:r>
              <a:rPr lang="en-US" dirty="0" err="1" smtClean="0"/>
              <a:t>relationalen</a:t>
            </a:r>
            <a:r>
              <a:rPr lang="en-US" dirty="0" smtClean="0"/>
              <a:t> Schema </a:t>
            </a:r>
            <a:r>
              <a:rPr lang="en-US" dirty="0" err="1" smtClean="0"/>
              <a:t>zuordnen</a:t>
            </a:r>
            <a:r>
              <a:rPr lang="en-US" dirty="0" smtClean="0"/>
              <a:t>?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391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>
          <a:xfrm>
            <a:off x="351693" y="304801"/>
            <a:ext cx="8440615" cy="511175"/>
          </a:xfrm>
        </p:spPr>
        <p:txBody>
          <a:bodyPr/>
          <a:lstStyle/>
          <a:p>
            <a:r>
              <a:rPr lang="de-DE">
                <a:latin typeface="Arial" charset="0"/>
                <a:ea typeface="ＭＳ Ｐゴシック" charset="0"/>
                <a:cs typeface="ＭＳ Ｐゴシック" charset="0"/>
              </a:rPr>
              <a:t>Vereinbarungen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2400" dirty="0">
                <a:latin typeface="Arial" charset="0"/>
                <a:ea typeface="ＭＳ Ｐゴシック" charset="0"/>
              </a:rPr>
              <a:t>FDs, die von jeder </a:t>
            </a:r>
            <a:r>
              <a:rPr lang="de-DE" sz="2400" dirty="0" err="1">
                <a:latin typeface="Arial" charset="0"/>
                <a:ea typeface="ＭＳ Ｐゴシック" charset="0"/>
              </a:rPr>
              <a:t>Relationenausprägung</a:t>
            </a:r>
            <a:r>
              <a:rPr lang="de-DE" sz="2400" dirty="0">
                <a:latin typeface="Arial" charset="0"/>
                <a:ea typeface="ＭＳ Ｐゴシック" charset="0"/>
              </a:rPr>
              <a:t> automatisch immer erfüllt werden,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nennen </a:t>
            </a:r>
            <a:r>
              <a:rPr lang="de-DE" sz="2400" dirty="0">
                <a:latin typeface="Arial" charset="0"/>
                <a:ea typeface="ＭＳ Ｐゴシック" charset="0"/>
              </a:rPr>
              <a:t>wir </a:t>
            </a:r>
            <a:r>
              <a:rPr lang="de-DE" sz="2400" b="1" dirty="0">
                <a:solidFill>
                  <a:srgbClr val="0070C0"/>
                </a:solidFill>
                <a:latin typeface="Arial" charset="0"/>
                <a:ea typeface="ＭＳ Ｐゴシック" charset="0"/>
              </a:rPr>
              <a:t>trivial</a:t>
            </a:r>
            <a:r>
              <a:rPr lang="de-DE" sz="2400" dirty="0">
                <a:latin typeface="Arial" charset="0"/>
                <a:ea typeface="ＭＳ Ｐゴシック" charset="0"/>
              </a:rPr>
              <a:t>. </a:t>
            </a:r>
            <a:br>
              <a:rPr lang="de-DE" sz="2400" dirty="0">
                <a:latin typeface="Arial" charset="0"/>
                <a:ea typeface="ＭＳ Ｐゴシック" charset="0"/>
              </a:rPr>
            </a:br>
            <a:r>
              <a:rPr lang="de-DE" sz="2400" dirty="0" smtClean="0">
                <a:latin typeface="Arial" charset="0"/>
                <a:ea typeface="ＭＳ Ｐゴシック" charset="0"/>
              </a:rPr>
              <a:t>Nur </a:t>
            </a:r>
            <a:r>
              <a:rPr lang="de-DE" sz="2400" dirty="0">
                <a:latin typeface="Arial" charset="0"/>
                <a:ea typeface="ＭＳ Ｐゴシック" charset="0"/>
              </a:rPr>
              <a:t>FDs der Art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a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  <a:sym typeface="Symbol" charset="0"/>
              </a:rPr>
              <a:t>⟶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b</a:t>
            </a:r>
            <a:r>
              <a:rPr lang="de-DE" sz="2400" dirty="0">
                <a:latin typeface="Arial" charset="0"/>
                <a:ea typeface="ＭＳ Ｐゴシック" charset="0"/>
                <a:cs typeface="ＭＳ Ｐゴシック" charset="0"/>
              </a:rPr>
              <a:t>  mit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b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  <a:sym typeface="Symbol" charset="0"/>
              </a:rPr>
              <a:t>⊆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a</a:t>
            </a:r>
            <a:r>
              <a:rPr lang="de-DE" sz="2000" dirty="0">
                <a:latin typeface="Symbol" charset="0"/>
                <a:ea typeface="ＭＳ Ｐゴシック" charset="0"/>
                <a:cs typeface="ＭＳ Ｐゴシック" charset="0"/>
              </a:rPr>
              <a:t>  </a:t>
            </a:r>
            <a:r>
              <a:rPr lang="de-DE" sz="2400" dirty="0">
                <a:latin typeface="Arial" charset="0"/>
                <a:ea typeface="ＭＳ Ｐゴシック" charset="0"/>
              </a:rPr>
              <a:t>sind trivial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.</a:t>
            </a:r>
          </a:p>
          <a:p>
            <a:endParaRPr lang="de-DE" sz="2400" dirty="0">
              <a:latin typeface="Arial" charset="0"/>
              <a:ea typeface="ＭＳ Ｐゴシック" charset="0"/>
            </a:endParaRPr>
          </a:p>
          <a:p>
            <a:r>
              <a:rPr lang="de-DE" sz="2400" dirty="0">
                <a:latin typeface="Arial" charset="0"/>
                <a:ea typeface="ＭＳ Ｐゴシック" charset="0"/>
              </a:rPr>
              <a:t>Attribute eines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Kandidatenschlüssels heißen </a:t>
            </a:r>
            <a:r>
              <a:rPr lang="de-DE" sz="2400" b="1" dirty="0" smtClean="0">
                <a:solidFill>
                  <a:srgbClr val="0070C0"/>
                </a:solidFill>
                <a:latin typeface="Arial" charset="0"/>
                <a:ea typeface="ＭＳ Ｐゴシック" charset="0"/>
              </a:rPr>
              <a:t>prim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. </a:t>
            </a:r>
            <a:br>
              <a:rPr lang="de-DE" sz="2400" dirty="0" smtClean="0">
                <a:latin typeface="Arial" charset="0"/>
                <a:ea typeface="ＭＳ Ｐゴシック" charset="0"/>
              </a:rPr>
            </a:br>
            <a:r>
              <a:rPr lang="de-DE" sz="2400" dirty="0" smtClean="0">
                <a:latin typeface="Arial" charset="0"/>
                <a:ea typeface="ＭＳ Ｐゴシック" charset="0"/>
              </a:rPr>
              <a:t>Alle </a:t>
            </a:r>
            <a:r>
              <a:rPr lang="de-DE" sz="2400" dirty="0">
                <a:latin typeface="Arial" charset="0"/>
                <a:ea typeface="ＭＳ Ｐゴシック" charset="0"/>
              </a:rPr>
              <a:t>anderen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Attribute</a:t>
            </a:r>
            <a:r>
              <a:rPr lang="de-DE" sz="2400" dirty="0">
                <a:latin typeface="Arial" charset="0"/>
                <a:ea typeface="ＭＳ Ｐゴシック" charset="0"/>
              </a:rPr>
              <a:t>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nennen </a:t>
            </a:r>
            <a:r>
              <a:rPr lang="de-DE" sz="2400" dirty="0">
                <a:latin typeface="Arial" charset="0"/>
                <a:ea typeface="ＭＳ Ｐゴシック" charset="0"/>
              </a:rPr>
              <a:t>wir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nicht prim.</a:t>
            </a:r>
            <a:endParaRPr lang="de-DE" sz="2400" dirty="0">
              <a:latin typeface="Arial" charset="0"/>
              <a:ea typeface="ＭＳ Ｐゴシック" charset="0"/>
            </a:endParaRPr>
          </a:p>
          <a:p>
            <a:endParaRPr lang="de-DE" sz="2400" dirty="0" smtClean="0">
              <a:solidFill>
                <a:schemeClr val="accent1">
                  <a:lumMod val="50000"/>
                </a:schemeClr>
              </a:solidFill>
              <a:latin typeface="Lucida Handwriting" charset="0"/>
              <a:ea typeface="ＭＳ Ｐゴシック" charset="0"/>
            </a:endParaRPr>
          </a:p>
          <a:p>
            <a:r>
              <a:rPr lang="de-DE" sz="2400" dirty="0" smtClean="0">
                <a:latin typeface="Arial" charset="0"/>
                <a:ea typeface="ＭＳ Ｐゴシック" charset="0"/>
              </a:rPr>
              <a:t>Sei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 ein </a:t>
            </a:r>
            <a:r>
              <a:rPr lang="de-DE" sz="2400" dirty="0" err="1">
                <a:latin typeface="Arial" charset="0"/>
                <a:ea typeface="ＭＳ Ｐゴシック" charset="0"/>
              </a:rPr>
              <a:t>Relationenschema</a:t>
            </a:r>
            <a:r>
              <a:rPr lang="de-DE" sz="2400" dirty="0">
                <a:latin typeface="Arial" charset="0"/>
                <a:ea typeface="ＭＳ Ｐゴシック" charset="0"/>
              </a:rPr>
              <a:t>,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dann ist</a:t>
            </a:r>
            <a:br>
              <a:rPr lang="de-DE" sz="2400" dirty="0" smtClean="0">
                <a:latin typeface="Arial" charset="0"/>
                <a:ea typeface="ＭＳ Ｐゴシック" charset="0"/>
              </a:rPr>
            </a:b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</a:t>
            </a:r>
            <a:r>
              <a:rPr lang="de-DE" sz="2400" baseline="-25000" dirty="0" smtClean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die </a:t>
            </a:r>
            <a:r>
              <a:rPr lang="de-DE" sz="2400" dirty="0">
                <a:latin typeface="Arial" charset="0"/>
                <a:ea typeface="ＭＳ Ｐゴシック" charset="0"/>
              </a:rPr>
              <a:t>zugeordnete Menge von FDs.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/>
            </a:r>
            <a:br>
              <a:rPr lang="de-DE" sz="2400" dirty="0" smtClean="0">
                <a:latin typeface="Arial" charset="0"/>
                <a:ea typeface="ＭＳ Ｐゴシック" charset="0"/>
              </a:rPr>
            </a:br>
            <a:r>
              <a:rPr lang="de-DE" sz="2400" dirty="0" smtClean="0">
                <a:latin typeface="Arial" charset="0"/>
                <a:ea typeface="ＭＳ Ｐゴシック" charset="0"/>
              </a:rPr>
              <a:t>Wenn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400" dirty="0">
                <a:latin typeface="Lucida Handwriting" charset="0"/>
                <a:ea typeface="ＭＳ Ｐゴシック" charset="0"/>
              </a:rPr>
              <a:t> </a:t>
            </a:r>
            <a:r>
              <a:rPr lang="de-DE" sz="2400" dirty="0">
                <a:latin typeface="Arial" charset="0"/>
                <a:ea typeface="ＭＳ Ｐゴシック" charset="0"/>
              </a:rPr>
              <a:t>klar ist, dann wird meist nur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</a:t>
            </a:r>
            <a:r>
              <a:rPr lang="de-DE" sz="2400" dirty="0">
                <a:latin typeface="Arial" charset="0"/>
                <a:ea typeface="ＭＳ Ｐゴシック" charset="0"/>
              </a:rPr>
              <a:t> geschrieben.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64113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>
          <a:xfrm>
            <a:off x="317989" y="304801"/>
            <a:ext cx="8440615" cy="511175"/>
          </a:xfrm>
        </p:spPr>
        <p:txBody>
          <a:bodyPr/>
          <a:lstStyle/>
          <a:p>
            <a:r>
              <a:rPr lang="de-DE" dirty="0">
                <a:latin typeface="Arial" charset="0"/>
                <a:ea typeface="ＭＳ Ｐゴシック" charset="0"/>
                <a:cs typeface="ＭＳ Ｐゴシック" charset="0"/>
              </a:rPr>
              <a:t>Vermeidung von Redundanz in den Daten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Beispiel:</a:t>
            </a:r>
          </a:p>
          <a:p>
            <a:pPr marL="0" indent="0">
              <a:buFontTx/>
              <a:buNone/>
            </a:pP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= {[A, B, C ,D]}, F = {A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⟶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B, D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⟶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ABCD},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Schlüsselkandidat: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{D}</a:t>
            </a: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</a:rPr>
              <a:t>„Do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not </a:t>
            </a:r>
            <a:r>
              <a:rPr lang="de-DE" sz="1800" dirty="0" err="1">
                <a:latin typeface="Arial" charset="0"/>
                <a:ea typeface="ＭＳ Ｐゴシック" charset="0"/>
                <a:cs typeface="ＭＳ Ｐゴシック" charset="0"/>
              </a:rPr>
              <a:t>represent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 err="1">
                <a:latin typeface="Arial" charset="0"/>
                <a:ea typeface="ＭＳ Ｐゴシック" charset="0"/>
                <a:cs typeface="ＭＳ Ｐゴシック" charset="0"/>
              </a:rPr>
              <a:t>the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same </a:t>
            </a:r>
            <a:r>
              <a:rPr lang="de-DE" sz="1800" dirty="0" err="1">
                <a:latin typeface="Arial" charset="0"/>
                <a:ea typeface="ＭＳ Ｐゴシック" charset="0"/>
                <a:cs typeface="ＭＳ Ｐゴシック" charset="0"/>
              </a:rPr>
              <a:t>fact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 err="1" smtClean="0">
                <a:latin typeface="Arial" charset="0"/>
                <a:ea typeface="ＭＳ Ｐゴシック" charset="0"/>
                <a:cs typeface="ＭＳ Ｐゴシック" charset="0"/>
              </a:rPr>
              <a:t>twice</a:t>
            </a: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Allgemeiner Fall: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a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  <a:sym typeface="Symbol" charset="0"/>
              </a:rPr>
              <a:t>⟶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b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∈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F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,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dann: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a</a:t>
            </a:r>
            <a:r>
              <a:rPr lang="de-DE" sz="1800" dirty="0">
                <a:latin typeface="Symbo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Superschlüssel oder FD ist trivial</a:t>
            </a:r>
            <a:endParaRPr lang="de-DE" sz="2400" dirty="0">
              <a:latin typeface="Symbo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ggf.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Dekomposition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notwendig (verlustfrei und abhängigkeitsbewahrend)</a:t>
            </a: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</p:txBody>
      </p:sp>
      <p:graphicFrame>
        <p:nvGraphicFramePr>
          <p:cNvPr id="190526" name="Group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562625"/>
              </p:ext>
            </p:extLst>
          </p:nvPr>
        </p:nvGraphicFramePr>
        <p:xfrm>
          <a:off x="984738" y="2135189"/>
          <a:ext cx="5134708" cy="1370013"/>
        </p:xfrm>
        <a:graphic>
          <a:graphicData uri="http://schemas.openxmlformats.org/drawingml/2006/table">
            <a:tbl>
              <a:tblPr/>
              <a:tblGrid>
                <a:gridCol w="1283677"/>
                <a:gridCol w="1081454"/>
                <a:gridCol w="1696915"/>
                <a:gridCol w="1072662"/>
              </a:tblGrid>
              <a:tr h="342900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0340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42913"/>
          </a:xfrm>
        </p:spPr>
        <p:txBody>
          <a:bodyPr/>
          <a:lstStyle/>
          <a:p>
            <a:r>
              <a:rPr lang="de-DE" sz="2800">
                <a:latin typeface="Arial" charset="0"/>
                <a:ea typeface="ＭＳ Ｐゴシック" charset="0"/>
                <a:cs typeface="ＭＳ Ｐゴシック" charset="0"/>
              </a:rPr>
              <a:t>Zerlegung (Dekomposition) von Relationen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066800"/>
            <a:ext cx="8439150" cy="5257800"/>
          </a:xfrm>
        </p:spPr>
        <p:txBody>
          <a:bodyPr/>
          <a:lstStyle/>
          <a:p>
            <a:pPr marL="457200" indent="-457200" defTabSz="914400">
              <a:buFontTx/>
              <a:buNone/>
            </a:pPr>
            <a:r>
              <a:rPr lang="de-DE" sz="2000" dirty="0" smtClean="0">
                <a:latin typeface="Arial" charset="0"/>
                <a:ea typeface="ＭＳ Ｐゴシック" charset="0"/>
              </a:rPr>
              <a:t>Korrektheitskriterien </a:t>
            </a:r>
            <a:r>
              <a:rPr lang="de-DE" sz="2000" dirty="0">
                <a:latin typeface="Arial" charset="0"/>
                <a:ea typeface="ＭＳ Ｐゴシック" charset="0"/>
              </a:rPr>
              <a:t>für die Zerlegung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von </a:t>
            </a:r>
            <a:r>
              <a:rPr lang="de-DE" sz="2000" dirty="0" err="1" smtClean="0">
                <a:latin typeface="Arial" charset="0"/>
                <a:ea typeface="ＭＳ Ｐゴシック" charset="0"/>
              </a:rPr>
              <a:t>Relationenschemata</a:t>
            </a:r>
            <a:r>
              <a:rPr lang="de-DE" sz="2000" dirty="0">
                <a:latin typeface="Arial" charset="0"/>
                <a:ea typeface="ＭＳ Ｐゴシック" charset="0"/>
              </a:rPr>
              <a:t>:</a:t>
            </a:r>
          </a:p>
          <a:p>
            <a:pPr marL="457200" indent="-457200" defTabSz="914400">
              <a:buFontTx/>
              <a:buNone/>
            </a:pPr>
            <a:endParaRPr lang="de-DE" sz="2000" dirty="0">
              <a:latin typeface="Arial" charset="0"/>
              <a:ea typeface="ＭＳ Ｐゴシック" charset="0"/>
            </a:endParaRPr>
          </a:p>
          <a:p>
            <a:pPr lvl="1" defTabSz="914400">
              <a:buFont typeface="Arial" charset="0"/>
              <a:buChar char="•"/>
            </a:pPr>
            <a:r>
              <a:rPr lang="de-DE" sz="2000" dirty="0">
                <a:solidFill>
                  <a:srgbClr val="0070C0"/>
                </a:solidFill>
                <a:latin typeface="Arial" charset="0"/>
                <a:ea typeface="ＭＳ Ｐゴシック" charset="0"/>
              </a:rPr>
              <a:t>Verlustlosigkeit</a:t>
            </a:r>
          </a:p>
          <a:p>
            <a:pPr marL="914400" lvl="2" indent="0" defTabSz="914400">
              <a:buNone/>
            </a:pPr>
            <a:r>
              <a:rPr lang="de-DE" sz="2000" dirty="0">
                <a:latin typeface="Arial" charset="0"/>
                <a:ea typeface="ＭＳ Ｐゴシック" charset="0"/>
              </a:rPr>
              <a:t>Die in der ursprünglichen </a:t>
            </a:r>
            <a:r>
              <a:rPr lang="de-DE" sz="2000" dirty="0" err="1">
                <a:latin typeface="Arial" charset="0"/>
                <a:ea typeface="ＭＳ Ｐゴシック" charset="0"/>
              </a:rPr>
              <a:t>Relationenausprägung</a:t>
            </a:r>
            <a:r>
              <a:rPr lang="de-DE" sz="2000" dirty="0">
                <a:latin typeface="Arial" charset="0"/>
                <a:ea typeface="ＭＳ Ｐゴシック" charset="0"/>
              </a:rPr>
              <a:t> </a:t>
            </a:r>
            <a:r>
              <a:rPr lang="de-DE" sz="2000" i="1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R</a:t>
            </a:r>
            <a:r>
              <a:rPr lang="de-DE" sz="2000" dirty="0">
                <a:latin typeface="Arial" charset="0"/>
                <a:ea typeface="ＭＳ Ｐゴシック" charset="0"/>
              </a:rPr>
              <a:t> des Schemas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dirty="0">
                <a:latin typeface="Arial" charset="0"/>
                <a:ea typeface="ＭＳ Ｐゴシック" charset="0"/>
              </a:rPr>
              <a:t> enthaltenen Informationen müssen aus den Ausprägungen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/>
            </a:r>
            <a:br>
              <a:rPr lang="de-DE" sz="2000" dirty="0" smtClean="0">
                <a:latin typeface="Arial" charset="0"/>
                <a:ea typeface="ＭＳ Ｐゴシック" charset="0"/>
              </a:rPr>
            </a:br>
            <a:r>
              <a:rPr lang="de-DE" sz="2000" i="1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R</a:t>
            </a:r>
            <a:r>
              <a:rPr lang="de-DE" sz="2000" baseline="-25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1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, ..., </a:t>
            </a:r>
            <a:r>
              <a:rPr lang="de-DE" sz="2000" i="1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R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n</a:t>
            </a:r>
            <a:r>
              <a:rPr lang="de-DE" sz="2000" dirty="0">
                <a:latin typeface="Arial" charset="0"/>
                <a:ea typeface="ＭＳ Ｐゴシック" charset="0"/>
              </a:rPr>
              <a:t> der neuen </a:t>
            </a:r>
            <a:r>
              <a:rPr lang="de-DE" sz="2000" dirty="0" err="1">
                <a:latin typeface="Arial" charset="0"/>
                <a:ea typeface="ＭＳ Ｐゴシック" charset="0"/>
              </a:rPr>
              <a:t>Relationenschemata</a:t>
            </a:r>
            <a:r>
              <a:rPr lang="de-DE" sz="2000" dirty="0">
                <a:latin typeface="Arial" charset="0"/>
                <a:ea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1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, ..,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n</a:t>
            </a:r>
            <a:r>
              <a:rPr lang="de-DE" sz="2000" dirty="0">
                <a:latin typeface="Arial" charset="0"/>
                <a:ea typeface="ＭＳ Ｐゴシック" charset="0"/>
              </a:rPr>
              <a:t> rekonstruierbar sein.</a:t>
            </a:r>
          </a:p>
          <a:p>
            <a:pPr lvl="1" defTabSz="914400">
              <a:buFont typeface="Arial" charset="0"/>
              <a:buChar char="•"/>
            </a:pPr>
            <a:endParaRPr lang="de-DE" sz="2000" dirty="0">
              <a:latin typeface="Arial" charset="0"/>
              <a:ea typeface="ＭＳ Ｐゴシック" charset="0"/>
            </a:endParaRPr>
          </a:p>
          <a:p>
            <a:pPr lvl="1" defTabSz="914400">
              <a:buFont typeface="Arial" charset="0"/>
              <a:buChar char="•"/>
            </a:pPr>
            <a:r>
              <a:rPr lang="de-DE" sz="2000" dirty="0">
                <a:solidFill>
                  <a:srgbClr val="0070C0"/>
                </a:solidFill>
                <a:latin typeface="Arial" charset="0"/>
                <a:ea typeface="ＭＳ Ｐゴシック" charset="0"/>
              </a:rPr>
              <a:t>Abhängigkeitserhaltung</a:t>
            </a:r>
          </a:p>
          <a:p>
            <a:pPr marL="914400" lvl="2" indent="0" defTabSz="914400">
              <a:buNone/>
            </a:pPr>
            <a:r>
              <a:rPr lang="de-DE" sz="2000" dirty="0">
                <a:latin typeface="Arial" charset="0"/>
                <a:ea typeface="ＭＳ Ｐゴシック" charset="0"/>
              </a:rPr>
              <a:t>Die für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dirty="0">
                <a:latin typeface="Arial" charset="0"/>
                <a:ea typeface="ＭＳ Ｐゴシック" charset="0"/>
              </a:rPr>
              <a:t> geltenden funktionalen Anhängigkeiten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müssen </a:t>
            </a:r>
            <a:r>
              <a:rPr lang="de-DE" sz="2000" dirty="0">
                <a:latin typeface="Arial" charset="0"/>
                <a:ea typeface="ＭＳ Ｐゴシック" charset="0"/>
              </a:rPr>
              <a:t>auf die Schemata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1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, ...,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n</a:t>
            </a:r>
            <a:r>
              <a:rPr lang="de-DE" sz="2000" dirty="0">
                <a:latin typeface="Arial" charset="0"/>
                <a:ea typeface="ＭＳ Ｐゴシック" charset="0"/>
              </a:rPr>
              <a:t> übertragbar sein.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296525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ChangeArrowheads="1"/>
          </p:cNvSpPr>
          <p:nvPr/>
        </p:nvSpPr>
        <p:spPr bwMode="auto">
          <a:xfrm>
            <a:off x="1940169" y="2159000"/>
            <a:ext cx="1817077" cy="673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83299" name="Rectangle 3"/>
          <p:cNvSpPr>
            <a:spLocks noChangeArrowheads="1"/>
          </p:cNvSpPr>
          <p:nvPr/>
        </p:nvSpPr>
        <p:spPr bwMode="auto">
          <a:xfrm>
            <a:off x="5281246" y="2159000"/>
            <a:ext cx="1817077" cy="673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2253897" y="2227263"/>
            <a:ext cx="1259961" cy="643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de-DE"/>
              <a:t>Relationale</a:t>
            </a:r>
          </a:p>
          <a:p>
            <a:pPr algn="ctr"/>
            <a:r>
              <a:rPr lang="de-DE"/>
              <a:t>Algebra</a:t>
            </a: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5526645" y="2227263"/>
            <a:ext cx="1349729" cy="643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de-DE"/>
              <a:t>Relationales</a:t>
            </a:r>
          </a:p>
          <a:p>
            <a:pPr algn="ctr"/>
            <a:r>
              <a:rPr lang="de-DE"/>
              <a:t>Kalkül</a:t>
            </a:r>
          </a:p>
        </p:txBody>
      </p:sp>
      <p:sp>
        <p:nvSpPr>
          <p:cNvPr id="183302" name="Rectangle 6"/>
          <p:cNvSpPr>
            <a:spLocks noChangeArrowheads="1"/>
          </p:cNvSpPr>
          <p:nvPr/>
        </p:nvSpPr>
        <p:spPr bwMode="auto">
          <a:xfrm>
            <a:off x="882162" y="3090863"/>
            <a:ext cx="2931894" cy="2859757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 b="1" dirty="0"/>
              <a:t>Binäre Operationen:</a:t>
            </a:r>
          </a:p>
          <a:p>
            <a:pPr>
              <a:buFontTx/>
              <a:buChar char="•"/>
              <a:defRPr/>
            </a:pPr>
            <a:r>
              <a:rPr lang="de-DE" dirty="0"/>
              <a:t> Vereinigung 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dirty="0"/>
              <a:t> </a:t>
            </a:r>
            <a:r>
              <a:rPr lang="de-DE" dirty="0" smtClean="0">
                <a:latin typeface="Symbol" charset="0"/>
              </a:rPr>
              <a:t>∪</a:t>
            </a:r>
            <a:r>
              <a:rPr lang="de-DE" i="1" dirty="0">
                <a:latin typeface="Times New Roman" charset="0"/>
              </a:rPr>
              <a:t>S</a:t>
            </a:r>
            <a:endParaRPr lang="de-DE" dirty="0"/>
          </a:p>
          <a:p>
            <a:pPr>
              <a:buFontTx/>
              <a:buChar char="•"/>
              <a:defRPr/>
            </a:pPr>
            <a:r>
              <a:rPr lang="de-DE" dirty="0"/>
              <a:t> Differenz  </a:t>
            </a:r>
            <a:r>
              <a:rPr lang="de-DE" i="1" dirty="0">
                <a:latin typeface="Times New Roman" charset="0"/>
              </a:rPr>
              <a:t>R \ S</a:t>
            </a:r>
            <a:endParaRPr lang="de-DE" dirty="0"/>
          </a:p>
          <a:p>
            <a:pPr>
              <a:buFontTx/>
              <a:buChar char="•"/>
              <a:defRPr/>
            </a:pPr>
            <a:r>
              <a:rPr lang="de-DE" dirty="0"/>
              <a:t> Durchschnitt 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dirty="0"/>
              <a:t> </a:t>
            </a:r>
            <a:r>
              <a:rPr lang="de-DE" dirty="0" smtClean="0">
                <a:latin typeface="Symbol" charset="0"/>
              </a:rPr>
              <a:t>∩</a:t>
            </a:r>
            <a:r>
              <a:rPr lang="de-DE" i="1" dirty="0">
                <a:latin typeface="Times New Roman" charset="0"/>
              </a:rPr>
              <a:t>S</a:t>
            </a:r>
            <a:endParaRPr lang="de-DE" dirty="0"/>
          </a:p>
          <a:p>
            <a:pPr>
              <a:buFontTx/>
              <a:buChar char="•"/>
              <a:defRPr/>
            </a:pPr>
            <a:r>
              <a:rPr lang="de-DE" dirty="0"/>
              <a:t> Kartesisches Produkt 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dirty="0"/>
              <a:t> </a:t>
            </a:r>
            <a:r>
              <a:rPr lang="de-DE" dirty="0" smtClean="0">
                <a:latin typeface="Symbol" charset="0"/>
              </a:rPr>
              <a:t>×</a:t>
            </a:r>
            <a:r>
              <a:rPr lang="de-DE" dirty="0" smtClean="0"/>
              <a:t> </a:t>
            </a:r>
            <a:r>
              <a:rPr lang="de-DE" i="1" dirty="0">
                <a:latin typeface="Times New Roman" charset="0"/>
              </a:rPr>
              <a:t>S</a:t>
            </a:r>
            <a:endParaRPr lang="de-DE" dirty="0"/>
          </a:p>
          <a:p>
            <a:pPr>
              <a:buFontTx/>
              <a:buChar char="•"/>
              <a:defRPr/>
            </a:pPr>
            <a:r>
              <a:rPr lang="de-DE" dirty="0"/>
              <a:t> </a:t>
            </a:r>
            <a:r>
              <a:rPr lang="de-DE" dirty="0" err="1"/>
              <a:t>Join</a:t>
            </a:r>
            <a:r>
              <a:rPr lang="de-DE" dirty="0"/>
              <a:t> (Verbindung) 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dirty="0"/>
              <a:t> </a:t>
            </a:r>
            <a:r>
              <a:rPr lang="de-DE" dirty="0" smtClean="0">
                <a:latin typeface="Symbol" charset="0"/>
              </a:rPr>
              <a:t>⋈</a:t>
            </a:r>
            <a:r>
              <a:rPr lang="de-DE" baseline="-25000" dirty="0" smtClean="0">
                <a:latin typeface="Symbol" charset="0"/>
              </a:rPr>
              <a:t>𝜃</a:t>
            </a:r>
            <a:r>
              <a:rPr lang="de-DE" dirty="0" smtClean="0"/>
              <a:t> </a:t>
            </a:r>
            <a:r>
              <a:rPr lang="de-DE" i="1" dirty="0">
                <a:latin typeface="Times New Roman" charset="0"/>
              </a:rPr>
              <a:t>S</a:t>
            </a:r>
            <a:endParaRPr lang="de-DE" dirty="0"/>
          </a:p>
          <a:p>
            <a:pPr>
              <a:defRPr/>
            </a:pPr>
            <a:endParaRPr lang="de-DE" dirty="0"/>
          </a:p>
          <a:p>
            <a:pPr>
              <a:defRPr/>
            </a:pPr>
            <a:r>
              <a:rPr lang="de-DE" b="1" dirty="0"/>
              <a:t>Unäre Operationen:</a:t>
            </a:r>
          </a:p>
          <a:p>
            <a:pPr>
              <a:buFontTx/>
              <a:buChar char="•"/>
              <a:defRPr/>
            </a:pPr>
            <a:r>
              <a:rPr lang="de-DE" dirty="0"/>
              <a:t> Projektion </a:t>
            </a:r>
            <a:r>
              <a:rPr lang="de-DE" dirty="0" smtClean="0">
                <a:latin typeface="Symbol" charset="0"/>
              </a:rPr>
              <a:t>𝜋</a:t>
            </a:r>
            <a:r>
              <a:rPr lang="de-DE" baseline="-25000" dirty="0" smtClean="0"/>
              <a:t>x</a:t>
            </a:r>
            <a:r>
              <a:rPr lang="de-DE" i="1" dirty="0" smtClean="0">
                <a:latin typeface="Times New Roman" charset="0"/>
              </a:rPr>
              <a:t>(R</a:t>
            </a:r>
            <a:r>
              <a:rPr lang="de-DE" dirty="0"/>
              <a:t>)</a:t>
            </a:r>
          </a:p>
          <a:p>
            <a:pPr>
              <a:buFontTx/>
              <a:buChar char="•"/>
              <a:defRPr/>
            </a:pPr>
            <a:r>
              <a:rPr lang="de-DE" dirty="0"/>
              <a:t> Selektion </a:t>
            </a:r>
            <a:r>
              <a:rPr lang="de-DE" dirty="0" smtClean="0">
                <a:latin typeface="Symbol" charset="0"/>
              </a:rPr>
              <a:t>𝜎</a:t>
            </a:r>
            <a:r>
              <a:rPr lang="de-DE" baseline="-25000" dirty="0" smtClean="0">
                <a:latin typeface="Symbol" charset="0"/>
              </a:rPr>
              <a:t>𝜃</a:t>
            </a:r>
            <a:r>
              <a:rPr lang="de-DE" dirty="0" smtClean="0"/>
              <a:t>(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dirty="0"/>
              <a:t>)	</a:t>
            </a:r>
          </a:p>
        </p:txBody>
      </p:sp>
      <p:sp>
        <p:nvSpPr>
          <p:cNvPr id="183303" name="Rectangle 7"/>
          <p:cNvSpPr>
            <a:spLocks noChangeArrowheads="1"/>
          </p:cNvSpPr>
          <p:nvPr/>
        </p:nvSpPr>
        <p:spPr bwMode="auto">
          <a:xfrm>
            <a:off x="4103077" y="3797300"/>
            <a:ext cx="1817077" cy="673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151" name="Rectangle 8"/>
          <p:cNvSpPr>
            <a:spLocks noChangeArrowheads="1"/>
          </p:cNvSpPr>
          <p:nvPr/>
        </p:nvSpPr>
        <p:spPr bwMode="auto">
          <a:xfrm>
            <a:off x="4119182" y="3865563"/>
            <a:ext cx="1786334" cy="643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de-DE"/>
              <a:t>Tupelkalkül,</a:t>
            </a:r>
          </a:p>
          <a:p>
            <a:pPr algn="ctr"/>
            <a:r>
              <a:rPr lang="de-DE"/>
              <a:t>Relationenkalkül</a:t>
            </a:r>
          </a:p>
        </p:txBody>
      </p:sp>
      <p:sp>
        <p:nvSpPr>
          <p:cNvPr id="183305" name="Rectangle 9"/>
          <p:cNvSpPr>
            <a:spLocks noChangeArrowheads="1"/>
          </p:cNvSpPr>
          <p:nvPr/>
        </p:nvSpPr>
        <p:spPr bwMode="auto">
          <a:xfrm>
            <a:off x="6477000" y="3797300"/>
            <a:ext cx="1817077" cy="673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153" name="Rectangle 10"/>
          <p:cNvSpPr>
            <a:spLocks noChangeArrowheads="1"/>
          </p:cNvSpPr>
          <p:nvPr/>
        </p:nvSpPr>
        <p:spPr bwMode="auto">
          <a:xfrm>
            <a:off x="6832974" y="3865563"/>
            <a:ext cx="1210639" cy="643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de-DE"/>
              <a:t>Domänen-</a:t>
            </a:r>
          </a:p>
          <a:p>
            <a:pPr algn="ctr"/>
            <a:r>
              <a:rPr lang="de-DE"/>
              <a:t>kalkül</a:t>
            </a:r>
          </a:p>
        </p:txBody>
      </p:sp>
      <p:sp>
        <p:nvSpPr>
          <p:cNvPr id="6154" name="Oval 11"/>
          <p:cNvSpPr>
            <a:spLocks noChangeArrowheads="1"/>
          </p:cNvSpPr>
          <p:nvPr/>
        </p:nvSpPr>
        <p:spPr bwMode="auto">
          <a:xfrm>
            <a:off x="4635012" y="1778000"/>
            <a:ext cx="146538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Freeform 12"/>
          <p:cNvSpPr>
            <a:spLocks/>
          </p:cNvSpPr>
          <p:nvPr/>
        </p:nvSpPr>
        <p:spPr bwMode="auto">
          <a:xfrm>
            <a:off x="2853105" y="1866900"/>
            <a:ext cx="3373315" cy="268288"/>
          </a:xfrm>
          <a:custGeom>
            <a:avLst/>
            <a:gdLst>
              <a:gd name="T0" fmla="*/ 0 w 2302"/>
              <a:gd name="T1" fmla="*/ 2147483647 h 169"/>
              <a:gd name="T2" fmla="*/ 0 w 2302"/>
              <a:gd name="T3" fmla="*/ 0 h 169"/>
              <a:gd name="T4" fmla="*/ 2147483647 w 2302"/>
              <a:gd name="T5" fmla="*/ 0 h 169"/>
              <a:gd name="T6" fmla="*/ 2147483647 w 2302"/>
              <a:gd name="T7" fmla="*/ 2147483647 h 169"/>
              <a:gd name="T8" fmla="*/ 0 60000 65536"/>
              <a:gd name="T9" fmla="*/ 0 60000 65536"/>
              <a:gd name="T10" fmla="*/ 0 60000 65536"/>
              <a:gd name="T11" fmla="*/ 0 60000 65536"/>
              <a:gd name="T12" fmla="*/ 0 w 2302"/>
              <a:gd name="T13" fmla="*/ 0 h 169"/>
              <a:gd name="T14" fmla="*/ 2302 w 2302"/>
              <a:gd name="T15" fmla="*/ 169 h 16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302" h="169">
                <a:moveTo>
                  <a:pt x="0" y="168"/>
                </a:moveTo>
                <a:lnTo>
                  <a:pt x="0" y="0"/>
                </a:lnTo>
                <a:lnTo>
                  <a:pt x="2301" y="0"/>
                </a:lnTo>
                <a:lnTo>
                  <a:pt x="2301" y="168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156" name="Freeform 13"/>
          <p:cNvSpPr>
            <a:spLocks/>
          </p:cNvSpPr>
          <p:nvPr/>
        </p:nvSpPr>
        <p:spPr bwMode="auto">
          <a:xfrm>
            <a:off x="5099538" y="3162300"/>
            <a:ext cx="2252297" cy="554038"/>
          </a:xfrm>
          <a:custGeom>
            <a:avLst/>
            <a:gdLst>
              <a:gd name="T0" fmla="*/ 0 w 1537"/>
              <a:gd name="T1" fmla="*/ 2147483647 h 349"/>
              <a:gd name="T2" fmla="*/ 0 w 1537"/>
              <a:gd name="T3" fmla="*/ 0 h 349"/>
              <a:gd name="T4" fmla="*/ 2147483647 w 1537"/>
              <a:gd name="T5" fmla="*/ 0 h 349"/>
              <a:gd name="T6" fmla="*/ 2147483647 w 1537"/>
              <a:gd name="T7" fmla="*/ 2147483647 h 349"/>
              <a:gd name="T8" fmla="*/ 0 60000 65536"/>
              <a:gd name="T9" fmla="*/ 0 60000 65536"/>
              <a:gd name="T10" fmla="*/ 0 60000 65536"/>
              <a:gd name="T11" fmla="*/ 0 60000 65536"/>
              <a:gd name="T12" fmla="*/ 0 w 1537"/>
              <a:gd name="T13" fmla="*/ 0 h 349"/>
              <a:gd name="T14" fmla="*/ 1537 w 1537"/>
              <a:gd name="T15" fmla="*/ 349 h 34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37" h="349">
                <a:moveTo>
                  <a:pt x="0" y="348"/>
                </a:moveTo>
                <a:lnTo>
                  <a:pt x="0" y="0"/>
                </a:lnTo>
                <a:lnTo>
                  <a:pt x="1536" y="0"/>
                </a:lnTo>
                <a:lnTo>
                  <a:pt x="1536" y="348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157" name="Oval 14"/>
          <p:cNvSpPr>
            <a:spLocks noChangeArrowheads="1"/>
          </p:cNvSpPr>
          <p:nvPr/>
        </p:nvSpPr>
        <p:spPr bwMode="auto">
          <a:xfrm>
            <a:off x="6147289" y="3111500"/>
            <a:ext cx="146538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3311" name="Rectangle 15"/>
          <p:cNvSpPr>
            <a:spLocks noChangeArrowheads="1"/>
          </p:cNvSpPr>
          <p:nvPr/>
        </p:nvSpPr>
        <p:spPr bwMode="auto">
          <a:xfrm>
            <a:off x="4868008" y="5124450"/>
            <a:ext cx="2491293" cy="1197764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/>
              <a:t>	</a:t>
            </a:r>
            <a:r>
              <a:rPr lang="de-DE" b="1">
                <a:latin typeface="Courier New" charset="0"/>
              </a:rPr>
              <a:t>select</a:t>
            </a:r>
            <a:r>
              <a:rPr lang="de-DE">
                <a:latin typeface="Courier New" charset="0"/>
              </a:rPr>
              <a:t> ...</a:t>
            </a:r>
          </a:p>
          <a:p>
            <a:pPr>
              <a:defRPr/>
            </a:pPr>
            <a:r>
              <a:rPr lang="de-DE">
                <a:latin typeface="Courier New" charset="0"/>
              </a:rPr>
              <a:t>	</a:t>
            </a:r>
            <a:r>
              <a:rPr lang="de-DE" b="1">
                <a:latin typeface="Courier New" charset="0"/>
              </a:rPr>
              <a:t>from</a:t>
            </a:r>
            <a:r>
              <a:rPr lang="de-DE">
                <a:latin typeface="Courier New" charset="0"/>
              </a:rPr>
              <a:t> ...</a:t>
            </a:r>
          </a:p>
          <a:p>
            <a:pPr>
              <a:defRPr/>
            </a:pPr>
            <a:r>
              <a:rPr lang="de-DE">
                <a:latin typeface="Courier New" charset="0"/>
              </a:rPr>
              <a:t>	</a:t>
            </a:r>
            <a:r>
              <a:rPr lang="de-DE" b="1">
                <a:latin typeface="Courier New" charset="0"/>
              </a:rPr>
              <a:t>where</a:t>
            </a:r>
            <a:r>
              <a:rPr lang="de-DE">
                <a:latin typeface="Courier New" charset="0"/>
              </a:rPr>
              <a:t> ...</a:t>
            </a:r>
          </a:p>
          <a:p>
            <a:pPr>
              <a:defRPr/>
            </a:pPr>
            <a:r>
              <a:rPr lang="de-DE">
                <a:latin typeface="Courier New" charset="0"/>
              </a:rPr>
              <a:t>	...</a:t>
            </a:r>
          </a:p>
        </p:txBody>
      </p:sp>
      <p:sp>
        <p:nvSpPr>
          <p:cNvPr id="6159" name="Line 16"/>
          <p:cNvSpPr>
            <a:spLocks noChangeShapeType="1"/>
          </p:cNvSpPr>
          <p:nvPr/>
        </p:nvSpPr>
        <p:spPr bwMode="auto">
          <a:xfrm>
            <a:off x="6223489" y="2981325"/>
            <a:ext cx="0" cy="173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60" name="Line 17"/>
          <p:cNvSpPr>
            <a:spLocks noChangeShapeType="1"/>
          </p:cNvSpPr>
          <p:nvPr/>
        </p:nvSpPr>
        <p:spPr bwMode="auto">
          <a:xfrm>
            <a:off x="4705350" y="1631950"/>
            <a:ext cx="0" cy="173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61" name="Rectangle 18"/>
          <p:cNvSpPr>
            <a:spLocks noChangeArrowheads="1"/>
          </p:cNvSpPr>
          <p:nvPr/>
        </p:nvSpPr>
        <p:spPr bwMode="auto">
          <a:xfrm>
            <a:off x="344954" y="2268539"/>
            <a:ext cx="1580562" cy="52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r"/>
            <a:r>
              <a:rPr lang="de-DE" sz="1400"/>
              <a:t>geschachtelte</a:t>
            </a:r>
          </a:p>
          <a:p>
            <a:pPr algn="r"/>
            <a:r>
              <a:rPr lang="de-DE" sz="1400"/>
              <a:t>Mengenausdrücke</a:t>
            </a:r>
          </a:p>
        </p:txBody>
      </p:sp>
      <p:sp>
        <p:nvSpPr>
          <p:cNvPr id="6162" name="Rectangle 19"/>
          <p:cNvSpPr>
            <a:spLocks noChangeArrowheads="1"/>
          </p:cNvSpPr>
          <p:nvPr/>
        </p:nvSpPr>
        <p:spPr bwMode="auto">
          <a:xfrm>
            <a:off x="7178920" y="2211388"/>
            <a:ext cx="1644682" cy="736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400"/>
              <a:t>mengenorientierte,</a:t>
            </a:r>
          </a:p>
          <a:p>
            <a:r>
              <a:rPr lang="de-DE" sz="1400"/>
              <a:t>deklarative, quanti-</a:t>
            </a:r>
          </a:p>
          <a:p>
            <a:r>
              <a:rPr lang="de-DE" sz="1400"/>
              <a:t>fizierte Ausdrücke</a:t>
            </a:r>
          </a:p>
        </p:txBody>
      </p:sp>
      <p:sp>
        <p:nvSpPr>
          <p:cNvPr id="6163" name="AutoShape 20"/>
          <p:cNvSpPr>
            <a:spLocks noChangeArrowheads="1"/>
          </p:cNvSpPr>
          <p:nvPr/>
        </p:nvSpPr>
        <p:spPr bwMode="auto">
          <a:xfrm rot="16200000" flipH="1">
            <a:off x="5404094" y="4741985"/>
            <a:ext cx="387350" cy="193431"/>
          </a:xfrm>
          <a:prstGeom prst="rightArrow">
            <a:avLst>
              <a:gd name="adj1" fmla="val 50000"/>
              <a:gd name="adj2" fmla="val 63927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5" name="Rectangle 22"/>
          <p:cNvSpPr>
            <a:spLocks noChangeArrowheads="1"/>
          </p:cNvSpPr>
          <p:nvPr/>
        </p:nvSpPr>
        <p:spPr bwMode="auto">
          <a:xfrm>
            <a:off x="846993" y="5845176"/>
            <a:ext cx="135401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6" name="Rectangle 23"/>
          <p:cNvSpPr>
            <a:spLocks noChangeArrowheads="1"/>
          </p:cNvSpPr>
          <p:nvPr/>
        </p:nvSpPr>
        <p:spPr bwMode="auto">
          <a:xfrm rot="-5400000">
            <a:off x="4847293" y="5356249"/>
            <a:ext cx="823945" cy="52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2800" b="1"/>
              <a:t>SQL</a:t>
            </a:r>
          </a:p>
        </p:txBody>
      </p:sp>
      <p:sp>
        <p:nvSpPr>
          <p:cNvPr id="6167" name="Rectangle 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Arial" charset="0"/>
                <a:ea typeface="ＭＳ Ｐゴシック" charset="0"/>
                <a:cs typeface="ＭＳ Ｐゴシック" charset="0"/>
              </a:rPr>
              <a:t>RDM: Anfragen</a:t>
            </a:r>
          </a:p>
        </p:txBody>
      </p:sp>
      <p:sp>
        <p:nvSpPr>
          <p:cNvPr id="6168" name="Rectangle 25"/>
          <p:cNvSpPr>
            <a:spLocks noGrp="1" noChangeArrowheads="1"/>
          </p:cNvSpPr>
          <p:nvPr>
            <p:ph type="body" idx="1"/>
          </p:nvPr>
        </p:nvSpPr>
        <p:spPr>
          <a:xfrm>
            <a:off x="351693" y="1066800"/>
            <a:ext cx="8440615" cy="533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e-DE" sz="1800" b="1">
                <a:latin typeface="Arial" charset="0"/>
                <a:ea typeface="ＭＳ Ｐゴシック" charset="0"/>
                <a:cs typeface="ＭＳ Ｐゴシック" charset="0"/>
              </a:rPr>
              <a:t>Relationale Anfragesprachen im Überblick:</a:t>
            </a:r>
          </a:p>
        </p:txBody>
      </p:sp>
      <p:sp>
        <p:nvSpPr>
          <p:cNvPr id="28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  <p:sp>
        <p:nvSpPr>
          <p:cNvPr id="27" name="AutoShape 20"/>
          <p:cNvSpPr>
            <a:spLocks noChangeArrowheads="1"/>
          </p:cNvSpPr>
          <p:nvPr/>
        </p:nvSpPr>
        <p:spPr bwMode="auto">
          <a:xfrm rot="12836972" flipH="1">
            <a:off x="3996557" y="5018968"/>
            <a:ext cx="597294" cy="199152"/>
          </a:xfrm>
          <a:prstGeom prst="rightArrow">
            <a:avLst>
              <a:gd name="adj1" fmla="val 50000"/>
              <a:gd name="adj2" fmla="val 63927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1822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98475"/>
          </a:xfrm>
        </p:spPr>
        <p:txBody>
          <a:bodyPr/>
          <a:lstStyle/>
          <a:p>
            <a:r>
              <a:rPr lang="de-DE">
                <a:latin typeface="Arial" charset="0"/>
                <a:ea typeface="ＭＳ Ｐゴシック" charset="0"/>
                <a:cs typeface="ＭＳ Ｐゴシック" charset="0"/>
              </a:rPr>
              <a:t>Biertrinker-Beispiel</a:t>
            </a:r>
          </a:p>
        </p:txBody>
      </p:sp>
      <p:graphicFrame>
        <p:nvGraphicFramePr>
          <p:cNvPr id="122883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839240"/>
              </p:ext>
            </p:extLst>
          </p:nvPr>
        </p:nvGraphicFramePr>
        <p:xfrm>
          <a:off x="1332035" y="1557339"/>
          <a:ext cx="6047642" cy="2992435"/>
        </p:xfrm>
        <a:graphic>
          <a:graphicData uri="http://schemas.openxmlformats.org/drawingml/2006/table">
            <a:tbl>
              <a:tblPr/>
              <a:tblGrid>
                <a:gridCol w="1799492"/>
                <a:gridCol w="2161442"/>
                <a:gridCol w="2086708"/>
              </a:tblGrid>
              <a:tr h="719137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Biertrinker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683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Kneipe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Gast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Bier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349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Kowalski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Kemper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Pils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Kowalski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Eickler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Hefeweizen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Innsteg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Kemper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Hefeweizen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551132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10"/>
          <p:cNvSpPr>
            <a:spLocks noChangeArrowheads="1"/>
          </p:cNvSpPr>
          <p:nvPr/>
        </p:nvSpPr>
        <p:spPr bwMode="auto">
          <a:xfrm>
            <a:off x="0" y="685800"/>
            <a:ext cx="9144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24930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694042"/>
              </p:ext>
            </p:extLst>
          </p:nvPr>
        </p:nvGraphicFramePr>
        <p:xfrm>
          <a:off x="1975339" y="76201"/>
          <a:ext cx="5040923" cy="2019301"/>
        </p:xfrm>
        <a:graphic>
          <a:graphicData uri="http://schemas.openxmlformats.org/drawingml/2006/table">
            <a:tbl>
              <a:tblPr/>
              <a:tblGrid>
                <a:gridCol w="1500554"/>
                <a:gridCol w="1800958"/>
                <a:gridCol w="1739411"/>
              </a:tblGrid>
              <a:tr h="50165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Biertrinker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Kneipe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Gast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Bier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Kowalski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Kemper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Pils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Kowalski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Eickler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Hefeweizen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Innsteg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Kemper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Hefeweizen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5035" name="Group 10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674467"/>
              </p:ext>
            </p:extLst>
          </p:nvPr>
        </p:nvGraphicFramePr>
        <p:xfrm>
          <a:off x="140677" y="2209800"/>
          <a:ext cx="3168162" cy="1758950"/>
        </p:xfrm>
        <a:graphic>
          <a:graphicData uri="http://schemas.openxmlformats.org/drawingml/2006/table">
            <a:tbl>
              <a:tblPr/>
              <a:tblGrid>
                <a:gridCol w="1439008"/>
                <a:gridCol w="1729154"/>
              </a:tblGrid>
              <a:tr h="411311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Besucht</a:t>
                      </a:r>
                    </a:p>
                  </a:txBody>
                  <a:tcPr marL="84406" marR="84406" marT="45736" marB="457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143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Kneipe</a:t>
                      </a:r>
                    </a:p>
                  </a:txBody>
                  <a:tcPr marL="84406" marR="84406" marT="45736" marB="457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Gast</a:t>
                      </a:r>
                    </a:p>
                  </a:txBody>
                  <a:tcPr marL="84406" marR="84406"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35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Kowalski</a:t>
                      </a:r>
                    </a:p>
                  </a:txBody>
                  <a:tcPr marL="84406" marR="84406" marT="45736" marB="457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Kemper</a:t>
                      </a:r>
                    </a:p>
                  </a:txBody>
                  <a:tcPr marL="84406" marR="84406"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Kowalski</a:t>
                      </a:r>
                    </a:p>
                  </a:txBody>
                  <a:tcPr marL="84406" marR="84406" marT="45736" marB="457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Eickler</a:t>
                      </a:r>
                    </a:p>
                  </a:txBody>
                  <a:tcPr marL="84406" marR="84406"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Innsteg</a:t>
                      </a:r>
                    </a:p>
                  </a:txBody>
                  <a:tcPr marL="84406" marR="84406" marT="45736" marB="457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Kemper</a:t>
                      </a:r>
                    </a:p>
                  </a:txBody>
                  <a:tcPr marL="84406" marR="84406"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5034" name="Group 10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499345"/>
              </p:ext>
            </p:extLst>
          </p:nvPr>
        </p:nvGraphicFramePr>
        <p:xfrm>
          <a:off x="5360377" y="2209800"/>
          <a:ext cx="3253154" cy="1706660"/>
        </p:xfrm>
        <a:graphic>
          <a:graphicData uri="http://schemas.openxmlformats.org/drawingml/2006/table">
            <a:tbl>
              <a:tblPr/>
              <a:tblGrid>
                <a:gridCol w="1654420"/>
                <a:gridCol w="1598734"/>
              </a:tblGrid>
              <a:tr h="365695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Trinkt</a:t>
                      </a:r>
                    </a:p>
                  </a:txBody>
                  <a:tcPr marL="84406" marR="84406"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52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Gast</a:t>
                      </a:r>
                    </a:p>
                  </a:txBody>
                  <a:tcPr marL="84406" marR="84406"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Bier</a:t>
                      </a:r>
                    </a:p>
                  </a:txBody>
                  <a:tcPr marL="84406" marR="84406"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352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Kemper</a:t>
                      </a:r>
                    </a:p>
                  </a:txBody>
                  <a:tcPr marL="84406" marR="84406"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Pils</a:t>
                      </a:r>
                    </a:p>
                  </a:txBody>
                  <a:tcPr marL="84406" marR="84406"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Eickler</a:t>
                      </a:r>
                    </a:p>
                  </a:txBody>
                  <a:tcPr marL="84406" marR="84406"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Hefeweizen</a:t>
                      </a:r>
                    </a:p>
                  </a:txBody>
                  <a:tcPr marL="84406" marR="84406"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Kemper</a:t>
                      </a:r>
                    </a:p>
                  </a:txBody>
                  <a:tcPr marL="84406" marR="84406"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Hefeweizen</a:t>
                      </a:r>
                    </a:p>
                  </a:txBody>
                  <a:tcPr marL="84406" marR="84406"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24992" name="AutoShape 64"/>
          <p:cNvCxnSpPr>
            <a:cxnSpLocks noChangeShapeType="1"/>
          </p:cNvCxnSpPr>
          <p:nvPr/>
        </p:nvCxnSpPr>
        <p:spPr bwMode="auto">
          <a:xfrm flipH="1">
            <a:off x="3308838" y="2095500"/>
            <a:ext cx="1068266" cy="1035050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24993" name="AutoShape 65"/>
          <p:cNvCxnSpPr>
            <a:cxnSpLocks noChangeShapeType="1"/>
          </p:cNvCxnSpPr>
          <p:nvPr/>
        </p:nvCxnSpPr>
        <p:spPr bwMode="auto">
          <a:xfrm>
            <a:off x="4377104" y="2095501"/>
            <a:ext cx="983273" cy="982663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24994" name="Text Box 66"/>
          <p:cNvSpPr txBox="1">
            <a:spLocks noChangeArrowheads="1"/>
          </p:cNvSpPr>
          <p:nvPr/>
        </p:nvSpPr>
        <p:spPr bwMode="auto">
          <a:xfrm>
            <a:off x="4169886" y="2352675"/>
            <a:ext cx="65915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de-DE" sz="3200" dirty="0" smtClean="0">
                <a:latin typeface="Symbol" charset="0"/>
              </a:rPr>
              <a:t>𝜋</a:t>
            </a:r>
            <a:r>
              <a:rPr lang="de-DE" baseline="-25000" dirty="0" smtClean="0"/>
              <a:t>....</a:t>
            </a:r>
            <a:endParaRPr lang="de-DE" baseline="-25000" dirty="0"/>
          </a:p>
        </p:txBody>
      </p:sp>
      <p:sp>
        <p:nvSpPr>
          <p:cNvPr id="51267" name="Rectangle 108"/>
          <p:cNvSpPr>
            <a:spLocks noChangeArrowheads="1"/>
          </p:cNvSpPr>
          <p:nvPr/>
        </p:nvSpPr>
        <p:spPr bwMode="auto">
          <a:xfrm>
            <a:off x="0" y="6248400"/>
            <a:ext cx="9144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25033" name="Group 10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9715665"/>
              </p:ext>
            </p:extLst>
          </p:nvPr>
        </p:nvGraphicFramePr>
        <p:xfrm>
          <a:off x="2120412" y="4321176"/>
          <a:ext cx="5040923" cy="2470151"/>
        </p:xfrm>
        <a:graphic>
          <a:graphicData uri="http://schemas.openxmlformats.org/drawingml/2006/table">
            <a:tbl>
              <a:tblPr/>
              <a:tblGrid>
                <a:gridCol w="1500554"/>
                <a:gridCol w="1800957"/>
                <a:gridCol w="1739412"/>
              </a:tblGrid>
              <a:tr h="36576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Besucht </a:t>
                      </a: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JoinFont" charset="0"/>
                          <a:ea typeface="ＭＳ Ｐゴシック" charset="0"/>
                          <a:cs typeface="ＭＳ Ｐゴシック" charset="0"/>
                        </a:rPr>
                        <a:t>A </a:t>
                      </a: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Trinkt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Kneipe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Gast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Bier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Kowalski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Kemper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Pils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Kowalski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Kemper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Hefeweizen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Kowalski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Eickler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Hefeweizen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Innsteg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Kemper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Pils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Innsteg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Kemper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Hefeweizen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25027" name="AutoShape 99"/>
          <p:cNvCxnSpPr>
            <a:cxnSpLocks noChangeShapeType="1"/>
          </p:cNvCxnSpPr>
          <p:nvPr/>
        </p:nvCxnSpPr>
        <p:spPr bwMode="auto">
          <a:xfrm>
            <a:off x="3308839" y="3130551"/>
            <a:ext cx="1332035" cy="1190625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25028" name="AutoShape 100"/>
          <p:cNvCxnSpPr>
            <a:cxnSpLocks noChangeShapeType="1"/>
          </p:cNvCxnSpPr>
          <p:nvPr/>
        </p:nvCxnSpPr>
        <p:spPr bwMode="auto">
          <a:xfrm flipH="1">
            <a:off x="4640874" y="3078163"/>
            <a:ext cx="719503" cy="1243012"/>
          </a:xfrm>
          <a:prstGeom prst="straightConnector1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25029" name="Text Box 101"/>
          <p:cNvSpPr txBox="1">
            <a:spLocks noChangeArrowheads="1"/>
          </p:cNvSpPr>
          <p:nvPr/>
        </p:nvSpPr>
        <p:spPr bwMode="auto">
          <a:xfrm>
            <a:off x="4351427" y="3501008"/>
            <a:ext cx="44114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de-DE" sz="4000" b="1" dirty="0" smtClean="0"/>
              <a:t>⋈</a:t>
            </a:r>
            <a:endParaRPr lang="de-DE" sz="4000" b="1" dirty="0"/>
          </a:p>
        </p:txBody>
      </p:sp>
      <p:sp>
        <p:nvSpPr>
          <p:cNvPr id="125030" name="Text Box 102"/>
          <p:cNvSpPr txBox="1">
            <a:spLocks noChangeArrowheads="1"/>
          </p:cNvSpPr>
          <p:nvPr/>
        </p:nvSpPr>
        <p:spPr bwMode="auto">
          <a:xfrm>
            <a:off x="8766874" y="2995614"/>
            <a:ext cx="409888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de-DE" sz="3200">
                <a:latin typeface="Times New Roman" charset="0"/>
                <a:cs typeface="Times New Roman" charset="0"/>
              </a:rPr>
              <a:t>≠</a:t>
            </a:r>
          </a:p>
        </p:txBody>
      </p:sp>
      <p:cxnSp>
        <p:nvCxnSpPr>
          <p:cNvPr id="125031" name="AutoShape 103"/>
          <p:cNvCxnSpPr>
            <a:cxnSpLocks noChangeShapeType="1"/>
            <a:endCxn id="125030" idx="2"/>
          </p:cNvCxnSpPr>
          <p:nvPr/>
        </p:nvCxnSpPr>
        <p:spPr bwMode="auto">
          <a:xfrm rot="5400000" flipH="1" flipV="1">
            <a:off x="6911958" y="3829768"/>
            <a:ext cx="2309237" cy="1810483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25032" name="AutoShape 104"/>
          <p:cNvCxnSpPr>
            <a:cxnSpLocks noChangeShapeType="1"/>
            <a:endCxn id="125030" idx="0"/>
          </p:cNvCxnSpPr>
          <p:nvPr/>
        </p:nvCxnSpPr>
        <p:spPr bwMode="auto">
          <a:xfrm>
            <a:off x="7016262" y="1177925"/>
            <a:ext cx="1955556" cy="1817689"/>
          </a:xfrm>
          <a:prstGeom prst="bentConnector2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087818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4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24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24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25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25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25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25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25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25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125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25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125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94" grpId="0" autoUpdateAnimBg="0"/>
      <p:bldP spid="125029" grpId="0" autoUpdateAnimBg="0"/>
      <p:bldP spid="125030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42913"/>
          </a:xfrm>
        </p:spPr>
        <p:txBody>
          <a:bodyPr/>
          <a:lstStyle/>
          <a:p>
            <a:r>
              <a:rPr lang="de-DE" sz="2800">
                <a:latin typeface="Arial" charset="0"/>
                <a:ea typeface="ＭＳ Ｐゴシック" charset="0"/>
                <a:cs typeface="ＭＳ Ｐゴシック" charset="0"/>
              </a:rPr>
              <a:t>Erläuterung des Biertrinker-Beispiels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340768"/>
            <a:ext cx="8439150" cy="498383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Unser Biertrinker-Beispiel war eine „verlustige</a:t>
            </a:r>
            <a:r>
              <a:rPr lang="ja-JP" altLang="de-DE" sz="1800" dirty="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de-DE" altLang="ja-JP" sz="1800" dirty="0">
                <a:latin typeface="Arial" charset="0"/>
                <a:ea typeface="ＭＳ Ｐゴシック" charset="0"/>
                <a:cs typeface="ＭＳ Ｐゴシック" charset="0"/>
              </a:rPr>
              <a:t> Zerlegung und dementsprechend war die hinreichende Bedingung verletzt. Es gilt nämlich nur die eine nicht-triviale funktionale Abhängigkeit</a:t>
            </a:r>
          </a:p>
          <a:p>
            <a:pPr lvl="1">
              <a:lnSpc>
                <a:spcPct val="80000"/>
              </a:lnSpc>
            </a:pP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{Kneipe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, Gast}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 {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Bier}</a:t>
            </a:r>
          </a:p>
          <a:p>
            <a:pPr lvl="1">
              <a:lnSpc>
                <a:spcPct val="80000"/>
              </a:lnSpc>
              <a:buFont typeface="Monotype Sorts" charset="0"/>
              <a:buNone/>
            </a:pPr>
            <a:endParaRPr lang="de-DE" sz="1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Wohingegen keine der zwei möglichen, die Verlustlosigkeit garantierenden FDs gelten</a:t>
            </a:r>
          </a:p>
          <a:p>
            <a:pPr lvl="1">
              <a:lnSpc>
                <a:spcPct val="80000"/>
              </a:lnSpc>
            </a:pP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{Gast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 {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Bier}</a:t>
            </a:r>
          </a:p>
          <a:p>
            <a:pPr lvl="1">
              <a:lnSpc>
                <a:spcPct val="80000"/>
              </a:lnSpc>
            </a:pP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{Gast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 {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Kneipe}</a:t>
            </a:r>
            <a:endParaRPr lang="de-DE" sz="1800" dirty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</a:endParaRPr>
          </a:p>
          <a:p>
            <a:pPr lvl="1">
              <a:lnSpc>
                <a:spcPct val="80000"/>
              </a:lnSpc>
            </a:pPr>
            <a:endParaRPr lang="de-DE" sz="1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Das liegt daran, dass die Leute (insbes. Kemper) in unterschiedlichen Kneipen unterschiedliches Bier </a:t>
            </a: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</a:rPr>
              <a:t>trinken, in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derselben Kneipe aber immer das gleiche Bier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(</a:t>
            </a:r>
            <a:r>
              <a:rPr lang="de-DE" sz="1800" dirty="0">
                <a:latin typeface="Arial" charset="0"/>
                <a:ea typeface="ＭＳ Ｐゴシック" charset="0"/>
              </a:rPr>
              <a:t>damit sich die </a:t>
            </a:r>
            <a:r>
              <a:rPr lang="de-DE" sz="1800" dirty="0" err="1">
                <a:latin typeface="Arial" charset="0"/>
                <a:ea typeface="ＭＳ Ｐゴシック" charset="0"/>
              </a:rPr>
              <a:t>KellnerInnen</a:t>
            </a:r>
            <a:r>
              <a:rPr lang="de-DE" sz="1800" dirty="0">
                <a:latin typeface="Arial" charset="0"/>
                <a:ea typeface="ＭＳ Ｐゴシック" charset="0"/>
              </a:rPr>
              <a:t> darauf einstellen können?)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597246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69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98475"/>
          </a:xfrm>
        </p:spPr>
        <p:txBody>
          <a:bodyPr/>
          <a:lstStyle/>
          <a:p>
            <a:r>
              <a:rPr lang="de-DE">
                <a:latin typeface="Arial" charset="0"/>
                <a:ea typeface="ＭＳ Ｐゴシック" charset="0"/>
                <a:cs typeface="ＭＳ Ｐゴシック" charset="0"/>
              </a:rPr>
              <a:t>Verlustfreie Zerlegung</a:t>
            </a:r>
          </a:p>
        </p:txBody>
      </p:sp>
      <p:graphicFrame>
        <p:nvGraphicFramePr>
          <p:cNvPr id="127048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044849"/>
              </p:ext>
            </p:extLst>
          </p:nvPr>
        </p:nvGraphicFramePr>
        <p:xfrm>
          <a:off x="1834662" y="1275480"/>
          <a:ext cx="5040923" cy="2019301"/>
        </p:xfrm>
        <a:graphic>
          <a:graphicData uri="http://schemas.openxmlformats.org/drawingml/2006/table">
            <a:tbl>
              <a:tblPr/>
              <a:tblGrid>
                <a:gridCol w="1500554"/>
                <a:gridCol w="1800958"/>
                <a:gridCol w="1739411"/>
              </a:tblGrid>
              <a:tr h="50165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Eltern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Vater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Mutter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Kind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Johann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Martha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Else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Johann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Maria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Theo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Heinz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Martha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Cleo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7047" name="Group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919425"/>
              </p:ext>
            </p:extLst>
          </p:nvPr>
        </p:nvGraphicFramePr>
        <p:xfrm>
          <a:off x="178777" y="4506043"/>
          <a:ext cx="3301512" cy="2019301"/>
        </p:xfrm>
        <a:graphic>
          <a:graphicData uri="http://schemas.openxmlformats.org/drawingml/2006/table">
            <a:tbl>
              <a:tblPr/>
              <a:tblGrid>
                <a:gridCol w="1500554"/>
                <a:gridCol w="1800958"/>
              </a:tblGrid>
              <a:tr h="50165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Väter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Vater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Kind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Johann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Else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Johann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Theo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Heinz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Cleo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7046" name="Group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0443892"/>
              </p:ext>
            </p:extLst>
          </p:nvPr>
        </p:nvGraphicFramePr>
        <p:xfrm>
          <a:off x="5077558" y="4434605"/>
          <a:ext cx="3538903" cy="2019301"/>
        </p:xfrm>
        <a:graphic>
          <a:graphicData uri="http://schemas.openxmlformats.org/drawingml/2006/table">
            <a:tbl>
              <a:tblPr/>
              <a:tblGrid>
                <a:gridCol w="1799492"/>
                <a:gridCol w="1739411"/>
              </a:tblGrid>
              <a:tr h="50165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Mütter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Mutter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Kind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Martha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Else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Maria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Theo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Martha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Cleo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55361" name="AutoShape 65"/>
          <p:cNvCxnSpPr>
            <a:cxnSpLocks noChangeShapeType="1"/>
          </p:cNvCxnSpPr>
          <p:nvPr/>
        </p:nvCxnSpPr>
        <p:spPr bwMode="auto">
          <a:xfrm flipH="1">
            <a:off x="2154115" y="3294779"/>
            <a:ext cx="2082312" cy="1250950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55362" name="AutoShape 66"/>
          <p:cNvCxnSpPr>
            <a:cxnSpLocks noChangeShapeType="1"/>
          </p:cNvCxnSpPr>
          <p:nvPr/>
        </p:nvCxnSpPr>
        <p:spPr bwMode="auto">
          <a:xfrm>
            <a:off x="4415205" y="3282080"/>
            <a:ext cx="2432538" cy="1152525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55363" name="Text Box 67"/>
          <p:cNvSpPr txBox="1">
            <a:spLocks noChangeArrowheads="1"/>
          </p:cNvSpPr>
          <p:nvPr/>
        </p:nvSpPr>
        <p:spPr bwMode="auto">
          <a:xfrm>
            <a:off x="5419369" y="3353518"/>
            <a:ext cx="15247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de-DE" sz="3200" dirty="0" smtClean="0">
                <a:latin typeface="Symbol" charset="0"/>
              </a:rPr>
              <a:t>𝜋</a:t>
            </a:r>
            <a:r>
              <a:rPr lang="de-DE" baseline="-25000" dirty="0" smtClean="0"/>
              <a:t>Mutter</a:t>
            </a:r>
            <a:r>
              <a:rPr lang="de-DE" baseline="-25000" dirty="0"/>
              <a:t>, Kind</a:t>
            </a:r>
          </a:p>
        </p:txBody>
      </p:sp>
      <p:sp>
        <p:nvSpPr>
          <p:cNvPr id="55364" name="Text Box 68"/>
          <p:cNvSpPr txBox="1">
            <a:spLocks noChangeArrowheads="1"/>
          </p:cNvSpPr>
          <p:nvPr/>
        </p:nvSpPr>
        <p:spPr bwMode="auto">
          <a:xfrm>
            <a:off x="1397487" y="3426543"/>
            <a:ext cx="141654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de-DE" sz="3200" dirty="0" smtClean="0">
                <a:latin typeface="Symbol" charset="0"/>
              </a:rPr>
              <a:t>𝜋</a:t>
            </a:r>
            <a:r>
              <a:rPr lang="de-DE" baseline="-25000" dirty="0" smtClean="0"/>
              <a:t>Vater</a:t>
            </a:r>
            <a:r>
              <a:rPr lang="de-DE" baseline="-25000" dirty="0"/>
              <a:t>, Kind</a:t>
            </a:r>
          </a:p>
        </p:txBody>
      </p:sp>
      <p:sp>
        <p:nvSpPr>
          <p:cNvPr id="11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2712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0"/>
            <a:ext cx="8439150" cy="387350"/>
          </a:xfrm>
        </p:spPr>
        <p:txBody>
          <a:bodyPr/>
          <a:lstStyle/>
          <a:p>
            <a:r>
              <a:rPr lang="de-DE" sz="2400">
                <a:latin typeface="Arial" charset="0"/>
                <a:ea typeface="ＭＳ Ｐゴシック" charset="0"/>
                <a:cs typeface="ＭＳ Ｐゴシック" charset="0"/>
              </a:rPr>
              <a:t>Erläuterung der verlustfreien Zerlegung der Eltern-Relation</a:t>
            </a:r>
          </a:p>
        </p:txBody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196752"/>
            <a:ext cx="8439150" cy="5127848"/>
          </a:xfrm>
        </p:spPr>
        <p:txBody>
          <a:bodyPr/>
          <a:lstStyle/>
          <a:p>
            <a:pPr defTabSz="914400">
              <a:lnSpc>
                <a:spcPct val="80000"/>
              </a:lnSpc>
              <a:buFontTx/>
              <a:buNone/>
            </a:pPr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Eltern: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{[Vater, Mutter, Kind]}</a:t>
            </a:r>
          </a:p>
          <a:p>
            <a:pPr defTabSz="914400">
              <a:lnSpc>
                <a:spcPct val="80000"/>
              </a:lnSpc>
              <a:buFontTx/>
              <a:buNone/>
            </a:pPr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Väter: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{[Vater, Kind]}</a:t>
            </a:r>
          </a:p>
          <a:p>
            <a:pPr defTabSz="914400">
              <a:lnSpc>
                <a:spcPct val="80000"/>
              </a:lnSpc>
              <a:buFontTx/>
              <a:buNone/>
            </a:pPr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Mütter: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{[Mutter, Kind]}</a:t>
            </a:r>
          </a:p>
          <a:p>
            <a:pPr defTabSz="914400">
              <a:lnSpc>
                <a:spcPct val="80000"/>
              </a:lnSpc>
              <a:buFontTx/>
              <a:buNone/>
            </a:pPr>
            <a:endParaRPr lang="de-DE" sz="20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Verlustlosigkeit ist garantiert</a:t>
            </a:r>
          </a:p>
          <a:p>
            <a:pPr defTabSz="914400">
              <a:lnSpc>
                <a:spcPct val="80000"/>
              </a:lnSpc>
              <a:buFontTx/>
              <a:buNone/>
            </a:pPr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Es gilt nicht nur eine der hinreichenden FDs, sondern gleich beide</a:t>
            </a:r>
          </a:p>
          <a:p>
            <a:pPr marL="742950" lvl="1" indent="-285750" defTabSz="914400">
              <a:lnSpc>
                <a:spcPct val="80000"/>
              </a:lnSpc>
            </a:pP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{Kind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⟶{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Mutter}</a:t>
            </a:r>
            <a:endParaRPr lang="de-DE" sz="2000" dirty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</a:endParaRPr>
          </a:p>
          <a:p>
            <a:pPr marL="742950" lvl="1" indent="-285750" defTabSz="914400">
              <a:lnSpc>
                <a:spcPct val="80000"/>
              </a:lnSpc>
            </a:pP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{Kind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⟶{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Vater}</a:t>
            </a:r>
            <a:endParaRPr lang="de-DE" sz="2000" dirty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endParaRPr lang="de-DE" sz="20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Also ist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{Kind} </a:t>
            </a:r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natürlich auch der Schlüssel der Relation Eltern</a:t>
            </a:r>
          </a:p>
          <a:p>
            <a:pPr marL="742950" lvl="1" indent="-285750" defTabSz="914400">
              <a:lnSpc>
                <a:spcPct val="80000"/>
              </a:lnSpc>
            </a:pPr>
            <a:endParaRPr lang="de-DE" sz="2000" dirty="0">
              <a:latin typeface="Arial" charset="0"/>
              <a:ea typeface="ＭＳ Ｐゴシック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Die Zerlegung von Eltern ist zwar verlustlos, aber auch ziemlich </a:t>
            </a:r>
          </a:p>
          <a:p>
            <a:pPr defTabSz="914400">
              <a:lnSpc>
                <a:spcPct val="80000"/>
              </a:lnSpc>
              <a:buFontTx/>
              <a:buNone/>
            </a:pPr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unnötig, da die Relation in sehr gutem Zustand ist </a:t>
            </a:r>
            <a:r>
              <a:rPr lang="de-DE" sz="2000" dirty="0" smtClean="0">
                <a:latin typeface="Arial" charset="0"/>
                <a:ea typeface="ＭＳ Ｐゴシック" charset="0"/>
                <a:cs typeface="ＭＳ Ｐゴシック" charset="0"/>
              </a:rPr>
              <a:t>(s. Normalform)</a:t>
            </a:r>
            <a:endParaRPr lang="de-DE" sz="20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149311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42913"/>
          </a:xfrm>
        </p:spPr>
        <p:txBody>
          <a:bodyPr/>
          <a:lstStyle/>
          <a:p>
            <a:r>
              <a:rPr lang="de-DE" sz="2800">
                <a:latin typeface="Arial" charset="0"/>
                <a:ea typeface="ＭＳ Ｐゴシック" charset="0"/>
                <a:cs typeface="ＭＳ Ｐゴシック" charset="0"/>
              </a:rPr>
              <a:t>Kriterien für die Verlustlosigkeit einer Zerlegung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066800"/>
            <a:ext cx="8439150" cy="5181600"/>
          </a:xfrm>
        </p:spPr>
        <p:txBody>
          <a:bodyPr/>
          <a:lstStyle/>
          <a:p>
            <a:pPr defTabSz="914400">
              <a:buFontTx/>
              <a:buNone/>
            </a:pP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=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1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  <a:sym typeface="Symbol" charset="0"/>
              </a:rPr>
              <a:t>∪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  <a:p>
            <a:pPr marL="742950" lvl="1" indent="-285750" defTabSz="914400"/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R1 := </a:t>
            </a:r>
            <a:r>
              <a:rPr lang="el-GR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P</a:t>
            </a:r>
            <a:r>
              <a:rPr lang="de-DE" sz="1800" baseline="-25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18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1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(R)</a:t>
            </a:r>
          </a:p>
          <a:p>
            <a:pPr marL="742950" lvl="1" indent="-285750" defTabSz="914400"/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R2 := </a:t>
            </a:r>
            <a:r>
              <a:rPr lang="el-GR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P</a:t>
            </a:r>
            <a:r>
              <a:rPr lang="de-DE" sz="1800" baseline="-25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18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2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(R)</a:t>
            </a:r>
          </a:p>
          <a:p>
            <a:pPr marL="1143000" lvl="2" indent="-228600" defTabSz="914400">
              <a:lnSpc>
                <a:spcPct val="80000"/>
              </a:lnSpc>
            </a:pPr>
            <a:endParaRPr lang="de-DE" sz="1800" dirty="0">
              <a:latin typeface="Arial" charset="0"/>
              <a:ea typeface="ＭＳ Ｐゴシック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Eine Zerlegung von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in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1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und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ist verlustlos, </a:t>
            </a:r>
          </a:p>
          <a:p>
            <a:pPr defTabSz="91440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falls für jede mögliche (gültige) Ausprägung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von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gilt:</a:t>
            </a:r>
          </a:p>
          <a:p>
            <a:pPr marL="742950" lvl="1" indent="-285750" defTabSz="914400"/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R = R1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⋈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JoinFont" charset="0"/>
                <a:ea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R2</a:t>
            </a:r>
          </a:p>
          <a:p>
            <a:pPr defTabSz="914400">
              <a:lnSpc>
                <a:spcPct val="80000"/>
              </a:lnSpc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Hinreichende Bedingung für die Verlustlosigkeit einer </a:t>
            </a: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</a:rPr>
              <a:t>Zerlegung:</a:t>
            </a:r>
          </a:p>
          <a:p>
            <a:pPr defTabSz="914400">
              <a:buFontTx/>
              <a:buNone/>
            </a:pPr>
            <a:r>
              <a:rPr lang="de-DE" sz="1800" dirty="0" smtClean="0">
                <a:latin typeface="Arial" charset="0"/>
                <a:ea typeface="ＭＳ Ｐゴシック" charset="0"/>
              </a:rPr>
              <a:t>Es muss eine FD der Form</a:t>
            </a: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742950" lvl="1" indent="-285750" defTabSz="914400"/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(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1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∩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2)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1 </a:t>
            </a:r>
            <a:r>
              <a:rPr lang="de-DE" sz="1800" dirty="0">
                <a:latin typeface="Arial" charset="0"/>
                <a:ea typeface="ＭＳ Ｐゴシック" charset="0"/>
              </a:rPr>
              <a:t>oder</a:t>
            </a:r>
          </a:p>
          <a:p>
            <a:pPr marL="742950" lvl="1" indent="-285750" defTabSz="914400"/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(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1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∩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2)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2</a:t>
            </a:r>
            <a:endParaRPr lang="de-DE" sz="2200" dirty="0">
              <a:latin typeface="Arial" charset="0"/>
              <a:ea typeface="ＭＳ Ｐゴシック" charset="0"/>
            </a:endParaRPr>
          </a:p>
          <a:p>
            <a:pPr marL="57150" indent="0">
              <a:lnSpc>
                <a:spcPct val="80000"/>
              </a:lnSpc>
              <a:buNone/>
            </a:pPr>
            <a:r>
              <a:rPr lang="de-DE" sz="1800" dirty="0" smtClean="0">
                <a:latin typeface="Arial" charset="0"/>
                <a:ea typeface="ＭＳ Ｐゴシック" charset="0"/>
              </a:rPr>
              <a:t>gelten</a:t>
            </a:r>
            <a:endParaRPr lang="de-DE" sz="1800" dirty="0">
              <a:latin typeface="Arial" charset="0"/>
              <a:ea typeface="ＭＳ Ｐゴシック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779227" y="4495801"/>
            <a:ext cx="5185996" cy="1844675"/>
            <a:chOff x="2381" y="3158"/>
            <a:chExt cx="3266" cy="1162"/>
          </a:xfrm>
        </p:grpSpPr>
        <p:sp>
          <p:nvSpPr>
            <p:cNvPr id="45060" name="AutoShape 5"/>
            <p:cNvSpPr>
              <a:spLocks noChangeArrowheads="1"/>
            </p:cNvSpPr>
            <p:nvPr/>
          </p:nvSpPr>
          <p:spPr bwMode="auto">
            <a:xfrm>
              <a:off x="2381" y="3158"/>
              <a:ext cx="3266" cy="318"/>
            </a:xfrm>
            <a:prstGeom prst="leftRightArrow">
              <a:avLst>
                <a:gd name="adj1" fmla="val 74213"/>
                <a:gd name="adj2" fmla="val 205361"/>
              </a:avLst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kumimoji="1" lang="de-DE" sz="2400">
                  <a:latin typeface="Lucida Handwriting" charset="0"/>
                </a:rPr>
                <a:t>R</a:t>
              </a:r>
            </a:p>
          </p:txBody>
        </p:sp>
        <p:sp>
          <p:nvSpPr>
            <p:cNvPr id="45061" name="Oval 6"/>
            <p:cNvSpPr>
              <a:spLocks noChangeArrowheads="1"/>
            </p:cNvSpPr>
            <p:nvPr/>
          </p:nvSpPr>
          <p:spPr bwMode="auto">
            <a:xfrm>
              <a:off x="2427" y="3594"/>
              <a:ext cx="1905" cy="726"/>
            </a:xfrm>
            <a:prstGeom prst="ellips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kumimoji="1" lang="de-DE" sz="2400">
                  <a:latin typeface="Lucida Handwriting" charset="0"/>
                </a:rPr>
                <a:t>R</a:t>
              </a:r>
              <a:r>
                <a:rPr kumimoji="1" lang="de-DE" sz="2400">
                  <a:latin typeface="Tahoma" charset="0"/>
                </a:rPr>
                <a:t>1</a:t>
              </a:r>
            </a:p>
            <a:p>
              <a:pPr algn="ctr">
                <a:lnSpc>
                  <a:spcPct val="100000"/>
                </a:lnSpc>
              </a:pPr>
              <a:endParaRPr kumimoji="1" lang="de-DE" sz="2400">
                <a:latin typeface="Tahoma" charset="0"/>
              </a:endParaRPr>
            </a:p>
            <a:p>
              <a:pPr algn="ctr">
                <a:lnSpc>
                  <a:spcPct val="100000"/>
                </a:lnSpc>
              </a:pPr>
              <a:r>
                <a:rPr kumimoji="1" lang="de-DE" sz="2400">
                  <a:latin typeface="Symbol" charset="0"/>
                </a:rPr>
                <a:t>a                  b </a:t>
              </a:r>
            </a:p>
            <a:p>
              <a:pPr algn="ctr">
                <a:lnSpc>
                  <a:spcPct val="100000"/>
                </a:lnSpc>
              </a:pPr>
              <a:r>
                <a:rPr kumimoji="1" lang="de-DE" sz="2400">
                  <a:latin typeface="Symbol" charset="0"/>
                </a:rPr>
                <a:t> </a:t>
              </a:r>
            </a:p>
            <a:p>
              <a:pPr algn="ctr">
                <a:lnSpc>
                  <a:spcPct val="100000"/>
                </a:lnSpc>
              </a:pPr>
              <a:r>
                <a:rPr kumimoji="1" lang="de-DE" sz="2400">
                  <a:latin typeface="Tahoma" charset="0"/>
                </a:rPr>
                <a:t> </a:t>
              </a:r>
            </a:p>
          </p:txBody>
        </p:sp>
        <p:sp>
          <p:nvSpPr>
            <p:cNvPr id="45062" name="Oval 7"/>
            <p:cNvSpPr>
              <a:spLocks noChangeArrowheads="1"/>
            </p:cNvSpPr>
            <p:nvPr/>
          </p:nvSpPr>
          <p:spPr bwMode="auto">
            <a:xfrm>
              <a:off x="3561" y="3593"/>
              <a:ext cx="2086" cy="727"/>
            </a:xfrm>
            <a:prstGeom prst="ellips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kumimoji="1" lang="de-DE" sz="2400">
                  <a:latin typeface="Lucida Handwriting" charset="0"/>
                </a:rPr>
                <a:t>    R</a:t>
              </a:r>
              <a:r>
                <a:rPr kumimoji="1" lang="de-DE" sz="2400">
                  <a:latin typeface="Tahoma" charset="0"/>
                </a:rPr>
                <a:t>2</a:t>
              </a:r>
            </a:p>
            <a:p>
              <a:pPr algn="ctr">
                <a:lnSpc>
                  <a:spcPct val="100000"/>
                </a:lnSpc>
              </a:pPr>
              <a:endParaRPr kumimoji="1" lang="de-DE" sz="2400">
                <a:latin typeface="Tahoma" charset="0"/>
              </a:endParaRPr>
            </a:p>
            <a:p>
              <a:pPr algn="ctr">
                <a:lnSpc>
                  <a:spcPct val="100000"/>
                </a:lnSpc>
                <a:buFont typeface="Symbol" charset="0"/>
                <a:buChar char=" "/>
              </a:pPr>
              <a:r>
                <a:rPr kumimoji="1" lang="de-DE" sz="2400">
                  <a:latin typeface="Symbol" charset="0"/>
                </a:rPr>
                <a:t>       g</a:t>
              </a:r>
            </a:p>
            <a:p>
              <a:pPr algn="ctr">
                <a:lnSpc>
                  <a:spcPct val="100000"/>
                </a:lnSpc>
                <a:buFont typeface="Symbol" charset="0"/>
                <a:buChar char=" "/>
              </a:pPr>
              <a:endParaRPr kumimoji="1" lang="de-DE" sz="2400">
                <a:latin typeface="Symbol" charset="0"/>
              </a:endParaRPr>
            </a:p>
            <a:p>
              <a:pPr algn="ctr">
                <a:lnSpc>
                  <a:spcPct val="100000"/>
                </a:lnSpc>
                <a:buFont typeface="Symbol" charset="0"/>
                <a:buChar char=" "/>
              </a:pPr>
              <a:endParaRPr kumimoji="1" lang="de-DE" sz="2400">
                <a:latin typeface="Symbol" charset="0"/>
              </a:endParaRPr>
            </a:p>
          </p:txBody>
        </p:sp>
        <p:sp>
          <p:nvSpPr>
            <p:cNvPr id="45063" name="Line 8"/>
            <p:cNvSpPr>
              <a:spLocks noChangeShapeType="1"/>
            </p:cNvSpPr>
            <p:nvPr/>
          </p:nvSpPr>
          <p:spPr bwMode="auto">
            <a:xfrm flipH="1">
              <a:off x="3062" y="3974"/>
              <a:ext cx="635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5064" name="Line 9"/>
            <p:cNvSpPr>
              <a:spLocks noChangeShapeType="1"/>
            </p:cNvSpPr>
            <p:nvPr/>
          </p:nvSpPr>
          <p:spPr bwMode="auto">
            <a:xfrm>
              <a:off x="3969" y="3974"/>
              <a:ext cx="726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0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1585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4"/>
          <p:cNvSpPr>
            <a:spLocks noChangeArrowheads="1"/>
          </p:cNvSpPr>
          <p:nvPr/>
        </p:nvSpPr>
        <p:spPr bwMode="auto">
          <a:xfrm>
            <a:off x="0" y="6093296"/>
            <a:ext cx="9144000" cy="76470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835025"/>
          </a:xfrm>
        </p:spPr>
        <p:txBody>
          <a:bodyPr/>
          <a:lstStyle/>
          <a:p>
            <a:r>
              <a:rPr lang="de-DE" sz="2800" dirty="0" smtClean="0">
                <a:latin typeface="Arial" charset="0"/>
                <a:ea typeface="ＭＳ Ｐゴシック" charset="0"/>
                <a:cs typeface="ＭＳ Ｐゴシック" charset="0"/>
              </a:rPr>
              <a:t>Abhängigkeitserhaltung</a:t>
            </a:r>
            <a:r>
              <a:rPr lang="de-DE" sz="2800" dirty="0"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de-DE" sz="2800" dirty="0">
                <a:latin typeface="Arial" charset="0"/>
                <a:ea typeface="ＭＳ Ｐゴシック" charset="0"/>
                <a:cs typeface="ＭＳ Ｐゴシック" charset="0"/>
              </a:rPr>
            </a:br>
            <a:endParaRPr lang="de-DE" sz="28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1692" y="1071736"/>
            <a:ext cx="8370277" cy="5741640"/>
          </a:xfrm>
        </p:spPr>
        <p:txBody>
          <a:bodyPr/>
          <a:lstStyle/>
          <a:p>
            <a:pPr defTabSz="914400">
              <a:buFontTx/>
              <a:buNone/>
            </a:pP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dirty="0">
                <a:latin typeface="Arial" charset="0"/>
                <a:ea typeface="ＭＳ Ｐゴシック" charset="0"/>
              </a:rPr>
              <a:t> ist zerlegt in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1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, ...,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n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</a:p>
          <a:p>
            <a:pPr defTabSz="914400">
              <a:buFontTx/>
              <a:buNone/>
            </a:pP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≣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(F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1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∪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...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∪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F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n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)</a:t>
            </a:r>
            <a:r>
              <a:rPr lang="de-DE" sz="2000" dirty="0">
                <a:latin typeface="Arial" charset="0"/>
                <a:ea typeface="ＭＳ Ｐゴシック" charset="0"/>
              </a:rPr>
              <a:t>  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bzw.  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30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+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= (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</a:t>
            </a:r>
            <a:r>
              <a:rPr lang="de-DE" sz="2000" baseline="-25000" dirty="0" smtClean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1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∪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...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∪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F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n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)</a:t>
            </a:r>
            <a:r>
              <a:rPr lang="de-DE" sz="2000" baseline="30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+</a:t>
            </a:r>
          </a:p>
          <a:p>
            <a:pPr defTabSz="914400">
              <a:buFontTx/>
              <a:buNone/>
            </a:pPr>
            <a:endParaRPr lang="de-DE" sz="2000" dirty="0" smtClean="0">
              <a:latin typeface="Arial" charset="0"/>
              <a:ea typeface="ＭＳ Ｐゴシック" charset="0"/>
            </a:endParaRPr>
          </a:p>
          <a:p>
            <a:pPr defTabSz="914400">
              <a:buFontTx/>
              <a:buNone/>
            </a:pPr>
            <a:r>
              <a:rPr lang="de-DE" sz="2000" dirty="0" smtClean="0">
                <a:latin typeface="Arial" charset="0"/>
                <a:ea typeface="ＭＳ Ｐゴシック" charset="0"/>
              </a:rPr>
              <a:t>Beispiel </a:t>
            </a:r>
            <a:r>
              <a:rPr lang="de-DE" sz="2000" dirty="0">
                <a:latin typeface="Arial" charset="0"/>
                <a:ea typeface="ＭＳ Ｐゴシック" charset="0"/>
              </a:rPr>
              <a:t>für Abhängigkeitsverlust</a:t>
            </a:r>
          </a:p>
          <a:p>
            <a:pPr marL="742950" lvl="1" indent="-285750" defTabSz="914400"/>
            <a:r>
              <a:rPr lang="de-DE" sz="2000" dirty="0">
                <a:latin typeface="Arial" charset="0"/>
                <a:ea typeface="ＭＳ Ｐゴシック" charset="0"/>
              </a:rPr>
              <a:t>Geg. Schema </a:t>
            </a:r>
            <a:r>
              <a:rPr lang="de-DE" sz="2000" dirty="0" err="1">
                <a:latin typeface="Arial" charset="0"/>
                <a:ea typeface="ＭＳ Ｐゴシック" charset="0"/>
              </a:rPr>
              <a:t>PLZverzeichnis</a:t>
            </a:r>
            <a:r>
              <a:rPr lang="de-DE" sz="2000" dirty="0">
                <a:latin typeface="Arial" charset="0"/>
                <a:ea typeface="ＭＳ Ｐゴシック" charset="0"/>
              </a:rPr>
              <a:t>: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{[Straße, Ort, Bland, PLZ]}</a:t>
            </a:r>
          </a:p>
          <a:p>
            <a:pPr defTabSz="914400">
              <a:buFontTx/>
              <a:buNone/>
            </a:pPr>
            <a:r>
              <a:rPr lang="de-DE" sz="2000" dirty="0" smtClean="0">
                <a:latin typeface="Arial" charset="0"/>
                <a:ea typeface="ＭＳ Ｐゴシック" charset="0"/>
              </a:rPr>
              <a:t>Zugeordnete </a:t>
            </a:r>
            <a:r>
              <a:rPr lang="de-DE" sz="2000" dirty="0">
                <a:latin typeface="Arial" charset="0"/>
                <a:ea typeface="ＭＳ Ｐゴシック" charset="0"/>
              </a:rPr>
              <a:t>FDs</a:t>
            </a:r>
          </a:p>
          <a:p>
            <a:pPr marL="914400" lvl="1" indent="-457200" defTabSz="914400">
              <a:buFont typeface="+mj-lt"/>
              <a:buAutoNum type="arabicPeriod"/>
            </a:pP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{PLZ}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{Ort,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BLand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}</a:t>
            </a:r>
          </a:p>
          <a:p>
            <a:pPr marL="914400" lvl="1" indent="-457200" defTabSz="914400">
              <a:buFont typeface="+mj-lt"/>
              <a:buAutoNum type="arabicPeriod"/>
            </a:pP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{Straße, Ort,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BLand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{PLZ}</a:t>
            </a:r>
          </a:p>
          <a:p>
            <a:pPr defTabSz="914400">
              <a:buFontTx/>
              <a:buNone/>
            </a:pPr>
            <a:endParaRPr lang="de-DE" sz="2000" dirty="0" smtClean="0">
              <a:latin typeface="Arial" charset="0"/>
              <a:ea typeface="ＭＳ Ｐゴシック" charset="0"/>
            </a:endParaRPr>
          </a:p>
          <a:p>
            <a:pPr defTabSz="914400">
              <a:buFontTx/>
              <a:buNone/>
            </a:pPr>
            <a:r>
              <a:rPr lang="de-DE" sz="2000" dirty="0" smtClean="0">
                <a:latin typeface="Arial" charset="0"/>
                <a:ea typeface="ＭＳ Ｐゴシック" charset="0"/>
              </a:rPr>
              <a:t>Betrachte </a:t>
            </a:r>
            <a:r>
              <a:rPr lang="de-DE" sz="2000" dirty="0">
                <a:latin typeface="Arial" charset="0"/>
                <a:ea typeface="ＭＳ Ｐゴシック" charset="0"/>
              </a:rPr>
              <a:t>die Zerlegung</a:t>
            </a:r>
          </a:p>
          <a:p>
            <a:pPr marL="742950" lvl="1" indent="-285750" defTabSz="914400"/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Straßen</a:t>
            </a:r>
            <a:r>
              <a:rPr lang="de-DE" sz="2000" dirty="0">
                <a:latin typeface="Arial" charset="0"/>
                <a:ea typeface="ＭＳ Ｐゴシック" charset="0"/>
              </a:rPr>
              <a:t>: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{[PLZ, Straße]}</a:t>
            </a:r>
          </a:p>
          <a:p>
            <a:pPr marL="742950" lvl="1" indent="-285750" defTabSz="914400"/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Orte</a:t>
            </a:r>
            <a:r>
              <a:rPr lang="de-DE" sz="2000" dirty="0">
                <a:latin typeface="Arial" charset="0"/>
                <a:ea typeface="ＭＳ Ｐゴシック" charset="0"/>
              </a:rPr>
              <a:t>: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{[PLZ, Ort, </a:t>
            </a:r>
            <a:r>
              <a:rPr lang="de-DE" sz="20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BLand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]}</a:t>
            </a:r>
          </a:p>
          <a:p>
            <a:pPr marL="57150" indent="0">
              <a:buNone/>
            </a:pPr>
            <a:endParaRPr lang="de-DE" sz="2200" dirty="0" smtClean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</a:endParaRPr>
          </a:p>
          <a:p>
            <a:pPr marL="57150" indent="0">
              <a:buNone/>
            </a:pPr>
            <a:r>
              <a:rPr lang="de-DE" sz="2000" dirty="0" smtClean="0">
                <a:latin typeface="Arial" charset="0"/>
                <a:ea typeface="ＭＳ Ｐゴシック" charset="0"/>
              </a:rPr>
              <a:t>FD 2 kann weder direkt über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Straßen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 noch über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Orte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 geprüft werden</a:t>
            </a:r>
            <a:endParaRPr lang="de-DE" sz="2000" dirty="0">
              <a:latin typeface="Arial" charset="0"/>
              <a:ea typeface="ＭＳ Ｐゴシック" charset="0"/>
            </a:endParaRP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789399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83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42913"/>
          </a:xfrm>
        </p:spPr>
        <p:txBody>
          <a:bodyPr/>
          <a:lstStyle/>
          <a:p>
            <a:r>
              <a:rPr lang="de-DE" sz="2800">
                <a:latin typeface="Arial" charset="0"/>
                <a:ea typeface="ＭＳ Ｐゴシック" charset="0"/>
                <a:cs typeface="ＭＳ Ｐゴシック" charset="0"/>
              </a:rPr>
              <a:t>Zerlegung der Relation PLZverzeichnis</a:t>
            </a:r>
          </a:p>
        </p:txBody>
      </p:sp>
      <p:graphicFrame>
        <p:nvGraphicFramePr>
          <p:cNvPr id="130130" name="Group 8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292895"/>
              </p:ext>
            </p:extLst>
          </p:nvPr>
        </p:nvGraphicFramePr>
        <p:xfrm>
          <a:off x="1406770" y="900114"/>
          <a:ext cx="7067551" cy="2019301"/>
        </p:xfrm>
        <a:graphic>
          <a:graphicData uri="http://schemas.openxmlformats.org/drawingml/2006/table">
            <a:tbl>
              <a:tblPr/>
              <a:tblGrid>
                <a:gridCol w="1655885"/>
                <a:gridCol w="1931377"/>
                <a:gridCol w="2101362"/>
                <a:gridCol w="1378927"/>
              </a:tblGrid>
              <a:tr h="501650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PLZverzeichnis</a:t>
                      </a:r>
                      <a:endParaRPr kumimoji="1" lang="de-DE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Ort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BLand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PLZ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Hessen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Goethestraße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60313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Hessen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Galgenstraße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60437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Brandenburg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Goethestraße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15234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0129" name="Group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77799"/>
              </p:ext>
            </p:extLst>
          </p:nvPr>
        </p:nvGraphicFramePr>
        <p:xfrm>
          <a:off x="109904" y="3924301"/>
          <a:ext cx="3745523" cy="2019301"/>
        </p:xfrm>
        <a:graphic>
          <a:graphicData uri="http://schemas.openxmlformats.org/drawingml/2006/table">
            <a:tbl>
              <a:tblPr/>
              <a:tblGrid>
                <a:gridCol w="1513742"/>
                <a:gridCol w="2231781"/>
              </a:tblGrid>
              <a:tr h="50165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Straßen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PLZ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15234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Goethestraße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60313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Goethestraße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60437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Galgenstraße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0128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74560"/>
              </p:ext>
            </p:extLst>
          </p:nvPr>
        </p:nvGraphicFramePr>
        <p:xfrm>
          <a:off x="4179277" y="3924301"/>
          <a:ext cx="4824046" cy="2019301"/>
        </p:xfrm>
        <a:graphic>
          <a:graphicData uri="http://schemas.openxmlformats.org/drawingml/2006/table">
            <a:tbl>
              <a:tblPr/>
              <a:tblGrid>
                <a:gridCol w="1799492"/>
                <a:gridCol w="1943100"/>
                <a:gridCol w="1081454"/>
              </a:tblGrid>
              <a:tr h="50165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Orte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Ort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BLand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PLZ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Hessen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60313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Hessen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60437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Brandenburg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15234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61515" name="AutoShape 75"/>
          <p:cNvCxnSpPr>
            <a:cxnSpLocks noChangeShapeType="1"/>
          </p:cNvCxnSpPr>
          <p:nvPr/>
        </p:nvCxnSpPr>
        <p:spPr bwMode="auto">
          <a:xfrm flipH="1">
            <a:off x="1982666" y="2919414"/>
            <a:ext cx="2045677" cy="1004887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61516" name="AutoShape 76"/>
          <p:cNvCxnSpPr>
            <a:cxnSpLocks noChangeShapeType="1"/>
          </p:cNvCxnSpPr>
          <p:nvPr/>
        </p:nvCxnSpPr>
        <p:spPr bwMode="auto">
          <a:xfrm>
            <a:off x="4028343" y="2919414"/>
            <a:ext cx="2562957" cy="1004887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61517" name="Text Box 77"/>
          <p:cNvSpPr txBox="1">
            <a:spLocks noChangeArrowheads="1"/>
          </p:cNvSpPr>
          <p:nvPr/>
        </p:nvSpPr>
        <p:spPr bwMode="auto">
          <a:xfrm>
            <a:off x="5697813" y="3136900"/>
            <a:ext cx="172835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de-DE" sz="3200" dirty="0" smtClean="0">
                <a:latin typeface="Symbol" charset="0"/>
              </a:rPr>
              <a:t>𝜋</a:t>
            </a:r>
            <a:r>
              <a:rPr lang="de-DE" baseline="-25000" dirty="0" err="1" smtClean="0"/>
              <a:t>Ort,Bland,PLZ</a:t>
            </a:r>
            <a:endParaRPr lang="de-DE" baseline="-25000" dirty="0"/>
          </a:p>
        </p:txBody>
      </p:sp>
      <p:sp>
        <p:nvSpPr>
          <p:cNvPr id="61518" name="Text Box 78"/>
          <p:cNvSpPr txBox="1">
            <a:spLocks noChangeArrowheads="1"/>
          </p:cNvSpPr>
          <p:nvPr/>
        </p:nvSpPr>
        <p:spPr bwMode="auto">
          <a:xfrm>
            <a:off x="1226005" y="3106739"/>
            <a:ext cx="147668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de-DE" sz="3200" dirty="0" smtClean="0">
                <a:latin typeface="Symbol" charset="0"/>
              </a:rPr>
              <a:t>𝜋</a:t>
            </a:r>
            <a:r>
              <a:rPr lang="de-DE" baseline="-25000" dirty="0" err="1" smtClean="0"/>
              <a:t>PLZ,Straße</a:t>
            </a:r>
            <a:endParaRPr lang="de-DE" baseline="-25000" dirty="0"/>
          </a:p>
        </p:txBody>
      </p:sp>
      <p:sp>
        <p:nvSpPr>
          <p:cNvPr id="61519" name="Text Box 79"/>
          <p:cNvSpPr txBox="1">
            <a:spLocks noChangeArrowheads="1"/>
          </p:cNvSpPr>
          <p:nvPr/>
        </p:nvSpPr>
        <p:spPr bwMode="auto">
          <a:xfrm>
            <a:off x="0" y="6021388"/>
            <a:ext cx="91440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de-DE" dirty="0">
                <a:solidFill>
                  <a:srgbClr val="0000FF"/>
                </a:solidFill>
              </a:rPr>
              <a:t>Die FD </a:t>
            </a:r>
            <a:r>
              <a:rPr kumimoji="1" lang="de-DE" dirty="0">
                <a:solidFill>
                  <a:srgbClr val="0000FF"/>
                </a:solidFill>
              </a:rPr>
              <a:t>{Straße, Ort, </a:t>
            </a:r>
            <a:r>
              <a:rPr kumimoji="1" lang="de-DE" dirty="0" err="1">
                <a:solidFill>
                  <a:srgbClr val="0000FF"/>
                </a:solidFill>
              </a:rPr>
              <a:t>BLand</a:t>
            </a:r>
            <a:r>
              <a:rPr kumimoji="1" lang="de-DE" dirty="0">
                <a:solidFill>
                  <a:srgbClr val="0000FF"/>
                </a:solidFill>
              </a:rPr>
              <a:t>} </a:t>
            </a:r>
            <a:r>
              <a:rPr kumimoji="1" lang="de-DE" dirty="0" smtClean="0">
                <a:solidFill>
                  <a:srgbClr val="0000FF"/>
                </a:solidFill>
                <a:sym typeface="Wingdings" charset="0"/>
              </a:rPr>
              <a:t>⟶ </a:t>
            </a:r>
            <a:r>
              <a:rPr kumimoji="1" lang="de-DE" dirty="0">
                <a:solidFill>
                  <a:srgbClr val="0000FF"/>
                </a:solidFill>
                <a:sym typeface="Wingdings" charset="0"/>
              </a:rPr>
              <a:t>{PLZ} ist im zerlegten Schema nicht mehr enthalten </a:t>
            </a:r>
            <a:r>
              <a:rPr kumimoji="1" lang="de-DE" dirty="0" smtClean="0">
                <a:solidFill>
                  <a:srgbClr val="0000FF"/>
                </a:solidFill>
                <a:sym typeface="Wingdings" charset="0"/>
              </a:rPr>
              <a:t>⟶ </a:t>
            </a:r>
            <a:r>
              <a:rPr kumimoji="1" lang="de-DE" dirty="0">
                <a:sym typeface="Wingdings" charset="0"/>
              </a:rPr>
              <a:t>Einfügen inkonsistenter Tupel möglich</a:t>
            </a:r>
          </a:p>
          <a:p>
            <a:pPr>
              <a:lnSpc>
                <a:spcPct val="100000"/>
              </a:lnSpc>
              <a:spcBef>
                <a:spcPct val="50000"/>
              </a:spcBef>
              <a:buFontTx/>
              <a:buChar char="•"/>
            </a:pPr>
            <a:endParaRPr lang="de-DE" dirty="0"/>
          </a:p>
        </p:txBody>
      </p:sp>
      <p:sp>
        <p:nvSpPr>
          <p:cNvPr id="12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5515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86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87350"/>
            <a:ext cx="8439150" cy="331788"/>
          </a:xfrm>
        </p:spPr>
        <p:txBody>
          <a:bodyPr/>
          <a:lstStyle/>
          <a:p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Einfügen zweier Tupel, die die FD </a:t>
            </a:r>
            <a:r>
              <a:rPr lang="de-DE" sz="2000" dirty="0" err="1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Ort,Bland,Straße</a:t>
            </a:r>
            <a:r>
              <a:rPr lang="de-DE" sz="2000" dirty="0" err="1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⟶PLZ</a:t>
            </a:r>
            <a:r>
              <a:rPr lang="de-DE" sz="2000" dirty="0" smtClean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verletzen</a:t>
            </a:r>
            <a:endParaRPr lang="de-DE" sz="20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131161" name="Group 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609418"/>
              </p:ext>
            </p:extLst>
          </p:nvPr>
        </p:nvGraphicFramePr>
        <p:xfrm>
          <a:off x="1547447" y="1124744"/>
          <a:ext cx="7067551" cy="2019301"/>
        </p:xfrm>
        <a:graphic>
          <a:graphicData uri="http://schemas.openxmlformats.org/drawingml/2006/table">
            <a:tbl>
              <a:tblPr/>
              <a:tblGrid>
                <a:gridCol w="1655885"/>
                <a:gridCol w="1931377"/>
                <a:gridCol w="2101362"/>
                <a:gridCol w="1378927"/>
              </a:tblGrid>
              <a:tr h="501650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PLZverzeichnis</a:t>
                      </a:r>
                      <a:endParaRPr kumimoji="1" lang="de-DE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Ort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BLand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PLZ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Hessen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Goethestraße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60313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Hessen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Galgenstraße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60437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Brandenburg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Goethestraße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15234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1160" name="Group 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7221137"/>
              </p:ext>
            </p:extLst>
          </p:nvPr>
        </p:nvGraphicFramePr>
        <p:xfrm>
          <a:off x="178777" y="4293394"/>
          <a:ext cx="3745523" cy="2438401"/>
        </p:xfrm>
        <a:graphic>
          <a:graphicData uri="http://schemas.openxmlformats.org/drawingml/2006/table">
            <a:tbl>
              <a:tblPr/>
              <a:tblGrid>
                <a:gridCol w="1513743"/>
                <a:gridCol w="2231780"/>
              </a:tblGrid>
              <a:tr h="50165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Straßen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PLZ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15234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Goethestraße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60313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Goethestraße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60437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Galgenstraße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15235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Goethestraße</a:t>
                      </a:r>
                      <a:endParaRPr kumimoji="1" 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1159" name="Group 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187014"/>
              </p:ext>
            </p:extLst>
          </p:nvPr>
        </p:nvGraphicFramePr>
        <p:xfrm>
          <a:off x="4220308" y="4293394"/>
          <a:ext cx="4824046" cy="2438401"/>
        </p:xfrm>
        <a:graphic>
          <a:graphicData uri="http://schemas.openxmlformats.org/drawingml/2006/table">
            <a:tbl>
              <a:tblPr/>
              <a:tblGrid>
                <a:gridCol w="1799492"/>
                <a:gridCol w="1943100"/>
                <a:gridCol w="1081454"/>
              </a:tblGrid>
              <a:tr h="50165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Orte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Ort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BLand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PLZ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Hessen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60313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Hessen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60437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Brandenburg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15234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Brandenburg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15235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63570" name="AutoShape 82"/>
          <p:cNvCxnSpPr>
            <a:cxnSpLocks noChangeShapeType="1"/>
          </p:cNvCxnSpPr>
          <p:nvPr/>
        </p:nvCxnSpPr>
        <p:spPr bwMode="auto">
          <a:xfrm flipH="1">
            <a:off x="2051539" y="3144043"/>
            <a:ext cx="2117481" cy="1149350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63571" name="AutoShape 83"/>
          <p:cNvCxnSpPr>
            <a:cxnSpLocks noChangeShapeType="1"/>
          </p:cNvCxnSpPr>
          <p:nvPr/>
        </p:nvCxnSpPr>
        <p:spPr bwMode="auto">
          <a:xfrm>
            <a:off x="4169020" y="3144043"/>
            <a:ext cx="2527788" cy="1149350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63572" name="Text Box 84"/>
          <p:cNvSpPr txBox="1">
            <a:spLocks noChangeArrowheads="1"/>
          </p:cNvSpPr>
          <p:nvPr/>
        </p:nvSpPr>
        <p:spPr bwMode="auto">
          <a:xfrm>
            <a:off x="6075652" y="3645694"/>
            <a:ext cx="1994055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de-DE" sz="3200" dirty="0" smtClean="0">
                <a:latin typeface="Symbol" charset="0"/>
              </a:rPr>
              <a:t>𝜋</a:t>
            </a:r>
            <a:r>
              <a:rPr lang="de-DE" baseline="-25000" dirty="0" err="1" smtClean="0"/>
              <a:t>Stadt,Bland,PLZ</a:t>
            </a:r>
            <a:endParaRPr lang="de-DE" baseline="-25000" dirty="0"/>
          </a:p>
        </p:txBody>
      </p:sp>
      <p:sp>
        <p:nvSpPr>
          <p:cNvPr id="63573" name="Text Box 85"/>
          <p:cNvSpPr txBox="1">
            <a:spLocks noChangeArrowheads="1"/>
          </p:cNvSpPr>
          <p:nvPr/>
        </p:nvSpPr>
        <p:spPr bwMode="auto">
          <a:xfrm>
            <a:off x="1287551" y="3572669"/>
            <a:ext cx="147668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de-DE" sz="3200" dirty="0" smtClean="0">
                <a:latin typeface="Symbol" charset="0"/>
              </a:rPr>
              <a:t>𝜋</a:t>
            </a:r>
            <a:r>
              <a:rPr lang="de-DE" baseline="-25000" dirty="0" err="1" smtClean="0"/>
              <a:t>PLZ,Straße</a:t>
            </a:r>
            <a:endParaRPr lang="de-DE" baseline="-25000" dirty="0"/>
          </a:p>
        </p:txBody>
      </p:sp>
    </p:spTree>
    <p:extLst>
      <p:ext uri="{BB962C8B-B14F-4D97-AF65-F5344CB8AC3E}">
        <p14:creationId xmlns:p14="http://schemas.microsoft.com/office/powerpoint/2010/main" val="35997885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95"/>
          <p:cNvSpPr>
            <a:spLocks noChangeArrowheads="1"/>
          </p:cNvSpPr>
          <p:nvPr/>
        </p:nvSpPr>
        <p:spPr bwMode="auto">
          <a:xfrm>
            <a:off x="0" y="6423992"/>
            <a:ext cx="9144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87350"/>
            <a:ext cx="8439150" cy="331788"/>
          </a:xfrm>
        </p:spPr>
        <p:txBody>
          <a:bodyPr/>
          <a:lstStyle/>
          <a:p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Einfügen zweier Tupel, die die FD </a:t>
            </a:r>
            <a:r>
              <a:rPr lang="de-DE" sz="2000" dirty="0" err="1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Ort,Bland,Straße</a:t>
            </a:r>
            <a:r>
              <a:rPr kumimoji="1" lang="de-DE" sz="2000" dirty="0">
                <a:solidFill>
                  <a:srgbClr val="0000FF"/>
                </a:solidFill>
                <a:sym typeface="Wingdings" charset="0"/>
              </a:rPr>
              <a:t> ⟶ </a:t>
            </a:r>
            <a:r>
              <a:rPr lang="de-DE" sz="2000" dirty="0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PLZ</a:t>
            </a:r>
            <a:r>
              <a:rPr lang="de-DE" sz="2000" dirty="0" smtClean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verletzen</a:t>
            </a:r>
            <a:endParaRPr lang="de-DE" sz="20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132190" name="Group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321230"/>
              </p:ext>
            </p:extLst>
          </p:nvPr>
        </p:nvGraphicFramePr>
        <p:xfrm>
          <a:off x="1332035" y="1151906"/>
          <a:ext cx="7067550" cy="2438401"/>
        </p:xfrm>
        <a:graphic>
          <a:graphicData uri="http://schemas.openxmlformats.org/drawingml/2006/table">
            <a:tbl>
              <a:tblPr/>
              <a:tblGrid>
                <a:gridCol w="1655885"/>
                <a:gridCol w="1931377"/>
                <a:gridCol w="2101362"/>
                <a:gridCol w="1378926"/>
              </a:tblGrid>
              <a:tr h="501650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PLZverzeichnis</a:t>
                      </a:r>
                      <a:endParaRPr kumimoji="1" lang="de-DE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Ort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BLand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PLZ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Hessen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Goethestraße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60313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Hessen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Galgenstraße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60437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Brandenburg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Goethestraße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15234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Brandenburg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Goethestraße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15235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2189" name="Group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627305"/>
              </p:ext>
            </p:extLst>
          </p:nvPr>
        </p:nvGraphicFramePr>
        <p:xfrm>
          <a:off x="178777" y="4320556"/>
          <a:ext cx="3745523" cy="2438401"/>
        </p:xfrm>
        <a:graphic>
          <a:graphicData uri="http://schemas.openxmlformats.org/drawingml/2006/table">
            <a:tbl>
              <a:tblPr/>
              <a:tblGrid>
                <a:gridCol w="1513743"/>
                <a:gridCol w="2231780"/>
              </a:tblGrid>
              <a:tr h="50165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Straßen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PLZ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15234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Goethestraße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60313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Goethestraße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60437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Galgenstraße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15235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Goethestraße</a:t>
                      </a:r>
                      <a:endParaRPr kumimoji="1" 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2188" name="Group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1440889"/>
              </p:ext>
            </p:extLst>
          </p:nvPr>
        </p:nvGraphicFramePr>
        <p:xfrm>
          <a:off x="4220308" y="4320556"/>
          <a:ext cx="4824046" cy="2438401"/>
        </p:xfrm>
        <a:graphic>
          <a:graphicData uri="http://schemas.openxmlformats.org/drawingml/2006/table">
            <a:tbl>
              <a:tblPr/>
              <a:tblGrid>
                <a:gridCol w="1799492"/>
                <a:gridCol w="1943100"/>
                <a:gridCol w="1081454"/>
              </a:tblGrid>
              <a:tr h="50165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Orte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Ort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BLand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PLZ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Hessen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60313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Hessen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60437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Brandenburg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15234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Brandenburg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15235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65623" name="AutoShape 87"/>
          <p:cNvCxnSpPr>
            <a:cxnSpLocks noChangeShapeType="1"/>
          </p:cNvCxnSpPr>
          <p:nvPr/>
        </p:nvCxnSpPr>
        <p:spPr bwMode="auto">
          <a:xfrm flipH="1">
            <a:off x="2051539" y="3590305"/>
            <a:ext cx="2867758" cy="730250"/>
          </a:xfrm>
          <a:prstGeom prst="straightConnector1">
            <a:avLst/>
          </a:prstGeom>
          <a:noFill/>
          <a:ln w="57150">
            <a:solidFill>
              <a:schemeClr val="accent1">
                <a:lumMod val="75000"/>
              </a:schemeClr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65624" name="AutoShape 88"/>
          <p:cNvCxnSpPr>
            <a:cxnSpLocks noChangeShapeType="1"/>
          </p:cNvCxnSpPr>
          <p:nvPr/>
        </p:nvCxnSpPr>
        <p:spPr bwMode="auto">
          <a:xfrm flipH="1" flipV="1">
            <a:off x="4919297" y="3590305"/>
            <a:ext cx="1777511" cy="730250"/>
          </a:xfrm>
          <a:prstGeom prst="straightConnector1">
            <a:avLst/>
          </a:prstGeom>
          <a:noFill/>
          <a:ln w="57150">
            <a:solidFill>
              <a:schemeClr val="accent1">
                <a:lumMod val="75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32187" name="Text Box 91"/>
          <p:cNvSpPr txBox="1">
            <a:spLocks noChangeArrowheads="1"/>
          </p:cNvSpPr>
          <p:nvPr/>
        </p:nvSpPr>
        <p:spPr bwMode="auto">
          <a:xfrm>
            <a:off x="4706917" y="3657218"/>
            <a:ext cx="44114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de-DE" sz="4000" dirty="0" smtClean="0"/>
              <a:t>⋈</a:t>
            </a: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25182720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2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32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8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Relationale</a:t>
            </a:r>
            <a:r>
              <a:rPr lang="en-US" dirty="0" smtClean="0"/>
              <a:t> Algebra in 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/>
              <a:t>Projektion</a:t>
            </a:r>
            <a:endParaRPr lang="en-US" sz="2000" dirty="0"/>
          </a:p>
          <a:p>
            <a:pPr lvl="1"/>
            <a:r>
              <a:rPr lang="en-US" sz="1800" dirty="0">
                <a:solidFill>
                  <a:srgbClr val="032EF0"/>
                </a:solidFill>
              </a:rPr>
              <a:t>SELECT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i="1" dirty="0">
                <a:solidFill>
                  <a:schemeClr val="accent1">
                    <a:lumMod val="50000"/>
                  </a:schemeClr>
                </a:solidFill>
              </a:rPr>
              <a:t>col</a:t>
            </a:r>
            <a:r>
              <a:rPr lang="en-US" sz="1800" i="1" baseline="-25000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1800" i="1" dirty="0">
                <a:solidFill>
                  <a:schemeClr val="accent1">
                    <a:lumMod val="50000"/>
                  </a:schemeClr>
                </a:solidFill>
              </a:rPr>
              <a:t>col</a:t>
            </a:r>
            <a:r>
              <a:rPr lang="en-US" sz="1800" i="1" baseline="-25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mr-IN" sz="1800" dirty="0">
                <a:solidFill>
                  <a:schemeClr val="accent1">
                    <a:lumMod val="50000"/>
                  </a:schemeClr>
                </a:solidFill>
              </a:rPr>
              <a:t>…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</a:rPr>
              <a:t>       </a:t>
            </a:r>
            <a:br>
              <a:rPr lang="de-DE" sz="1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</a:rPr>
              <a:t>              //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</a:rPr>
              <a:t>oder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</a:rPr>
              <a:t>* für alle Attribute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sz="1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1800" dirty="0">
                <a:solidFill>
                  <a:srgbClr val="032EF0"/>
                </a:solidFill>
              </a:rPr>
              <a:t>FROM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i="1" dirty="0">
                <a:solidFill>
                  <a:schemeClr val="accent1">
                    <a:lumMod val="50000"/>
                  </a:schemeClr>
                </a:solidFill>
              </a:rPr>
              <a:t>tab </a:t>
            </a:r>
          </a:p>
          <a:p>
            <a:r>
              <a:rPr lang="en-US" sz="2000" dirty="0" err="1" smtClean="0"/>
              <a:t>Selektion</a:t>
            </a:r>
            <a:endParaRPr lang="en-US" sz="2000" dirty="0"/>
          </a:p>
          <a:p>
            <a:pPr lvl="1"/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SELECT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</a:rPr>
              <a:t>*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de-DE" sz="1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de-DE" sz="1800" dirty="0">
                <a:solidFill>
                  <a:schemeClr val="accent1">
                    <a:lumMod val="50000"/>
                  </a:schemeClr>
                </a:solidFill>
              </a:rPr>
              <a:t>FROM ...</a:t>
            </a:r>
            <a:br>
              <a:rPr lang="de-DE" sz="1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de-DE" sz="1800" dirty="0">
                <a:solidFill>
                  <a:srgbClr val="032EF0"/>
                </a:solidFill>
              </a:rPr>
              <a:t>WHERE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1800" i="1" dirty="0" err="1">
                <a:solidFill>
                  <a:schemeClr val="accent1">
                    <a:lumMod val="50000"/>
                  </a:schemeClr>
                </a:solidFill>
              </a:rPr>
              <a:t>cond</a:t>
            </a:r>
            <a:endParaRPr lang="de-DE" sz="1800" i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000" dirty="0" err="1" smtClean="0"/>
              <a:t>Verbund</a:t>
            </a:r>
            <a:r>
              <a:rPr lang="en-US" sz="2000" dirty="0" smtClean="0"/>
              <a:t>/Join</a:t>
            </a:r>
            <a:endParaRPr lang="en-US" sz="2000" dirty="0"/>
          </a:p>
          <a:p>
            <a:pPr lvl="1"/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SELELCT * </a:t>
            </a:r>
            <a:b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FROM </a:t>
            </a:r>
            <a:r>
              <a:rPr lang="en-US" sz="1800" i="1" dirty="0" smtClean="0">
                <a:solidFill>
                  <a:schemeClr val="accent1">
                    <a:lumMod val="50000"/>
                  </a:schemeClr>
                </a:solidFill>
              </a:rPr>
              <a:t>tab</a:t>
            </a:r>
            <a:r>
              <a:rPr lang="en-US" sz="1800" i="1" baseline="-25000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dirty="0" smtClean="0">
                <a:solidFill>
                  <a:srgbClr val="032EF0"/>
                </a:solidFill>
              </a:rPr>
              <a:t>JOIN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i="1" dirty="0" smtClean="0">
                <a:solidFill>
                  <a:schemeClr val="accent1">
                    <a:lumMod val="50000"/>
                  </a:schemeClr>
                </a:solidFill>
              </a:rPr>
              <a:t>tab</a:t>
            </a:r>
            <a:r>
              <a:rPr lang="en-US" sz="1800" i="1" baseline="-25000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en-US" sz="1800" dirty="0" smtClean="0">
                <a:solidFill>
                  <a:srgbClr val="032EF0"/>
                </a:solidFill>
              </a:rPr>
              <a:t>ON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i="1" dirty="0" smtClean="0">
                <a:solidFill>
                  <a:schemeClr val="accent1">
                    <a:lumMod val="50000"/>
                  </a:schemeClr>
                </a:solidFill>
              </a:rPr>
              <a:t>col1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 = </a:t>
            </a:r>
            <a:r>
              <a:rPr lang="en-US" sz="1800" i="1" dirty="0" smtClean="0">
                <a:solidFill>
                  <a:schemeClr val="accent1">
                    <a:lumMod val="50000"/>
                  </a:schemeClr>
                </a:solidFill>
              </a:rPr>
              <a:t>col2</a:t>
            </a:r>
            <a:endParaRPr lang="de-DE" sz="1800" i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000" dirty="0" err="1"/>
              <a:t>Umbenennung</a:t>
            </a:r>
            <a:r>
              <a:rPr lang="en-US" sz="2000" dirty="0"/>
              <a:t>/Renaming</a:t>
            </a:r>
          </a:p>
          <a:p>
            <a:pPr lvl="1"/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SELECT </a:t>
            </a:r>
            <a:r>
              <a:rPr lang="en-US" sz="1800" i="1" dirty="0">
                <a:solidFill>
                  <a:schemeClr val="accent1">
                    <a:lumMod val="50000"/>
                  </a:schemeClr>
                </a:solidFill>
              </a:rPr>
              <a:t>col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dirty="0">
                <a:solidFill>
                  <a:srgbClr val="032EF0"/>
                </a:solidFill>
              </a:rPr>
              <a:t>AS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800" i="1" dirty="0" err="1">
                <a:solidFill>
                  <a:schemeClr val="accent1">
                    <a:lumMod val="50000"/>
                  </a:schemeClr>
                </a:solidFill>
              </a:rPr>
              <a:t>new_col</a:t>
            </a:r>
            <a:r>
              <a:rPr lang="en-US" sz="1800" i="1" dirty="0">
                <a:solidFill>
                  <a:schemeClr val="accent1">
                    <a:lumMod val="50000"/>
                  </a:schemeClr>
                </a:solidFill>
              </a:rPr>
              <a:t> , </a:t>
            </a:r>
            <a:r>
              <a:rPr lang="mr-IN" sz="1800" i="1" dirty="0">
                <a:solidFill>
                  <a:schemeClr val="accent1">
                    <a:lumMod val="50000"/>
                  </a:schemeClr>
                </a:solidFill>
              </a:rPr>
              <a:t>…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sz="1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FROM </a:t>
            </a:r>
            <a:r>
              <a:rPr lang="mr-IN" sz="1800" dirty="0" smtClean="0">
                <a:solidFill>
                  <a:schemeClr val="accent1">
                    <a:lumMod val="50000"/>
                  </a:schemeClr>
                </a:solidFill>
              </a:rPr>
              <a:t>…</a:t>
            </a:r>
            <a:endParaRPr lang="de-DE" sz="2000" dirty="0"/>
          </a:p>
          <a:p>
            <a:pPr lvl="1"/>
            <a:endParaRPr lang="de-DE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764AD2-5FB6-FB45-933B-235C7588DE60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732784" y="1194718"/>
            <a:ext cx="4411216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de-DE" sz="2000" kern="0" dirty="0" smtClean="0"/>
              <a:t>Sonstige</a:t>
            </a:r>
          </a:p>
          <a:p>
            <a:pPr lvl="1"/>
            <a:r>
              <a:rPr lang="de-DE" sz="1800" i="1" kern="0" dirty="0" smtClean="0">
                <a:solidFill>
                  <a:schemeClr val="accent1">
                    <a:lumMod val="50000"/>
                  </a:schemeClr>
                </a:solidFill>
              </a:rPr>
              <a:t>tab</a:t>
            </a:r>
            <a:r>
              <a:rPr lang="de-DE" sz="1800" i="1" kern="0" baseline="-25000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de-DE" sz="1800" kern="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1800" kern="0" dirty="0" smtClean="0">
                <a:solidFill>
                  <a:srgbClr val="032EF0"/>
                </a:solidFill>
              </a:rPr>
              <a:t>UNION</a:t>
            </a:r>
            <a:r>
              <a:rPr lang="de-DE" sz="1800" kern="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1800" i="1" kern="0" dirty="0" smtClean="0">
                <a:solidFill>
                  <a:schemeClr val="accent1">
                    <a:lumMod val="50000"/>
                  </a:schemeClr>
                </a:solidFill>
              </a:rPr>
              <a:t>tab</a:t>
            </a:r>
            <a:r>
              <a:rPr lang="de-DE" sz="1800" i="1" kern="0" baseline="-25000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endParaRPr lang="de-DE" sz="1800" kern="0" baseline="-25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de-DE" sz="1800" i="1" kern="0" dirty="0" smtClean="0">
                <a:solidFill>
                  <a:schemeClr val="accent1">
                    <a:lumMod val="50000"/>
                  </a:schemeClr>
                </a:solidFill>
              </a:rPr>
              <a:t>tab</a:t>
            </a:r>
            <a:r>
              <a:rPr lang="de-DE" sz="1800" i="1" kern="0" baseline="-25000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de-DE" sz="1800" kern="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1800" kern="0" dirty="0" smtClean="0">
                <a:solidFill>
                  <a:srgbClr val="032EF0"/>
                </a:solidFill>
              </a:rPr>
              <a:t>EXCEPT</a:t>
            </a:r>
            <a:r>
              <a:rPr lang="de-DE" sz="1800" kern="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1800" i="1" kern="0" dirty="0" smtClean="0">
                <a:solidFill>
                  <a:schemeClr val="accent1">
                    <a:lumMod val="50000"/>
                  </a:schemeClr>
                </a:solidFill>
              </a:rPr>
              <a:t>tab</a:t>
            </a:r>
            <a:r>
              <a:rPr lang="de-DE" sz="1800" i="1" kern="0" baseline="-25000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endParaRPr lang="de-DE" sz="1800" kern="0" baseline="-25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de-DE" sz="1800" i="1" kern="0" dirty="0" smtClean="0">
                <a:solidFill>
                  <a:schemeClr val="accent1">
                    <a:lumMod val="50000"/>
                  </a:schemeClr>
                </a:solidFill>
              </a:rPr>
              <a:t>tab</a:t>
            </a:r>
            <a:r>
              <a:rPr lang="de-DE" sz="1800" i="1" kern="0" baseline="-25000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de-DE" sz="1800" kern="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1800" kern="0" dirty="0" smtClean="0">
                <a:solidFill>
                  <a:srgbClr val="032EF0"/>
                </a:solidFill>
              </a:rPr>
              <a:t>INTERSECT</a:t>
            </a:r>
            <a:r>
              <a:rPr lang="de-DE" sz="1800" kern="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1800" i="1" kern="0" dirty="0" smtClean="0">
                <a:solidFill>
                  <a:schemeClr val="accent1">
                    <a:lumMod val="50000"/>
                  </a:schemeClr>
                </a:solidFill>
              </a:rPr>
              <a:t>tab</a:t>
            </a:r>
            <a:r>
              <a:rPr lang="de-DE" sz="1800" i="1" kern="0" baseline="-25000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</a:p>
          <a:p>
            <a:pPr lvl="1"/>
            <a:endParaRPr lang="de-DE" sz="1800" i="1" kern="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sz="2000" kern="0" dirty="0" smtClean="0"/>
          </a:p>
          <a:p>
            <a:endParaRPr lang="en-US" sz="2000" kern="0" dirty="0"/>
          </a:p>
          <a:p>
            <a:r>
              <a:rPr lang="en-US" sz="2000" kern="0" dirty="0" err="1" smtClean="0"/>
              <a:t>Kreuzprodukt</a:t>
            </a:r>
            <a:endParaRPr lang="en-US" sz="2000" kern="0" dirty="0"/>
          </a:p>
          <a:p>
            <a:pPr lvl="1"/>
            <a:r>
              <a:rPr lang="en-US" sz="1800" kern="0" dirty="0">
                <a:solidFill>
                  <a:schemeClr val="accent1">
                    <a:lumMod val="50000"/>
                  </a:schemeClr>
                </a:solidFill>
              </a:rPr>
              <a:t>SELECT </a:t>
            </a:r>
            <a:r>
              <a:rPr lang="de-DE" sz="1800" i="1" kern="0" dirty="0" smtClean="0">
                <a:solidFill>
                  <a:schemeClr val="accent1">
                    <a:lumMod val="50000"/>
                  </a:schemeClr>
                </a:solidFill>
              </a:rPr>
              <a:t>*</a:t>
            </a:r>
            <a:br>
              <a:rPr lang="de-DE" sz="1800" i="1" kern="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1800" kern="0" dirty="0" smtClean="0">
                <a:solidFill>
                  <a:schemeClr val="accent1">
                    <a:lumMod val="50000"/>
                  </a:schemeClr>
                </a:solidFill>
              </a:rPr>
              <a:t>FROM </a:t>
            </a:r>
            <a:r>
              <a:rPr lang="de-DE" sz="1800" i="1" kern="0" dirty="0" smtClean="0">
                <a:solidFill>
                  <a:schemeClr val="accent1">
                    <a:lumMod val="50000"/>
                  </a:schemeClr>
                </a:solidFill>
              </a:rPr>
              <a:t>tab</a:t>
            </a:r>
            <a:r>
              <a:rPr lang="de-DE" sz="1800" i="1" kern="0" baseline="-25000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de-DE" sz="1800" kern="0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de-DE" sz="1800" i="1" kern="0" dirty="0" smtClean="0">
                <a:solidFill>
                  <a:schemeClr val="accent1">
                    <a:lumMod val="50000"/>
                  </a:schemeClr>
                </a:solidFill>
              </a:rPr>
              <a:t>tab</a:t>
            </a:r>
            <a:r>
              <a:rPr lang="de-DE" sz="1800" i="1" kern="0" baseline="-25000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de-DE" sz="1800" kern="0" dirty="0" smtClean="0">
                <a:solidFill>
                  <a:schemeClr val="accent1">
                    <a:lumMod val="50000"/>
                  </a:schemeClr>
                </a:solidFill>
              </a:rPr>
              <a:t>, ..., </a:t>
            </a:r>
            <a:r>
              <a:rPr lang="de-DE" sz="1800" i="1" kern="0" dirty="0" err="1" smtClean="0">
                <a:solidFill>
                  <a:schemeClr val="accent1">
                    <a:lumMod val="50000"/>
                  </a:schemeClr>
                </a:solidFill>
              </a:rPr>
              <a:t>tab</a:t>
            </a:r>
            <a:r>
              <a:rPr lang="de-DE" sz="1800" i="1" kern="0" baseline="-25000" dirty="0" err="1" smtClean="0">
                <a:solidFill>
                  <a:schemeClr val="accent1">
                    <a:lumMod val="50000"/>
                  </a:schemeClr>
                </a:solidFill>
              </a:rPr>
              <a:t>n</a:t>
            </a:r>
            <a:endParaRPr lang="de-DE" sz="1800" i="1" kern="0" baseline="-25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37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itel 1"/>
          <p:cNvSpPr>
            <a:spLocks noGrp="1"/>
          </p:cNvSpPr>
          <p:nvPr>
            <p:ph type="title"/>
          </p:nvPr>
        </p:nvSpPr>
        <p:spPr>
          <a:xfrm>
            <a:off x="351693" y="304801"/>
            <a:ext cx="8440615" cy="511175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Gütekriterien für Relationenschemata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Redundanzfreiheit</a:t>
            </a:r>
            <a:r>
              <a:rPr lang="en-US" dirty="0" smtClean="0"/>
              <a:t> in den </a:t>
            </a:r>
            <a:r>
              <a:rPr lang="en-US" dirty="0" err="1" smtClean="0"/>
              <a:t>Daten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Prüfung</a:t>
            </a:r>
            <a:r>
              <a:rPr lang="en-US" dirty="0" smtClean="0"/>
              <a:t> der </a:t>
            </a:r>
            <a:r>
              <a:rPr lang="en-US" dirty="0" err="1" smtClean="0"/>
              <a:t>einem</a:t>
            </a:r>
            <a:r>
              <a:rPr lang="en-US" dirty="0" smtClean="0"/>
              <a:t> </a:t>
            </a:r>
            <a:r>
              <a:rPr lang="en-US" dirty="0" err="1" smtClean="0"/>
              <a:t>Relationenschema</a:t>
            </a:r>
            <a:r>
              <a:rPr lang="en-US" dirty="0" smtClean="0"/>
              <a:t> </a:t>
            </a:r>
            <a:r>
              <a:rPr lang="en-US" dirty="0" err="1" smtClean="0"/>
              <a:t>zugeordneten</a:t>
            </a:r>
            <a:r>
              <a:rPr lang="en-US" dirty="0" smtClean="0"/>
              <a:t> FDs </a:t>
            </a:r>
            <a:r>
              <a:rPr lang="en-US" dirty="0" err="1" smtClean="0"/>
              <a:t>möglichst</a:t>
            </a:r>
            <a:r>
              <a:rPr lang="en-US" dirty="0" smtClean="0"/>
              <a:t> </a:t>
            </a:r>
            <a:r>
              <a:rPr lang="en-US" dirty="0" err="1" smtClean="0"/>
              <a:t>nur</a:t>
            </a:r>
            <a:r>
              <a:rPr lang="en-US" dirty="0" smtClean="0"/>
              <a:t> </a:t>
            </a:r>
            <a:r>
              <a:rPr lang="en-US" dirty="0" err="1" smtClean="0"/>
              <a:t>durch</a:t>
            </a:r>
            <a:r>
              <a:rPr lang="en-US" dirty="0" smtClean="0"/>
              <a:t> </a:t>
            </a:r>
            <a:r>
              <a:rPr lang="en-US" dirty="0" err="1" smtClean="0"/>
              <a:t>Schlüsselbedingung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(und </a:t>
            </a:r>
            <a:r>
              <a:rPr lang="en-US" dirty="0" err="1" smtClean="0"/>
              <a:t>nicht</a:t>
            </a:r>
            <a:r>
              <a:rPr lang="en-US" dirty="0" smtClean="0"/>
              <a:t> </a:t>
            </a:r>
            <a:r>
              <a:rPr lang="en-US" dirty="0" err="1" smtClean="0"/>
              <a:t>durch</a:t>
            </a:r>
            <a:r>
              <a:rPr lang="en-US" dirty="0" smtClean="0"/>
              <a:t> </a:t>
            </a:r>
            <a:r>
              <a:rPr lang="en-US" dirty="0" err="1" smtClean="0"/>
              <a:t>aufwendige</a:t>
            </a:r>
            <a:r>
              <a:rPr lang="en-US" dirty="0" smtClean="0"/>
              <a:t> </a:t>
            </a:r>
            <a:r>
              <a:rPr lang="en-US" dirty="0" err="1" smtClean="0"/>
              <a:t>Berechnung</a:t>
            </a:r>
            <a:r>
              <a:rPr lang="en-US" dirty="0" smtClean="0"/>
              <a:t> von Joins)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 marL="0" indent="0">
              <a:buFontTx/>
              <a:buNone/>
              <a:defRPr/>
            </a:pPr>
            <a:r>
              <a:rPr lang="en-US" dirty="0" smtClean="0">
                <a:sym typeface="Wingdings"/>
              </a:rPr>
              <a:t> </a:t>
            </a:r>
            <a:r>
              <a:rPr lang="en-US" dirty="0" err="1" smtClean="0">
                <a:sym typeface="Wingdings"/>
              </a:rPr>
              <a:t>Normalformen</a:t>
            </a:r>
            <a:r>
              <a:rPr lang="en-US" dirty="0" smtClean="0">
                <a:sym typeface="Wingdings"/>
              </a:rPr>
              <a:t> 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908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54025"/>
          </a:xfrm>
        </p:spPr>
        <p:txBody>
          <a:bodyPr/>
          <a:lstStyle/>
          <a:p>
            <a:r>
              <a:rPr lang="de-DE" sz="2800">
                <a:latin typeface="Arial" charset="0"/>
                <a:ea typeface="ＭＳ Ｐゴシック" charset="0"/>
                <a:cs typeface="ＭＳ Ｐゴシック" charset="0"/>
              </a:rPr>
              <a:t>Erste Normalform: nur „einfache“ Domänen</a:t>
            </a:r>
          </a:p>
        </p:txBody>
      </p:sp>
      <p:sp>
        <p:nvSpPr>
          <p:cNvPr id="686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268760"/>
            <a:ext cx="8892480" cy="536064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Beispiel:</a:t>
            </a: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1 NF</a:t>
            </a:r>
          </a:p>
        </p:txBody>
      </p:sp>
      <p:graphicFrame>
        <p:nvGraphicFramePr>
          <p:cNvPr id="134205" name="Group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978065"/>
              </p:ext>
            </p:extLst>
          </p:nvPr>
        </p:nvGraphicFramePr>
        <p:xfrm>
          <a:off x="1688123" y="1333501"/>
          <a:ext cx="5904035" cy="2019301"/>
        </p:xfrm>
        <a:graphic>
          <a:graphicData uri="http://schemas.openxmlformats.org/drawingml/2006/table">
            <a:tbl>
              <a:tblPr/>
              <a:tblGrid>
                <a:gridCol w="1500554"/>
                <a:gridCol w="1799492"/>
                <a:gridCol w="2603989"/>
              </a:tblGrid>
              <a:tr h="50165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Eltern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Vater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Mutter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Kinder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Johann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Martha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{Else, Lucie}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Johann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Maria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{Theo, Josef}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Heinz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Martha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{Cleo}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4204" name="Group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953797"/>
              </p:ext>
            </p:extLst>
          </p:nvPr>
        </p:nvGraphicFramePr>
        <p:xfrm>
          <a:off x="1692520" y="3505201"/>
          <a:ext cx="5904034" cy="2857501"/>
        </p:xfrm>
        <a:graphic>
          <a:graphicData uri="http://schemas.openxmlformats.org/drawingml/2006/table">
            <a:tbl>
              <a:tblPr/>
              <a:tblGrid>
                <a:gridCol w="1500554"/>
                <a:gridCol w="1799492"/>
                <a:gridCol w="2603988"/>
              </a:tblGrid>
              <a:tr h="50165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Eltern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Vater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Mutter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Kind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Johann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Martha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Else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Johann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Martha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Lucie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Johann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Maria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Theo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Johann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Maria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Josef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Heinz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Martha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Cleo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954831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98475"/>
          </a:xfrm>
        </p:spPr>
        <p:txBody>
          <a:bodyPr/>
          <a:lstStyle/>
          <a:p>
            <a:r>
              <a:rPr lang="de-DE">
                <a:latin typeface="Arial" charset="0"/>
                <a:ea typeface="ＭＳ Ｐゴシック" charset="0"/>
                <a:cs typeface="ＭＳ Ｐゴシック" charset="0"/>
              </a:rPr>
              <a:t>Exkurs: NF</a:t>
            </a:r>
            <a:r>
              <a:rPr lang="de-DE" baseline="30000"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r>
              <a:rPr lang="de-DE">
                <a:latin typeface="Arial" charset="0"/>
                <a:ea typeface="ＭＳ Ｐゴシック" charset="0"/>
                <a:cs typeface="ＭＳ Ｐゴシック" charset="0"/>
              </a:rPr>
              <a:t>-Relationen</a:t>
            </a:r>
          </a:p>
        </p:txBody>
      </p:sp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066800"/>
            <a:ext cx="8439150" cy="5257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Non-First Normal-Form-Relationen</a:t>
            </a:r>
          </a:p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Geschachtelte Relationen</a:t>
            </a:r>
          </a:p>
          <a:p>
            <a:pPr marL="0" indent="0">
              <a:buFontTx/>
              <a:buNone/>
            </a:pP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</a:rPr>
              <a:t>Nachteil: Anfragesprache erheblich komplizierter </a:t>
            </a:r>
          </a:p>
          <a:p>
            <a:pPr marL="0" indent="0">
              <a:buFontTx/>
              <a:buNone/>
            </a:pP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</a:rPr>
              <a:t>(zusätzlich Schachtelungs- und </a:t>
            </a:r>
            <a:r>
              <a:rPr lang="de-DE" sz="1800" dirty="0" err="1" smtClean="0">
                <a:latin typeface="Arial" charset="0"/>
                <a:ea typeface="ＭＳ Ｐゴシック" charset="0"/>
              </a:rPr>
              <a:t>Entschachtelungsoperator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nötig)</a:t>
            </a: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135209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4897376"/>
              </p:ext>
            </p:extLst>
          </p:nvPr>
        </p:nvGraphicFramePr>
        <p:xfrm>
          <a:off x="683840" y="2815107"/>
          <a:ext cx="7848600" cy="3278189"/>
        </p:xfrm>
        <a:graphic>
          <a:graphicData uri="http://schemas.openxmlformats.org/drawingml/2006/table">
            <a:tbl>
              <a:tblPr/>
              <a:tblGrid>
                <a:gridCol w="1500554"/>
                <a:gridCol w="1799492"/>
                <a:gridCol w="2603988"/>
                <a:gridCol w="1944566"/>
              </a:tblGrid>
              <a:tr h="501650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Eltern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910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Vater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Mutter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Kinder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9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KName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KAlter</a:t>
                      </a:r>
                      <a:endParaRPr kumimoji="1" lang="de-DE" sz="18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2068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Johann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Martha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Else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3683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Lucie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41910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Johann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Maria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Theo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</a:tr>
              <a:tr h="3667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Josef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Heinz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Martha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Cleo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9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137285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59"/>
          <p:cNvSpPr>
            <a:spLocks noChangeArrowheads="1"/>
          </p:cNvSpPr>
          <p:nvPr/>
        </p:nvSpPr>
        <p:spPr bwMode="auto">
          <a:xfrm>
            <a:off x="0" y="6165304"/>
            <a:ext cx="9144000" cy="69269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98475"/>
          </a:xfrm>
        </p:spPr>
        <p:txBody>
          <a:bodyPr/>
          <a:lstStyle/>
          <a:p>
            <a:r>
              <a:rPr lang="de-DE" sz="2800" dirty="0">
                <a:latin typeface="Arial" charset="0"/>
                <a:ea typeface="ＭＳ Ｐゴシック" charset="0"/>
                <a:cs typeface="ＭＳ Ｐゴシック" charset="0"/>
              </a:rPr>
              <a:t>Zweite Normalform</a:t>
            </a:r>
            <a:br>
              <a:rPr lang="de-DE" sz="2800" dirty="0">
                <a:latin typeface="Arial" charset="0"/>
                <a:ea typeface="ＭＳ Ｐゴシック" charset="0"/>
                <a:cs typeface="ＭＳ Ｐゴシック" charset="0"/>
              </a:rPr>
            </a:br>
            <a:endParaRPr lang="de-DE" sz="28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2031" y="1124744"/>
            <a:ext cx="8721969" cy="5733256"/>
          </a:xfrm>
        </p:spPr>
        <p:txBody>
          <a:bodyPr/>
          <a:lstStyle/>
          <a:p>
            <a:pPr defTabSz="914400">
              <a:lnSpc>
                <a:spcPct val="80000"/>
              </a:lnSpc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Eine Relation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dirty="0">
                <a:latin typeface="Lucida Handwriting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mit zugehörigen FDs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F</a:t>
            </a:r>
            <a:r>
              <a:rPr lang="de-DE" sz="1800" baseline="-25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baseline="-25000" dirty="0">
                <a:latin typeface="Lucida Handwriting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ist in zweiter Normalform, </a:t>
            </a:r>
          </a:p>
          <a:p>
            <a:pPr defTabSz="914400">
              <a:lnSpc>
                <a:spcPct val="80000"/>
              </a:lnSpc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falls jedes Nichtschlüssel-Attribut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A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∈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dirty="0" smtClean="0">
                <a:latin typeface="Lucida Handwriting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voll funktional abhängig ist von </a:t>
            </a:r>
          </a:p>
          <a:p>
            <a:pPr defTabSz="914400">
              <a:lnSpc>
                <a:spcPct val="80000"/>
              </a:lnSpc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jedem Kandidatenschlüssel der Relation.</a:t>
            </a:r>
          </a:p>
          <a:p>
            <a:pPr defTabSz="914400">
              <a:lnSpc>
                <a:spcPct val="80000"/>
              </a:lnSpc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endParaRPr lang="de-DE" sz="1800" dirty="0" smtClean="0"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endParaRPr lang="de-DE" sz="1800" dirty="0">
              <a:latin typeface="Arial" charset="0"/>
              <a:ea typeface="ＭＳ Ｐゴシック" charset="0"/>
              <a:sym typeface="Symbol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endParaRPr lang="de-DE" sz="1800" dirty="0" smtClean="0"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endParaRPr lang="de-DE" sz="1800" dirty="0">
              <a:latin typeface="Arial" charset="0"/>
              <a:ea typeface="ＭＳ Ｐゴシック" charset="0"/>
              <a:sym typeface="Symbol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endParaRPr lang="de-DE" sz="1800" dirty="0">
              <a:solidFill>
                <a:srgbClr val="0000FF"/>
              </a:solidFill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endParaRPr lang="de-DE" sz="1800" dirty="0">
              <a:solidFill>
                <a:srgbClr val="0000FF"/>
              </a:solidFill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defTabSz="914400">
              <a:lnSpc>
                <a:spcPct val="80000"/>
              </a:lnSpc>
              <a:buFontTx/>
              <a:buNone/>
            </a:pP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Studentenbelegung mit Schlüssel {</a:t>
            </a:r>
            <a:r>
              <a:rPr lang="de-DE" sz="1800" dirty="0" err="1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MatrNr</a:t>
            </a: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, </a:t>
            </a:r>
            <a:r>
              <a:rPr lang="de-DE" sz="1800" dirty="0" err="1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VorlNr</a:t>
            </a: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} ist nicht in zweiter NF </a:t>
            </a:r>
          </a:p>
          <a:p>
            <a:pPr marL="742950" lvl="1" indent="-285750" defTabSz="914400">
              <a:lnSpc>
                <a:spcPct val="80000"/>
              </a:lnSpc>
            </a:pP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{</a:t>
            </a:r>
            <a:r>
              <a:rPr lang="de-DE" sz="1800" dirty="0" err="1">
                <a:solidFill>
                  <a:srgbClr val="0000FF"/>
                </a:solidFill>
                <a:latin typeface="Arial" charset="0"/>
                <a:ea typeface="ＭＳ Ｐゴシック" charset="0"/>
              </a:rPr>
              <a:t>MatrNr</a:t>
            </a: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} </a:t>
            </a:r>
            <a:r>
              <a:rPr lang="de-DE" sz="1800" dirty="0" smtClean="0">
                <a:solidFill>
                  <a:srgbClr val="0000FF"/>
                </a:solidFill>
                <a:latin typeface="Arial" charset="0"/>
                <a:ea typeface="ＭＳ Ｐゴシック" charset="0"/>
                <a:sym typeface="Wingdings" charset="0"/>
              </a:rPr>
              <a:t>⟶</a:t>
            </a:r>
            <a:r>
              <a:rPr lang="de-DE" sz="1800" dirty="0" smtClean="0">
                <a:solidFill>
                  <a:srgbClr val="0000FF"/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{Name}</a:t>
            </a:r>
          </a:p>
          <a:p>
            <a:pPr marL="742950" lvl="1" indent="-285750" defTabSz="914400">
              <a:lnSpc>
                <a:spcPct val="80000"/>
              </a:lnSpc>
            </a:pP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{</a:t>
            </a:r>
            <a:r>
              <a:rPr lang="de-DE" sz="1800" dirty="0" err="1">
                <a:solidFill>
                  <a:srgbClr val="0000FF"/>
                </a:solidFill>
                <a:latin typeface="Arial" charset="0"/>
                <a:ea typeface="ＭＳ Ｐゴシック" charset="0"/>
              </a:rPr>
              <a:t>MatrNr</a:t>
            </a: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} </a:t>
            </a:r>
            <a:r>
              <a:rPr lang="de-DE" sz="1800" dirty="0" smtClean="0">
                <a:solidFill>
                  <a:srgbClr val="0000FF"/>
                </a:solidFill>
                <a:latin typeface="Arial" charset="0"/>
                <a:ea typeface="ＭＳ Ｐゴシック" charset="0"/>
                <a:sym typeface="Wingdings" charset="0"/>
              </a:rPr>
              <a:t>⟶</a:t>
            </a:r>
            <a:r>
              <a:rPr lang="de-DE" sz="1800" dirty="0" smtClean="0">
                <a:solidFill>
                  <a:srgbClr val="0000FF"/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{Semester}</a:t>
            </a:r>
            <a:endParaRPr lang="de-DE" sz="1800" dirty="0">
              <a:solidFill>
                <a:srgbClr val="0000FF"/>
              </a:solidFill>
              <a:latin typeface="Arial" charset="0"/>
              <a:ea typeface="ＭＳ Ｐゴシック" charset="0"/>
              <a:sym typeface="Symbol" charset="0"/>
            </a:endParaRPr>
          </a:p>
        </p:txBody>
      </p:sp>
      <p:graphicFrame>
        <p:nvGraphicFramePr>
          <p:cNvPr id="136252" name="Group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3542853"/>
              </p:ext>
            </p:extLst>
          </p:nvPr>
        </p:nvGraphicFramePr>
        <p:xfrm>
          <a:off x="2267744" y="2132856"/>
          <a:ext cx="4765431" cy="3352800"/>
        </p:xfrm>
        <a:graphic>
          <a:graphicData uri="http://schemas.openxmlformats.org/drawingml/2006/table">
            <a:tbl>
              <a:tblPr/>
              <a:tblGrid>
                <a:gridCol w="1191358"/>
                <a:gridCol w="1003788"/>
                <a:gridCol w="1575289"/>
                <a:gridCol w="994996"/>
              </a:tblGrid>
              <a:tr h="335280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StudentenBelegung</a:t>
                      </a:r>
                      <a:endParaRPr kumimoji="1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MatrNr</a:t>
                      </a:r>
                      <a:endParaRPr kumimoji="1" lang="de-D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VorlNr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Name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Semester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26120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5001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Fichte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27550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5001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Schopenhauer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27550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4052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Schopenhauer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28106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5041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Carnap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28106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5052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Carnap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28106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5216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Carnap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28106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5259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Carnap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33</a:t>
            </a:fld>
            <a:endParaRPr lang="de-DE" dirty="0"/>
          </a:p>
        </p:txBody>
      </p:sp>
      <p:sp>
        <p:nvSpPr>
          <p:cNvPr id="2" name="Oval 1"/>
          <p:cNvSpPr/>
          <p:nvPr/>
        </p:nvSpPr>
        <p:spPr>
          <a:xfrm>
            <a:off x="2411760" y="3068960"/>
            <a:ext cx="936104" cy="792088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Oval 7"/>
          <p:cNvSpPr/>
          <p:nvPr/>
        </p:nvSpPr>
        <p:spPr>
          <a:xfrm>
            <a:off x="2411760" y="3789040"/>
            <a:ext cx="936104" cy="1368152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88353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1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>
          <a:xfrm>
            <a:off x="317989" y="304801"/>
            <a:ext cx="8440615" cy="511175"/>
          </a:xfrm>
        </p:spPr>
        <p:txBody>
          <a:bodyPr/>
          <a:lstStyle/>
          <a:p>
            <a:r>
              <a:rPr lang="de-DE" dirty="0">
                <a:latin typeface="Arial" charset="0"/>
                <a:ea typeface="ＭＳ Ｐゴシック" charset="0"/>
                <a:cs typeface="ＭＳ Ｐゴシック" charset="0"/>
              </a:rPr>
              <a:t>Vermeidung von Redundanz in den Daten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Beispiel:</a:t>
            </a:r>
          </a:p>
          <a:p>
            <a:pPr marL="0" indent="0">
              <a:buFontTx/>
              <a:buNone/>
            </a:pP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= {[A, B, C ,D]}, F = {A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⟶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B, D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⟶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ABCD},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Schlüsselkandidat: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{D}</a:t>
            </a: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</a:rPr>
              <a:t>„Do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not </a:t>
            </a:r>
            <a:r>
              <a:rPr lang="de-DE" sz="1800" dirty="0" err="1">
                <a:latin typeface="Arial" charset="0"/>
                <a:ea typeface="ＭＳ Ｐゴシック" charset="0"/>
                <a:cs typeface="ＭＳ Ｐゴシック" charset="0"/>
              </a:rPr>
              <a:t>represent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 err="1">
                <a:latin typeface="Arial" charset="0"/>
                <a:ea typeface="ＭＳ Ｐゴシック" charset="0"/>
                <a:cs typeface="ＭＳ Ｐゴシック" charset="0"/>
              </a:rPr>
              <a:t>the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same </a:t>
            </a:r>
            <a:r>
              <a:rPr lang="de-DE" sz="1800" dirty="0" err="1">
                <a:latin typeface="Arial" charset="0"/>
                <a:ea typeface="ＭＳ Ｐゴシック" charset="0"/>
                <a:cs typeface="ＭＳ Ｐゴシック" charset="0"/>
              </a:rPr>
              <a:t>fact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 err="1" smtClean="0">
                <a:latin typeface="Arial" charset="0"/>
                <a:ea typeface="ＭＳ Ｐゴシック" charset="0"/>
                <a:cs typeface="ＭＳ Ｐゴシック" charset="0"/>
              </a:rPr>
              <a:t>twice</a:t>
            </a: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</a:rPr>
              <a:t>!“</a:t>
            </a: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Allgemeiner Fall: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a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  <a:sym typeface="Symbol" charset="0"/>
              </a:rPr>
              <a:t>⟶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b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∈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F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,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dann: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a</a:t>
            </a:r>
            <a:r>
              <a:rPr lang="de-DE" sz="1800" dirty="0">
                <a:latin typeface="Symbo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Superschlüssel oder FD ist trivial</a:t>
            </a:r>
            <a:endParaRPr lang="de-DE" sz="2400" dirty="0">
              <a:latin typeface="Symbol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ggf.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Dekomposition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notwendig (verlustfrei und abhängigkeitsbewahrend)</a:t>
            </a: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  <a:sym typeface="Symbol" charset="0"/>
            </a:endParaRPr>
          </a:p>
        </p:txBody>
      </p:sp>
      <p:graphicFrame>
        <p:nvGraphicFramePr>
          <p:cNvPr id="190526" name="Group 62"/>
          <p:cNvGraphicFramePr>
            <a:graphicFrameLocks noGrp="1"/>
          </p:cNvGraphicFramePr>
          <p:nvPr>
            <p:extLst/>
          </p:nvPr>
        </p:nvGraphicFramePr>
        <p:xfrm>
          <a:off x="984738" y="2135189"/>
          <a:ext cx="5134708" cy="1370013"/>
        </p:xfrm>
        <a:graphic>
          <a:graphicData uri="http://schemas.openxmlformats.org/drawingml/2006/table">
            <a:tbl>
              <a:tblPr/>
              <a:tblGrid>
                <a:gridCol w="1283677"/>
                <a:gridCol w="1081454"/>
                <a:gridCol w="1696915"/>
                <a:gridCol w="1072662"/>
              </a:tblGrid>
              <a:tr h="342900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0716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98475"/>
          </a:xfrm>
        </p:spPr>
        <p:txBody>
          <a:bodyPr/>
          <a:lstStyle/>
          <a:p>
            <a:r>
              <a:rPr lang="de-DE" dirty="0" err="1">
                <a:latin typeface="Arial" charset="0"/>
                <a:ea typeface="ＭＳ Ｐゴシック" charset="0"/>
                <a:cs typeface="ＭＳ Ｐゴシック" charset="0"/>
              </a:rPr>
              <a:t>Boyce</a:t>
            </a:r>
            <a:r>
              <a:rPr lang="de-DE" dirty="0">
                <a:latin typeface="Arial" charset="0"/>
                <a:ea typeface="ＭＳ Ｐゴシック" charset="0"/>
                <a:cs typeface="ＭＳ Ｐゴシック" charset="0"/>
              </a:rPr>
              <a:t>-</a:t>
            </a:r>
            <a:r>
              <a:rPr lang="de-DE" dirty="0" err="1">
                <a:latin typeface="Arial" charset="0"/>
                <a:ea typeface="ＭＳ Ｐゴシック" charset="0"/>
                <a:cs typeface="ＭＳ Ｐゴシック" charset="0"/>
              </a:rPr>
              <a:t>Codd</a:t>
            </a:r>
            <a:r>
              <a:rPr lang="de-DE" dirty="0">
                <a:latin typeface="Arial" charset="0"/>
                <a:ea typeface="ＭＳ Ｐゴシック" charset="0"/>
                <a:cs typeface="ＭＳ Ｐゴシック" charset="0"/>
              </a:rPr>
              <a:t>-Normalform</a:t>
            </a:r>
          </a:p>
        </p:txBody>
      </p:sp>
      <p:sp>
        <p:nvSpPr>
          <p:cNvPr id="788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066800"/>
            <a:ext cx="8439150" cy="5257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Die </a:t>
            </a:r>
            <a:r>
              <a:rPr lang="de-DE" sz="1800" dirty="0" err="1">
                <a:latin typeface="Arial" charset="0"/>
                <a:ea typeface="ＭＳ Ｐゴシック" charset="0"/>
                <a:cs typeface="ＭＳ Ｐゴシック" charset="0"/>
              </a:rPr>
              <a:t>Boyce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-</a:t>
            </a:r>
            <a:r>
              <a:rPr lang="de-DE" sz="1800" dirty="0" err="1">
                <a:latin typeface="Arial" charset="0"/>
                <a:ea typeface="ＭＳ Ｐゴシック" charset="0"/>
                <a:cs typeface="ＭＳ Ｐゴシック" charset="0"/>
              </a:rPr>
              <a:t>Codd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-Normalform (BCNF) stellt nochmals eine Verschärfung der zweiten Normalform dar.</a:t>
            </a: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Ein </a:t>
            </a:r>
            <a:r>
              <a:rPr lang="de-DE" sz="1800" dirty="0" err="1">
                <a:latin typeface="Arial" charset="0"/>
                <a:ea typeface="ＭＳ Ｐゴシック" charset="0"/>
                <a:cs typeface="ＭＳ Ｐゴシック" charset="0"/>
              </a:rPr>
              <a:t>Relationenschema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 mit FDs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F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ist in BCNF, </a:t>
            </a: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</a:rPr>
              <a:t>wenn </a:t>
            </a:r>
            <a:endParaRPr lang="de-DE" sz="1800" dirty="0" smtClean="0">
              <a:solidFill>
                <a:srgbClr val="032EF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</a:rPr>
              <a:t>für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jede für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dirty="0">
                <a:latin typeface="Lucida Handwriting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geltende funktionale Abhängigkeit der Form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a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  <a:sym typeface="Symbol" charset="0"/>
              </a:rPr>
              <a:t>⟶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</a:rPr>
              <a:t>b 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∈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F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mindestens </a:t>
            </a: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eine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der folgenden zwei Bedingungen gilt:</a:t>
            </a:r>
          </a:p>
          <a:p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⊆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a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 , </a:t>
            </a:r>
            <a:r>
              <a:rPr lang="de-DE" sz="2000" dirty="0">
                <a:latin typeface="Arial" charset="0"/>
                <a:ea typeface="ＭＳ Ｐゴシック" charset="0"/>
              </a:rPr>
              <a:t>d.h., die Abhängigkeit ist trivial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oder</a:t>
            </a:r>
            <a:endParaRPr lang="de-DE" sz="2000" dirty="0">
              <a:latin typeface="Arial" charset="0"/>
              <a:ea typeface="ＭＳ Ｐゴシック" charset="0"/>
            </a:endParaRPr>
          </a:p>
          <a:p>
            <a:pPr>
              <a:lnSpc>
                <a:spcPct val="110000"/>
              </a:lnSpc>
            </a:pP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000" dirty="0" smtClean="0">
                <a:latin typeface="Symbol" charset="0"/>
                <a:ea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</a:rPr>
              <a:t>ist Superschlüssel von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 </a:t>
            </a:r>
          </a:p>
          <a:p>
            <a:pPr lvl="1"/>
            <a:endParaRPr lang="de-DE" sz="1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endParaRPr lang="de-DE" sz="1800" dirty="0">
              <a:latin typeface="Arial" charset="0"/>
              <a:ea typeface="ＭＳ Ｐゴシック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35</a:t>
            </a:fld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467544" y="4653136"/>
            <a:ext cx="2428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mtClean="0"/>
              <a:t>NB: Aus BCNF folgt 2NF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74926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Bild 1" descr="chaulkboard_bkgrnd_506x57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2800" y="0"/>
            <a:ext cx="10280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223125" y="5892800"/>
            <a:ext cx="1381125" cy="196850"/>
          </a:xfrm>
        </p:spPr>
        <p:txBody>
          <a:bodyPr/>
          <a:lstStyle/>
          <a:p>
            <a:pPr>
              <a:defRPr/>
            </a:pPr>
            <a:fld id="{C0D8E82D-73E4-BE4F-AEED-04EC4C9C480A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350"/>
            <a:ext cx="8820471" cy="503238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err="1" smtClean="0">
                <a:solidFill>
                  <a:schemeClr val="bg1"/>
                </a:solidFill>
                <a:latin typeface="Chalkduster"/>
                <a:cs typeface="+mj-cs"/>
              </a:rPr>
              <a:t>Beispiel</a:t>
            </a:r>
            <a:r>
              <a:rPr lang="en-US" sz="2800" dirty="0" smtClean="0">
                <a:solidFill>
                  <a:schemeClr val="bg1"/>
                </a:solidFill>
                <a:latin typeface="Chalkduster"/>
                <a:cs typeface="+mj-cs"/>
              </a:rPr>
              <a:t>: </a:t>
            </a:r>
            <a: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  <a:t/>
            </a:r>
            <a:b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</a:br>
            <a:endParaRPr lang="en-US" sz="2800" dirty="0" smtClean="0">
              <a:solidFill>
                <a:schemeClr val="bg1"/>
              </a:solidFill>
              <a:latin typeface="Chalkduster"/>
              <a:cs typeface="+mj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23528" y="5301208"/>
            <a:ext cx="8301360" cy="108009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endParaRPr lang="en-US" sz="2400" dirty="0" smtClean="0">
              <a:solidFill>
                <a:schemeClr val="bg1"/>
              </a:solidFill>
              <a:latin typeface="Chalkduster"/>
              <a:cs typeface="+mn-cs"/>
            </a:endParaRPr>
          </a:p>
          <a:p>
            <a:pPr eaLnBrk="1" hangingPunct="1">
              <a:defRPr/>
            </a:pPr>
            <a:r>
              <a:rPr lang="en-US" sz="2400" dirty="0" smtClean="0">
                <a:solidFill>
                  <a:schemeClr val="bg1"/>
                </a:solidFill>
                <a:latin typeface="Chalkduster"/>
                <a:cs typeface="+mn-cs"/>
              </a:rPr>
              <a:t>2. NF?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124744"/>
            <a:ext cx="8301360" cy="108009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Gegeben</a:t>
            </a:r>
            <a:r>
              <a:rPr lang="en-US" sz="2400" dirty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ein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relationales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Schema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mit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zugeordneten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FDs:</a:t>
            </a:r>
            <a:r>
              <a:rPr lang="en-US" sz="2400" dirty="0">
                <a:solidFill>
                  <a:schemeClr val="bg1"/>
                </a:solidFill>
                <a:latin typeface="Chalkduster"/>
              </a:rPr>
              <a:t/>
            </a:r>
            <a:br>
              <a:rPr lang="en-US" sz="2400" dirty="0">
                <a:solidFill>
                  <a:schemeClr val="bg1"/>
                </a:solidFill>
                <a:latin typeface="Chalkduster"/>
              </a:rPr>
            </a:br>
            <a:endParaRPr lang="en-US" dirty="0" smtClean="0">
              <a:solidFill>
                <a:schemeClr val="bg1"/>
              </a:solidFill>
              <a:latin typeface="Chalkduster"/>
              <a:cs typeface="+mn-cs"/>
            </a:endParaRPr>
          </a:p>
        </p:txBody>
      </p:sp>
      <p:sp>
        <p:nvSpPr>
          <p:cNvPr id="11" name="Rectangle 33"/>
          <p:cNvSpPr>
            <a:spLocks noChangeArrowheads="1"/>
          </p:cNvSpPr>
          <p:nvPr/>
        </p:nvSpPr>
        <p:spPr bwMode="auto">
          <a:xfrm>
            <a:off x="395536" y="2111171"/>
            <a:ext cx="8136904" cy="340606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683568" y="2310781"/>
            <a:ext cx="7560840" cy="2757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de-DE" sz="2400" dirty="0">
                <a:latin typeface="Arial" charset="0"/>
              </a:rPr>
              <a:t>Städte: {[Ort, </a:t>
            </a:r>
            <a:r>
              <a:rPr lang="de-DE" sz="2400" dirty="0" err="1">
                <a:latin typeface="Arial" charset="0"/>
              </a:rPr>
              <a:t>BLand</a:t>
            </a:r>
            <a:r>
              <a:rPr lang="de-DE" sz="2400" dirty="0">
                <a:latin typeface="Arial" charset="0"/>
              </a:rPr>
              <a:t>, Ministerpräsident/in, EW]}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de-DE" sz="2400" dirty="0" smtClean="0">
              <a:latin typeface="Arial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de-DE" sz="2400" dirty="0" smtClean="0">
                <a:latin typeface="Arial" charset="0"/>
              </a:rPr>
              <a:t>Geltende </a:t>
            </a:r>
            <a:r>
              <a:rPr lang="de-DE" sz="2400" dirty="0">
                <a:latin typeface="Arial" charset="0"/>
              </a:rPr>
              <a:t>FDs:	</a:t>
            </a:r>
          </a:p>
          <a:p>
            <a:pPr lvl="1">
              <a:lnSpc>
                <a:spcPct val="90000"/>
              </a:lnSpc>
            </a:pPr>
            <a:r>
              <a:rPr lang="de-DE" sz="2400" dirty="0">
                <a:latin typeface="Arial" charset="0"/>
              </a:rPr>
              <a:t>{</a:t>
            </a:r>
            <a:r>
              <a:rPr lang="de-DE" sz="2400" dirty="0" err="1">
                <a:latin typeface="Arial" charset="0"/>
              </a:rPr>
              <a:t>BLand</a:t>
            </a:r>
            <a:r>
              <a:rPr lang="de-DE" sz="2400" dirty="0">
                <a:latin typeface="Arial" charset="0"/>
              </a:rPr>
              <a:t>} </a:t>
            </a:r>
            <a:r>
              <a:rPr lang="de-DE" sz="2400" dirty="0">
                <a:latin typeface="Arial" charset="0"/>
                <a:sym typeface="Wingdings" charset="0"/>
              </a:rPr>
              <a:t>⟶</a:t>
            </a:r>
            <a:r>
              <a:rPr lang="de-DE" sz="2400" dirty="0" smtClean="0">
                <a:latin typeface="Arial" charset="0"/>
                <a:sym typeface="Wingdings" charset="0"/>
              </a:rPr>
              <a:t> </a:t>
            </a:r>
            <a:r>
              <a:rPr lang="de-DE" sz="2400" dirty="0">
                <a:latin typeface="Arial" charset="0"/>
                <a:sym typeface="Wingdings" charset="0"/>
              </a:rPr>
              <a:t>{</a:t>
            </a:r>
            <a:r>
              <a:rPr lang="de-DE" sz="2400" dirty="0">
                <a:latin typeface="Arial" charset="0"/>
              </a:rPr>
              <a:t>Ministerpräsident/in</a:t>
            </a:r>
            <a:r>
              <a:rPr lang="de-DE" sz="2400" dirty="0">
                <a:latin typeface="Arial" charset="0"/>
                <a:sym typeface="Wingdings" charset="0"/>
              </a:rPr>
              <a:t>}</a:t>
            </a:r>
          </a:p>
          <a:p>
            <a:pPr lvl="1">
              <a:lnSpc>
                <a:spcPct val="90000"/>
              </a:lnSpc>
            </a:pPr>
            <a:r>
              <a:rPr lang="de-DE" sz="2400" dirty="0">
                <a:latin typeface="Arial" charset="0"/>
              </a:rPr>
              <a:t>{Ort, </a:t>
            </a:r>
            <a:r>
              <a:rPr lang="de-DE" sz="2400" dirty="0" err="1">
                <a:latin typeface="Arial" charset="0"/>
              </a:rPr>
              <a:t>BLand</a:t>
            </a:r>
            <a:r>
              <a:rPr lang="de-DE" sz="2400" dirty="0">
                <a:latin typeface="Arial" charset="0"/>
              </a:rPr>
              <a:t>} </a:t>
            </a:r>
            <a:r>
              <a:rPr lang="de-DE" sz="2400" dirty="0">
                <a:latin typeface="Arial" charset="0"/>
                <a:sym typeface="Wingdings" charset="0"/>
              </a:rPr>
              <a:t>⟶</a:t>
            </a:r>
            <a:r>
              <a:rPr lang="de-DE" sz="2400" dirty="0" smtClean="0">
                <a:latin typeface="Arial" charset="0"/>
                <a:sym typeface="Wingdings" charset="0"/>
              </a:rPr>
              <a:t> </a:t>
            </a:r>
            <a:r>
              <a:rPr lang="de-DE" sz="2400" dirty="0">
                <a:latin typeface="Arial" charset="0"/>
                <a:sym typeface="Wingdings" charset="0"/>
              </a:rPr>
              <a:t>{EW}</a:t>
            </a:r>
          </a:p>
          <a:p>
            <a:pPr lvl="1">
              <a:lnSpc>
                <a:spcPct val="90000"/>
              </a:lnSpc>
            </a:pPr>
            <a:r>
              <a:rPr lang="de-DE" sz="2400" dirty="0">
                <a:latin typeface="Arial" charset="0"/>
              </a:rPr>
              <a:t>{</a:t>
            </a:r>
            <a:r>
              <a:rPr lang="de-DE" sz="2400" dirty="0" smtClean="0">
                <a:latin typeface="Arial" charset="0"/>
              </a:rPr>
              <a:t>Ministerpräsident</a:t>
            </a:r>
            <a:r>
              <a:rPr lang="de-DE" sz="2400" dirty="0">
                <a:latin typeface="Arial" charset="0"/>
              </a:rPr>
              <a:t>/in} </a:t>
            </a:r>
            <a:r>
              <a:rPr lang="de-DE" sz="2400" dirty="0">
                <a:latin typeface="Arial" charset="0"/>
                <a:sym typeface="Wingdings" charset="0"/>
              </a:rPr>
              <a:t>⟶</a:t>
            </a:r>
            <a:r>
              <a:rPr lang="de-DE" sz="2400" dirty="0" smtClean="0">
                <a:latin typeface="Arial" charset="0"/>
                <a:sym typeface="Wingdings" charset="0"/>
              </a:rPr>
              <a:t> </a:t>
            </a:r>
            <a:r>
              <a:rPr lang="de-DE" sz="2400" dirty="0">
                <a:latin typeface="Arial" charset="0"/>
                <a:sym typeface="Wingdings" charset="0"/>
              </a:rPr>
              <a:t>{</a:t>
            </a:r>
            <a:r>
              <a:rPr lang="de-DE" sz="2400" dirty="0" err="1">
                <a:latin typeface="Arial" charset="0"/>
                <a:sym typeface="Wingdings" charset="0"/>
              </a:rPr>
              <a:t>BLand</a:t>
            </a:r>
            <a:r>
              <a:rPr lang="de-DE" sz="2400" dirty="0" smtClean="0">
                <a:latin typeface="Arial" charset="0"/>
                <a:sym typeface="Wingdings" charset="0"/>
              </a:rPr>
              <a:t>}</a:t>
            </a:r>
          </a:p>
          <a:p>
            <a:pPr lvl="1">
              <a:lnSpc>
                <a:spcPct val="90000"/>
              </a:lnSpc>
            </a:pPr>
            <a:endParaRPr lang="de-DE" sz="2400" dirty="0" smtClean="0">
              <a:latin typeface="Arial" charset="0"/>
              <a:sym typeface="Wingdings" charset="0"/>
            </a:endParaRPr>
          </a:p>
          <a:p>
            <a:pPr lvl="1" indent="-457200">
              <a:lnSpc>
                <a:spcPct val="90000"/>
              </a:lnSpc>
            </a:pPr>
            <a:endParaRPr lang="de-DE" sz="2400" dirty="0" smtClean="0">
              <a:latin typeface="Arial" charset="0"/>
              <a:sym typeface="Wingding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3650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Bild 1" descr="chaulkboard_bkgrnd_506x57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2800" y="0"/>
            <a:ext cx="10280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223125" y="5892800"/>
            <a:ext cx="1381125" cy="196850"/>
          </a:xfrm>
        </p:spPr>
        <p:txBody>
          <a:bodyPr/>
          <a:lstStyle/>
          <a:p>
            <a:pPr>
              <a:defRPr/>
            </a:pPr>
            <a:fld id="{C0D8E82D-73E4-BE4F-AEED-04EC4C9C480A}" type="slidenum">
              <a:rPr lang="en-US"/>
              <a:pPr>
                <a:defRPr/>
              </a:pPr>
              <a:t>37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350"/>
            <a:ext cx="8820471" cy="503238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err="1" smtClean="0">
                <a:solidFill>
                  <a:schemeClr val="bg1"/>
                </a:solidFill>
                <a:latin typeface="Chalkduster"/>
                <a:cs typeface="+mj-cs"/>
              </a:rPr>
              <a:t>Beispiel</a:t>
            </a:r>
            <a:r>
              <a:rPr lang="en-US" sz="2800" dirty="0" smtClean="0">
                <a:solidFill>
                  <a:schemeClr val="bg1"/>
                </a:solidFill>
                <a:latin typeface="Chalkduster"/>
                <a:cs typeface="+mj-cs"/>
              </a:rPr>
              <a:t>: </a:t>
            </a:r>
            <a: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  <a:t/>
            </a:r>
            <a:b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</a:br>
            <a:endParaRPr lang="en-US" sz="2800" dirty="0" smtClean="0">
              <a:solidFill>
                <a:schemeClr val="bg1"/>
              </a:solidFill>
              <a:latin typeface="Chalkduster"/>
              <a:cs typeface="+mj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23528" y="5301208"/>
            <a:ext cx="8301360" cy="108009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endParaRPr lang="en-US" sz="2400" dirty="0" smtClean="0">
              <a:solidFill>
                <a:schemeClr val="bg1"/>
              </a:solidFill>
              <a:latin typeface="Chalkduster"/>
              <a:cs typeface="+mn-cs"/>
            </a:endParaRPr>
          </a:p>
          <a:p>
            <a:pPr eaLnBrk="1" hangingPunct="1">
              <a:defRPr/>
            </a:pP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2. NF? Ja</a:t>
            </a:r>
            <a:endParaRPr lang="en-US" sz="2400" dirty="0">
              <a:solidFill>
                <a:schemeClr val="bg1"/>
              </a:solidFill>
              <a:latin typeface="Chalkduster"/>
            </a:endParaRPr>
          </a:p>
          <a:p>
            <a:pPr eaLnBrk="1" hangingPunct="1">
              <a:defRPr/>
            </a:pP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BCNF? </a:t>
            </a:r>
            <a:endParaRPr lang="en-US" sz="2400" dirty="0" smtClean="0">
              <a:solidFill>
                <a:schemeClr val="bg1"/>
              </a:solidFill>
              <a:latin typeface="Chalkduster"/>
              <a:cs typeface="+mn-cs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124744"/>
            <a:ext cx="8301360" cy="108009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Gegeben</a:t>
            </a:r>
            <a:r>
              <a:rPr lang="en-US" sz="2400" dirty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ein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relationales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Schema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mit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zugeordneten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FDs:</a:t>
            </a:r>
            <a:r>
              <a:rPr lang="en-US" sz="2400" dirty="0">
                <a:solidFill>
                  <a:schemeClr val="bg1"/>
                </a:solidFill>
                <a:latin typeface="Chalkduster"/>
              </a:rPr>
              <a:t/>
            </a:r>
            <a:br>
              <a:rPr lang="en-US" sz="2400" dirty="0">
                <a:solidFill>
                  <a:schemeClr val="bg1"/>
                </a:solidFill>
                <a:latin typeface="Chalkduster"/>
              </a:rPr>
            </a:br>
            <a:endParaRPr lang="en-US" dirty="0" smtClean="0">
              <a:solidFill>
                <a:schemeClr val="bg1"/>
              </a:solidFill>
              <a:latin typeface="Chalkduster"/>
              <a:cs typeface="+mn-cs"/>
            </a:endParaRPr>
          </a:p>
        </p:txBody>
      </p:sp>
      <p:sp>
        <p:nvSpPr>
          <p:cNvPr id="11" name="Rectangle 33"/>
          <p:cNvSpPr>
            <a:spLocks noChangeArrowheads="1"/>
          </p:cNvSpPr>
          <p:nvPr/>
        </p:nvSpPr>
        <p:spPr bwMode="auto">
          <a:xfrm>
            <a:off x="395536" y="2111171"/>
            <a:ext cx="8136904" cy="340606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683568" y="2310781"/>
            <a:ext cx="7560840" cy="342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de-DE" sz="2400" dirty="0">
                <a:latin typeface="Arial" charset="0"/>
              </a:rPr>
              <a:t>Städte: {[Ort, </a:t>
            </a:r>
            <a:r>
              <a:rPr lang="de-DE" sz="2400" dirty="0" err="1">
                <a:latin typeface="Arial" charset="0"/>
              </a:rPr>
              <a:t>BLand</a:t>
            </a:r>
            <a:r>
              <a:rPr lang="de-DE" sz="2400" dirty="0">
                <a:latin typeface="Arial" charset="0"/>
              </a:rPr>
              <a:t>, Ministerpräsident/in, EW]}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de-DE" sz="2400" dirty="0" smtClean="0">
              <a:latin typeface="Arial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de-DE" sz="2400" dirty="0" smtClean="0">
                <a:latin typeface="Arial" charset="0"/>
              </a:rPr>
              <a:t>Geltende </a:t>
            </a:r>
            <a:r>
              <a:rPr lang="de-DE" sz="2400" dirty="0">
                <a:latin typeface="Arial" charset="0"/>
              </a:rPr>
              <a:t>FDs:	</a:t>
            </a:r>
          </a:p>
          <a:p>
            <a:pPr lvl="1">
              <a:lnSpc>
                <a:spcPct val="90000"/>
              </a:lnSpc>
            </a:pPr>
            <a:r>
              <a:rPr lang="de-DE" sz="2400" dirty="0">
                <a:latin typeface="Arial" charset="0"/>
              </a:rPr>
              <a:t>{</a:t>
            </a:r>
            <a:r>
              <a:rPr lang="de-DE" sz="2400" dirty="0" err="1">
                <a:latin typeface="Arial" charset="0"/>
              </a:rPr>
              <a:t>BLand</a:t>
            </a:r>
            <a:r>
              <a:rPr lang="de-DE" sz="2400" dirty="0">
                <a:latin typeface="Arial" charset="0"/>
              </a:rPr>
              <a:t>} </a:t>
            </a:r>
            <a:r>
              <a:rPr lang="de-DE" sz="2400" dirty="0">
                <a:latin typeface="Arial" charset="0"/>
                <a:sym typeface="Wingdings" charset="0"/>
              </a:rPr>
              <a:t>⟶ {</a:t>
            </a:r>
            <a:r>
              <a:rPr lang="de-DE" sz="2400" dirty="0">
                <a:latin typeface="Arial" charset="0"/>
              </a:rPr>
              <a:t>Ministerpräsident/in</a:t>
            </a:r>
            <a:r>
              <a:rPr lang="de-DE" sz="2400" dirty="0">
                <a:latin typeface="Arial" charset="0"/>
                <a:sym typeface="Wingdings" charset="0"/>
              </a:rPr>
              <a:t>}</a:t>
            </a:r>
          </a:p>
          <a:p>
            <a:pPr lvl="1">
              <a:lnSpc>
                <a:spcPct val="90000"/>
              </a:lnSpc>
            </a:pPr>
            <a:r>
              <a:rPr lang="de-DE" sz="2400" dirty="0">
                <a:latin typeface="Arial" charset="0"/>
              </a:rPr>
              <a:t>{Ort, </a:t>
            </a:r>
            <a:r>
              <a:rPr lang="de-DE" sz="2400" dirty="0" err="1">
                <a:latin typeface="Arial" charset="0"/>
              </a:rPr>
              <a:t>BLand</a:t>
            </a:r>
            <a:r>
              <a:rPr lang="de-DE" sz="2400" dirty="0">
                <a:latin typeface="Arial" charset="0"/>
              </a:rPr>
              <a:t>} </a:t>
            </a:r>
            <a:r>
              <a:rPr lang="de-DE" sz="2400" dirty="0">
                <a:latin typeface="Arial" charset="0"/>
                <a:sym typeface="Wingdings" charset="0"/>
              </a:rPr>
              <a:t>⟶ {EW}</a:t>
            </a:r>
          </a:p>
          <a:p>
            <a:pPr lvl="1">
              <a:lnSpc>
                <a:spcPct val="90000"/>
              </a:lnSpc>
            </a:pPr>
            <a:r>
              <a:rPr lang="de-DE" sz="2400" dirty="0">
                <a:latin typeface="Arial" charset="0"/>
              </a:rPr>
              <a:t>{</a:t>
            </a:r>
            <a:r>
              <a:rPr lang="de-DE" sz="2400" dirty="0" smtClean="0">
                <a:latin typeface="Arial" charset="0"/>
              </a:rPr>
              <a:t>Ministerpräsident</a:t>
            </a:r>
            <a:r>
              <a:rPr lang="de-DE" sz="2400" dirty="0">
                <a:latin typeface="Arial" charset="0"/>
              </a:rPr>
              <a:t>/in} </a:t>
            </a:r>
            <a:r>
              <a:rPr lang="de-DE" sz="2400" dirty="0">
                <a:latin typeface="Arial" charset="0"/>
                <a:sym typeface="Wingdings" charset="0"/>
              </a:rPr>
              <a:t>⟶ {</a:t>
            </a:r>
            <a:r>
              <a:rPr lang="de-DE" sz="2400" dirty="0" err="1">
                <a:latin typeface="Arial" charset="0"/>
                <a:sym typeface="Wingdings" charset="0"/>
              </a:rPr>
              <a:t>BLand</a:t>
            </a:r>
            <a:r>
              <a:rPr lang="de-DE" sz="2400" dirty="0" smtClean="0">
                <a:latin typeface="Arial" charset="0"/>
                <a:sym typeface="Wingdings" charset="0"/>
              </a:rPr>
              <a:t>}</a:t>
            </a:r>
          </a:p>
          <a:p>
            <a:pPr lvl="1">
              <a:lnSpc>
                <a:spcPct val="90000"/>
              </a:lnSpc>
            </a:pPr>
            <a:endParaRPr lang="de-DE" sz="2400" dirty="0" smtClean="0">
              <a:latin typeface="Arial" charset="0"/>
              <a:sym typeface="Wingdings" charset="0"/>
            </a:endParaRPr>
          </a:p>
          <a:p>
            <a:pPr lvl="1" indent="-457200">
              <a:lnSpc>
                <a:spcPct val="90000"/>
              </a:lnSpc>
            </a:pPr>
            <a:r>
              <a:rPr lang="de-DE" sz="2400" dirty="0" smtClean="0">
                <a:latin typeface="Arial" charset="0"/>
                <a:sym typeface="Wingdings" charset="0"/>
              </a:rPr>
              <a:t>Kandidatenschlüssel: {{Ministerpräsident/in, Ort}</a:t>
            </a:r>
          </a:p>
          <a:p>
            <a:pPr lvl="1" indent="-457200">
              <a:lnSpc>
                <a:spcPct val="90000"/>
              </a:lnSpc>
            </a:pPr>
            <a:r>
              <a:rPr lang="de-DE" sz="2400" dirty="0">
                <a:latin typeface="Arial" charset="0"/>
                <a:sym typeface="Wingdings" charset="0"/>
              </a:rPr>
              <a:t> </a:t>
            </a:r>
            <a:r>
              <a:rPr lang="de-DE" sz="2400" dirty="0" smtClean="0">
                <a:latin typeface="Arial" charset="0"/>
                <a:sym typeface="Wingdings" charset="0"/>
              </a:rPr>
              <a:t>                                   {</a:t>
            </a:r>
            <a:r>
              <a:rPr lang="de-DE" sz="2400" dirty="0" err="1" smtClean="0">
                <a:latin typeface="Arial" charset="0"/>
                <a:sym typeface="Wingdings" charset="0"/>
              </a:rPr>
              <a:t>BLand</a:t>
            </a:r>
            <a:r>
              <a:rPr lang="de-DE" sz="2400" dirty="0" smtClean="0">
                <a:latin typeface="Arial" charset="0"/>
                <a:sym typeface="Wingdings" charset="0"/>
              </a:rPr>
              <a:t>, Ort}}</a:t>
            </a:r>
          </a:p>
          <a:p>
            <a:pPr lvl="1" indent="-457200">
              <a:lnSpc>
                <a:spcPct val="90000"/>
              </a:lnSpc>
            </a:pPr>
            <a:endParaRPr lang="de-DE" sz="2400" dirty="0" smtClean="0">
              <a:latin typeface="Arial" charset="0"/>
              <a:sym typeface="Wingdings" charset="0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23528" y="5301208"/>
            <a:ext cx="8301360" cy="108009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endParaRPr lang="en-US" sz="2400" dirty="0" smtClean="0">
              <a:solidFill>
                <a:schemeClr val="bg1"/>
              </a:solidFill>
              <a:latin typeface="Chalkduster"/>
              <a:cs typeface="+mn-cs"/>
            </a:endParaRPr>
          </a:p>
          <a:p>
            <a:pPr eaLnBrk="1" hangingPunct="1">
              <a:defRPr/>
            </a:pPr>
            <a:r>
              <a:rPr lang="en-US" sz="2400" dirty="0" smtClean="0">
                <a:solidFill>
                  <a:schemeClr val="bg1"/>
                </a:solidFill>
                <a:latin typeface="Chalkduster"/>
                <a:cs typeface="+mn-cs"/>
              </a:rPr>
              <a:t>2. NF?</a:t>
            </a:r>
          </a:p>
        </p:txBody>
      </p:sp>
    </p:spTree>
    <p:extLst>
      <p:ext uri="{BB962C8B-B14F-4D97-AF65-F5344CB8AC3E}">
        <p14:creationId xmlns:p14="http://schemas.microsoft.com/office/powerpoint/2010/main" val="3896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Bild 1" descr="chaulkboard_bkgrnd_506x57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2800" y="0"/>
            <a:ext cx="10280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223125" y="5892800"/>
            <a:ext cx="1381125" cy="196850"/>
          </a:xfrm>
        </p:spPr>
        <p:txBody>
          <a:bodyPr/>
          <a:lstStyle/>
          <a:p>
            <a:pPr>
              <a:defRPr/>
            </a:pPr>
            <a:fld id="{C0D8E82D-73E4-BE4F-AEED-04EC4C9C480A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350"/>
            <a:ext cx="8820471" cy="503238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err="1" smtClean="0">
                <a:solidFill>
                  <a:schemeClr val="bg1"/>
                </a:solidFill>
                <a:latin typeface="Chalkduster"/>
                <a:cs typeface="+mj-cs"/>
              </a:rPr>
              <a:t>Beispiel</a:t>
            </a:r>
            <a:r>
              <a:rPr lang="en-US" sz="2800" dirty="0" smtClean="0">
                <a:solidFill>
                  <a:schemeClr val="bg1"/>
                </a:solidFill>
                <a:latin typeface="Chalkduster"/>
                <a:cs typeface="+mj-cs"/>
              </a:rPr>
              <a:t>: </a:t>
            </a:r>
            <a: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  <a:t/>
            </a:r>
            <a:b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</a:br>
            <a:endParaRPr lang="en-US" sz="2800" dirty="0" smtClean="0">
              <a:solidFill>
                <a:schemeClr val="bg1"/>
              </a:solidFill>
              <a:latin typeface="Chalkduster"/>
              <a:cs typeface="+mj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23528" y="5301208"/>
            <a:ext cx="8301360" cy="108009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endParaRPr lang="en-US" sz="2400" dirty="0" smtClean="0">
              <a:solidFill>
                <a:schemeClr val="bg1"/>
              </a:solidFill>
              <a:latin typeface="Chalkduster"/>
              <a:cs typeface="+mn-cs"/>
            </a:endParaRPr>
          </a:p>
          <a:p>
            <a:pPr eaLnBrk="1" hangingPunct="1">
              <a:defRPr/>
            </a:pP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2. NF? Ja</a:t>
            </a:r>
            <a:endParaRPr lang="en-US" sz="2400" dirty="0">
              <a:solidFill>
                <a:schemeClr val="bg1"/>
              </a:solidFill>
              <a:latin typeface="Chalkduster"/>
            </a:endParaRPr>
          </a:p>
          <a:p>
            <a:pPr eaLnBrk="1" hangingPunct="1">
              <a:defRPr/>
            </a:pP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BCNF? 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  <a:cs typeface="+mn-cs"/>
              </a:rPr>
              <a:t>Nein,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  <a:cs typeface="+mn-cs"/>
              </a:rPr>
              <a:t>daher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  <a:cs typeface="+mn-cs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  <a:cs typeface="+mn-cs"/>
              </a:rPr>
              <a:t>Zerlegung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  <a:cs typeface="+mn-cs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  <a:cs typeface="+mn-cs"/>
              </a:rPr>
              <a:t>nötig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  <a:cs typeface="+mn-cs"/>
              </a:rPr>
              <a:t>!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124744"/>
            <a:ext cx="8301360" cy="108009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Gegeben</a:t>
            </a:r>
            <a:r>
              <a:rPr lang="en-US" sz="2400" dirty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ein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relationales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Schema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mit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zugeordneten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FDs:</a:t>
            </a:r>
            <a:r>
              <a:rPr lang="en-US" sz="2400" dirty="0">
                <a:solidFill>
                  <a:schemeClr val="bg1"/>
                </a:solidFill>
                <a:latin typeface="Chalkduster"/>
              </a:rPr>
              <a:t/>
            </a:r>
            <a:br>
              <a:rPr lang="en-US" sz="2400" dirty="0">
                <a:solidFill>
                  <a:schemeClr val="bg1"/>
                </a:solidFill>
                <a:latin typeface="Chalkduster"/>
              </a:rPr>
            </a:br>
            <a:endParaRPr lang="en-US" dirty="0" smtClean="0">
              <a:solidFill>
                <a:schemeClr val="bg1"/>
              </a:solidFill>
              <a:latin typeface="Chalkduster"/>
              <a:cs typeface="+mn-cs"/>
            </a:endParaRPr>
          </a:p>
        </p:txBody>
      </p:sp>
      <p:sp>
        <p:nvSpPr>
          <p:cNvPr id="11" name="Rectangle 33"/>
          <p:cNvSpPr>
            <a:spLocks noChangeArrowheads="1"/>
          </p:cNvSpPr>
          <p:nvPr/>
        </p:nvSpPr>
        <p:spPr bwMode="auto">
          <a:xfrm>
            <a:off x="395536" y="2111171"/>
            <a:ext cx="8136904" cy="340606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>
              <a:latin typeface="Arial" charset="0"/>
            </a:endParaRP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endParaRPr lang="de-DE" sz="2000" dirty="0" smtClean="0">
              <a:latin typeface="Arial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683568" y="2310781"/>
            <a:ext cx="7560840" cy="342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de-DE" sz="2400" dirty="0">
                <a:latin typeface="Arial" charset="0"/>
              </a:rPr>
              <a:t>Städte: {[Ort, </a:t>
            </a:r>
            <a:r>
              <a:rPr lang="de-DE" sz="2400" dirty="0" err="1">
                <a:latin typeface="Arial" charset="0"/>
              </a:rPr>
              <a:t>BLand</a:t>
            </a:r>
            <a:r>
              <a:rPr lang="de-DE" sz="2400" dirty="0">
                <a:latin typeface="Arial" charset="0"/>
              </a:rPr>
              <a:t>, Ministerpräsident/in, EW]}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de-DE" sz="2400" dirty="0" smtClean="0">
              <a:latin typeface="Arial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de-DE" sz="2400" dirty="0" smtClean="0">
                <a:latin typeface="Arial" charset="0"/>
              </a:rPr>
              <a:t>Geltende </a:t>
            </a:r>
            <a:r>
              <a:rPr lang="de-DE" sz="2400" dirty="0">
                <a:latin typeface="Arial" charset="0"/>
              </a:rPr>
              <a:t>FDs:	</a:t>
            </a:r>
          </a:p>
          <a:p>
            <a:pPr lvl="1">
              <a:lnSpc>
                <a:spcPct val="90000"/>
              </a:lnSpc>
            </a:pPr>
            <a:r>
              <a:rPr lang="de-DE" sz="2400" dirty="0">
                <a:latin typeface="Arial" charset="0"/>
              </a:rPr>
              <a:t>{</a:t>
            </a:r>
            <a:r>
              <a:rPr lang="de-DE" sz="2400" dirty="0" err="1">
                <a:latin typeface="Arial" charset="0"/>
              </a:rPr>
              <a:t>BLand</a:t>
            </a:r>
            <a:r>
              <a:rPr lang="de-DE" sz="2400" dirty="0">
                <a:latin typeface="Arial" charset="0"/>
              </a:rPr>
              <a:t>} </a:t>
            </a:r>
            <a:r>
              <a:rPr lang="de-DE" sz="2400" dirty="0">
                <a:latin typeface="Arial" charset="0"/>
                <a:sym typeface="Wingdings" charset="0"/>
              </a:rPr>
              <a:t>⟶ {</a:t>
            </a:r>
            <a:r>
              <a:rPr lang="de-DE" sz="2400" dirty="0">
                <a:latin typeface="Arial" charset="0"/>
              </a:rPr>
              <a:t>Ministerpräsident/in</a:t>
            </a:r>
            <a:r>
              <a:rPr lang="de-DE" sz="2400" dirty="0">
                <a:latin typeface="Arial" charset="0"/>
                <a:sym typeface="Wingdings" charset="0"/>
              </a:rPr>
              <a:t>}</a:t>
            </a:r>
          </a:p>
          <a:p>
            <a:pPr lvl="1">
              <a:lnSpc>
                <a:spcPct val="90000"/>
              </a:lnSpc>
            </a:pPr>
            <a:r>
              <a:rPr lang="de-DE" sz="2400" dirty="0">
                <a:latin typeface="Arial" charset="0"/>
              </a:rPr>
              <a:t>{Ort, </a:t>
            </a:r>
            <a:r>
              <a:rPr lang="de-DE" sz="2400" dirty="0" err="1">
                <a:latin typeface="Arial" charset="0"/>
              </a:rPr>
              <a:t>BLand</a:t>
            </a:r>
            <a:r>
              <a:rPr lang="de-DE" sz="2400" dirty="0">
                <a:latin typeface="Arial" charset="0"/>
              </a:rPr>
              <a:t>} </a:t>
            </a:r>
            <a:r>
              <a:rPr lang="de-DE" sz="2400" dirty="0">
                <a:latin typeface="Arial" charset="0"/>
                <a:sym typeface="Wingdings" charset="0"/>
              </a:rPr>
              <a:t>⟶ {EW}</a:t>
            </a:r>
          </a:p>
          <a:p>
            <a:pPr lvl="1">
              <a:lnSpc>
                <a:spcPct val="90000"/>
              </a:lnSpc>
            </a:pPr>
            <a:r>
              <a:rPr lang="de-DE" sz="2400" dirty="0">
                <a:latin typeface="Arial" charset="0"/>
              </a:rPr>
              <a:t>{</a:t>
            </a:r>
            <a:r>
              <a:rPr lang="de-DE" sz="2400" dirty="0" smtClean="0">
                <a:latin typeface="Arial" charset="0"/>
              </a:rPr>
              <a:t>Ministerpräsident</a:t>
            </a:r>
            <a:r>
              <a:rPr lang="de-DE" sz="2400" dirty="0">
                <a:latin typeface="Arial" charset="0"/>
              </a:rPr>
              <a:t>/in} </a:t>
            </a:r>
            <a:r>
              <a:rPr lang="de-DE" sz="2400" dirty="0">
                <a:latin typeface="Arial" charset="0"/>
                <a:sym typeface="Wingdings" charset="0"/>
              </a:rPr>
              <a:t>⟶ {</a:t>
            </a:r>
            <a:r>
              <a:rPr lang="de-DE" sz="2400" dirty="0" err="1">
                <a:latin typeface="Arial" charset="0"/>
                <a:sym typeface="Wingdings" charset="0"/>
              </a:rPr>
              <a:t>BLand</a:t>
            </a:r>
            <a:r>
              <a:rPr lang="de-DE" sz="2400" dirty="0" smtClean="0">
                <a:latin typeface="Arial" charset="0"/>
                <a:sym typeface="Wingdings" charset="0"/>
              </a:rPr>
              <a:t>}</a:t>
            </a:r>
          </a:p>
          <a:p>
            <a:pPr lvl="1">
              <a:lnSpc>
                <a:spcPct val="90000"/>
              </a:lnSpc>
            </a:pPr>
            <a:endParaRPr lang="de-DE" sz="2400" dirty="0" smtClean="0">
              <a:latin typeface="Arial" charset="0"/>
              <a:sym typeface="Wingdings" charset="0"/>
            </a:endParaRPr>
          </a:p>
          <a:p>
            <a:pPr lvl="1" indent="-457200">
              <a:lnSpc>
                <a:spcPct val="90000"/>
              </a:lnSpc>
            </a:pPr>
            <a:r>
              <a:rPr lang="de-DE" sz="2400" dirty="0" smtClean="0">
                <a:latin typeface="Arial" charset="0"/>
                <a:sym typeface="Wingdings" charset="0"/>
              </a:rPr>
              <a:t>Kandidatenschlüssel: {{Ministerpräsident/in, Ort}</a:t>
            </a:r>
          </a:p>
          <a:p>
            <a:pPr lvl="1" indent="-457200">
              <a:lnSpc>
                <a:spcPct val="90000"/>
              </a:lnSpc>
            </a:pPr>
            <a:r>
              <a:rPr lang="de-DE" sz="2400" dirty="0">
                <a:latin typeface="Arial" charset="0"/>
                <a:sym typeface="Wingdings" charset="0"/>
              </a:rPr>
              <a:t> </a:t>
            </a:r>
            <a:r>
              <a:rPr lang="de-DE" sz="2400" dirty="0" smtClean="0">
                <a:latin typeface="Arial" charset="0"/>
                <a:sym typeface="Wingdings" charset="0"/>
              </a:rPr>
              <a:t>                                   {</a:t>
            </a:r>
            <a:r>
              <a:rPr lang="de-DE" sz="2400" dirty="0" err="1" smtClean="0">
                <a:latin typeface="Arial" charset="0"/>
                <a:sym typeface="Wingdings" charset="0"/>
              </a:rPr>
              <a:t>BLand</a:t>
            </a:r>
            <a:r>
              <a:rPr lang="de-DE" sz="2400" dirty="0" smtClean="0">
                <a:latin typeface="Arial" charset="0"/>
                <a:sym typeface="Wingdings" charset="0"/>
              </a:rPr>
              <a:t>, Ort}}</a:t>
            </a:r>
          </a:p>
          <a:p>
            <a:pPr lvl="1" indent="-457200">
              <a:lnSpc>
                <a:spcPct val="90000"/>
              </a:lnSpc>
            </a:pPr>
            <a:endParaRPr lang="de-DE" sz="2400" dirty="0" smtClean="0">
              <a:latin typeface="Arial" charset="0"/>
              <a:sym typeface="Wingding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2451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ChangeArrowheads="1"/>
          </p:cNvSpPr>
          <p:nvPr>
            <p:ph type="title"/>
          </p:nvPr>
        </p:nvSpPr>
        <p:spPr>
          <a:xfrm>
            <a:off x="165298" y="260648"/>
            <a:ext cx="8439150" cy="498475"/>
          </a:xfrm>
        </p:spPr>
        <p:txBody>
          <a:bodyPr/>
          <a:lstStyle/>
          <a:p>
            <a:r>
              <a:rPr lang="de-DE" sz="2800" dirty="0" smtClean="0">
                <a:latin typeface="Arial" charset="0"/>
                <a:ea typeface="ＭＳ Ｐゴシック" charset="0"/>
                <a:cs typeface="ＭＳ Ｐゴシック" charset="0"/>
              </a:rPr>
              <a:t>Beispiel: Dekomposition </a:t>
            </a:r>
            <a:r>
              <a:rPr lang="de-DE" sz="2800" dirty="0">
                <a:latin typeface="Arial" charset="0"/>
                <a:ea typeface="ＭＳ Ｐゴシック" charset="0"/>
                <a:cs typeface="ＭＳ Ｐゴシック" charset="0"/>
              </a:rPr>
              <a:t>der Relation </a:t>
            </a:r>
            <a:r>
              <a:rPr lang="de-DE" sz="2800" dirty="0" smtClean="0">
                <a:latin typeface="Arial" charset="0"/>
                <a:ea typeface="ＭＳ Ｐゴシック" charset="0"/>
                <a:cs typeface="ＭＳ Ｐゴシック" charset="0"/>
              </a:rPr>
              <a:t>Städte</a:t>
            </a:r>
            <a:endParaRPr lang="de-DE" sz="28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066800"/>
            <a:ext cx="8856984" cy="52578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de-DE" sz="1800" b="1" dirty="0">
                <a:latin typeface="Arial" charset="0"/>
                <a:ea typeface="ＭＳ Ｐゴシック" charset="0"/>
                <a:cs typeface="ＭＳ Ｐゴシック" charset="0"/>
              </a:rPr>
              <a:t>Städte: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{[Ort, </a:t>
            </a:r>
            <a:r>
              <a:rPr lang="de-DE" sz="1800" dirty="0" err="1">
                <a:latin typeface="Arial" charset="0"/>
                <a:ea typeface="ＭＳ Ｐゴシック" charset="0"/>
                <a:cs typeface="ＭＳ Ｐゴシック" charset="0"/>
              </a:rPr>
              <a:t>BLand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, Ministerpräsident/in, EW]}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de-DE" sz="1800" b="1" dirty="0">
                <a:latin typeface="Arial" charset="0"/>
                <a:ea typeface="ＭＳ Ｐゴシック" charset="0"/>
                <a:cs typeface="ＭＳ Ｐゴシック" charset="0"/>
              </a:rPr>
              <a:t>Geltende FDs: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	</a:t>
            </a:r>
          </a:p>
          <a:p>
            <a:pPr lvl="1">
              <a:lnSpc>
                <a:spcPct val="90000"/>
              </a:lnSpc>
            </a:pPr>
            <a:r>
              <a:rPr lang="de-DE" sz="1800" dirty="0">
                <a:latin typeface="Arial" charset="0"/>
                <a:ea typeface="ＭＳ Ｐゴシック" charset="0"/>
              </a:rPr>
              <a:t>{</a:t>
            </a:r>
            <a:r>
              <a:rPr lang="de-DE" sz="1800" dirty="0" err="1">
                <a:latin typeface="Arial" charset="0"/>
                <a:ea typeface="ＭＳ Ｐゴシック" charset="0"/>
              </a:rPr>
              <a:t>BLand</a:t>
            </a:r>
            <a:r>
              <a:rPr lang="de-DE" sz="1800" dirty="0">
                <a:latin typeface="Arial" charset="0"/>
                <a:ea typeface="ＭＳ Ｐゴシック" charset="0"/>
              </a:rPr>
              <a:t>} 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⟶ {</a:t>
            </a:r>
            <a:r>
              <a:rPr lang="de-DE" sz="1800" dirty="0">
                <a:latin typeface="Arial" charset="0"/>
                <a:ea typeface="ＭＳ Ｐゴシック" charset="0"/>
              </a:rPr>
              <a:t>Ministerpräsident/in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}</a:t>
            </a:r>
          </a:p>
          <a:p>
            <a:pPr lvl="1">
              <a:lnSpc>
                <a:spcPct val="90000"/>
              </a:lnSpc>
            </a:pPr>
            <a:r>
              <a:rPr lang="de-DE" sz="1800" dirty="0">
                <a:latin typeface="Arial" charset="0"/>
                <a:ea typeface="ＭＳ Ｐゴシック" charset="0"/>
              </a:rPr>
              <a:t>{Ort, </a:t>
            </a:r>
            <a:r>
              <a:rPr lang="de-DE" sz="1800" dirty="0" err="1">
                <a:latin typeface="Arial" charset="0"/>
                <a:ea typeface="ＭＳ Ｐゴシック" charset="0"/>
              </a:rPr>
              <a:t>BLand</a:t>
            </a:r>
            <a:r>
              <a:rPr lang="de-DE" sz="1800" dirty="0">
                <a:latin typeface="Arial" charset="0"/>
                <a:ea typeface="ＭＳ Ｐゴシック" charset="0"/>
              </a:rPr>
              <a:t>} 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⟶ {EW}</a:t>
            </a:r>
          </a:p>
          <a:p>
            <a:pPr lvl="1">
              <a:lnSpc>
                <a:spcPct val="90000"/>
              </a:lnSpc>
            </a:pPr>
            <a:r>
              <a:rPr lang="de-DE" sz="1800" dirty="0">
                <a:latin typeface="Arial" charset="0"/>
                <a:ea typeface="ＭＳ Ｐゴシック" charset="0"/>
              </a:rPr>
              <a:t>{Ministerpräsident/in} 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⟶ {</a:t>
            </a:r>
            <a:r>
              <a:rPr lang="de-DE" sz="1800" dirty="0" err="1">
                <a:latin typeface="Arial" charset="0"/>
                <a:ea typeface="ＭＳ Ｐゴシック" charset="0"/>
                <a:sym typeface="Wingdings" charset="0"/>
              </a:rPr>
              <a:t>BLand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}</a:t>
            </a: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de-DE" sz="1800" dirty="0">
                <a:solidFill>
                  <a:srgbClr val="0000FF"/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i1: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    </a:t>
            </a:r>
          </a:p>
          <a:p>
            <a:pPr lvl="1">
              <a:lnSpc>
                <a:spcPct val="90000"/>
              </a:lnSpc>
            </a:pPr>
            <a:r>
              <a:rPr lang="de-DE" sz="1800" b="1" dirty="0">
                <a:latin typeface="Arial" charset="0"/>
                <a:ea typeface="ＭＳ Ｐゴシック" charset="0"/>
              </a:rPr>
              <a:t>Regierungen:</a:t>
            </a:r>
            <a:r>
              <a:rPr lang="de-DE" sz="1800" dirty="0">
                <a:latin typeface="Arial" charset="0"/>
                <a:ea typeface="ＭＳ Ｐゴシック" charset="0"/>
              </a:rPr>
              <a:t> {[</a:t>
            </a:r>
            <a:r>
              <a:rPr lang="de-DE" sz="1800" dirty="0" err="1">
                <a:latin typeface="Arial" charset="0"/>
                <a:ea typeface="ＭＳ Ｐゴシック" charset="0"/>
              </a:rPr>
              <a:t>BLand</a:t>
            </a:r>
            <a:r>
              <a:rPr lang="de-DE" sz="1800" dirty="0">
                <a:latin typeface="Arial" charset="0"/>
                <a:ea typeface="ＭＳ Ｐゴシック" charset="0"/>
              </a:rPr>
              <a:t>, Ministerpräsident/in]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}</a:t>
            </a:r>
          </a:p>
          <a:p>
            <a:pPr lvl="1">
              <a:lnSpc>
                <a:spcPct val="90000"/>
              </a:lnSpc>
            </a:pPr>
            <a:r>
              <a:rPr lang="de-DE" sz="1800" b="1" dirty="0" smtClean="0">
                <a:latin typeface="Arial" charset="0"/>
                <a:ea typeface="ＭＳ Ｐゴシック" charset="0"/>
              </a:rPr>
              <a:t>FDs: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{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{</a:t>
            </a:r>
            <a:r>
              <a:rPr lang="de-DE" sz="1800" dirty="0" err="1">
                <a:latin typeface="Arial" charset="0"/>
                <a:ea typeface="ＭＳ Ｐゴシック" charset="0"/>
              </a:rPr>
              <a:t>BLand</a:t>
            </a:r>
            <a:r>
              <a:rPr lang="de-DE" sz="1800" dirty="0">
                <a:latin typeface="Arial" charset="0"/>
                <a:ea typeface="ＭＳ Ｐゴシック" charset="0"/>
              </a:rPr>
              <a:t>} 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⟶ 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{</a:t>
            </a:r>
            <a:r>
              <a:rPr lang="de-DE" sz="1800" dirty="0">
                <a:latin typeface="Arial" charset="0"/>
                <a:ea typeface="ＭＳ Ｐゴシック" charset="0"/>
              </a:rPr>
              <a:t>Ministerpräsident/in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},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{</a:t>
            </a:r>
            <a:r>
              <a:rPr lang="de-DE" sz="1800" dirty="0">
                <a:latin typeface="Arial" charset="0"/>
                <a:ea typeface="ＭＳ Ｐゴシック" charset="0"/>
              </a:rPr>
              <a:t>Ministerpräsident/in} 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⟶ {</a:t>
            </a:r>
            <a:r>
              <a:rPr lang="de-DE" sz="1800" dirty="0" err="1">
                <a:latin typeface="Arial" charset="0"/>
                <a:ea typeface="ＭＳ Ｐゴシック" charset="0"/>
                <a:sym typeface="Wingdings" charset="0"/>
              </a:rPr>
              <a:t>BLand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} }</a:t>
            </a:r>
          </a:p>
          <a:p>
            <a:pPr lvl="1">
              <a:lnSpc>
                <a:spcPct val="90000"/>
              </a:lnSpc>
            </a:pPr>
            <a:r>
              <a:rPr lang="de-DE" sz="1800" b="1" dirty="0" smtClean="0">
                <a:latin typeface="Arial" charset="0"/>
                <a:ea typeface="ＭＳ Ｐゴシック" charset="0"/>
                <a:sym typeface="Wingdings" charset="0"/>
              </a:rPr>
              <a:t>Kandidatenschlüssel: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 </a:t>
            </a:r>
            <a:r>
              <a:rPr lang="de-DE" sz="1800" dirty="0" err="1" smtClean="0">
                <a:latin typeface="Symbol" charset="2"/>
                <a:ea typeface="ＭＳ Ｐゴシック" charset="0"/>
                <a:cs typeface="Symbol" charset="2"/>
                <a:sym typeface="Wingdings" charset="0"/>
              </a:rPr>
              <a:t>k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 = {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{</a:t>
            </a:r>
            <a:r>
              <a:rPr lang="de-DE" sz="1800" dirty="0" err="1">
                <a:latin typeface="Arial" charset="0"/>
                <a:ea typeface="ＭＳ Ｐゴシック" charset="0"/>
              </a:rPr>
              <a:t>BLand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}, 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{</a:t>
            </a:r>
            <a:r>
              <a:rPr lang="de-DE" sz="1800" dirty="0">
                <a:latin typeface="Arial" charset="0"/>
                <a:ea typeface="ＭＳ Ｐゴシック" charset="0"/>
              </a:rPr>
              <a:t>Ministerpräsident/in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} } </a:t>
            </a: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de-DE" sz="1800" dirty="0">
                <a:solidFill>
                  <a:srgbClr val="0000FF"/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i2: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    </a:t>
            </a:r>
          </a:p>
          <a:p>
            <a:pPr lvl="1">
              <a:lnSpc>
                <a:spcPct val="90000"/>
              </a:lnSpc>
            </a:pPr>
            <a:r>
              <a:rPr lang="de-DE" sz="1800" b="1" dirty="0">
                <a:latin typeface="Arial" charset="0"/>
                <a:ea typeface="ＭＳ Ｐゴシック" charset="0"/>
              </a:rPr>
              <a:t>Städte:</a:t>
            </a:r>
            <a:r>
              <a:rPr lang="de-DE" sz="1800" dirty="0">
                <a:latin typeface="Arial" charset="0"/>
                <a:ea typeface="ＭＳ Ｐゴシック" charset="0"/>
              </a:rPr>
              <a:t> {[Ort, </a:t>
            </a:r>
            <a:r>
              <a:rPr lang="de-DE" sz="1800" dirty="0" err="1">
                <a:latin typeface="Arial" charset="0"/>
                <a:ea typeface="ＭＳ Ｐゴシック" charset="0"/>
              </a:rPr>
              <a:t>BLand</a:t>
            </a:r>
            <a:r>
              <a:rPr lang="de-DE" sz="1800" dirty="0">
                <a:latin typeface="Arial" charset="0"/>
                <a:ea typeface="ＭＳ Ｐゴシック" charset="0"/>
              </a:rPr>
              <a:t>, EW]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}</a:t>
            </a:r>
          </a:p>
          <a:p>
            <a:pPr lvl="1">
              <a:lnSpc>
                <a:spcPct val="90000"/>
              </a:lnSpc>
            </a:pPr>
            <a:r>
              <a:rPr lang="de-DE" sz="1800" b="1" dirty="0" smtClean="0">
                <a:latin typeface="Arial" charset="0"/>
                <a:ea typeface="ＭＳ Ｐゴシック" charset="0"/>
              </a:rPr>
              <a:t>FDs: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{ {</a:t>
            </a:r>
            <a:r>
              <a:rPr lang="de-DE" sz="1800" dirty="0">
                <a:latin typeface="Arial" charset="0"/>
                <a:ea typeface="ＭＳ Ｐゴシック" charset="0"/>
              </a:rPr>
              <a:t>Ort, </a:t>
            </a:r>
            <a:r>
              <a:rPr lang="de-DE" sz="1800" dirty="0" err="1">
                <a:latin typeface="Arial" charset="0"/>
                <a:ea typeface="ＭＳ Ｐゴシック" charset="0"/>
              </a:rPr>
              <a:t>BLand</a:t>
            </a:r>
            <a:r>
              <a:rPr lang="de-DE" sz="1800" dirty="0">
                <a:latin typeface="Arial" charset="0"/>
                <a:ea typeface="ＭＳ Ｐゴシック" charset="0"/>
              </a:rPr>
              <a:t>} 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⟶ {EW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} }</a:t>
            </a:r>
          </a:p>
          <a:p>
            <a:pPr lvl="1">
              <a:lnSpc>
                <a:spcPct val="90000"/>
              </a:lnSpc>
            </a:pPr>
            <a:r>
              <a:rPr lang="de-DE" sz="1800" b="1" dirty="0" smtClean="0">
                <a:latin typeface="Arial" charset="0"/>
                <a:ea typeface="ＭＳ Ｐゴシック" charset="0"/>
                <a:sym typeface="Wingdings" charset="0"/>
              </a:rPr>
              <a:t>Kandidatenschlüssel: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 </a:t>
            </a:r>
            <a:r>
              <a:rPr lang="de-DE" sz="1800" dirty="0" err="1">
                <a:latin typeface="Symbol" charset="2"/>
                <a:ea typeface="ＭＳ Ｐゴシック" charset="0"/>
                <a:cs typeface="Symbol" charset="2"/>
                <a:sym typeface="Wingdings" charset="0"/>
              </a:rPr>
              <a:t>k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 = 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{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{</a:t>
            </a:r>
            <a:r>
              <a:rPr lang="de-DE" sz="1800" dirty="0">
                <a:latin typeface="Arial" charset="0"/>
                <a:ea typeface="ＭＳ Ｐゴシック" charset="0"/>
              </a:rPr>
              <a:t>Ort, </a:t>
            </a:r>
            <a:r>
              <a:rPr lang="de-DE" sz="1800" dirty="0" err="1">
                <a:latin typeface="Arial" charset="0"/>
                <a:ea typeface="ＭＳ Ｐゴシック" charset="0"/>
              </a:rPr>
              <a:t>BLand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} } </a:t>
            </a: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endParaRPr lang="de-DE" sz="1800" dirty="0">
              <a:latin typeface="Arial" charset="0"/>
              <a:ea typeface="ＭＳ Ｐゴシック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8385610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Kandidatenschlüssel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Sei</a:t>
            </a:r>
            <a:r>
              <a:rPr lang="en-US" dirty="0" smtClean="0"/>
              <a:t> die </a:t>
            </a:r>
            <a:r>
              <a:rPr lang="en-US" dirty="0" err="1" smtClean="0"/>
              <a:t>Menge</a:t>
            </a:r>
            <a:r>
              <a:rPr lang="en-US" dirty="0" smtClean="0"/>
              <a:t> der </a:t>
            </a:r>
            <a:r>
              <a:rPr lang="en-US" dirty="0" err="1" smtClean="0"/>
              <a:t>Kandidatenschlüssel</a:t>
            </a:r>
            <a:r>
              <a:rPr lang="en-US" dirty="0" smtClean="0"/>
              <a:t> </a:t>
            </a:r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/>
              <a:t>gegeben</a:t>
            </a:r>
            <a:endParaRPr lang="en-US" dirty="0" smtClean="0"/>
          </a:p>
          <a:p>
            <a:pPr lvl="1"/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= { {A, B}, {B, C} }</a:t>
            </a:r>
          </a:p>
          <a:p>
            <a:pPr lvl="1"/>
            <a:r>
              <a:rPr lang="en-US" dirty="0" err="1" smtClean="0"/>
              <a:t>Wähle</a:t>
            </a:r>
            <a:r>
              <a:rPr lang="en-US" dirty="0" smtClean="0"/>
              <a:t> </a:t>
            </a:r>
            <a:r>
              <a:rPr lang="en-US" dirty="0" err="1" smtClean="0"/>
              <a:t>Primärschlüssel</a:t>
            </a:r>
            <a:r>
              <a:rPr lang="en-US" dirty="0" smtClean="0"/>
              <a:t>, </a:t>
            </a:r>
            <a:r>
              <a:rPr lang="en-US" dirty="0" err="1" smtClean="0"/>
              <a:t>z.B</a:t>
            </a:r>
            <a:r>
              <a:rPr lang="en-US" dirty="0" smtClean="0"/>
              <a:t>.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{A, B}</a:t>
            </a:r>
          </a:p>
          <a:p>
            <a:pPr lvl="1"/>
            <a:r>
              <a:rPr lang="en-US" dirty="0" err="1" smtClean="0"/>
              <a:t>Keine</a:t>
            </a:r>
            <a:r>
              <a:rPr lang="en-US" dirty="0" smtClean="0"/>
              <a:t> </a:t>
            </a:r>
            <a:r>
              <a:rPr lang="en-US" dirty="0" err="1" smtClean="0"/>
              <a:t>Nullwerte</a:t>
            </a:r>
            <a:r>
              <a:rPr lang="en-US" dirty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Primärschlüsselwerte</a:t>
            </a:r>
            <a:endParaRPr lang="en-US" dirty="0"/>
          </a:p>
          <a:p>
            <a:r>
              <a:rPr lang="en-US" dirty="0" err="1" smtClean="0"/>
              <a:t>Deklariere</a:t>
            </a:r>
            <a:r>
              <a:rPr lang="en-US" dirty="0" smtClean="0"/>
              <a:t> </a:t>
            </a:r>
            <a:r>
              <a:rPr lang="en-US" dirty="0" err="1" smtClean="0"/>
              <a:t>Tabelle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764AD2-5FB6-FB45-933B-235C7588DE60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259632" y="3789040"/>
            <a:ext cx="2545570" cy="1597873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 sz="1400" b="1" dirty="0" err="1">
                <a:latin typeface="Courier New" charset="0"/>
              </a:rPr>
              <a:t>create</a:t>
            </a:r>
            <a:r>
              <a:rPr lang="de-DE" sz="1400" b="1" dirty="0">
                <a:latin typeface="Courier New" charset="0"/>
              </a:rPr>
              <a:t> </a:t>
            </a:r>
            <a:r>
              <a:rPr lang="de-DE" sz="1400" b="1" dirty="0" err="1">
                <a:latin typeface="Courier New" charset="0"/>
              </a:rPr>
              <a:t>table</a:t>
            </a:r>
            <a:r>
              <a:rPr lang="de-DE" sz="1400" b="1" dirty="0">
                <a:latin typeface="Courier New" charset="0"/>
              </a:rPr>
              <a:t> </a:t>
            </a:r>
            <a:r>
              <a:rPr lang="de-DE" sz="1400" dirty="0" smtClean="0">
                <a:latin typeface="Courier New" charset="0"/>
              </a:rPr>
              <a:t>R</a:t>
            </a:r>
            <a:br>
              <a:rPr lang="de-DE" sz="1400" dirty="0" smtClean="0">
                <a:latin typeface="Courier New" charset="0"/>
              </a:rPr>
            </a:br>
            <a:r>
              <a:rPr lang="de-DE" sz="1400" dirty="0" smtClean="0">
                <a:latin typeface="Courier New" charset="0"/>
              </a:rPr>
              <a:t> (A ...,</a:t>
            </a:r>
          </a:p>
          <a:p>
            <a:pPr>
              <a:defRPr/>
            </a:pPr>
            <a:r>
              <a:rPr lang="de-DE" sz="1400" dirty="0">
                <a:latin typeface="Courier New" charset="0"/>
              </a:rPr>
              <a:t> </a:t>
            </a:r>
            <a:r>
              <a:rPr lang="de-DE" sz="1400" dirty="0" smtClean="0">
                <a:latin typeface="Courier New" charset="0"/>
              </a:rPr>
              <a:t> B ...,</a:t>
            </a:r>
          </a:p>
          <a:p>
            <a:pPr>
              <a:defRPr/>
            </a:pPr>
            <a:r>
              <a:rPr lang="de-DE" sz="1400" dirty="0">
                <a:latin typeface="Courier New" charset="0"/>
              </a:rPr>
              <a:t> </a:t>
            </a:r>
            <a:r>
              <a:rPr lang="de-DE" sz="1400" dirty="0" smtClean="0">
                <a:latin typeface="Courier New" charset="0"/>
              </a:rPr>
              <a:t> C ...,</a:t>
            </a:r>
          </a:p>
          <a:p>
            <a:pPr>
              <a:defRPr/>
            </a:pPr>
            <a:r>
              <a:rPr lang="de-DE" sz="1400" dirty="0" smtClean="0">
                <a:latin typeface="Courier New" charset="0"/>
              </a:rPr>
              <a:t>  ...</a:t>
            </a:r>
          </a:p>
          <a:p>
            <a:pPr>
              <a:defRPr/>
            </a:pPr>
            <a:r>
              <a:rPr lang="de-DE" sz="1400" b="1" dirty="0">
                <a:latin typeface="Courier New" charset="0"/>
              </a:rPr>
              <a:t> </a:t>
            </a:r>
            <a:r>
              <a:rPr lang="de-DE" sz="1400" b="1" dirty="0" smtClean="0">
                <a:latin typeface="Courier New" charset="0"/>
              </a:rPr>
              <a:t> </a:t>
            </a:r>
            <a:r>
              <a:rPr lang="de-DE" sz="1400" b="1" dirty="0" err="1" smtClean="0">
                <a:latin typeface="Courier New" charset="0"/>
              </a:rPr>
              <a:t>primary</a:t>
            </a:r>
            <a:r>
              <a:rPr lang="de-DE" sz="1400" b="1" dirty="0" smtClean="0">
                <a:latin typeface="Courier New" charset="0"/>
              </a:rPr>
              <a:t> </a:t>
            </a:r>
            <a:r>
              <a:rPr lang="de-DE" sz="1400" b="1" dirty="0" err="1" smtClean="0">
                <a:latin typeface="Courier New" charset="0"/>
              </a:rPr>
              <a:t>key</a:t>
            </a:r>
            <a:r>
              <a:rPr lang="de-DE" sz="1400" b="1" dirty="0" smtClean="0">
                <a:latin typeface="Courier New" charset="0"/>
              </a:rPr>
              <a:t> </a:t>
            </a:r>
            <a:r>
              <a:rPr lang="de-DE" sz="1400" dirty="0" smtClean="0">
                <a:latin typeface="Courier New" charset="0"/>
              </a:rPr>
              <a:t>(A, B), </a:t>
            </a:r>
            <a:endParaRPr lang="de-DE" sz="1400" dirty="0">
              <a:latin typeface="Courier New" charset="0"/>
            </a:endParaRPr>
          </a:p>
          <a:p>
            <a:pPr>
              <a:defRPr/>
            </a:pPr>
            <a:r>
              <a:rPr lang="de-DE" sz="1400" dirty="0">
                <a:latin typeface="Courier New" charset="0"/>
              </a:rPr>
              <a:t>  </a:t>
            </a:r>
            <a:r>
              <a:rPr lang="de-DE" sz="1400" b="1" dirty="0" err="1">
                <a:latin typeface="Courier New" charset="0"/>
              </a:rPr>
              <a:t>unique</a:t>
            </a:r>
            <a:r>
              <a:rPr lang="de-DE" sz="1400" dirty="0">
                <a:latin typeface="Courier New" charset="0"/>
              </a:rPr>
              <a:t> </a:t>
            </a:r>
            <a:r>
              <a:rPr lang="de-DE" sz="1400" dirty="0" smtClean="0">
                <a:latin typeface="Courier New" charset="0"/>
              </a:rPr>
              <a:t>(B, C)</a:t>
            </a:r>
            <a:r>
              <a:rPr lang="de-DE" sz="1400" dirty="0">
                <a:latin typeface="Courier New" charset="0"/>
              </a:rPr>
              <a:t> </a:t>
            </a:r>
            <a:r>
              <a:rPr lang="de-DE" sz="1400" dirty="0" smtClean="0">
                <a:latin typeface="Courier New" charset="0"/>
              </a:rPr>
              <a:t>)</a:t>
            </a:r>
            <a:endParaRPr lang="de-DE" sz="1400" dirty="0">
              <a:latin typeface="Courier New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5277900" y="3275870"/>
            <a:ext cx="2030404" cy="612648"/>
          </a:xfrm>
          <a:prstGeom prst="wedgeRoundRectCallout">
            <a:avLst>
              <a:gd name="adj1" fmla="val -191244"/>
              <a:gd name="adj2" fmla="val 214769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Schlüssel</a:t>
            </a:r>
            <a:r>
              <a:rPr lang="en-US" dirty="0" smtClean="0">
                <a:solidFill>
                  <a:schemeClr val="tx1"/>
                </a:solidFill>
              </a:rPr>
              <a:t> {A,B}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5288306" y="5553202"/>
            <a:ext cx="2596061" cy="612648"/>
          </a:xfrm>
          <a:prstGeom prst="wedgeRoundRectCallout">
            <a:avLst>
              <a:gd name="adj1" fmla="val -164565"/>
              <a:gd name="adj2" fmla="val -85246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Eindeutigkeit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für</a:t>
            </a:r>
            <a:r>
              <a:rPr lang="en-US" dirty="0" smtClean="0">
                <a:solidFill>
                  <a:schemeClr val="tx1"/>
                </a:solidFill>
              </a:rPr>
              <a:t> {B, C}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605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194221"/>
            <a:ext cx="8439150" cy="498475"/>
          </a:xfrm>
        </p:spPr>
        <p:txBody>
          <a:bodyPr/>
          <a:lstStyle/>
          <a:p>
            <a:r>
              <a:rPr lang="de-DE" sz="2800" smtClean="0">
                <a:latin typeface="Arial" charset="0"/>
                <a:ea typeface="ＭＳ Ｐゴシック" charset="0"/>
                <a:cs typeface="ＭＳ Ｐゴシック" charset="0"/>
              </a:rPr>
              <a:t>Dekompositions-Algorithmus</a:t>
            </a:r>
            <a:endParaRPr lang="de-DE" sz="28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44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268760"/>
            <a:ext cx="8439150" cy="505584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de-DE" sz="2000" b="1" dirty="0">
                <a:latin typeface="Arial" charset="0"/>
                <a:ea typeface="ＭＳ Ｐゴシック" charset="0"/>
              </a:rPr>
              <a:t>Starte</a:t>
            </a:r>
            <a:r>
              <a:rPr lang="de-DE" sz="2000" dirty="0">
                <a:latin typeface="Arial" charset="0"/>
                <a:ea typeface="ＭＳ Ｐゴシック" charset="0"/>
              </a:rPr>
              <a:t> mit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Z = {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de-DE" sz="2000" b="1" dirty="0">
                <a:latin typeface="Arial" charset="0"/>
                <a:ea typeface="ＭＳ Ｐゴシック" charset="0"/>
              </a:rPr>
              <a:t>Solange</a:t>
            </a:r>
            <a:r>
              <a:rPr lang="de-DE" sz="2000" dirty="0">
                <a:latin typeface="Arial" charset="0"/>
                <a:ea typeface="ＭＳ Ｐゴシック" charset="0"/>
              </a:rPr>
              <a:t> es noch ein </a:t>
            </a:r>
            <a:r>
              <a:rPr lang="de-DE" sz="2000" dirty="0" err="1">
                <a:latin typeface="Arial" charset="0"/>
                <a:ea typeface="ＭＳ Ｐゴシック" charset="0"/>
              </a:rPr>
              <a:t>Relationenschema</a:t>
            </a:r>
            <a:r>
              <a:rPr lang="de-DE" sz="2000" dirty="0">
                <a:latin typeface="Arial" charset="0"/>
                <a:ea typeface="ＭＳ Ｐゴシック" charset="0"/>
              </a:rPr>
              <a:t>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i</a:t>
            </a:r>
            <a:r>
              <a:rPr lang="de-DE" sz="2000" dirty="0">
                <a:latin typeface="Arial" charset="0"/>
                <a:ea typeface="ＭＳ Ｐゴシック" charset="0"/>
              </a:rPr>
              <a:t> in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Z</a:t>
            </a:r>
            <a:r>
              <a:rPr lang="de-DE" sz="2000" dirty="0">
                <a:latin typeface="Arial" charset="0"/>
                <a:ea typeface="ＭＳ Ｐゴシック" charset="0"/>
              </a:rPr>
              <a:t> gibt, das nicht in BCNF ist,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mache Folgendes</a:t>
            </a:r>
            <a:r>
              <a:rPr lang="de-DE" sz="2000" dirty="0">
                <a:latin typeface="Arial" charset="0"/>
                <a:ea typeface="ＭＳ Ｐゴシック" charset="0"/>
              </a:rPr>
              <a:t>:</a:t>
            </a:r>
          </a:p>
          <a:p>
            <a:pPr lvl="1">
              <a:lnSpc>
                <a:spcPct val="90000"/>
              </a:lnSpc>
            </a:pPr>
            <a:r>
              <a:rPr lang="de-DE" sz="2000" dirty="0">
                <a:latin typeface="Arial" charset="0"/>
                <a:ea typeface="ＭＳ Ｐゴシック" charset="0"/>
              </a:rPr>
              <a:t>Es gibt also eine für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i</a:t>
            </a:r>
            <a:r>
              <a:rPr lang="de-DE" sz="2000" dirty="0">
                <a:latin typeface="Arial" charset="0"/>
                <a:ea typeface="ＭＳ Ｐゴシック" charset="0"/>
              </a:rPr>
              <a:t> </a:t>
            </a:r>
            <a:r>
              <a:rPr lang="de-DE" sz="2000" b="1" dirty="0">
                <a:latin typeface="Arial" charset="0"/>
                <a:ea typeface="ＭＳ Ｐゴシック" charset="0"/>
              </a:rPr>
              <a:t>geltende</a:t>
            </a:r>
            <a:r>
              <a:rPr lang="de-DE" sz="2000" dirty="0">
                <a:latin typeface="Arial" charset="0"/>
                <a:ea typeface="ＭＳ Ｐゴシック" charset="0"/>
              </a:rPr>
              <a:t> nicht-triviale funktionale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Abhängigkeit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b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</a:rPr>
              <a:t>mit </a:t>
            </a:r>
          </a:p>
          <a:p>
            <a:pPr lvl="2">
              <a:lnSpc>
                <a:spcPct val="90000"/>
              </a:lnSpc>
            </a:pPr>
            <a:r>
              <a:rPr lang="de-DE" sz="2000" dirty="0">
                <a:latin typeface="Arial" charset="0"/>
                <a:ea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∩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=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∅</a:t>
            </a:r>
            <a:r>
              <a:rPr lang="de-DE" sz="2000" dirty="0" smtClean="0">
                <a:latin typeface="Arial" charset="0"/>
                <a:ea typeface="ＭＳ Ｐゴシック" charset="0"/>
                <a:sym typeface="Symbol" charset="0"/>
              </a:rPr>
              <a:t>  und</a:t>
            </a:r>
            <a:endParaRPr lang="de-DE" sz="2000" dirty="0">
              <a:latin typeface="Arial" charset="0"/>
              <a:ea typeface="ＭＳ Ｐゴシック" charset="0"/>
            </a:endParaRPr>
          </a:p>
          <a:p>
            <a:pPr lvl="2">
              <a:lnSpc>
                <a:spcPct val="90000"/>
              </a:lnSpc>
            </a:pPr>
            <a:r>
              <a:rPr lang="de-DE" sz="2000" dirty="0">
                <a:latin typeface="Arial" charset="0"/>
                <a:ea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000" dirty="0" err="1" smtClean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i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gilt nicht</a:t>
            </a:r>
            <a:endParaRPr lang="de-DE" sz="2000" dirty="0">
              <a:latin typeface="Arial" charset="0"/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de-DE" sz="2000" b="1" dirty="0">
                <a:latin typeface="Arial" charset="0"/>
                <a:ea typeface="ＭＳ Ｐゴシック" charset="0"/>
              </a:rPr>
              <a:t>Finde</a:t>
            </a:r>
            <a:r>
              <a:rPr lang="de-DE" sz="2000" dirty="0">
                <a:latin typeface="Arial" charset="0"/>
                <a:ea typeface="ＭＳ Ｐゴシック" charset="0"/>
              </a:rPr>
              <a:t> eine solche FD</a:t>
            </a:r>
          </a:p>
          <a:p>
            <a:pPr lvl="2">
              <a:lnSpc>
                <a:spcPct val="90000"/>
              </a:lnSpc>
            </a:pPr>
            <a:r>
              <a:rPr lang="de-DE" sz="2000" dirty="0">
                <a:latin typeface="Arial" charset="0"/>
                <a:ea typeface="ＭＳ Ｐゴシック" charset="0"/>
              </a:rPr>
              <a:t>Man sollte sie so wählen, dass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2000" dirty="0">
                <a:latin typeface="Arial" charset="0"/>
                <a:ea typeface="ＭＳ Ｐゴシック" charset="0"/>
              </a:rPr>
              <a:t> alle von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000" dirty="0">
                <a:latin typeface="Arial" charset="0"/>
                <a:ea typeface="ＭＳ Ｐゴシック" charset="0"/>
              </a:rPr>
              <a:t> funktional abhängigen Attribute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B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∈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(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i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-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)</a:t>
            </a:r>
            <a:r>
              <a:rPr lang="de-DE" sz="2000" dirty="0">
                <a:latin typeface="Arial" charset="0"/>
                <a:ea typeface="ＭＳ Ｐゴシック" charset="0"/>
              </a:rPr>
              <a:t> enthält, damit der Dekompositionsalgorithmus möglichst schnell terminiert.</a:t>
            </a:r>
          </a:p>
          <a:p>
            <a:pPr lvl="1">
              <a:lnSpc>
                <a:spcPct val="90000"/>
              </a:lnSpc>
            </a:pPr>
            <a:r>
              <a:rPr lang="de-DE" sz="2000" b="1" dirty="0">
                <a:latin typeface="Arial" charset="0"/>
                <a:ea typeface="ＭＳ Ｐゴシック" charset="0"/>
              </a:rPr>
              <a:t>Zerlege</a:t>
            </a:r>
            <a:r>
              <a:rPr lang="de-DE" sz="2000" dirty="0">
                <a:latin typeface="Arial" charset="0"/>
                <a:ea typeface="ＭＳ Ｐゴシック" charset="0"/>
              </a:rPr>
              <a:t> </a:t>
            </a:r>
            <a:r>
              <a:rPr lang="de-DE" sz="2000" dirty="0" err="1" smtClean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i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</a:rPr>
              <a:t>in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i1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:=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∪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2000" dirty="0">
                <a:latin typeface="Symbol" charset="0"/>
                <a:ea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</a:rPr>
              <a:t>und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i2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:=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i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\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2000" dirty="0">
                <a:latin typeface="Arial" charset="0"/>
                <a:ea typeface="ＭＳ Ｐゴシック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de-DE" sz="2000" b="1" dirty="0">
                <a:latin typeface="Arial" charset="0"/>
                <a:ea typeface="ＭＳ Ｐゴシック" charset="0"/>
              </a:rPr>
              <a:t>Entferne</a:t>
            </a:r>
            <a:r>
              <a:rPr lang="de-DE" sz="2000" dirty="0">
                <a:latin typeface="Arial" charset="0"/>
                <a:ea typeface="ＭＳ Ｐゴシック" charset="0"/>
              </a:rPr>
              <a:t>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i</a:t>
            </a:r>
            <a:r>
              <a:rPr lang="de-DE" sz="2000" dirty="0">
                <a:latin typeface="Arial" charset="0"/>
                <a:ea typeface="ＭＳ Ｐゴシック" charset="0"/>
              </a:rPr>
              <a:t> aus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Z</a:t>
            </a:r>
            <a:r>
              <a:rPr lang="de-DE" sz="2000" dirty="0">
                <a:latin typeface="Arial" charset="0"/>
                <a:ea typeface="ＭＳ Ｐゴシック" charset="0"/>
              </a:rPr>
              <a:t> und füge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i1</a:t>
            </a:r>
            <a:r>
              <a:rPr lang="de-DE" sz="2000" dirty="0">
                <a:latin typeface="Arial" charset="0"/>
                <a:ea typeface="ＭＳ Ｐゴシック" charset="0"/>
              </a:rPr>
              <a:t> und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i2</a:t>
            </a:r>
            <a:r>
              <a:rPr lang="de-DE" sz="2000" dirty="0">
                <a:latin typeface="Arial" charset="0"/>
                <a:ea typeface="ＭＳ Ｐゴシック" charset="0"/>
              </a:rPr>
              <a:t> ein, also </a:t>
            </a:r>
          </a:p>
          <a:p>
            <a:pPr marL="914400" lvl="2" indent="0">
              <a:lnSpc>
                <a:spcPct val="90000"/>
              </a:lnSpc>
              <a:buNone/>
            </a:pP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Z := (Z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\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{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i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})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∪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{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i1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∪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{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i2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170546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54025"/>
          </a:xfrm>
        </p:spPr>
        <p:txBody>
          <a:bodyPr/>
          <a:lstStyle/>
          <a:p>
            <a:r>
              <a:rPr lang="de-DE" sz="2800">
                <a:latin typeface="Arial" charset="0"/>
                <a:ea typeface="ＭＳ Ｐゴシック" charset="0"/>
                <a:cs typeface="ＭＳ Ｐゴシック" charset="0"/>
              </a:rPr>
              <a:t>Beispiel</a:t>
            </a:r>
          </a:p>
        </p:txBody>
      </p:sp>
      <p:sp>
        <p:nvSpPr>
          <p:cNvPr id="808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699592"/>
            <a:ext cx="8439150" cy="5257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e-DE" sz="2400" dirty="0" err="1">
                <a:latin typeface="Arial" charset="0"/>
                <a:ea typeface="ＭＳ Ｐゴシック" charset="0"/>
                <a:cs typeface="ＭＳ Ｐゴシック" charset="0"/>
              </a:rPr>
              <a:t>PLZverzeichnis</a:t>
            </a:r>
            <a:r>
              <a:rPr lang="de-DE" sz="2400" dirty="0">
                <a:latin typeface="Arial" charset="0"/>
                <a:ea typeface="ＭＳ Ｐゴシック" charset="0"/>
                <a:cs typeface="ＭＳ Ｐゴシック" charset="0"/>
              </a:rPr>
              <a:t>: {[Straße, Ort, Bland, PLZ]}</a:t>
            </a: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6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6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600" dirty="0">
                <a:ea typeface="ＭＳ Ｐゴシック" charset="0"/>
              </a:rPr>
              <a:t>Funktionale Abhängigkeiten:</a:t>
            </a:r>
          </a:p>
          <a:p>
            <a:pPr lvl="1"/>
            <a:r>
              <a:rPr lang="de-DE" sz="1600" dirty="0">
                <a:ea typeface="ＭＳ Ｐゴシック" charset="0"/>
              </a:rPr>
              <a:t>{PLZ} </a:t>
            </a:r>
            <a:r>
              <a:rPr lang="de-DE" sz="1600" dirty="0">
                <a:ea typeface="ＭＳ Ｐゴシック" charset="0"/>
                <a:sym typeface="Wingdings" charset="0"/>
              </a:rPr>
              <a:t>⟶ {Ort, </a:t>
            </a:r>
            <a:r>
              <a:rPr lang="de-DE" sz="1600" dirty="0" err="1">
                <a:ea typeface="ＭＳ Ｐゴシック" charset="0"/>
                <a:sym typeface="Wingdings" charset="0"/>
              </a:rPr>
              <a:t>BLand</a:t>
            </a:r>
            <a:r>
              <a:rPr lang="de-DE" sz="1600" dirty="0">
                <a:ea typeface="ＭＳ Ｐゴシック" charset="0"/>
                <a:sym typeface="Wingdings" charset="0"/>
              </a:rPr>
              <a:t>}</a:t>
            </a:r>
          </a:p>
          <a:p>
            <a:pPr lvl="1"/>
            <a:r>
              <a:rPr lang="de-DE" sz="1600" dirty="0">
                <a:ea typeface="ＭＳ Ｐゴシック" charset="0"/>
              </a:rPr>
              <a:t>{Straße, Ort, </a:t>
            </a:r>
            <a:r>
              <a:rPr lang="de-DE" sz="1600" dirty="0" err="1">
                <a:ea typeface="ＭＳ Ｐゴシック" charset="0"/>
              </a:rPr>
              <a:t>BLand</a:t>
            </a:r>
            <a:r>
              <a:rPr lang="de-DE" sz="1600" dirty="0">
                <a:ea typeface="ＭＳ Ｐゴシック" charset="0"/>
              </a:rPr>
              <a:t>} </a:t>
            </a:r>
            <a:r>
              <a:rPr lang="de-DE" sz="1600" dirty="0">
                <a:ea typeface="ＭＳ Ｐゴシック" charset="0"/>
                <a:sym typeface="Wingdings" charset="0"/>
              </a:rPr>
              <a:t>⟶ {PLZ}</a:t>
            </a:r>
          </a:p>
          <a:p>
            <a:pPr marL="0" indent="0">
              <a:buFontTx/>
              <a:buNone/>
            </a:pPr>
            <a:r>
              <a:rPr lang="de-DE" sz="1600" dirty="0">
                <a:ea typeface="ＭＳ Ｐゴシック" charset="0"/>
              </a:rPr>
              <a:t>Betrachte die Zerlegung</a:t>
            </a:r>
          </a:p>
          <a:p>
            <a:pPr lvl="1"/>
            <a:r>
              <a:rPr lang="de-DE" sz="1600" dirty="0">
                <a:ea typeface="ＭＳ Ｐゴシック" charset="0"/>
              </a:rPr>
              <a:t>Straßen: {[PLZ, Straße]}</a:t>
            </a:r>
          </a:p>
          <a:p>
            <a:pPr lvl="1"/>
            <a:r>
              <a:rPr lang="de-DE" sz="1600" dirty="0">
                <a:ea typeface="ＭＳ Ｐゴシック" charset="0"/>
              </a:rPr>
              <a:t>Orte: {[PLZ, Ort, </a:t>
            </a:r>
            <a:r>
              <a:rPr lang="de-DE" sz="1600" dirty="0" err="1">
                <a:ea typeface="ＭＳ Ｐゴシック" charset="0"/>
              </a:rPr>
              <a:t>BLand</a:t>
            </a:r>
            <a:r>
              <a:rPr lang="de-DE" sz="1600" dirty="0">
                <a:ea typeface="ＭＳ Ｐゴシック" charset="0"/>
              </a:rPr>
              <a:t>]}</a:t>
            </a:r>
          </a:p>
          <a:p>
            <a:pPr marL="0" indent="0">
              <a:buFontTx/>
              <a:buNone/>
            </a:pPr>
            <a:r>
              <a:rPr lang="de-DE" sz="1600" dirty="0">
                <a:ea typeface="ＭＳ Ｐゴシック" charset="0"/>
              </a:rPr>
              <a:t>Diese Zerlegung </a:t>
            </a:r>
          </a:p>
          <a:p>
            <a:pPr lvl="1"/>
            <a:r>
              <a:rPr lang="de-DE" sz="1600" dirty="0">
                <a:ea typeface="ＭＳ Ｐゴシック" charset="0"/>
              </a:rPr>
              <a:t>ist </a:t>
            </a:r>
            <a:r>
              <a:rPr lang="de-DE" sz="1600" dirty="0" smtClean="0">
                <a:ea typeface="ＭＳ Ｐゴシック" charset="0"/>
              </a:rPr>
              <a:t>verlustlos, aber</a:t>
            </a:r>
            <a:endParaRPr lang="de-DE" sz="1600" dirty="0">
              <a:ea typeface="ＭＳ Ｐゴシック" charset="0"/>
            </a:endParaRPr>
          </a:p>
          <a:p>
            <a:pPr lvl="1"/>
            <a:r>
              <a:rPr lang="de-DE" sz="1600" dirty="0">
                <a:ea typeface="ＭＳ Ｐゴシック" charset="0"/>
              </a:rPr>
              <a:t>n</a:t>
            </a:r>
            <a:r>
              <a:rPr lang="de-DE" sz="1600" dirty="0" smtClean="0">
                <a:ea typeface="ＭＳ Ｐゴシック" charset="0"/>
              </a:rPr>
              <a:t>icht </a:t>
            </a:r>
            <a:r>
              <a:rPr lang="de-DE" sz="1600" dirty="0">
                <a:ea typeface="ＭＳ Ｐゴシック" charset="0"/>
              </a:rPr>
              <a:t>abhängigkeitserhaltend (die zweite FD kann keiner Subrelation zugeordnet </a:t>
            </a:r>
            <a:r>
              <a:rPr lang="de-DE" sz="1600" dirty="0" smtClean="0">
                <a:ea typeface="ＭＳ Ｐゴシック" charset="0"/>
              </a:rPr>
              <a:t>werden)</a:t>
            </a:r>
            <a:endParaRPr lang="de-DE" sz="1600" dirty="0">
              <a:ea typeface="ＭＳ Ｐゴシック" charset="0"/>
            </a:endParaRPr>
          </a:p>
        </p:txBody>
      </p:sp>
      <p:sp>
        <p:nvSpPr>
          <p:cNvPr id="80899" name="Freeform 4"/>
          <p:cNvSpPr>
            <a:spLocks/>
          </p:cNvSpPr>
          <p:nvPr/>
        </p:nvSpPr>
        <p:spPr bwMode="auto">
          <a:xfrm>
            <a:off x="3205336" y="2100883"/>
            <a:ext cx="2590800" cy="576262"/>
          </a:xfrm>
          <a:custGeom>
            <a:avLst/>
            <a:gdLst>
              <a:gd name="T0" fmla="*/ 0 w 1632"/>
              <a:gd name="T1" fmla="*/ 2147483647 h 363"/>
              <a:gd name="T2" fmla="*/ 0 w 1632"/>
              <a:gd name="T3" fmla="*/ 2147483647 h 363"/>
              <a:gd name="T4" fmla="*/ 2147483647 w 1632"/>
              <a:gd name="T5" fmla="*/ 2147483647 h 363"/>
              <a:gd name="T6" fmla="*/ 2147483647 w 1632"/>
              <a:gd name="T7" fmla="*/ 2147483647 h 363"/>
              <a:gd name="T8" fmla="*/ 2147483647 w 1632"/>
              <a:gd name="T9" fmla="*/ 2147483647 h 363"/>
              <a:gd name="T10" fmla="*/ 2147483647 w 1632"/>
              <a:gd name="T11" fmla="*/ 2147483647 h 363"/>
              <a:gd name="T12" fmla="*/ 2147483647 w 1632"/>
              <a:gd name="T13" fmla="*/ 0 h 363"/>
              <a:gd name="T14" fmla="*/ 2147483647 w 1632"/>
              <a:gd name="T15" fmla="*/ 2147483647 h 363"/>
              <a:gd name="T16" fmla="*/ 2147483647 w 1632"/>
              <a:gd name="T17" fmla="*/ 2147483647 h 363"/>
              <a:gd name="T18" fmla="*/ 2147483647 w 1632"/>
              <a:gd name="T19" fmla="*/ 2147483647 h 36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632"/>
              <a:gd name="T31" fmla="*/ 0 h 363"/>
              <a:gd name="T32" fmla="*/ 1632 w 1632"/>
              <a:gd name="T33" fmla="*/ 363 h 363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632" h="363">
                <a:moveTo>
                  <a:pt x="0" y="45"/>
                </a:moveTo>
                <a:lnTo>
                  <a:pt x="0" y="363"/>
                </a:lnTo>
                <a:lnTo>
                  <a:pt x="589" y="363"/>
                </a:lnTo>
                <a:lnTo>
                  <a:pt x="589" y="45"/>
                </a:lnTo>
                <a:lnTo>
                  <a:pt x="589" y="363"/>
                </a:lnTo>
                <a:lnTo>
                  <a:pt x="1088" y="363"/>
                </a:lnTo>
                <a:lnTo>
                  <a:pt x="1088" y="0"/>
                </a:lnTo>
                <a:lnTo>
                  <a:pt x="1088" y="363"/>
                </a:lnTo>
                <a:lnTo>
                  <a:pt x="1632" y="363"/>
                </a:lnTo>
                <a:lnTo>
                  <a:pt x="1632" y="45"/>
                </a:lnTo>
              </a:path>
            </a:pathLst>
          </a:cu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0900" name="Freeform 5"/>
          <p:cNvSpPr>
            <a:spLocks/>
          </p:cNvSpPr>
          <p:nvPr/>
        </p:nvSpPr>
        <p:spPr bwMode="auto">
          <a:xfrm>
            <a:off x="4140456" y="1308720"/>
            <a:ext cx="1727688" cy="503238"/>
          </a:xfrm>
          <a:custGeom>
            <a:avLst/>
            <a:gdLst>
              <a:gd name="T0" fmla="*/ 2147483647 w 1088"/>
              <a:gd name="T1" fmla="*/ 2147483647 h 317"/>
              <a:gd name="T2" fmla="*/ 2147483647 w 1088"/>
              <a:gd name="T3" fmla="*/ 0 h 317"/>
              <a:gd name="T4" fmla="*/ 0 w 1088"/>
              <a:gd name="T5" fmla="*/ 0 h 317"/>
              <a:gd name="T6" fmla="*/ 0 w 1088"/>
              <a:gd name="T7" fmla="*/ 2147483647 h 317"/>
              <a:gd name="T8" fmla="*/ 0 60000 65536"/>
              <a:gd name="T9" fmla="*/ 0 60000 65536"/>
              <a:gd name="T10" fmla="*/ 0 60000 65536"/>
              <a:gd name="T11" fmla="*/ 0 60000 65536"/>
              <a:gd name="T12" fmla="*/ 0 w 1088"/>
              <a:gd name="T13" fmla="*/ 0 h 317"/>
              <a:gd name="T14" fmla="*/ 1088 w 1088"/>
              <a:gd name="T15" fmla="*/ 317 h 31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88" h="317">
                <a:moveTo>
                  <a:pt x="1088" y="272"/>
                </a:moveTo>
                <a:lnTo>
                  <a:pt x="1088" y="0"/>
                </a:lnTo>
                <a:lnTo>
                  <a:pt x="0" y="0"/>
                </a:lnTo>
                <a:lnTo>
                  <a:pt x="0" y="317"/>
                </a:lnTo>
              </a:path>
            </a:pathLst>
          </a:cu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0901" name="Line 6"/>
          <p:cNvSpPr>
            <a:spLocks noChangeShapeType="1"/>
          </p:cNvSpPr>
          <p:nvPr/>
        </p:nvSpPr>
        <p:spPr bwMode="auto">
          <a:xfrm>
            <a:off x="4969936" y="1308720"/>
            <a:ext cx="0" cy="503238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0902" name="Textfeld 1"/>
          <p:cNvSpPr txBox="1">
            <a:spLocks noChangeArrowheads="1"/>
          </p:cNvSpPr>
          <p:nvPr/>
        </p:nvSpPr>
        <p:spPr bwMode="auto">
          <a:xfrm>
            <a:off x="4283968" y="5477470"/>
            <a:ext cx="386516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dirty="0" err="1"/>
              <a:t>Prüfung</a:t>
            </a:r>
            <a:r>
              <a:rPr lang="en-US" sz="1800" dirty="0"/>
              <a:t> der </a:t>
            </a:r>
            <a:r>
              <a:rPr lang="en-US" sz="1800" dirty="0" err="1" smtClean="0"/>
              <a:t>zweiten</a:t>
            </a:r>
            <a:r>
              <a:rPr lang="en-US" sz="1800" dirty="0" smtClean="0"/>
              <a:t> FD </a:t>
            </a:r>
            <a:r>
              <a:rPr lang="en-US" sz="1800" dirty="0" err="1" smtClean="0"/>
              <a:t>wäre</a:t>
            </a:r>
            <a:r>
              <a:rPr lang="en-US" sz="1800" dirty="0" smtClean="0"/>
              <a:t> </a:t>
            </a:r>
            <a:endParaRPr lang="en-US" sz="1800" dirty="0"/>
          </a:p>
          <a:p>
            <a:r>
              <a:rPr lang="en-US" sz="1800" dirty="0" err="1" smtClean="0"/>
              <a:t>bei</a:t>
            </a:r>
            <a:r>
              <a:rPr lang="en-US" sz="1800" dirty="0" smtClean="0"/>
              <a:t> </a:t>
            </a:r>
            <a:r>
              <a:rPr lang="en-US" sz="1800" dirty="0" err="1" smtClean="0"/>
              <a:t>Zerlegung</a:t>
            </a:r>
            <a:r>
              <a:rPr lang="en-US" sz="1800" dirty="0" smtClean="0"/>
              <a:t> </a:t>
            </a:r>
            <a:r>
              <a:rPr lang="en-US" sz="1800" dirty="0" err="1" smtClean="0"/>
              <a:t>nur</a:t>
            </a:r>
            <a:r>
              <a:rPr lang="en-US" sz="1800" dirty="0" smtClean="0"/>
              <a:t> </a:t>
            </a:r>
            <a:r>
              <a:rPr lang="en-US" sz="1800" dirty="0" err="1" smtClean="0"/>
              <a:t>über</a:t>
            </a:r>
            <a:r>
              <a:rPr lang="en-US" sz="1800" smtClean="0"/>
              <a:t> Join möglich</a:t>
            </a:r>
            <a:endParaRPr lang="en-US" sz="1800" dirty="0"/>
          </a:p>
        </p:txBody>
      </p:sp>
      <p:sp>
        <p:nvSpPr>
          <p:cNvPr id="8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360624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98475"/>
          </a:xfrm>
        </p:spPr>
        <p:txBody>
          <a:bodyPr/>
          <a:lstStyle/>
          <a:p>
            <a:r>
              <a:rPr lang="de-DE" dirty="0" err="1">
                <a:latin typeface="Arial" charset="0"/>
                <a:ea typeface="ＭＳ Ｐゴシック" charset="0"/>
                <a:cs typeface="ＭＳ Ｐゴシック" charset="0"/>
              </a:rPr>
              <a:t>Boyce</a:t>
            </a:r>
            <a:r>
              <a:rPr lang="de-DE" dirty="0">
                <a:latin typeface="Arial" charset="0"/>
                <a:ea typeface="ＭＳ Ｐゴシック" charset="0"/>
                <a:cs typeface="ＭＳ Ｐゴシック" charset="0"/>
              </a:rPr>
              <a:t>-</a:t>
            </a:r>
            <a:r>
              <a:rPr lang="de-DE" dirty="0" err="1">
                <a:latin typeface="Arial" charset="0"/>
                <a:ea typeface="ＭＳ Ｐゴシック" charset="0"/>
                <a:cs typeface="ＭＳ Ｐゴシック" charset="0"/>
              </a:rPr>
              <a:t>Codd</a:t>
            </a:r>
            <a:r>
              <a:rPr lang="de-DE" dirty="0">
                <a:latin typeface="Arial" charset="0"/>
                <a:ea typeface="ＭＳ Ｐゴシック" charset="0"/>
                <a:cs typeface="ＭＳ Ｐゴシック" charset="0"/>
              </a:rPr>
              <a:t>-Normalform</a:t>
            </a:r>
          </a:p>
        </p:txBody>
      </p:sp>
      <p:sp>
        <p:nvSpPr>
          <p:cNvPr id="788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066800"/>
            <a:ext cx="8439150" cy="5257800"/>
          </a:xfrm>
        </p:spPr>
        <p:txBody>
          <a:bodyPr/>
          <a:lstStyle/>
          <a:p>
            <a:pPr marL="457200" lvl="1" indent="0">
              <a:buNone/>
            </a:pPr>
            <a:endParaRPr lang="de-DE" sz="1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2400" dirty="0">
                <a:latin typeface="Arial" charset="0"/>
                <a:ea typeface="ＭＳ Ｐゴシック" charset="0"/>
              </a:rPr>
              <a:t>Man kann jede Relation </a:t>
            </a:r>
            <a:r>
              <a:rPr lang="de-DE" sz="24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verlustlos</a:t>
            </a:r>
            <a:r>
              <a:rPr lang="de-DE" sz="2400" dirty="0">
                <a:latin typeface="Arial" charset="0"/>
                <a:ea typeface="ＭＳ Ｐゴシック" charset="0"/>
              </a:rPr>
              <a:t> in BCNF-Relationen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zerlegen</a:t>
            </a:r>
          </a:p>
          <a:p>
            <a:pPr marL="0" indent="0">
              <a:buFontTx/>
              <a:buNone/>
            </a:pPr>
            <a:endParaRPr lang="de-DE" sz="24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2400" dirty="0">
                <a:latin typeface="Arial" charset="0"/>
                <a:ea typeface="ＭＳ Ｐゴシック" charset="0"/>
              </a:rPr>
              <a:t>Manchmal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lässt </a:t>
            </a:r>
            <a:r>
              <a:rPr lang="de-DE" sz="2400" dirty="0">
                <a:latin typeface="Arial" charset="0"/>
                <a:ea typeface="ＭＳ Ｐゴシック" charset="0"/>
              </a:rPr>
              <a:t>sich dabei die </a:t>
            </a:r>
            <a:r>
              <a:rPr lang="de-DE" sz="2400" dirty="0" smtClean="0">
                <a:solidFill>
                  <a:srgbClr val="0000FF"/>
                </a:solidFill>
                <a:latin typeface="Arial" charset="0"/>
                <a:ea typeface="ＭＳ Ｐゴシック" charset="0"/>
              </a:rPr>
              <a:t>Abhängigkeitserhaltung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 </a:t>
            </a:r>
            <a:r>
              <a:rPr lang="de-DE" sz="2400" dirty="0">
                <a:latin typeface="Arial" charset="0"/>
                <a:ea typeface="ＭＳ Ｐゴシック" charset="0"/>
              </a:rPr>
              <a:t>aber </a:t>
            </a:r>
            <a:r>
              <a:rPr lang="de-DE" sz="24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nicht</a:t>
            </a:r>
            <a:r>
              <a:rPr lang="de-DE" sz="2400" dirty="0">
                <a:latin typeface="Arial" charset="0"/>
                <a:ea typeface="ＭＳ Ｐゴシック" charset="0"/>
              </a:rPr>
              <a:t> erzielen </a:t>
            </a:r>
          </a:p>
          <a:p>
            <a:pPr marL="0" indent="0">
              <a:buFontTx/>
              <a:buNone/>
            </a:pPr>
            <a:endParaRPr lang="de-DE" sz="2400" dirty="0">
              <a:latin typeface="Arial" charset="0"/>
              <a:ea typeface="ＭＳ Ｐゴシック" charset="0"/>
            </a:endParaRPr>
          </a:p>
          <a:p>
            <a:pPr lvl="1"/>
            <a:endParaRPr lang="de-DE" sz="2800" dirty="0">
              <a:latin typeface="Arial" charset="0"/>
              <a:ea typeface="ＭＳ Ｐゴシック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915599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Warum</a:t>
            </a:r>
            <a:r>
              <a:rPr lang="en-US" dirty="0" smtClean="0"/>
              <a:t> </a:t>
            </a:r>
            <a:r>
              <a:rPr lang="en-US" dirty="0" err="1" smtClean="0"/>
              <a:t>ist</a:t>
            </a:r>
            <a:r>
              <a:rPr lang="en-US" dirty="0" smtClean="0"/>
              <a:t> das </a:t>
            </a:r>
            <a:r>
              <a:rPr lang="en-US" dirty="0" err="1" smtClean="0"/>
              <a:t>ein</a:t>
            </a:r>
            <a:r>
              <a:rPr lang="en-US" dirty="0" smtClean="0"/>
              <a:t> Problem?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Prüfung</a:t>
            </a:r>
            <a:r>
              <a:rPr lang="en-US" dirty="0" smtClean="0"/>
              <a:t> von </a:t>
            </a:r>
            <a:r>
              <a:rPr lang="de-DE" dirty="0">
                <a:ea typeface="ＭＳ Ｐゴシック" charset="0"/>
              </a:rPr>
              <a:t>{Straße, Ort, </a:t>
            </a:r>
            <a:r>
              <a:rPr lang="de-DE" dirty="0" err="1">
                <a:ea typeface="ＭＳ Ｐゴシック" charset="0"/>
              </a:rPr>
              <a:t>BLand</a:t>
            </a:r>
            <a:r>
              <a:rPr lang="de-DE" dirty="0">
                <a:ea typeface="ＭＳ Ｐゴシック" charset="0"/>
              </a:rPr>
              <a:t>} </a:t>
            </a:r>
            <a:r>
              <a:rPr lang="de-DE" dirty="0">
                <a:ea typeface="ＭＳ Ｐゴシック" charset="0"/>
                <a:sym typeface="Wingdings" charset="0"/>
              </a:rPr>
              <a:t>⟶ {PLZ</a:t>
            </a:r>
            <a:r>
              <a:rPr lang="de-DE" dirty="0" smtClean="0">
                <a:ea typeface="ＭＳ Ｐゴシック" charset="0"/>
                <a:sym typeface="Wingdings" charset="0"/>
              </a:rPr>
              <a:t>} muss explizit erfolgen</a:t>
            </a:r>
          </a:p>
          <a:p>
            <a:r>
              <a:rPr lang="en-US" dirty="0" err="1" smtClean="0"/>
              <a:t>Hierzu</a:t>
            </a:r>
            <a:r>
              <a:rPr lang="en-US" dirty="0" smtClean="0"/>
              <a:t> </a:t>
            </a:r>
            <a:r>
              <a:rPr lang="en-US" dirty="0" err="1" smtClean="0"/>
              <a:t>müsste</a:t>
            </a:r>
            <a:r>
              <a:rPr lang="en-US" dirty="0" smtClean="0"/>
              <a:t> die Relation </a:t>
            </a:r>
            <a:r>
              <a:rPr lang="en-US" dirty="0" err="1" smtClean="0"/>
              <a:t>Straßen</a:t>
            </a:r>
            <a:r>
              <a:rPr lang="en-US" dirty="0" smtClean="0"/>
              <a:t> </a:t>
            </a:r>
            <a:r>
              <a:rPr lang="en-US" sz="3600" dirty="0" smtClean="0"/>
              <a:t>⋈</a:t>
            </a:r>
            <a:r>
              <a:rPr lang="en-US" dirty="0" smtClean="0"/>
              <a:t> </a:t>
            </a:r>
            <a:r>
              <a:rPr lang="en-US" dirty="0" err="1" smtClean="0"/>
              <a:t>Orte</a:t>
            </a:r>
            <a:r>
              <a:rPr lang="en-US" dirty="0" smtClean="0"/>
              <a:t> </a:t>
            </a:r>
            <a:r>
              <a:rPr lang="en-US" dirty="0" err="1" smtClean="0"/>
              <a:t>berechnet</a:t>
            </a:r>
            <a:r>
              <a:rPr lang="en-US" dirty="0" smtClean="0"/>
              <a:t> </a:t>
            </a:r>
            <a:r>
              <a:rPr lang="en-US" dirty="0" err="1" smtClean="0"/>
              <a:t>werden</a:t>
            </a:r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Prüfung</a:t>
            </a:r>
            <a:r>
              <a:rPr lang="en-US" dirty="0" smtClean="0"/>
              <a:t> muss </a:t>
            </a:r>
            <a:r>
              <a:rPr lang="en-US" dirty="0" err="1" smtClean="0"/>
              <a:t>bei</a:t>
            </a:r>
            <a:r>
              <a:rPr lang="en-US" dirty="0" smtClean="0"/>
              <a:t> </a:t>
            </a:r>
            <a:r>
              <a:rPr lang="en-US" dirty="0" err="1" smtClean="0"/>
              <a:t>jeder</a:t>
            </a:r>
            <a:r>
              <a:rPr lang="en-US" dirty="0" smtClean="0"/>
              <a:t> </a:t>
            </a:r>
            <a:r>
              <a:rPr lang="en-US" dirty="0" err="1" smtClean="0"/>
              <a:t>Änderung</a:t>
            </a:r>
            <a:r>
              <a:rPr lang="en-US" dirty="0" smtClean="0"/>
              <a:t> von </a:t>
            </a:r>
            <a:r>
              <a:rPr lang="en-US" dirty="0" err="1" smtClean="0"/>
              <a:t>Straßen</a:t>
            </a:r>
            <a:r>
              <a:rPr lang="en-US" dirty="0" smtClean="0"/>
              <a:t> </a:t>
            </a:r>
            <a:r>
              <a:rPr lang="en-US" dirty="0" err="1" smtClean="0"/>
              <a:t>oder</a:t>
            </a:r>
            <a:r>
              <a:rPr lang="en-US" dirty="0" smtClean="0"/>
              <a:t> </a:t>
            </a:r>
            <a:r>
              <a:rPr lang="en-US" dirty="0" err="1" smtClean="0"/>
              <a:t>Orte</a:t>
            </a:r>
            <a:r>
              <a:rPr lang="en-US" dirty="0" smtClean="0"/>
              <a:t> </a:t>
            </a:r>
            <a:r>
              <a:rPr lang="en-US" dirty="0" err="1" smtClean="0"/>
              <a:t>erfolgen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Extrem</a:t>
            </a:r>
            <a:r>
              <a:rPr lang="en-US" dirty="0" smtClean="0"/>
              <a:t> </a:t>
            </a:r>
            <a:r>
              <a:rPr lang="en-US" dirty="0" err="1" smtClean="0"/>
              <a:t>aufwendig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764AD2-5FB6-FB45-933B-235C7588DE60}" type="slidenum">
              <a:rPr lang="de-DE" smtClean="0"/>
              <a:pPr>
                <a:defRPr/>
              </a:pPr>
              <a:t>43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64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Titel 1"/>
          <p:cNvSpPr>
            <a:spLocks noGrp="1"/>
          </p:cNvSpPr>
          <p:nvPr>
            <p:ph type="title"/>
          </p:nvPr>
        </p:nvSpPr>
        <p:spPr>
          <a:xfrm>
            <a:off x="184639" y="333375"/>
            <a:ext cx="8774723" cy="935038"/>
          </a:xfrm>
        </p:spPr>
        <p:txBody>
          <a:bodyPr/>
          <a:lstStyle/>
          <a:p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Was, </a:t>
            </a:r>
            <a:r>
              <a:rPr lang="en-US" sz="2800" dirty="0" err="1">
                <a:latin typeface="Arial" charset="0"/>
                <a:ea typeface="ＭＳ Ｐゴシック" charset="0"/>
                <a:cs typeface="ＭＳ Ｐゴシック" charset="0"/>
              </a:rPr>
              <a:t>wenn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 Boyce-</a:t>
            </a:r>
            <a:r>
              <a:rPr lang="en-US" sz="2800" dirty="0" err="1">
                <a:latin typeface="Arial" charset="0"/>
                <a:ea typeface="ＭＳ Ｐゴシック" charset="0"/>
                <a:cs typeface="ＭＳ Ｐゴシック" charset="0"/>
              </a:rPr>
              <a:t>Codd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-</a:t>
            </a:r>
            <a:r>
              <a:rPr lang="en-US" sz="2800" dirty="0" err="1">
                <a:latin typeface="Arial" charset="0"/>
                <a:ea typeface="ＭＳ Ｐゴシック" charset="0"/>
                <a:cs typeface="ＭＳ Ｐゴシック" charset="0"/>
              </a:rPr>
              <a:t>Normalform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 err="1">
                <a:latin typeface="Arial" charset="0"/>
                <a:ea typeface="ＭＳ Ｐゴシック" charset="0"/>
                <a:cs typeface="ＭＳ Ｐゴシック" charset="0"/>
              </a:rPr>
              <a:t>nicht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 err="1">
                <a:latin typeface="Arial" charset="0"/>
                <a:ea typeface="ＭＳ Ｐゴシック" charset="0"/>
                <a:cs typeface="ＭＳ Ｐゴシック" charset="0"/>
              </a:rPr>
              <a:t>möglich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?</a:t>
            </a:r>
          </a:p>
        </p:txBody>
      </p:sp>
      <p:sp>
        <p:nvSpPr>
          <p:cNvPr id="82946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de-DE" dirty="0">
                <a:latin typeface="Arial" charset="0"/>
                <a:ea typeface="ＭＳ Ｐゴシック" charset="0"/>
                <a:cs typeface="ＭＳ Ｐゴシック" charset="0"/>
              </a:rPr>
              <a:t>Beispiel:</a:t>
            </a:r>
          </a:p>
          <a:p>
            <a:pPr marL="0" indent="0">
              <a:buFontTx/>
              <a:buNone/>
            </a:pPr>
            <a:r>
              <a:rPr lang="de-DE" sz="2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= {[A, B, C ,D]}</a:t>
            </a:r>
            <a:r>
              <a:rPr lang="de-DE" dirty="0"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de-DE" dirty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F</a:t>
            </a:r>
            <a:r>
              <a:rPr lang="de-DE" sz="2800" baseline="-25000" dirty="0" smtClean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= {A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⟶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D, CD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⟶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AB} </a:t>
            </a:r>
            <a:endParaRPr lang="de-DE" dirty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de-DE" dirty="0">
                <a:latin typeface="Arial" charset="0"/>
                <a:ea typeface="ＭＳ Ｐゴシック" charset="0"/>
                <a:cs typeface="ＭＳ Ｐゴシック" charset="0"/>
              </a:rPr>
              <a:t>Schlüsselkandidaten: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{{A,C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},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{C,D}}</a:t>
            </a:r>
            <a:endParaRPr lang="de-DE" dirty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Codd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71: </a:t>
            </a:r>
            <a:r>
              <a:rPr lang="de-DE" dirty="0">
                <a:latin typeface="Arial" charset="0"/>
                <a:ea typeface="ＭＳ Ｐゴシック" charset="0"/>
                <a:cs typeface="ＭＳ Ｐゴシック" charset="0"/>
              </a:rPr>
              <a:t>Schema „ganz gut“, wenn es keine „transitiven Abhängigkeiten“ </a:t>
            </a:r>
            <a:r>
              <a:rPr lang="de-DE" dirty="0" smtClean="0">
                <a:latin typeface="Arial" charset="0"/>
                <a:ea typeface="ＭＳ Ｐゴシック" charset="0"/>
                <a:cs typeface="ＭＳ Ｐゴシック" charset="0"/>
              </a:rPr>
              <a:t>gibt</a:t>
            </a:r>
          </a:p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FD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A 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⟶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D </a:t>
            </a:r>
            <a:r>
              <a:rPr lang="de-DE" dirty="0" smtClean="0">
                <a:latin typeface="Arial" charset="0"/>
                <a:ea typeface="ＭＳ Ｐゴシック" charset="0"/>
                <a:cs typeface="ＭＳ Ｐゴシック" charset="0"/>
              </a:rPr>
              <a:t>zugeordnet zu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dirty="0" smtClean="0">
                <a:latin typeface="Arial" charset="0"/>
                <a:ea typeface="ＭＳ Ｐゴシック" charset="0"/>
                <a:cs typeface="ＭＳ Ｐゴシック" charset="0"/>
              </a:rPr>
              <a:t> wäre vielleicht tolerierbar (keine „Transitivität“)</a:t>
            </a:r>
            <a:endParaRPr lang="en-US" dirty="0">
              <a:latin typeface="Arial" charset="0"/>
              <a:ea typeface="ＭＳ Ｐゴシック" charset="0"/>
            </a:endParaRPr>
          </a:p>
          <a:p>
            <a:pPr lvl="1"/>
            <a:r>
              <a:rPr lang="en-US" sz="2000" dirty="0" err="1" smtClean="0">
                <a:latin typeface="Arial" charset="0"/>
                <a:ea typeface="ＭＳ Ｐゴシック" charset="0"/>
                <a:cs typeface="ＭＳ Ｐゴシック" charset="0"/>
              </a:rPr>
              <a:t>Zwar</a:t>
            </a:r>
            <a:r>
              <a:rPr lang="en-US" sz="200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000" dirty="0" err="1" smtClean="0">
                <a:latin typeface="Arial" charset="0"/>
                <a:ea typeface="ＭＳ Ｐゴシック" charset="0"/>
                <a:cs typeface="ＭＳ Ｐゴシック" charset="0"/>
              </a:rPr>
              <a:t>Redundanz</a:t>
            </a:r>
            <a:r>
              <a:rPr lang="en-US" sz="200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000" dirty="0" err="1" smtClean="0">
                <a:latin typeface="Arial" charset="0"/>
                <a:ea typeface="ＭＳ Ｐゴシック" charset="0"/>
                <a:cs typeface="ＭＳ Ｐゴシック" charset="0"/>
              </a:rPr>
              <a:t>vorhanden</a:t>
            </a:r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2000" dirty="0" smtClean="0">
                <a:latin typeface="Arial" charset="0"/>
                <a:ea typeface="ＭＳ Ｐゴシック" charset="0"/>
                <a:cs typeface="ＭＳ Ｐゴシック" charset="0"/>
              </a:rPr>
              <a:t>aber unvermeidbar</a:t>
            </a:r>
          </a:p>
          <a:p>
            <a:pPr lvl="1"/>
            <a:r>
              <a:rPr lang="de-DE" sz="2000" dirty="0" smtClean="0">
                <a:latin typeface="Arial" charset="0"/>
                <a:ea typeface="ＭＳ Ｐゴシック" charset="0"/>
                <a:cs typeface="ＭＳ Ｐゴシック" charset="0"/>
              </a:rPr>
              <a:t>Zusätzliche Prüfung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A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⟶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D </a:t>
            </a:r>
            <a:r>
              <a:rPr lang="de-DE" sz="2000" dirty="0" smtClean="0">
                <a:latin typeface="Arial" charset="0"/>
                <a:ea typeface="ＭＳ Ｐゴシック" charset="0"/>
                <a:cs typeface="ＭＳ Ｐゴシック" charset="0"/>
              </a:rPr>
              <a:t>(neben Eindeutigkeitstest von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AC</a:t>
            </a:r>
            <a:r>
              <a:rPr lang="de-DE" sz="2000" dirty="0" smtClean="0">
                <a:latin typeface="Arial" charset="0"/>
                <a:ea typeface="ＭＳ Ｐゴシック" charset="0"/>
                <a:cs typeface="ＭＳ Ｐゴシック" charset="0"/>
              </a:rPr>
              <a:t> und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CD</a:t>
            </a:r>
            <a:r>
              <a:rPr lang="de-DE" sz="2000" dirty="0" smtClean="0">
                <a:latin typeface="Arial" charset="0"/>
                <a:ea typeface="ＭＳ Ｐゴシック" charset="0"/>
                <a:cs typeface="ＭＳ Ｐゴシック" charset="0"/>
              </a:rPr>
              <a:t>) nötig, aber lokal mögl. (kein </a:t>
            </a:r>
            <a:r>
              <a:rPr lang="de-DE" sz="2000" dirty="0" err="1" smtClean="0">
                <a:latin typeface="Arial" charset="0"/>
                <a:ea typeface="ＭＳ Ｐゴシック" charset="0"/>
                <a:cs typeface="ＭＳ Ｐゴシック" charset="0"/>
              </a:rPr>
              <a:t>Join</a:t>
            </a:r>
            <a:r>
              <a:rPr lang="de-DE" sz="2000" dirty="0" smtClean="0">
                <a:latin typeface="Arial" charset="0"/>
                <a:ea typeface="ＭＳ Ｐゴシック" charset="0"/>
                <a:cs typeface="ＭＳ Ｐゴシック" charset="0"/>
              </a:rPr>
              <a:t> erforderlich)</a:t>
            </a:r>
            <a:endParaRPr lang="en-US" dirty="0" smtClean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4072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511175"/>
          </a:xfrm>
        </p:spPr>
        <p:txBody>
          <a:bodyPr/>
          <a:lstStyle/>
          <a:p>
            <a:r>
              <a:rPr lang="de-DE" sz="2800" dirty="0">
                <a:latin typeface="Arial" charset="0"/>
                <a:ea typeface="ＭＳ Ｐゴシック" charset="0"/>
                <a:cs typeface="ＭＳ Ｐゴシック" charset="0"/>
              </a:rPr>
              <a:t>Dritte Normalform (formuliert nach </a:t>
            </a:r>
            <a:r>
              <a:rPr lang="de-DE" sz="2800" dirty="0" err="1">
                <a:latin typeface="Arial" charset="0"/>
                <a:ea typeface="ＭＳ Ｐゴシック" charset="0"/>
                <a:cs typeface="ＭＳ Ｐゴシック" charset="0"/>
              </a:rPr>
              <a:t>Zaniolo</a:t>
            </a:r>
            <a:r>
              <a:rPr lang="de-DE" sz="2800" dirty="0">
                <a:latin typeface="Arial" charset="0"/>
                <a:ea typeface="ＭＳ Ｐゴシック" charset="0"/>
                <a:cs typeface="ＭＳ Ｐゴシック" charset="0"/>
              </a:rPr>
              <a:t> 82)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340768"/>
            <a:ext cx="8439150" cy="498383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e-DE" sz="2400" dirty="0">
                <a:latin typeface="Arial" charset="0"/>
                <a:ea typeface="ＭＳ Ｐゴシック" charset="0"/>
              </a:rPr>
              <a:t>Ein </a:t>
            </a:r>
            <a:r>
              <a:rPr lang="de-DE" sz="2400" dirty="0" err="1">
                <a:latin typeface="Arial" charset="0"/>
                <a:ea typeface="ＭＳ Ｐゴシック" charset="0"/>
              </a:rPr>
              <a:t>Relationenschema</a:t>
            </a:r>
            <a:r>
              <a:rPr lang="de-DE" sz="2400" dirty="0">
                <a:latin typeface="Arial" charset="0"/>
                <a:ea typeface="ＭＳ Ｐゴシック" charset="0"/>
              </a:rPr>
              <a:t> 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400" dirty="0">
                <a:latin typeface="Arial" charset="0"/>
                <a:ea typeface="ＭＳ Ｐゴシック" charset="0"/>
              </a:rPr>
              <a:t> ist in dritter Normalform, wenn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für </a:t>
            </a:r>
            <a:r>
              <a:rPr lang="de-DE" sz="2400" b="1" dirty="0">
                <a:latin typeface="Arial" charset="0"/>
                <a:ea typeface="ＭＳ Ｐゴシック" charset="0"/>
              </a:rPr>
              <a:t>jede für </a:t>
            </a:r>
            <a:r>
              <a:rPr lang="de-DE" sz="2400" b="1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400" b="1" dirty="0">
                <a:latin typeface="Lucida Handwriting" charset="0"/>
                <a:ea typeface="ＭＳ Ｐゴシック" charset="0"/>
              </a:rPr>
              <a:t> </a:t>
            </a:r>
            <a:r>
              <a:rPr lang="de-DE" sz="2400" b="1" dirty="0">
                <a:latin typeface="Arial" charset="0"/>
                <a:ea typeface="ＭＳ Ｐゴシック" charset="0"/>
              </a:rPr>
              <a:t>geltende </a:t>
            </a:r>
            <a:r>
              <a:rPr lang="de-DE" sz="2400" dirty="0">
                <a:latin typeface="Arial" charset="0"/>
                <a:ea typeface="ＭＳ Ｐゴシック" charset="0"/>
              </a:rPr>
              <a:t>funktionale Abhängigkeit der Form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/>
            </a:r>
            <a:br>
              <a:rPr lang="de-DE" sz="2400" dirty="0" smtClean="0">
                <a:latin typeface="Arial" charset="0"/>
                <a:ea typeface="ＭＳ Ｐゴシック" charset="0"/>
              </a:rPr>
            </a:b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B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400" dirty="0">
                <a:latin typeface="Arial" charset="0"/>
                <a:ea typeface="ＭＳ Ｐゴシック" charset="0"/>
              </a:rPr>
              <a:t>mit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cs typeface="ＭＳ Ｐゴシック" charset="0"/>
                <a:sym typeface="Symbol" charset="0"/>
              </a:rPr>
              <a:t>⊆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400" dirty="0">
                <a:latin typeface="Arial" charset="0"/>
                <a:ea typeface="ＭＳ Ｐゴシック" charset="0"/>
              </a:rPr>
              <a:t>und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B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∈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/>
            </a:r>
            <a:b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</a:br>
            <a:r>
              <a:rPr lang="de-DE" sz="2400" dirty="0" smtClean="0">
                <a:latin typeface="Arial" charset="0"/>
                <a:ea typeface="ＭＳ Ｐゴシック" charset="0"/>
              </a:rPr>
              <a:t>mindestens </a:t>
            </a:r>
            <a:r>
              <a:rPr lang="de-DE" sz="24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eine</a:t>
            </a:r>
            <a:r>
              <a:rPr lang="de-DE" sz="2400" dirty="0">
                <a:latin typeface="Arial" charset="0"/>
                <a:ea typeface="ＭＳ Ｐゴシック" charset="0"/>
              </a:rPr>
              <a:t> von drei Bedingungen gilt:</a:t>
            </a:r>
          </a:p>
          <a:p>
            <a:pPr>
              <a:lnSpc>
                <a:spcPct val="110000"/>
              </a:lnSpc>
            </a:pPr>
            <a:r>
              <a:rPr lang="de-DE" sz="22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B </a:t>
            </a:r>
            <a:r>
              <a:rPr lang="de-DE" sz="22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∈ </a:t>
            </a:r>
            <a:r>
              <a:rPr lang="de-DE" sz="22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200" dirty="0">
                <a:latin typeface="Arial" charset="0"/>
                <a:ea typeface="ＭＳ Ｐゴシック" charset="0"/>
              </a:rPr>
              <a:t>, d.h., die FD ist trivial</a:t>
            </a:r>
          </a:p>
          <a:p>
            <a:pPr>
              <a:lnSpc>
                <a:spcPct val="110000"/>
              </a:lnSpc>
            </a:pPr>
            <a:r>
              <a:rPr lang="de-DE" sz="22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200" dirty="0">
                <a:latin typeface="Symbol" charset="0"/>
                <a:ea typeface="ＭＳ Ｐゴシック" charset="0"/>
              </a:rPr>
              <a:t> </a:t>
            </a:r>
            <a:r>
              <a:rPr lang="de-DE" sz="2200" dirty="0">
                <a:latin typeface="Arial" charset="0"/>
                <a:ea typeface="ＭＳ Ｐゴシック" charset="0"/>
              </a:rPr>
              <a:t>ist Superschlüssel von </a:t>
            </a:r>
            <a:r>
              <a:rPr lang="de-DE" sz="22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200" dirty="0">
                <a:latin typeface="Lucida Handwriting" charset="0"/>
                <a:ea typeface="ＭＳ Ｐゴシック" charset="0"/>
              </a:rPr>
              <a:t> </a:t>
            </a:r>
            <a:endParaRPr lang="de-DE" sz="2200" dirty="0">
              <a:latin typeface="Arial" charset="0"/>
              <a:ea typeface="ＭＳ Ｐゴシック" charset="0"/>
            </a:endParaRPr>
          </a:p>
          <a:p>
            <a:pPr>
              <a:lnSpc>
                <a:spcPct val="110000"/>
              </a:lnSpc>
            </a:pPr>
            <a:r>
              <a:rPr lang="de-DE" sz="2200" dirty="0">
                <a:solidFill>
                  <a:srgbClr val="00B050"/>
                </a:solidFill>
                <a:latin typeface="Arial" charset="0"/>
                <a:ea typeface="ＭＳ Ｐゴシック" charset="0"/>
              </a:rPr>
              <a:t>Das Attribut B ist in einem Kandidatenschlüssel </a:t>
            </a:r>
            <a:r>
              <a:rPr lang="de-DE" sz="2200" dirty="0" smtClean="0">
                <a:solidFill>
                  <a:srgbClr val="00B050"/>
                </a:solidFill>
                <a:latin typeface="Arial" charset="0"/>
                <a:ea typeface="ＭＳ Ｐゴシック" charset="0"/>
              </a:rPr>
              <a:t/>
            </a:r>
            <a:br>
              <a:rPr lang="de-DE" sz="2200" dirty="0" smtClean="0">
                <a:solidFill>
                  <a:srgbClr val="00B050"/>
                </a:solidFill>
                <a:latin typeface="Arial" charset="0"/>
                <a:ea typeface="ＭＳ Ｐゴシック" charset="0"/>
              </a:rPr>
            </a:br>
            <a:r>
              <a:rPr lang="de-DE" sz="2200" dirty="0" smtClean="0">
                <a:solidFill>
                  <a:srgbClr val="00B050"/>
                </a:solidFill>
                <a:latin typeface="Arial" charset="0"/>
                <a:ea typeface="ＭＳ Ｐゴシック" charset="0"/>
              </a:rPr>
              <a:t>von </a:t>
            </a:r>
            <a:r>
              <a:rPr lang="de-DE" sz="2200" dirty="0">
                <a:solidFill>
                  <a:srgbClr val="00B050"/>
                </a:solidFill>
                <a:latin typeface="Lucida Handwriting" charset="0"/>
                <a:ea typeface="ＭＳ Ｐゴシック" charset="0"/>
              </a:rPr>
              <a:t>R </a:t>
            </a:r>
            <a:r>
              <a:rPr lang="de-DE" sz="2200" dirty="0" smtClean="0">
                <a:solidFill>
                  <a:srgbClr val="00B050"/>
                </a:solidFill>
                <a:latin typeface="Arial" charset="0"/>
                <a:ea typeface="ＭＳ Ｐゴシック" charset="0"/>
              </a:rPr>
              <a:t>enthalten (B </a:t>
            </a:r>
            <a:r>
              <a:rPr lang="de-DE" sz="2200" dirty="0">
                <a:solidFill>
                  <a:srgbClr val="00B050"/>
                </a:solidFill>
                <a:latin typeface="Arial" charset="0"/>
                <a:ea typeface="ＭＳ Ｐゴシック" charset="0"/>
              </a:rPr>
              <a:t>ist prim)</a:t>
            </a:r>
          </a:p>
        </p:txBody>
      </p:sp>
      <p:sp>
        <p:nvSpPr>
          <p:cNvPr id="83971" name="Rechteck 1"/>
          <p:cNvSpPr>
            <a:spLocks noChangeArrowheads="1"/>
          </p:cNvSpPr>
          <p:nvPr/>
        </p:nvSpPr>
        <p:spPr bwMode="auto">
          <a:xfrm>
            <a:off x="395536" y="5099700"/>
            <a:ext cx="608852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dirty="0"/>
              <a:t>Man </a:t>
            </a:r>
            <a:r>
              <a:rPr lang="en-US" sz="2400" dirty="0" err="1"/>
              <a:t>beachte</a:t>
            </a:r>
            <a:r>
              <a:rPr lang="en-US" sz="2400" dirty="0"/>
              <a:t>: </a:t>
            </a:r>
            <a:r>
              <a:rPr lang="en-US" sz="2400" dirty="0" err="1"/>
              <a:t>Es</a:t>
            </a:r>
            <a:r>
              <a:rPr lang="en-US" sz="2400" dirty="0"/>
              <a:t> </a:t>
            </a:r>
            <a:r>
              <a:rPr lang="en-US" sz="2400" dirty="0" err="1"/>
              <a:t>wird</a:t>
            </a:r>
            <a:r>
              <a:rPr lang="en-US" sz="2400" dirty="0"/>
              <a:t> </a:t>
            </a:r>
            <a:r>
              <a:rPr lang="de-DE" sz="2400" b="1" dirty="0"/>
              <a:t>jede für </a:t>
            </a:r>
            <a:r>
              <a:rPr lang="de-DE" sz="2400" b="1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</a:rPr>
              <a:t>R</a:t>
            </a:r>
            <a:r>
              <a:rPr lang="de-DE" sz="2400" b="1" dirty="0">
                <a:latin typeface="Lucida Handwriting" charset="0"/>
              </a:rPr>
              <a:t> </a:t>
            </a:r>
            <a:r>
              <a:rPr lang="de-DE" sz="2400" b="1" dirty="0"/>
              <a:t>geltende</a:t>
            </a:r>
            <a:r>
              <a:rPr lang="de-DE" sz="2400" dirty="0"/>
              <a:t> </a:t>
            </a:r>
            <a:r>
              <a:rPr lang="de-DE" sz="2400" dirty="0" smtClean="0"/>
              <a:t>FD</a:t>
            </a:r>
            <a:br>
              <a:rPr lang="de-DE" sz="2400" dirty="0" smtClean="0"/>
            </a:br>
            <a:r>
              <a:rPr lang="de-DE" sz="2400" dirty="0" smtClean="0"/>
              <a:t>betrachtet </a:t>
            </a:r>
            <a:r>
              <a:rPr lang="de-DE" sz="2400" dirty="0" smtClean="0">
                <a:sym typeface="Wingdings" charset="0"/>
              </a:rPr>
              <a:t> </a:t>
            </a:r>
            <a:r>
              <a:rPr lang="de-DE" sz="2400" dirty="0">
                <a:sym typeface="Wingdings" charset="0"/>
              </a:rPr>
              <a:t>FD-Hülle</a:t>
            </a:r>
            <a:r>
              <a:rPr lang="de-DE" sz="2400" dirty="0" smtClean="0">
                <a:sym typeface="Wingdings" charset="0"/>
              </a:rPr>
              <a:t>!</a:t>
            </a:r>
            <a:endParaRPr lang="en-US" sz="2400" dirty="0"/>
          </a:p>
          <a:p>
            <a:r>
              <a:rPr lang="en-US" sz="2400" dirty="0" err="1"/>
              <a:t>Warum</a:t>
            </a:r>
            <a:r>
              <a:rPr lang="en-US" sz="2400" dirty="0"/>
              <a:t> </a:t>
            </a:r>
            <a:r>
              <a:rPr lang="en-US" sz="2400" dirty="0" err="1"/>
              <a:t>ist</a:t>
            </a:r>
            <a:r>
              <a:rPr lang="en-US" sz="2400" dirty="0"/>
              <a:t> </a:t>
            </a:r>
            <a:r>
              <a:rPr lang="en-US" sz="2400" dirty="0" err="1"/>
              <a:t>Zaniolos</a:t>
            </a:r>
            <a:r>
              <a:rPr lang="en-US" sz="2400" dirty="0"/>
              <a:t> </a:t>
            </a:r>
            <a:r>
              <a:rPr lang="en-US" sz="2400" dirty="0" err="1"/>
              <a:t>Formulierung</a:t>
            </a:r>
            <a:r>
              <a:rPr lang="en-US" sz="2400" dirty="0"/>
              <a:t> </a:t>
            </a:r>
            <a:r>
              <a:rPr lang="en-US" sz="2400" dirty="0" err="1"/>
              <a:t>interessant</a:t>
            </a:r>
            <a:r>
              <a:rPr lang="en-US" sz="2400" dirty="0"/>
              <a:t>?</a:t>
            </a: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700292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Titel 1"/>
          <p:cNvSpPr>
            <a:spLocks noGrp="1"/>
          </p:cNvSpPr>
          <p:nvPr>
            <p:ph type="title"/>
          </p:nvPr>
        </p:nvSpPr>
        <p:spPr>
          <a:xfrm>
            <a:off x="351693" y="304801"/>
            <a:ext cx="8440615" cy="511175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Frage</a:t>
            </a:r>
          </a:p>
        </p:txBody>
      </p:sp>
      <p:sp>
        <p:nvSpPr>
          <p:cNvPr id="8601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Können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wir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relationale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Schemata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finden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, so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dass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alle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FDs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einem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Schema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zugeordnet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werden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können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(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Abhängigkeitserhaltung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) und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wenigstens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die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dritte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Normalform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gegeben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smtClean="0">
                <a:latin typeface="Arial" charset="0"/>
                <a:ea typeface="ＭＳ Ｐゴシック" charset="0"/>
              </a:rPr>
              <a:t>und </a:t>
            </a:r>
            <a:r>
              <a:rPr lang="en-US" dirty="0" err="1" smtClean="0">
                <a:latin typeface="Arial" charset="0"/>
                <a:ea typeface="ＭＳ Ｐゴシック" charset="0"/>
              </a:rPr>
              <a:t>eine</a:t>
            </a:r>
            <a:r>
              <a:rPr lang="en-US" dirty="0" smtClean="0">
                <a:latin typeface="Arial" charset="0"/>
                <a:ea typeface="ＭＳ Ｐゴシック" charset="0"/>
              </a:rPr>
              <a:t> </a:t>
            </a:r>
            <a:r>
              <a:rPr lang="en-US" b="1" dirty="0" err="1" smtClean="0">
                <a:latin typeface="Arial" charset="0"/>
                <a:ea typeface="ＭＳ Ｐゴシック" charset="0"/>
              </a:rPr>
              <a:t>lokale</a:t>
            </a:r>
            <a:r>
              <a:rPr lang="en-US" b="1" dirty="0" smtClean="0">
                <a:latin typeface="Arial" charset="0"/>
                <a:ea typeface="ＭＳ Ｐゴシック" charset="0"/>
              </a:rPr>
              <a:t> </a:t>
            </a:r>
            <a:r>
              <a:rPr lang="en-US" b="1" dirty="0" err="1" smtClean="0">
                <a:latin typeface="Arial" charset="0"/>
                <a:ea typeface="ＭＳ Ｐゴシック" charset="0"/>
              </a:rPr>
              <a:t>Prüfung</a:t>
            </a:r>
            <a:r>
              <a:rPr lang="en-US" b="1" dirty="0" smtClean="0">
                <a:latin typeface="Arial" charset="0"/>
                <a:ea typeface="ＭＳ Ｐゴシック" charset="0"/>
              </a:rPr>
              <a:t> </a:t>
            </a:r>
            <a:r>
              <a:rPr lang="en-US" dirty="0" smtClean="0">
                <a:latin typeface="Arial" charset="0"/>
                <a:ea typeface="ＭＳ Ｐゴシック" charset="0"/>
              </a:rPr>
              <a:t>der FDs </a:t>
            </a:r>
            <a:r>
              <a:rPr lang="en-US" dirty="0" err="1" smtClean="0">
                <a:latin typeface="Arial" charset="0"/>
                <a:ea typeface="ＭＳ Ｐゴシック" charset="0"/>
              </a:rPr>
              <a:t>möglich</a:t>
            </a:r>
            <a:r>
              <a:rPr lang="en-US" dirty="0" smtClean="0">
                <a:latin typeface="Arial" charset="0"/>
                <a:ea typeface="ＭＳ Ｐゴシック" charset="0"/>
              </a:rPr>
              <a:t> </a:t>
            </a:r>
            <a:r>
              <a:rPr lang="en-US" dirty="0" err="1" smtClean="0">
                <a:latin typeface="Arial" charset="0"/>
                <a:ea typeface="ＭＳ Ｐゴシック" charset="0"/>
              </a:rPr>
              <a:t>ist</a:t>
            </a:r>
            <a:endParaRPr lang="en-US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Arial" charset="0"/>
              <a:ea typeface="ＭＳ Ｐゴシック" charset="0"/>
            </a:endParaRPr>
          </a:p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Ja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038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54025"/>
          </a:xfrm>
        </p:spPr>
        <p:txBody>
          <a:bodyPr/>
          <a:lstStyle/>
          <a:p>
            <a:r>
              <a:rPr lang="de-DE" sz="2800" dirty="0" smtClean="0">
                <a:latin typeface="Arial" charset="0"/>
                <a:ea typeface="ＭＳ Ｐゴシック" charset="0"/>
              </a:rPr>
              <a:t>Redundanz unvermeidbar, Zusätzliche Prüfung</a:t>
            </a:r>
            <a:endParaRPr lang="de-DE" sz="28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08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699592"/>
            <a:ext cx="8439150" cy="5257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e-DE" sz="2400" dirty="0" err="1">
                <a:latin typeface="Arial" charset="0"/>
                <a:ea typeface="ＭＳ Ｐゴシック" charset="0"/>
                <a:cs typeface="ＭＳ Ｐゴシック" charset="0"/>
              </a:rPr>
              <a:t>PLZverzeichnis</a:t>
            </a:r>
            <a:r>
              <a:rPr lang="de-DE" sz="2400" dirty="0">
                <a:latin typeface="Arial" charset="0"/>
                <a:ea typeface="ＭＳ Ｐゴシック" charset="0"/>
                <a:cs typeface="ＭＳ Ｐゴシック" charset="0"/>
              </a:rPr>
              <a:t>: {[Straße, Ort, Bland, PLZ]}</a:t>
            </a: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6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6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 smtClean="0"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800" dirty="0" smtClean="0">
                <a:ea typeface="ＭＳ Ｐゴシック" charset="0"/>
              </a:rPr>
              <a:t>Funktionale </a:t>
            </a:r>
            <a:r>
              <a:rPr lang="de-DE" sz="1800" dirty="0">
                <a:ea typeface="ＭＳ Ｐゴシック" charset="0"/>
              </a:rPr>
              <a:t>Abhängigkeiten:</a:t>
            </a:r>
          </a:p>
          <a:p>
            <a:r>
              <a:rPr lang="de-DE" sz="1800" dirty="0">
                <a:ea typeface="ＭＳ Ｐゴシック" charset="0"/>
              </a:rPr>
              <a:t>{PLZ} </a:t>
            </a:r>
            <a:r>
              <a:rPr lang="de-DE" sz="1800" dirty="0">
                <a:ea typeface="ＭＳ Ｐゴシック" charset="0"/>
                <a:sym typeface="Wingdings" charset="0"/>
              </a:rPr>
              <a:t>⟶ {Ort, </a:t>
            </a:r>
            <a:r>
              <a:rPr lang="de-DE" sz="1800" dirty="0" err="1">
                <a:ea typeface="ＭＳ Ｐゴシック" charset="0"/>
                <a:sym typeface="Wingdings" charset="0"/>
              </a:rPr>
              <a:t>BLand</a:t>
            </a:r>
            <a:r>
              <a:rPr lang="de-DE" sz="1800" dirty="0">
                <a:ea typeface="ＭＳ Ｐゴシック" charset="0"/>
                <a:sym typeface="Wingdings" charset="0"/>
              </a:rPr>
              <a:t>}</a:t>
            </a:r>
          </a:p>
          <a:p>
            <a:r>
              <a:rPr lang="de-DE" sz="1800" dirty="0">
                <a:ea typeface="ＭＳ Ｐゴシック" charset="0"/>
              </a:rPr>
              <a:t>{Straße, Ort, </a:t>
            </a:r>
            <a:r>
              <a:rPr lang="de-DE" sz="1800" dirty="0" err="1">
                <a:ea typeface="ＭＳ Ｐゴシック" charset="0"/>
              </a:rPr>
              <a:t>BLand</a:t>
            </a:r>
            <a:r>
              <a:rPr lang="de-DE" sz="1800" dirty="0">
                <a:ea typeface="ＭＳ Ｐゴシック" charset="0"/>
              </a:rPr>
              <a:t>} </a:t>
            </a:r>
            <a:r>
              <a:rPr lang="de-DE" sz="1800" dirty="0">
                <a:ea typeface="ＭＳ Ｐゴシック" charset="0"/>
                <a:sym typeface="Wingdings" charset="0"/>
              </a:rPr>
              <a:t>⟶ {PLZ</a:t>
            </a:r>
            <a:r>
              <a:rPr lang="de-DE" sz="1800" dirty="0" smtClean="0">
                <a:ea typeface="ＭＳ Ｐゴシック" charset="0"/>
                <a:sym typeface="Wingdings" charset="0"/>
              </a:rPr>
              <a:t>}</a:t>
            </a:r>
          </a:p>
          <a:p>
            <a:pPr marL="0" indent="0">
              <a:buNone/>
            </a:pPr>
            <a:endParaRPr lang="de-DE" sz="1800" dirty="0" smtClean="0">
              <a:ea typeface="ＭＳ Ｐゴシック" charset="0"/>
              <a:sym typeface="Wingdings" charset="0"/>
            </a:endParaRPr>
          </a:p>
          <a:p>
            <a:pPr marL="0" indent="0">
              <a:buNone/>
            </a:pPr>
            <a:r>
              <a:rPr lang="de-DE" sz="1800" dirty="0" smtClean="0">
                <a:ea typeface="ＭＳ Ｐゴシック" charset="0"/>
                <a:sym typeface="Wingdings" charset="0"/>
              </a:rPr>
              <a:t>Kandidatenschlüssel</a:t>
            </a:r>
          </a:p>
          <a:p>
            <a:r>
              <a:rPr lang="de-DE" sz="1800" dirty="0" smtClean="0">
                <a:ea typeface="ＭＳ Ｐゴシック" charset="0"/>
                <a:sym typeface="Wingdings" charset="0"/>
              </a:rPr>
              <a:t>{  {Straße, Ort, </a:t>
            </a:r>
            <a:r>
              <a:rPr lang="de-DE" sz="1800" dirty="0" err="1" smtClean="0">
                <a:ea typeface="ＭＳ Ｐゴシック" charset="0"/>
                <a:sym typeface="Wingdings" charset="0"/>
              </a:rPr>
              <a:t>BLand</a:t>
            </a:r>
            <a:r>
              <a:rPr lang="de-DE" sz="1800" dirty="0" smtClean="0">
                <a:ea typeface="ＭＳ Ｐゴシック" charset="0"/>
                <a:sym typeface="Wingdings" charset="0"/>
              </a:rPr>
              <a:t>},  {Straße, PLZ}  }</a:t>
            </a:r>
          </a:p>
          <a:p>
            <a:pPr marL="0" indent="0">
              <a:buNone/>
            </a:pPr>
            <a:endParaRPr lang="de-DE" sz="1800" dirty="0" smtClean="0">
              <a:ea typeface="ＭＳ Ｐゴシック" charset="0"/>
              <a:sym typeface="Wingdings" charset="0"/>
            </a:endParaRPr>
          </a:p>
          <a:p>
            <a:pPr marL="0" indent="0">
              <a:buNone/>
            </a:pPr>
            <a:r>
              <a:rPr lang="de-DE" sz="1800" dirty="0" smtClean="0">
                <a:ea typeface="ＭＳ Ｐゴシック" charset="0"/>
                <a:sym typeface="Wingdings" charset="0"/>
              </a:rPr>
              <a:t>3. Normalform gegeben: </a:t>
            </a:r>
          </a:p>
          <a:p>
            <a:r>
              <a:rPr lang="de-DE" sz="1800" dirty="0" smtClean="0">
                <a:ea typeface="ＭＳ Ｐゴシック" charset="0"/>
                <a:sym typeface="Wingdings" charset="0"/>
              </a:rPr>
              <a:t>Ort, Bland und PLZ sind in einem </a:t>
            </a:r>
            <a:br>
              <a:rPr lang="de-DE" sz="1800" dirty="0" smtClean="0">
                <a:ea typeface="ＭＳ Ｐゴシック" charset="0"/>
                <a:sym typeface="Wingdings" charset="0"/>
              </a:rPr>
            </a:br>
            <a:r>
              <a:rPr lang="de-DE" sz="1800" dirty="0" smtClean="0">
                <a:ea typeface="ＭＳ Ｐゴシック" charset="0"/>
                <a:sym typeface="Wingdings" charset="0"/>
              </a:rPr>
              <a:t>Kandidatenschlüssel enthalten</a:t>
            </a:r>
          </a:p>
        </p:txBody>
      </p:sp>
      <p:sp>
        <p:nvSpPr>
          <p:cNvPr id="80899" name="Freeform 4"/>
          <p:cNvSpPr>
            <a:spLocks/>
          </p:cNvSpPr>
          <p:nvPr/>
        </p:nvSpPr>
        <p:spPr bwMode="auto">
          <a:xfrm>
            <a:off x="3205336" y="2100883"/>
            <a:ext cx="2590800" cy="576262"/>
          </a:xfrm>
          <a:custGeom>
            <a:avLst/>
            <a:gdLst>
              <a:gd name="T0" fmla="*/ 0 w 1632"/>
              <a:gd name="T1" fmla="*/ 2147483647 h 363"/>
              <a:gd name="T2" fmla="*/ 0 w 1632"/>
              <a:gd name="T3" fmla="*/ 2147483647 h 363"/>
              <a:gd name="T4" fmla="*/ 2147483647 w 1632"/>
              <a:gd name="T5" fmla="*/ 2147483647 h 363"/>
              <a:gd name="T6" fmla="*/ 2147483647 w 1632"/>
              <a:gd name="T7" fmla="*/ 2147483647 h 363"/>
              <a:gd name="T8" fmla="*/ 2147483647 w 1632"/>
              <a:gd name="T9" fmla="*/ 2147483647 h 363"/>
              <a:gd name="T10" fmla="*/ 2147483647 w 1632"/>
              <a:gd name="T11" fmla="*/ 2147483647 h 363"/>
              <a:gd name="T12" fmla="*/ 2147483647 w 1632"/>
              <a:gd name="T13" fmla="*/ 0 h 363"/>
              <a:gd name="T14" fmla="*/ 2147483647 w 1632"/>
              <a:gd name="T15" fmla="*/ 2147483647 h 363"/>
              <a:gd name="T16" fmla="*/ 2147483647 w 1632"/>
              <a:gd name="T17" fmla="*/ 2147483647 h 363"/>
              <a:gd name="T18" fmla="*/ 2147483647 w 1632"/>
              <a:gd name="T19" fmla="*/ 2147483647 h 36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632"/>
              <a:gd name="T31" fmla="*/ 0 h 363"/>
              <a:gd name="T32" fmla="*/ 1632 w 1632"/>
              <a:gd name="T33" fmla="*/ 363 h 363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632" h="363">
                <a:moveTo>
                  <a:pt x="0" y="45"/>
                </a:moveTo>
                <a:lnTo>
                  <a:pt x="0" y="363"/>
                </a:lnTo>
                <a:lnTo>
                  <a:pt x="589" y="363"/>
                </a:lnTo>
                <a:lnTo>
                  <a:pt x="589" y="45"/>
                </a:lnTo>
                <a:lnTo>
                  <a:pt x="589" y="363"/>
                </a:lnTo>
                <a:lnTo>
                  <a:pt x="1088" y="363"/>
                </a:lnTo>
                <a:lnTo>
                  <a:pt x="1088" y="0"/>
                </a:lnTo>
                <a:lnTo>
                  <a:pt x="1088" y="363"/>
                </a:lnTo>
                <a:lnTo>
                  <a:pt x="1632" y="363"/>
                </a:lnTo>
                <a:lnTo>
                  <a:pt x="1632" y="45"/>
                </a:lnTo>
              </a:path>
            </a:pathLst>
          </a:cu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0900" name="Freeform 5"/>
          <p:cNvSpPr>
            <a:spLocks/>
          </p:cNvSpPr>
          <p:nvPr/>
        </p:nvSpPr>
        <p:spPr bwMode="auto">
          <a:xfrm>
            <a:off x="4140456" y="1308720"/>
            <a:ext cx="1727688" cy="503238"/>
          </a:xfrm>
          <a:custGeom>
            <a:avLst/>
            <a:gdLst>
              <a:gd name="T0" fmla="*/ 2147483647 w 1088"/>
              <a:gd name="T1" fmla="*/ 2147483647 h 317"/>
              <a:gd name="T2" fmla="*/ 2147483647 w 1088"/>
              <a:gd name="T3" fmla="*/ 0 h 317"/>
              <a:gd name="T4" fmla="*/ 0 w 1088"/>
              <a:gd name="T5" fmla="*/ 0 h 317"/>
              <a:gd name="T6" fmla="*/ 0 w 1088"/>
              <a:gd name="T7" fmla="*/ 2147483647 h 317"/>
              <a:gd name="T8" fmla="*/ 0 60000 65536"/>
              <a:gd name="T9" fmla="*/ 0 60000 65536"/>
              <a:gd name="T10" fmla="*/ 0 60000 65536"/>
              <a:gd name="T11" fmla="*/ 0 60000 65536"/>
              <a:gd name="T12" fmla="*/ 0 w 1088"/>
              <a:gd name="T13" fmla="*/ 0 h 317"/>
              <a:gd name="T14" fmla="*/ 1088 w 1088"/>
              <a:gd name="T15" fmla="*/ 317 h 31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88" h="317">
                <a:moveTo>
                  <a:pt x="1088" y="272"/>
                </a:moveTo>
                <a:lnTo>
                  <a:pt x="1088" y="0"/>
                </a:lnTo>
                <a:lnTo>
                  <a:pt x="0" y="0"/>
                </a:lnTo>
                <a:lnTo>
                  <a:pt x="0" y="317"/>
                </a:lnTo>
              </a:path>
            </a:pathLst>
          </a:cu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0901" name="Line 6"/>
          <p:cNvSpPr>
            <a:spLocks noChangeShapeType="1"/>
          </p:cNvSpPr>
          <p:nvPr/>
        </p:nvSpPr>
        <p:spPr bwMode="auto">
          <a:xfrm>
            <a:off x="4969936" y="1308720"/>
            <a:ext cx="0" cy="503238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47</a:t>
            </a:fld>
            <a:endParaRPr lang="de-DE" dirty="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4355976" y="3078436"/>
            <a:ext cx="4553242" cy="2459648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square" lIns="90488" tIns="44450" rIns="90488" bIns="44450">
            <a:spAutoFit/>
          </a:bodyPr>
          <a:lstStyle/>
          <a:p>
            <a:pPr>
              <a:defRPr/>
            </a:pPr>
            <a:r>
              <a:rPr lang="de-DE" sz="1400" b="1" dirty="0" err="1">
                <a:latin typeface="Courier New" charset="0"/>
              </a:rPr>
              <a:t>create</a:t>
            </a:r>
            <a:r>
              <a:rPr lang="de-DE" sz="1400" b="1" dirty="0">
                <a:latin typeface="Courier New" charset="0"/>
              </a:rPr>
              <a:t> </a:t>
            </a:r>
            <a:r>
              <a:rPr lang="de-DE" sz="1400" b="1" dirty="0" err="1">
                <a:latin typeface="Courier New" charset="0"/>
              </a:rPr>
              <a:t>table</a:t>
            </a:r>
            <a:r>
              <a:rPr lang="de-DE" sz="1400" b="1" dirty="0">
                <a:latin typeface="Courier New" charset="0"/>
              </a:rPr>
              <a:t> </a:t>
            </a:r>
            <a:r>
              <a:rPr lang="de-DE" sz="1400" dirty="0" err="1" smtClean="0">
                <a:latin typeface="Courier New" charset="0"/>
              </a:rPr>
              <a:t>PLZverzeichnis</a:t>
            </a:r>
            <a:r>
              <a:rPr lang="de-DE" sz="1400" dirty="0" smtClean="0">
                <a:latin typeface="Courier New" charset="0"/>
              </a:rPr>
              <a:t/>
            </a:r>
            <a:br>
              <a:rPr lang="de-DE" sz="1400" dirty="0" smtClean="0">
                <a:latin typeface="Courier New" charset="0"/>
              </a:rPr>
            </a:br>
            <a:r>
              <a:rPr lang="de-DE" sz="1400" dirty="0" smtClean="0">
                <a:latin typeface="Courier New" charset="0"/>
              </a:rPr>
              <a:t> (Straße ...,</a:t>
            </a:r>
          </a:p>
          <a:p>
            <a:pPr>
              <a:defRPr/>
            </a:pPr>
            <a:r>
              <a:rPr lang="de-DE" sz="1400" dirty="0">
                <a:latin typeface="Courier New" charset="0"/>
              </a:rPr>
              <a:t> </a:t>
            </a:r>
            <a:r>
              <a:rPr lang="de-DE" sz="1400" dirty="0" smtClean="0">
                <a:latin typeface="Courier New" charset="0"/>
              </a:rPr>
              <a:t> Ort ...,</a:t>
            </a:r>
          </a:p>
          <a:p>
            <a:pPr>
              <a:defRPr/>
            </a:pPr>
            <a:r>
              <a:rPr lang="de-DE" sz="1400" dirty="0">
                <a:latin typeface="Courier New" charset="0"/>
              </a:rPr>
              <a:t> </a:t>
            </a:r>
            <a:r>
              <a:rPr lang="de-DE" sz="1400" dirty="0" smtClean="0">
                <a:latin typeface="Courier New" charset="0"/>
              </a:rPr>
              <a:t> </a:t>
            </a:r>
            <a:r>
              <a:rPr lang="de-DE" sz="1400" dirty="0" err="1" smtClean="0">
                <a:latin typeface="Courier New" charset="0"/>
              </a:rPr>
              <a:t>BLand</a:t>
            </a:r>
            <a:r>
              <a:rPr lang="de-DE" sz="1400" dirty="0" smtClean="0">
                <a:latin typeface="Courier New" charset="0"/>
              </a:rPr>
              <a:t> ...,</a:t>
            </a:r>
          </a:p>
          <a:p>
            <a:pPr>
              <a:defRPr/>
            </a:pPr>
            <a:r>
              <a:rPr lang="de-DE" sz="1400" dirty="0" smtClean="0">
                <a:latin typeface="Courier New" charset="0"/>
              </a:rPr>
              <a:t>  PLZ ...,</a:t>
            </a:r>
          </a:p>
          <a:p>
            <a:pPr>
              <a:defRPr/>
            </a:pPr>
            <a:r>
              <a:rPr lang="de-DE" sz="1400" b="1" dirty="0">
                <a:latin typeface="Courier New" charset="0"/>
              </a:rPr>
              <a:t> </a:t>
            </a:r>
            <a:r>
              <a:rPr lang="de-DE" sz="1400" b="1" dirty="0" smtClean="0">
                <a:latin typeface="Courier New" charset="0"/>
              </a:rPr>
              <a:t> </a:t>
            </a:r>
            <a:r>
              <a:rPr lang="de-DE" sz="1400" b="1" dirty="0" err="1" smtClean="0">
                <a:latin typeface="Courier New" charset="0"/>
              </a:rPr>
              <a:t>primary</a:t>
            </a:r>
            <a:r>
              <a:rPr lang="de-DE" sz="1400" b="1" dirty="0" smtClean="0">
                <a:latin typeface="Courier New" charset="0"/>
              </a:rPr>
              <a:t> </a:t>
            </a:r>
            <a:r>
              <a:rPr lang="de-DE" sz="1400" b="1" dirty="0" err="1" smtClean="0">
                <a:latin typeface="Courier New" charset="0"/>
              </a:rPr>
              <a:t>key</a:t>
            </a:r>
            <a:r>
              <a:rPr lang="de-DE" sz="1400" b="1" dirty="0" smtClean="0">
                <a:latin typeface="Courier New" charset="0"/>
              </a:rPr>
              <a:t> </a:t>
            </a:r>
            <a:r>
              <a:rPr lang="de-DE" sz="1400" dirty="0" smtClean="0">
                <a:latin typeface="Courier New" charset="0"/>
              </a:rPr>
              <a:t>(Straße, PLZ), </a:t>
            </a:r>
            <a:endParaRPr lang="de-DE" sz="1400" dirty="0">
              <a:latin typeface="Courier New" charset="0"/>
            </a:endParaRPr>
          </a:p>
          <a:p>
            <a:pPr>
              <a:defRPr/>
            </a:pPr>
            <a:r>
              <a:rPr lang="de-DE" sz="1400" dirty="0">
                <a:latin typeface="Courier New" charset="0"/>
              </a:rPr>
              <a:t>  </a:t>
            </a:r>
            <a:r>
              <a:rPr lang="de-DE" sz="1400" b="1" dirty="0" err="1">
                <a:latin typeface="Courier New" charset="0"/>
              </a:rPr>
              <a:t>unique</a:t>
            </a:r>
            <a:r>
              <a:rPr lang="de-DE" sz="1400" dirty="0">
                <a:latin typeface="Courier New" charset="0"/>
              </a:rPr>
              <a:t> </a:t>
            </a:r>
            <a:r>
              <a:rPr lang="de-DE" sz="1400" dirty="0" smtClean="0">
                <a:latin typeface="Courier New" charset="0"/>
              </a:rPr>
              <a:t>(Straße, Ort, </a:t>
            </a:r>
            <a:r>
              <a:rPr lang="de-DE" sz="1400" dirty="0" err="1" smtClean="0">
                <a:latin typeface="Courier New" charset="0"/>
              </a:rPr>
              <a:t>BLand</a:t>
            </a:r>
            <a:r>
              <a:rPr lang="de-DE" sz="1400" dirty="0" smtClean="0">
                <a:latin typeface="Courier New" charset="0"/>
              </a:rPr>
              <a:t>),</a:t>
            </a:r>
          </a:p>
          <a:p>
            <a:pPr>
              <a:defRPr/>
            </a:pPr>
            <a:r>
              <a:rPr lang="de-DE" sz="1400" dirty="0" smtClean="0">
                <a:latin typeface="Courier New" charset="0"/>
              </a:rPr>
              <a:t>  </a:t>
            </a:r>
            <a:r>
              <a:rPr lang="de-DE" sz="1400" b="1" dirty="0" smtClean="0">
                <a:latin typeface="Courier New" charset="0"/>
              </a:rPr>
              <a:t>check</a:t>
            </a:r>
            <a:r>
              <a:rPr lang="de-DE" sz="1400" dirty="0" smtClean="0">
                <a:latin typeface="Courier New" charset="0"/>
              </a:rPr>
              <a:t>(</a:t>
            </a:r>
            <a:r>
              <a:rPr lang="de-DE" sz="1400" b="1" dirty="0" smtClean="0">
                <a:latin typeface="Courier New" charset="0"/>
              </a:rPr>
              <a:t>all</a:t>
            </a:r>
            <a:r>
              <a:rPr lang="de-DE" sz="1400" dirty="0" smtClean="0">
                <a:latin typeface="Courier New" charset="0"/>
              </a:rPr>
              <a:t> </a:t>
            </a:r>
            <a:r>
              <a:rPr lang="de-DE" sz="1400" dirty="0">
                <a:latin typeface="Courier New" charset="0"/>
              </a:rPr>
              <a:t>x, </a:t>
            </a:r>
            <a:r>
              <a:rPr lang="de-DE" sz="1400" b="1" dirty="0">
                <a:latin typeface="Courier New" charset="0"/>
              </a:rPr>
              <a:t>all</a:t>
            </a:r>
            <a:r>
              <a:rPr lang="de-DE" sz="1400" dirty="0">
                <a:latin typeface="Courier New" charset="0"/>
              </a:rPr>
              <a:t> </a:t>
            </a:r>
            <a:r>
              <a:rPr lang="de-DE" sz="1400" dirty="0" err="1">
                <a:latin typeface="Courier New" charset="0"/>
              </a:rPr>
              <a:t>y</a:t>
            </a:r>
            <a:r>
              <a:rPr lang="de-DE" sz="1400" dirty="0">
                <a:latin typeface="Courier New" charset="0"/>
              </a:rPr>
              <a:t>: </a:t>
            </a:r>
          </a:p>
          <a:p>
            <a:pPr>
              <a:defRPr/>
            </a:pPr>
            <a:r>
              <a:rPr lang="de-DE" sz="1400" dirty="0">
                <a:latin typeface="Courier New" charset="0"/>
              </a:rPr>
              <a:t>         </a:t>
            </a:r>
            <a:r>
              <a:rPr lang="de-DE" sz="1400" dirty="0" smtClean="0">
                <a:latin typeface="Courier New" charset="0"/>
              </a:rPr>
              <a:t> </a:t>
            </a:r>
            <a:r>
              <a:rPr lang="de-DE" sz="1400" dirty="0" err="1" smtClean="0">
                <a:latin typeface="Courier New" charset="0"/>
              </a:rPr>
              <a:t>x.PLZ</a:t>
            </a:r>
            <a:r>
              <a:rPr lang="de-DE" sz="1400" dirty="0" smtClean="0">
                <a:latin typeface="Courier New" charset="0"/>
              </a:rPr>
              <a:t> </a:t>
            </a:r>
            <a:r>
              <a:rPr lang="de-DE" sz="1400" dirty="0">
                <a:latin typeface="Courier New" charset="0"/>
              </a:rPr>
              <a:t>&lt;&gt; </a:t>
            </a:r>
            <a:r>
              <a:rPr lang="de-DE" sz="1400" dirty="0" err="1" smtClean="0">
                <a:latin typeface="Courier New" charset="0"/>
              </a:rPr>
              <a:t>y.PLZ</a:t>
            </a:r>
            <a:r>
              <a:rPr lang="de-DE" sz="1400" dirty="0" smtClean="0">
                <a:latin typeface="Courier New" charset="0"/>
              </a:rPr>
              <a:t> </a:t>
            </a:r>
            <a:r>
              <a:rPr lang="de-DE" sz="1400" b="1" dirty="0" err="1">
                <a:latin typeface="Courier New" charset="0"/>
              </a:rPr>
              <a:t>or</a:t>
            </a:r>
            <a:r>
              <a:rPr lang="de-DE" sz="1400" dirty="0">
                <a:latin typeface="Courier New" charset="0"/>
              </a:rPr>
              <a:t> </a:t>
            </a:r>
            <a:endParaRPr lang="de-DE" sz="1400" dirty="0" smtClean="0">
              <a:latin typeface="Courier New" charset="0"/>
            </a:endParaRPr>
          </a:p>
          <a:p>
            <a:pPr>
              <a:defRPr/>
            </a:pPr>
            <a:r>
              <a:rPr lang="de-DE" sz="1400" dirty="0">
                <a:latin typeface="Courier New" charset="0"/>
              </a:rPr>
              <a:t> </a:t>
            </a:r>
            <a:r>
              <a:rPr lang="de-DE" sz="1400" dirty="0" smtClean="0">
                <a:latin typeface="Courier New" charset="0"/>
              </a:rPr>
              <a:t>           (</a:t>
            </a:r>
            <a:r>
              <a:rPr lang="de-DE" sz="1400" dirty="0" err="1" smtClean="0">
                <a:latin typeface="Courier New" charset="0"/>
              </a:rPr>
              <a:t>x.Ort</a:t>
            </a:r>
            <a:r>
              <a:rPr lang="de-DE" sz="1400" dirty="0" smtClean="0">
                <a:latin typeface="Courier New" charset="0"/>
              </a:rPr>
              <a:t> </a:t>
            </a:r>
            <a:r>
              <a:rPr lang="de-DE" sz="1400" dirty="0">
                <a:latin typeface="Courier New" charset="0"/>
              </a:rPr>
              <a:t>= </a:t>
            </a:r>
            <a:r>
              <a:rPr lang="de-DE" sz="1400" dirty="0" err="1" smtClean="0">
                <a:latin typeface="Courier New" charset="0"/>
              </a:rPr>
              <a:t>y.Ort</a:t>
            </a:r>
            <a:r>
              <a:rPr lang="de-DE" sz="1400" dirty="0" smtClean="0">
                <a:latin typeface="Courier New" charset="0"/>
              </a:rPr>
              <a:t> </a:t>
            </a:r>
            <a:r>
              <a:rPr lang="de-DE" sz="1400" b="1" dirty="0" err="1" smtClean="0">
                <a:latin typeface="Courier New" charset="0"/>
              </a:rPr>
              <a:t>and</a:t>
            </a:r>
            <a:endParaRPr lang="de-DE" sz="1400" b="1" dirty="0" smtClean="0">
              <a:latin typeface="Courier New" charset="0"/>
            </a:endParaRPr>
          </a:p>
          <a:p>
            <a:pPr>
              <a:defRPr/>
            </a:pPr>
            <a:r>
              <a:rPr lang="de-DE" sz="1400" dirty="0">
                <a:latin typeface="Courier New" charset="0"/>
              </a:rPr>
              <a:t> </a:t>
            </a:r>
            <a:r>
              <a:rPr lang="de-DE" sz="1400" dirty="0" smtClean="0">
                <a:latin typeface="Courier New" charset="0"/>
              </a:rPr>
              <a:t>            </a:t>
            </a:r>
            <a:r>
              <a:rPr lang="de-DE" sz="1400" dirty="0" err="1" smtClean="0">
                <a:latin typeface="Courier New" charset="0"/>
              </a:rPr>
              <a:t>x.BLand</a:t>
            </a:r>
            <a:r>
              <a:rPr lang="de-DE" sz="1400" dirty="0" smtClean="0">
                <a:latin typeface="Courier New" charset="0"/>
              </a:rPr>
              <a:t> = </a:t>
            </a:r>
            <a:r>
              <a:rPr lang="de-DE" sz="1400" dirty="0" err="1" smtClean="0">
                <a:latin typeface="Courier New" charset="0"/>
              </a:rPr>
              <a:t>y.BLand</a:t>
            </a:r>
            <a:r>
              <a:rPr lang="de-DE" sz="1400" dirty="0" smtClean="0">
                <a:latin typeface="Courier New" charset="0"/>
              </a:rPr>
              <a:t>)))</a:t>
            </a:r>
            <a:endParaRPr lang="de-DE" sz="1400" dirty="0">
              <a:latin typeface="Courier New" charset="0"/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4140456" y="5898543"/>
            <a:ext cx="2596061" cy="612648"/>
          </a:xfrm>
          <a:prstGeom prst="wedgeRoundRectCallout">
            <a:avLst>
              <a:gd name="adj1" fmla="val -17913"/>
              <a:gd name="adj2" fmla="val -227288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Zusätzlicher</a:t>
            </a:r>
            <a:r>
              <a:rPr lang="en-US" dirty="0" smtClean="0">
                <a:solidFill>
                  <a:schemeClr val="tx1"/>
                </a:solidFill>
              </a:rPr>
              <a:t> Test </a:t>
            </a:r>
            <a:r>
              <a:rPr lang="en-US" dirty="0" err="1" smtClean="0">
                <a:solidFill>
                  <a:schemeClr val="tx1"/>
                </a:solidFill>
              </a:rPr>
              <a:t>nötig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790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42913"/>
          </a:xfrm>
        </p:spPr>
        <p:txBody>
          <a:bodyPr/>
          <a:lstStyle/>
          <a:p>
            <a:r>
              <a:rPr lang="de-DE" sz="2800" dirty="0" smtClean="0">
                <a:latin typeface="Arial" charset="0"/>
                <a:ea typeface="ＭＳ Ｐゴシック" charset="0"/>
                <a:cs typeface="ＭＳ Ｐゴシック" charset="0"/>
              </a:rPr>
              <a:t>Synthese von </a:t>
            </a:r>
            <a:r>
              <a:rPr lang="de-DE" sz="2800" dirty="0" err="1" smtClean="0">
                <a:latin typeface="Arial" charset="0"/>
                <a:ea typeface="ＭＳ Ｐゴシック" charset="0"/>
                <a:cs typeface="ＭＳ Ｐゴシック" charset="0"/>
              </a:rPr>
              <a:t>Relationenschemata</a:t>
            </a:r>
            <a:endParaRPr lang="de-DE" sz="28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11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066800"/>
            <a:ext cx="8439150" cy="5674568"/>
          </a:xfrm>
        </p:spPr>
        <p:txBody>
          <a:bodyPr/>
          <a:lstStyle/>
          <a:p>
            <a:pPr marL="457200" indent="-457200" defTabSz="914400">
              <a:lnSpc>
                <a:spcPct val="90000"/>
              </a:lnSpc>
              <a:buFontTx/>
              <a:buNone/>
            </a:pPr>
            <a:r>
              <a:rPr lang="de-DE" sz="1800" dirty="0" err="1">
                <a:latin typeface="Arial" charset="0"/>
                <a:ea typeface="ＭＳ Ｐゴシック" charset="0"/>
                <a:cs typeface="ＭＳ Ｐゴシック" charset="0"/>
              </a:rPr>
              <a:t>ProfessorenAdr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: {[</a:t>
            </a:r>
            <a:r>
              <a:rPr lang="de-DE" sz="1800" dirty="0" err="1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PersNr</a:t>
            </a: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, Name, Rang, Raum, Ort, Straße, PLZ, Vorwahl, </a:t>
            </a:r>
            <a:r>
              <a:rPr lang="de-DE" sz="1800" dirty="0" err="1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BLand</a:t>
            </a: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, EW, Landesregierung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]</a:t>
            </a: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</a:rPr>
              <a:t>}</a:t>
            </a:r>
          </a:p>
          <a:p>
            <a:pPr marL="457200" indent="-457200" defTabSz="914400">
              <a:lnSpc>
                <a:spcPct val="90000"/>
              </a:lnSpc>
              <a:buFontTx/>
              <a:buNone/>
            </a:pPr>
            <a:r>
              <a:rPr lang="de-DE" sz="1800" dirty="0" err="1" smtClean="0">
                <a:latin typeface="Arial" charset="0"/>
                <a:ea typeface="ＭＳ Ｐゴシック" charset="0"/>
              </a:rPr>
              <a:t>F</a:t>
            </a:r>
            <a:r>
              <a:rPr lang="de-DE" sz="1800" baseline="-25000" dirty="0" err="1" smtClean="0">
                <a:latin typeface="Arial" charset="0"/>
                <a:ea typeface="ＭＳ Ｐゴシック" charset="0"/>
              </a:rPr>
              <a:t>c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:</a:t>
            </a:r>
            <a:endParaRPr lang="de-DE" sz="1800" baseline="-25000" dirty="0">
              <a:latin typeface="Arial" charset="0"/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F1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{</a:t>
            </a:r>
            <a:r>
              <a:rPr lang="de-DE" sz="1800" dirty="0" err="1">
                <a:latin typeface="Arial" charset="0"/>
                <a:ea typeface="ＭＳ Ｐゴシック" charset="0"/>
              </a:rPr>
              <a:t>PersNr</a:t>
            </a:r>
            <a:r>
              <a:rPr lang="de-DE" sz="1800" dirty="0">
                <a:latin typeface="Arial" charset="0"/>
                <a:ea typeface="ＭＳ Ｐゴシック" charset="0"/>
              </a:rPr>
              <a:t>} 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⟶ {</a:t>
            </a:r>
            <a:r>
              <a:rPr lang="de-DE" sz="1800" dirty="0">
                <a:latin typeface="Arial" charset="0"/>
                <a:ea typeface="ＭＳ Ｐゴシック" charset="0"/>
              </a:rPr>
              <a:t>Name, Rang, Raum, Ort, Straße, </a:t>
            </a:r>
            <a:r>
              <a:rPr lang="de-DE" sz="1800" dirty="0" err="1">
                <a:latin typeface="Arial" charset="0"/>
                <a:ea typeface="ＭＳ Ｐゴシック" charset="0"/>
              </a:rPr>
              <a:t>BLand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}</a:t>
            </a:r>
          </a:p>
          <a:p>
            <a:pPr lvl="1">
              <a:lnSpc>
                <a:spcPct val="90000"/>
              </a:lnSpc>
            </a:pP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F2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 {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Raum} ⟶ {</a:t>
            </a:r>
            <a:r>
              <a:rPr lang="de-DE" sz="1800" dirty="0" err="1">
                <a:latin typeface="Arial" charset="0"/>
                <a:ea typeface="ＭＳ Ｐゴシック" charset="0"/>
                <a:sym typeface="Wingdings" charset="0"/>
              </a:rPr>
              <a:t>PersNr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}</a:t>
            </a:r>
          </a:p>
          <a:p>
            <a:pPr lvl="1">
              <a:lnSpc>
                <a:spcPct val="90000"/>
              </a:lnSpc>
            </a:pP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F3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 {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Straße, </a:t>
            </a:r>
            <a:r>
              <a:rPr lang="de-DE" sz="1800" dirty="0" err="1">
                <a:latin typeface="Arial" charset="0"/>
                <a:ea typeface="ＭＳ Ｐゴシック" charset="0"/>
                <a:sym typeface="Wingdings" charset="0"/>
              </a:rPr>
              <a:t>BLand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, Ort} ⟶ {PLZ}</a:t>
            </a:r>
          </a:p>
          <a:p>
            <a:pPr lvl="1">
              <a:lnSpc>
                <a:spcPct val="90000"/>
              </a:lnSpc>
            </a:pP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F4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 {</a:t>
            </a:r>
            <a:r>
              <a:rPr lang="de-DE" sz="1800" dirty="0" err="1">
                <a:latin typeface="Arial" charset="0"/>
                <a:ea typeface="ＭＳ Ｐゴシック" charset="0"/>
                <a:sym typeface="Wingdings" charset="0"/>
              </a:rPr>
              <a:t>Ort,BLand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} ⟶ {EW, Vorwahl}</a:t>
            </a:r>
          </a:p>
          <a:p>
            <a:pPr lvl="1">
              <a:lnSpc>
                <a:spcPct val="90000"/>
              </a:lnSpc>
            </a:pP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F5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 {</a:t>
            </a:r>
            <a:r>
              <a:rPr lang="de-DE" sz="1800" dirty="0" err="1">
                <a:latin typeface="Arial" charset="0"/>
                <a:ea typeface="ＭＳ Ｐゴシック" charset="0"/>
                <a:sym typeface="Wingdings" charset="0"/>
              </a:rPr>
              <a:t>BLand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} ⟶ {Landesregierung} </a:t>
            </a:r>
          </a:p>
          <a:p>
            <a:pPr lvl="1">
              <a:lnSpc>
                <a:spcPct val="90000"/>
              </a:lnSpc>
            </a:pP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F6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 {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PLZ} ⟶ {</a:t>
            </a:r>
            <a:r>
              <a:rPr lang="de-DE" sz="1800" dirty="0" err="1">
                <a:latin typeface="Arial" charset="0"/>
                <a:ea typeface="ＭＳ Ｐゴシック" charset="0"/>
                <a:sym typeface="Wingdings" charset="0"/>
              </a:rPr>
              <a:t>BLand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, Ort}</a:t>
            </a:r>
          </a:p>
          <a:p>
            <a:pPr marL="914400" lvl="1" indent="-457200" defTabSz="914400">
              <a:lnSpc>
                <a:spcPct val="90000"/>
              </a:lnSpc>
              <a:buFont typeface="Webdings" charset="0"/>
              <a:buAutoNum type="arabicPeriod"/>
            </a:pPr>
            <a:endParaRPr lang="de-DE" sz="1800" dirty="0">
              <a:latin typeface="Arial" charset="0"/>
              <a:ea typeface="ＭＳ Ｐゴシック" charset="0"/>
              <a:sym typeface="Wingdings" charset="0"/>
            </a:endParaRPr>
          </a:p>
          <a:p>
            <a:pPr marL="457200" indent="-457200" defTabSz="914400">
              <a:lnSpc>
                <a:spcPct val="90000"/>
              </a:lnSpc>
              <a:buFontTx/>
              <a:buNone/>
            </a:pPr>
            <a:r>
              <a:rPr lang="de-DE" sz="1800" b="1" dirty="0">
                <a:latin typeface="Arial" charset="0"/>
                <a:ea typeface="ＭＳ Ｐゴシック" charset="0"/>
                <a:cs typeface="ＭＳ Ｐゴシック" charset="0"/>
              </a:rPr>
              <a:t>Professoren: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{[</a:t>
            </a:r>
            <a:r>
              <a:rPr lang="de-DE" sz="1800" dirty="0" err="1">
                <a:solidFill>
                  <a:srgbClr val="032EF0"/>
                </a:solidFill>
                <a:latin typeface="Arial" charset="0"/>
                <a:ea typeface="ＭＳ Ｐゴシック" charset="0"/>
                <a:cs typeface="ＭＳ Ｐゴシック" charset="0"/>
              </a:rPr>
              <a:t>PersNr</a:t>
            </a:r>
            <a:r>
              <a:rPr lang="de-DE" sz="1800" dirty="0">
                <a:solidFill>
                  <a:srgbClr val="032EF0"/>
                </a:solidFill>
                <a:latin typeface="Arial" charset="0"/>
                <a:ea typeface="ＭＳ Ｐゴシック" charset="0"/>
                <a:cs typeface="ＭＳ Ｐゴシック" charset="0"/>
              </a:rPr>
              <a:t>, Name, Rang, Raum, Ort, Straße, </a:t>
            </a:r>
            <a:r>
              <a:rPr lang="de-DE" sz="1800" dirty="0" err="1">
                <a:solidFill>
                  <a:srgbClr val="032EF0"/>
                </a:solidFill>
                <a:latin typeface="Arial" charset="0"/>
                <a:ea typeface="ＭＳ Ｐゴシック" charset="0"/>
                <a:cs typeface="ＭＳ Ｐゴシック" charset="0"/>
              </a:rPr>
              <a:t>BLand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]</a:t>
            </a: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</a:rPr>
              <a:t>} </a:t>
            </a:r>
          </a:p>
          <a:p>
            <a:pPr marL="457200" indent="-457200" defTabSz="914400">
              <a:lnSpc>
                <a:spcPct val="90000"/>
              </a:lnSpc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                     zugeordnete </a:t>
            </a:r>
            <a:r>
              <a:rPr lang="de-DE" sz="1800" b="1" dirty="0">
                <a:latin typeface="Arial" charset="0"/>
                <a:ea typeface="ＭＳ Ｐゴシック" charset="0"/>
              </a:rPr>
              <a:t>FDs</a:t>
            </a:r>
            <a:r>
              <a:rPr lang="de-DE" sz="1800" dirty="0">
                <a:latin typeface="Arial" charset="0"/>
                <a:ea typeface="ＭＳ Ｐゴシック" charset="0"/>
              </a:rPr>
              <a:t> = {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F1, F2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}, </a:t>
            </a:r>
            <a:r>
              <a:rPr lang="de-DE" sz="1800" dirty="0" err="1" smtClean="0">
                <a:latin typeface="Symbol" charset="2"/>
                <a:ea typeface="ＭＳ Ｐゴシック" charset="0"/>
                <a:cs typeface="Symbol" charset="2"/>
              </a:rPr>
              <a:t>k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= {{</a:t>
            </a:r>
            <a:r>
              <a:rPr lang="de-DE" sz="1800" dirty="0" err="1" smtClean="0">
                <a:latin typeface="Arial" charset="0"/>
                <a:ea typeface="ＭＳ Ｐゴシック" charset="0"/>
              </a:rPr>
              <a:t>PersNr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}, {Raum}}</a:t>
            </a: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457200" indent="-457200" defTabSz="914400">
              <a:lnSpc>
                <a:spcPct val="90000"/>
              </a:lnSpc>
              <a:buFontTx/>
              <a:buNone/>
            </a:pPr>
            <a:r>
              <a:rPr lang="de-DE" sz="1800" b="1" dirty="0" err="1">
                <a:latin typeface="Arial" charset="0"/>
                <a:ea typeface="ＭＳ Ｐゴシック" charset="0"/>
                <a:cs typeface="ＭＳ Ｐゴシック" charset="0"/>
              </a:rPr>
              <a:t>PLZverzeichnis</a:t>
            </a:r>
            <a:r>
              <a:rPr lang="de-DE" sz="1800" b="1" dirty="0">
                <a:latin typeface="Arial" charset="0"/>
                <a:ea typeface="ＭＳ Ｐゴシック" charset="0"/>
                <a:cs typeface="ＭＳ Ｐゴシック" charset="0"/>
              </a:rPr>
              <a:t>: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{[</a:t>
            </a:r>
            <a:r>
              <a:rPr lang="de-DE" sz="1800" dirty="0">
                <a:solidFill>
                  <a:srgbClr val="032EF0"/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Straße, </a:t>
            </a:r>
            <a:r>
              <a:rPr lang="de-DE" sz="1800" dirty="0" err="1">
                <a:solidFill>
                  <a:srgbClr val="032EF0"/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BLand</a:t>
            </a:r>
            <a:r>
              <a:rPr lang="de-DE" sz="1800" dirty="0">
                <a:solidFill>
                  <a:srgbClr val="032EF0"/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, Ort, PLZ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]</a:t>
            </a: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</a:rPr>
              <a:t>} 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de-DE" sz="1800" dirty="0"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                           </a:t>
            </a:r>
            <a:r>
              <a:rPr lang="de-DE" sz="1800" dirty="0" err="1" smtClean="0">
                <a:latin typeface="Arial" charset="0"/>
                <a:ea typeface="ＭＳ Ｐゴシック" charset="0"/>
              </a:rPr>
              <a:t>zug</a:t>
            </a:r>
            <a:r>
              <a:rPr lang="de-DE" sz="1800" dirty="0">
                <a:latin typeface="Arial" charset="0"/>
                <a:ea typeface="ＭＳ Ｐゴシック" charset="0"/>
              </a:rPr>
              <a:t>. </a:t>
            </a:r>
            <a:r>
              <a:rPr lang="de-DE" sz="1800" b="1" dirty="0">
                <a:latin typeface="Arial" charset="0"/>
                <a:ea typeface="ＭＳ Ｐゴシック" charset="0"/>
              </a:rPr>
              <a:t>FDs</a:t>
            </a:r>
            <a:r>
              <a:rPr lang="de-DE" sz="1800" dirty="0">
                <a:latin typeface="Arial" charset="0"/>
                <a:ea typeface="ＭＳ Ｐゴシック" charset="0"/>
              </a:rPr>
              <a:t> = {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F3, F6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}, </a:t>
            </a:r>
            <a:r>
              <a:rPr lang="de-DE" sz="1800" dirty="0" err="1" smtClean="0">
                <a:latin typeface="Symbol" charset="2"/>
                <a:ea typeface="ＭＳ Ｐゴシック" charset="0"/>
                <a:cs typeface="Symbol" charset="2"/>
              </a:rPr>
              <a:t>k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</a:rPr>
              <a:t>= {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{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Straße, </a:t>
            </a:r>
            <a:r>
              <a:rPr lang="de-DE" sz="1800" dirty="0" err="1">
                <a:latin typeface="Arial" charset="0"/>
                <a:ea typeface="ＭＳ Ｐゴシック" charset="0"/>
                <a:sym typeface="Wingdings" charset="0"/>
              </a:rPr>
              <a:t>BLand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, Ort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}</a:t>
            </a:r>
            <a:r>
              <a:rPr lang="de-DE" sz="1800" dirty="0">
                <a:latin typeface="Arial" charset="0"/>
                <a:ea typeface="ＭＳ Ｐゴシック" charset="0"/>
              </a:rPr>
              <a:t>,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{Straße, PLZ}}</a:t>
            </a:r>
            <a:endParaRPr lang="de-DE" sz="1800" dirty="0">
              <a:latin typeface="Arial" charset="0"/>
              <a:ea typeface="ＭＳ Ｐゴシック" charset="0"/>
            </a:endParaRPr>
          </a:p>
          <a:p>
            <a:pPr marL="457200" indent="-457200" defTabSz="914400">
              <a:lnSpc>
                <a:spcPct val="90000"/>
              </a:lnSpc>
              <a:buFontTx/>
              <a:buNone/>
            </a:pPr>
            <a:r>
              <a:rPr lang="de-DE" sz="1800" b="1" dirty="0" err="1" smtClean="0">
                <a:latin typeface="Arial" charset="0"/>
                <a:ea typeface="ＭＳ Ｐゴシック" charset="0"/>
                <a:cs typeface="ＭＳ Ｐゴシック" charset="0"/>
              </a:rPr>
              <a:t>OrteVerzeichnis</a:t>
            </a:r>
            <a:r>
              <a:rPr lang="de-DE" sz="1800" b="1" dirty="0">
                <a:latin typeface="Arial" charset="0"/>
                <a:ea typeface="ＭＳ Ｐゴシック" charset="0"/>
                <a:cs typeface="ＭＳ Ｐゴシック" charset="0"/>
              </a:rPr>
              <a:t>: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{[</a:t>
            </a:r>
            <a:r>
              <a:rPr lang="de-DE" sz="1800" dirty="0">
                <a:solidFill>
                  <a:srgbClr val="032EF0"/>
                </a:solidFill>
                <a:latin typeface="Arial" charset="0"/>
                <a:ea typeface="ＭＳ Ｐゴシック" charset="0"/>
                <a:cs typeface="ＭＳ Ｐゴシック" charset="0"/>
              </a:rPr>
              <a:t>Ort, </a:t>
            </a:r>
            <a:r>
              <a:rPr lang="de-DE" sz="1800" dirty="0" err="1">
                <a:solidFill>
                  <a:srgbClr val="032EF0"/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BLand</a:t>
            </a:r>
            <a:r>
              <a:rPr lang="de-DE" sz="1800" dirty="0">
                <a:solidFill>
                  <a:srgbClr val="032EF0"/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, EW, Vorwahl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]</a:t>
            </a: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</a:rPr>
              <a:t>}</a:t>
            </a:r>
            <a:endParaRPr lang="de-DE" sz="1800" dirty="0" smtClean="0">
              <a:latin typeface="Arial" charset="0"/>
              <a:ea typeface="ＭＳ Ｐゴシック" charset="0"/>
            </a:endParaRPr>
          </a:p>
          <a:p>
            <a:pPr marL="457200" indent="-457200">
              <a:lnSpc>
                <a:spcPct val="90000"/>
              </a:lnSpc>
              <a:buNone/>
            </a:pPr>
            <a:r>
              <a:rPr lang="de-DE" sz="1800" dirty="0" smtClean="0">
                <a:latin typeface="Arial" charset="0"/>
                <a:ea typeface="ＭＳ Ｐゴシック" charset="0"/>
              </a:rPr>
              <a:t>                              zugeordnete </a:t>
            </a:r>
            <a:r>
              <a:rPr lang="de-DE" sz="1800" b="1" dirty="0">
                <a:latin typeface="Arial" charset="0"/>
                <a:ea typeface="ＭＳ Ｐゴシック" charset="0"/>
              </a:rPr>
              <a:t>FDs</a:t>
            </a:r>
            <a:r>
              <a:rPr lang="de-DE" sz="1800" dirty="0">
                <a:latin typeface="Arial" charset="0"/>
                <a:ea typeface="ＭＳ Ｐゴシック" charset="0"/>
              </a:rPr>
              <a:t> = {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F4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}, </a:t>
            </a:r>
            <a:r>
              <a:rPr lang="de-DE" sz="1800" dirty="0" err="1" smtClean="0">
                <a:latin typeface="Symbol" charset="2"/>
                <a:ea typeface="ＭＳ Ｐゴシック" charset="0"/>
                <a:cs typeface="Symbol" charset="2"/>
              </a:rPr>
              <a:t>k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= {{</a:t>
            </a:r>
            <a:r>
              <a:rPr lang="de-DE" sz="1800" dirty="0" err="1">
                <a:latin typeface="Arial" charset="0"/>
                <a:ea typeface="ＭＳ Ｐゴシック" charset="0"/>
                <a:sym typeface="Wingdings" charset="0"/>
              </a:rPr>
              <a:t>Ort,BLand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}} </a:t>
            </a:r>
          </a:p>
          <a:p>
            <a:pPr marL="457200" indent="-457200" defTabSz="914400">
              <a:lnSpc>
                <a:spcPct val="90000"/>
              </a:lnSpc>
              <a:buFontTx/>
              <a:buNone/>
            </a:pPr>
            <a:r>
              <a:rPr lang="de-DE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Regierungen:</a:t>
            </a: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</a:rPr>
              <a:t> {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[</a:t>
            </a:r>
            <a:r>
              <a:rPr lang="de-DE" sz="1800" dirty="0">
                <a:solidFill>
                  <a:srgbClr val="032EF0"/>
                </a:solidFill>
                <a:latin typeface="Arial" charset="0"/>
                <a:ea typeface="ＭＳ Ｐゴシック" charset="0"/>
                <a:cs typeface="ＭＳ Ｐゴシック" charset="0"/>
              </a:rPr>
              <a:t>Bland, Landesregierung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]</a:t>
            </a: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</a:rPr>
              <a:t>}</a:t>
            </a:r>
            <a:endParaRPr lang="de-DE" sz="1800" dirty="0">
              <a:latin typeface="Arial" charset="0"/>
              <a:ea typeface="ＭＳ Ｐゴシック" charset="0"/>
            </a:endParaRPr>
          </a:p>
          <a:p>
            <a:pPr marL="457200" indent="-457200">
              <a:lnSpc>
                <a:spcPct val="90000"/>
              </a:lnSpc>
              <a:buNone/>
            </a:pPr>
            <a:r>
              <a:rPr lang="de-DE" sz="1800" dirty="0" smtClean="0">
                <a:latin typeface="Arial" charset="0"/>
                <a:ea typeface="ＭＳ Ｐゴシック" charset="0"/>
              </a:rPr>
              <a:t>                      </a:t>
            </a:r>
            <a:r>
              <a:rPr lang="de-DE" sz="1800" dirty="0">
                <a:latin typeface="Arial" charset="0"/>
                <a:ea typeface="ＭＳ Ｐゴシック" charset="0"/>
              </a:rPr>
              <a:t>  zugeordnete </a:t>
            </a:r>
            <a:r>
              <a:rPr lang="de-DE" sz="1800" b="1" dirty="0">
                <a:latin typeface="Arial" charset="0"/>
                <a:ea typeface="ＭＳ Ｐゴシック" charset="0"/>
              </a:rPr>
              <a:t>FDs</a:t>
            </a:r>
            <a:r>
              <a:rPr lang="de-DE" sz="1800" dirty="0">
                <a:latin typeface="Arial" charset="0"/>
                <a:ea typeface="ＭＳ Ｐゴシック" charset="0"/>
              </a:rPr>
              <a:t> = {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F5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}, </a:t>
            </a:r>
            <a:r>
              <a:rPr lang="de-DE" sz="1800" dirty="0" err="1" smtClean="0">
                <a:latin typeface="Symbol" charset="2"/>
                <a:ea typeface="ＭＳ Ｐゴシック" charset="0"/>
                <a:cs typeface="Symbol" charset="2"/>
              </a:rPr>
              <a:t>k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</a:rPr>
              <a:t>= {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{</a:t>
            </a:r>
            <a:r>
              <a:rPr lang="de-DE" sz="1800" dirty="0" err="1">
                <a:latin typeface="Arial" charset="0"/>
                <a:ea typeface="ＭＳ Ｐゴシック" charset="0"/>
                <a:sym typeface="Wingdings" charset="0"/>
              </a:rPr>
              <a:t>BLand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}}</a:t>
            </a: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511339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54025"/>
          </a:xfrm>
        </p:spPr>
        <p:txBody>
          <a:bodyPr/>
          <a:lstStyle/>
          <a:p>
            <a:r>
              <a:rPr lang="de-DE" sz="2800">
                <a:latin typeface="Arial" charset="0"/>
                <a:ea typeface="ＭＳ Ｐゴシック" charset="0"/>
                <a:cs typeface="ＭＳ Ｐゴシック" charset="0"/>
              </a:rPr>
              <a:t>Synthesealgorithmus</a:t>
            </a:r>
          </a:p>
        </p:txBody>
      </p:sp>
      <p:sp>
        <p:nvSpPr>
          <p:cNvPr id="870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066800"/>
            <a:ext cx="8439150" cy="5257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Wir geben jetzt einen sogenannten Synthesealgorithmus an, mit dem zu einem gegebenen </a:t>
            </a:r>
            <a:r>
              <a:rPr lang="de-DE" sz="1800" dirty="0" err="1">
                <a:latin typeface="Arial" charset="0"/>
                <a:ea typeface="ＭＳ Ｐゴシック" charset="0"/>
                <a:cs typeface="ＭＳ Ｐゴシック" charset="0"/>
              </a:rPr>
              <a:t>Relationenschema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mit funktionalen Anhängigkeiten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F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 eine </a:t>
            </a:r>
            <a:r>
              <a:rPr lang="de-DE" sz="1800" dirty="0" smtClean="0">
                <a:latin typeface="Arial" charset="0"/>
                <a:ea typeface="ＭＳ Ｐゴシック" charset="0"/>
                <a:cs typeface="ＭＳ Ｐゴシック" charset="0"/>
              </a:rPr>
              <a:t>Darstellung in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1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, ..., </a:t>
            </a:r>
            <a:r>
              <a:rPr lang="de-DE" sz="1800" dirty="0" err="1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  <a:cs typeface="ＭＳ Ｐゴシック" charset="0"/>
              </a:rPr>
              <a:t>R</a:t>
            </a:r>
            <a:r>
              <a:rPr lang="de-DE" sz="18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n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  <a:cs typeface="ＭＳ Ｐゴシック" charset="0"/>
              </a:rPr>
              <a:t>ermittelt wird, die alle drei folgenden Kriterien erfüllt.</a:t>
            </a: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18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1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, ..., </a:t>
            </a:r>
            <a:r>
              <a:rPr lang="de-DE" sz="1800" dirty="0" err="1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18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n</a:t>
            </a:r>
            <a:r>
              <a:rPr lang="de-DE" sz="1800" dirty="0">
                <a:latin typeface="Arial" charset="0"/>
                <a:ea typeface="ＭＳ Ｐゴシック" charset="0"/>
              </a:rPr>
              <a:t> ist eine verlustlose </a:t>
            </a:r>
            <a:r>
              <a:rPr lang="de-DE" sz="1800" dirty="0" err="1" smtClean="0">
                <a:latin typeface="Arial" charset="0"/>
                <a:ea typeface="ＭＳ Ｐゴシック" charset="0"/>
              </a:rPr>
              <a:t>Relationendarstellung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von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1800" dirty="0">
                <a:latin typeface="Arial" charset="0"/>
                <a:ea typeface="ＭＳ Ｐゴシック" charset="0"/>
              </a:rPr>
              <a:t>.</a:t>
            </a:r>
          </a:p>
          <a:p>
            <a:pPr lvl="1"/>
            <a:endParaRPr lang="de-DE" sz="1800" dirty="0">
              <a:latin typeface="Arial" charset="0"/>
              <a:ea typeface="ＭＳ Ｐゴシック" charset="0"/>
            </a:endParaRPr>
          </a:p>
          <a:p>
            <a:pPr lvl="1"/>
            <a:r>
              <a:rPr lang="de-DE" sz="1800" dirty="0">
                <a:latin typeface="Arial" charset="0"/>
                <a:ea typeface="ＭＳ Ｐゴシック" charset="0"/>
              </a:rPr>
              <a:t>Die </a:t>
            </a:r>
            <a:r>
              <a:rPr lang="de-DE" sz="1800" dirty="0" err="1" smtClean="0">
                <a:latin typeface="Arial" charset="0"/>
                <a:ea typeface="ＭＳ Ｐゴシック" charset="0"/>
              </a:rPr>
              <a:t>Relationendarstellung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1800" baseline="-25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1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, ..., </a:t>
            </a:r>
            <a:r>
              <a:rPr lang="de-DE" sz="1800" dirty="0" err="1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18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n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</a:rPr>
              <a:t>ist abhängigkeitserhaltend. </a:t>
            </a:r>
          </a:p>
          <a:p>
            <a:pPr lvl="1"/>
            <a:endParaRPr lang="de-DE" sz="1800" dirty="0">
              <a:latin typeface="Arial" charset="0"/>
              <a:ea typeface="ＭＳ Ｐゴシック" charset="0"/>
            </a:endParaRPr>
          </a:p>
          <a:p>
            <a:pPr lvl="1"/>
            <a:r>
              <a:rPr lang="de-DE" sz="1800" dirty="0">
                <a:latin typeface="Arial" charset="0"/>
                <a:ea typeface="ＭＳ Ｐゴシック" charset="0"/>
              </a:rPr>
              <a:t>Alle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18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1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, ..., </a:t>
            </a:r>
            <a:r>
              <a:rPr lang="de-DE" sz="1800" dirty="0" err="1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18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n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</a:rPr>
              <a:t>sind in dritter Normalform.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514890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98475"/>
          </a:xfrm>
        </p:spPr>
        <p:txBody>
          <a:bodyPr/>
          <a:lstStyle/>
          <a:p>
            <a:r>
              <a:rPr lang="de-DE">
                <a:latin typeface="Arial" charset="0"/>
                <a:ea typeface="ＭＳ Ｐゴシック" charset="0"/>
                <a:cs typeface="ＭＳ Ｐゴシック" charset="0"/>
              </a:rPr>
              <a:t>Schlüsselbestimmung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3865564"/>
            <a:ext cx="8439150" cy="2459037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Kandidatenschlüssel von </a:t>
            </a:r>
            <a:r>
              <a:rPr lang="de-DE" sz="1800" i="1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Städte</a:t>
            </a: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:</a:t>
            </a:r>
          </a:p>
          <a:p>
            <a:pPr lvl="1">
              <a:lnSpc>
                <a:spcPct val="80000"/>
              </a:lnSpc>
            </a:pP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{</a:t>
            </a:r>
            <a:r>
              <a:rPr lang="de-DE" sz="1800" dirty="0" err="1">
                <a:solidFill>
                  <a:srgbClr val="0000FF"/>
                </a:solidFill>
                <a:latin typeface="Arial" charset="0"/>
                <a:ea typeface="ＭＳ Ｐゴシック" charset="0"/>
              </a:rPr>
              <a:t>Name,BLand</a:t>
            </a: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}</a:t>
            </a:r>
          </a:p>
          <a:p>
            <a:pPr lvl="1">
              <a:lnSpc>
                <a:spcPct val="80000"/>
              </a:lnSpc>
            </a:pP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{</a:t>
            </a:r>
            <a:r>
              <a:rPr lang="de-DE" sz="1800" dirty="0" err="1">
                <a:solidFill>
                  <a:srgbClr val="0000FF"/>
                </a:solidFill>
                <a:latin typeface="Arial" charset="0"/>
                <a:ea typeface="ＭＳ Ｐゴシック" charset="0"/>
              </a:rPr>
              <a:t>Name,Vorwahl</a:t>
            </a: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}</a:t>
            </a:r>
          </a:p>
          <a:p>
            <a:pPr lvl="1">
              <a:lnSpc>
                <a:spcPct val="80000"/>
              </a:lnSpc>
            </a:pPr>
            <a:endParaRPr lang="de-DE" sz="1800" dirty="0">
              <a:solidFill>
                <a:srgbClr val="0000FF"/>
              </a:solidFill>
              <a:latin typeface="Arial" charset="0"/>
              <a:ea typeface="ＭＳ Ｐゴシック" charset="0"/>
            </a:endParaRPr>
          </a:p>
          <a:p>
            <a:pPr lvl="1">
              <a:lnSpc>
                <a:spcPct val="80000"/>
              </a:lnSpc>
            </a:pPr>
            <a:endParaRPr lang="de-DE" sz="1800" dirty="0">
              <a:solidFill>
                <a:srgbClr val="0000FF"/>
              </a:solidFill>
              <a:latin typeface="Arial" charset="0"/>
              <a:ea typeface="ＭＳ Ｐゴシック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endParaRPr lang="de-DE" sz="1400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endParaRPr lang="de-DE" sz="1400" dirty="0">
              <a:latin typeface="Arial" charset="0"/>
              <a:ea typeface="ＭＳ Ｐゴシック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endParaRPr lang="de-DE" sz="1400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endParaRPr lang="de-DE" sz="1400" dirty="0"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de-DE" sz="1400" dirty="0">
                <a:ea typeface="ＭＳ Ｐゴシック" charset="0"/>
                <a:cs typeface="ＭＳ Ｐゴシック" charset="0"/>
              </a:rPr>
              <a:t>Beachte, dass 2 kleinere Städte  dieselbe Vorwahl  haben können</a:t>
            </a:r>
            <a:endParaRPr lang="de-DE" sz="1400" dirty="0">
              <a:solidFill>
                <a:schemeClr val="accent1"/>
              </a:solidFill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260100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5809106"/>
              </p:ext>
            </p:extLst>
          </p:nvPr>
        </p:nvGraphicFramePr>
        <p:xfrm>
          <a:off x="1764324" y="1268413"/>
          <a:ext cx="5723792" cy="2346498"/>
        </p:xfrm>
        <a:graphic>
          <a:graphicData uri="http://schemas.openxmlformats.org/drawingml/2006/table">
            <a:tbl>
              <a:tblPr/>
              <a:tblGrid>
                <a:gridCol w="1296866"/>
                <a:gridCol w="1699846"/>
                <a:gridCol w="1296865"/>
                <a:gridCol w="1430215"/>
              </a:tblGrid>
              <a:tr h="335189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Städte</a:t>
                      </a:r>
                    </a:p>
                  </a:txBody>
                  <a:tcPr marL="84406" marR="84406" marT="45687" marB="4568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51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Name</a:t>
                      </a:r>
                    </a:p>
                  </a:txBody>
                  <a:tcPr marL="84406" marR="84406" marT="45687" marB="4568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BLand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Vorwahl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EW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351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marT="45687" marB="4568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Hessen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069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650000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06" marR="84406" marT="45687" marB="4568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Brandenburg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0335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84000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München</a:t>
                      </a:r>
                    </a:p>
                  </a:txBody>
                  <a:tcPr marL="84406" marR="84406" marT="45687" marB="4568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Bayern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089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1200000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Passau</a:t>
                      </a:r>
                    </a:p>
                  </a:txBody>
                  <a:tcPr marL="84406" marR="84406" marT="45687" marB="4568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Bayern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0851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50000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84406" marR="84406" marT="45687" marB="4568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84406" marR="84406" marT="45687" marB="456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78" name="Rechteck 4"/>
          <p:cNvSpPr>
            <a:spLocks noChangeArrowheads="1"/>
          </p:cNvSpPr>
          <p:nvPr/>
        </p:nvSpPr>
        <p:spPr bwMode="auto">
          <a:xfrm>
            <a:off x="3938954" y="3860800"/>
            <a:ext cx="45720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dirty="0" err="1"/>
              <a:t>Kandidatenschlüssel</a:t>
            </a:r>
            <a:r>
              <a:rPr lang="en-US" dirty="0"/>
              <a:t> </a:t>
            </a:r>
            <a:r>
              <a:rPr lang="en-US" dirty="0" err="1"/>
              <a:t>lassen</a:t>
            </a:r>
            <a:endParaRPr lang="en-US" dirty="0"/>
          </a:p>
          <a:p>
            <a:r>
              <a:rPr lang="en-US" dirty="0" err="1"/>
              <a:t>sich</a:t>
            </a:r>
            <a:r>
              <a:rPr lang="en-US" dirty="0"/>
              <a:t> </a:t>
            </a:r>
            <a:r>
              <a:rPr lang="en-US" dirty="0" err="1"/>
              <a:t>nicht</a:t>
            </a:r>
            <a:r>
              <a:rPr lang="en-US" dirty="0"/>
              <a:t> </a:t>
            </a:r>
            <a:r>
              <a:rPr lang="en-US" dirty="0" err="1"/>
              <a:t>aus</a:t>
            </a:r>
            <a:r>
              <a:rPr lang="en-US" dirty="0"/>
              <a:t> </a:t>
            </a:r>
            <a:r>
              <a:rPr lang="en-US" dirty="0" err="1"/>
              <a:t>Beispielen</a:t>
            </a:r>
            <a:r>
              <a:rPr lang="en-US" dirty="0"/>
              <a:t> </a:t>
            </a:r>
          </a:p>
          <a:p>
            <a:r>
              <a:rPr lang="en-US" dirty="0" err="1"/>
              <a:t>bestimmen</a:t>
            </a:r>
            <a:r>
              <a:rPr lang="en-US" dirty="0"/>
              <a:t>!</a:t>
            </a:r>
          </a:p>
          <a:p>
            <a:endParaRPr lang="en-US" dirty="0"/>
          </a:p>
          <a:p>
            <a:r>
              <a:rPr lang="en-US" dirty="0" err="1"/>
              <a:t>Funktionale</a:t>
            </a:r>
            <a:r>
              <a:rPr lang="en-US" dirty="0"/>
              <a:t> </a:t>
            </a:r>
            <a:r>
              <a:rPr lang="en-US" dirty="0" err="1"/>
              <a:t>Abhängigkeiten</a:t>
            </a:r>
            <a:r>
              <a:rPr lang="en-US" dirty="0"/>
              <a:t> </a:t>
            </a:r>
            <a:r>
              <a:rPr lang="en-US" dirty="0" err="1"/>
              <a:t>zählen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Schlüssel</a:t>
            </a:r>
            <a:r>
              <a:rPr lang="en-US" dirty="0"/>
              <a:t> </a:t>
            </a:r>
            <a:r>
              <a:rPr lang="en-US" dirty="0" err="1"/>
              <a:t>sollen</a:t>
            </a:r>
            <a:r>
              <a:rPr lang="en-US" dirty="0"/>
              <a:t> FDs </a:t>
            </a:r>
            <a:r>
              <a:rPr lang="en-US" dirty="0" err="1"/>
              <a:t>umsetzen</a:t>
            </a:r>
            <a:r>
              <a:rPr lang="en-US" dirty="0"/>
              <a:t>!</a:t>
            </a:r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4554343" y="33510"/>
            <a:ext cx="4320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NB: Funktionale Unabhängigkeiten verstanden als eigenständige Entitäten– unabhängig von einer konkreten Relation (von einem Relationsschema)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419477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98475"/>
          </a:xfrm>
        </p:spPr>
        <p:txBody>
          <a:bodyPr/>
          <a:lstStyle/>
          <a:p>
            <a:r>
              <a:rPr lang="de-DE" sz="2800">
                <a:latin typeface="Arial" charset="0"/>
                <a:ea typeface="ＭＳ Ｐゴシック" charset="0"/>
                <a:cs typeface="ＭＳ Ｐゴシック" charset="0"/>
              </a:rPr>
              <a:t>Synthesealgorithmus</a:t>
            </a:r>
            <a:br>
              <a:rPr lang="de-DE" sz="2800">
                <a:latin typeface="Arial" charset="0"/>
                <a:ea typeface="ＭＳ Ｐゴシック" charset="0"/>
                <a:cs typeface="ＭＳ Ｐゴシック" charset="0"/>
              </a:rPr>
            </a:br>
            <a:endParaRPr lang="de-DE" sz="28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Bestimme die </a:t>
            </a:r>
            <a:r>
              <a:rPr lang="de-DE" sz="2000" b="1" dirty="0">
                <a:latin typeface="Arial" charset="0"/>
                <a:ea typeface="ＭＳ Ｐゴシック" charset="0"/>
                <a:cs typeface="ＭＳ Ｐゴシック" charset="0"/>
              </a:rPr>
              <a:t>kanonische Überdeckung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F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c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zu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F</a:t>
            </a:r>
            <a:r>
              <a:rPr lang="de-DE" sz="2000" dirty="0">
                <a:latin typeface="Arial" charset="0"/>
                <a:ea typeface="ＭＳ Ｐゴシック" charset="0"/>
                <a:cs typeface="ＭＳ Ｐゴシック" charset="0"/>
              </a:rPr>
              <a:t>. Wiederholung:</a:t>
            </a:r>
          </a:p>
          <a:p>
            <a:pPr lvl="1">
              <a:lnSpc>
                <a:spcPct val="90000"/>
              </a:lnSpc>
            </a:pPr>
            <a:r>
              <a:rPr lang="de-DE" sz="1800" dirty="0">
                <a:latin typeface="Arial" charset="0"/>
                <a:ea typeface="ＭＳ Ｐゴシック" charset="0"/>
              </a:rPr>
              <a:t>Linksreduktion</a:t>
            </a:r>
          </a:p>
          <a:p>
            <a:pPr lvl="1">
              <a:lnSpc>
                <a:spcPct val="90000"/>
              </a:lnSpc>
            </a:pPr>
            <a:r>
              <a:rPr lang="de-DE" sz="1800" dirty="0">
                <a:latin typeface="Arial" charset="0"/>
                <a:ea typeface="ＭＳ Ｐゴシック" charset="0"/>
              </a:rPr>
              <a:t>Rechtsreduktion</a:t>
            </a:r>
          </a:p>
          <a:p>
            <a:pPr lvl="1">
              <a:lnSpc>
                <a:spcPct val="90000"/>
              </a:lnSpc>
            </a:pPr>
            <a:r>
              <a:rPr lang="de-DE" sz="1800" dirty="0">
                <a:latin typeface="Arial" charset="0"/>
                <a:ea typeface="ＭＳ Ｐゴシック" charset="0"/>
              </a:rPr>
              <a:t>Entfernung von FDs der Form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Wingdings" charset="0"/>
              </a:rPr>
              <a:t> </a:t>
            </a:r>
            <a:r>
              <a:rPr lang="de-DE" sz="18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∅ </a:t>
            </a:r>
            <a:endParaRPr lang="de-DE" sz="1800" dirty="0">
              <a:solidFill>
                <a:schemeClr val="accent1">
                  <a:lumMod val="50000"/>
                </a:schemeClr>
              </a:solidFill>
              <a:latin typeface="Symbol" charset="0"/>
              <a:ea typeface="ＭＳ Ｐゴシック" charset="0"/>
              <a:sym typeface="Symbol" charset="0"/>
            </a:endParaRPr>
          </a:p>
          <a:p>
            <a:pPr lvl="1">
              <a:lnSpc>
                <a:spcPct val="90000"/>
              </a:lnSpc>
            </a:pPr>
            <a:r>
              <a:rPr lang="de-DE" sz="1800" dirty="0">
                <a:latin typeface="Arial" charset="0"/>
                <a:ea typeface="ＭＳ Ｐゴシック" charset="0"/>
              </a:rPr>
              <a:t>Zusammenfassung gleicher linker Seiten 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de-DE" sz="2000" dirty="0">
                <a:latin typeface="Arial" charset="0"/>
                <a:ea typeface="ＭＳ Ｐゴシック" charset="0"/>
              </a:rPr>
              <a:t>Für jede funktionale Abhängigkeit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∈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F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c</a:t>
            </a:r>
            <a:r>
              <a:rPr lang="de-DE" sz="2000" dirty="0">
                <a:latin typeface="Arial" charset="0"/>
                <a:ea typeface="ＭＳ Ｐゴシック" charset="0"/>
                <a:sym typeface="Symbol" charset="0"/>
              </a:rPr>
              <a:t>:</a:t>
            </a:r>
          </a:p>
          <a:p>
            <a:pPr marL="914400" lvl="1" indent="-457200" defTabSz="914400">
              <a:lnSpc>
                <a:spcPct val="90000"/>
              </a:lnSpc>
            </a:pPr>
            <a:r>
              <a:rPr lang="de-DE" sz="2000" dirty="0">
                <a:latin typeface="Arial" charset="0"/>
                <a:ea typeface="ＭＳ Ｐゴシック" charset="0"/>
              </a:rPr>
              <a:t>Kreiere ein </a:t>
            </a:r>
            <a:r>
              <a:rPr lang="de-DE" sz="2000" dirty="0" err="1">
                <a:latin typeface="Arial" charset="0"/>
                <a:ea typeface="ＭＳ Ｐゴシック" charset="0"/>
              </a:rPr>
              <a:t>Relationenschema</a:t>
            </a:r>
            <a:r>
              <a:rPr lang="de-DE" sz="2000" dirty="0">
                <a:latin typeface="Arial" charset="0"/>
                <a:ea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:=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∪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</a:p>
          <a:p>
            <a:pPr marL="914400" lvl="1" indent="-457200" defTabSz="914400">
              <a:lnSpc>
                <a:spcPct val="90000"/>
              </a:lnSpc>
            </a:pPr>
            <a:r>
              <a:rPr lang="de-DE" sz="2000" dirty="0">
                <a:latin typeface="Arial" charset="0"/>
                <a:ea typeface="ＭＳ Ｐゴシック" charset="0"/>
              </a:rPr>
              <a:t>Ordne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2000" dirty="0">
                <a:latin typeface="Arial" charset="0"/>
                <a:ea typeface="ＭＳ Ｐゴシック" charset="0"/>
              </a:rPr>
              <a:t>die FDs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:= {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`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`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∈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F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c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 |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`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∪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`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⊆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} </a:t>
            </a:r>
            <a:r>
              <a:rPr lang="de-DE" sz="2000" dirty="0">
                <a:latin typeface="Arial" charset="0"/>
                <a:ea typeface="ＭＳ Ｐゴシック" charset="0"/>
              </a:rPr>
              <a:t>zu.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de-DE" sz="2000" dirty="0">
                <a:latin typeface="Arial" charset="0"/>
                <a:ea typeface="ＭＳ Ｐゴシック" charset="0"/>
              </a:rPr>
              <a:t>Falls eines der in Schritt 2. erzeugten Schemata einen Kandidatenschlüssel von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dirty="0">
                <a:latin typeface="Lucida Handwriting" charset="0"/>
                <a:ea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</a:rPr>
              <a:t>bzgl.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c</a:t>
            </a:r>
            <a:r>
              <a:rPr lang="de-DE" sz="2000" dirty="0">
                <a:latin typeface="Arial" charset="0"/>
                <a:ea typeface="ＭＳ Ｐゴシック" charset="0"/>
              </a:rPr>
              <a:t> enthält, sind wir fertig. Sonst wähle einen Kandidatenschlüssel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k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⊆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dirty="0">
                <a:latin typeface="Lucida Handwriting" charset="0"/>
                <a:ea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</a:rPr>
              <a:t>aus und definiere folgendes Schema:</a:t>
            </a:r>
          </a:p>
          <a:p>
            <a:pPr marL="914400" lvl="1" indent="-457200" defTabSz="914400">
              <a:lnSpc>
                <a:spcPct val="90000"/>
              </a:lnSpc>
            </a:pPr>
            <a:r>
              <a:rPr lang="de-DE" sz="2000" dirty="0">
                <a:latin typeface="Lucida Handwriting" charset="0"/>
                <a:ea typeface="ＭＳ Ｐゴシック" charset="0"/>
              </a:rPr>
              <a:t>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k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:=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k</a:t>
            </a:r>
            <a:r>
              <a:rPr lang="de-DE" sz="2000" dirty="0">
                <a:latin typeface="Symbol" charset="0"/>
                <a:ea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</a:rPr>
              <a:t> </a:t>
            </a:r>
          </a:p>
          <a:p>
            <a:pPr marL="914400" lvl="1" indent="-457200" defTabSz="914400">
              <a:lnSpc>
                <a:spcPct val="90000"/>
              </a:lnSpc>
            </a:pPr>
            <a:r>
              <a:rPr lang="de-DE" sz="2000" dirty="0">
                <a:latin typeface="Arial" charset="0"/>
                <a:ea typeface="ＭＳ Ｐゴシック" charset="0"/>
              </a:rPr>
              <a:t>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F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k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:=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∅ </a:t>
            </a:r>
            <a:endParaRPr lang="de-DE" sz="2000" dirty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de-DE" sz="2000" dirty="0">
                <a:latin typeface="Arial" charset="0"/>
                <a:ea typeface="ＭＳ Ｐゴシック" charset="0"/>
              </a:rPr>
              <a:t>Eliminiere diejenigen Schemata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000" dirty="0">
                <a:latin typeface="Symbol" charset="0"/>
                <a:ea typeface="ＭＳ Ｐゴシック" charset="0"/>
              </a:rPr>
              <a:t>, </a:t>
            </a:r>
            <a:r>
              <a:rPr lang="de-DE" sz="2000" dirty="0">
                <a:latin typeface="Arial" charset="0"/>
                <a:ea typeface="ＭＳ Ｐゴシック" charset="0"/>
              </a:rPr>
              <a:t>die in einem anderen </a:t>
            </a:r>
            <a:r>
              <a:rPr lang="de-DE" sz="2000" dirty="0" err="1">
                <a:latin typeface="Arial" charset="0"/>
                <a:ea typeface="ＭＳ Ｐゴシック" charset="0"/>
              </a:rPr>
              <a:t>Relationenschema</a:t>
            </a:r>
            <a:r>
              <a:rPr lang="de-DE" sz="2000" dirty="0">
                <a:latin typeface="Arial" charset="0"/>
                <a:ea typeface="ＭＳ Ｐゴシック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`</a:t>
            </a:r>
            <a:r>
              <a:rPr lang="de-DE" sz="2000" dirty="0">
                <a:latin typeface="Arial" charset="0"/>
                <a:ea typeface="ＭＳ Ｐゴシック" charset="0"/>
              </a:rPr>
              <a:t> enthalten sind, d.h.,</a:t>
            </a:r>
          </a:p>
          <a:p>
            <a:pPr marL="914400" lvl="1" indent="-457200" defTabSz="914400">
              <a:lnSpc>
                <a:spcPct val="90000"/>
              </a:lnSpc>
            </a:pP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⊆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`</a:t>
            </a:r>
            <a:endParaRPr lang="de-DE" sz="2000" dirty="0">
              <a:solidFill>
                <a:schemeClr val="accent1">
                  <a:lumMod val="50000"/>
                </a:schemeClr>
              </a:solidFill>
              <a:latin typeface="Symbol" charset="0"/>
              <a:ea typeface="ＭＳ Ｐゴシック" charset="0"/>
              <a:sym typeface="Symbol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06014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40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40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40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40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40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40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40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40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40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1" grpId="0" build="p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Synthesealgorithmus erzeugt Rel. in 3. NF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Siehe</a:t>
            </a:r>
            <a:r>
              <a:rPr lang="en-US" dirty="0" smtClean="0"/>
              <a:t> David Maier, The Theory of Relational Databases, Computer Science Press, 1983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http://web.cecs.pdx.edu/~</a:t>
            </a:r>
            <a:r>
              <a:rPr lang="en-US" dirty="0" smtClean="0">
                <a:hlinkClick r:id="rId2"/>
              </a:rPr>
              <a:t>maier/TheoryBook/TRD.html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Argumente</a:t>
            </a:r>
            <a:r>
              <a:rPr lang="en-US" dirty="0" smtClean="0"/>
              <a:t> in </a:t>
            </a:r>
            <a:r>
              <a:rPr lang="en-US" dirty="0" err="1" smtClean="0"/>
              <a:t>Kurzform</a:t>
            </a:r>
            <a:r>
              <a:rPr lang="en-US" dirty="0" smtClean="0"/>
              <a:t>: </a:t>
            </a:r>
          </a:p>
          <a:p>
            <a:r>
              <a:rPr lang="en-US" dirty="0" err="1" smtClean="0"/>
              <a:t>Jedes</a:t>
            </a:r>
            <a:r>
              <a:rPr lang="en-US" dirty="0" smtClean="0"/>
              <a:t> </a:t>
            </a:r>
            <a:r>
              <a:rPr lang="en-US" dirty="0" err="1" smtClean="0"/>
              <a:t>erzeugte</a:t>
            </a:r>
            <a:r>
              <a:rPr lang="en-US" dirty="0" smtClean="0"/>
              <a:t> </a:t>
            </a:r>
            <a:r>
              <a:rPr lang="de-DE" sz="2800" dirty="0" smtClean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400" baseline="-250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en-US" dirty="0" smtClean="0"/>
              <a:t> </a:t>
            </a:r>
            <a:r>
              <a:rPr lang="en-US" dirty="0" err="1" smtClean="0"/>
              <a:t>wird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 FD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b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∈ </a:t>
            </a:r>
            <a:r>
              <a:rPr lang="de-DE" sz="28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F</a:t>
            </a:r>
            <a:r>
              <a:rPr lang="de-DE" sz="2800" baseline="-250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c</a:t>
            </a:r>
            <a:r>
              <a:rPr lang="de-DE" sz="28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 </a:t>
            </a:r>
            <a:r>
              <a:rPr lang="de-DE" sz="2800" baseline="-25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 </a:t>
            </a:r>
            <a:r>
              <a:rPr lang="en-US" dirty="0" err="1" smtClean="0"/>
              <a:t>erzeugt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Nehmen</a:t>
            </a:r>
            <a:r>
              <a:rPr lang="en-US" dirty="0" smtClean="0"/>
              <a:t> </a:t>
            </a:r>
            <a:r>
              <a:rPr lang="en-US" dirty="0" err="1" smtClean="0"/>
              <a:t>wir</a:t>
            </a:r>
            <a:r>
              <a:rPr lang="en-US" dirty="0" smtClean="0"/>
              <a:t> an,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gäbe</a:t>
            </a:r>
            <a:r>
              <a:rPr lang="en-US" dirty="0" smtClean="0"/>
              <a:t> </a:t>
            </a:r>
            <a:r>
              <a:rPr lang="de-DE" sz="2400" dirty="0" err="1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g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ea typeface="ＭＳ Ｐゴシック" charset="0"/>
              </a:rPr>
              <a:t>B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∈ </a:t>
            </a:r>
            <a:r>
              <a:rPr lang="de-DE" sz="24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F</a:t>
            </a:r>
            <a:r>
              <a:rPr lang="de-DE" sz="2400" baseline="-250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c</a:t>
            </a:r>
            <a:r>
              <a:rPr lang="de-DE" sz="2400" baseline="30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+ </a:t>
            </a:r>
            <a:r>
              <a:rPr lang="de-DE" sz="2400" dirty="0" smtClean="0">
                <a:latin typeface="Arial" charset="0"/>
                <a:ea typeface="ＭＳ Ｐゴシック" charset="0"/>
                <a:sym typeface="Symbol" charset="0"/>
              </a:rPr>
              <a:t>von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Lucida Handwriting" charset="0"/>
                <a:ea typeface="ＭＳ Ｐゴシック" charset="0"/>
              </a:rPr>
              <a:t>R</a:t>
            </a:r>
            <a:r>
              <a:rPr lang="de-DE" sz="2400" baseline="-250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, </a:t>
            </a:r>
            <a:r>
              <a:rPr lang="de-DE" sz="2400" dirty="0" smtClean="0">
                <a:latin typeface="Arial" charset="0"/>
                <a:ea typeface="ＭＳ Ｐゴシック" charset="0"/>
                <a:sym typeface="Symbol" charset="0"/>
              </a:rPr>
              <a:t>so dass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B </a:t>
            </a:r>
            <a:r>
              <a:rPr lang="de-DE" sz="2400" dirty="0" smtClean="0">
                <a:latin typeface="Arial" charset="0"/>
                <a:ea typeface="ＭＳ Ｐゴシック" charset="0"/>
                <a:sym typeface="Symbol" charset="0"/>
              </a:rPr>
              <a:t>nicht prim und 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g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400" dirty="0" smtClean="0">
                <a:latin typeface="Arial" charset="0"/>
                <a:ea typeface="ＭＳ Ｐゴシック" charset="0"/>
                <a:sym typeface="Symbol" charset="0"/>
              </a:rPr>
              <a:t>kein Schlüssel ist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.</a:t>
            </a:r>
            <a:r>
              <a:rPr lang="de-DE" sz="2400" baseline="-25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 </a:t>
            </a:r>
          </a:p>
          <a:p>
            <a:r>
              <a:rPr lang="de-DE" sz="2400" dirty="0" smtClean="0">
                <a:latin typeface="Arial" charset="0"/>
                <a:ea typeface="ＭＳ Ｐゴシック" charset="0"/>
                <a:sym typeface="Symbol" charset="0"/>
              </a:rPr>
              <a:t>Es muss gelten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B ∈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2400" dirty="0" smtClean="0">
                <a:latin typeface="Arial" charset="0"/>
                <a:ea typeface="ＭＳ Ｐゴシック" charset="0"/>
                <a:sym typeface="Symbol" charset="0"/>
              </a:rPr>
              <a:t>. Da aber </a:t>
            </a:r>
            <a:r>
              <a:rPr lang="de-DE" sz="2400" dirty="0" err="1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g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ea typeface="ＭＳ Ｐゴシック" charset="0"/>
              </a:rPr>
              <a:t>B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und 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g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⊆ 𝛼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∪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b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ea typeface="ＭＳ Ｐゴシック" charset="0"/>
              </a:rPr>
              <a:t>\{B}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400" dirty="0" smtClean="0">
                <a:latin typeface="Arial" charset="0"/>
                <a:ea typeface="ＭＳ Ｐゴシック" charset="0"/>
                <a:sym typeface="Symbol" charset="0"/>
              </a:rPr>
              <a:t>gilt, wäre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B</a:t>
            </a:r>
            <a:r>
              <a:rPr lang="de-DE" sz="2400" dirty="0" smtClean="0">
                <a:latin typeface="Arial" charset="0"/>
                <a:ea typeface="ＭＳ Ｐゴシック" charset="0"/>
                <a:sym typeface="Symbol" charset="0"/>
              </a:rPr>
              <a:t> überflüssig in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2400" dirty="0" smtClean="0">
                <a:latin typeface="Arial" charset="0"/>
                <a:ea typeface="ＭＳ Ｐゴシック" charset="0"/>
                <a:sym typeface="Symbol" charset="0"/>
              </a:rPr>
              <a:t> und damit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b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∉ </a:t>
            </a:r>
            <a:r>
              <a:rPr lang="de-DE" sz="24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F</a:t>
            </a:r>
            <a:r>
              <a:rPr lang="de-DE" sz="2400" baseline="-25000" dirty="0" err="1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c</a:t>
            </a:r>
            <a:r>
              <a:rPr lang="de-DE" sz="2400" baseline="-25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764AD2-5FB6-FB45-933B-235C7588DE60}" type="slidenum">
              <a:rPr lang="de-DE" smtClean="0"/>
              <a:pPr>
                <a:defRPr/>
              </a:pPr>
              <a:t>51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759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Titel 1"/>
          <p:cNvSpPr>
            <a:spLocks noGrp="1"/>
          </p:cNvSpPr>
          <p:nvPr>
            <p:ph type="title"/>
          </p:nvPr>
        </p:nvSpPr>
        <p:spPr>
          <a:xfrm>
            <a:off x="351693" y="260351"/>
            <a:ext cx="8440615" cy="568325"/>
          </a:xfrm>
        </p:spPr>
        <p:txBody>
          <a:bodyPr/>
          <a:lstStyle/>
          <a:p>
            <a:r>
              <a:rPr lang="en-US" sz="3600" dirty="0" err="1">
                <a:latin typeface="+mn-lt"/>
                <a:ea typeface="ＭＳ Ｐゴシック" charset="0"/>
                <a:cs typeface="ＭＳ Ｐゴシック" charset="0"/>
              </a:rPr>
              <a:t>Weitere</a:t>
            </a:r>
            <a:r>
              <a:rPr lang="en-US" sz="3600" dirty="0"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en-US" sz="3600" dirty="0" err="1" smtClean="0">
                <a:latin typeface="+mn-lt"/>
                <a:ea typeface="ＭＳ Ｐゴシック" charset="0"/>
                <a:cs typeface="ＭＳ Ｐゴシック" charset="0"/>
              </a:rPr>
              <a:t>Einschränkungen</a:t>
            </a:r>
            <a:r>
              <a:rPr lang="en-US" sz="3600" dirty="0" smtClean="0"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en-US" sz="3600" dirty="0" err="1" smtClean="0">
                <a:latin typeface="+mn-lt"/>
                <a:ea typeface="ＭＳ Ｐゴシック" charset="0"/>
                <a:cs typeface="ＭＳ Ｐゴシック" charset="0"/>
              </a:rPr>
              <a:t>im</a:t>
            </a:r>
            <a:r>
              <a:rPr lang="en-US" sz="3600" dirty="0" smtClean="0"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en-US" sz="3600" dirty="0" err="1" smtClean="0">
                <a:latin typeface="+mn-lt"/>
                <a:ea typeface="ＭＳ Ｐゴシック" charset="0"/>
                <a:cs typeface="ＭＳ Ｐゴシック" charset="0"/>
              </a:rPr>
              <a:t>Datenmodell</a:t>
            </a:r>
            <a:endParaRPr lang="en-US" sz="3600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 err="1" smtClean="0"/>
              <a:t>Spezialisierung</a:t>
            </a:r>
            <a:r>
              <a:rPr lang="en-US" sz="2400" dirty="0" smtClean="0"/>
              <a:t> / </a:t>
            </a:r>
            <a:r>
              <a:rPr lang="en-US" sz="2400" dirty="0" err="1" smtClean="0"/>
              <a:t>Generalisierung</a:t>
            </a:r>
            <a:r>
              <a:rPr lang="en-US" sz="2400" dirty="0" smtClean="0"/>
              <a:t> von </a:t>
            </a:r>
            <a:r>
              <a:rPr lang="en-US" sz="2400" dirty="0" err="1" smtClean="0"/>
              <a:t>Entitätstypen</a:t>
            </a:r>
            <a:r>
              <a:rPr lang="en-US" sz="2400" dirty="0"/>
              <a:t> </a:t>
            </a:r>
            <a:r>
              <a:rPr lang="en-US" sz="2400" dirty="0" smtClean="0"/>
              <a:t>(</a:t>
            </a:r>
            <a:r>
              <a:rPr lang="en-US" sz="2400" dirty="0" smtClean="0">
                <a:solidFill>
                  <a:srgbClr val="032EF0"/>
                </a:solidFill>
              </a:rPr>
              <a:t>ISA</a:t>
            </a:r>
            <a:r>
              <a:rPr lang="en-US" sz="2400" dirty="0" smtClean="0"/>
              <a:t>)</a:t>
            </a:r>
          </a:p>
          <a:p>
            <a:pPr lvl="1">
              <a:defRPr/>
            </a:pPr>
            <a:r>
              <a:rPr lang="en-US" sz="2000" dirty="0" err="1" smtClean="0">
                <a:solidFill>
                  <a:srgbClr val="FF0000"/>
                </a:solidFill>
              </a:rPr>
              <a:t>Fremdschlüssel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(in SQL)</a:t>
            </a:r>
          </a:p>
          <a:p>
            <a:pPr>
              <a:defRPr/>
            </a:pPr>
            <a:r>
              <a:rPr lang="en-US" sz="2400" dirty="0" err="1" smtClean="0"/>
              <a:t>Enthaltensein-Einschränkungen</a:t>
            </a:r>
            <a:r>
              <a:rPr lang="en-US" sz="2400" dirty="0" smtClean="0"/>
              <a:t> von </a:t>
            </a:r>
            <a:r>
              <a:rPr lang="en-US" sz="2400" dirty="0" err="1" smtClean="0"/>
              <a:t>Relationen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(</a:t>
            </a:r>
            <a:r>
              <a:rPr lang="en-US" sz="2400" dirty="0" smtClean="0">
                <a:solidFill>
                  <a:srgbClr val="032EF0"/>
                </a:solidFill>
              </a:rPr>
              <a:t>inclusion dependencies</a:t>
            </a:r>
            <a:r>
              <a:rPr lang="en-US" sz="2400" dirty="0" smtClean="0"/>
              <a:t>)</a:t>
            </a:r>
          </a:p>
          <a:p>
            <a:pPr lvl="1">
              <a:defRPr/>
            </a:pPr>
            <a:r>
              <a:rPr lang="en-US" sz="2000" dirty="0" err="1" smtClean="0"/>
              <a:t>Beispiel</a:t>
            </a:r>
            <a:r>
              <a:rPr lang="en-US" sz="2000" dirty="0" smtClean="0"/>
              <a:t>: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hat-kind</a:t>
            </a:r>
            <a:r>
              <a:rPr lang="en-US" sz="2000" dirty="0" smtClean="0"/>
              <a:t> vs.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hat-</a:t>
            </a: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</a:rPr>
              <a:t>nachfahre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defRPr/>
            </a:pPr>
            <a:r>
              <a:rPr lang="en-US" sz="2000" dirty="0" err="1" smtClean="0">
                <a:solidFill>
                  <a:srgbClr val="FF0000"/>
                </a:solidFill>
              </a:rPr>
              <a:t>Multidimensionale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Fremdschlüssel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(in SQL)</a:t>
            </a:r>
          </a:p>
          <a:p>
            <a:pPr>
              <a:defRPr/>
            </a:pPr>
            <a:r>
              <a:rPr lang="en-US" sz="2400" dirty="0" err="1" smtClean="0"/>
              <a:t>Mehrwertige</a:t>
            </a:r>
            <a:r>
              <a:rPr lang="en-US" sz="2400" dirty="0" smtClean="0"/>
              <a:t> </a:t>
            </a:r>
            <a:r>
              <a:rPr lang="en-US" sz="2400" dirty="0" err="1" smtClean="0"/>
              <a:t>Abhängigkeiten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(</a:t>
            </a:r>
            <a:r>
              <a:rPr lang="en-US" sz="2400" dirty="0" smtClean="0">
                <a:solidFill>
                  <a:srgbClr val="032EF0"/>
                </a:solidFill>
              </a:rPr>
              <a:t>multiple value dependencies</a:t>
            </a:r>
            <a:r>
              <a:rPr lang="en-US" sz="2400" dirty="0" smtClean="0"/>
              <a:t>)</a:t>
            </a:r>
          </a:p>
          <a:p>
            <a:pPr lvl="1">
              <a:defRPr/>
            </a:pPr>
            <a:r>
              <a:rPr lang="en-US" sz="2200" dirty="0" smtClean="0"/>
              <a:t>(</a:t>
            </a:r>
            <a:r>
              <a:rPr lang="en-US" sz="2200" dirty="0" err="1" smtClean="0"/>
              <a:t>Weitere</a:t>
            </a:r>
            <a:r>
              <a:rPr lang="en-US" sz="2200" dirty="0" smtClean="0"/>
              <a:t>) </a:t>
            </a:r>
            <a:r>
              <a:rPr lang="en-US" sz="2200" dirty="0" err="1" smtClean="0">
                <a:solidFill>
                  <a:srgbClr val="FF0000"/>
                </a:solidFill>
              </a:rPr>
              <a:t>Zerlegung</a:t>
            </a:r>
            <a:endParaRPr lang="en-US" sz="2200" dirty="0" smtClean="0">
              <a:solidFill>
                <a:srgbClr val="FF0000"/>
              </a:solidFill>
            </a:endParaRPr>
          </a:p>
          <a:p>
            <a:pPr>
              <a:defRPr/>
            </a:pPr>
            <a:r>
              <a:rPr lang="en-US" sz="2400" dirty="0" err="1" smtClean="0"/>
              <a:t>Tupel-generierende</a:t>
            </a:r>
            <a:r>
              <a:rPr lang="en-US" sz="2400" dirty="0" smtClean="0"/>
              <a:t> </a:t>
            </a:r>
            <a:r>
              <a:rPr lang="en-US" sz="2400" dirty="0" err="1" smtClean="0"/>
              <a:t>Abhängigkeiten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(</a:t>
            </a:r>
            <a:r>
              <a:rPr lang="en-US" sz="2400" dirty="0" smtClean="0">
                <a:solidFill>
                  <a:srgbClr val="032EF0"/>
                </a:solidFill>
              </a:rPr>
              <a:t>tuple generating dependencies</a:t>
            </a:r>
            <a:r>
              <a:rPr lang="en-US" sz="2400" dirty="0" smtClean="0"/>
              <a:t>)</a:t>
            </a:r>
          </a:p>
          <a:p>
            <a:pPr lvl="1">
              <a:defRPr/>
            </a:pPr>
            <a:r>
              <a:rPr lang="en-US" sz="2200" dirty="0" err="1" smtClean="0"/>
              <a:t>Wichtig</a:t>
            </a:r>
            <a:r>
              <a:rPr lang="en-US" sz="2200" dirty="0" smtClean="0"/>
              <a:t> </a:t>
            </a:r>
            <a:r>
              <a:rPr lang="en-US" sz="2200" dirty="0" err="1" smtClean="0"/>
              <a:t>für</a:t>
            </a:r>
            <a:r>
              <a:rPr lang="en-US" sz="2200" dirty="0" smtClean="0"/>
              <a:t> </a:t>
            </a:r>
            <a:r>
              <a:rPr lang="en-US" sz="2200" dirty="0" err="1" smtClean="0"/>
              <a:t>Datenaustausch</a:t>
            </a:r>
            <a:r>
              <a:rPr lang="en-US" sz="2200" dirty="0" smtClean="0"/>
              <a:t> und </a:t>
            </a:r>
            <a:r>
              <a:rPr lang="mr-IN" sz="2200" dirty="0" smtClean="0"/>
              <a:t>–</a:t>
            </a:r>
            <a:r>
              <a:rPr lang="en-US" sz="2200" dirty="0" smtClean="0"/>
              <a:t>integration</a:t>
            </a:r>
          </a:p>
          <a:p>
            <a:pPr lvl="1">
              <a:defRPr/>
            </a:pPr>
            <a:r>
              <a:rPr lang="en-US" sz="2200" dirty="0" err="1" smtClean="0"/>
              <a:t>Kommt</a:t>
            </a:r>
            <a:r>
              <a:rPr lang="en-US" sz="2200" dirty="0" smtClean="0"/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später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1807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98475"/>
          </a:xfrm>
        </p:spPr>
        <p:txBody>
          <a:bodyPr/>
          <a:lstStyle/>
          <a:p>
            <a:r>
              <a:rPr lang="de-DE" sz="2800">
                <a:latin typeface="Arial" charset="0"/>
                <a:ea typeface="ＭＳ Ｐゴシック" charset="0"/>
                <a:cs typeface="ＭＳ Ｐゴシック" charset="0"/>
              </a:rPr>
              <a:t>Mehrwertige Abhängigkeiten: ein Beispiel</a:t>
            </a:r>
          </a:p>
        </p:txBody>
      </p:sp>
      <p:sp>
        <p:nvSpPr>
          <p:cNvPr id="1136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5589" y="1196752"/>
            <a:ext cx="8439150" cy="19050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de-DE" sz="1600" dirty="0" smtClean="0">
                <a:latin typeface="Arial" charset="0"/>
                <a:ea typeface="ＭＳ Ｐゴシック" charset="0"/>
              </a:rPr>
              <a:t>Notation mehrwertige </a:t>
            </a:r>
            <a:r>
              <a:rPr lang="de-DE" sz="1600" dirty="0">
                <a:latin typeface="Arial" charset="0"/>
                <a:ea typeface="ＭＳ Ｐゴシック" charset="0"/>
              </a:rPr>
              <a:t>Abhängigkeiten </a:t>
            </a:r>
            <a:r>
              <a:rPr lang="de-DE" sz="1600" dirty="0" smtClean="0">
                <a:latin typeface="Arial" charset="0"/>
                <a:ea typeface="ＭＳ Ｐゴシック" charset="0"/>
              </a:rPr>
              <a:t/>
            </a:r>
            <a:br>
              <a:rPr lang="de-DE" sz="1600" dirty="0" smtClean="0">
                <a:latin typeface="Arial" charset="0"/>
                <a:ea typeface="ＭＳ Ｐゴシック" charset="0"/>
              </a:rPr>
            </a:br>
            <a:r>
              <a:rPr lang="de-DE" sz="1600" dirty="0" smtClean="0">
                <a:latin typeface="Arial" charset="0"/>
                <a:ea typeface="ＭＳ Ｐゴシック" charset="0"/>
              </a:rPr>
              <a:t>dieser </a:t>
            </a:r>
            <a:r>
              <a:rPr lang="de-DE" sz="1600" dirty="0">
                <a:latin typeface="Arial" charset="0"/>
                <a:ea typeface="ＭＳ Ｐゴシック" charset="0"/>
              </a:rPr>
              <a:t>Relation:</a:t>
            </a:r>
          </a:p>
          <a:p>
            <a:pPr>
              <a:lnSpc>
                <a:spcPct val="90000"/>
              </a:lnSpc>
            </a:pPr>
            <a:r>
              <a:rPr lang="de-DE" sz="1400" dirty="0">
                <a:latin typeface="Arial" charset="0"/>
                <a:ea typeface="ＭＳ Ｐゴシック" charset="0"/>
              </a:rPr>
              <a:t>{</a:t>
            </a:r>
            <a:r>
              <a:rPr lang="de-DE" sz="1400" dirty="0" err="1" smtClean="0">
                <a:latin typeface="Arial" charset="0"/>
                <a:ea typeface="ＭＳ Ｐゴシック" charset="0"/>
              </a:rPr>
              <a:t>PersNr</a:t>
            </a:r>
            <a:r>
              <a:rPr lang="de-DE" sz="1400" dirty="0" smtClean="0">
                <a:latin typeface="Arial" charset="0"/>
                <a:ea typeface="ＭＳ Ｐゴシック" charset="0"/>
              </a:rPr>
              <a:t>}</a:t>
            </a:r>
            <a:r>
              <a:rPr lang="de-DE" sz="1400" dirty="0" smtClean="0">
                <a:latin typeface="Arial" charset="0"/>
                <a:ea typeface="ＭＳ Ｐゴシック" charset="0"/>
                <a:sym typeface="Wingdings" charset="0"/>
              </a:rPr>
              <a:t> </a:t>
            </a:r>
            <a:r>
              <a:rPr lang="de-DE" sz="2400" dirty="0" smtClean="0">
                <a:latin typeface="Arial" charset="0"/>
                <a:ea typeface="ＭＳ Ｐゴシック" charset="0"/>
                <a:sym typeface="Wingdings" charset="0"/>
              </a:rPr>
              <a:t>↠</a:t>
            </a:r>
            <a:r>
              <a:rPr lang="de-DE" sz="1400" dirty="0" smtClean="0">
                <a:latin typeface="Arial" charset="0"/>
                <a:ea typeface="ＭＳ Ｐゴシック" charset="0"/>
                <a:sym typeface="Wingdings" charset="0"/>
              </a:rPr>
              <a:t>{</a:t>
            </a:r>
            <a:r>
              <a:rPr lang="de-DE" sz="1400" dirty="0">
                <a:latin typeface="Arial" charset="0"/>
                <a:ea typeface="ＭＳ Ｐゴシック" charset="0"/>
                <a:sym typeface="Wingdings" charset="0"/>
              </a:rPr>
              <a:t>Sprache}  und</a:t>
            </a:r>
          </a:p>
          <a:p>
            <a:pPr>
              <a:lnSpc>
                <a:spcPct val="90000"/>
              </a:lnSpc>
            </a:pPr>
            <a:r>
              <a:rPr lang="de-DE" sz="1400" dirty="0">
                <a:latin typeface="Arial" charset="0"/>
                <a:ea typeface="ＭＳ Ｐゴシック" charset="0"/>
              </a:rPr>
              <a:t>{</a:t>
            </a:r>
            <a:r>
              <a:rPr lang="de-DE" sz="1400" dirty="0" err="1" smtClean="0">
                <a:latin typeface="Arial" charset="0"/>
                <a:ea typeface="ＭＳ Ｐゴシック" charset="0"/>
              </a:rPr>
              <a:t>PersNr</a:t>
            </a:r>
            <a:r>
              <a:rPr lang="de-DE" sz="1400" dirty="0" smtClean="0">
                <a:latin typeface="Arial" charset="0"/>
                <a:ea typeface="ＭＳ Ｐゴシック" charset="0"/>
              </a:rPr>
              <a:t>}</a:t>
            </a:r>
            <a:r>
              <a:rPr lang="de-DE" sz="1400" dirty="0" smtClean="0">
                <a:latin typeface="Arial" charset="0"/>
                <a:ea typeface="ＭＳ Ｐゴシック" charset="0"/>
                <a:sym typeface="Wingdings" charset="0"/>
              </a:rPr>
              <a:t> </a:t>
            </a:r>
            <a:r>
              <a:rPr lang="de-DE" sz="2400" dirty="0">
                <a:latin typeface="Arial" charset="0"/>
                <a:ea typeface="ＭＳ Ｐゴシック" charset="0"/>
                <a:sym typeface="Wingdings" charset="0"/>
              </a:rPr>
              <a:t>↠</a:t>
            </a:r>
            <a:r>
              <a:rPr lang="de-DE" sz="1400" dirty="0" smtClean="0">
                <a:latin typeface="Arial" charset="0"/>
                <a:ea typeface="ＭＳ Ｐゴシック" charset="0"/>
                <a:sym typeface="Wingdings" charset="0"/>
              </a:rPr>
              <a:t>{</a:t>
            </a:r>
            <a:r>
              <a:rPr lang="de-DE" sz="1400" dirty="0" err="1">
                <a:latin typeface="Arial" charset="0"/>
                <a:ea typeface="ＭＳ Ｐゴシック" charset="0"/>
                <a:sym typeface="Wingdings" charset="0"/>
              </a:rPr>
              <a:t>ProgSprache</a:t>
            </a:r>
            <a:r>
              <a:rPr lang="de-DE" sz="1400" dirty="0" smtClean="0">
                <a:latin typeface="Arial" charset="0"/>
                <a:ea typeface="ＭＳ Ｐゴシック" charset="0"/>
                <a:sym typeface="Wingdings" charset="0"/>
              </a:rPr>
              <a:t>}</a:t>
            </a:r>
          </a:p>
          <a:p>
            <a:pPr lvl="1">
              <a:lnSpc>
                <a:spcPct val="90000"/>
              </a:lnSpc>
            </a:pPr>
            <a:endParaRPr lang="de-DE" sz="1600" dirty="0" smtClean="0">
              <a:latin typeface="Arial" charset="0"/>
              <a:ea typeface="ＭＳ Ｐゴシック" charset="0"/>
              <a:sym typeface="Wingdings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de-DE" sz="1600" dirty="0" smtClean="0">
                <a:latin typeface="Arial" charset="0"/>
                <a:ea typeface="ＭＳ Ｐゴシック" charset="0"/>
              </a:rPr>
              <a:t>MVDs </a:t>
            </a:r>
            <a:r>
              <a:rPr lang="de-DE" sz="1600" dirty="0">
                <a:latin typeface="Arial" charset="0"/>
                <a:ea typeface="ＭＳ Ｐゴシック" charset="0"/>
              </a:rPr>
              <a:t>führen zu Redundanz </a:t>
            </a:r>
            <a:r>
              <a:rPr lang="de-DE" sz="1600" dirty="0" smtClean="0">
                <a:latin typeface="Arial" charset="0"/>
                <a:ea typeface="ＭＳ Ｐゴシック" charset="0"/>
              </a:rPr>
              <a:t/>
            </a:r>
            <a:br>
              <a:rPr lang="de-DE" sz="1600" dirty="0" smtClean="0">
                <a:latin typeface="Arial" charset="0"/>
                <a:ea typeface="ＭＳ Ｐゴシック" charset="0"/>
              </a:rPr>
            </a:br>
            <a:r>
              <a:rPr lang="de-DE" sz="1600" dirty="0" smtClean="0">
                <a:latin typeface="Arial" charset="0"/>
                <a:ea typeface="ＭＳ Ｐゴシック" charset="0"/>
              </a:rPr>
              <a:t>und </a:t>
            </a:r>
            <a:r>
              <a:rPr lang="de-DE" sz="1600" dirty="0">
                <a:latin typeface="Arial" charset="0"/>
                <a:ea typeface="ＭＳ Ｐゴシック" charset="0"/>
              </a:rPr>
              <a:t>Anomalien </a:t>
            </a:r>
          </a:p>
        </p:txBody>
      </p:sp>
      <p:graphicFrame>
        <p:nvGraphicFramePr>
          <p:cNvPr id="19149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483583"/>
              </p:ext>
            </p:extLst>
          </p:nvPr>
        </p:nvGraphicFramePr>
        <p:xfrm>
          <a:off x="3995645" y="1208236"/>
          <a:ext cx="4824827" cy="2396427"/>
        </p:xfrm>
        <a:graphic>
          <a:graphicData uri="http://schemas.openxmlformats.org/drawingml/2006/table">
            <a:tbl>
              <a:tblPr/>
              <a:tblGrid>
                <a:gridCol w="1458170"/>
                <a:gridCol w="1459298"/>
                <a:gridCol w="1907359"/>
              </a:tblGrid>
              <a:tr h="412039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Fähigkeiten</a:t>
                      </a:r>
                    </a:p>
                  </a:txBody>
                  <a:tcPr marL="65008" marR="65008" marT="35213" marB="352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46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PersNr</a:t>
                      </a:r>
                      <a:endParaRPr kumimoji="1" lang="de-DE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65008" marR="65008" marT="35213" marB="352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Sprache</a:t>
                      </a:r>
                    </a:p>
                  </a:txBody>
                  <a:tcPr marL="65008" marR="65008" marT="35213" marB="352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ProgSprache</a:t>
                      </a:r>
                      <a:endParaRPr kumimoji="1" lang="de-DE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65008" marR="65008" marT="35213" marB="352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2400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65008" marR="65008" marT="35213" marB="352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griechisch</a:t>
                      </a:r>
                    </a:p>
                  </a:txBody>
                  <a:tcPr marL="65008" marR="65008" marT="35213" marB="352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</a:t>
                      </a:r>
                    </a:p>
                  </a:txBody>
                  <a:tcPr marL="65008" marR="65008" marT="35213" marB="352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156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65008" marR="65008" marT="35213" marB="352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lateinisch</a:t>
                      </a:r>
                    </a:p>
                  </a:txBody>
                  <a:tcPr marL="65008" marR="65008" marT="35213" marB="352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Pascal</a:t>
                      </a:r>
                    </a:p>
                  </a:txBody>
                  <a:tcPr marL="65008" marR="65008" marT="35213" marB="352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7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65008" marR="65008" marT="35213" marB="352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griechisch</a:t>
                      </a:r>
                    </a:p>
                  </a:txBody>
                  <a:tcPr marL="65008" marR="65008" marT="35213" marB="352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Pascal</a:t>
                      </a:r>
                    </a:p>
                  </a:txBody>
                  <a:tcPr marL="65008" marR="65008" marT="35213" marB="352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7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65008" marR="65008" marT="35213" marB="352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lateinisch</a:t>
                      </a:r>
                    </a:p>
                  </a:txBody>
                  <a:tcPr marL="65008" marR="65008" marT="35213" marB="352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</a:t>
                      </a:r>
                    </a:p>
                  </a:txBody>
                  <a:tcPr marL="65008" marR="65008" marT="35213" marB="352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7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3005</a:t>
                      </a:r>
                    </a:p>
                  </a:txBody>
                  <a:tcPr marL="65008" marR="65008" marT="35213" marB="352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deutsch</a:t>
                      </a:r>
                    </a:p>
                  </a:txBody>
                  <a:tcPr marL="65008" marR="65008" marT="35213" marB="352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Ada</a:t>
                      </a:r>
                    </a:p>
                  </a:txBody>
                  <a:tcPr marL="65008" marR="65008" marT="35213" marB="352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53</a:t>
            </a:fld>
            <a:endParaRPr lang="de-DE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79809" y="3525738"/>
            <a:ext cx="8684804" cy="24955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de-DE" sz="1600" kern="0" dirty="0" smtClean="0">
                <a:latin typeface="Arial" charset="0"/>
                <a:ea typeface="ＭＳ Ｐゴシック" charset="0"/>
                <a:sym typeface="Symbol" charset="0"/>
              </a:rPr>
              <a:t>𝛼 </a:t>
            </a:r>
            <a:r>
              <a:rPr lang="de-DE" sz="1600" kern="0" dirty="0" smtClean="0">
                <a:latin typeface="Arial" charset="0"/>
                <a:ea typeface="ＭＳ Ｐゴシック" charset="0"/>
                <a:sym typeface="Wingdings" charset="0"/>
              </a:rPr>
              <a:t>↠ </a:t>
            </a:r>
            <a:r>
              <a:rPr lang="de-DE" sz="1600" kern="0" dirty="0" smtClean="0">
                <a:latin typeface="Arial" charset="0"/>
                <a:ea typeface="ＭＳ Ｐゴシック" charset="0"/>
                <a:sym typeface="Symbol" charset="0"/>
              </a:rPr>
              <a:t>𝛽 gilt genau dann wenn</a:t>
            </a:r>
            <a:endParaRPr lang="de-DE" sz="1600" kern="0" dirty="0" smtClean="0">
              <a:latin typeface="Arial" charset="0"/>
              <a:ea typeface="ＭＳ Ｐゴシック" charset="0"/>
            </a:endParaRPr>
          </a:p>
          <a:p>
            <a:pPr lvl="1">
              <a:lnSpc>
                <a:spcPct val="80000"/>
              </a:lnSpc>
            </a:pPr>
            <a:r>
              <a:rPr lang="de-DE" sz="1600" kern="0" dirty="0" smtClean="0">
                <a:latin typeface="Arial" charset="0"/>
                <a:ea typeface="ＭＳ Ｐゴシック" charset="0"/>
              </a:rPr>
              <a:t>es zu zwei Tupel t1 und t2 mit gleichen </a:t>
            </a:r>
            <a:r>
              <a:rPr lang="de-DE" sz="1600" kern="0" dirty="0" smtClean="0">
                <a:latin typeface="Symbol" charset="0"/>
                <a:ea typeface="ＭＳ Ｐゴシック" charset="0"/>
              </a:rPr>
              <a:t>a</a:t>
            </a:r>
            <a:r>
              <a:rPr lang="de-DE" sz="1600" kern="0" dirty="0" smtClean="0">
                <a:latin typeface="Arial" charset="0"/>
                <a:ea typeface="ＭＳ Ｐゴシック" charset="0"/>
              </a:rPr>
              <a:t>–Werten</a:t>
            </a:r>
          </a:p>
          <a:p>
            <a:pPr lvl="1">
              <a:lnSpc>
                <a:spcPct val="80000"/>
              </a:lnSpc>
            </a:pPr>
            <a:r>
              <a:rPr lang="de-DE" sz="1600" kern="0" dirty="0" smtClean="0">
                <a:latin typeface="Arial" charset="0"/>
                <a:ea typeface="ＭＳ Ｐゴシック" charset="0"/>
              </a:rPr>
              <a:t>auch zwei Tupel t3 und t4 gibt mit</a:t>
            </a:r>
          </a:p>
          <a:p>
            <a:pPr lvl="2">
              <a:lnSpc>
                <a:spcPct val="80000"/>
              </a:lnSpc>
            </a:pPr>
            <a:r>
              <a:rPr lang="de-DE" sz="1600" kern="0" dirty="0" smtClean="0">
                <a:latin typeface="Arial" charset="0"/>
                <a:ea typeface="ＭＳ Ｐゴシック" charset="0"/>
              </a:rPr>
              <a:t>t3.</a:t>
            </a:r>
            <a:r>
              <a:rPr lang="de-DE" sz="1600" kern="0" dirty="0" smtClean="0">
                <a:latin typeface="Arial" charset="0"/>
                <a:ea typeface="ＭＳ Ｐゴシック" charset="0"/>
                <a:sym typeface="Symbol" charset="0"/>
              </a:rPr>
              <a:t>𝛼</a:t>
            </a:r>
            <a:r>
              <a:rPr lang="de-DE" sz="1600" kern="0" dirty="0" smtClean="0">
                <a:latin typeface="Arial" charset="0"/>
                <a:ea typeface="ＭＳ Ｐゴシック" charset="0"/>
              </a:rPr>
              <a:t> = t4.</a:t>
            </a:r>
            <a:r>
              <a:rPr lang="de-DE" sz="1600" kern="0" dirty="0" smtClean="0">
                <a:latin typeface="Arial" charset="0"/>
                <a:ea typeface="ＭＳ Ｐゴシック" charset="0"/>
                <a:sym typeface="Symbol" charset="0"/>
              </a:rPr>
              <a:t>𝛼</a:t>
            </a:r>
            <a:r>
              <a:rPr lang="de-DE" sz="1600" kern="0" dirty="0" smtClean="0">
                <a:latin typeface="Arial" charset="0"/>
                <a:ea typeface="ＭＳ Ｐゴシック" charset="0"/>
              </a:rPr>
              <a:t> = t1.</a:t>
            </a:r>
            <a:r>
              <a:rPr lang="de-DE" sz="1600" kern="0" dirty="0" smtClean="0">
                <a:latin typeface="Arial" charset="0"/>
                <a:ea typeface="ＭＳ Ｐゴシック" charset="0"/>
                <a:sym typeface="Symbol" charset="0"/>
              </a:rPr>
              <a:t>𝛼</a:t>
            </a:r>
            <a:r>
              <a:rPr lang="de-DE" sz="1600" kern="0" dirty="0" smtClean="0">
                <a:latin typeface="Arial" charset="0"/>
                <a:ea typeface="ＭＳ Ｐゴシック" charset="0"/>
              </a:rPr>
              <a:t> = t2.</a:t>
            </a:r>
            <a:r>
              <a:rPr lang="de-DE" sz="1600" kern="0" dirty="0" smtClean="0">
                <a:latin typeface="Arial" charset="0"/>
                <a:ea typeface="ＭＳ Ｐゴシック" charset="0"/>
                <a:sym typeface="Symbol" charset="0"/>
              </a:rPr>
              <a:t>𝛼</a:t>
            </a:r>
            <a:endParaRPr lang="de-DE" sz="1600" kern="0" dirty="0" smtClean="0">
              <a:latin typeface="Arial" charset="0"/>
              <a:ea typeface="ＭＳ Ｐゴシック" charset="0"/>
            </a:endParaRPr>
          </a:p>
          <a:p>
            <a:pPr lvl="2">
              <a:lnSpc>
                <a:spcPct val="80000"/>
              </a:lnSpc>
            </a:pPr>
            <a:r>
              <a:rPr lang="de-DE" sz="1600" kern="0" dirty="0" smtClean="0">
                <a:latin typeface="Arial" charset="0"/>
                <a:ea typeface="ＭＳ Ｐゴシック" charset="0"/>
              </a:rPr>
              <a:t>t3.</a:t>
            </a:r>
            <a:r>
              <a:rPr lang="de-DE" sz="1600" kern="0" dirty="0" smtClean="0">
                <a:latin typeface="Symbol" charset="0"/>
                <a:ea typeface="ＭＳ Ｐゴシック" charset="0"/>
              </a:rPr>
              <a:t>b</a:t>
            </a:r>
            <a:r>
              <a:rPr lang="de-DE" sz="1600" kern="0" dirty="0" smtClean="0">
                <a:latin typeface="Arial" charset="0"/>
                <a:ea typeface="ＭＳ Ｐゴシック" charset="0"/>
              </a:rPr>
              <a:t> =  t2.</a:t>
            </a:r>
            <a:r>
              <a:rPr lang="de-DE" sz="1600" kern="0" dirty="0" smtClean="0">
                <a:latin typeface="Symbol" charset="0"/>
                <a:ea typeface="ＭＳ Ｐゴシック" charset="0"/>
              </a:rPr>
              <a:t>b , </a:t>
            </a:r>
            <a:r>
              <a:rPr lang="de-DE" sz="1600" kern="0" dirty="0" smtClean="0">
                <a:latin typeface="Arial" charset="0"/>
                <a:ea typeface="ＭＳ Ｐゴシック" charset="0"/>
              </a:rPr>
              <a:t>t4.</a:t>
            </a:r>
            <a:r>
              <a:rPr lang="de-DE" sz="1600" kern="0" dirty="0" smtClean="0">
                <a:latin typeface="Symbol" charset="0"/>
                <a:ea typeface="ＭＳ Ｐゴシック" charset="0"/>
              </a:rPr>
              <a:t>b</a:t>
            </a:r>
            <a:r>
              <a:rPr lang="de-DE" sz="1600" kern="0" dirty="0" smtClean="0">
                <a:latin typeface="Arial" charset="0"/>
                <a:ea typeface="ＭＳ Ｐゴシック" charset="0"/>
              </a:rPr>
              <a:t> =  t1.</a:t>
            </a:r>
            <a:r>
              <a:rPr lang="de-DE" sz="1600" kern="0" dirty="0" smtClean="0">
                <a:latin typeface="Symbol" charset="0"/>
                <a:ea typeface="ＭＳ Ｐゴシック" charset="0"/>
              </a:rPr>
              <a:t>b </a:t>
            </a:r>
            <a:endParaRPr lang="de-DE" sz="1600" kern="0" dirty="0" smtClean="0">
              <a:latin typeface="Arial" charset="0"/>
              <a:ea typeface="ＭＳ Ｐゴシック" charset="0"/>
            </a:endParaRPr>
          </a:p>
          <a:p>
            <a:pPr lvl="2">
              <a:lnSpc>
                <a:spcPct val="80000"/>
              </a:lnSpc>
            </a:pPr>
            <a:r>
              <a:rPr lang="de-DE" sz="1600" kern="0" dirty="0" smtClean="0">
                <a:latin typeface="Arial" charset="0"/>
                <a:ea typeface="ＭＳ Ｐゴシック" charset="0"/>
              </a:rPr>
              <a:t>t4.</a:t>
            </a:r>
            <a:r>
              <a:rPr lang="de-DE" sz="1600" kern="0" dirty="0" smtClean="0">
                <a:latin typeface="Symbol" charset="0"/>
                <a:ea typeface="ＭＳ Ｐゴシック" charset="0"/>
              </a:rPr>
              <a:t>g</a:t>
            </a:r>
            <a:r>
              <a:rPr lang="de-DE" sz="1600" kern="0" dirty="0" smtClean="0">
                <a:latin typeface="Arial" charset="0"/>
                <a:ea typeface="ＭＳ Ｐゴシック" charset="0"/>
              </a:rPr>
              <a:t> =  t2.</a:t>
            </a:r>
            <a:r>
              <a:rPr lang="de-DE" sz="1600" kern="0" dirty="0" smtClean="0">
                <a:latin typeface="Symbol" charset="0"/>
                <a:ea typeface="ＭＳ Ｐゴシック" charset="0"/>
              </a:rPr>
              <a:t>g , </a:t>
            </a:r>
            <a:r>
              <a:rPr lang="de-DE" sz="1600" kern="0" dirty="0" smtClean="0">
                <a:latin typeface="Arial" charset="0"/>
                <a:ea typeface="ＭＳ Ｐゴシック" charset="0"/>
              </a:rPr>
              <a:t>t3.</a:t>
            </a:r>
            <a:r>
              <a:rPr lang="de-DE" sz="1600" kern="0" dirty="0" smtClean="0">
                <a:latin typeface="Symbol" charset="0"/>
                <a:ea typeface="ＭＳ Ｐゴシック" charset="0"/>
              </a:rPr>
              <a:t>g</a:t>
            </a:r>
            <a:r>
              <a:rPr lang="de-DE" sz="1600" kern="0" dirty="0" smtClean="0">
                <a:latin typeface="Arial" charset="0"/>
                <a:ea typeface="ＭＳ Ｐゴシック" charset="0"/>
              </a:rPr>
              <a:t> =  t1.</a:t>
            </a:r>
            <a:r>
              <a:rPr lang="de-DE" sz="1600" kern="0" dirty="0" smtClean="0">
                <a:latin typeface="Symbol" charset="0"/>
                <a:ea typeface="ＭＳ Ｐゴシック" charset="0"/>
              </a:rPr>
              <a:t>g </a:t>
            </a:r>
            <a:r>
              <a:rPr lang="de-DE" sz="1600" kern="0" dirty="0">
                <a:latin typeface="Symbol" charset="0"/>
                <a:ea typeface="ＭＳ Ｐゴシック" charset="0"/>
              </a:rPr>
              <a:t/>
            </a:r>
            <a:br>
              <a:rPr lang="de-DE" sz="1600" kern="0" dirty="0">
                <a:latin typeface="Symbol" charset="0"/>
                <a:ea typeface="ＭＳ Ｐゴシック" charset="0"/>
              </a:rPr>
            </a:br>
            <a:r>
              <a:rPr lang="de-DE" sz="1600" kern="0" dirty="0" smtClean="0"/>
              <a:t>wobei </a:t>
            </a:r>
            <a:r>
              <a:rPr lang="de-DE" sz="1600" kern="0" dirty="0" err="1" smtClean="0">
                <a:latin typeface="Symbol" charset="0"/>
                <a:ea typeface="ＭＳ Ｐゴシック" charset="0"/>
              </a:rPr>
              <a:t>g</a:t>
            </a:r>
            <a:r>
              <a:rPr lang="de-DE" sz="1600" kern="0" dirty="0" smtClean="0">
                <a:latin typeface="Symbol" charset="0"/>
                <a:ea typeface="ＭＳ Ｐゴシック" charset="0"/>
              </a:rPr>
              <a:t> = </a:t>
            </a:r>
            <a:r>
              <a:rPr lang="de-DE" sz="1600" dirty="0" smtClean="0">
                <a:latin typeface="Lucida Handwriting" charset="0"/>
                <a:ea typeface="ＭＳ Ｐゴシック" charset="0"/>
              </a:rPr>
              <a:t>R</a:t>
            </a:r>
            <a:r>
              <a:rPr lang="de-DE" sz="1600" dirty="0" smtClean="0">
                <a:ea typeface="ＭＳ Ｐゴシック" charset="0"/>
              </a:rPr>
              <a:t> \ (𝛼∪𝛽 )</a:t>
            </a:r>
            <a:endParaRPr lang="de-DE" sz="1600" kern="0" dirty="0" smtClean="0">
              <a:latin typeface="Symbol" charset="0"/>
              <a:ea typeface="ＭＳ Ｐゴシック" charset="0"/>
            </a:endParaRPr>
          </a:p>
        </p:txBody>
      </p:sp>
      <p:sp>
        <p:nvSpPr>
          <p:cNvPr id="7" name="Rectangle 43"/>
          <p:cNvSpPr>
            <a:spLocks noChangeArrowheads="1"/>
          </p:cNvSpPr>
          <p:nvPr/>
        </p:nvSpPr>
        <p:spPr bwMode="auto">
          <a:xfrm>
            <a:off x="5074511" y="4221088"/>
            <a:ext cx="3546911" cy="880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de-DE" sz="1600" dirty="0"/>
              <a:t>"Zu zwei </a:t>
            </a:r>
            <a:r>
              <a:rPr lang="de-DE" sz="1600" dirty="0" err="1"/>
              <a:t>Tupeln</a:t>
            </a:r>
            <a:r>
              <a:rPr lang="de-DE" sz="1600" dirty="0"/>
              <a:t> mit gleichem </a:t>
            </a:r>
            <a:r>
              <a:rPr lang="de-DE" sz="1600" dirty="0" smtClean="0">
                <a:sym typeface="Symbol" charset="0"/>
              </a:rPr>
              <a:t>𝛼</a:t>
            </a:r>
            <a:r>
              <a:rPr lang="de-DE" sz="1600" dirty="0" smtClean="0"/>
              <a:t> </a:t>
            </a:r>
            <a:r>
              <a:rPr lang="de-DE" sz="1600" dirty="0"/>
              <a:t>-Wert kann man die </a:t>
            </a:r>
            <a:r>
              <a:rPr lang="de-DE" sz="1600" dirty="0">
                <a:latin typeface="Symbol" charset="0"/>
              </a:rPr>
              <a:t>b</a:t>
            </a:r>
            <a:r>
              <a:rPr lang="de-DE" sz="1600" dirty="0"/>
              <a:t> -Werte vertauschen, und die Tupel </a:t>
            </a:r>
            <a:r>
              <a:rPr lang="de-DE" sz="1600" dirty="0" smtClean="0"/>
              <a:t>müssen bei gleichem</a:t>
            </a:r>
            <a:br>
              <a:rPr lang="de-DE" sz="1600" dirty="0" smtClean="0"/>
            </a:br>
            <a:r>
              <a:rPr lang="de-DE" sz="1600" dirty="0" smtClean="0"/>
              <a:t>𝛾 </a:t>
            </a:r>
            <a:r>
              <a:rPr lang="de-DE" sz="1600" dirty="0"/>
              <a:t>auch in der Relation sein"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89982" y="5013176"/>
            <a:ext cx="8439150" cy="135408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endParaRPr lang="de-DE" sz="1600" kern="0" dirty="0" smtClean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600" kern="0" dirty="0" err="1" smtClean="0">
                <a:latin typeface="Arial" charset="0"/>
                <a:ea typeface="ＭＳ Ｐゴシック" charset="0"/>
              </a:rPr>
              <a:t>Tuple-generating</a:t>
            </a:r>
            <a:r>
              <a:rPr lang="de-DE" sz="1600" kern="0" dirty="0" smtClean="0">
                <a:latin typeface="Arial" charset="0"/>
                <a:ea typeface="ＭＳ Ｐゴシック" charset="0"/>
              </a:rPr>
              <a:t> </a:t>
            </a:r>
            <a:r>
              <a:rPr lang="de-DE" sz="1600" kern="0" dirty="0" err="1" smtClean="0">
                <a:latin typeface="Arial" charset="0"/>
                <a:ea typeface="ＭＳ Ｐゴシック" charset="0"/>
              </a:rPr>
              <a:t>dependencies</a:t>
            </a:r>
            <a:endParaRPr lang="de-DE" sz="1600" kern="0" dirty="0" smtClean="0">
              <a:latin typeface="Arial" charset="0"/>
              <a:ea typeface="ＭＳ Ｐゴシック" charset="0"/>
            </a:endParaRPr>
          </a:p>
          <a:p>
            <a:pPr lvl="1"/>
            <a:r>
              <a:rPr lang="de-DE" sz="1400" kern="0" dirty="0" smtClean="0">
                <a:latin typeface="Arial" charset="0"/>
                <a:ea typeface="ＭＳ Ｐゴシック" charset="0"/>
              </a:rPr>
              <a:t>Man kann eine Relation MVD-konform machen, </a:t>
            </a:r>
            <a:br>
              <a:rPr lang="de-DE" sz="1400" kern="0" dirty="0" smtClean="0">
                <a:latin typeface="Arial" charset="0"/>
                <a:ea typeface="ＭＳ Ｐゴシック" charset="0"/>
              </a:rPr>
            </a:br>
            <a:r>
              <a:rPr lang="de-DE" sz="1400" kern="0" dirty="0" smtClean="0">
                <a:latin typeface="Arial" charset="0"/>
                <a:ea typeface="ＭＳ Ｐゴシック" charset="0"/>
              </a:rPr>
              <a:t>indem man zusätzliche Tupel einfügt</a:t>
            </a:r>
          </a:p>
          <a:p>
            <a:pPr lvl="1"/>
            <a:r>
              <a:rPr lang="de-DE" sz="1400" kern="0" dirty="0" smtClean="0">
                <a:latin typeface="Arial" charset="0"/>
                <a:ea typeface="ＭＳ Ｐゴシック" charset="0"/>
              </a:rPr>
              <a:t>Bei FDs geht das nicht!!</a:t>
            </a:r>
          </a:p>
          <a:p>
            <a:pPr lvl="1"/>
            <a:endParaRPr lang="de-DE" sz="1600" kern="0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7017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Rectangle 77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116632"/>
            <a:ext cx="8439150" cy="442913"/>
          </a:xfrm>
        </p:spPr>
        <p:txBody>
          <a:bodyPr/>
          <a:lstStyle/>
          <a:p>
            <a:r>
              <a:rPr lang="de-DE" sz="2800" dirty="0">
                <a:latin typeface="Arial" charset="0"/>
                <a:ea typeface="ＭＳ Ｐゴシック" charset="0"/>
                <a:cs typeface="ＭＳ Ｐゴシック" charset="0"/>
              </a:rPr>
              <a:t>Mehrwertige Abhängigkeiten: ein Beispiel</a:t>
            </a:r>
          </a:p>
        </p:txBody>
      </p:sp>
      <p:graphicFrame>
        <p:nvGraphicFramePr>
          <p:cNvPr id="154627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1858052"/>
              </p:ext>
            </p:extLst>
          </p:nvPr>
        </p:nvGraphicFramePr>
        <p:xfrm>
          <a:off x="2340220" y="765175"/>
          <a:ext cx="6264519" cy="3111502"/>
        </p:xfrm>
        <a:graphic>
          <a:graphicData uri="http://schemas.openxmlformats.org/drawingml/2006/table">
            <a:tbl>
              <a:tblPr/>
              <a:tblGrid>
                <a:gridCol w="1893277"/>
                <a:gridCol w="1894742"/>
                <a:gridCol w="2476500"/>
              </a:tblGrid>
              <a:tr h="534988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Fähigkeiten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PersNr</a:t>
                      </a:r>
                      <a:endParaRPr kumimoji="1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Sprache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ProgSprache</a:t>
                      </a:r>
                      <a:endParaRPr kumimoji="1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griechisch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lateinisch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Pascal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griechisch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Pascal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lateinisch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3005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deutsch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Ada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4703" name="Group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050162"/>
              </p:ext>
            </p:extLst>
          </p:nvPr>
        </p:nvGraphicFramePr>
        <p:xfrm>
          <a:off x="1" y="4602163"/>
          <a:ext cx="3779227" cy="2127252"/>
        </p:xfrm>
        <a:graphic>
          <a:graphicData uri="http://schemas.openxmlformats.org/drawingml/2006/table">
            <a:tbl>
              <a:tblPr/>
              <a:tblGrid>
                <a:gridCol w="1890346"/>
                <a:gridCol w="1888881"/>
              </a:tblGrid>
              <a:tr h="4572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Sprachen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PersNr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Sprache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griechsich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lateinisch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3005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deutsch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4702" name="Group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802998"/>
              </p:ext>
            </p:extLst>
          </p:nvPr>
        </p:nvGraphicFramePr>
        <p:xfrm>
          <a:off x="5219700" y="4602163"/>
          <a:ext cx="3924300" cy="2127252"/>
        </p:xfrm>
        <a:graphic>
          <a:graphicData uri="http://schemas.openxmlformats.org/drawingml/2006/table">
            <a:tbl>
              <a:tblPr/>
              <a:tblGrid>
                <a:gridCol w="1440474"/>
                <a:gridCol w="2483826"/>
              </a:tblGrid>
              <a:tr h="4572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ProgSprachen</a:t>
                      </a:r>
                      <a:endParaRPr kumimoji="1" lang="de-D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PersNr</a:t>
                      </a:r>
                      <a:endParaRPr kumimoji="1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ProgSprache</a:t>
                      </a:r>
                      <a:endParaRPr kumimoji="1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Pascal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3005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Ada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21929" name="AutoShape 73"/>
          <p:cNvCxnSpPr>
            <a:cxnSpLocks noChangeShapeType="1"/>
          </p:cNvCxnSpPr>
          <p:nvPr/>
        </p:nvCxnSpPr>
        <p:spPr bwMode="auto">
          <a:xfrm flipV="1">
            <a:off x="1890347" y="3876675"/>
            <a:ext cx="3291254" cy="725488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21930" name="AutoShape 74"/>
          <p:cNvCxnSpPr>
            <a:cxnSpLocks noChangeShapeType="1"/>
          </p:cNvCxnSpPr>
          <p:nvPr/>
        </p:nvCxnSpPr>
        <p:spPr bwMode="auto">
          <a:xfrm flipH="1" flipV="1">
            <a:off x="5181600" y="3876675"/>
            <a:ext cx="2000250" cy="725488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54699" name="Text Box 75"/>
          <p:cNvSpPr txBox="1">
            <a:spLocks noChangeArrowheads="1"/>
          </p:cNvSpPr>
          <p:nvPr/>
        </p:nvSpPr>
        <p:spPr bwMode="auto">
          <a:xfrm>
            <a:off x="1118390" y="3789363"/>
            <a:ext cx="179888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de-DE" sz="3600" dirty="0" smtClean="0">
                <a:latin typeface="+mn-lt"/>
                <a:sym typeface="Symbol" charset="0"/>
              </a:rPr>
              <a:t>𝜋</a:t>
            </a:r>
            <a:r>
              <a:rPr lang="de-DE" baseline="-25000" dirty="0" err="1" smtClean="0">
                <a:latin typeface="+mn-lt"/>
                <a:sym typeface="Symbol" charset="0"/>
              </a:rPr>
              <a:t>PersNr</a:t>
            </a:r>
            <a:r>
              <a:rPr lang="de-DE" baseline="-25000" dirty="0">
                <a:latin typeface="+mn-lt"/>
                <a:sym typeface="Symbol" charset="0"/>
              </a:rPr>
              <a:t>, Sprache</a:t>
            </a:r>
            <a:endParaRPr lang="de-DE" sz="3600" baseline="-25000" dirty="0">
              <a:latin typeface="+mn-lt"/>
              <a:sym typeface="Symbol" charset="0"/>
            </a:endParaRPr>
          </a:p>
        </p:txBody>
      </p:sp>
      <p:sp>
        <p:nvSpPr>
          <p:cNvPr id="154700" name="Text Box 76"/>
          <p:cNvSpPr txBox="1">
            <a:spLocks noChangeArrowheads="1"/>
          </p:cNvSpPr>
          <p:nvPr/>
        </p:nvSpPr>
        <p:spPr bwMode="auto">
          <a:xfrm>
            <a:off x="6336868" y="3789363"/>
            <a:ext cx="220284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de-DE" sz="3600" dirty="0" smtClean="0">
                <a:latin typeface="+mn-lt"/>
                <a:sym typeface="Symbol" charset="0"/>
              </a:rPr>
              <a:t>𝜋</a:t>
            </a:r>
            <a:r>
              <a:rPr lang="de-DE" baseline="-25000" dirty="0" err="1" smtClean="0">
                <a:latin typeface="+mn-lt"/>
                <a:sym typeface="Symbol" charset="0"/>
              </a:rPr>
              <a:t>PersNr</a:t>
            </a:r>
            <a:r>
              <a:rPr lang="de-DE" baseline="-25000" dirty="0">
                <a:latin typeface="+mn-lt"/>
                <a:sym typeface="Symbol" charset="0"/>
              </a:rPr>
              <a:t>, </a:t>
            </a:r>
            <a:r>
              <a:rPr lang="de-DE" baseline="-25000" dirty="0" err="1">
                <a:latin typeface="+mn-lt"/>
                <a:sym typeface="Symbol" charset="0"/>
              </a:rPr>
              <a:t>ProgSprache</a:t>
            </a:r>
            <a:endParaRPr lang="de-DE" sz="3600" baseline="-25000" dirty="0">
              <a:latin typeface="+mn-lt"/>
              <a:sym typeface="Symbo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5484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4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4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99" grpId="0" autoUpdateAnimBg="0"/>
      <p:bldP spid="154700" grpId="0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116632"/>
            <a:ext cx="8439150" cy="442913"/>
          </a:xfrm>
        </p:spPr>
        <p:txBody>
          <a:bodyPr/>
          <a:lstStyle/>
          <a:p>
            <a:r>
              <a:rPr lang="de-DE" sz="2800" dirty="0">
                <a:latin typeface="Arial" charset="0"/>
                <a:ea typeface="ＭＳ Ｐゴシック" charset="0"/>
                <a:cs typeface="ＭＳ Ｐゴシック" charset="0"/>
              </a:rPr>
              <a:t>Mehrwertige Abhängigkeiten: ein Beispiel</a:t>
            </a:r>
          </a:p>
        </p:txBody>
      </p:sp>
      <p:sp>
        <p:nvSpPr>
          <p:cNvPr id="123906" name="Rectangle 76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55651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405623"/>
              </p:ext>
            </p:extLst>
          </p:nvPr>
        </p:nvGraphicFramePr>
        <p:xfrm>
          <a:off x="2340220" y="765175"/>
          <a:ext cx="6264519" cy="3111502"/>
        </p:xfrm>
        <a:graphic>
          <a:graphicData uri="http://schemas.openxmlformats.org/drawingml/2006/table">
            <a:tbl>
              <a:tblPr/>
              <a:tblGrid>
                <a:gridCol w="1893277"/>
                <a:gridCol w="1894742"/>
                <a:gridCol w="2476500"/>
              </a:tblGrid>
              <a:tr h="534988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Fähigkeiten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PersNr</a:t>
                      </a:r>
                      <a:endParaRPr kumimoji="1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Sprache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ProgSprache</a:t>
                      </a:r>
                      <a:endParaRPr kumimoji="1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griechisch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lateinisch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Pascal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griechisch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Pascal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lateinisch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3005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deutsch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Ada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5726" name="Group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576166"/>
              </p:ext>
            </p:extLst>
          </p:nvPr>
        </p:nvGraphicFramePr>
        <p:xfrm>
          <a:off x="1" y="4602163"/>
          <a:ext cx="3779227" cy="2127252"/>
        </p:xfrm>
        <a:graphic>
          <a:graphicData uri="http://schemas.openxmlformats.org/drawingml/2006/table">
            <a:tbl>
              <a:tblPr/>
              <a:tblGrid>
                <a:gridCol w="1890346"/>
                <a:gridCol w="1888881"/>
              </a:tblGrid>
              <a:tr h="4572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Sprachen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PersNr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Sprache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griechisch</a:t>
                      </a:r>
                      <a:endParaRPr kumimoji="1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lateinisch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3005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deutsch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5725" name="Group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594858"/>
              </p:ext>
            </p:extLst>
          </p:nvPr>
        </p:nvGraphicFramePr>
        <p:xfrm>
          <a:off x="5219700" y="4602163"/>
          <a:ext cx="3924300" cy="2127252"/>
        </p:xfrm>
        <a:graphic>
          <a:graphicData uri="http://schemas.openxmlformats.org/drawingml/2006/table">
            <a:tbl>
              <a:tblPr/>
              <a:tblGrid>
                <a:gridCol w="1440474"/>
                <a:gridCol w="2483826"/>
              </a:tblGrid>
              <a:tr h="4572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ProgSprachen</a:t>
                      </a:r>
                      <a:endParaRPr kumimoji="1" lang="de-D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PersNr</a:t>
                      </a:r>
                      <a:endParaRPr kumimoji="1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ProgSprache</a:t>
                      </a:r>
                      <a:endParaRPr kumimoji="1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Pascal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3005</a:t>
                      </a:r>
                    </a:p>
                  </a:txBody>
                  <a:tcPr marL="84406" marR="844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Ada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23977" name="AutoShape 73"/>
          <p:cNvCxnSpPr>
            <a:cxnSpLocks noChangeShapeType="1"/>
          </p:cNvCxnSpPr>
          <p:nvPr/>
        </p:nvCxnSpPr>
        <p:spPr bwMode="auto">
          <a:xfrm flipV="1">
            <a:off x="1890347" y="3876675"/>
            <a:ext cx="3291254" cy="725488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23978" name="AutoShape 74"/>
          <p:cNvCxnSpPr>
            <a:cxnSpLocks noChangeShapeType="1"/>
          </p:cNvCxnSpPr>
          <p:nvPr/>
        </p:nvCxnSpPr>
        <p:spPr bwMode="auto">
          <a:xfrm flipH="1" flipV="1">
            <a:off x="5181600" y="3876675"/>
            <a:ext cx="2000250" cy="725488"/>
          </a:xfrm>
          <a:prstGeom prst="straightConnector1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55723" name="Text Box 75"/>
          <p:cNvSpPr txBox="1">
            <a:spLocks noChangeArrowheads="1"/>
          </p:cNvSpPr>
          <p:nvPr/>
        </p:nvSpPr>
        <p:spPr bwMode="auto">
          <a:xfrm>
            <a:off x="4982644" y="3860800"/>
            <a:ext cx="41549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de-DE" sz="3600" b="1" dirty="0" smtClean="0">
                <a:latin typeface="JoinFont" charset="0"/>
              </a:rPr>
              <a:t>⋈</a:t>
            </a:r>
            <a:endParaRPr lang="de-DE" sz="3600" b="1" dirty="0">
              <a:latin typeface="JoinFon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5096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5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723" grpId="0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98475"/>
          </a:xfrm>
        </p:spPr>
        <p:txBody>
          <a:bodyPr/>
          <a:lstStyle/>
          <a:p>
            <a:r>
              <a:rPr lang="de-DE" dirty="0">
                <a:latin typeface="+mn-lt"/>
                <a:ea typeface="ＭＳ Ｐゴシック" charset="0"/>
                <a:cs typeface="ＭＳ Ｐゴシック" charset="0"/>
              </a:rPr>
              <a:t>Vierte Normalform</a:t>
            </a:r>
          </a:p>
        </p:txBody>
      </p:sp>
      <p:sp>
        <p:nvSpPr>
          <p:cNvPr id="130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066800"/>
            <a:ext cx="8439150" cy="5257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e-DE" sz="2000" dirty="0">
                <a:ea typeface="ＭＳ Ｐゴシック" charset="0"/>
              </a:rPr>
              <a:t>Eine MVD</a:t>
            </a:r>
            <a:r>
              <a:rPr lang="de-DE" sz="1800" dirty="0">
                <a:ea typeface="ＭＳ Ｐゴシック" charset="0"/>
              </a:rPr>
              <a:t>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ea typeface="ＭＳ Ｐゴシック" charset="0"/>
                <a:sym typeface="Symbol" charset="0"/>
              </a:rPr>
              <a:t>𝛼 </a:t>
            </a:r>
            <a:r>
              <a:rPr lang="de-DE" sz="4400" dirty="0">
                <a:solidFill>
                  <a:schemeClr val="accent1">
                    <a:lumMod val="50000"/>
                  </a:schemeClr>
                </a:solidFill>
                <a:ea typeface="ＭＳ Ｐゴシック" charset="0"/>
                <a:sym typeface="Wingdings" charset="0"/>
              </a:rPr>
              <a:t>↠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ea typeface="ＭＳ Ｐゴシック" charset="0"/>
                <a:sym typeface="Wingdings" charset="0"/>
              </a:rPr>
              <a:t>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ea typeface="ＭＳ Ｐゴシック" charset="0"/>
                <a:sym typeface="Symbol" charset="0"/>
              </a:rPr>
              <a:t>𝛽 </a:t>
            </a:r>
            <a:r>
              <a:rPr lang="de-DE" sz="2400" dirty="0">
                <a:ea typeface="ＭＳ Ｐゴシック" charset="0"/>
                <a:sym typeface="Symbol" charset="0"/>
              </a:rPr>
              <a:t>ist trivial genau dann wenn </a:t>
            </a:r>
          </a:p>
          <a:p>
            <a:pPr lvl="1">
              <a:buFont typeface="Times" charset="0"/>
              <a:buChar char="•"/>
            </a:pPr>
            <a:r>
              <a:rPr lang="de-DE" dirty="0">
                <a:solidFill>
                  <a:schemeClr val="accent1">
                    <a:lumMod val="50000"/>
                  </a:schemeClr>
                </a:solidFill>
                <a:ea typeface="ＭＳ Ｐゴシック" charset="0"/>
                <a:sym typeface="Symbol" charset="0"/>
              </a:rPr>
              <a:t>𝛽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  <a:ea typeface="ＭＳ Ｐゴシック" charset="0"/>
                <a:sym typeface="Symbol" charset="0"/>
              </a:rPr>
              <a:t>⊆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ea typeface="ＭＳ Ｐゴシック" charset="0"/>
                <a:sym typeface="Symbol" charset="0"/>
              </a:rPr>
              <a:t>𝛼 </a:t>
            </a:r>
            <a:r>
              <a:rPr lang="de-DE" dirty="0">
                <a:ea typeface="ＭＳ Ｐゴシック" charset="0"/>
                <a:sym typeface="Symbol" charset="0"/>
              </a:rPr>
              <a:t>oder</a:t>
            </a:r>
          </a:p>
          <a:p>
            <a:pPr lvl="1">
              <a:buFont typeface="Times" charset="0"/>
              <a:buChar char="•"/>
            </a:pPr>
            <a:r>
              <a:rPr lang="de-DE" dirty="0">
                <a:solidFill>
                  <a:schemeClr val="accent1">
                    <a:lumMod val="50000"/>
                  </a:schemeClr>
                </a:solidFill>
                <a:ea typeface="ＭＳ Ｐゴシック" charset="0"/>
                <a:sym typeface="Symbol" charset="0"/>
              </a:rPr>
              <a:t>𝛽 =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ea typeface="ＭＳ Ｐゴシック" charset="0"/>
                <a:cs typeface="ＭＳ Ｐゴシック" charset="0"/>
              </a:rPr>
              <a:t>R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ea typeface="ＭＳ Ｐゴシック" charset="0"/>
                <a:sym typeface="Symbol" charset="0"/>
              </a:rPr>
              <a:t> \ {𝛼}</a:t>
            </a:r>
          </a:p>
          <a:p>
            <a:pPr marL="0" indent="0">
              <a:buFontTx/>
              <a:buNone/>
            </a:pPr>
            <a:r>
              <a:rPr lang="de-DE" sz="2000" dirty="0" smtClean="0">
                <a:ea typeface="ＭＳ Ｐゴシック" charset="0"/>
              </a:rPr>
              <a:t>Eine </a:t>
            </a:r>
            <a:r>
              <a:rPr lang="de-DE" sz="2000" dirty="0">
                <a:ea typeface="ＭＳ Ｐゴシック" charset="0"/>
              </a:rPr>
              <a:t>Relation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ea typeface="ＭＳ Ｐゴシック" charset="0"/>
              </a:rPr>
              <a:t>R </a:t>
            </a:r>
            <a:r>
              <a:rPr lang="de-DE" sz="2000" dirty="0">
                <a:ea typeface="ＭＳ Ｐゴシック" charset="0"/>
              </a:rPr>
              <a:t>ist in 4 NF wenn für jede MVD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ea typeface="ＭＳ Ｐゴシック" charset="0"/>
                <a:sym typeface="Symbol" charset="0"/>
              </a:rPr>
              <a:t>𝛼 </a:t>
            </a:r>
            <a:r>
              <a:rPr lang="de-DE" sz="4000" dirty="0">
                <a:solidFill>
                  <a:schemeClr val="accent1">
                    <a:lumMod val="50000"/>
                  </a:schemeClr>
                </a:solidFill>
                <a:ea typeface="ＭＳ Ｐゴシック" charset="0"/>
                <a:sym typeface="Wingdings" charset="0"/>
              </a:rPr>
              <a:t>↠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ea typeface="ＭＳ Ｐゴシック" charset="0"/>
                <a:sym typeface="Wingdings" charset="0"/>
              </a:rPr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ea typeface="ＭＳ Ｐゴシック" charset="0"/>
                <a:sym typeface="Symbol" charset="0"/>
              </a:rPr>
              <a:t>𝛽 </a:t>
            </a:r>
            <a:r>
              <a:rPr lang="de-DE" sz="2000" dirty="0" smtClean="0">
                <a:ea typeface="ＭＳ Ｐゴシック" charset="0"/>
                <a:sym typeface="Symbol" charset="0"/>
              </a:rPr>
              <a:t/>
            </a:r>
            <a:br>
              <a:rPr lang="de-DE" sz="2000" dirty="0" smtClean="0">
                <a:ea typeface="ＭＳ Ｐゴシック" charset="0"/>
                <a:sym typeface="Symbol" charset="0"/>
              </a:rPr>
            </a:br>
            <a:r>
              <a:rPr lang="de-DE" sz="2000" dirty="0" smtClean="0">
                <a:ea typeface="ＭＳ Ｐゴシック" charset="0"/>
                <a:sym typeface="Symbol" charset="0"/>
              </a:rPr>
              <a:t>eine </a:t>
            </a:r>
            <a:r>
              <a:rPr lang="de-DE" sz="2000" dirty="0">
                <a:ea typeface="ＭＳ Ｐゴシック" charset="0"/>
                <a:sym typeface="Symbol" charset="0"/>
              </a:rPr>
              <a:t>der folgenden Bedingungen gilt:</a:t>
            </a:r>
          </a:p>
          <a:p>
            <a:pPr lvl="1">
              <a:buFont typeface="Times" charset="0"/>
              <a:buChar char="•"/>
            </a:pPr>
            <a:r>
              <a:rPr lang="de-DE" sz="2000" dirty="0">
                <a:ea typeface="ＭＳ Ｐゴシック" charset="0"/>
                <a:sym typeface="Symbol" charset="0"/>
              </a:rPr>
              <a:t>Die MVD ist trivial </a:t>
            </a:r>
            <a:r>
              <a:rPr lang="de-DE" sz="2000" b="1" dirty="0">
                <a:ea typeface="ＭＳ Ｐゴシック" charset="0"/>
                <a:sym typeface="Symbol" charset="0"/>
              </a:rPr>
              <a:t>oder</a:t>
            </a:r>
          </a:p>
          <a:p>
            <a:pPr lvl="1">
              <a:buFont typeface="Times" charset="0"/>
              <a:buChar char="•"/>
            </a:pP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ea typeface="ＭＳ Ｐゴシック" charset="0"/>
                <a:sym typeface="Symbol" charset="0"/>
              </a:rPr>
              <a:t>𝛼</a:t>
            </a:r>
            <a:r>
              <a:rPr lang="de-DE" sz="2000" dirty="0" smtClean="0">
                <a:ea typeface="ＭＳ Ｐゴシック" charset="0"/>
                <a:sym typeface="Symbol" charset="0"/>
              </a:rPr>
              <a:t> </a:t>
            </a:r>
            <a:r>
              <a:rPr lang="de-DE" sz="2000" dirty="0">
                <a:ea typeface="ＭＳ Ｐゴシック" charset="0"/>
                <a:sym typeface="Symbol" charset="0"/>
              </a:rPr>
              <a:t>ist Superschlüssel von </a:t>
            </a:r>
            <a:r>
              <a:rPr lang="de-DE" sz="2000" dirty="0" smtClean="0">
                <a:solidFill>
                  <a:schemeClr val="accent1">
                    <a:lumMod val="50000"/>
                  </a:schemeClr>
                </a:solidFill>
                <a:ea typeface="ＭＳ Ｐゴシック" charset="0"/>
              </a:rPr>
              <a:t>R</a:t>
            </a:r>
            <a:endParaRPr lang="de-DE" sz="2000" dirty="0" smtClean="0">
              <a:ea typeface="ＭＳ Ｐゴシック" charset="0"/>
            </a:endParaRPr>
          </a:p>
          <a:p>
            <a:pPr lvl="1">
              <a:buFont typeface="Times" charset="0"/>
              <a:buChar char="•"/>
            </a:pPr>
            <a:endParaRPr lang="de-DE" sz="2000" dirty="0">
              <a:ea typeface="ＭＳ Ｐゴシック" charset="0"/>
              <a:sym typeface="Symbol" charset="0"/>
            </a:endParaRPr>
          </a:p>
          <a:p>
            <a:pPr marL="0" indent="0">
              <a:buNone/>
            </a:pPr>
            <a:r>
              <a:rPr lang="de-DE" sz="2200" dirty="0" smtClean="0">
                <a:solidFill>
                  <a:srgbClr val="032EF0"/>
                </a:solidFill>
                <a:ea typeface="ＭＳ Ｐゴシック" charset="0"/>
                <a:sym typeface="Symbol" charset="0"/>
              </a:rPr>
              <a:t>Zerlegung</a:t>
            </a:r>
            <a:r>
              <a:rPr lang="de-DE" sz="2200" dirty="0" smtClean="0">
                <a:ea typeface="ＭＳ Ｐゴシック" charset="0"/>
                <a:sym typeface="Symbol" charset="0"/>
              </a:rPr>
              <a:t> einer Relation in 3. Normalform, so dass </a:t>
            </a:r>
            <a:r>
              <a:rPr lang="de-DE" sz="2200" dirty="0">
                <a:ea typeface="ＭＳ Ｐゴシック" charset="0"/>
                <a:sym typeface="Symbol" charset="0"/>
              </a:rPr>
              <a:t/>
            </a:r>
            <a:br>
              <a:rPr lang="de-DE" sz="2200" dirty="0">
                <a:ea typeface="ＭＳ Ｐゴシック" charset="0"/>
                <a:sym typeface="Symbol" charset="0"/>
              </a:rPr>
            </a:br>
            <a:r>
              <a:rPr lang="de-DE" sz="2200" dirty="0" smtClean="0">
                <a:ea typeface="ＭＳ Ｐゴシック" charset="0"/>
                <a:sym typeface="Symbol" charset="0"/>
              </a:rPr>
              <a:t>nur triviale MVDs vorkommen </a:t>
            </a:r>
            <a:r>
              <a:rPr lang="de-DE" sz="2200" dirty="0" smtClean="0">
                <a:solidFill>
                  <a:srgbClr val="032EF0"/>
                </a:solidFill>
                <a:ea typeface="ＭＳ Ｐゴシック" charset="0"/>
                <a:sym typeface="Symbol" charset="0"/>
              </a:rPr>
              <a:t>verlustlos möglich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40302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Rectangle 5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98475"/>
          </a:xfrm>
        </p:spPr>
        <p:txBody>
          <a:bodyPr/>
          <a:lstStyle/>
          <a:p>
            <a:r>
              <a:rPr lang="de-DE" sz="2800">
                <a:latin typeface="+mn-lt"/>
                <a:ea typeface="ＭＳ Ｐゴシック" charset="0"/>
                <a:cs typeface="ＭＳ Ｐゴシック" charset="0"/>
              </a:rPr>
              <a:t>Zusammenfassung</a:t>
            </a:r>
            <a:br>
              <a:rPr lang="de-DE" sz="2800">
                <a:latin typeface="+mn-lt"/>
                <a:ea typeface="ＭＳ Ｐゴシック" charset="0"/>
                <a:cs typeface="ＭＳ Ｐゴシック" charset="0"/>
              </a:rPr>
            </a:br>
            <a:endParaRPr lang="de-DE" sz="28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8520" y="1124719"/>
            <a:ext cx="9144000" cy="180022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e-DE" sz="1800" dirty="0">
                <a:ea typeface="ＭＳ Ｐゴシック" charset="0"/>
                <a:cs typeface="ＭＳ Ｐゴシック" charset="0"/>
              </a:rPr>
              <a:t>Die Verlustlosigkeit ist für alle Zerlegungsalgorithmen in alle Normalformen garantiert</a:t>
            </a:r>
          </a:p>
          <a:p>
            <a:pPr marL="0" indent="0">
              <a:buFontTx/>
              <a:buNone/>
            </a:pPr>
            <a:r>
              <a:rPr lang="de-DE" sz="1800" dirty="0">
                <a:ea typeface="ＭＳ Ｐゴシック" charset="0"/>
                <a:cs typeface="ＭＳ Ｐゴシック" charset="0"/>
              </a:rPr>
              <a:t>Die Abhängigkeitserhaltung kann nur bis zur dritten Normalform garantiert werden</a:t>
            </a:r>
          </a:p>
        </p:txBody>
      </p:sp>
      <p:pic>
        <p:nvPicPr>
          <p:cNvPr id="138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59" t="26367" r="7178" b="7683"/>
          <a:stretch>
            <a:fillRect/>
          </a:stretch>
        </p:blipFill>
        <p:spPr bwMode="auto">
          <a:xfrm>
            <a:off x="323528" y="1916832"/>
            <a:ext cx="8209085" cy="482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57</a:t>
            </a:fld>
            <a:endParaRPr lang="de-DE" dirty="0"/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0493464"/>
              </p:ext>
            </p:extLst>
          </p:nvPr>
        </p:nvGraphicFramePr>
        <p:xfrm>
          <a:off x="6300192" y="4653136"/>
          <a:ext cx="1004733" cy="19290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3" name="Clip" r:id="rId5" imgW="2221595" imgH="3937487" progId="MS_ClipArt_Gallery.2">
                  <p:embed/>
                </p:oleObj>
              </mc:Choice>
              <mc:Fallback>
                <p:oleObj name="Clip" r:id="rId5" imgW="2221595" imgH="3937487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192" y="4653136"/>
                        <a:ext cx="1004733" cy="192909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89736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Arial" charset="0"/>
                <a:ea typeface="ＭＳ Ｐゴシック" charset="0"/>
                <a:cs typeface="ＭＳ Ｐゴシック" charset="0"/>
              </a:rPr>
              <a:t>Hülle Funktionaler Abhängigkeiten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de-DE" sz="2400" dirty="0">
                <a:latin typeface="Arial" charset="0"/>
                <a:ea typeface="ＭＳ Ｐゴシック" charset="0"/>
              </a:rPr>
              <a:t>Sei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</a:t>
            </a:r>
            <a:r>
              <a:rPr lang="de-DE" sz="2400" dirty="0">
                <a:latin typeface="Arial" charset="0"/>
                <a:ea typeface="ＭＳ Ｐゴシック" charset="0"/>
              </a:rPr>
              <a:t> eine Menge von Funktionalen Abhängigkeiten (FDs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)</a:t>
            </a:r>
          </a:p>
          <a:p>
            <a:pPr marL="0" indent="0">
              <a:buFontTx/>
              <a:buNone/>
            </a:pPr>
            <a:endParaRPr lang="de-DE" sz="24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</a:t>
            </a:r>
            <a:r>
              <a:rPr lang="de-DE" sz="2400" baseline="30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+</a:t>
            </a:r>
            <a:r>
              <a:rPr lang="de-DE" sz="2400" dirty="0">
                <a:latin typeface="Arial" charset="0"/>
                <a:ea typeface="ＭＳ Ｐゴシック" charset="0"/>
              </a:rPr>
              <a:t> bezeichnet die Menge aller aus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</a:t>
            </a:r>
            <a:r>
              <a:rPr lang="de-DE" sz="2400" dirty="0">
                <a:latin typeface="Arial" charset="0"/>
                <a:ea typeface="ＭＳ Ｐゴシック" charset="0"/>
              </a:rPr>
              <a:t> ableitbaren FDs und wird </a:t>
            </a:r>
            <a:r>
              <a:rPr lang="de-DE" sz="2400" dirty="0">
                <a:solidFill>
                  <a:srgbClr val="0070C0"/>
                </a:solidFill>
                <a:latin typeface="Arial" charset="0"/>
                <a:ea typeface="ＭＳ Ｐゴシック" charset="0"/>
              </a:rPr>
              <a:t>Hülle </a:t>
            </a:r>
            <a:r>
              <a:rPr lang="de-DE" sz="2400" dirty="0">
                <a:latin typeface="Arial" charset="0"/>
                <a:ea typeface="ＭＳ Ｐゴシック" charset="0"/>
              </a:rPr>
              <a:t>genannt.</a:t>
            </a:r>
          </a:p>
          <a:p>
            <a:pPr marL="0" indent="0">
              <a:buFontTx/>
              <a:buNone/>
            </a:pPr>
            <a:endParaRPr lang="de-DE" sz="2400" dirty="0" smtClean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2400" dirty="0" smtClean="0">
                <a:latin typeface="Arial" charset="0"/>
                <a:ea typeface="ＭＳ Ｐゴシック" charset="0"/>
              </a:rPr>
              <a:t>Im </a:t>
            </a:r>
            <a:r>
              <a:rPr lang="de-DE" sz="2400" dirty="0">
                <a:latin typeface="Arial" charset="0"/>
                <a:ea typeface="ＭＳ Ｐゴシック" charset="0"/>
              </a:rPr>
              <a:t>allgemeinen gibt es unterschiedliche Mengen von FDs, deren Hülle gleich sind. </a:t>
            </a:r>
            <a:endParaRPr lang="de-DE" sz="2400" dirty="0" smtClean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endParaRPr lang="de-DE" sz="24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2400" dirty="0" smtClean="0">
                <a:latin typeface="Arial" charset="0"/>
                <a:ea typeface="ＭＳ Ｐゴシック" charset="0"/>
              </a:rPr>
              <a:t>In </a:t>
            </a:r>
            <a:r>
              <a:rPr lang="de-DE" sz="2400" dirty="0">
                <a:latin typeface="Arial" charset="0"/>
                <a:ea typeface="ＭＳ Ｐゴシック" charset="0"/>
              </a:rPr>
              <a:t>diesem Fall schreiben wir: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</a:t>
            </a:r>
            <a:r>
              <a:rPr lang="de-DE" sz="24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1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≣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Symbol" charset="0"/>
              </a:rPr>
              <a:t>F</a:t>
            </a:r>
            <a:r>
              <a:rPr lang="de-DE" sz="24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2</a:t>
            </a:r>
            <a:r>
              <a:rPr lang="de-DE" sz="2400" dirty="0">
                <a:latin typeface="Arial" charset="0"/>
                <a:ea typeface="ＭＳ Ｐゴシック" charset="0"/>
              </a:rPr>
              <a:t>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/>
            </a:r>
            <a:br>
              <a:rPr lang="de-DE" sz="2400" dirty="0" smtClean="0">
                <a:latin typeface="Arial" charset="0"/>
                <a:ea typeface="ＭＳ Ｐゴシック" charset="0"/>
              </a:rPr>
            </a:br>
            <a:r>
              <a:rPr lang="de-DE" sz="2400" dirty="0" smtClean="0">
                <a:latin typeface="Arial" charset="0"/>
                <a:ea typeface="ＭＳ Ｐゴシック" charset="0"/>
              </a:rPr>
              <a:t>(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</a:t>
            </a:r>
            <a:r>
              <a:rPr lang="de-DE" sz="24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1</a:t>
            </a:r>
            <a:r>
              <a:rPr lang="de-DE" sz="2400" dirty="0">
                <a:latin typeface="Arial" charset="0"/>
                <a:ea typeface="ＭＳ Ｐゴシック" charset="0"/>
              </a:rPr>
              <a:t> und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F</a:t>
            </a:r>
            <a:r>
              <a:rPr lang="de-DE" sz="2400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2</a:t>
            </a:r>
            <a:r>
              <a:rPr lang="de-DE" sz="2400" dirty="0">
                <a:latin typeface="Arial" charset="0"/>
                <a:ea typeface="ＭＳ Ｐゴシック" charset="0"/>
              </a:rPr>
              <a:t> sind äquivalent)</a:t>
            </a: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084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0"/>
            <a:ext cx="8439150" cy="387350"/>
          </a:xfrm>
        </p:spPr>
        <p:txBody>
          <a:bodyPr/>
          <a:lstStyle/>
          <a:p>
            <a:r>
              <a:rPr lang="de-DE" sz="2400" dirty="0">
                <a:latin typeface="Arial" charset="0"/>
                <a:ea typeface="ＭＳ Ｐゴシック" charset="0"/>
                <a:cs typeface="ＭＳ Ｐゴシック" charset="0"/>
              </a:rPr>
              <a:t>Herleitung </a:t>
            </a:r>
            <a:r>
              <a:rPr lang="de-DE" sz="2400" dirty="0" smtClean="0">
                <a:latin typeface="Arial" charset="0"/>
                <a:ea typeface="ＭＳ Ｐゴシック" charset="0"/>
                <a:cs typeface="ＭＳ Ｐゴシック" charset="0"/>
              </a:rPr>
              <a:t>von 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F</a:t>
            </a:r>
            <a:r>
              <a:rPr lang="de-DE" sz="2400" baseline="300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rPr>
              <a:t>+</a:t>
            </a:r>
            <a:r>
              <a:rPr lang="de-DE" sz="2400" dirty="0" smtClean="0">
                <a:latin typeface="Arial" charset="0"/>
                <a:ea typeface="ＭＳ Ｐゴシック" charset="0"/>
                <a:cs typeface="ＭＳ Ｐゴシック" charset="0"/>
              </a:rPr>
              <a:t>: </a:t>
            </a:r>
            <a:r>
              <a:rPr lang="de-DE" sz="24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Armstrong-Axiome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2031" y="1196752"/>
            <a:ext cx="8721969" cy="5454874"/>
          </a:xfrm>
        </p:spPr>
        <p:txBody>
          <a:bodyPr/>
          <a:lstStyle/>
          <a:p>
            <a:pPr defTabSz="914400">
              <a:buFontTx/>
              <a:buNone/>
            </a:pPr>
            <a:r>
              <a:rPr lang="de-DE" sz="1600" i="1" dirty="0" smtClean="0">
                <a:solidFill>
                  <a:srgbClr val="032EF0"/>
                </a:solidFill>
                <a:latin typeface="Arial" charset="0"/>
                <a:ea typeface="ＭＳ Ｐゴシック" charset="0"/>
                <a:cs typeface="ＭＳ Ｐゴシック" charset="0"/>
              </a:rPr>
              <a:t>Reflexivität</a:t>
            </a:r>
          </a:p>
          <a:p>
            <a:pPr lvl="1"/>
            <a:r>
              <a:rPr lang="de-DE" sz="1600" dirty="0" smtClean="0">
                <a:latin typeface="Arial" charset="0"/>
                <a:ea typeface="ＭＳ Ｐゴシック" charset="0"/>
              </a:rPr>
              <a:t>Falls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1600" dirty="0" smtClean="0">
                <a:latin typeface="Symbol" charset="0"/>
                <a:ea typeface="ＭＳ Ｐゴシック" charset="0"/>
              </a:rPr>
              <a:t> </a:t>
            </a:r>
            <a:r>
              <a:rPr lang="de-DE" sz="1600" dirty="0" smtClean="0">
                <a:latin typeface="Arial" charset="0"/>
                <a:ea typeface="ＭＳ Ｐゴシック" charset="0"/>
              </a:rPr>
              <a:t> eine Teilmenge von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1600" dirty="0" smtClean="0">
                <a:latin typeface="Symbol" charset="0"/>
                <a:ea typeface="ＭＳ Ｐゴシック" charset="0"/>
              </a:rPr>
              <a:t> </a:t>
            </a:r>
            <a:r>
              <a:rPr lang="de-DE" sz="1600" dirty="0" smtClean="0">
                <a:latin typeface="Arial" charset="0"/>
                <a:ea typeface="ＭＳ Ｐゴシック" charset="0"/>
              </a:rPr>
              <a:t>ist (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⊆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a</a:t>
            </a:r>
            <a:r>
              <a:rPr lang="de-DE" sz="1600" dirty="0" smtClean="0">
                <a:latin typeface="Symbol" charset="0"/>
                <a:ea typeface="ＭＳ Ｐゴシック" charset="0"/>
              </a:rPr>
              <a:t> </a:t>
            </a:r>
            <a:r>
              <a:rPr lang="de-DE" sz="1600" dirty="0" smtClean="0">
                <a:latin typeface="Arial" charset="0"/>
                <a:ea typeface="ＭＳ Ｐゴシック" charset="0"/>
              </a:rPr>
              <a:t>), dann gilt immer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  <a:sym typeface="Wingdings" charset="0"/>
              </a:rPr>
              <a:t>⟶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b</a:t>
            </a:r>
            <a:r>
              <a:rPr lang="de-DE" sz="1600" dirty="0" smtClean="0">
                <a:latin typeface="Symbol" charset="0"/>
                <a:ea typeface="ＭＳ Ｐゴシック" charset="0"/>
              </a:rPr>
              <a:t> </a:t>
            </a:r>
            <a:r>
              <a:rPr lang="de-DE" sz="1600" dirty="0" smtClean="0">
                <a:latin typeface="Arial" charset="0"/>
                <a:ea typeface="ＭＳ Ｐゴシック" charset="0"/>
              </a:rPr>
              <a:t>. </a:t>
            </a:r>
            <a:br>
              <a:rPr lang="de-DE" sz="1600" dirty="0" smtClean="0">
                <a:latin typeface="Arial" charset="0"/>
                <a:ea typeface="ＭＳ Ｐゴシック" charset="0"/>
              </a:rPr>
            </a:br>
            <a:r>
              <a:rPr lang="de-DE" sz="1600" dirty="0" smtClean="0">
                <a:latin typeface="Arial" charset="0"/>
                <a:ea typeface="ＭＳ Ｐゴシック" charset="0"/>
              </a:rPr>
              <a:t>Insbesondere gilt immer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</a:t>
            </a:r>
            <a:r>
              <a:rPr lang="de-DE" sz="1600" dirty="0" smtClean="0">
                <a:latin typeface="Symbol" charset="0"/>
                <a:ea typeface="ＭＳ Ｐゴシック" charset="0"/>
              </a:rPr>
              <a:t>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a</a:t>
            </a:r>
            <a:r>
              <a:rPr lang="de-DE" sz="1600" dirty="0" smtClean="0">
                <a:latin typeface="Arial" charset="0"/>
                <a:ea typeface="ＭＳ Ｐゴシック" charset="0"/>
              </a:rPr>
              <a:t> . </a:t>
            </a:r>
          </a:p>
          <a:p>
            <a:pPr defTabSz="914400">
              <a:buFontTx/>
              <a:buNone/>
            </a:pPr>
            <a:r>
              <a:rPr lang="de-DE" sz="1600" i="1" dirty="0" smtClean="0">
                <a:solidFill>
                  <a:srgbClr val="032EF0"/>
                </a:solidFill>
                <a:latin typeface="Arial" charset="0"/>
                <a:ea typeface="ＭＳ Ｐゴシック" charset="0"/>
                <a:cs typeface="ＭＳ Ｐゴシック" charset="0"/>
              </a:rPr>
              <a:t>Verstärkung</a:t>
            </a:r>
          </a:p>
          <a:p>
            <a:pPr marL="742950" lvl="1" indent="-285750" defTabSz="914400"/>
            <a:r>
              <a:rPr lang="de-DE" sz="1600" dirty="0" smtClean="0">
                <a:latin typeface="Arial" charset="0"/>
                <a:ea typeface="ＭＳ Ｐゴシック" charset="0"/>
              </a:rPr>
              <a:t>Falls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1600" dirty="0">
                <a:latin typeface="Arial" charset="0"/>
                <a:ea typeface="ＭＳ Ｐゴシック" charset="0"/>
              </a:rPr>
              <a:t> gilt, dann gilt auch </a:t>
            </a:r>
            <a:r>
              <a:rPr lang="de-DE" sz="16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ag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bg</a:t>
            </a:r>
            <a:r>
              <a:rPr lang="de-DE" sz="1600" dirty="0">
                <a:latin typeface="Symbol" charset="0"/>
                <a:ea typeface="ＭＳ Ｐゴシック" charset="0"/>
              </a:rPr>
              <a:t>. </a:t>
            </a:r>
            <a:r>
              <a:rPr lang="de-DE" sz="1600" dirty="0">
                <a:latin typeface="Arial" charset="0"/>
                <a:ea typeface="ＭＳ Ｐゴシック" charset="0"/>
              </a:rPr>
              <a:t>Hierbei stehe z.B. </a:t>
            </a:r>
            <a:r>
              <a:rPr lang="de-DE" sz="16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ag</a:t>
            </a:r>
            <a:r>
              <a:rPr lang="de-DE" sz="1600" dirty="0">
                <a:solidFill>
                  <a:srgbClr val="0000FF"/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>
                <a:latin typeface="Arial" charset="0"/>
                <a:ea typeface="ＭＳ Ｐゴシック" charset="0"/>
              </a:rPr>
              <a:t>für</a:t>
            </a:r>
            <a:r>
              <a:rPr lang="de-DE" sz="16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∪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g</a:t>
            </a:r>
            <a:r>
              <a:rPr lang="de-DE" sz="1600" dirty="0">
                <a:solidFill>
                  <a:srgbClr val="0000FF"/>
                </a:solidFill>
                <a:latin typeface="Symbol" charset="0"/>
                <a:ea typeface="ＭＳ Ｐゴシック" charset="0"/>
              </a:rPr>
              <a:t>.</a:t>
            </a:r>
            <a:r>
              <a:rPr lang="de-DE" sz="1600" dirty="0">
                <a:latin typeface="Symbol" charset="0"/>
                <a:ea typeface="ＭＳ Ｐゴシック" charset="0"/>
              </a:rPr>
              <a:t> </a:t>
            </a:r>
          </a:p>
          <a:p>
            <a:pPr defTabSz="914400">
              <a:buFontTx/>
              <a:buNone/>
            </a:pPr>
            <a:r>
              <a:rPr lang="de-DE" sz="1600" i="1" dirty="0" smtClean="0">
                <a:solidFill>
                  <a:srgbClr val="032EF0"/>
                </a:solidFill>
                <a:latin typeface="Arial" charset="0"/>
                <a:ea typeface="ＭＳ Ｐゴシック" charset="0"/>
                <a:cs typeface="ＭＳ Ｐゴシック" charset="0"/>
              </a:rPr>
              <a:t>Transitivität</a:t>
            </a:r>
          </a:p>
          <a:p>
            <a:pPr marL="742950" lvl="1" indent="-285750" defTabSz="914400"/>
            <a:r>
              <a:rPr lang="de-DE" sz="1600" dirty="0" smtClean="0">
                <a:latin typeface="Arial" charset="0"/>
                <a:ea typeface="ＭＳ Ｐゴシック" charset="0"/>
              </a:rPr>
              <a:t>Falls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600" dirty="0">
                <a:latin typeface="Arial" charset="0"/>
                <a:ea typeface="ＭＳ Ｐゴシック" charset="0"/>
              </a:rPr>
              <a:t>und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g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600" dirty="0">
                <a:latin typeface="Arial" charset="0"/>
                <a:ea typeface="ＭＳ Ｐゴシック" charset="0"/>
              </a:rPr>
              <a:t>gilt, dann gilt auch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g</a:t>
            </a:r>
            <a:r>
              <a:rPr lang="de-DE" sz="1600" dirty="0">
                <a:latin typeface="Arial" charset="0"/>
                <a:ea typeface="ＭＳ Ｐゴシック" charset="0"/>
              </a:rPr>
              <a:t>.</a:t>
            </a:r>
          </a:p>
          <a:p>
            <a:pPr marL="742950" lvl="1" indent="-285750" defTabSz="914400">
              <a:lnSpc>
                <a:spcPct val="60000"/>
              </a:lnSpc>
            </a:pPr>
            <a:endParaRPr lang="de-DE" sz="1600" dirty="0">
              <a:latin typeface="Arial" charset="0"/>
              <a:ea typeface="ＭＳ Ｐゴシック" charset="0"/>
            </a:endParaRPr>
          </a:p>
          <a:p>
            <a:pPr defTabSz="914400">
              <a:lnSpc>
                <a:spcPct val="50000"/>
              </a:lnSpc>
              <a:buFontTx/>
              <a:buNone/>
            </a:pPr>
            <a:r>
              <a:rPr lang="de-DE" sz="1600" dirty="0">
                <a:latin typeface="Arial" charset="0"/>
                <a:ea typeface="ＭＳ Ｐゴシック" charset="0"/>
                <a:cs typeface="ＭＳ Ｐゴシック" charset="0"/>
              </a:rPr>
              <a:t>Diese drei Axiome sind </a:t>
            </a:r>
            <a:r>
              <a:rPr lang="de-DE" sz="1600" dirty="0" smtClean="0">
                <a:latin typeface="Arial" charset="0"/>
                <a:ea typeface="ＭＳ Ｐゴシック" charset="0"/>
                <a:cs typeface="ＭＳ Ｐゴシック" charset="0"/>
              </a:rPr>
              <a:t>ausreichend zur Herleitung sämtlicher FDs</a:t>
            </a:r>
          </a:p>
          <a:p>
            <a:pPr defTabSz="914400">
              <a:lnSpc>
                <a:spcPct val="50000"/>
              </a:lnSpc>
              <a:buFontTx/>
              <a:buNone/>
            </a:pPr>
            <a:endParaRPr lang="de-DE" sz="16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defTabSz="914400">
              <a:lnSpc>
                <a:spcPct val="50000"/>
              </a:lnSpc>
              <a:buFontTx/>
              <a:buNone/>
            </a:pPr>
            <a:endParaRPr lang="de-DE" sz="1600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defTabSz="914400">
              <a:lnSpc>
                <a:spcPct val="50000"/>
              </a:lnSpc>
              <a:buFontTx/>
              <a:buNone/>
            </a:pPr>
            <a:r>
              <a:rPr lang="de-DE" sz="1600" dirty="0" smtClean="0">
                <a:solidFill>
                  <a:srgbClr val="032EF0"/>
                </a:solidFill>
                <a:latin typeface="Arial" charset="0"/>
                <a:ea typeface="ＭＳ Ｐゴシック" charset="0"/>
                <a:cs typeface="ＭＳ Ｐゴシック" charset="0"/>
              </a:rPr>
              <a:t>Zusätzliche</a:t>
            </a:r>
            <a:r>
              <a:rPr lang="de-DE" sz="160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600" dirty="0">
                <a:latin typeface="Arial" charset="0"/>
                <a:ea typeface="ＭＳ Ｐゴシック" charset="0"/>
                <a:cs typeface="ＭＳ Ｐゴシック" charset="0"/>
              </a:rPr>
              <a:t>Axiome erleichtern die </a:t>
            </a:r>
            <a:r>
              <a:rPr lang="de-DE" sz="1600" dirty="0" smtClean="0">
                <a:latin typeface="Arial" charset="0"/>
                <a:ea typeface="ＭＳ Ｐゴシック" charset="0"/>
                <a:cs typeface="ＭＳ Ｐゴシック" charset="0"/>
              </a:rPr>
              <a:t>Herleitung von FDs:</a:t>
            </a:r>
            <a:endParaRPr lang="de-DE" sz="16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742950" lvl="1" indent="-285750" defTabSz="914400"/>
            <a:r>
              <a:rPr lang="de-DE" sz="1600" dirty="0" smtClean="0">
                <a:solidFill>
                  <a:srgbClr val="032EF0"/>
                </a:solidFill>
                <a:latin typeface="Arial" charset="0"/>
                <a:ea typeface="ＭＳ Ｐゴシック" charset="0"/>
              </a:rPr>
              <a:t>Vereinigung</a:t>
            </a:r>
            <a:r>
              <a:rPr lang="de-DE" sz="1600" dirty="0" smtClean="0">
                <a:latin typeface="Arial" charset="0"/>
                <a:ea typeface="ＭＳ Ｐゴシック" charset="0"/>
              </a:rPr>
              <a:t>: </a:t>
            </a:r>
            <a:endParaRPr lang="de-DE" sz="1600" dirty="0">
              <a:latin typeface="Arial" charset="0"/>
              <a:ea typeface="ＭＳ Ｐゴシック" charset="0"/>
            </a:endParaRPr>
          </a:p>
          <a:p>
            <a:pPr marL="1143000" lvl="2" indent="-228600" defTabSz="914400"/>
            <a:r>
              <a:rPr lang="de-DE" sz="1600" dirty="0">
                <a:latin typeface="Arial" charset="0"/>
                <a:ea typeface="ＭＳ Ｐゴシック" charset="0"/>
              </a:rPr>
              <a:t>Wenn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600" dirty="0">
                <a:latin typeface="Arial" charset="0"/>
                <a:ea typeface="ＭＳ Ｐゴシック" charset="0"/>
              </a:rPr>
              <a:t>und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g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600" dirty="0">
                <a:latin typeface="Arial" charset="0"/>
                <a:ea typeface="ＭＳ Ｐゴシック" charset="0"/>
              </a:rPr>
              <a:t>gelten, dann gilt auch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bg</a:t>
            </a:r>
            <a:endParaRPr lang="de-DE" sz="1600" dirty="0">
              <a:solidFill>
                <a:schemeClr val="accent1">
                  <a:lumMod val="50000"/>
                </a:schemeClr>
              </a:solidFill>
              <a:latin typeface="Symbol" charset="0"/>
              <a:ea typeface="ＭＳ Ｐゴシック" charset="0"/>
            </a:endParaRPr>
          </a:p>
          <a:p>
            <a:pPr marL="742950" lvl="1" indent="-285750" defTabSz="914400"/>
            <a:r>
              <a:rPr lang="de-DE" sz="1600" dirty="0" smtClean="0">
                <a:solidFill>
                  <a:srgbClr val="032EF0"/>
                </a:solidFill>
                <a:latin typeface="Arial" charset="0"/>
                <a:ea typeface="ＭＳ Ｐゴシック" charset="0"/>
              </a:rPr>
              <a:t>Dekomposition</a:t>
            </a:r>
            <a:r>
              <a:rPr lang="de-DE" sz="1600" dirty="0" smtClean="0">
                <a:latin typeface="Arial" charset="0"/>
                <a:ea typeface="ＭＳ Ｐゴシック" charset="0"/>
              </a:rPr>
              <a:t>: </a:t>
            </a:r>
            <a:endParaRPr lang="de-DE" sz="1600" dirty="0">
              <a:latin typeface="Arial" charset="0"/>
              <a:ea typeface="ＭＳ Ｐゴシック" charset="0"/>
            </a:endParaRPr>
          </a:p>
          <a:p>
            <a:pPr marL="1143000" lvl="2" indent="-228600" defTabSz="914400"/>
            <a:r>
              <a:rPr lang="de-DE" sz="1600" dirty="0">
                <a:latin typeface="Arial" charset="0"/>
                <a:ea typeface="ＭＳ Ｐゴシック" charset="0"/>
              </a:rPr>
              <a:t>Wenn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bg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de-DE" sz="1600" dirty="0">
                <a:latin typeface="Arial" charset="0"/>
                <a:ea typeface="ＭＳ Ｐゴシック" charset="0"/>
              </a:rPr>
              <a:t>gilt, dann gelten auch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 </a:t>
            </a:r>
            <a:r>
              <a:rPr lang="de-DE" sz="1600" dirty="0">
                <a:latin typeface="Arial" charset="0"/>
                <a:ea typeface="ＭＳ Ｐゴシック" charset="0"/>
              </a:rPr>
              <a:t>und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g</a:t>
            </a:r>
            <a:endParaRPr lang="de-DE" sz="1600" dirty="0">
              <a:solidFill>
                <a:schemeClr val="accent1">
                  <a:lumMod val="50000"/>
                </a:schemeClr>
              </a:solidFill>
              <a:latin typeface="Arial" charset="0"/>
              <a:ea typeface="ＭＳ Ｐゴシック" charset="0"/>
            </a:endParaRPr>
          </a:p>
          <a:p>
            <a:pPr marL="742950" lvl="1" indent="-285750" defTabSz="914400"/>
            <a:r>
              <a:rPr lang="de-DE" sz="1600" dirty="0" err="1" smtClean="0">
                <a:solidFill>
                  <a:srgbClr val="032EF0"/>
                </a:solidFill>
                <a:latin typeface="Arial" charset="0"/>
                <a:ea typeface="ＭＳ Ｐゴシック" charset="0"/>
              </a:rPr>
              <a:t>Pseudotransitivität</a:t>
            </a:r>
            <a:r>
              <a:rPr lang="de-DE" sz="1600" dirty="0" smtClean="0">
                <a:latin typeface="Arial" charset="0"/>
                <a:ea typeface="ＭＳ Ｐゴシック" charset="0"/>
              </a:rPr>
              <a:t>: </a:t>
            </a:r>
            <a:endParaRPr lang="de-DE" sz="1600" dirty="0">
              <a:latin typeface="Arial" charset="0"/>
              <a:ea typeface="ＭＳ Ｐゴシック" charset="0"/>
            </a:endParaRPr>
          </a:p>
          <a:p>
            <a:pPr marL="1143000" lvl="2" indent="-228600" defTabSz="914400"/>
            <a:r>
              <a:rPr lang="de-DE" sz="1600" dirty="0" smtClean="0">
                <a:latin typeface="Arial" charset="0"/>
                <a:ea typeface="ＭＳ Ｐゴシック" charset="0"/>
              </a:rPr>
              <a:t>Wenn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b </a:t>
            </a:r>
            <a:r>
              <a:rPr lang="de-DE" sz="1600" dirty="0">
                <a:latin typeface="Arial" charset="0"/>
                <a:ea typeface="ＭＳ Ｐゴシック" charset="0"/>
              </a:rPr>
              <a:t>und </a:t>
            </a:r>
            <a:r>
              <a:rPr lang="de-DE" sz="16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gb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d</a:t>
            </a:r>
            <a:r>
              <a:rPr lang="de-DE" sz="1600" dirty="0">
                <a:latin typeface="Arial" charset="0"/>
                <a:ea typeface="ＭＳ Ｐゴシック" charset="0"/>
              </a:rPr>
              <a:t>, dann gilt auch </a:t>
            </a:r>
            <a:r>
              <a:rPr lang="de-DE" sz="1600" dirty="0" err="1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ag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1600" dirty="0" smtClean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 </a:t>
            </a:r>
            <a:r>
              <a:rPr lang="de-DE" sz="1600" dirty="0">
                <a:solidFill>
                  <a:schemeClr val="accent1">
                    <a:lumMod val="50000"/>
                  </a:schemeClr>
                </a:solidFill>
                <a:latin typeface="Symbol" charset="0"/>
                <a:ea typeface="ＭＳ Ｐゴシック" charset="0"/>
              </a:rPr>
              <a:t>d</a:t>
            </a:r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  <p:sp>
        <p:nvSpPr>
          <p:cNvPr id="5" name="Rechteck 3"/>
          <p:cNvSpPr>
            <a:spLocks noChangeArrowheads="1"/>
          </p:cNvSpPr>
          <p:nvPr/>
        </p:nvSpPr>
        <p:spPr bwMode="auto">
          <a:xfrm>
            <a:off x="2520280" y="6207695"/>
            <a:ext cx="42839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</a:rPr>
              <a:t>William W. </a:t>
            </a:r>
            <a:r>
              <a:rPr lang="en-US" sz="1200" dirty="0" smtClean="0">
                <a:solidFill>
                  <a:srgbClr val="0000FF"/>
                </a:solidFill>
              </a:rPr>
              <a:t>Armstrong, Dependency </a:t>
            </a:r>
            <a:r>
              <a:rPr lang="en-US" sz="1200" dirty="0">
                <a:solidFill>
                  <a:srgbClr val="0000FF"/>
                </a:solidFill>
              </a:rPr>
              <a:t>Structures of Data Base </a:t>
            </a:r>
            <a:r>
              <a:rPr lang="en-US" sz="1200" dirty="0" smtClean="0">
                <a:solidFill>
                  <a:srgbClr val="0000FF"/>
                </a:solidFill>
              </a:rPr>
              <a:t>Relationships, </a:t>
            </a:r>
            <a:r>
              <a:rPr lang="de-DE" sz="1200" dirty="0">
                <a:solidFill>
                  <a:srgbClr val="0000FF"/>
                </a:solidFill>
              </a:rPr>
              <a:t>IFIP </a:t>
            </a:r>
            <a:r>
              <a:rPr lang="de-DE" sz="1200" dirty="0" err="1" smtClean="0">
                <a:solidFill>
                  <a:srgbClr val="0000FF"/>
                </a:solidFill>
              </a:rPr>
              <a:t>Congress</a:t>
            </a:r>
            <a:r>
              <a:rPr lang="de-DE" sz="1200" dirty="0" smtClean="0">
                <a:solidFill>
                  <a:srgbClr val="0000FF"/>
                </a:solidFill>
              </a:rPr>
              <a:t>, </a:t>
            </a:r>
            <a:r>
              <a:rPr lang="en-US" sz="1200" b="1" dirty="0" smtClean="0">
                <a:solidFill>
                  <a:srgbClr val="FF0000"/>
                </a:solidFill>
              </a:rPr>
              <a:t>1974</a:t>
            </a:r>
            <a:endParaRPr lang="en-US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6353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el 1"/>
          <p:cNvSpPr>
            <a:spLocks noGrp="1"/>
          </p:cNvSpPr>
          <p:nvPr>
            <p:ph type="title"/>
          </p:nvPr>
        </p:nvSpPr>
        <p:spPr>
          <a:xfrm>
            <a:off x="351693" y="304801"/>
            <a:ext cx="8440615" cy="511175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Armstrong Axiome</a:t>
            </a:r>
          </a:p>
        </p:txBody>
      </p:sp>
      <p:sp>
        <p:nvSpPr>
          <p:cNvPr id="25602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Der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Kalkül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, der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sich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durch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sättigende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Anwendung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der Armstrong-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Axiome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ergibt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,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ist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korrekt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und 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vollständig</a:t>
            </a:r>
            <a:endParaRPr lang="en-US" dirty="0">
              <a:latin typeface="Arial" charset="0"/>
              <a:ea typeface="ＭＳ Ｐゴシック" charset="0"/>
            </a:endParaRPr>
          </a:p>
          <a:p>
            <a:pPr lvl="1"/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Korrektheit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2"/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Bedeutet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hier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:  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Höchstens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echt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geltenden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FDs 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werden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abgeleitet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.</a:t>
            </a:r>
          </a:p>
          <a:p>
            <a:pPr lvl="2"/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Beweis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(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m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eist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) 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einfach</a:t>
            </a:r>
            <a:endParaRPr lang="en-US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Vollständigkeit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2"/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Bedeutet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hier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: 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Mindestens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alle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geltenden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FDs 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werden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abgeleitet</a:t>
            </a:r>
            <a:endParaRPr lang="en-US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2"/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Beweis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(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meist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) 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nicht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einfach</a:t>
            </a:r>
            <a:endParaRPr lang="en-US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2"/>
            <a:endParaRPr lang="en-US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2"/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</a:t>
            </a:fld>
            <a:endParaRPr lang="de-DE" dirty="0"/>
          </a:p>
        </p:txBody>
      </p:sp>
      <p:sp>
        <p:nvSpPr>
          <p:cNvPr id="5" name="Rechteck 3"/>
          <p:cNvSpPr>
            <a:spLocks noChangeArrowheads="1"/>
          </p:cNvSpPr>
          <p:nvPr/>
        </p:nvSpPr>
        <p:spPr bwMode="auto">
          <a:xfrm>
            <a:off x="432048" y="5736775"/>
            <a:ext cx="42839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</a:rPr>
              <a:t>William W. </a:t>
            </a:r>
            <a:r>
              <a:rPr lang="en-US" sz="1200" dirty="0" smtClean="0">
                <a:solidFill>
                  <a:srgbClr val="0000FF"/>
                </a:solidFill>
              </a:rPr>
              <a:t>Armstrong, </a:t>
            </a:r>
            <a:r>
              <a:rPr lang="en-US" sz="1200" dirty="0" err="1" smtClean="0">
                <a:solidFill>
                  <a:srgbClr val="0000FF"/>
                </a:solidFill>
              </a:rPr>
              <a:t>Dependencse</a:t>
            </a:r>
            <a:r>
              <a:rPr lang="en-US" sz="1200" dirty="0" smtClean="0">
                <a:solidFill>
                  <a:srgbClr val="0000FF"/>
                </a:solidFill>
              </a:rPr>
              <a:t> Relationships, </a:t>
            </a:r>
            <a:r>
              <a:rPr lang="de-DE" sz="1200" dirty="0">
                <a:solidFill>
                  <a:srgbClr val="0000FF"/>
                </a:solidFill>
              </a:rPr>
              <a:t>IFIP </a:t>
            </a:r>
            <a:r>
              <a:rPr lang="de-DE" sz="1200" dirty="0" err="1" smtClean="0">
                <a:solidFill>
                  <a:srgbClr val="0000FF"/>
                </a:solidFill>
              </a:rPr>
              <a:t>Congress</a:t>
            </a:r>
            <a:r>
              <a:rPr lang="de-DE" sz="1200" dirty="0" smtClean="0">
                <a:solidFill>
                  <a:srgbClr val="0000FF"/>
                </a:solidFill>
              </a:rPr>
              <a:t>, </a:t>
            </a:r>
            <a:r>
              <a:rPr lang="en-US" sz="1200" b="1" dirty="0" smtClean="0">
                <a:solidFill>
                  <a:srgbClr val="FF0000"/>
                </a:solidFill>
              </a:rPr>
              <a:t>1974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6" name="Rechteck 3"/>
          <p:cNvSpPr/>
          <p:nvPr/>
        </p:nvSpPr>
        <p:spPr>
          <a:xfrm>
            <a:off x="4694448" y="5736775"/>
            <a:ext cx="44279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 smtClean="0">
                <a:solidFill>
                  <a:srgbClr val="0000FF"/>
                </a:solidFill>
              </a:rPr>
              <a:t>C. </a:t>
            </a:r>
            <a:r>
              <a:rPr lang="de-DE" sz="1200" dirty="0" err="1" smtClean="0">
                <a:solidFill>
                  <a:srgbClr val="0000FF"/>
                </a:solidFill>
              </a:rPr>
              <a:t>Beeri</a:t>
            </a:r>
            <a:r>
              <a:rPr lang="de-DE" sz="1200" dirty="0">
                <a:solidFill>
                  <a:srgbClr val="0000FF"/>
                </a:solidFill>
              </a:rPr>
              <a:t>, </a:t>
            </a:r>
            <a:r>
              <a:rPr lang="de-DE" sz="1200" dirty="0" smtClean="0">
                <a:solidFill>
                  <a:srgbClr val="0000FF"/>
                </a:solidFill>
              </a:rPr>
              <a:t>M. </a:t>
            </a:r>
            <a:r>
              <a:rPr lang="de-DE" sz="1200" dirty="0" err="1">
                <a:solidFill>
                  <a:srgbClr val="0000FF"/>
                </a:solidFill>
              </a:rPr>
              <a:t>Dowd</a:t>
            </a:r>
            <a:r>
              <a:rPr lang="de-DE" sz="1200" dirty="0">
                <a:solidFill>
                  <a:srgbClr val="0000FF"/>
                </a:solidFill>
              </a:rPr>
              <a:t>, </a:t>
            </a:r>
            <a:r>
              <a:rPr lang="de-DE" sz="1200" dirty="0" smtClean="0">
                <a:solidFill>
                  <a:srgbClr val="0000FF"/>
                </a:solidFill>
              </a:rPr>
              <a:t>R. </a:t>
            </a:r>
            <a:r>
              <a:rPr lang="de-DE" sz="1200" dirty="0" err="1" smtClean="0">
                <a:solidFill>
                  <a:srgbClr val="0000FF"/>
                </a:solidFill>
              </a:rPr>
              <a:t>Fagin</a:t>
            </a:r>
            <a:r>
              <a:rPr lang="de-DE" sz="1200" dirty="0">
                <a:solidFill>
                  <a:srgbClr val="0000FF"/>
                </a:solidFill>
              </a:rPr>
              <a:t>, </a:t>
            </a:r>
            <a:r>
              <a:rPr lang="de-DE" sz="1200" dirty="0" smtClean="0">
                <a:solidFill>
                  <a:srgbClr val="0000FF"/>
                </a:solidFill>
              </a:rPr>
              <a:t>R. </a:t>
            </a:r>
            <a:r>
              <a:rPr lang="de-DE" sz="1200" dirty="0" err="1" smtClean="0">
                <a:solidFill>
                  <a:srgbClr val="0000FF"/>
                </a:solidFill>
              </a:rPr>
              <a:t>Statman</a:t>
            </a:r>
            <a:r>
              <a:rPr lang="de-DE" sz="1200" dirty="0" smtClean="0">
                <a:solidFill>
                  <a:srgbClr val="0000FF"/>
                </a:solidFill>
              </a:rPr>
              <a:t>. On </a:t>
            </a:r>
            <a:r>
              <a:rPr lang="de-DE" sz="1200" dirty="0" err="1">
                <a:solidFill>
                  <a:srgbClr val="0000FF"/>
                </a:solidFill>
              </a:rPr>
              <a:t>the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Structure</a:t>
            </a:r>
            <a:r>
              <a:rPr lang="de-DE" sz="1200" dirty="0">
                <a:solidFill>
                  <a:srgbClr val="0000FF"/>
                </a:solidFill>
              </a:rPr>
              <a:t> of Armstrong Relations </a:t>
            </a:r>
            <a:r>
              <a:rPr lang="de-DE" sz="1200" dirty="0" err="1">
                <a:solidFill>
                  <a:srgbClr val="0000FF"/>
                </a:solidFill>
              </a:rPr>
              <a:t>for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Functional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 smtClean="0">
                <a:solidFill>
                  <a:srgbClr val="0000FF"/>
                </a:solidFill>
              </a:rPr>
              <a:t>Dependencies</a:t>
            </a:r>
            <a:r>
              <a:rPr lang="de-DE" sz="1200" dirty="0">
                <a:solidFill>
                  <a:srgbClr val="0000FF"/>
                </a:solidFill>
              </a:rPr>
              <a:t>,</a:t>
            </a:r>
            <a:r>
              <a:rPr lang="de-DE" sz="1200" dirty="0" smtClean="0">
                <a:solidFill>
                  <a:srgbClr val="0000FF"/>
                </a:solidFill>
              </a:rPr>
              <a:t> </a:t>
            </a:r>
            <a:br>
              <a:rPr lang="de-DE" sz="1200" dirty="0" smtClean="0">
                <a:solidFill>
                  <a:srgbClr val="0000FF"/>
                </a:solidFill>
              </a:rPr>
            </a:br>
            <a:r>
              <a:rPr lang="de-DE" sz="1200" dirty="0" smtClean="0">
                <a:solidFill>
                  <a:srgbClr val="0000FF"/>
                </a:solidFill>
              </a:rPr>
              <a:t>Journal </a:t>
            </a:r>
            <a:r>
              <a:rPr lang="de-DE" sz="1200" dirty="0">
                <a:solidFill>
                  <a:srgbClr val="0000FF"/>
                </a:solidFill>
              </a:rPr>
              <a:t>of </a:t>
            </a:r>
            <a:r>
              <a:rPr lang="de-DE" sz="1200" dirty="0" err="1">
                <a:solidFill>
                  <a:srgbClr val="0000FF"/>
                </a:solidFill>
              </a:rPr>
              <a:t>the</a:t>
            </a:r>
            <a:r>
              <a:rPr lang="de-DE" sz="1200" dirty="0">
                <a:solidFill>
                  <a:srgbClr val="0000FF"/>
                </a:solidFill>
              </a:rPr>
              <a:t> ACM </a:t>
            </a:r>
            <a:r>
              <a:rPr lang="de-DE" sz="1200" dirty="0" smtClean="0">
                <a:solidFill>
                  <a:srgbClr val="0000FF"/>
                </a:solidFill>
              </a:rPr>
              <a:t>31, pp. 30</a:t>
            </a:r>
            <a:r>
              <a:rPr lang="de-DE" sz="1200" dirty="0">
                <a:solidFill>
                  <a:srgbClr val="0000FF"/>
                </a:solidFill>
              </a:rPr>
              <a:t>–</a:t>
            </a:r>
            <a:r>
              <a:rPr lang="de-DE" sz="1200" dirty="0" smtClean="0">
                <a:solidFill>
                  <a:srgbClr val="0000FF"/>
                </a:solidFill>
              </a:rPr>
              <a:t>46, </a:t>
            </a:r>
            <a:r>
              <a:rPr lang="de-DE" sz="1200" b="1" dirty="0">
                <a:solidFill>
                  <a:srgbClr val="FF0000"/>
                </a:solidFill>
              </a:rPr>
              <a:t>1984</a:t>
            </a:r>
          </a:p>
        </p:txBody>
      </p:sp>
    </p:spTree>
    <p:extLst>
      <p:ext uri="{BB962C8B-B14F-4D97-AF65-F5344CB8AC3E}">
        <p14:creationId xmlns:p14="http://schemas.microsoft.com/office/powerpoint/2010/main" val="219503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el 1"/>
          <p:cNvSpPr>
            <a:spLocks noGrp="1"/>
          </p:cNvSpPr>
          <p:nvPr>
            <p:ph type="title"/>
          </p:nvPr>
        </p:nvSpPr>
        <p:spPr>
          <a:xfrm>
            <a:off x="351693" y="304801"/>
            <a:ext cx="8440615" cy="511175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Schlüsselbestimmung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 err="1" smtClean="0"/>
              <a:t>Manuelle</a:t>
            </a:r>
            <a:r>
              <a:rPr lang="en-US" dirty="0" smtClean="0"/>
              <a:t> </a:t>
            </a:r>
            <a:r>
              <a:rPr lang="en-US" dirty="0" err="1" smtClean="0"/>
              <a:t>Bestimmung</a:t>
            </a:r>
            <a:r>
              <a:rPr lang="en-US" dirty="0" smtClean="0"/>
              <a:t> der </a:t>
            </a:r>
            <a:r>
              <a:rPr lang="en-US" dirty="0" err="1" smtClean="0"/>
              <a:t>Kandidatenschlüssel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ist</a:t>
            </a:r>
            <a:r>
              <a:rPr lang="en-US" dirty="0" smtClean="0"/>
              <a:t> </a:t>
            </a:r>
            <a:r>
              <a:rPr lang="en-US" dirty="0" err="1" smtClean="0"/>
              <a:t>aufwendig</a:t>
            </a:r>
            <a:r>
              <a:rPr lang="en-US" dirty="0" smtClean="0"/>
              <a:t> und</a:t>
            </a:r>
          </a:p>
          <a:p>
            <a:pPr>
              <a:defRPr/>
            </a:pPr>
            <a:r>
              <a:rPr lang="en-US" dirty="0" err="1" smtClean="0"/>
              <a:t>bei</a:t>
            </a:r>
            <a:r>
              <a:rPr lang="en-US" dirty="0" smtClean="0"/>
              <a:t> </a:t>
            </a:r>
            <a:r>
              <a:rPr lang="en-US" dirty="0" err="1" smtClean="0"/>
              <a:t>vielen</a:t>
            </a:r>
            <a:r>
              <a:rPr lang="en-US" dirty="0" smtClean="0"/>
              <a:t> FDs </a:t>
            </a:r>
            <a:r>
              <a:rPr lang="en-US" dirty="0" err="1" smtClean="0"/>
              <a:t>fehleranfällig</a:t>
            </a:r>
            <a:r>
              <a:rPr lang="en-US" dirty="0" smtClean="0"/>
              <a:t>.</a:t>
            </a:r>
          </a:p>
          <a:p>
            <a:pPr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r>
              <a:rPr lang="en-US" dirty="0" err="1" smtClean="0"/>
              <a:t>Automatisierbar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842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3374</Words>
  <Application>Microsoft Macintosh PowerPoint</Application>
  <PresentationFormat>Bildschirmpräsentation (4:3)</PresentationFormat>
  <Paragraphs>1127</Paragraphs>
  <Slides>57</Slides>
  <Notes>41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15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57</vt:i4>
      </vt:variant>
    </vt:vector>
  </HeadingPairs>
  <TitlesOfParts>
    <vt:vector size="74" baseType="lpstr">
      <vt:lpstr>Calibri</vt:lpstr>
      <vt:lpstr>Chalkduster</vt:lpstr>
      <vt:lpstr>Courier New</vt:lpstr>
      <vt:lpstr>JoinFont</vt:lpstr>
      <vt:lpstr>Lucida Handwriting</vt:lpstr>
      <vt:lpstr>Monotype Sorts</vt:lpstr>
      <vt:lpstr>ＭＳ Ｐゴシック</vt:lpstr>
      <vt:lpstr>Myriad Pro</vt:lpstr>
      <vt:lpstr>Symbol</vt:lpstr>
      <vt:lpstr>Tahoma</vt:lpstr>
      <vt:lpstr>Times</vt:lpstr>
      <vt:lpstr>Times New Roman</vt:lpstr>
      <vt:lpstr>Webdings</vt:lpstr>
      <vt:lpstr>Wingdings</vt:lpstr>
      <vt:lpstr>Arial</vt:lpstr>
      <vt:lpstr>7_Standarddesign</vt:lpstr>
      <vt:lpstr>Clip</vt:lpstr>
      <vt:lpstr>Datenbanken Relationale Entwurfstheorie</vt:lpstr>
      <vt:lpstr>RDM: Anfragen</vt:lpstr>
      <vt:lpstr>Relationale Algebra in SQL</vt:lpstr>
      <vt:lpstr>Kandidatenschlüssel</vt:lpstr>
      <vt:lpstr>Schlüsselbestimmung</vt:lpstr>
      <vt:lpstr>Hülle Funktionaler Abhängigkeiten</vt:lpstr>
      <vt:lpstr>Herleitung von F+: Armstrong-Axiome</vt:lpstr>
      <vt:lpstr>Armstrong Axiome</vt:lpstr>
      <vt:lpstr>Schlüsselbestimmung</vt:lpstr>
      <vt:lpstr>Bestimmung der Hülle einer Attributmenge</vt:lpstr>
      <vt:lpstr>Nutzen der Attributhülle</vt:lpstr>
      <vt:lpstr>Herleitung von Relationenschemata aus FDs</vt:lpstr>
      <vt:lpstr>Vermeidung von Redundanz</vt:lpstr>
      <vt:lpstr>Redundanzfreie Darstellung von FDs</vt:lpstr>
      <vt:lpstr>Berechnung der kanonischen Überdeckung</vt:lpstr>
      <vt:lpstr>Nutzung der kanonischen Überdeckung</vt:lpstr>
      <vt:lpstr>Vereinbarungen</vt:lpstr>
      <vt:lpstr>Vermeidung von Redundanz in den Daten</vt:lpstr>
      <vt:lpstr>Zerlegung (Dekomposition) von Relationen</vt:lpstr>
      <vt:lpstr>Biertrinker-Beispiel</vt:lpstr>
      <vt:lpstr>PowerPoint-Präsentation</vt:lpstr>
      <vt:lpstr>Erläuterung des Biertrinker-Beispiels</vt:lpstr>
      <vt:lpstr>Verlustfreie Zerlegung</vt:lpstr>
      <vt:lpstr>Erläuterung der verlustfreien Zerlegung der Eltern-Relation</vt:lpstr>
      <vt:lpstr>Kriterien für die Verlustlosigkeit einer Zerlegung</vt:lpstr>
      <vt:lpstr>Abhängigkeitserhaltung </vt:lpstr>
      <vt:lpstr>Zerlegung der Relation PLZverzeichnis</vt:lpstr>
      <vt:lpstr>Einfügen zweier Tupel, die die FD Ort,Bland,Straße⟶PLZ verletzen</vt:lpstr>
      <vt:lpstr>Einfügen zweier Tupel, die die FD Ort,Bland,Straße ⟶ PLZ verletzen</vt:lpstr>
      <vt:lpstr>Gütekriterien für Relationenschemata</vt:lpstr>
      <vt:lpstr>Erste Normalform: nur „einfache“ Domänen</vt:lpstr>
      <vt:lpstr>Exkurs: NF2-Relationen</vt:lpstr>
      <vt:lpstr>Zweite Normalform </vt:lpstr>
      <vt:lpstr>Vermeidung von Redundanz in den Daten</vt:lpstr>
      <vt:lpstr>Boyce-Codd-Normalform</vt:lpstr>
      <vt:lpstr>Beispiel:  </vt:lpstr>
      <vt:lpstr>Beispiel:  </vt:lpstr>
      <vt:lpstr>Beispiel:  </vt:lpstr>
      <vt:lpstr>Beispiel: Dekomposition der Relation Städte</vt:lpstr>
      <vt:lpstr>Dekompositions-Algorithmus</vt:lpstr>
      <vt:lpstr>Beispiel</vt:lpstr>
      <vt:lpstr>Boyce-Codd-Normalform</vt:lpstr>
      <vt:lpstr>Warum ist das ein Problem?</vt:lpstr>
      <vt:lpstr>Was, wenn Boyce-Codd-Normalform nicht möglich?</vt:lpstr>
      <vt:lpstr>Dritte Normalform (formuliert nach Zaniolo 82)</vt:lpstr>
      <vt:lpstr>Frage</vt:lpstr>
      <vt:lpstr>Redundanz unvermeidbar, Zusätzliche Prüfung</vt:lpstr>
      <vt:lpstr>Synthese von Relationenschemata</vt:lpstr>
      <vt:lpstr>Synthesealgorithmus</vt:lpstr>
      <vt:lpstr>Synthesealgorithmus </vt:lpstr>
      <vt:lpstr>Synthesealgorithmus erzeugt Rel. in 3. NF</vt:lpstr>
      <vt:lpstr>Weitere Einschränkungen im Datenmodell</vt:lpstr>
      <vt:lpstr>Mehrwertige Abhängigkeiten: ein Beispiel</vt:lpstr>
      <vt:lpstr>Mehrwertige Abhängigkeiten: ein Beispiel</vt:lpstr>
      <vt:lpstr>Mehrwertige Abhängigkeiten: ein Beispiel</vt:lpstr>
      <vt:lpstr>Vierte Normalform</vt:lpstr>
      <vt:lpstr>Zusammenfassung 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Özgür Özcep</cp:lastModifiedBy>
  <cp:revision>647</cp:revision>
  <dcterms:created xsi:type="dcterms:W3CDTF">2010-04-27T12:26:40Z</dcterms:created>
  <dcterms:modified xsi:type="dcterms:W3CDTF">2018-04-23T09:23:29Z</dcterms:modified>
</cp:coreProperties>
</file>