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84"/>
  </p:notesMasterIdLst>
  <p:handoutMasterIdLst>
    <p:handoutMasterId r:id="rId85"/>
  </p:handoutMasterIdLst>
  <p:sldIdLst>
    <p:sldId id="519" r:id="rId2"/>
    <p:sldId id="471" r:id="rId3"/>
    <p:sldId id="466" r:id="rId4"/>
    <p:sldId id="335" r:id="rId5"/>
    <p:sldId id="336" r:id="rId6"/>
    <p:sldId id="452" r:id="rId7"/>
    <p:sldId id="521" r:id="rId8"/>
    <p:sldId id="520" r:id="rId9"/>
    <p:sldId id="339" r:id="rId10"/>
    <p:sldId id="500" r:id="rId11"/>
    <p:sldId id="522" r:id="rId12"/>
    <p:sldId id="343" r:id="rId13"/>
    <p:sldId id="344" r:id="rId14"/>
    <p:sldId id="345" r:id="rId15"/>
    <p:sldId id="347" r:id="rId16"/>
    <p:sldId id="349" r:id="rId17"/>
    <p:sldId id="350" r:id="rId18"/>
    <p:sldId id="351" r:id="rId19"/>
    <p:sldId id="352" r:id="rId20"/>
    <p:sldId id="362" r:id="rId21"/>
    <p:sldId id="484" r:id="rId22"/>
    <p:sldId id="485" r:id="rId23"/>
    <p:sldId id="486" r:id="rId24"/>
    <p:sldId id="487" r:id="rId25"/>
    <p:sldId id="491" r:id="rId26"/>
    <p:sldId id="355" r:id="rId27"/>
    <p:sldId id="475" r:id="rId28"/>
    <p:sldId id="492" r:id="rId29"/>
    <p:sldId id="477" r:id="rId30"/>
    <p:sldId id="459" r:id="rId31"/>
    <p:sldId id="460" r:id="rId32"/>
    <p:sldId id="499" r:id="rId33"/>
    <p:sldId id="391" r:id="rId34"/>
    <p:sldId id="393" r:id="rId35"/>
    <p:sldId id="392" r:id="rId36"/>
    <p:sldId id="395" r:id="rId37"/>
    <p:sldId id="396" r:id="rId38"/>
    <p:sldId id="397" r:id="rId39"/>
    <p:sldId id="398" r:id="rId40"/>
    <p:sldId id="501" r:id="rId41"/>
    <p:sldId id="399" r:id="rId42"/>
    <p:sldId id="400" r:id="rId43"/>
    <p:sldId id="401" r:id="rId44"/>
    <p:sldId id="470" r:id="rId45"/>
    <p:sldId id="403" r:id="rId46"/>
    <p:sldId id="405" r:id="rId47"/>
    <p:sldId id="406" r:id="rId48"/>
    <p:sldId id="407" r:id="rId49"/>
    <p:sldId id="408" r:id="rId50"/>
    <p:sldId id="498" r:id="rId51"/>
    <p:sldId id="505" r:id="rId52"/>
    <p:sldId id="533" r:id="rId53"/>
    <p:sldId id="527" r:id="rId54"/>
    <p:sldId id="528" r:id="rId55"/>
    <p:sldId id="534" r:id="rId56"/>
    <p:sldId id="535" r:id="rId57"/>
    <p:sldId id="536" r:id="rId58"/>
    <p:sldId id="537" r:id="rId59"/>
    <p:sldId id="532" r:id="rId60"/>
    <p:sldId id="538" r:id="rId61"/>
    <p:sldId id="539" r:id="rId62"/>
    <p:sldId id="540" r:id="rId63"/>
    <p:sldId id="541" r:id="rId64"/>
    <p:sldId id="417" r:id="rId65"/>
    <p:sldId id="506" r:id="rId66"/>
    <p:sldId id="507" r:id="rId67"/>
    <p:sldId id="418" r:id="rId68"/>
    <p:sldId id="508" r:id="rId69"/>
    <p:sldId id="509" r:id="rId70"/>
    <p:sldId id="510" r:id="rId71"/>
    <p:sldId id="511" r:id="rId72"/>
    <p:sldId id="512" r:id="rId73"/>
    <p:sldId id="513" r:id="rId74"/>
    <p:sldId id="514" r:id="rId75"/>
    <p:sldId id="515" r:id="rId76"/>
    <p:sldId id="516" r:id="rId77"/>
    <p:sldId id="517" r:id="rId78"/>
    <p:sldId id="518" r:id="rId79"/>
    <p:sldId id="359" r:id="rId80"/>
    <p:sldId id="488" r:id="rId81"/>
    <p:sldId id="489" r:id="rId82"/>
    <p:sldId id="543" r:id="rId8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32EF0"/>
    <a:srgbClr val="0833FF"/>
    <a:srgbClr val="063AFF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816"/>
    <p:restoredTop sz="94375"/>
  </p:normalViewPr>
  <p:slideViewPr>
    <p:cSldViewPr>
      <p:cViewPr>
        <p:scale>
          <a:sx n="66" d="100"/>
          <a:sy n="66" d="100"/>
        </p:scale>
        <p:origin x="1016" y="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notesMaster" Target="notesMasters/notesMaster1.xml"/><Relationship Id="rId85" Type="http://schemas.openxmlformats.org/officeDocument/2006/relationships/handoutMaster" Target="handoutMasters/handoutMaster1.xml"/><Relationship Id="rId86" Type="http://schemas.openxmlformats.org/officeDocument/2006/relationships/presProps" Target="presProps.xml"/><Relationship Id="rId87" Type="http://schemas.openxmlformats.org/officeDocument/2006/relationships/viewProps" Target="viewProps.xml"/><Relationship Id="rId88" Type="http://schemas.openxmlformats.org/officeDocument/2006/relationships/theme" Target="theme/theme1.xml"/><Relationship Id="rId89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15.05.18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15.05.18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947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320" y="4357122"/>
            <a:ext cx="5079091" cy="4084802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193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320" y="4357122"/>
            <a:ext cx="5079091" cy="4084802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07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320" y="4357122"/>
            <a:ext cx="5079091" cy="4084802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0521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34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320" y="4357122"/>
            <a:ext cx="5079091" cy="4084802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833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16B8F6-B1A1-9545-97DE-9E732CD6060A}" type="slidenum">
              <a:rPr lang="de-DE" sz="1200">
                <a:latin typeface="Times New Roman" charset="0"/>
              </a:rPr>
              <a:pPr/>
              <a:t>52</a:t>
            </a:fld>
            <a:endParaRPr lang="de-DE" sz="1200">
              <a:latin typeface="Times New Roman" charset="0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390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22222F8-1E84-0B49-878A-689904C6902B}" type="slidenum">
              <a:rPr lang="de-DE" sz="1200">
                <a:latin typeface="Times New Roman" charset="0"/>
              </a:rPr>
              <a:pPr/>
              <a:t>53</a:t>
            </a:fld>
            <a:endParaRPr lang="de-DE" sz="1200">
              <a:latin typeface="Times New Roman" charset="0"/>
            </a:endParaRPr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4282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A53F32-5594-7247-A305-A2CBBFA96F70}" type="slidenum">
              <a:rPr lang="de-DE" sz="1200">
                <a:latin typeface="Times New Roman" charset="0"/>
              </a:rPr>
              <a:pPr/>
              <a:t>54</a:t>
            </a:fld>
            <a:endParaRPr lang="de-DE" sz="1200">
              <a:latin typeface="Times New Roman" charset="0"/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885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A53F32-5594-7247-A305-A2CBBFA96F70}" type="slidenum">
              <a:rPr lang="de-DE" sz="1200">
                <a:latin typeface="Times New Roman" charset="0"/>
              </a:rPr>
              <a:pPr/>
              <a:t>55</a:t>
            </a:fld>
            <a:endParaRPr lang="de-DE" sz="1200">
              <a:latin typeface="Times New Roman" charset="0"/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34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A53F32-5594-7247-A305-A2CBBFA96F70}" type="slidenum">
              <a:rPr lang="de-DE" sz="1200">
                <a:latin typeface="Times New Roman" charset="0"/>
              </a:rPr>
              <a:pPr/>
              <a:t>56</a:t>
            </a:fld>
            <a:endParaRPr lang="de-DE" sz="1200">
              <a:latin typeface="Times New Roman" charset="0"/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056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A53F32-5594-7247-A305-A2CBBFA96F70}" type="slidenum">
              <a:rPr lang="de-DE" sz="1200">
                <a:latin typeface="Times New Roman" charset="0"/>
              </a:rPr>
              <a:pPr/>
              <a:t>57</a:t>
            </a:fld>
            <a:endParaRPr lang="de-DE" sz="1200">
              <a:latin typeface="Times New Roman" charset="0"/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765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218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716B8F6-B1A1-9545-97DE-9E732CD6060A}" type="slidenum">
              <a:rPr lang="de-DE" sz="1200">
                <a:latin typeface="Times New Roman" charset="0"/>
              </a:rPr>
              <a:pPr/>
              <a:t>59</a:t>
            </a:fld>
            <a:endParaRPr lang="de-DE" sz="1200">
              <a:latin typeface="Times New Roman" charset="0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499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259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4238" y="4362450"/>
            <a:ext cx="5089525" cy="408940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721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320" y="4357122"/>
            <a:ext cx="5079091" cy="4084802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605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320" y="4357122"/>
            <a:ext cx="5079091" cy="4084802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556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320" y="4357122"/>
            <a:ext cx="5079091" cy="4084802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82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320" y="4357122"/>
            <a:ext cx="5079091" cy="4084802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164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320" y="4357122"/>
            <a:ext cx="5079091" cy="4084802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415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3320" y="4357122"/>
            <a:ext cx="5079091" cy="4084802"/>
          </a:xfrm>
          <a:prstGeom prst="rect">
            <a:avLst/>
          </a:prstGeo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336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5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21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 smtClean="0">
                <a:cs typeface="+mj-cs"/>
              </a:rPr>
              <a:t>Datenbanken</a:t>
            </a:r>
            <a:r>
              <a:rPr lang="de-DE" dirty="0" smtClean="0">
                <a:cs typeface="+mj-cs"/>
              </a:rPr>
              <a:t/>
            </a:r>
            <a:br>
              <a:rPr lang="de-DE" dirty="0" smtClean="0">
                <a:cs typeface="+mj-cs"/>
              </a:rPr>
            </a:br>
            <a:r>
              <a:rPr lang="de-DE" dirty="0" smtClean="0">
                <a:cs typeface="+mj-cs"/>
              </a:rPr>
              <a:t>SQL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4766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/>
              <a:t>Dr. Özgür </a:t>
            </a:r>
            <a:r>
              <a:rPr lang="de-DE" sz="2400" dirty="0" err="1" smtClean="0"/>
              <a:t>Özçep</a:t>
            </a:r>
            <a:endParaRPr lang="de-DE" sz="2400" dirty="0"/>
          </a:p>
          <a:p>
            <a:pPr eaLnBrk="1" hangingPunct="1">
              <a:defRPr/>
            </a:pPr>
            <a:r>
              <a:rPr lang="de-DE" sz="2400" dirty="0"/>
              <a:t>Prof. Dr. Ralf Möller</a:t>
            </a:r>
          </a:p>
          <a:p>
            <a:pPr eaLnBrk="1" hangingPunct="1">
              <a:defRPr/>
            </a:pPr>
            <a:r>
              <a:rPr lang="de-DE" sz="2400" b="1" dirty="0"/>
              <a:t>Universität zu Lübeck</a:t>
            </a:r>
          </a:p>
          <a:p>
            <a:pPr eaLnBrk="1" hangingPunct="1">
              <a:defRPr/>
            </a:pPr>
            <a:r>
              <a:rPr lang="de-DE" sz="2400" b="1" dirty="0"/>
              <a:t>Institut für Informationssysteme</a:t>
            </a:r>
          </a:p>
          <a:p>
            <a:pPr eaLnBrk="1" hangingPunct="1">
              <a:defRPr/>
            </a:pPr>
            <a:endParaRPr lang="de-DE" sz="2400" dirty="0"/>
          </a:p>
          <a:p>
            <a:pPr eaLnBrk="1" hangingPunct="1">
              <a:defRPr/>
            </a:pPr>
            <a:r>
              <a:rPr lang="de-DE" sz="2400" dirty="0"/>
              <a:t>Felix </a:t>
            </a:r>
            <a:r>
              <a:rPr lang="de-DE" sz="2400" dirty="0" err="1"/>
              <a:t>Kuhr</a:t>
            </a:r>
            <a:r>
              <a:rPr lang="de-DE" sz="2400" dirty="0"/>
              <a:t> (Übungen)</a:t>
            </a:r>
          </a:p>
          <a:p>
            <a:r>
              <a:rPr lang="de-DE" sz="2400" dirty="0"/>
              <a:t>und studentische Tutoren</a:t>
            </a:r>
          </a:p>
        </p:txBody>
      </p:sp>
    </p:spTree>
    <p:extLst>
      <p:ext uri="{BB962C8B-B14F-4D97-AF65-F5344CB8AC3E}">
        <p14:creationId xmlns:p14="http://schemas.microsoft.com/office/powerpoint/2010/main" val="185763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Ausdrücke</a:t>
            </a:r>
            <a:r>
              <a:rPr lang="en-US" dirty="0" smtClean="0"/>
              <a:t> in der </a:t>
            </a:r>
            <a:r>
              <a:rPr lang="en-US" dirty="0" err="1" smtClean="0"/>
              <a:t>Projektionsliste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Beispiel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err="1" smtClean="0"/>
              <a:t>Auch</a:t>
            </a:r>
            <a:r>
              <a:rPr lang="en-US" sz="2400" dirty="0" smtClean="0"/>
              <a:t> </a:t>
            </a:r>
            <a:r>
              <a:rPr lang="en-US" sz="2400" dirty="0" err="1" smtClean="0"/>
              <a:t>selbstdefinierte</a:t>
            </a:r>
            <a:r>
              <a:rPr lang="en-US" sz="2400" dirty="0" smtClean="0"/>
              <a:t> </a:t>
            </a:r>
            <a:r>
              <a:rPr lang="en-US" sz="2400" dirty="0" err="1" smtClean="0"/>
              <a:t>Funktionen</a:t>
            </a:r>
            <a:r>
              <a:rPr lang="en-US" sz="2400" dirty="0" smtClean="0"/>
              <a:t> </a:t>
            </a:r>
            <a:r>
              <a:rPr lang="en-US" sz="2400" dirty="0" err="1" smtClean="0"/>
              <a:t>verwendbar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err="1" smtClean="0"/>
              <a:t>hier</a:t>
            </a:r>
            <a:r>
              <a:rPr lang="en-US" sz="2400" dirty="0" smtClean="0"/>
              <a:t> </a:t>
            </a:r>
            <a:r>
              <a:rPr lang="en-US" sz="2400" dirty="0" err="1" smtClean="0"/>
              <a:t>nicht</a:t>
            </a:r>
            <a:r>
              <a:rPr lang="en-US" sz="2400" dirty="0" smtClean="0"/>
              <a:t> </a:t>
            </a:r>
            <a:r>
              <a:rPr lang="en-US" sz="2400" dirty="0" err="1" smtClean="0"/>
              <a:t>näher</a:t>
            </a:r>
            <a:r>
              <a:rPr lang="en-US" sz="2400" dirty="0" smtClean="0"/>
              <a:t> </a:t>
            </a:r>
            <a:r>
              <a:rPr lang="en-US" sz="2400" dirty="0" err="1" smtClean="0"/>
              <a:t>behandelt</a:t>
            </a:r>
            <a:r>
              <a:rPr lang="en-US" sz="24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19672" y="1988840"/>
            <a:ext cx="2545570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de-DE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400" dirty="0" smtClean="0">
                <a:latin typeface="Courier" charset="0"/>
                <a:ea typeface="Courier" charset="0"/>
                <a:cs typeface="Courier" charset="0"/>
              </a:rPr>
              <a:t>Budget + 100000</a:t>
            </a:r>
            <a:endParaRPr lang="de-DE" sz="1400" dirty="0">
              <a:latin typeface="Courier" charset="0"/>
              <a:ea typeface="Courier" charset="0"/>
              <a:cs typeface="Courier" charset="0"/>
            </a:endParaRPr>
          </a:p>
          <a:p>
            <a:pPr>
              <a:defRPr/>
            </a:pPr>
            <a:r>
              <a:rPr lang="de-DE" sz="1400" b="1" dirty="0" err="1"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de-DE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400" dirty="0" smtClean="0">
                <a:latin typeface="Courier" charset="0"/>
                <a:ea typeface="Courier" charset="0"/>
                <a:cs typeface="Courier" charset="0"/>
              </a:rPr>
              <a:t>Projekte</a:t>
            </a:r>
            <a:endParaRPr lang="de-DE" sz="1400" i="1" dirty="0">
              <a:latin typeface="Courier" charset="0"/>
              <a:ea typeface="Courier" charset="0"/>
              <a:cs typeface="Courier" charset="0"/>
            </a:endParaRPr>
          </a:p>
          <a:p>
            <a:pPr>
              <a:defRPr/>
            </a:pPr>
            <a:r>
              <a:rPr lang="de-DE" sz="1400" b="1" dirty="0" err="1">
                <a:latin typeface="Courier" charset="0"/>
                <a:ea typeface="Courier" charset="0"/>
                <a:cs typeface="Courier" charset="0"/>
              </a:rPr>
              <a:t>where</a:t>
            </a:r>
            <a:r>
              <a:rPr lang="de-DE" sz="14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400" dirty="0" smtClean="0">
                <a:latin typeface="Courier" charset="0"/>
                <a:ea typeface="Courier" charset="0"/>
                <a:cs typeface="Courier" charset="0"/>
              </a:rPr>
              <a:t>Budget &gt; 200000;</a:t>
            </a:r>
            <a:endParaRPr lang="de-DE" sz="1400" dirty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8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36684" y="1266826"/>
            <a:ext cx="8131420" cy="39754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de-DE" sz="2000" dirty="0" smtClean="0">
                <a:latin typeface="+mn-lt"/>
              </a:rPr>
              <a:t>Große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smtClean="0">
                <a:latin typeface="+mn-lt"/>
              </a:rPr>
              <a:t>Anzahl </a:t>
            </a:r>
            <a:r>
              <a:rPr lang="de-DE" sz="2000" dirty="0">
                <a:latin typeface="+mn-lt"/>
              </a:rPr>
              <a:t>optionaler Klauseln und schlüsselwortbasierter </a:t>
            </a:r>
            <a:r>
              <a:rPr lang="de-DE" sz="2000" dirty="0" smtClean="0">
                <a:latin typeface="+mn-lt"/>
              </a:rPr>
              <a:t>Operatoren</a:t>
            </a:r>
            <a:endParaRPr lang="de-DE" sz="2000" dirty="0">
              <a:latin typeface="+mn-lt"/>
            </a:endParaRPr>
          </a:p>
        </p:txBody>
      </p:sp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Lexikalische und syntaktische Regeln </a:t>
            </a:r>
            <a:r>
              <a:rPr lang="de-DE" sz="1800">
                <a:latin typeface="+mn-lt"/>
                <a:ea typeface="ＭＳ Ｐゴシック" charset="0"/>
                <a:cs typeface="ＭＳ Ｐゴシック" charset="0"/>
              </a:rPr>
              <a:t>(1)</a:t>
            </a:r>
            <a:endParaRPr lang="de-DE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741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2132856"/>
            <a:ext cx="8229600" cy="4032994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sz="2000" dirty="0" smtClean="0">
                <a:ea typeface="ＭＳ Ｐゴシック" charset="0"/>
              </a:rPr>
              <a:t>SQL-Quelltext von Syntaxanalyse </a:t>
            </a:r>
            <a:r>
              <a:rPr lang="de-DE" sz="2000" dirty="0">
                <a:ea typeface="ＭＳ Ｐゴシック" charset="0"/>
              </a:rPr>
              <a:t>in </a:t>
            </a:r>
            <a:r>
              <a:rPr lang="de-DE" sz="2000" dirty="0" smtClean="0">
                <a:ea typeface="ＭＳ Ｐゴシック" charset="0"/>
              </a:rPr>
              <a:t>Folge </a:t>
            </a:r>
            <a:r>
              <a:rPr lang="de-DE" sz="2000" dirty="0">
                <a:ea typeface="ＭＳ Ｐゴシック" charset="0"/>
              </a:rPr>
              <a:t>von </a:t>
            </a:r>
            <a:r>
              <a:rPr lang="de-DE" sz="2000" dirty="0" smtClean="0">
                <a:ea typeface="ＭＳ Ｐゴシック" charset="0"/>
              </a:rPr>
              <a:t>Symbolen zerlegt</a:t>
            </a:r>
            <a:br>
              <a:rPr lang="de-DE" sz="2000" dirty="0" smtClean="0">
                <a:ea typeface="ＭＳ Ｐゴシック" charset="0"/>
              </a:rPr>
            </a:br>
            <a:endParaRPr lang="de-DE" sz="2000" dirty="0" smtClean="0">
              <a:ea typeface="ＭＳ Ｐゴシック" charset="0"/>
            </a:endParaRPr>
          </a:p>
          <a:p>
            <a:pPr lvl="1"/>
            <a:r>
              <a:rPr lang="de-DE" sz="2000" dirty="0" smtClean="0">
                <a:ea typeface="ＭＳ Ｐゴシック" charset="0"/>
              </a:rPr>
              <a:t>Nicht-druckbare </a:t>
            </a:r>
            <a:r>
              <a:rPr lang="de-DE" sz="2000" dirty="0">
                <a:ea typeface="ＭＳ Ｐゴシック" charset="0"/>
              </a:rPr>
              <a:t>Steuerzeichen (z.B. Zeilenvorschub) und Kommentare </a:t>
            </a:r>
            <a:r>
              <a:rPr lang="de-DE" sz="2000" dirty="0" smtClean="0">
                <a:ea typeface="ＭＳ Ｐゴシック" charset="0"/>
              </a:rPr>
              <a:t>wie </a:t>
            </a:r>
            <a:r>
              <a:rPr lang="de-DE" sz="2000" dirty="0">
                <a:ea typeface="ＭＳ Ｐゴシック" charset="0"/>
              </a:rPr>
              <a:t>Leerzeichen </a:t>
            </a:r>
            <a:r>
              <a:rPr lang="de-DE" sz="2000" dirty="0" smtClean="0">
                <a:ea typeface="ＭＳ Ｐゴシック" charset="0"/>
              </a:rPr>
              <a:t>behandelt</a:t>
            </a:r>
            <a:endParaRPr lang="de-DE" sz="2000" dirty="0">
              <a:ea typeface="ＭＳ Ｐゴシック" charset="0"/>
            </a:endParaRPr>
          </a:p>
          <a:p>
            <a:pPr lvl="1"/>
            <a:r>
              <a:rPr lang="de-DE" sz="2000" dirty="0">
                <a:ea typeface="ＭＳ Ｐゴシック" charset="0"/>
              </a:rPr>
              <a:t>Kommentare beginnen mit </a:t>
            </a:r>
            <a:r>
              <a:rPr lang="de-DE" sz="2000" dirty="0" smtClean="0">
                <a:ea typeface="ＭＳ Ｐゴシック" charset="0"/>
              </a:rPr>
              <a:t>--</a:t>
            </a:r>
            <a:br>
              <a:rPr lang="de-DE" sz="2000" dirty="0" smtClean="0">
                <a:ea typeface="ＭＳ Ｐゴシック" charset="0"/>
              </a:rPr>
            </a:br>
            <a:r>
              <a:rPr lang="de-DE" sz="2000" dirty="0" smtClean="0">
                <a:ea typeface="ＭＳ Ｐゴシック" charset="0"/>
              </a:rPr>
              <a:t>und </a:t>
            </a:r>
            <a:r>
              <a:rPr lang="de-DE" sz="2000" dirty="0">
                <a:ea typeface="ＭＳ Ｐゴシック" charset="0"/>
              </a:rPr>
              <a:t>reichen bis zum </a:t>
            </a:r>
            <a:r>
              <a:rPr lang="de-DE" sz="2000" dirty="0" smtClean="0">
                <a:ea typeface="ＭＳ Ｐゴシック" charset="0"/>
              </a:rPr>
              <a:t>Zeilenende</a:t>
            </a:r>
            <a:endParaRPr lang="de-DE" sz="2000" dirty="0">
              <a:ea typeface="ＭＳ Ｐゴシック" charset="0"/>
            </a:endParaRPr>
          </a:p>
          <a:p>
            <a:pPr lvl="1"/>
            <a:r>
              <a:rPr lang="de-DE" sz="2000" dirty="0" smtClean="0">
                <a:ea typeface="ＭＳ Ｐゴシック" charset="0"/>
              </a:rPr>
              <a:t>Kleinbuchstaben in </a:t>
            </a:r>
            <a:r>
              <a:rPr lang="de-DE" sz="2000" dirty="0">
                <a:ea typeface="ＭＳ Ｐゴシック" charset="0"/>
              </a:rPr>
              <a:t>Großbuchstaben umgewandelt, </a:t>
            </a:r>
            <a:r>
              <a:rPr lang="de-DE" sz="2000" dirty="0" smtClean="0">
                <a:ea typeface="ＭＳ Ｐゴシック" charset="0"/>
              </a:rPr>
              <a:t/>
            </a:r>
            <a:br>
              <a:rPr lang="de-DE" sz="2000" dirty="0" smtClean="0">
                <a:ea typeface="ＭＳ Ｐゴシック" charset="0"/>
              </a:rPr>
            </a:br>
            <a:r>
              <a:rPr lang="de-DE" sz="2000" dirty="0" smtClean="0">
                <a:ea typeface="ＭＳ Ｐゴシック" charset="0"/>
              </a:rPr>
              <a:t>falls </a:t>
            </a:r>
            <a:r>
              <a:rPr lang="de-DE" sz="2000" dirty="0">
                <a:ea typeface="ＭＳ Ｐゴシック" charset="0"/>
              </a:rPr>
              <a:t>sie nicht in Zeichenketten-Konstanten </a:t>
            </a:r>
            <a:r>
              <a:rPr lang="de-DE" sz="2000" dirty="0" smtClean="0">
                <a:ea typeface="ＭＳ Ｐゴシック" charset="0"/>
              </a:rPr>
              <a:t>auftreten</a:t>
            </a:r>
            <a:endParaRPr lang="de-DE" sz="2000" dirty="0"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673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Lexikalische und syntaktische Regeln </a:t>
            </a:r>
            <a:r>
              <a:rPr lang="de-DE" sz="1800">
                <a:latin typeface="+mn-lt"/>
                <a:ea typeface="ＭＳ Ｐゴシック" charset="0"/>
                <a:cs typeface="ＭＳ Ｐゴシック" charset="0"/>
              </a:rPr>
              <a:t>(2)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8520" y="1066800"/>
            <a:ext cx="5837340" cy="5257800"/>
          </a:xfrm>
          <a:noFill/>
        </p:spPr>
        <p:txBody>
          <a:bodyPr/>
          <a:lstStyle/>
          <a:p>
            <a:pPr lvl="1"/>
            <a:endParaRPr lang="de-DE" sz="1800" b="1" dirty="0" smtClean="0">
              <a:ea typeface="ＭＳ Ｐゴシック" charset="0"/>
            </a:endParaRPr>
          </a:p>
          <a:p>
            <a:pPr lvl="1"/>
            <a:r>
              <a:rPr lang="de-DE" sz="1800" b="1" dirty="0" smtClean="0">
                <a:ea typeface="ＭＳ Ｐゴシック" charset="0"/>
              </a:rPr>
              <a:t>Reguläre </a:t>
            </a:r>
            <a:r>
              <a:rPr lang="de-DE" sz="1800" b="1" dirty="0">
                <a:ea typeface="ＭＳ Ｐゴシック" charset="0"/>
              </a:rPr>
              <a:t>Namen </a:t>
            </a:r>
            <a:r>
              <a:rPr lang="de-DE" sz="1800" dirty="0">
                <a:ea typeface="ＭＳ Ｐゴシック" charset="0"/>
              </a:rPr>
              <a:t>beginnen mit einem Buchstaben gefolgt von evtl. weiteren Buchstaben, </a:t>
            </a:r>
            <a:r>
              <a:rPr lang="de-DE" sz="1800" dirty="0" smtClean="0">
                <a:ea typeface="ＭＳ Ｐゴシック" charset="0"/>
              </a:rPr>
              <a:t/>
            </a:r>
            <a:br>
              <a:rPr lang="de-DE" sz="1800" dirty="0" smtClean="0">
                <a:ea typeface="ＭＳ Ｐゴシック" charset="0"/>
              </a:rPr>
            </a:br>
            <a:r>
              <a:rPr lang="de-DE" sz="1800" dirty="0" smtClean="0">
                <a:ea typeface="ＭＳ Ｐゴシック" charset="0"/>
              </a:rPr>
              <a:t>Ziffern </a:t>
            </a:r>
            <a:r>
              <a:rPr lang="de-DE" sz="1800" dirty="0">
                <a:ea typeface="ＭＳ Ｐゴシック" charset="0"/>
              </a:rPr>
              <a:t>und </a:t>
            </a:r>
            <a:r>
              <a:rPr lang="de-DE" sz="1800" dirty="0" smtClean="0">
                <a:ea typeface="ＭＳ Ｐゴシック" charset="0"/>
              </a:rPr>
              <a:t>_</a:t>
            </a:r>
            <a:endParaRPr lang="de-DE" sz="1800" dirty="0">
              <a:ea typeface="ＭＳ Ｐゴシック" charset="0"/>
            </a:endParaRPr>
          </a:p>
          <a:p>
            <a:pPr lvl="1"/>
            <a:r>
              <a:rPr lang="de-DE" sz="1800" b="1" dirty="0">
                <a:ea typeface="ＭＳ Ｐゴシック" charset="0"/>
              </a:rPr>
              <a:t>Schlüsselworte</a:t>
            </a:r>
            <a:r>
              <a:rPr lang="de-DE" sz="1800" dirty="0">
                <a:ea typeface="ＭＳ Ｐゴシック" charset="0"/>
              </a:rPr>
              <a:t>: SQL definiert über 210 Namen als Schlüsselworte, die nicht kontextsensitiv </a:t>
            </a:r>
            <a:r>
              <a:rPr lang="de-DE" sz="1800" dirty="0" smtClean="0">
                <a:ea typeface="ＭＳ Ｐゴシック" charset="0"/>
              </a:rPr>
              <a:t>sind</a:t>
            </a:r>
            <a:endParaRPr lang="de-DE" sz="1800" dirty="0">
              <a:ea typeface="ＭＳ Ｐゴシック" charset="0"/>
            </a:endParaRPr>
          </a:p>
          <a:p>
            <a:pPr lvl="1"/>
            <a:r>
              <a:rPr lang="de-DE" sz="1800" b="1" dirty="0">
                <a:ea typeface="ＭＳ Ｐゴシック" charset="0"/>
              </a:rPr>
              <a:t>Begrenzte </a:t>
            </a:r>
            <a:r>
              <a:rPr lang="de-DE" sz="1800" b="1" dirty="0" smtClean="0">
                <a:ea typeface="ＭＳ Ｐゴシック" charset="0"/>
              </a:rPr>
              <a:t>Namen</a:t>
            </a:r>
            <a:r>
              <a:rPr lang="de-DE" sz="1800" dirty="0" smtClean="0">
                <a:ea typeface="ＭＳ Ｐゴシック" charset="0"/>
              </a:rPr>
              <a:t>:</a:t>
            </a:r>
            <a:r>
              <a:rPr lang="de-DE" sz="1800" b="1" dirty="0" smtClean="0">
                <a:ea typeface="ＭＳ Ｐゴシック" charset="0"/>
              </a:rPr>
              <a:t> </a:t>
            </a:r>
            <a:br>
              <a:rPr lang="de-DE" sz="1800" b="1" dirty="0" smtClean="0">
                <a:ea typeface="ＭＳ Ｐゴシック" charset="0"/>
              </a:rPr>
            </a:br>
            <a:r>
              <a:rPr lang="de-DE" sz="1800" dirty="0" smtClean="0">
                <a:ea typeface="ＭＳ Ｐゴシック" charset="0"/>
              </a:rPr>
              <a:t>Zeichenketten </a:t>
            </a:r>
            <a:r>
              <a:rPr lang="de-DE" sz="1800" dirty="0">
                <a:ea typeface="ＭＳ Ｐゴシック" charset="0"/>
              </a:rPr>
              <a:t>in doppelten </a:t>
            </a:r>
            <a:r>
              <a:rPr lang="de-DE" sz="1800" dirty="0" smtClean="0">
                <a:ea typeface="ＭＳ Ｐゴシック" charset="0"/>
              </a:rPr>
              <a:t>Anführungszeichen (Verwendung von Schlüsselworten als Namen)</a:t>
            </a:r>
          </a:p>
          <a:p>
            <a:pPr lvl="1"/>
            <a:r>
              <a:rPr lang="de-DE" sz="1800" b="1" dirty="0" err="1" smtClean="0">
                <a:ea typeface="ＭＳ Ｐゴシック" charset="0"/>
              </a:rPr>
              <a:t>Literale</a:t>
            </a:r>
            <a:r>
              <a:rPr lang="de-DE" sz="1800" dirty="0" smtClean="0">
                <a:ea typeface="ＭＳ Ｐゴシック" charset="0"/>
              </a:rPr>
              <a:t> </a:t>
            </a:r>
            <a:r>
              <a:rPr lang="de-DE" sz="1800" dirty="0">
                <a:ea typeface="ＭＳ Ｐゴシック" charset="0"/>
              </a:rPr>
              <a:t>dienen zur Benennung von Werten der SQL-Basistypen</a:t>
            </a:r>
          </a:p>
          <a:p>
            <a:pPr lvl="1"/>
            <a:r>
              <a:rPr lang="de-DE" sz="1800" dirty="0">
                <a:ea typeface="ＭＳ Ｐゴシック" charset="0"/>
              </a:rPr>
              <a:t>weitere Symbole (Operatoren etc.)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995084" y="2305051"/>
            <a:ext cx="1691094" cy="30521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>
              <a:defRPr/>
            </a:pPr>
            <a:r>
              <a:rPr lang="de-DE" sz="1400" b="1">
                <a:latin typeface="Courier New" charset="0"/>
              </a:rPr>
              <a:t>create, select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982649" y="3789040"/>
            <a:ext cx="2660748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>
                <a:latin typeface="Courier New" charset="0"/>
              </a:rPr>
              <a:t>'abc'      </a:t>
            </a:r>
            <a:r>
              <a:rPr lang="de-DE" sz="1400" b="1">
                <a:latin typeface="Courier New" charset="0"/>
              </a:rPr>
              <a:t>character</a:t>
            </a:r>
            <a:r>
              <a:rPr lang="de-DE" sz="1400">
                <a:latin typeface="Courier New" charset="0"/>
              </a:rPr>
              <a:t>(3)</a:t>
            </a:r>
          </a:p>
          <a:p>
            <a:pPr>
              <a:defRPr/>
            </a:pPr>
            <a:r>
              <a:rPr lang="de-DE" sz="1400">
                <a:latin typeface="Courier New" charset="0"/>
              </a:rPr>
              <a:t>123        </a:t>
            </a:r>
            <a:r>
              <a:rPr lang="de-DE" sz="1400" b="1">
                <a:latin typeface="Courier New" charset="0"/>
              </a:rPr>
              <a:t>smallint</a:t>
            </a:r>
            <a:endParaRPr lang="de-DE" sz="1400">
              <a:latin typeface="Courier New" charset="0"/>
            </a:endParaRPr>
          </a:p>
          <a:p>
            <a:pPr>
              <a:defRPr/>
            </a:pPr>
            <a:r>
              <a:rPr lang="de-DE" sz="1400">
                <a:latin typeface="Courier New" charset="0"/>
              </a:rPr>
              <a:t>B'101010'  </a:t>
            </a:r>
            <a:r>
              <a:rPr lang="de-DE" sz="1400" b="1">
                <a:latin typeface="Courier New" charset="0"/>
              </a:rPr>
              <a:t>bit</a:t>
            </a:r>
            <a:r>
              <a:rPr lang="de-DE" sz="1400">
                <a:latin typeface="Courier New" charset="0"/>
              </a:rPr>
              <a:t>(6)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940152" y="2990851"/>
            <a:ext cx="2445269" cy="30521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dirty="0">
                <a:latin typeface="Courier New" charset="0"/>
              </a:rPr>
              <a:t>"</a:t>
            </a:r>
            <a:r>
              <a:rPr lang="de-DE" sz="1400" dirty="0" err="1">
                <a:latin typeface="Courier New" charset="0"/>
              </a:rPr>
              <a:t>intersect</a:t>
            </a:r>
            <a:r>
              <a:rPr lang="de-DE" sz="1400" dirty="0">
                <a:latin typeface="Courier New" charset="0"/>
              </a:rPr>
              <a:t>", "</a:t>
            </a:r>
            <a:r>
              <a:rPr lang="de-DE" sz="1400" dirty="0" err="1">
                <a:latin typeface="Courier New" charset="0"/>
              </a:rPr>
              <a:t>create</a:t>
            </a:r>
            <a:r>
              <a:rPr lang="de-DE" sz="1400" dirty="0">
                <a:latin typeface="Courier New" charset="0"/>
              </a:rPr>
              <a:t>"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5982649" y="1619251"/>
            <a:ext cx="1583355" cy="30521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>
                <a:latin typeface="Courier New" charset="0"/>
              </a:rPr>
              <a:t>Peter, mary33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5982649" y="4703441"/>
            <a:ext cx="2337530" cy="52065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>
                <a:latin typeface="Courier New" charset="0"/>
              </a:rPr>
              <a:t>&lt;, &gt;, =, %, &amp;, (, ), </a:t>
            </a:r>
          </a:p>
          <a:p>
            <a:pPr>
              <a:defRPr/>
            </a:pPr>
            <a:r>
              <a:rPr lang="de-DE" sz="1400">
                <a:latin typeface="Courier New" charset="0"/>
              </a:rPr>
              <a:t>*, +, ...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0748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Schemata und Kataloge </a:t>
            </a:r>
            <a:r>
              <a:rPr lang="de-DE" sz="1800">
                <a:latin typeface="+mn-lt"/>
                <a:ea typeface="ＭＳ Ｐゴシック" charset="0"/>
                <a:cs typeface="ＭＳ Ｐゴシック" charset="0"/>
              </a:rPr>
              <a:t>(1)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4968875"/>
          </a:xfrm>
          <a:noFill/>
        </p:spPr>
        <p:txBody>
          <a:bodyPr/>
          <a:lstStyle/>
          <a:p>
            <a:r>
              <a:rPr lang="de-DE" sz="2000" dirty="0" smtClean="0">
                <a:ea typeface="ＭＳ Ｐゴシック" charset="0"/>
              </a:rPr>
              <a:t>SQL-Schema </a:t>
            </a:r>
            <a:r>
              <a:rPr lang="de-DE" sz="2000" dirty="0">
                <a:ea typeface="ＭＳ Ｐゴシック" charset="0"/>
              </a:rPr>
              <a:t>ist </a:t>
            </a:r>
            <a:r>
              <a:rPr lang="de-DE" sz="2000" i="1" dirty="0" smtClean="0">
                <a:ea typeface="ＭＳ Ｐゴシック" charset="0"/>
              </a:rPr>
              <a:t>dynamischer </a:t>
            </a:r>
            <a:r>
              <a:rPr lang="de-DE" sz="2000" i="1" dirty="0">
                <a:ea typeface="ＭＳ Ｐゴシック" charset="0"/>
              </a:rPr>
              <a:t>Sichtbarkeitsbereich </a:t>
            </a:r>
            <a:r>
              <a:rPr lang="de-DE" sz="2000" dirty="0">
                <a:ea typeface="ＭＳ Ｐゴシック" charset="0"/>
              </a:rPr>
              <a:t>für </a:t>
            </a:r>
            <a:r>
              <a:rPr lang="de-DE" sz="2000" dirty="0" smtClean="0">
                <a:ea typeface="ＭＳ Ｐゴシック" charset="0"/>
              </a:rPr>
              <a:t>Namen </a:t>
            </a:r>
            <a:br>
              <a:rPr lang="de-DE" sz="2000" dirty="0" smtClean="0">
                <a:ea typeface="ＭＳ Ｐゴシック" charset="0"/>
              </a:rPr>
            </a:br>
            <a:r>
              <a:rPr lang="de-DE" sz="2000" dirty="0" smtClean="0">
                <a:ea typeface="ＭＳ Ｐゴシック" charset="0"/>
              </a:rPr>
              <a:t>geschachtelter </a:t>
            </a:r>
            <a:r>
              <a:rPr lang="de-DE" sz="2000" dirty="0">
                <a:ea typeface="ＭＳ Ｐゴシック" charset="0"/>
              </a:rPr>
              <a:t>(lokaler) SQL-Objekte (Tabellen, Sichten, Regeln ...)</a:t>
            </a: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 smtClean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/>
            <a:endParaRPr lang="de-DE" sz="1800" dirty="0" smtClean="0">
              <a:ea typeface="ＭＳ Ｐゴシック" charset="0"/>
            </a:endParaRPr>
          </a:p>
          <a:p>
            <a:r>
              <a:rPr lang="de-DE" sz="2000" dirty="0" smtClean="0">
                <a:ea typeface="ＭＳ Ｐゴシック" charset="0"/>
              </a:rPr>
              <a:t>Schemata werden persistent gespeichert (zugreifbar über SQL)</a:t>
            </a:r>
          </a:p>
          <a:p>
            <a:r>
              <a:rPr lang="de-DE" sz="2000" dirty="0" smtClean="0">
                <a:ea typeface="ＭＳ Ｐゴシック" charset="0"/>
              </a:rPr>
              <a:t>Multiple Schemata nötig für:</a:t>
            </a:r>
          </a:p>
          <a:p>
            <a:pPr lvl="1"/>
            <a:r>
              <a:rPr lang="de-DE" sz="1800" dirty="0" smtClean="0">
                <a:ea typeface="ＭＳ Ｐゴシック" charset="0"/>
              </a:rPr>
              <a:t>Integration </a:t>
            </a:r>
            <a:r>
              <a:rPr lang="de-DE" sz="1800" dirty="0">
                <a:ea typeface="ＭＳ Ｐゴシック" charset="0"/>
              </a:rPr>
              <a:t>separat entwickelter </a:t>
            </a:r>
            <a:r>
              <a:rPr lang="de-DE" sz="1800" dirty="0" smtClean="0">
                <a:ea typeface="ＭＳ Ｐゴシック" charset="0"/>
              </a:rPr>
              <a:t>Datenbanken</a:t>
            </a:r>
          </a:p>
          <a:p>
            <a:pPr lvl="1"/>
            <a:r>
              <a:rPr lang="de-DE" sz="1800" dirty="0" smtClean="0">
                <a:ea typeface="ＭＳ Ｐゴシック" charset="0"/>
              </a:rPr>
              <a:t>Arbeit </a:t>
            </a:r>
            <a:r>
              <a:rPr lang="de-DE" sz="1800" dirty="0">
                <a:ea typeface="ＭＳ Ｐゴシック" charset="0"/>
              </a:rPr>
              <a:t>in verteilten und föderativen </a:t>
            </a:r>
            <a:r>
              <a:rPr lang="de-DE" sz="1800" dirty="0" smtClean="0">
                <a:ea typeface="ＭＳ Ｐゴシック" charset="0"/>
              </a:rPr>
              <a:t>Datenbanken</a:t>
            </a:r>
            <a:endParaRPr lang="de-DE" sz="1800" dirty="0">
              <a:ea typeface="ＭＳ Ｐゴシック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763688" y="1978044"/>
            <a:ext cx="3522663" cy="267509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 New" charset="0"/>
              </a:rPr>
              <a:t>create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schema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FirmenDB</a:t>
            </a:r>
            <a:r>
              <a:rPr lang="de-DE" sz="1400" dirty="0">
                <a:latin typeface="Courier New" charset="0"/>
              </a:rPr>
              <a:t>;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</a:t>
            </a:r>
            <a:r>
              <a:rPr lang="de-DE" sz="1400" b="1" dirty="0" err="1">
                <a:latin typeface="Courier New" charset="0"/>
              </a:rPr>
              <a:t>create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table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>
                <a:latin typeface="Courier New" charset="0"/>
              </a:rPr>
              <a:t>Mitarbeiter ...;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</a:t>
            </a:r>
            <a:r>
              <a:rPr lang="de-DE" sz="1400" b="1" dirty="0" err="1">
                <a:latin typeface="Courier New" charset="0"/>
              </a:rPr>
              <a:t>create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table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>
                <a:latin typeface="Courier New" charset="0"/>
              </a:rPr>
              <a:t>Produkte ... ;</a:t>
            </a:r>
          </a:p>
          <a:p>
            <a:pPr>
              <a:defRPr/>
            </a:pPr>
            <a:endParaRPr lang="de-DE" sz="1400" dirty="0">
              <a:latin typeface="Courier New" charset="0"/>
            </a:endParaRPr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create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schema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ProjektDB</a:t>
            </a:r>
            <a:r>
              <a:rPr lang="de-DE" sz="1400" dirty="0">
                <a:latin typeface="Courier New" charset="0"/>
              </a:rPr>
              <a:t>;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</a:t>
            </a:r>
            <a:r>
              <a:rPr lang="de-DE" sz="1400" b="1" dirty="0" err="1">
                <a:latin typeface="Courier New" charset="0"/>
              </a:rPr>
              <a:t>create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table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>
                <a:latin typeface="Courier New" charset="0"/>
              </a:rPr>
              <a:t>Mitarbeiter ...;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</a:t>
            </a:r>
            <a:r>
              <a:rPr lang="de-DE" sz="1400" b="1" dirty="0" err="1">
                <a:latin typeface="Courier New" charset="0"/>
              </a:rPr>
              <a:t>create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view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>
                <a:latin typeface="Courier New" charset="0"/>
              </a:rPr>
              <a:t>Leiter ...;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</a:t>
            </a:r>
            <a:r>
              <a:rPr lang="de-DE" sz="1400" b="1" dirty="0" err="1">
                <a:latin typeface="Courier New" charset="0"/>
              </a:rPr>
              <a:t>create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table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>
                <a:latin typeface="Courier New" charset="0"/>
              </a:rPr>
              <a:t>Projekte ...;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</a:t>
            </a:r>
            <a:r>
              <a:rPr lang="de-DE" sz="1400" b="1" dirty="0" err="1">
                <a:latin typeface="Courier New" charset="0"/>
              </a:rPr>
              <a:t>create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table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>
                <a:latin typeface="Courier New" charset="0"/>
              </a:rPr>
              <a:t>Test ...;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</a:t>
            </a:r>
            <a:r>
              <a:rPr lang="de-DE" sz="1400" b="1" dirty="0" err="1">
                <a:latin typeface="Courier New" charset="0"/>
              </a:rPr>
              <a:t>drop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table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>
                <a:latin typeface="Courier New" charset="0"/>
              </a:rPr>
              <a:t>Test;</a:t>
            </a:r>
          </a:p>
          <a:p>
            <a:pPr>
              <a:defRPr/>
            </a:pPr>
            <a:endParaRPr lang="de-DE" sz="1400" dirty="0">
              <a:latin typeface="Courier New" charset="0"/>
            </a:endParaRPr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drop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schema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FirmenDB</a:t>
            </a:r>
            <a:r>
              <a:rPr lang="de-DE" sz="1400" dirty="0">
                <a:latin typeface="Courier New" charset="0"/>
              </a:rPr>
              <a:t>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419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79584" y="1758950"/>
            <a:ext cx="2520462" cy="2349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+mn-lt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Schemata und Kataloge </a:t>
            </a:r>
            <a:r>
              <a:rPr lang="de-DE" sz="1800">
                <a:latin typeface="+mn-lt"/>
                <a:ea typeface="ＭＳ Ｐゴシック" charset="0"/>
                <a:cs typeface="ＭＳ Ｐゴシック" charset="0"/>
              </a:rPr>
              <a:t>(2)</a:t>
            </a: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779585" y="1758950"/>
            <a:ext cx="973015" cy="2349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+mn-lt"/>
            </a:endParaRP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2678723" y="1758950"/>
            <a:ext cx="621323" cy="2349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+mn-lt"/>
            </a:endParaRP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1764323" y="1758950"/>
            <a:ext cx="902677" cy="2349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+mn-lt"/>
            </a:endParaRPr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760536" y="1847850"/>
            <a:ext cx="924946" cy="159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Name</a:t>
            </a:r>
          </a:p>
          <a:p>
            <a:endParaRPr lang="de-DE" sz="1400">
              <a:latin typeface="+mn-lt"/>
            </a:endParaRPr>
          </a:p>
          <a:p>
            <a:r>
              <a:rPr lang="de-DE" sz="1400">
                <a:latin typeface="+mn-lt"/>
              </a:rPr>
              <a:t>FirmenDB</a:t>
            </a:r>
          </a:p>
          <a:p>
            <a:endParaRPr lang="de-DE" sz="1400">
              <a:latin typeface="+mn-lt"/>
            </a:endParaRPr>
          </a:p>
          <a:p>
            <a:r>
              <a:rPr lang="de-DE" sz="1400">
                <a:latin typeface="+mn-lt"/>
              </a:rPr>
              <a:t>ProjektDB</a:t>
            </a:r>
          </a:p>
          <a:p>
            <a:endParaRPr lang="de-DE" sz="1400">
              <a:latin typeface="+mn-lt"/>
            </a:endParaRPr>
          </a:p>
          <a:p>
            <a:r>
              <a:rPr lang="de-DE" sz="1400">
                <a:latin typeface="+mn-lt"/>
              </a:rPr>
              <a:t>TextDB</a:t>
            </a:r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1787770" y="1847850"/>
            <a:ext cx="875241" cy="159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Benutzer</a:t>
            </a:r>
          </a:p>
          <a:p>
            <a:endParaRPr lang="de-DE" sz="1400">
              <a:latin typeface="+mn-lt"/>
            </a:endParaRPr>
          </a:p>
          <a:p>
            <a:r>
              <a:rPr lang="de-DE" sz="1400">
                <a:latin typeface="+mn-lt"/>
              </a:rPr>
              <a:t>matthes</a:t>
            </a:r>
          </a:p>
          <a:p>
            <a:endParaRPr lang="de-DE" sz="1400">
              <a:latin typeface="+mn-lt"/>
            </a:endParaRPr>
          </a:p>
          <a:p>
            <a:r>
              <a:rPr lang="de-DE" sz="1400">
                <a:latin typeface="+mn-lt"/>
              </a:rPr>
              <a:t>matthes</a:t>
            </a:r>
          </a:p>
          <a:p>
            <a:endParaRPr lang="de-DE" sz="1400">
              <a:latin typeface="+mn-lt"/>
            </a:endParaRPr>
          </a:p>
          <a:p>
            <a:r>
              <a:rPr lang="de-DE" sz="1400">
                <a:latin typeface="+mn-lt"/>
              </a:rPr>
              <a:t>schmidt</a:t>
            </a:r>
          </a:p>
        </p:txBody>
      </p:sp>
      <p:sp>
        <p:nvSpPr>
          <p:cNvPr id="20488" name="Line 10"/>
          <p:cNvSpPr>
            <a:spLocks noChangeShapeType="1"/>
          </p:cNvSpPr>
          <p:nvPr/>
        </p:nvSpPr>
        <p:spPr bwMode="auto">
          <a:xfrm>
            <a:off x="779584" y="2133600"/>
            <a:ext cx="25204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20489" name="Rectangle 11"/>
          <p:cNvSpPr>
            <a:spLocks noChangeArrowheads="1"/>
          </p:cNvSpPr>
          <p:nvPr/>
        </p:nvSpPr>
        <p:spPr bwMode="auto">
          <a:xfrm>
            <a:off x="830874" y="1466851"/>
            <a:ext cx="1339135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Schemakatalog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4155831" y="1758950"/>
            <a:ext cx="3505200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+mn-lt"/>
            </a:endParaRPr>
          </a:p>
        </p:txBody>
      </p:sp>
      <p:sp>
        <p:nvSpPr>
          <p:cNvPr id="20491" name="Rectangle 13"/>
          <p:cNvSpPr>
            <a:spLocks noChangeArrowheads="1"/>
          </p:cNvSpPr>
          <p:nvPr/>
        </p:nvSpPr>
        <p:spPr bwMode="auto">
          <a:xfrm>
            <a:off x="4136782" y="1466851"/>
            <a:ext cx="923150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FirmenDB</a:t>
            </a:r>
          </a:p>
        </p:txBody>
      </p:sp>
      <p:sp>
        <p:nvSpPr>
          <p:cNvPr id="20492" name="Rectangle 14"/>
          <p:cNvSpPr>
            <a:spLocks noChangeArrowheads="1"/>
          </p:cNvSpPr>
          <p:nvPr/>
        </p:nvSpPr>
        <p:spPr bwMode="auto">
          <a:xfrm>
            <a:off x="4207120" y="1847851"/>
            <a:ext cx="104195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Mitarbeiter</a:t>
            </a:r>
          </a:p>
        </p:txBody>
      </p:sp>
      <p:sp>
        <p:nvSpPr>
          <p:cNvPr id="20493" name="Rectangle 15"/>
          <p:cNvSpPr>
            <a:spLocks noChangeArrowheads="1"/>
          </p:cNvSpPr>
          <p:nvPr/>
        </p:nvSpPr>
        <p:spPr bwMode="auto">
          <a:xfrm>
            <a:off x="5613889" y="1847851"/>
            <a:ext cx="863544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Produkte</a:t>
            </a:r>
          </a:p>
        </p:txBody>
      </p:sp>
      <p:grpSp>
        <p:nvGrpSpPr>
          <p:cNvPr id="20494" name="Group 23"/>
          <p:cNvGrpSpPr>
            <a:grpSpLocks/>
          </p:cNvGrpSpPr>
          <p:nvPr/>
        </p:nvGrpSpPr>
        <p:grpSpPr bwMode="auto">
          <a:xfrm>
            <a:off x="4296508" y="2139950"/>
            <a:ext cx="832338" cy="673100"/>
            <a:chOff x="2932" y="1348"/>
            <a:chExt cx="568" cy="424"/>
          </a:xfrm>
        </p:grpSpPr>
        <p:sp>
          <p:nvSpPr>
            <p:cNvPr id="20537" name="Rectangle 16"/>
            <p:cNvSpPr>
              <a:spLocks noChangeArrowheads="1"/>
            </p:cNvSpPr>
            <p:nvPr/>
          </p:nvSpPr>
          <p:spPr bwMode="auto">
            <a:xfrm>
              <a:off x="2932" y="13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38" name="Rectangle 17"/>
            <p:cNvSpPr>
              <a:spLocks noChangeArrowheads="1"/>
            </p:cNvSpPr>
            <p:nvPr/>
          </p:nvSpPr>
          <p:spPr bwMode="auto">
            <a:xfrm>
              <a:off x="3028" y="13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39" name="Rectangle 18"/>
            <p:cNvSpPr>
              <a:spLocks noChangeArrowheads="1"/>
            </p:cNvSpPr>
            <p:nvPr/>
          </p:nvSpPr>
          <p:spPr bwMode="auto">
            <a:xfrm>
              <a:off x="3124" y="13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40" name="Rectangle 19"/>
            <p:cNvSpPr>
              <a:spLocks noChangeArrowheads="1"/>
            </p:cNvSpPr>
            <p:nvPr/>
          </p:nvSpPr>
          <p:spPr bwMode="auto">
            <a:xfrm>
              <a:off x="3220" y="13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41" name="Rectangle 20"/>
            <p:cNvSpPr>
              <a:spLocks noChangeArrowheads="1"/>
            </p:cNvSpPr>
            <p:nvPr/>
          </p:nvSpPr>
          <p:spPr bwMode="auto">
            <a:xfrm>
              <a:off x="3316" y="13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42" name="Rectangle 21"/>
            <p:cNvSpPr>
              <a:spLocks noChangeArrowheads="1"/>
            </p:cNvSpPr>
            <p:nvPr/>
          </p:nvSpPr>
          <p:spPr bwMode="auto">
            <a:xfrm>
              <a:off x="3412" y="13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43" name="Line 22"/>
            <p:cNvSpPr>
              <a:spLocks noChangeShapeType="1"/>
            </p:cNvSpPr>
            <p:nvPr/>
          </p:nvSpPr>
          <p:spPr bwMode="auto">
            <a:xfrm>
              <a:off x="2932" y="1440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400">
                <a:latin typeface="+mn-lt"/>
              </a:endParaRPr>
            </a:p>
          </p:txBody>
        </p:sp>
      </p:grpSp>
      <p:grpSp>
        <p:nvGrpSpPr>
          <p:cNvPr id="20495" name="Group 31"/>
          <p:cNvGrpSpPr>
            <a:grpSpLocks/>
          </p:cNvGrpSpPr>
          <p:nvPr/>
        </p:nvGrpSpPr>
        <p:grpSpPr bwMode="auto">
          <a:xfrm>
            <a:off x="5703277" y="2139950"/>
            <a:ext cx="832338" cy="673100"/>
            <a:chOff x="3892" y="1348"/>
            <a:chExt cx="568" cy="424"/>
          </a:xfrm>
        </p:grpSpPr>
        <p:sp>
          <p:nvSpPr>
            <p:cNvPr id="20530" name="Rectangle 24"/>
            <p:cNvSpPr>
              <a:spLocks noChangeArrowheads="1"/>
            </p:cNvSpPr>
            <p:nvPr/>
          </p:nvSpPr>
          <p:spPr bwMode="auto">
            <a:xfrm>
              <a:off x="3892" y="13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31" name="Rectangle 25"/>
            <p:cNvSpPr>
              <a:spLocks noChangeArrowheads="1"/>
            </p:cNvSpPr>
            <p:nvPr/>
          </p:nvSpPr>
          <p:spPr bwMode="auto">
            <a:xfrm>
              <a:off x="3988" y="13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32" name="Rectangle 26"/>
            <p:cNvSpPr>
              <a:spLocks noChangeArrowheads="1"/>
            </p:cNvSpPr>
            <p:nvPr/>
          </p:nvSpPr>
          <p:spPr bwMode="auto">
            <a:xfrm>
              <a:off x="4084" y="13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33" name="Rectangle 27"/>
            <p:cNvSpPr>
              <a:spLocks noChangeArrowheads="1"/>
            </p:cNvSpPr>
            <p:nvPr/>
          </p:nvSpPr>
          <p:spPr bwMode="auto">
            <a:xfrm>
              <a:off x="4180" y="13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34" name="Rectangle 28"/>
            <p:cNvSpPr>
              <a:spLocks noChangeArrowheads="1"/>
            </p:cNvSpPr>
            <p:nvPr/>
          </p:nvSpPr>
          <p:spPr bwMode="auto">
            <a:xfrm>
              <a:off x="4276" y="13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35" name="Rectangle 29"/>
            <p:cNvSpPr>
              <a:spLocks noChangeArrowheads="1"/>
            </p:cNvSpPr>
            <p:nvPr/>
          </p:nvSpPr>
          <p:spPr bwMode="auto">
            <a:xfrm>
              <a:off x="4372" y="13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36" name="Line 30"/>
            <p:cNvSpPr>
              <a:spLocks noChangeShapeType="1"/>
            </p:cNvSpPr>
            <p:nvPr/>
          </p:nvSpPr>
          <p:spPr bwMode="auto">
            <a:xfrm>
              <a:off x="3892" y="1440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400">
                <a:latin typeface="+mn-lt"/>
              </a:endParaRPr>
            </a:p>
          </p:txBody>
        </p:sp>
      </p:grpSp>
      <p:sp>
        <p:nvSpPr>
          <p:cNvPr id="20496" name="Rectangle 32"/>
          <p:cNvSpPr>
            <a:spLocks noChangeArrowheads="1"/>
          </p:cNvSpPr>
          <p:nvPr/>
        </p:nvSpPr>
        <p:spPr bwMode="auto">
          <a:xfrm>
            <a:off x="6739305" y="2381251"/>
            <a:ext cx="322782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b="1">
                <a:latin typeface="+mn-lt"/>
              </a:rPr>
              <a:t>...</a:t>
            </a:r>
          </a:p>
        </p:txBody>
      </p:sp>
      <p:sp>
        <p:nvSpPr>
          <p:cNvPr id="14369" name="Rectangle 33"/>
          <p:cNvSpPr>
            <a:spLocks noChangeArrowheads="1"/>
          </p:cNvSpPr>
          <p:nvPr/>
        </p:nvSpPr>
        <p:spPr bwMode="auto">
          <a:xfrm>
            <a:off x="4155831" y="3663950"/>
            <a:ext cx="3505200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+mn-lt"/>
            </a:endParaRPr>
          </a:p>
        </p:txBody>
      </p:sp>
      <p:sp>
        <p:nvSpPr>
          <p:cNvPr id="20498" name="Rectangle 34"/>
          <p:cNvSpPr>
            <a:spLocks noChangeArrowheads="1"/>
          </p:cNvSpPr>
          <p:nvPr/>
        </p:nvSpPr>
        <p:spPr bwMode="auto">
          <a:xfrm>
            <a:off x="4136782" y="3371851"/>
            <a:ext cx="924946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ProjektDB</a:t>
            </a:r>
          </a:p>
        </p:txBody>
      </p:sp>
      <p:sp>
        <p:nvSpPr>
          <p:cNvPr id="20499" name="Rectangle 35"/>
          <p:cNvSpPr>
            <a:spLocks noChangeArrowheads="1"/>
          </p:cNvSpPr>
          <p:nvPr/>
        </p:nvSpPr>
        <p:spPr bwMode="auto">
          <a:xfrm>
            <a:off x="4207120" y="3752850"/>
            <a:ext cx="104195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Mitarbeiter</a:t>
            </a:r>
          </a:p>
        </p:txBody>
      </p:sp>
      <p:grpSp>
        <p:nvGrpSpPr>
          <p:cNvPr id="20500" name="Group 43"/>
          <p:cNvGrpSpPr>
            <a:grpSpLocks/>
          </p:cNvGrpSpPr>
          <p:nvPr/>
        </p:nvGrpSpPr>
        <p:grpSpPr bwMode="auto">
          <a:xfrm>
            <a:off x="4296508" y="4044950"/>
            <a:ext cx="832338" cy="673100"/>
            <a:chOff x="2932" y="2548"/>
            <a:chExt cx="568" cy="424"/>
          </a:xfrm>
        </p:grpSpPr>
        <p:sp>
          <p:nvSpPr>
            <p:cNvPr id="20523" name="Rectangle 36"/>
            <p:cNvSpPr>
              <a:spLocks noChangeArrowheads="1"/>
            </p:cNvSpPr>
            <p:nvPr/>
          </p:nvSpPr>
          <p:spPr bwMode="auto">
            <a:xfrm>
              <a:off x="2932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24" name="Rectangle 37"/>
            <p:cNvSpPr>
              <a:spLocks noChangeArrowheads="1"/>
            </p:cNvSpPr>
            <p:nvPr/>
          </p:nvSpPr>
          <p:spPr bwMode="auto">
            <a:xfrm>
              <a:off x="3028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25" name="Rectangle 38"/>
            <p:cNvSpPr>
              <a:spLocks noChangeArrowheads="1"/>
            </p:cNvSpPr>
            <p:nvPr/>
          </p:nvSpPr>
          <p:spPr bwMode="auto">
            <a:xfrm>
              <a:off x="3124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26" name="Rectangle 39"/>
            <p:cNvSpPr>
              <a:spLocks noChangeArrowheads="1"/>
            </p:cNvSpPr>
            <p:nvPr/>
          </p:nvSpPr>
          <p:spPr bwMode="auto">
            <a:xfrm>
              <a:off x="3220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27" name="Rectangle 40"/>
            <p:cNvSpPr>
              <a:spLocks noChangeArrowheads="1"/>
            </p:cNvSpPr>
            <p:nvPr/>
          </p:nvSpPr>
          <p:spPr bwMode="auto">
            <a:xfrm>
              <a:off x="3316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28" name="Rectangle 41"/>
            <p:cNvSpPr>
              <a:spLocks noChangeArrowheads="1"/>
            </p:cNvSpPr>
            <p:nvPr/>
          </p:nvSpPr>
          <p:spPr bwMode="auto">
            <a:xfrm>
              <a:off x="3412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29" name="Line 42"/>
            <p:cNvSpPr>
              <a:spLocks noChangeShapeType="1"/>
            </p:cNvSpPr>
            <p:nvPr/>
          </p:nvSpPr>
          <p:spPr bwMode="auto">
            <a:xfrm>
              <a:off x="2932" y="2640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400">
                <a:latin typeface="+mn-lt"/>
              </a:endParaRPr>
            </a:p>
          </p:txBody>
        </p:sp>
      </p:grpSp>
      <p:grpSp>
        <p:nvGrpSpPr>
          <p:cNvPr id="20501" name="Group 51"/>
          <p:cNvGrpSpPr>
            <a:grpSpLocks/>
          </p:cNvGrpSpPr>
          <p:nvPr/>
        </p:nvGrpSpPr>
        <p:grpSpPr bwMode="auto">
          <a:xfrm>
            <a:off x="5492262" y="4044950"/>
            <a:ext cx="832338" cy="673100"/>
            <a:chOff x="3748" y="2548"/>
            <a:chExt cx="568" cy="424"/>
          </a:xfrm>
        </p:grpSpPr>
        <p:sp>
          <p:nvSpPr>
            <p:cNvPr id="20516" name="Rectangle 44"/>
            <p:cNvSpPr>
              <a:spLocks noChangeArrowheads="1"/>
            </p:cNvSpPr>
            <p:nvPr/>
          </p:nvSpPr>
          <p:spPr bwMode="auto">
            <a:xfrm>
              <a:off x="3748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17" name="Rectangle 45"/>
            <p:cNvSpPr>
              <a:spLocks noChangeArrowheads="1"/>
            </p:cNvSpPr>
            <p:nvPr/>
          </p:nvSpPr>
          <p:spPr bwMode="auto">
            <a:xfrm>
              <a:off x="3844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18" name="Rectangle 46"/>
            <p:cNvSpPr>
              <a:spLocks noChangeArrowheads="1"/>
            </p:cNvSpPr>
            <p:nvPr/>
          </p:nvSpPr>
          <p:spPr bwMode="auto">
            <a:xfrm>
              <a:off x="3940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19" name="Rectangle 47"/>
            <p:cNvSpPr>
              <a:spLocks noChangeArrowheads="1"/>
            </p:cNvSpPr>
            <p:nvPr/>
          </p:nvSpPr>
          <p:spPr bwMode="auto">
            <a:xfrm>
              <a:off x="4036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20" name="Rectangle 48"/>
            <p:cNvSpPr>
              <a:spLocks noChangeArrowheads="1"/>
            </p:cNvSpPr>
            <p:nvPr/>
          </p:nvSpPr>
          <p:spPr bwMode="auto">
            <a:xfrm>
              <a:off x="4132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21" name="Rectangle 49"/>
            <p:cNvSpPr>
              <a:spLocks noChangeArrowheads="1"/>
            </p:cNvSpPr>
            <p:nvPr/>
          </p:nvSpPr>
          <p:spPr bwMode="auto">
            <a:xfrm>
              <a:off x="4228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22" name="Line 50"/>
            <p:cNvSpPr>
              <a:spLocks noChangeShapeType="1"/>
            </p:cNvSpPr>
            <p:nvPr/>
          </p:nvSpPr>
          <p:spPr bwMode="auto">
            <a:xfrm>
              <a:off x="3748" y="2640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400">
                <a:latin typeface="+mn-lt"/>
              </a:endParaRPr>
            </a:p>
          </p:txBody>
        </p:sp>
      </p:grpSp>
      <p:grpSp>
        <p:nvGrpSpPr>
          <p:cNvPr id="20502" name="Group 59"/>
          <p:cNvGrpSpPr>
            <a:grpSpLocks/>
          </p:cNvGrpSpPr>
          <p:nvPr/>
        </p:nvGrpSpPr>
        <p:grpSpPr bwMode="auto">
          <a:xfrm>
            <a:off x="6617677" y="4044950"/>
            <a:ext cx="832338" cy="673100"/>
            <a:chOff x="4516" y="2548"/>
            <a:chExt cx="568" cy="424"/>
          </a:xfrm>
        </p:grpSpPr>
        <p:sp>
          <p:nvSpPr>
            <p:cNvPr id="20509" name="Rectangle 52"/>
            <p:cNvSpPr>
              <a:spLocks noChangeArrowheads="1"/>
            </p:cNvSpPr>
            <p:nvPr/>
          </p:nvSpPr>
          <p:spPr bwMode="auto">
            <a:xfrm>
              <a:off x="4516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10" name="Rectangle 53"/>
            <p:cNvSpPr>
              <a:spLocks noChangeArrowheads="1"/>
            </p:cNvSpPr>
            <p:nvPr/>
          </p:nvSpPr>
          <p:spPr bwMode="auto">
            <a:xfrm>
              <a:off x="4612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11" name="Rectangle 54"/>
            <p:cNvSpPr>
              <a:spLocks noChangeArrowheads="1"/>
            </p:cNvSpPr>
            <p:nvPr/>
          </p:nvSpPr>
          <p:spPr bwMode="auto">
            <a:xfrm>
              <a:off x="4708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12" name="Rectangle 55"/>
            <p:cNvSpPr>
              <a:spLocks noChangeArrowheads="1"/>
            </p:cNvSpPr>
            <p:nvPr/>
          </p:nvSpPr>
          <p:spPr bwMode="auto">
            <a:xfrm>
              <a:off x="4804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13" name="Rectangle 56"/>
            <p:cNvSpPr>
              <a:spLocks noChangeArrowheads="1"/>
            </p:cNvSpPr>
            <p:nvPr/>
          </p:nvSpPr>
          <p:spPr bwMode="auto">
            <a:xfrm>
              <a:off x="4900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14" name="Rectangle 57"/>
            <p:cNvSpPr>
              <a:spLocks noChangeArrowheads="1"/>
            </p:cNvSpPr>
            <p:nvPr/>
          </p:nvSpPr>
          <p:spPr bwMode="auto">
            <a:xfrm>
              <a:off x="4996" y="2548"/>
              <a:ext cx="88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20515" name="Line 58"/>
            <p:cNvSpPr>
              <a:spLocks noChangeShapeType="1"/>
            </p:cNvSpPr>
            <p:nvPr/>
          </p:nvSpPr>
          <p:spPr bwMode="auto">
            <a:xfrm>
              <a:off x="4516" y="2640"/>
              <a:ext cx="5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400">
                <a:latin typeface="+mn-lt"/>
              </a:endParaRPr>
            </a:p>
          </p:txBody>
        </p:sp>
      </p:grpSp>
      <p:sp>
        <p:nvSpPr>
          <p:cNvPr id="20503" name="Rectangle 60"/>
          <p:cNvSpPr>
            <a:spLocks noChangeArrowheads="1"/>
          </p:cNvSpPr>
          <p:nvPr/>
        </p:nvSpPr>
        <p:spPr bwMode="auto">
          <a:xfrm>
            <a:off x="5402874" y="3752850"/>
            <a:ext cx="618760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Leiter</a:t>
            </a:r>
          </a:p>
        </p:txBody>
      </p:sp>
      <p:sp>
        <p:nvSpPr>
          <p:cNvPr id="20504" name="Rectangle 61"/>
          <p:cNvSpPr>
            <a:spLocks noChangeArrowheads="1"/>
          </p:cNvSpPr>
          <p:nvPr/>
        </p:nvSpPr>
        <p:spPr bwMode="auto">
          <a:xfrm>
            <a:off x="6528289" y="3752850"/>
            <a:ext cx="798296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Projekte</a:t>
            </a:r>
          </a:p>
        </p:txBody>
      </p:sp>
      <p:sp>
        <p:nvSpPr>
          <p:cNvPr id="20505" name="Rectangle 62"/>
          <p:cNvSpPr>
            <a:spLocks noChangeArrowheads="1"/>
          </p:cNvSpPr>
          <p:nvPr/>
        </p:nvSpPr>
        <p:spPr bwMode="auto">
          <a:xfrm>
            <a:off x="5684228" y="4972050"/>
            <a:ext cx="246863" cy="92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b="1">
                <a:latin typeface="+mn-lt"/>
              </a:rPr>
              <a:t>.</a:t>
            </a:r>
          </a:p>
          <a:p>
            <a:r>
              <a:rPr lang="de-DE" b="1">
                <a:latin typeface="+mn-lt"/>
              </a:rPr>
              <a:t>.</a:t>
            </a:r>
          </a:p>
          <a:p>
            <a:r>
              <a:rPr lang="de-DE" b="1">
                <a:latin typeface="+mn-lt"/>
              </a:rPr>
              <a:t>.</a:t>
            </a:r>
          </a:p>
        </p:txBody>
      </p:sp>
      <p:sp>
        <p:nvSpPr>
          <p:cNvPr id="20506" name="Bogen 63"/>
          <p:cNvSpPr>
            <a:spLocks/>
          </p:cNvSpPr>
          <p:nvPr/>
        </p:nvSpPr>
        <p:spPr bwMode="auto">
          <a:xfrm rot="10800000">
            <a:off x="5440974" y="3311525"/>
            <a:ext cx="679938" cy="700088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20507" name="Bogen 64"/>
          <p:cNvSpPr>
            <a:spLocks/>
          </p:cNvSpPr>
          <p:nvPr/>
        </p:nvSpPr>
        <p:spPr bwMode="auto">
          <a:xfrm>
            <a:off x="4667250" y="2881313"/>
            <a:ext cx="750277" cy="43180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-1" y="11929"/>
                  <a:pt x="-1" y="-1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20508" name="Rectangle 65"/>
          <p:cNvSpPr>
            <a:spLocks noChangeArrowheads="1"/>
          </p:cNvSpPr>
          <p:nvPr/>
        </p:nvSpPr>
        <p:spPr bwMode="auto">
          <a:xfrm>
            <a:off x="5965582" y="3067050"/>
            <a:ext cx="1974154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Schemaübergeifende </a:t>
            </a:r>
            <a:br>
              <a:rPr lang="de-DE" sz="1400">
                <a:latin typeface="+mn-lt"/>
              </a:rPr>
            </a:br>
            <a:r>
              <a:rPr lang="de-DE" sz="1400">
                <a:latin typeface="+mn-lt"/>
              </a:rPr>
              <a:t>Referenzierung möglich</a:t>
            </a:r>
          </a:p>
          <a:p>
            <a:endParaRPr lang="de-DE" sz="1400">
              <a:latin typeface="+mn-lt"/>
            </a:endParaRPr>
          </a:p>
        </p:txBody>
      </p:sp>
      <p:sp>
        <p:nvSpPr>
          <p:cNvPr id="65" name="Rectangle 4"/>
          <p:cNvSpPr>
            <a:spLocks noChangeArrowheads="1"/>
          </p:cNvSpPr>
          <p:nvPr/>
        </p:nvSpPr>
        <p:spPr bwMode="auto">
          <a:xfrm>
            <a:off x="1045156" y="4529985"/>
            <a:ext cx="2445269" cy="52065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dirty="0" err="1">
                <a:latin typeface="Courier New" charset="0"/>
              </a:rPr>
              <a:t>FirmenDB.Mitarbeiter</a:t>
            </a:r>
            <a:endParaRPr lang="de-DE" sz="1400" dirty="0">
              <a:latin typeface="Courier New" charset="0"/>
            </a:endParaRPr>
          </a:p>
          <a:p>
            <a:pPr>
              <a:defRPr/>
            </a:pPr>
            <a:r>
              <a:rPr lang="de-DE" sz="1400">
                <a:latin typeface="Courier New" charset="0"/>
              </a:rPr>
              <a:t>ProjektDB.Mitarbeiter</a:t>
            </a:r>
            <a:endParaRPr lang="de-DE" sz="1400" dirty="0">
              <a:latin typeface="Courier New" charset="0"/>
            </a:endParaRPr>
          </a:p>
        </p:txBody>
      </p:sp>
      <p:sp>
        <p:nvSpPr>
          <p:cNvPr id="66" name="Rectangle 5"/>
          <p:cNvSpPr>
            <a:spLocks noChangeArrowheads="1"/>
          </p:cNvSpPr>
          <p:nvPr/>
        </p:nvSpPr>
        <p:spPr bwMode="auto">
          <a:xfrm>
            <a:off x="1032172" y="5501535"/>
            <a:ext cx="2553009" cy="52065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>
                <a:latin typeface="Courier New" charset="0"/>
              </a:rPr>
              <a:t>create schema </a:t>
            </a:r>
            <a:r>
              <a:rPr lang="de-DE" sz="1400">
                <a:latin typeface="Courier New" charset="0"/>
              </a:rPr>
              <a:t>FirmenDB</a:t>
            </a:r>
          </a:p>
          <a:p>
            <a:pPr>
              <a:defRPr/>
            </a:pPr>
            <a:r>
              <a:rPr lang="de-DE" sz="1400" b="1">
                <a:latin typeface="Courier New" charset="0"/>
              </a:rPr>
              <a:t>connect</a:t>
            </a:r>
            <a:r>
              <a:rPr lang="de-DE" sz="1400">
                <a:latin typeface="Courier New" charset="0"/>
              </a:rPr>
              <a:t> FirmenDB</a:t>
            </a:r>
          </a:p>
        </p:txBody>
      </p:sp>
    </p:spTree>
    <p:extLst>
      <p:ext uri="{BB962C8B-B14F-4D97-AF65-F5344CB8AC3E}">
        <p14:creationId xmlns:p14="http://schemas.microsoft.com/office/powerpoint/2010/main" val="20108921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220308" y="1828800"/>
            <a:ext cx="4061359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 New" charset="0"/>
              </a:rPr>
              <a:t>create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view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ProjektDB.Leiter</a:t>
            </a:r>
            <a:r>
              <a:rPr lang="de-DE" sz="1400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as</a:t>
            </a:r>
            <a:endParaRPr lang="de-DE" sz="1400" b="1" dirty="0">
              <a:latin typeface="Courier New" charset="0"/>
            </a:endParaRP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  </a:t>
            </a:r>
            <a:r>
              <a:rPr lang="de-DE" sz="1400" b="1" dirty="0" err="1">
                <a:latin typeface="Courier New" charset="0"/>
              </a:rPr>
              <a:t>select</a:t>
            </a:r>
            <a:r>
              <a:rPr lang="de-DE" sz="1400" b="1" dirty="0">
                <a:latin typeface="Courier New" charset="0"/>
              </a:rPr>
              <a:t> * </a:t>
            </a:r>
            <a:r>
              <a:rPr lang="de-DE" sz="1400" b="1" dirty="0" err="1">
                <a:latin typeface="Courier New" charset="0"/>
              </a:rPr>
              <a:t>from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FirmenDB.Mitarbeiter</a:t>
            </a:r>
            <a:r>
              <a:rPr lang="de-DE" sz="1400" dirty="0">
                <a:latin typeface="Courier New" charset="0"/>
              </a:rPr>
              <a:t> 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</a:t>
            </a:r>
            <a:r>
              <a:rPr lang="de-DE" sz="1400" b="1" dirty="0" err="1">
                <a:latin typeface="Courier New" charset="0"/>
              </a:rPr>
              <a:t>where</a:t>
            </a:r>
            <a:r>
              <a:rPr lang="de-DE" sz="1400" dirty="0">
                <a:latin typeface="Courier New" charset="0"/>
              </a:rPr>
              <a:t> ...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134708" y="3505201"/>
            <a:ext cx="3199445" cy="30521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>
                <a:latin typeface="Courier New" charset="0"/>
              </a:rPr>
              <a:t>drop schema </a:t>
            </a:r>
            <a:r>
              <a:rPr lang="de-DE" sz="1400">
                <a:latin typeface="Courier New" charset="0"/>
              </a:rPr>
              <a:t>FirmenDB </a:t>
            </a:r>
            <a:r>
              <a:rPr lang="de-DE" sz="1400" b="1">
                <a:latin typeface="Courier New" charset="0"/>
              </a:rPr>
              <a:t>cascade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Schemata und Kataloge </a:t>
            </a:r>
            <a:r>
              <a:rPr lang="de-DE" sz="1800" dirty="0" smtClean="0">
                <a:latin typeface="+mn-lt"/>
                <a:ea typeface="ＭＳ Ｐゴシック" charset="0"/>
                <a:cs typeface="ＭＳ Ｐゴシック" charset="0"/>
              </a:rPr>
              <a:t>(3)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253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5496" y="1196975"/>
            <a:ext cx="8229600" cy="4968875"/>
          </a:xfrm>
        </p:spPr>
        <p:txBody>
          <a:bodyPr/>
          <a:lstStyle/>
          <a:p>
            <a:pPr lvl="1"/>
            <a:r>
              <a:rPr lang="de-DE" sz="1800" i="1" dirty="0">
                <a:ea typeface="ＭＳ Ｐゴシック" charset="0"/>
              </a:rPr>
              <a:t>Schemaabhängigkeiten</a:t>
            </a:r>
            <a:r>
              <a:rPr lang="de-DE" sz="1800" dirty="0">
                <a:ea typeface="ＭＳ Ｐゴシック" charset="0"/>
              </a:rPr>
              <a:t> entstehen durch Referenzen von SQL-Objekten eines Schemas in ein anderes Schema.                                                                             </a:t>
            </a:r>
            <a:endParaRPr lang="de-DE" sz="1800" dirty="0" smtClean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 smtClean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/>
            <a:r>
              <a:rPr lang="de-DE" sz="1800" dirty="0">
                <a:ea typeface="ＭＳ Ｐゴシック" charset="0"/>
              </a:rPr>
              <a:t>Schemaabhängigkeiten müssen beim Löschen eines Schemas berücksichtigt werden.  </a:t>
            </a:r>
            <a:r>
              <a:rPr lang="de-DE" sz="1800" b="1" dirty="0" err="1">
                <a:ea typeface="ＭＳ Ｐゴシック" charset="0"/>
              </a:rPr>
              <a:t>cascade</a:t>
            </a:r>
            <a:r>
              <a:rPr lang="de-DE" sz="1800" dirty="0">
                <a:ea typeface="ＭＳ Ｐゴシック" charset="0"/>
              </a:rPr>
              <a:t> erzwingt das transitive                                                                 Löschen der abhängigen SQL-Objekte</a:t>
            </a:r>
            <a:br>
              <a:rPr lang="de-DE" sz="1800" dirty="0">
                <a:ea typeface="ＭＳ Ｐゴシック" charset="0"/>
              </a:rPr>
            </a:br>
            <a:endParaRPr lang="de-DE" sz="1800" dirty="0">
              <a:ea typeface="ＭＳ Ｐゴシック" charset="0"/>
            </a:endParaRPr>
          </a:p>
          <a:p>
            <a:pPr lvl="1"/>
            <a:endParaRPr lang="de-DE" sz="1800" dirty="0" smtClean="0">
              <a:ea typeface="ＭＳ Ｐゴシック" charset="0"/>
            </a:endParaRPr>
          </a:p>
          <a:p>
            <a:pPr lvl="1"/>
            <a:r>
              <a:rPr lang="de-DE" sz="1800" dirty="0">
                <a:ea typeface="ＭＳ Ｐゴシック" charset="0"/>
              </a:rPr>
              <a:t>Anlegen </a:t>
            </a:r>
            <a:r>
              <a:rPr lang="de-DE" sz="1800" dirty="0" smtClean="0">
                <a:ea typeface="ＭＳ Ｐゴシック" charset="0"/>
              </a:rPr>
              <a:t>und Löschen </a:t>
            </a:r>
            <a:r>
              <a:rPr lang="de-DE" sz="1800" dirty="0">
                <a:ea typeface="ＭＳ Ｐゴシック" charset="0"/>
              </a:rPr>
              <a:t>eines SQL-Schemas impliziert Anlegen bzw. Löschen der Datenbank, die das Schema implementiert</a:t>
            </a:r>
          </a:p>
          <a:p>
            <a:pPr lvl="1"/>
            <a:endParaRPr lang="de-DE" sz="1800" dirty="0" smtClean="0">
              <a:ea typeface="ＭＳ Ｐゴシック" charset="0"/>
            </a:endParaRPr>
          </a:p>
          <a:p>
            <a:pPr lvl="1"/>
            <a:r>
              <a:rPr lang="de-DE" sz="1800" dirty="0" smtClean="0">
                <a:ea typeface="ＭＳ Ｐゴシック" charset="0"/>
              </a:rPr>
              <a:t>Schemata </a:t>
            </a:r>
            <a:r>
              <a:rPr lang="de-DE" sz="1800" dirty="0">
                <a:ea typeface="ＭＳ Ｐゴシック" charset="0"/>
              </a:rPr>
              <a:t>sind wiederum in Sichtbarkeitsbereichen enthalten, den </a:t>
            </a:r>
            <a:r>
              <a:rPr lang="de-DE" sz="1800" b="1" dirty="0" smtClean="0">
                <a:ea typeface="ＭＳ Ｐゴシック" charset="0"/>
              </a:rPr>
              <a:t>Katalogen</a:t>
            </a:r>
            <a:r>
              <a:rPr lang="de-DE" sz="1800" dirty="0" smtClean="0">
                <a:ea typeface="ＭＳ Ｐゴシック" charset="0"/>
              </a:rPr>
              <a:t> (Kataloge können geschachtelt werden)</a:t>
            </a:r>
          </a:p>
          <a:p>
            <a:pPr lvl="2"/>
            <a:r>
              <a:rPr lang="de-DE" sz="1600" dirty="0" smtClean="0">
                <a:ea typeface="ＭＳ Ｐゴシック" charset="0"/>
              </a:rPr>
              <a:t>Kataloge </a:t>
            </a:r>
            <a:r>
              <a:rPr lang="de-DE" sz="1600" dirty="0">
                <a:ea typeface="ＭＳ Ｐゴシック" charset="0"/>
              </a:rPr>
              <a:t>enthalten weitere Information wie z.B. </a:t>
            </a:r>
            <a:r>
              <a:rPr lang="de-DE" sz="1600" dirty="0" smtClean="0">
                <a:ea typeface="ＭＳ Ｐゴシック" charset="0"/>
              </a:rPr>
              <a:t/>
            </a:r>
            <a:br>
              <a:rPr lang="de-DE" sz="1600" dirty="0" smtClean="0">
                <a:ea typeface="ＭＳ Ｐゴシック" charset="0"/>
              </a:rPr>
            </a:br>
            <a:r>
              <a:rPr lang="de-DE" sz="1600" dirty="0" smtClean="0">
                <a:ea typeface="ＭＳ Ｐゴシック" charset="0"/>
              </a:rPr>
              <a:t>Zugriffsrechte</a:t>
            </a:r>
            <a:r>
              <a:rPr lang="de-DE" sz="1600" dirty="0">
                <a:ea typeface="ＭＳ Ｐゴシック" charset="0"/>
              </a:rPr>
              <a:t>, Speichermedium, Datum des letzten Backup, ...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4456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Basisdatentypen und Typkompatibilität </a:t>
            </a:r>
            <a:r>
              <a:rPr lang="de-DE" sz="1800">
                <a:latin typeface="+mn-lt"/>
                <a:ea typeface="ＭＳ Ｐゴシック" charset="0"/>
                <a:cs typeface="ＭＳ Ｐゴシック" charset="0"/>
              </a:rPr>
              <a:t>(1)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196975"/>
            <a:ext cx="8229600" cy="4968875"/>
          </a:xfrm>
          <a:noFill/>
        </p:spPr>
        <p:txBody>
          <a:bodyPr/>
          <a:lstStyle/>
          <a:p>
            <a:pPr lvl="1"/>
            <a:r>
              <a:rPr lang="de-DE" sz="2000" dirty="0" smtClean="0">
                <a:ea typeface="ＭＳ Ｐゴシック" charset="0"/>
              </a:rPr>
              <a:t>Formale </a:t>
            </a:r>
            <a:r>
              <a:rPr lang="de-DE" sz="2000" dirty="0">
                <a:ea typeface="ＭＳ Ｐゴシック" charset="0"/>
              </a:rPr>
              <a:t>Definition des relationalen Datenmodells basiert auf einer Menge von Domänen, der die atomaren Werte der Attribute </a:t>
            </a:r>
            <a:r>
              <a:rPr lang="de-DE" sz="2000" dirty="0" smtClean="0">
                <a:ea typeface="ＭＳ Ｐゴシック" charset="0"/>
              </a:rPr>
              <a:t>entstammen</a:t>
            </a:r>
            <a:endParaRPr lang="de-DE" sz="2000" dirty="0">
              <a:ea typeface="ＭＳ Ｐゴシック" charset="0"/>
            </a:endParaRPr>
          </a:p>
          <a:p>
            <a:pPr lvl="1"/>
            <a:endParaRPr lang="de-DE" sz="2000" dirty="0" smtClean="0">
              <a:ea typeface="ＭＳ Ｐゴシック" charset="0"/>
            </a:endParaRPr>
          </a:p>
          <a:p>
            <a:pPr lvl="1"/>
            <a:r>
              <a:rPr lang="de-DE" sz="2000" dirty="0" smtClean="0">
                <a:ea typeface="ＭＳ Ｐゴシック" charset="0"/>
              </a:rPr>
              <a:t>Anforderungen </a:t>
            </a:r>
            <a:r>
              <a:rPr lang="de-DE" sz="2000" dirty="0">
                <a:ea typeface="ＭＳ Ｐゴシック" charset="0"/>
              </a:rPr>
              <a:t>an die algebraische Struktur einer Domäne </a:t>
            </a:r>
            <a:r>
              <a:rPr lang="de-DE" sz="2000" i="1" dirty="0">
                <a:ea typeface="ＭＳ Ｐゴシック" charset="0"/>
              </a:rPr>
              <a:t>D</a:t>
            </a:r>
            <a:r>
              <a:rPr lang="de-DE" sz="2000" dirty="0">
                <a:ea typeface="ＭＳ Ｐゴシック" charset="0"/>
              </a:rPr>
              <a:t>:</a:t>
            </a:r>
          </a:p>
          <a:p>
            <a:pPr lvl="2"/>
            <a:endParaRPr lang="de-DE" sz="1800" dirty="0" smtClean="0">
              <a:ea typeface="ＭＳ Ｐゴシック" charset="0"/>
            </a:endParaRPr>
          </a:p>
          <a:p>
            <a:pPr lvl="2"/>
            <a:r>
              <a:rPr lang="de-DE" sz="1800" dirty="0" smtClean="0">
                <a:ea typeface="ＭＳ Ｐゴシック" charset="0"/>
              </a:rPr>
              <a:t>Existenz </a:t>
            </a:r>
            <a:r>
              <a:rPr lang="de-DE" sz="1800" dirty="0">
                <a:ea typeface="ＭＳ Ｐゴシック" charset="0"/>
              </a:rPr>
              <a:t>einer Äquivalenzrelation auf </a:t>
            </a:r>
            <a:r>
              <a:rPr lang="de-DE" sz="1800" i="1" dirty="0">
                <a:ea typeface="ＭＳ Ｐゴシック" charset="0"/>
              </a:rPr>
              <a:t>D</a:t>
            </a:r>
            <a:r>
              <a:rPr lang="de-DE" sz="1800" dirty="0">
                <a:ea typeface="ＭＳ Ｐゴシック" charset="0"/>
              </a:rPr>
              <a:t> zur Definition der </a:t>
            </a:r>
            <a:r>
              <a:rPr lang="de-DE" sz="1800" dirty="0" err="1">
                <a:ea typeface="ＭＳ Ｐゴシック" charset="0"/>
              </a:rPr>
              <a:t>Relationensemantik</a:t>
            </a:r>
            <a:r>
              <a:rPr lang="de-DE" sz="1800" dirty="0">
                <a:ea typeface="ＭＳ Ｐゴシック" charset="0"/>
              </a:rPr>
              <a:t> </a:t>
            </a:r>
            <a:r>
              <a:rPr lang="de-DE" sz="1800" dirty="0" smtClean="0">
                <a:ea typeface="ＭＳ Ｐゴシック" charset="0"/>
              </a:rPr>
              <a:t>(⟶ </a:t>
            </a:r>
            <a:r>
              <a:rPr lang="de-DE" sz="1800" i="1" dirty="0" err="1">
                <a:ea typeface="ＭＳ Ｐゴシック" charset="0"/>
              </a:rPr>
              <a:t>Duplikatelimination</a:t>
            </a:r>
            <a:r>
              <a:rPr lang="de-DE" sz="1800" dirty="0">
                <a:ea typeface="ＭＳ Ｐゴシック" charset="0"/>
              </a:rPr>
              <a:t>) und des Begriffs der funktionalen </a:t>
            </a:r>
            <a:r>
              <a:rPr lang="de-DE" sz="1800" dirty="0" smtClean="0">
                <a:ea typeface="ＭＳ Ｐゴシック" charset="0"/>
              </a:rPr>
              <a:t>Abhängigkeit</a:t>
            </a:r>
            <a:endParaRPr lang="de-DE" sz="1800" dirty="0">
              <a:ea typeface="ＭＳ Ｐゴシック" charset="0"/>
            </a:endParaRPr>
          </a:p>
          <a:p>
            <a:pPr lvl="2"/>
            <a:endParaRPr lang="de-DE" sz="1800" dirty="0" smtClean="0">
              <a:ea typeface="ＭＳ Ｐゴシック" charset="0"/>
            </a:endParaRPr>
          </a:p>
          <a:p>
            <a:pPr lvl="2"/>
            <a:r>
              <a:rPr lang="de-DE" sz="1800" dirty="0" smtClean="0">
                <a:ea typeface="ＭＳ Ｐゴシック" charset="0"/>
              </a:rPr>
              <a:t>Existenz </a:t>
            </a:r>
            <a:r>
              <a:rPr lang="de-DE" sz="1800" dirty="0">
                <a:ea typeface="ＭＳ Ｐゴシック" charset="0"/>
              </a:rPr>
              <a:t>weiterer Boolescher Prädikate (&gt;, &lt;, &gt;=, </a:t>
            </a:r>
            <a:r>
              <a:rPr lang="de-DE" sz="1800" dirty="0" err="1">
                <a:ea typeface="ＭＳ Ｐゴシック" charset="0"/>
              </a:rPr>
              <a:t>substring</a:t>
            </a:r>
            <a:r>
              <a:rPr lang="de-DE" sz="1800" dirty="0">
                <a:ea typeface="ＭＳ Ｐゴシック" charset="0"/>
              </a:rPr>
              <a:t>, </a:t>
            </a:r>
            <a:r>
              <a:rPr lang="de-DE" sz="1800" dirty="0" err="1">
                <a:ea typeface="ＭＳ Ｐゴシック" charset="0"/>
              </a:rPr>
              <a:t>odd</a:t>
            </a:r>
            <a:r>
              <a:rPr lang="de-DE" sz="1800" dirty="0">
                <a:ea typeface="ＭＳ Ｐゴシック" charset="0"/>
              </a:rPr>
              <a:t>, ...) auf </a:t>
            </a:r>
            <a:r>
              <a:rPr lang="de-DE" sz="1800" i="1" dirty="0">
                <a:ea typeface="ＭＳ Ｐゴシック" charset="0"/>
              </a:rPr>
              <a:t>D</a:t>
            </a:r>
            <a:r>
              <a:rPr lang="de-DE" sz="1800" dirty="0">
                <a:ea typeface="ＭＳ Ｐゴシック" charset="0"/>
              </a:rPr>
              <a:t> zur Formulierung von Selektions- und </a:t>
            </a:r>
            <a:r>
              <a:rPr lang="de-DE" sz="1800" dirty="0" err="1">
                <a:ea typeface="ＭＳ Ｐゴシック" charset="0"/>
              </a:rPr>
              <a:t>Joinausdrücken</a:t>
            </a:r>
            <a:r>
              <a:rPr lang="de-DE" sz="1800" dirty="0">
                <a:ea typeface="ＭＳ Ｐゴシック" charset="0"/>
              </a:rPr>
              <a:t> über Attribute </a:t>
            </a:r>
            <a:endParaRPr lang="de-DE" sz="1800" dirty="0" smtClean="0">
              <a:ea typeface="ＭＳ Ｐゴシック" charset="0"/>
            </a:endParaRPr>
          </a:p>
          <a:p>
            <a:pPr lvl="2"/>
            <a:endParaRPr lang="de-DE" sz="1800" dirty="0" smtClean="0">
              <a:ea typeface="ＭＳ Ｐゴシック" charset="0"/>
            </a:endParaRPr>
          </a:p>
          <a:p>
            <a:pPr lvl="2"/>
            <a:r>
              <a:rPr lang="de-DE" sz="1800" dirty="0" smtClean="0">
                <a:ea typeface="ＭＳ Ｐゴシック" charset="0"/>
              </a:rPr>
              <a:t>Moderne </a:t>
            </a:r>
            <a:r>
              <a:rPr lang="de-DE" sz="1800" dirty="0">
                <a:ea typeface="ＭＳ Ｐゴシック" charset="0"/>
              </a:rPr>
              <a:t>erweiterbare Datenbankmodelle unterstützen auch benutzerdefinierte </a:t>
            </a:r>
            <a:r>
              <a:rPr lang="de-DE" sz="1800" dirty="0" smtClean="0">
                <a:ea typeface="ＭＳ Ｐゴシック" charset="0"/>
              </a:rPr>
              <a:t>Domänen</a:t>
            </a: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766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965689" y="5249863"/>
            <a:ext cx="6856795" cy="64376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800">
                <a:latin typeface="+mn-lt"/>
              </a:rPr>
              <a:t>SQL bietet zahlreiche standardisierte Operatoren auf Basisdatentypen </a:t>
            </a:r>
          </a:p>
          <a:p>
            <a:pPr>
              <a:defRPr/>
            </a:pPr>
            <a:r>
              <a:rPr lang="de-DE" sz="1800">
                <a:latin typeface="+mn-lt"/>
              </a:rPr>
              <a:t>und erhöht damit die Portabilität der Programme.</a:t>
            </a:r>
          </a:p>
        </p:txBody>
      </p:sp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Basisdatentypen und Typkompatibilität </a:t>
            </a:r>
            <a:r>
              <a:rPr lang="de-DE" sz="1800">
                <a:latin typeface="+mn-lt"/>
                <a:ea typeface="ＭＳ Ｐゴシック" charset="0"/>
                <a:cs typeface="ＭＳ Ｐゴシック" charset="0"/>
              </a:rPr>
              <a:t>(2)</a:t>
            </a:r>
            <a:endParaRPr lang="de-DE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</a:rPr>
              <a:t>SQL hält den Datenbankzustand und die Semantik von Anfragen unabhängig von speziellen Programmen und Hardwareumgebungen.  </a:t>
            </a:r>
            <a:endParaRPr lang="de-DE" sz="1800" dirty="0" smtClean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dirty="0" smtClean="0">
                <a:ea typeface="ＭＳ Ｐゴシック" charset="0"/>
              </a:rPr>
              <a:t>Festes </a:t>
            </a:r>
            <a:r>
              <a:rPr lang="de-DE" sz="1800" dirty="0">
                <a:ea typeface="ＭＳ Ｐゴシック" charset="0"/>
              </a:rPr>
              <a:t>Repertoire an anwendungsorientierten </a:t>
            </a:r>
            <a:r>
              <a:rPr lang="de-DE" sz="1800" i="1" dirty="0">
                <a:ea typeface="ＭＳ Ｐゴシック" charset="0"/>
              </a:rPr>
              <a:t>vordefinierten </a:t>
            </a:r>
            <a:r>
              <a:rPr lang="de-DE" sz="1800" i="1" dirty="0" smtClean="0">
                <a:ea typeface="ＭＳ Ｐゴシック" charset="0"/>
              </a:rPr>
              <a:t>Basisdatentypen</a:t>
            </a: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lvl="1"/>
            <a:r>
              <a:rPr lang="de-DE" sz="1800" b="1" dirty="0">
                <a:ea typeface="ＭＳ Ｐゴシック" charset="0"/>
              </a:rPr>
              <a:t>Lexikalische Regeln </a:t>
            </a:r>
            <a:r>
              <a:rPr lang="de-DE" sz="1800" dirty="0">
                <a:ea typeface="ＭＳ Ｐゴシック" charset="0"/>
              </a:rPr>
              <a:t>für </a:t>
            </a:r>
            <a:r>
              <a:rPr lang="de-DE" sz="1800" dirty="0" err="1">
                <a:ea typeface="ＭＳ Ｐゴシック" charset="0"/>
              </a:rPr>
              <a:t>Literale</a:t>
            </a:r>
            <a:endParaRPr lang="de-DE" sz="1800" dirty="0">
              <a:ea typeface="ＭＳ Ｐゴシック" charset="0"/>
            </a:endParaRPr>
          </a:p>
          <a:p>
            <a:pPr lvl="1"/>
            <a:r>
              <a:rPr lang="de-DE" sz="1800" b="1" dirty="0">
                <a:ea typeface="ＭＳ Ｐゴシック" charset="0"/>
              </a:rPr>
              <a:t>Evaluationsregeln</a:t>
            </a:r>
            <a:r>
              <a:rPr lang="de-DE" sz="1800" dirty="0">
                <a:ea typeface="ＭＳ Ｐゴシック" charset="0"/>
              </a:rPr>
              <a:t> für unäre, binäre und </a:t>
            </a:r>
            <a:r>
              <a:rPr lang="de-DE" sz="1800" dirty="0" err="1">
                <a:ea typeface="ＭＳ Ｐゴシック" charset="0"/>
              </a:rPr>
              <a:t>n-äre</a:t>
            </a:r>
            <a:r>
              <a:rPr lang="de-DE" sz="1800" dirty="0">
                <a:ea typeface="ＭＳ Ｐゴシック" charset="0"/>
              </a:rPr>
              <a:t> Operatoren (Wertebereich, Ausnahmebehandlung, Behandlung von Nullwerten)</a:t>
            </a:r>
          </a:p>
          <a:p>
            <a:pPr lvl="1"/>
            <a:r>
              <a:rPr lang="de-DE" sz="1800" b="1" dirty="0">
                <a:ea typeface="ＭＳ Ｐゴシック" charset="0"/>
              </a:rPr>
              <a:t>Typkompatibilitätsregeln</a:t>
            </a:r>
            <a:r>
              <a:rPr lang="de-DE" sz="1800" dirty="0">
                <a:ea typeface="ＭＳ Ｐゴシック" charset="0"/>
              </a:rPr>
              <a:t> für gemischte Ausdrücke</a:t>
            </a:r>
          </a:p>
          <a:p>
            <a:pPr lvl="1"/>
            <a:r>
              <a:rPr lang="de-DE" sz="1800" b="1" dirty="0">
                <a:ea typeface="ＭＳ Ｐゴシック" charset="0"/>
              </a:rPr>
              <a:t>Wertkonvertierungsregeln </a:t>
            </a:r>
            <a:r>
              <a:rPr lang="de-DE" sz="1800" dirty="0">
                <a:ea typeface="ＭＳ Ｐゴシック" charset="0"/>
              </a:rPr>
              <a:t>für den bidirektionalen Datenaustausch mit typisierten Programmiersprachenvariablen bei der Gastspracheneinbettung.</a:t>
            </a:r>
          </a:p>
          <a:p>
            <a:pPr lvl="1"/>
            <a:r>
              <a:rPr lang="de-DE" sz="1800" dirty="0">
                <a:ea typeface="ＭＳ Ｐゴシック" charset="0"/>
              </a:rPr>
              <a:t>Spezifikation des </a:t>
            </a:r>
            <a:r>
              <a:rPr lang="de-DE" sz="1800" b="1" dirty="0">
                <a:ea typeface="ＭＳ Ｐゴシック" charset="0"/>
              </a:rPr>
              <a:t>Speicherbedarfs</a:t>
            </a:r>
            <a:r>
              <a:rPr lang="de-DE" sz="1800" dirty="0">
                <a:ea typeface="ＭＳ Ｐゴシック" charset="0"/>
              </a:rPr>
              <a:t> (minimal, maximal) für Werte eines Typs.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1535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471139" y="1676400"/>
            <a:ext cx="2122051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>
                <a:latin typeface="Courier New" charset="0"/>
              </a:rPr>
              <a:t>integer, smallint,</a:t>
            </a:r>
          </a:p>
          <a:p>
            <a:pPr>
              <a:defRPr/>
            </a:pPr>
            <a:r>
              <a:rPr lang="de-DE" sz="1400" b="1">
                <a:latin typeface="Courier New" charset="0"/>
              </a:rPr>
              <a:t>numeric</a:t>
            </a:r>
            <a:r>
              <a:rPr lang="de-DE" sz="1400">
                <a:latin typeface="Courier New" charset="0"/>
              </a:rPr>
              <a:t>(p,s),</a:t>
            </a:r>
          </a:p>
          <a:p>
            <a:pPr>
              <a:defRPr/>
            </a:pPr>
            <a:r>
              <a:rPr lang="de-DE" sz="1400" b="1">
                <a:latin typeface="Courier New" charset="0"/>
              </a:rPr>
              <a:t>decimal</a:t>
            </a:r>
            <a:r>
              <a:rPr lang="de-DE" sz="1400">
                <a:latin typeface="Courier New" charset="0"/>
              </a:rPr>
              <a:t>(p,s)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6471139" y="2743200"/>
            <a:ext cx="2014312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>
                <a:latin typeface="Courier New" charset="0"/>
              </a:rPr>
              <a:t>real, </a:t>
            </a:r>
          </a:p>
          <a:p>
            <a:pPr>
              <a:defRPr/>
            </a:pPr>
            <a:r>
              <a:rPr lang="de-DE" sz="1400" b="1">
                <a:latin typeface="Courier New" charset="0"/>
              </a:rPr>
              <a:t>double precision, </a:t>
            </a:r>
          </a:p>
          <a:p>
            <a:pPr>
              <a:defRPr/>
            </a:pPr>
            <a:r>
              <a:rPr lang="de-DE" sz="1400" b="1">
                <a:latin typeface="Courier New" charset="0"/>
              </a:rPr>
              <a:t>float</a:t>
            </a:r>
            <a:r>
              <a:rPr lang="de-DE" sz="1400">
                <a:latin typeface="Courier New" charset="0"/>
              </a:rPr>
              <a:t>(p)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260123" y="4038601"/>
            <a:ext cx="2337530" cy="52065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 New" charset="0"/>
              </a:rPr>
              <a:t>character</a:t>
            </a:r>
            <a:r>
              <a:rPr lang="de-DE" sz="1400" dirty="0">
                <a:latin typeface="Courier New" charset="0"/>
              </a:rPr>
              <a:t>(</a:t>
            </a:r>
            <a:r>
              <a:rPr lang="de-DE" sz="1400" dirty="0" err="1">
                <a:latin typeface="Courier New" charset="0"/>
              </a:rPr>
              <a:t>n</a:t>
            </a:r>
            <a:r>
              <a:rPr lang="de-DE" sz="1400" dirty="0">
                <a:latin typeface="Courier New" charset="0"/>
              </a:rPr>
              <a:t>),</a:t>
            </a:r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character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varying</a:t>
            </a:r>
            <a:r>
              <a:rPr lang="de-DE" sz="1400" dirty="0">
                <a:latin typeface="Courier New" charset="0"/>
              </a:rPr>
              <a:t>(</a:t>
            </a:r>
            <a:r>
              <a:rPr lang="de-DE" sz="1400" dirty="0" err="1">
                <a:latin typeface="Courier New" charset="0"/>
              </a:rPr>
              <a:t>n</a:t>
            </a:r>
            <a:r>
              <a:rPr lang="de-DE" sz="1400" dirty="0">
                <a:latin typeface="Courier New" charset="0"/>
              </a:rPr>
              <a:t>)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6611815" y="5105401"/>
            <a:ext cx="1691094" cy="52065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 New" charset="0"/>
              </a:rPr>
              <a:t>bit</a:t>
            </a:r>
            <a:r>
              <a:rPr lang="de-DE" sz="1400" dirty="0">
                <a:latin typeface="Courier New" charset="0"/>
              </a:rPr>
              <a:t>(</a:t>
            </a:r>
            <a:r>
              <a:rPr lang="de-DE" sz="1400" dirty="0" err="1">
                <a:latin typeface="Courier New" charset="0"/>
              </a:rPr>
              <a:t>n</a:t>
            </a:r>
            <a:r>
              <a:rPr lang="de-DE" sz="1400" dirty="0">
                <a:latin typeface="Courier New" charset="0"/>
              </a:rPr>
              <a:t>),</a:t>
            </a:r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bit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varying</a:t>
            </a:r>
            <a:r>
              <a:rPr lang="de-DE" sz="1400" dirty="0">
                <a:latin typeface="Courier New" charset="0"/>
              </a:rPr>
              <a:t>(</a:t>
            </a:r>
            <a:r>
              <a:rPr lang="de-DE" sz="1400" dirty="0" err="1">
                <a:latin typeface="Courier New" charset="0"/>
              </a:rPr>
              <a:t>n</a:t>
            </a:r>
            <a:r>
              <a:rPr lang="de-DE" sz="1400" dirty="0">
                <a:latin typeface="Courier New" charset="0"/>
              </a:rPr>
              <a:t>)</a:t>
            </a:r>
          </a:p>
        </p:txBody>
      </p:sp>
      <p:sp>
        <p:nvSpPr>
          <p:cNvPr id="2662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Basisdatentypen und Typkompatibilität </a:t>
            </a:r>
            <a:r>
              <a:rPr lang="de-DE" sz="1800">
                <a:latin typeface="+mn-lt"/>
                <a:ea typeface="ＭＳ Ｐゴシック" charset="0"/>
                <a:cs typeface="ＭＳ Ｐゴシック" charset="0"/>
              </a:rPr>
              <a:t>(3)</a:t>
            </a:r>
            <a:endParaRPr lang="de-DE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663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51692" y="1066800"/>
            <a:ext cx="5908431" cy="5257800"/>
          </a:xfrm>
        </p:spPr>
        <p:txBody>
          <a:bodyPr/>
          <a:lstStyle/>
          <a:p>
            <a:pPr lvl="1"/>
            <a:endParaRPr lang="de-DE" sz="1800" b="1" dirty="0" smtClean="0">
              <a:ea typeface="ＭＳ Ｐゴシック" charset="0"/>
            </a:endParaRPr>
          </a:p>
          <a:p>
            <a:pPr lvl="1"/>
            <a:r>
              <a:rPr lang="de-DE" sz="1800" b="1" dirty="0" err="1" smtClean="0">
                <a:ea typeface="ＭＳ Ｐゴシック" charset="0"/>
              </a:rPr>
              <a:t>Exact</a:t>
            </a:r>
            <a:r>
              <a:rPr lang="de-DE" sz="1800" b="1" dirty="0" smtClean="0">
                <a:ea typeface="ＭＳ Ｐゴシック" charset="0"/>
              </a:rPr>
              <a:t> </a:t>
            </a:r>
            <a:r>
              <a:rPr lang="de-DE" sz="1800" b="1" dirty="0" err="1">
                <a:ea typeface="ＭＳ Ｐゴシック" charset="0"/>
              </a:rPr>
              <a:t>numerics</a:t>
            </a:r>
            <a:r>
              <a:rPr lang="de-DE" sz="1800" b="1" dirty="0">
                <a:ea typeface="ＭＳ Ｐゴシック" charset="0"/>
              </a:rPr>
              <a:t> </a:t>
            </a:r>
            <a:r>
              <a:rPr lang="de-DE" sz="1800" dirty="0">
                <a:ea typeface="ＭＳ Ｐゴシック" charset="0"/>
              </a:rPr>
              <a:t>bieten exakte Arithmetik und gestatten </a:t>
            </a:r>
            <a:r>
              <a:rPr lang="de-DE" sz="1800" dirty="0" smtClean="0">
                <a:ea typeface="ＭＳ Ｐゴシック" charset="0"/>
              </a:rPr>
              <a:t>die </a:t>
            </a:r>
            <a:r>
              <a:rPr lang="de-DE" sz="1800" dirty="0">
                <a:ea typeface="ＭＳ Ｐゴシック" charset="0"/>
              </a:rPr>
              <a:t>Angabe einer Gesamtlänge und der Nachkommastellenzahl.</a:t>
            </a:r>
          </a:p>
          <a:p>
            <a:pPr lvl="1"/>
            <a:r>
              <a:rPr lang="de-DE" sz="1800" b="1" dirty="0" err="1">
                <a:ea typeface="ＭＳ Ｐゴシック" charset="0"/>
              </a:rPr>
              <a:t>Approximate</a:t>
            </a:r>
            <a:r>
              <a:rPr lang="de-DE" sz="1800" b="1" dirty="0">
                <a:ea typeface="ＭＳ Ｐゴシック" charset="0"/>
              </a:rPr>
              <a:t> </a:t>
            </a:r>
            <a:r>
              <a:rPr lang="de-DE" sz="1800" b="1" dirty="0" err="1">
                <a:ea typeface="ＭＳ Ｐゴシック" charset="0"/>
              </a:rPr>
              <a:t>numerics</a:t>
            </a:r>
            <a:r>
              <a:rPr lang="de-DE" sz="1800" b="1" dirty="0">
                <a:ea typeface="ＭＳ Ｐゴシック" charset="0"/>
              </a:rPr>
              <a:t> </a:t>
            </a:r>
            <a:r>
              <a:rPr lang="de-DE" sz="1800" dirty="0">
                <a:ea typeface="ＭＳ Ｐゴシック" charset="0"/>
              </a:rPr>
              <a:t>bieten aufgrund ihrer Fließkommadarstellung einen flexiblen Wertebereich, sind jedoch wegen der Rundungsproblematik nicht für kaufmännische Anwendungen geeignet.</a:t>
            </a:r>
          </a:p>
          <a:p>
            <a:pPr lvl="1"/>
            <a:r>
              <a:rPr lang="de-DE" sz="1800" b="1" dirty="0" err="1">
                <a:ea typeface="ＭＳ Ｐゴシック" charset="0"/>
              </a:rPr>
              <a:t>Character</a:t>
            </a:r>
            <a:r>
              <a:rPr lang="de-DE" sz="1800" b="1" dirty="0">
                <a:ea typeface="ＭＳ Ｐゴシック" charset="0"/>
              </a:rPr>
              <a:t> </a:t>
            </a:r>
            <a:r>
              <a:rPr lang="de-DE" sz="1800" b="1" dirty="0" err="1">
                <a:ea typeface="ＭＳ Ｐゴシック" charset="0"/>
              </a:rPr>
              <a:t>strings</a:t>
            </a:r>
            <a:r>
              <a:rPr lang="de-DE" sz="1800" b="1" dirty="0">
                <a:ea typeface="ＭＳ Ｐゴシック" charset="0"/>
              </a:rPr>
              <a:t> </a:t>
            </a:r>
            <a:r>
              <a:rPr lang="de-DE" sz="1800" dirty="0">
                <a:ea typeface="ＭＳ Ｐゴシック" charset="0"/>
              </a:rPr>
              <a:t>beschreiben mit Leerzeichen    aufgefüllte Zeichenketten fester Länge oder variabel </a:t>
            </a:r>
            <a:r>
              <a:rPr lang="de-DE" sz="1800" dirty="0" smtClean="0">
                <a:ea typeface="ＭＳ Ｐゴシック" charset="0"/>
              </a:rPr>
              <a:t>lange </a:t>
            </a:r>
            <a:r>
              <a:rPr lang="de-DE" sz="1800" dirty="0">
                <a:ea typeface="ＭＳ Ｐゴシック" charset="0"/>
              </a:rPr>
              <a:t>Zeichenketten mit fester </a:t>
            </a:r>
            <a:r>
              <a:rPr lang="de-DE" sz="1800" dirty="0" smtClean="0">
                <a:ea typeface="ＭＳ Ｐゴシック" charset="0"/>
              </a:rPr>
              <a:t>Maximallänge (auch: </a:t>
            </a:r>
            <a:r>
              <a:rPr lang="de-DE" sz="1800" b="1" dirty="0" err="1" smtClean="0">
                <a:ea typeface="ＭＳ Ｐゴシック" charset="0"/>
              </a:rPr>
              <a:t>char</a:t>
            </a:r>
            <a:r>
              <a:rPr lang="de-DE" sz="1800" dirty="0" smtClean="0">
                <a:ea typeface="ＭＳ Ｐゴシック" charset="0"/>
              </a:rPr>
              <a:t> oder </a:t>
            </a:r>
            <a:r>
              <a:rPr lang="de-DE" sz="1800" b="1" dirty="0" err="1" smtClean="0">
                <a:ea typeface="ＭＳ Ｐゴシック" charset="0"/>
              </a:rPr>
              <a:t>varchar</a:t>
            </a:r>
            <a:r>
              <a:rPr lang="de-DE" sz="1800" dirty="0" smtClean="0">
                <a:ea typeface="ＭＳ Ｐゴシック" charset="0"/>
              </a:rPr>
              <a:t>)</a:t>
            </a:r>
            <a:endParaRPr lang="de-DE" sz="1800" dirty="0">
              <a:ea typeface="ＭＳ Ｐゴシック" charset="0"/>
            </a:endParaRPr>
          </a:p>
          <a:p>
            <a:pPr lvl="1"/>
            <a:r>
              <a:rPr lang="de-DE" sz="1800" b="1" dirty="0">
                <a:ea typeface="ＭＳ Ｐゴシック" charset="0"/>
              </a:rPr>
              <a:t>Bit </a:t>
            </a:r>
            <a:r>
              <a:rPr lang="de-DE" sz="1800" b="1" dirty="0" err="1">
                <a:ea typeface="ＭＳ Ｐゴシック" charset="0"/>
              </a:rPr>
              <a:t>strings</a:t>
            </a:r>
            <a:r>
              <a:rPr lang="de-DE" sz="1800" b="1" dirty="0">
                <a:ea typeface="ＭＳ Ｐゴシック" charset="0"/>
              </a:rPr>
              <a:t> </a:t>
            </a:r>
            <a:r>
              <a:rPr lang="de-DE" sz="1800" dirty="0">
                <a:ea typeface="ＭＳ Ｐゴシック" charset="0"/>
              </a:rPr>
              <a:t>beschreiben mit Null aufgefüllte Bitmuster fester Länge oder variabel lange Bitfelder mit fester Maximallänge.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548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872237" y="1238251"/>
            <a:ext cx="2876227" cy="52065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>
                <a:latin typeface="Courier New" charset="0"/>
              </a:rPr>
              <a:t>date, time</a:t>
            </a:r>
            <a:r>
              <a:rPr lang="de-DE" sz="1400">
                <a:latin typeface="Courier New" charset="0"/>
              </a:rPr>
              <a:t>(p),</a:t>
            </a:r>
            <a:r>
              <a:rPr lang="de-DE" sz="1400" b="1">
                <a:latin typeface="Courier New" charset="0"/>
              </a:rPr>
              <a:t> timestamp,</a:t>
            </a:r>
          </a:p>
          <a:p>
            <a:pPr>
              <a:defRPr/>
            </a:pPr>
            <a:r>
              <a:rPr lang="de-DE" sz="1400" b="1">
                <a:latin typeface="Courier New" charset="0"/>
              </a:rPr>
              <a:t>time</a:t>
            </a:r>
            <a:r>
              <a:rPr lang="de-DE" sz="1400">
                <a:latin typeface="Courier New" charset="0"/>
              </a:rPr>
              <a:t>(p)</a:t>
            </a:r>
            <a:r>
              <a:rPr lang="de-DE" sz="1400" b="1">
                <a:latin typeface="Courier New" charset="0"/>
              </a:rPr>
              <a:t> with time zone</a:t>
            </a:r>
            <a:r>
              <a:rPr lang="de-DE" sz="1400">
                <a:latin typeface="Courier New" charset="0"/>
              </a:rPr>
              <a:t>,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872237" y="2000251"/>
            <a:ext cx="2876227" cy="30521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>
                <a:latin typeface="Courier New" charset="0"/>
              </a:rPr>
              <a:t>interval year</a:t>
            </a:r>
            <a:r>
              <a:rPr lang="de-DE" sz="1400">
                <a:latin typeface="Courier New" charset="0"/>
              </a:rPr>
              <a:t>(2)</a:t>
            </a:r>
            <a:r>
              <a:rPr lang="de-DE" sz="1400" b="1">
                <a:latin typeface="Courier New" charset="0"/>
              </a:rPr>
              <a:t> to month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Basisdatentypen und Typkompatibilität </a:t>
            </a:r>
            <a:r>
              <a:rPr lang="de-DE" sz="1800">
                <a:latin typeface="+mn-lt"/>
                <a:ea typeface="ＭＳ Ｐゴシック" charset="0"/>
                <a:cs typeface="ＭＳ Ｐゴシック" charset="0"/>
              </a:rPr>
              <a:t>(4)</a:t>
            </a:r>
            <a:endParaRPr lang="de-DE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de-DE" sz="1800" b="1">
                <a:ea typeface="ＭＳ Ｐゴシック" charset="0"/>
              </a:rPr>
              <a:t>Datetime </a:t>
            </a:r>
            <a:r>
              <a:rPr lang="de-DE" sz="1800">
                <a:ea typeface="ＭＳ Ｐゴシック" charset="0"/>
              </a:rPr>
              <a:t>Basistypen beschreiben                                                      Zeit(punkt)werte vorgegebener Granularität.</a:t>
            </a:r>
          </a:p>
          <a:p>
            <a:pPr lvl="1"/>
            <a:r>
              <a:rPr lang="de-DE" sz="1800" b="1">
                <a:ea typeface="ＭＳ Ｐゴシック" charset="0"/>
              </a:rPr>
              <a:t>Time intervals </a:t>
            </a:r>
            <a:r>
              <a:rPr lang="de-DE" sz="1800">
                <a:ea typeface="ＭＳ Ｐゴシック" charset="0"/>
              </a:rPr>
              <a:t>beschreiben Zeitintervalle                                                     vorgegebener Dimension und Granularität.</a:t>
            </a:r>
          </a:p>
          <a:p>
            <a:pPr marL="0" indent="0">
              <a:buFontTx/>
              <a:buNone/>
            </a:pPr>
            <a:r>
              <a:rPr lang="de-DE" sz="1800">
                <a:ea typeface="ＭＳ Ｐゴシック" charset="0"/>
              </a:rPr>
              <a:t>SQL unterstützt sowohl die implizite Typanpassung (</a:t>
            </a:r>
            <a:r>
              <a:rPr lang="de-DE" sz="1800" i="1">
                <a:ea typeface="ＭＳ Ｐゴシック" charset="0"/>
              </a:rPr>
              <a:t>coercion</a:t>
            </a:r>
            <a:r>
              <a:rPr lang="de-DE" sz="1800">
                <a:ea typeface="ＭＳ Ｐゴシック" charset="0"/>
              </a:rPr>
              <a:t>), als auch die explizite Typanpassung (</a:t>
            </a:r>
            <a:r>
              <a:rPr lang="de-DE" sz="1800" i="1">
                <a:ea typeface="ＭＳ Ｐゴシック" charset="0"/>
              </a:rPr>
              <a:t>casting</a:t>
            </a:r>
            <a:r>
              <a:rPr lang="de-DE" sz="1800">
                <a:ea typeface="ＭＳ Ｐゴシック" charset="0"/>
              </a:rPr>
              <a:t>).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0300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30"/>
          <p:cNvGrpSpPr>
            <a:grpSpLocks/>
          </p:cNvGrpSpPr>
          <p:nvPr/>
        </p:nvGrpSpPr>
        <p:grpSpPr bwMode="auto">
          <a:xfrm>
            <a:off x="549275" y="1377950"/>
            <a:ext cx="3319463" cy="2254250"/>
            <a:chOff x="375" y="868"/>
            <a:chExt cx="2265" cy="1420"/>
          </a:xfrm>
        </p:grpSpPr>
        <p:grpSp>
          <p:nvGrpSpPr>
            <p:cNvPr id="20560" name="Group 11"/>
            <p:cNvGrpSpPr>
              <a:grpSpLocks/>
            </p:cNvGrpSpPr>
            <p:nvPr/>
          </p:nvGrpSpPr>
          <p:grpSpPr bwMode="auto">
            <a:xfrm>
              <a:off x="423" y="916"/>
              <a:ext cx="2217" cy="364"/>
              <a:chOff x="423" y="916"/>
              <a:chExt cx="2217" cy="364"/>
            </a:xfrm>
          </p:grpSpPr>
          <p:sp>
            <p:nvSpPr>
              <p:cNvPr id="20579" name="Rectangle 4"/>
              <p:cNvSpPr>
                <a:spLocks noChangeArrowheads="1"/>
              </p:cNvSpPr>
              <p:nvPr/>
            </p:nvSpPr>
            <p:spPr bwMode="auto">
              <a:xfrm>
                <a:off x="436" y="916"/>
                <a:ext cx="2152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0" name="Rectangle 5"/>
              <p:cNvSpPr>
                <a:spLocks noChangeArrowheads="1"/>
              </p:cNvSpPr>
              <p:nvPr/>
            </p:nvSpPr>
            <p:spPr bwMode="auto">
              <a:xfrm>
                <a:off x="433" y="924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Nr</a:t>
                </a:r>
              </a:p>
            </p:txBody>
          </p:sp>
          <p:sp>
            <p:nvSpPr>
              <p:cNvPr id="20581" name="Rectangle 6"/>
              <p:cNvSpPr>
                <a:spLocks noChangeArrowheads="1"/>
              </p:cNvSpPr>
              <p:nvPr/>
            </p:nvSpPr>
            <p:spPr bwMode="auto">
              <a:xfrm>
                <a:off x="734" y="924"/>
                <a:ext cx="36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Titel</a:t>
                </a:r>
              </a:p>
            </p:txBody>
          </p:sp>
          <p:sp>
            <p:nvSpPr>
              <p:cNvPr id="20582" name="Rectangle 7"/>
              <p:cNvSpPr>
                <a:spLocks noChangeArrowheads="1"/>
              </p:cNvSpPr>
              <p:nvPr/>
            </p:nvSpPr>
            <p:spPr bwMode="auto">
              <a:xfrm>
                <a:off x="2092" y="924"/>
                <a:ext cx="5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Budget</a:t>
                </a:r>
              </a:p>
            </p:txBody>
          </p:sp>
          <p:sp>
            <p:nvSpPr>
              <p:cNvPr id="20583" name="Rectangle 8"/>
              <p:cNvSpPr>
                <a:spLocks noChangeArrowheads="1"/>
              </p:cNvSpPr>
              <p:nvPr/>
            </p:nvSpPr>
            <p:spPr bwMode="auto">
              <a:xfrm>
                <a:off x="748" y="1068"/>
                <a:ext cx="90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DB Fahrpläne</a:t>
                </a:r>
              </a:p>
            </p:txBody>
          </p:sp>
          <p:sp>
            <p:nvSpPr>
              <p:cNvPr id="20584" name="Rectangle 9"/>
              <p:cNvSpPr>
                <a:spLocks noChangeArrowheads="1"/>
              </p:cNvSpPr>
              <p:nvPr/>
            </p:nvSpPr>
            <p:spPr bwMode="auto">
              <a:xfrm>
                <a:off x="423" y="1068"/>
                <a:ext cx="3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100</a:t>
                </a:r>
              </a:p>
            </p:txBody>
          </p:sp>
          <p:sp>
            <p:nvSpPr>
              <p:cNvPr id="20585" name="Rectangle 10"/>
              <p:cNvSpPr>
                <a:spLocks noChangeArrowheads="1"/>
              </p:cNvSpPr>
              <p:nvPr/>
            </p:nvSpPr>
            <p:spPr bwMode="auto">
              <a:xfrm>
                <a:off x="2055" y="1068"/>
                <a:ext cx="58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300.000</a:t>
                </a:r>
              </a:p>
            </p:txBody>
          </p:sp>
        </p:grpSp>
        <p:grpSp>
          <p:nvGrpSpPr>
            <p:cNvPr id="20561" name="Group 19"/>
            <p:cNvGrpSpPr>
              <a:grpSpLocks/>
            </p:cNvGrpSpPr>
            <p:nvPr/>
          </p:nvGrpSpPr>
          <p:grpSpPr bwMode="auto">
            <a:xfrm>
              <a:off x="423" y="1300"/>
              <a:ext cx="2217" cy="364"/>
              <a:chOff x="423" y="1300"/>
              <a:chExt cx="2217" cy="364"/>
            </a:xfrm>
          </p:grpSpPr>
          <p:sp>
            <p:nvSpPr>
              <p:cNvPr id="20572" name="Rectangle 12"/>
              <p:cNvSpPr>
                <a:spLocks noChangeArrowheads="1"/>
              </p:cNvSpPr>
              <p:nvPr/>
            </p:nvSpPr>
            <p:spPr bwMode="auto">
              <a:xfrm>
                <a:off x="727" y="1452"/>
                <a:ext cx="135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ADAC Kundenstamm</a:t>
                </a:r>
              </a:p>
            </p:txBody>
          </p:sp>
          <p:sp>
            <p:nvSpPr>
              <p:cNvPr id="20573" name="Rectangle 13"/>
              <p:cNvSpPr>
                <a:spLocks noChangeArrowheads="1"/>
              </p:cNvSpPr>
              <p:nvPr/>
            </p:nvSpPr>
            <p:spPr bwMode="auto">
              <a:xfrm>
                <a:off x="423" y="1452"/>
                <a:ext cx="3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200</a:t>
                </a:r>
              </a:p>
            </p:txBody>
          </p:sp>
          <p:sp>
            <p:nvSpPr>
              <p:cNvPr id="20574" name="Rectangle 14"/>
              <p:cNvSpPr>
                <a:spLocks noChangeArrowheads="1"/>
              </p:cNvSpPr>
              <p:nvPr/>
            </p:nvSpPr>
            <p:spPr bwMode="auto">
              <a:xfrm>
                <a:off x="2055" y="1452"/>
                <a:ext cx="58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100.000</a:t>
                </a:r>
              </a:p>
            </p:txBody>
          </p:sp>
          <p:sp>
            <p:nvSpPr>
              <p:cNvPr id="20575" name="Rectangle 15"/>
              <p:cNvSpPr>
                <a:spLocks noChangeArrowheads="1"/>
              </p:cNvSpPr>
              <p:nvPr/>
            </p:nvSpPr>
            <p:spPr bwMode="auto">
              <a:xfrm>
                <a:off x="436" y="1300"/>
                <a:ext cx="2152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6" name="Rectangle 16"/>
              <p:cNvSpPr>
                <a:spLocks noChangeArrowheads="1"/>
              </p:cNvSpPr>
              <p:nvPr/>
            </p:nvSpPr>
            <p:spPr bwMode="auto">
              <a:xfrm>
                <a:off x="433" y="1308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Nr</a:t>
                </a:r>
              </a:p>
            </p:txBody>
          </p:sp>
          <p:sp>
            <p:nvSpPr>
              <p:cNvPr id="20577" name="Rectangle 17"/>
              <p:cNvSpPr>
                <a:spLocks noChangeArrowheads="1"/>
              </p:cNvSpPr>
              <p:nvPr/>
            </p:nvSpPr>
            <p:spPr bwMode="auto">
              <a:xfrm>
                <a:off x="734" y="1308"/>
                <a:ext cx="36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Titel</a:t>
                </a:r>
              </a:p>
            </p:txBody>
          </p:sp>
          <p:sp>
            <p:nvSpPr>
              <p:cNvPr id="20578" name="Rectangle 18"/>
              <p:cNvSpPr>
                <a:spLocks noChangeArrowheads="1"/>
              </p:cNvSpPr>
              <p:nvPr/>
            </p:nvSpPr>
            <p:spPr bwMode="auto">
              <a:xfrm>
                <a:off x="2092" y="1308"/>
                <a:ext cx="5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Budget</a:t>
                </a:r>
              </a:p>
            </p:txBody>
          </p:sp>
        </p:grpSp>
        <p:grpSp>
          <p:nvGrpSpPr>
            <p:cNvPr id="20562" name="Group 27"/>
            <p:cNvGrpSpPr>
              <a:grpSpLocks/>
            </p:cNvGrpSpPr>
            <p:nvPr/>
          </p:nvGrpSpPr>
          <p:grpSpPr bwMode="auto">
            <a:xfrm>
              <a:off x="423" y="1684"/>
              <a:ext cx="2217" cy="364"/>
              <a:chOff x="423" y="1684"/>
              <a:chExt cx="2217" cy="364"/>
            </a:xfrm>
          </p:grpSpPr>
          <p:sp>
            <p:nvSpPr>
              <p:cNvPr id="20565" name="Rectangle 20"/>
              <p:cNvSpPr>
                <a:spLocks noChangeArrowheads="1"/>
              </p:cNvSpPr>
              <p:nvPr/>
            </p:nvSpPr>
            <p:spPr bwMode="auto">
              <a:xfrm>
                <a:off x="703" y="1836"/>
                <a:ext cx="112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Telekom Statistik</a:t>
                </a:r>
              </a:p>
            </p:txBody>
          </p:sp>
          <p:sp>
            <p:nvSpPr>
              <p:cNvPr id="20566" name="Rectangle 21"/>
              <p:cNvSpPr>
                <a:spLocks noChangeArrowheads="1"/>
              </p:cNvSpPr>
              <p:nvPr/>
            </p:nvSpPr>
            <p:spPr bwMode="auto">
              <a:xfrm>
                <a:off x="423" y="1836"/>
                <a:ext cx="3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300</a:t>
                </a:r>
              </a:p>
            </p:txBody>
          </p:sp>
          <p:sp>
            <p:nvSpPr>
              <p:cNvPr id="20567" name="Rectangle 22"/>
              <p:cNvSpPr>
                <a:spLocks noChangeArrowheads="1"/>
              </p:cNvSpPr>
              <p:nvPr/>
            </p:nvSpPr>
            <p:spPr bwMode="auto">
              <a:xfrm>
                <a:off x="2055" y="1836"/>
                <a:ext cx="58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200.000</a:t>
                </a:r>
              </a:p>
            </p:txBody>
          </p:sp>
          <p:sp>
            <p:nvSpPr>
              <p:cNvPr id="20568" name="Rectangle 23"/>
              <p:cNvSpPr>
                <a:spLocks noChangeArrowheads="1"/>
              </p:cNvSpPr>
              <p:nvPr/>
            </p:nvSpPr>
            <p:spPr bwMode="auto">
              <a:xfrm>
                <a:off x="436" y="1684"/>
                <a:ext cx="2152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9" name="Rectangle 24"/>
              <p:cNvSpPr>
                <a:spLocks noChangeArrowheads="1"/>
              </p:cNvSpPr>
              <p:nvPr/>
            </p:nvSpPr>
            <p:spPr bwMode="auto">
              <a:xfrm>
                <a:off x="433" y="1692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Nr</a:t>
                </a:r>
              </a:p>
            </p:txBody>
          </p:sp>
          <p:sp>
            <p:nvSpPr>
              <p:cNvPr id="20570" name="Rectangle 25"/>
              <p:cNvSpPr>
                <a:spLocks noChangeArrowheads="1"/>
              </p:cNvSpPr>
              <p:nvPr/>
            </p:nvSpPr>
            <p:spPr bwMode="auto">
              <a:xfrm>
                <a:off x="734" y="1692"/>
                <a:ext cx="36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Titel</a:t>
                </a:r>
              </a:p>
            </p:txBody>
          </p:sp>
          <p:sp>
            <p:nvSpPr>
              <p:cNvPr id="20571" name="Rectangle 26"/>
              <p:cNvSpPr>
                <a:spLocks noChangeArrowheads="1"/>
              </p:cNvSpPr>
              <p:nvPr/>
            </p:nvSpPr>
            <p:spPr bwMode="auto">
              <a:xfrm>
                <a:off x="2092" y="1692"/>
                <a:ext cx="5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Budget</a:t>
                </a:r>
              </a:p>
            </p:txBody>
          </p:sp>
        </p:grpSp>
        <p:sp>
          <p:nvSpPr>
            <p:cNvPr id="20563" name="AutoShape 28"/>
            <p:cNvSpPr>
              <a:spLocks noChangeArrowheads="1"/>
            </p:cNvSpPr>
            <p:nvPr/>
          </p:nvSpPr>
          <p:spPr bwMode="auto">
            <a:xfrm>
              <a:off x="388" y="868"/>
              <a:ext cx="2248" cy="1192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4" name="Rectangle 29"/>
            <p:cNvSpPr>
              <a:spLocks noChangeArrowheads="1"/>
            </p:cNvSpPr>
            <p:nvPr/>
          </p:nvSpPr>
          <p:spPr bwMode="auto">
            <a:xfrm>
              <a:off x="375" y="2076"/>
              <a:ext cx="5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i="1"/>
                <a:t>Projekte</a:t>
              </a:r>
            </a:p>
          </p:txBody>
        </p:sp>
      </p:grpSp>
      <p:sp>
        <p:nvSpPr>
          <p:cNvPr id="20482" name="Rectangle 31"/>
          <p:cNvSpPr>
            <a:spLocks noChangeArrowheads="1"/>
          </p:cNvSpPr>
          <p:nvPr/>
        </p:nvSpPr>
        <p:spPr bwMode="auto">
          <a:xfrm>
            <a:off x="4067175" y="14668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483" name="Rectangle 32"/>
          <p:cNvSpPr>
            <a:spLocks noChangeArrowheads="1"/>
          </p:cNvSpPr>
          <p:nvPr/>
        </p:nvSpPr>
        <p:spPr bwMode="auto">
          <a:xfrm>
            <a:off x="4559300" y="14668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484" name="Rectangle 33"/>
          <p:cNvSpPr>
            <a:spLocks noChangeArrowheads="1"/>
          </p:cNvSpPr>
          <p:nvPr/>
        </p:nvSpPr>
        <p:spPr bwMode="auto">
          <a:xfrm>
            <a:off x="4086225" y="14541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34"/>
          <p:cNvSpPr>
            <a:spLocks noChangeArrowheads="1"/>
          </p:cNvSpPr>
          <p:nvPr/>
        </p:nvSpPr>
        <p:spPr bwMode="auto">
          <a:xfrm>
            <a:off x="3995738" y="16954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100</a:t>
            </a:r>
          </a:p>
        </p:txBody>
      </p:sp>
      <p:sp>
        <p:nvSpPr>
          <p:cNvPr id="20486" name="Rectangle 35"/>
          <p:cNvSpPr>
            <a:spLocks noChangeArrowheads="1"/>
          </p:cNvSpPr>
          <p:nvPr/>
        </p:nvSpPr>
        <p:spPr bwMode="auto">
          <a:xfrm>
            <a:off x="4418013" y="1695450"/>
            <a:ext cx="735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MFSW</a:t>
            </a:r>
          </a:p>
        </p:txBody>
      </p:sp>
      <p:sp>
        <p:nvSpPr>
          <p:cNvPr id="20487" name="Rectangle 36"/>
          <p:cNvSpPr>
            <a:spLocks noChangeArrowheads="1"/>
          </p:cNvSpPr>
          <p:nvPr/>
        </p:nvSpPr>
        <p:spPr bwMode="auto">
          <a:xfrm>
            <a:off x="4418013" y="2305050"/>
            <a:ext cx="708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UXSW</a:t>
            </a:r>
          </a:p>
        </p:txBody>
      </p:sp>
      <p:sp>
        <p:nvSpPr>
          <p:cNvPr id="20488" name="Rectangle 37"/>
          <p:cNvSpPr>
            <a:spLocks noChangeArrowheads="1"/>
          </p:cNvSpPr>
          <p:nvPr/>
        </p:nvSpPr>
        <p:spPr bwMode="auto">
          <a:xfrm>
            <a:off x="3995738" y="23050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100</a:t>
            </a:r>
          </a:p>
        </p:txBody>
      </p:sp>
      <p:sp>
        <p:nvSpPr>
          <p:cNvPr id="20489" name="Rectangle 38"/>
          <p:cNvSpPr>
            <a:spLocks noChangeArrowheads="1"/>
          </p:cNvSpPr>
          <p:nvPr/>
        </p:nvSpPr>
        <p:spPr bwMode="auto">
          <a:xfrm>
            <a:off x="4067175" y="20764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490" name="Rectangle 39"/>
          <p:cNvSpPr>
            <a:spLocks noChangeArrowheads="1"/>
          </p:cNvSpPr>
          <p:nvPr/>
        </p:nvSpPr>
        <p:spPr bwMode="auto">
          <a:xfrm>
            <a:off x="4559300" y="20764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491" name="Rectangle 40"/>
          <p:cNvSpPr>
            <a:spLocks noChangeArrowheads="1"/>
          </p:cNvSpPr>
          <p:nvPr/>
        </p:nvSpPr>
        <p:spPr bwMode="auto">
          <a:xfrm>
            <a:off x="4086225" y="20637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Rectangle 41"/>
          <p:cNvSpPr>
            <a:spLocks noChangeArrowheads="1"/>
          </p:cNvSpPr>
          <p:nvPr/>
        </p:nvSpPr>
        <p:spPr bwMode="auto">
          <a:xfrm>
            <a:off x="4487863" y="2914650"/>
            <a:ext cx="644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LTSW</a:t>
            </a:r>
          </a:p>
        </p:txBody>
      </p:sp>
      <p:sp>
        <p:nvSpPr>
          <p:cNvPr id="20493" name="Rectangle 42"/>
          <p:cNvSpPr>
            <a:spLocks noChangeArrowheads="1"/>
          </p:cNvSpPr>
          <p:nvPr/>
        </p:nvSpPr>
        <p:spPr bwMode="auto">
          <a:xfrm>
            <a:off x="3995738" y="29146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100</a:t>
            </a:r>
          </a:p>
        </p:txBody>
      </p:sp>
      <p:sp>
        <p:nvSpPr>
          <p:cNvPr id="20494" name="Rectangle 43"/>
          <p:cNvSpPr>
            <a:spLocks noChangeArrowheads="1"/>
          </p:cNvSpPr>
          <p:nvPr/>
        </p:nvSpPr>
        <p:spPr bwMode="auto">
          <a:xfrm>
            <a:off x="4067175" y="26860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495" name="Rectangle 44"/>
          <p:cNvSpPr>
            <a:spLocks noChangeArrowheads="1"/>
          </p:cNvSpPr>
          <p:nvPr/>
        </p:nvSpPr>
        <p:spPr bwMode="auto">
          <a:xfrm>
            <a:off x="4559300" y="26860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496" name="Rectangle 45"/>
          <p:cNvSpPr>
            <a:spLocks noChangeArrowheads="1"/>
          </p:cNvSpPr>
          <p:nvPr/>
        </p:nvSpPr>
        <p:spPr bwMode="auto">
          <a:xfrm>
            <a:off x="4086225" y="26733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Rectangle 46"/>
          <p:cNvSpPr>
            <a:spLocks noChangeArrowheads="1"/>
          </p:cNvSpPr>
          <p:nvPr/>
        </p:nvSpPr>
        <p:spPr bwMode="auto">
          <a:xfrm>
            <a:off x="3995738" y="35242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200</a:t>
            </a:r>
          </a:p>
        </p:txBody>
      </p:sp>
      <p:sp>
        <p:nvSpPr>
          <p:cNvPr id="20498" name="Rectangle 47"/>
          <p:cNvSpPr>
            <a:spLocks noChangeArrowheads="1"/>
          </p:cNvSpPr>
          <p:nvPr/>
        </p:nvSpPr>
        <p:spPr bwMode="auto">
          <a:xfrm>
            <a:off x="4418013" y="3524250"/>
            <a:ext cx="708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UXSW</a:t>
            </a:r>
          </a:p>
        </p:txBody>
      </p:sp>
      <p:sp>
        <p:nvSpPr>
          <p:cNvPr id="20499" name="Rectangle 48"/>
          <p:cNvSpPr>
            <a:spLocks noChangeArrowheads="1"/>
          </p:cNvSpPr>
          <p:nvPr/>
        </p:nvSpPr>
        <p:spPr bwMode="auto">
          <a:xfrm>
            <a:off x="4067175" y="32956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500" name="Rectangle 49"/>
          <p:cNvSpPr>
            <a:spLocks noChangeArrowheads="1"/>
          </p:cNvSpPr>
          <p:nvPr/>
        </p:nvSpPr>
        <p:spPr bwMode="auto">
          <a:xfrm>
            <a:off x="4559300" y="32956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501" name="Rectangle 50"/>
          <p:cNvSpPr>
            <a:spLocks noChangeArrowheads="1"/>
          </p:cNvSpPr>
          <p:nvPr/>
        </p:nvSpPr>
        <p:spPr bwMode="auto">
          <a:xfrm>
            <a:off x="4086225" y="32829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Rectangle 51"/>
          <p:cNvSpPr>
            <a:spLocks noChangeArrowheads="1"/>
          </p:cNvSpPr>
          <p:nvPr/>
        </p:nvSpPr>
        <p:spPr bwMode="auto">
          <a:xfrm>
            <a:off x="4487863" y="4133850"/>
            <a:ext cx="604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PERS</a:t>
            </a:r>
          </a:p>
        </p:txBody>
      </p:sp>
      <p:sp>
        <p:nvSpPr>
          <p:cNvPr id="20503" name="Rectangle 52"/>
          <p:cNvSpPr>
            <a:spLocks noChangeArrowheads="1"/>
          </p:cNvSpPr>
          <p:nvPr/>
        </p:nvSpPr>
        <p:spPr bwMode="auto">
          <a:xfrm>
            <a:off x="3995738" y="41338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200</a:t>
            </a:r>
          </a:p>
        </p:txBody>
      </p:sp>
      <p:sp>
        <p:nvSpPr>
          <p:cNvPr id="20504" name="Rectangle 53"/>
          <p:cNvSpPr>
            <a:spLocks noChangeArrowheads="1"/>
          </p:cNvSpPr>
          <p:nvPr/>
        </p:nvSpPr>
        <p:spPr bwMode="auto">
          <a:xfrm>
            <a:off x="4067175" y="39052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505" name="Rectangle 54"/>
          <p:cNvSpPr>
            <a:spLocks noChangeArrowheads="1"/>
          </p:cNvSpPr>
          <p:nvPr/>
        </p:nvSpPr>
        <p:spPr bwMode="auto">
          <a:xfrm>
            <a:off x="4559300" y="39052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506" name="Rectangle 55"/>
          <p:cNvSpPr>
            <a:spLocks noChangeArrowheads="1"/>
          </p:cNvSpPr>
          <p:nvPr/>
        </p:nvSpPr>
        <p:spPr bwMode="auto">
          <a:xfrm>
            <a:off x="4086225" y="38925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Rectangle 56"/>
          <p:cNvSpPr>
            <a:spLocks noChangeArrowheads="1"/>
          </p:cNvSpPr>
          <p:nvPr/>
        </p:nvSpPr>
        <p:spPr bwMode="auto">
          <a:xfrm>
            <a:off x="3995738" y="47434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300</a:t>
            </a:r>
          </a:p>
        </p:txBody>
      </p:sp>
      <p:sp>
        <p:nvSpPr>
          <p:cNvPr id="20508" name="Rectangle 57"/>
          <p:cNvSpPr>
            <a:spLocks noChangeArrowheads="1"/>
          </p:cNvSpPr>
          <p:nvPr/>
        </p:nvSpPr>
        <p:spPr bwMode="auto">
          <a:xfrm>
            <a:off x="4418013" y="4743450"/>
            <a:ext cx="735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MFSW</a:t>
            </a:r>
          </a:p>
        </p:txBody>
      </p:sp>
      <p:sp>
        <p:nvSpPr>
          <p:cNvPr id="20509" name="Rectangle 58"/>
          <p:cNvSpPr>
            <a:spLocks noChangeArrowheads="1"/>
          </p:cNvSpPr>
          <p:nvPr/>
        </p:nvSpPr>
        <p:spPr bwMode="auto">
          <a:xfrm>
            <a:off x="4067175" y="45148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510" name="Rectangle 59"/>
          <p:cNvSpPr>
            <a:spLocks noChangeArrowheads="1"/>
          </p:cNvSpPr>
          <p:nvPr/>
        </p:nvSpPr>
        <p:spPr bwMode="auto">
          <a:xfrm>
            <a:off x="4559300" y="45148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511" name="Rectangle 60"/>
          <p:cNvSpPr>
            <a:spLocks noChangeArrowheads="1"/>
          </p:cNvSpPr>
          <p:nvPr/>
        </p:nvSpPr>
        <p:spPr bwMode="auto">
          <a:xfrm>
            <a:off x="4086225" y="45021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AutoShape 61"/>
          <p:cNvSpPr>
            <a:spLocks noChangeArrowheads="1"/>
          </p:cNvSpPr>
          <p:nvPr/>
        </p:nvSpPr>
        <p:spPr bwMode="auto">
          <a:xfrm>
            <a:off x="4014788" y="1377950"/>
            <a:ext cx="1184275" cy="37211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Rectangle 62"/>
          <p:cNvSpPr>
            <a:spLocks noChangeArrowheads="1"/>
          </p:cNvSpPr>
          <p:nvPr/>
        </p:nvSpPr>
        <p:spPr bwMode="auto">
          <a:xfrm>
            <a:off x="3657600" y="5124450"/>
            <a:ext cx="1901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Projektdurchführung</a:t>
            </a:r>
          </a:p>
        </p:txBody>
      </p:sp>
      <p:grpSp>
        <p:nvGrpSpPr>
          <p:cNvPr id="20514" name="Group 105"/>
          <p:cNvGrpSpPr>
            <a:grpSpLocks/>
          </p:cNvGrpSpPr>
          <p:nvPr/>
        </p:nvGrpSpPr>
        <p:grpSpPr bwMode="auto">
          <a:xfrm>
            <a:off x="5421313" y="1377950"/>
            <a:ext cx="3294062" cy="3473450"/>
            <a:chOff x="3700" y="868"/>
            <a:chExt cx="2248" cy="2188"/>
          </a:xfrm>
        </p:grpSpPr>
        <p:grpSp>
          <p:nvGrpSpPr>
            <p:cNvPr id="20518" name="Group 70"/>
            <p:cNvGrpSpPr>
              <a:grpSpLocks/>
            </p:cNvGrpSpPr>
            <p:nvPr/>
          </p:nvGrpSpPr>
          <p:grpSpPr bwMode="auto">
            <a:xfrm>
              <a:off x="3783" y="916"/>
              <a:ext cx="2085" cy="364"/>
              <a:chOff x="3783" y="916"/>
              <a:chExt cx="2085" cy="364"/>
            </a:xfrm>
          </p:grpSpPr>
          <p:sp>
            <p:nvSpPr>
              <p:cNvPr id="20553" name="Rectangle 63"/>
              <p:cNvSpPr>
                <a:spLocks noChangeArrowheads="1"/>
              </p:cNvSpPr>
              <p:nvPr/>
            </p:nvSpPr>
            <p:spPr bwMode="auto">
              <a:xfrm>
                <a:off x="3783" y="924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0554" name="Rectangle 64"/>
              <p:cNvSpPr>
                <a:spLocks noChangeArrowheads="1"/>
              </p:cNvSpPr>
              <p:nvPr/>
            </p:nvSpPr>
            <p:spPr bwMode="auto">
              <a:xfrm>
                <a:off x="4311" y="924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0555" name="Rectangle 65"/>
              <p:cNvSpPr>
                <a:spLocks noChangeArrowheads="1"/>
              </p:cNvSpPr>
              <p:nvPr/>
            </p:nvSpPr>
            <p:spPr bwMode="auto">
              <a:xfrm>
                <a:off x="5271" y="924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20556" name="Rectangle 66"/>
              <p:cNvSpPr>
                <a:spLocks noChangeArrowheads="1"/>
              </p:cNvSpPr>
              <p:nvPr/>
            </p:nvSpPr>
            <p:spPr bwMode="auto">
              <a:xfrm>
                <a:off x="3796" y="916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7" name="Rectangle 67"/>
              <p:cNvSpPr>
                <a:spLocks noChangeArrowheads="1"/>
              </p:cNvSpPr>
              <p:nvPr/>
            </p:nvSpPr>
            <p:spPr bwMode="auto">
              <a:xfrm>
                <a:off x="3783" y="1068"/>
                <a:ext cx="50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MFSW</a:t>
                </a:r>
              </a:p>
            </p:txBody>
          </p:sp>
          <p:sp>
            <p:nvSpPr>
              <p:cNvPr id="20558" name="Rectangle 68"/>
              <p:cNvSpPr>
                <a:spLocks noChangeArrowheads="1"/>
              </p:cNvSpPr>
              <p:nvPr/>
            </p:nvSpPr>
            <p:spPr bwMode="auto">
              <a:xfrm>
                <a:off x="4311" y="1068"/>
                <a:ext cx="97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Mainframe SW</a:t>
                </a:r>
              </a:p>
            </p:txBody>
          </p:sp>
          <p:sp>
            <p:nvSpPr>
              <p:cNvPr id="20559" name="Rectangle 69"/>
              <p:cNvSpPr>
                <a:spLocks noChangeArrowheads="1"/>
              </p:cNvSpPr>
              <p:nvPr/>
            </p:nvSpPr>
            <p:spPr bwMode="auto">
              <a:xfrm>
                <a:off x="5319" y="1068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</p:grpSp>
        <p:grpSp>
          <p:nvGrpSpPr>
            <p:cNvPr id="20519" name="Group 78"/>
            <p:cNvGrpSpPr>
              <a:grpSpLocks/>
            </p:cNvGrpSpPr>
            <p:nvPr/>
          </p:nvGrpSpPr>
          <p:grpSpPr bwMode="auto">
            <a:xfrm>
              <a:off x="3783" y="1300"/>
              <a:ext cx="2085" cy="364"/>
              <a:chOff x="3783" y="1300"/>
              <a:chExt cx="2085" cy="364"/>
            </a:xfrm>
          </p:grpSpPr>
          <p:sp>
            <p:nvSpPr>
              <p:cNvPr id="20546" name="Rectangle 71"/>
              <p:cNvSpPr>
                <a:spLocks noChangeArrowheads="1"/>
              </p:cNvSpPr>
              <p:nvPr/>
            </p:nvSpPr>
            <p:spPr bwMode="auto">
              <a:xfrm>
                <a:off x="3783" y="1452"/>
                <a:ext cx="48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UXSW</a:t>
                </a:r>
              </a:p>
            </p:txBody>
          </p:sp>
          <p:sp>
            <p:nvSpPr>
              <p:cNvPr id="20547" name="Rectangle 72"/>
              <p:cNvSpPr>
                <a:spLocks noChangeArrowheads="1"/>
              </p:cNvSpPr>
              <p:nvPr/>
            </p:nvSpPr>
            <p:spPr bwMode="auto">
              <a:xfrm>
                <a:off x="4311" y="1452"/>
                <a:ext cx="61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Unix SW</a:t>
                </a:r>
              </a:p>
            </p:txBody>
          </p:sp>
          <p:sp>
            <p:nvSpPr>
              <p:cNvPr id="20548" name="Rectangle 73"/>
              <p:cNvSpPr>
                <a:spLocks noChangeArrowheads="1"/>
              </p:cNvSpPr>
              <p:nvPr/>
            </p:nvSpPr>
            <p:spPr bwMode="auto">
              <a:xfrm>
                <a:off x="5319" y="1452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  <p:sp>
            <p:nvSpPr>
              <p:cNvPr id="20549" name="Rectangle 74"/>
              <p:cNvSpPr>
                <a:spLocks noChangeArrowheads="1"/>
              </p:cNvSpPr>
              <p:nvPr/>
            </p:nvSpPr>
            <p:spPr bwMode="auto">
              <a:xfrm>
                <a:off x="3783" y="1308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0550" name="Rectangle 75"/>
              <p:cNvSpPr>
                <a:spLocks noChangeArrowheads="1"/>
              </p:cNvSpPr>
              <p:nvPr/>
            </p:nvSpPr>
            <p:spPr bwMode="auto">
              <a:xfrm>
                <a:off x="4311" y="1308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0551" name="Rectangle 76"/>
              <p:cNvSpPr>
                <a:spLocks noChangeArrowheads="1"/>
              </p:cNvSpPr>
              <p:nvPr/>
            </p:nvSpPr>
            <p:spPr bwMode="auto">
              <a:xfrm>
                <a:off x="5271" y="1308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20552" name="Rectangle 77"/>
              <p:cNvSpPr>
                <a:spLocks noChangeArrowheads="1"/>
              </p:cNvSpPr>
              <p:nvPr/>
            </p:nvSpPr>
            <p:spPr bwMode="auto">
              <a:xfrm>
                <a:off x="3796" y="1300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20" name="Group 86"/>
            <p:cNvGrpSpPr>
              <a:grpSpLocks/>
            </p:cNvGrpSpPr>
            <p:nvPr/>
          </p:nvGrpSpPr>
          <p:grpSpPr bwMode="auto">
            <a:xfrm>
              <a:off x="3783" y="1684"/>
              <a:ext cx="2085" cy="364"/>
              <a:chOff x="3783" y="1684"/>
              <a:chExt cx="2085" cy="364"/>
            </a:xfrm>
          </p:grpSpPr>
          <p:sp>
            <p:nvSpPr>
              <p:cNvPr id="20539" name="Rectangle 79"/>
              <p:cNvSpPr>
                <a:spLocks noChangeArrowheads="1"/>
              </p:cNvSpPr>
              <p:nvPr/>
            </p:nvSpPr>
            <p:spPr bwMode="auto">
              <a:xfrm>
                <a:off x="3783" y="1836"/>
                <a:ext cx="47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PCSW</a:t>
                </a:r>
              </a:p>
            </p:txBody>
          </p:sp>
          <p:sp>
            <p:nvSpPr>
              <p:cNvPr id="20540" name="Rectangle 80"/>
              <p:cNvSpPr>
                <a:spLocks noChangeArrowheads="1"/>
              </p:cNvSpPr>
              <p:nvPr/>
            </p:nvSpPr>
            <p:spPr bwMode="auto">
              <a:xfrm>
                <a:off x="4311" y="1836"/>
                <a:ext cx="50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PC SW</a:t>
                </a:r>
              </a:p>
            </p:txBody>
          </p:sp>
          <p:sp>
            <p:nvSpPr>
              <p:cNvPr id="20541" name="Rectangle 81"/>
              <p:cNvSpPr>
                <a:spLocks noChangeArrowheads="1"/>
              </p:cNvSpPr>
              <p:nvPr/>
            </p:nvSpPr>
            <p:spPr bwMode="auto">
              <a:xfrm>
                <a:off x="5319" y="1836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  <p:sp>
            <p:nvSpPr>
              <p:cNvPr id="20542" name="Rectangle 82"/>
              <p:cNvSpPr>
                <a:spLocks noChangeArrowheads="1"/>
              </p:cNvSpPr>
              <p:nvPr/>
            </p:nvSpPr>
            <p:spPr bwMode="auto">
              <a:xfrm>
                <a:off x="3783" y="1692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0543" name="Rectangle 83"/>
              <p:cNvSpPr>
                <a:spLocks noChangeArrowheads="1"/>
              </p:cNvSpPr>
              <p:nvPr/>
            </p:nvSpPr>
            <p:spPr bwMode="auto">
              <a:xfrm>
                <a:off x="4311" y="1692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0544" name="Rectangle 84"/>
              <p:cNvSpPr>
                <a:spLocks noChangeArrowheads="1"/>
              </p:cNvSpPr>
              <p:nvPr/>
            </p:nvSpPr>
            <p:spPr bwMode="auto">
              <a:xfrm>
                <a:off x="5271" y="1692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20545" name="Rectangle 85"/>
              <p:cNvSpPr>
                <a:spLocks noChangeArrowheads="1"/>
              </p:cNvSpPr>
              <p:nvPr/>
            </p:nvSpPr>
            <p:spPr bwMode="auto">
              <a:xfrm>
                <a:off x="3796" y="1684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21" name="Group 94"/>
            <p:cNvGrpSpPr>
              <a:grpSpLocks/>
            </p:cNvGrpSpPr>
            <p:nvPr/>
          </p:nvGrpSpPr>
          <p:grpSpPr bwMode="auto">
            <a:xfrm>
              <a:off x="3783" y="2068"/>
              <a:ext cx="2085" cy="364"/>
              <a:chOff x="3783" y="2068"/>
              <a:chExt cx="2085" cy="364"/>
            </a:xfrm>
          </p:grpSpPr>
          <p:sp>
            <p:nvSpPr>
              <p:cNvPr id="20532" name="Rectangle 87"/>
              <p:cNvSpPr>
                <a:spLocks noChangeArrowheads="1"/>
              </p:cNvSpPr>
              <p:nvPr/>
            </p:nvSpPr>
            <p:spPr bwMode="auto">
              <a:xfrm>
                <a:off x="3783" y="2220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  <p:sp>
            <p:nvSpPr>
              <p:cNvPr id="20533" name="Rectangle 88"/>
              <p:cNvSpPr>
                <a:spLocks noChangeArrowheads="1"/>
              </p:cNvSpPr>
              <p:nvPr/>
            </p:nvSpPr>
            <p:spPr bwMode="auto">
              <a:xfrm>
                <a:off x="4311" y="2220"/>
                <a:ext cx="79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Leitung SW</a:t>
                </a:r>
              </a:p>
            </p:txBody>
          </p:sp>
          <p:sp>
            <p:nvSpPr>
              <p:cNvPr id="20534" name="Rectangle 89"/>
              <p:cNvSpPr>
                <a:spLocks noChangeArrowheads="1"/>
              </p:cNvSpPr>
              <p:nvPr/>
            </p:nvSpPr>
            <p:spPr bwMode="auto">
              <a:xfrm>
                <a:off x="5319" y="2220"/>
                <a:ext cx="46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b="1"/>
                  <a:t>NULL</a:t>
                </a:r>
              </a:p>
            </p:txBody>
          </p:sp>
          <p:sp>
            <p:nvSpPr>
              <p:cNvPr id="20535" name="Rectangle 90"/>
              <p:cNvSpPr>
                <a:spLocks noChangeArrowheads="1"/>
              </p:cNvSpPr>
              <p:nvPr/>
            </p:nvSpPr>
            <p:spPr bwMode="auto">
              <a:xfrm>
                <a:off x="3783" y="2076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0536" name="Rectangle 91"/>
              <p:cNvSpPr>
                <a:spLocks noChangeArrowheads="1"/>
              </p:cNvSpPr>
              <p:nvPr/>
            </p:nvSpPr>
            <p:spPr bwMode="auto">
              <a:xfrm>
                <a:off x="4311" y="2076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0537" name="Rectangle 92"/>
              <p:cNvSpPr>
                <a:spLocks noChangeArrowheads="1"/>
              </p:cNvSpPr>
              <p:nvPr/>
            </p:nvSpPr>
            <p:spPr bwMode="auto">
              <a:xfrm>
                <a:off x="5271" y="2076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20538" name="Rectangle 93"/>
              <p:cNvSpPr>
                <a:spLocks noChangeArrowheads="1"/>
              </p:cNvSpPr>
              <p:nvPr/>
            </p:nvSpPr>
            <p:spPr bwMode="auto">
              <a:xfrm>
                <a:off x="3796" y="2068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22" name="Group 102"/>
            <p:cNvGrpSpPr>
              <a:grpSpLocks/>
            </p:cNvGrpSpPr>
            <p:nvPr/>
          </p:nvGrpSpPr>
          <p:grpSpPr bwMode="auto">
            <a:xfrm>
              <a:off x="3783" y="2452"/>
              <a:ext cx="2085" cy="364"/>
              <a:chOff x="3783" y="2452"/>
              <a:chExt cx="2085" cy="364"/>
            </a:xfrm>
          </p:grpSpPr>
          <p:sp>
            <p:nvSpPr>
              <p:cNvPr id="20525" name="Rectangle 95"/>
              <p:cNvSpPr>
                <a:spLocks noChangeArrowheads="1"/>
              </p:cNvSpPr>
              <p:nvPr/>
            </p:nvSpPr>
            <p:spPr bwMode="auto">
              <a:xfrm>
                <a:off x="3783" y="2604"/>
                <a:ext cx="41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dirty="0"/>
                  <a:t>PERS</a:t>
                </a:r>
              </a:p>
            </p:txBody>
          </p:sp>
          <p:sp>
            <p:nvSpPr>
              <p:cNvPr id="20526" name="Rectangle 96"/>
              <p:cNvSpPr>
                <a:spLocks noChangeArrowheads="1"/>
              </p:cNvSpPr>
              <p:nvPr/>
            </p:nvSpPr>
            <p:spPr bwMode="auto">
              <a:xfrm>
                <a:off x="4311" y="2604"/>
                <a:ext cx="62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dirty="0"/>
                  <a:t>Personal</a:t>
                </a:r>
              </a:p>
            </p:txBody>
          </p:sp>
          <p:sp>
            <p:nvSpPr>
              <p:cNvPr id="20527" name="Rectangle 97"/>
              <p:cNvSpPr>
                <a:spLocks noChangeArrowheads="1"/>
              </p:cNvSpPr>
              <p:nvPr/>
            </p:nvSpPr>
            <p:spPr bwMode="auto">
              <a:xfrm>
                <a:off x="5319" y="2604"/>
                <a:ext cx="46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b="1"/>
                  <a:t>NULL</a:t>
                </a:r>
              </a:p>
            </p:txBody>
          </p:sp>
          <p:sp>
            <p:nvSpPr>
              <p:cNvPr id="20528" name="Rectangle 98"/>
              <p:cNvSpPr>
                <a:spLocks noChangeArrowheads="1"/>
              </p:cNvSpPr>
              <p:nvPr/>
            </p:nvSpPr>
            <p:spPr bwMode="auto">
              <a:xfrm>
                <a:off x="3783" y="2460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0529" name="Rectangle 99"/>
              <p:cNvSpPr>
                <a:spLocks noChangeArrowheads="1"/>
              </p:cNvSpPr>
              <p:nvPr/>
            </p:nvSpPr>
            <p:spPr bwMode="auto">
              <a:xfrm>
                <a:off x="4311" y="2460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0530" name="Rectangle 100"/>
              <p:cNvSpPr>
                <a:spLocks noChangeArrowheads="1"/>
              </p:cNvSpPr>
              <p:nvPr/>
            </p:nvSpPr>
            <p:spPr bwMode="auto">
              <a:xfrm>
                <a:off x="5271" y="2460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20531" name="Rectangle 101"/>
              <p:cNvSpPr>
                <a:spLocks noChangeArrowheads="1"/>
              </p:cNvSpPr>
              <p:nvPr/>
            </p:nvSpPr>
            <p:spPr bwMode="auto">
              <a:xfrm>
                <a:off x="3796" y="2452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23" name="AutoShape 103"/>
            <p:cNvSpPr>
              <a:spLocks noChangeArrowheads="1"/>
            </p:cNvSpPr>
            <p:nvPr/>
          </p:nvSpPr>
          <p:spPr bwMode="auto">
            <a:xfrm>
              <a:off x="3700" y="868"/>
              <a:ext cx="2248" cy="1960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Rectangle 104"/>
            <p:cNvSpPr>
              <a:spLocks noChangeArrowheads="1"/>
            </p:cNvSpPr>
            <p:nvPr/>
          </p:nvSpPr>
          <p:spPr bwMode="auto">
            <a:xfrm>
              <a:off x="3783" y="2844"/>
              <a:ext cx="8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i="1"/>
                <a:t>Abteilungen</a:t>
              </a:r>
            </a:p>
          </p:txBody>
        </p:sp>
      </p:grpSp>
      <p:sp>
        <p:nvSpPr>
          <p:cNvPr id="20515" name="Rectangle 106"/>
          <p:cNvSpPr>
            <a:spLocks noChangeArrowheads="1"/>
          </p:cNvSpPr>
          <p:nvPr/>
        </p:nvSpPr>
        <p:spPr bwMode="auto">
          <a:xfrm>
            <a:off x="428625" y="1073150"/>
            <a:ext cx="8428038" cy="471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Rectangle 107"/>
          <p:cNvSpPr>
            <a:spLocks noChangeArrowheads="1"/>
          </p:cNvSpPr>
          <p:nvPr/>
        </p:nvSpPr>
        <p:spPr bwMode="auto">
          <a:xfrm>
            <a:off x="479425" y="5810250"/>
            <a:ext cx="1720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Projektdatenbank</a:t>
            </a:r>
          </a:p>
        </p:txBody>
      </p:sp>
      <p:sp>
        <p:nvSpPr>
          <p:cNvPr id="21542" name="Rectangle 10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</a:rPr>
              <a:t>RDM: Projektdatenbank</a:t>
            </a:r>
          </a:p>
        </p:txBody>
      </p:sp>
      <p:sp>
        <p:nvSpPr>
          <p:cNvPr id="107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400800"/>
            <a:ext cx="1008063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3557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Standardwerte für Spalten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</a:rPr>
              <a:t>Beim Einfügen von Reihen in eine Tabelle können einzelne Spalten </a:t>
            </a:r>
            <a:r>
              <a:rPr lang="de-DE" sz="1800" dirty="0" err="1">
                <a:ea typeface="ＭＳ Ｐゴシック" charset="0"/>
              </a:rPr>
              <a:t>unspezifiziert</a:t>
            </a:r>
            <a:r>
              <a:rPr lang="de-DE" sz="1800" dirty="0">
                <a:ea typeface="ＭＳ Ｐゴシック" charset="0"/>
              </a:rPr>
              <a:t> bleiben.</a:t>
            </a: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 smtClean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 smtClean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dirty="0" smtClean="0">
                <a:ea typeface="ＭＳ Ｐゴシック" charset="0"/>
              </a:rPr>
              <a:t>Fehlende </a:t>
            </a:r>
            <a:r>
              <a:rPr lang="de-DE" sz="1800" dirty="0">
                <a:ea typeface="ＭＳ Ｐゴシック" charset="0"/>
              </a:rPr>
              <a:t>Werte werden mit </a:t>
            </a:r>
            <a:r>
              <a:rPr lang="de-DE" sz="1800" b="1" dirty="0">
                <a:ea typeface="ＭＳ Ｐゴシック" charset="0"/>
              </a:rPr>
              <a:t>null</a:t>
            </a:r>
            <a:r>
              <a:rPr lang="de-DE" sz="1800" dirty="0">
                <a:ea typeface="ＭＳ Ｐゴシック" charset="0"/>
              </a:rPr>
              <a:t> oder mit bei der Tabellenerzeugung angegebenen Standardwerten belegt.</a:t>
            </a:r>
          </a:p>
          <a:p>
            <a:pPr lvl="1"/>
            <a:r>
              <a:rPr lang="de-DE" sz="1800" dirty="0">
                <a:ea typeface="ＭＳ Ｐゴシック" charset="0"/>
              </a:rPr>
              <a:t>Standardwerte können </a:t>
            </a:r>
            <a:r>
              <a:rPr lang="de-DE" sz="1800" dirty="0" err="1">
                <a:ea typeface="ＭＳ Ｐゴシック" charset="0"/>
              </a:rPr>
              <a:t>Literale</a:t>
            </a:r>
            <a:r>
              <a:rPr lang="de-DE" sz="1800" dirty="0">
                <a:ea typeface="ＭＳ Ｐゴシック" charset="0"/>
              </a:rPr>
              <a:t> eines Basisdatentyps sein.</a:t>
            </a:r>
          </a:p>
          <a:p>
            <a:pPr lvl="1"/>
            <a:r>
              <a:rPr lang="de-DE" sz="1800" dirty="0">
                <a:ea typeface="ＭＳ Ｐゴシック" charset="0"/>
              </a:rPr>
              <a:t>Standardwerte können eine parameterlose SQL-Funktion sein, die zum </a:t>
            </a:r>
            <a:r>
              <a:rPr lang="de-DE" sz="1800" dirty="0" err="1">
                <a:ea typeface="ＭＳ Ｐゴシック" charset="0"/>
              </a:rPr>
              <a:t>Einfügezeitpunkt</a:t>
            </a:r>
            <a:r>
              <a:rPr lang="de-DE" sz="1800" dirty="0">
                <a:ea typeface="ＭＳ Ｐゴシック" charset="0"/>
              </a:rPr>
              <a:t> ausgewertet wird.</a:t>
            </a: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i="1" smtClean="0">
                <a:ea typeface="ＭＳ Ｐゴシック" charset="0"/>
              </a:rPr>
              <a:t>Datenunabhängigkeit</a:t>
            </a:r>
            <a:r>
              <a:rPr lang="de-DE" sz="1800" smtClean="0">
                <a:ea typeface="ＭＳ Ｐゴシック" charset="0"/>
              </a:rPr>
              <a:t> und </a:t>
            </a:r>
            <a:r>
              <a:rPr lang="de-DE" sz="1800" i="1" smtClean="0">
                <a:ea typeface="ＭＳ Ｐゴシック" charset="0"/>
              </a:rPr>
              <a:t>Schemaevolution</a:t>
            </a:r>
            <a:r>
              <a:rPr lang="de-DE" sz="1800" smtClean="0">
                <a:ea typeface="ＭＳ Ｐゴシック" charset="0"/>
              </a:rPr>
              <a:t>:</a:t>
            </a:r>
          </a:p>
          <a:p>
            <a:pPr lvl="1"/>
            <a:r>
              <a:rPr lang="de-DE" sz="1800" smtClean="0">
                <a:ea typeface="ＭＳ Ｐゴシック" charset="0"/>
              </a:rPr>
              <a:t>Existierende Anwendungsprogramme können auch nach dem Erweitern einer Relation konsistent mit neu erstellten Anwendungen interagieren</a:t>
            </a:r>
            <a:endParaRPr lang="de-DE" sz="1800" dirty="0">
              <a:ea typeface="ＭＳ Ｐゴシック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971600" y="1993146"/>
            <a:ext cx="3587262" cy="643766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de-DE" sz="1200" b="1" dirty="0" err="1">
                <a:latin typeface="Courier New" charset="0"/>
              </a:rPr>
              <a:t>insert</a:t>
            </a:r>
            <a:r>
              <a:rPr lang="de-DE" sz="1200" b="1" dirty="0">
                <a:latin typeface="Courier New" charset="0"/>
              </a:rPr>
              <a:t> </a:t>
            </a:r>
            <a:r>
              <a:rPr lang="de-DE" sz="1200" b="1" dirty="0" err="1">
                <a:latin typeface="Courier New" charset="0"/>
              </a:rPr>
              <a:t>into</a:t>
            </a:r>
            <a:r>
              <a:rPr lang="de-DE" sz="1200" b="1" dirty="0">
                <a:latin typeface="Courier New" charset="0"/>
              </a:rPr>
              <a:t> </a:t>
            </a:r>
            <a:r>
              <a:rPr lang="de-DE" sz="1200" dirty="0">
                <a:latin typeface="Courier New" charset="0"/>
              </a:rPr>
              <a:t>Mitarbeiter</a:t>
            </a:r>
          </a:p>
          <a:p>
            <a:pPr>
              <a:defRPr/>
            </a:pPr>
            <a:r>
              <a:rPr lang="de-DE" sz="1200" dirty="0">
                <a:latin typeface="Courier New" charset="0"/>
              </a:rPr>
              <a:t>  (Name, Gehalt, Urlaub)</a:t>
            </a:r>
          </a:p>
          <a:p>
            <a:pPr>
              <a:defRPr/>
            </a:pPr>
            <a:r>
              <a:rPr lang="de-DE" sz="1200" b="1" dirty="0" err="1">
                <a:latin typeface="Courier New" charset="0"/>
              </a:rPr>
              <a:t>values</a:t>
            </a:r>
            <a:r>
              <a:rPr lang="de-DE" sz="1200" b="1" dirty="0">
                <a:latin typeface="Courier New" charset="0"/>
              </a:rPr>
              <a:t> </a:t>
            </a:r>
            <a:r>
              <a:rPr lang="de-DE" sz="1200" dirty="0" smtClean="0">
                <a:latin typeface="Courier New" charset="0"/>
              </a:rPr>
              <a:t>('Peter', </a:t>
            </a:r>
            <a:r>
              <a:rPr lang="de-DE" sz="1200" dirty="0">
                <a:latin typeface="Courier New" charset="0"/>
              </a:rPr>
              <a:t>3000, null)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910554" y="1993146"/>
            <a:ext cx="3587262" cy="643766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de-DE" sz="1200" b="1" dirty="0" err="1">
                <a:latin typeface="Courier New" charset="0"/>
              </a:rPr>
              <a:t>insert</a:t>
            </a:r>
            <a:r>
              <a:rPr lang="de-DE" sz="1200" b="1" dirty="0">
                <a:latin typeface="Courier New" charset="0"/>
              </a:rPr>
              <a:t> </a:t>
            </a:r>
            <a:r>
              <a:rPr lang="de-DE" sz="1200" b="1" dirty="0" err="1">
                <a:latin typeface="Courier New" charset="0"/>
              </a:rPr>
              <a:t>into</a:t>
            </a:r>
            <a:r>
              <a:rPr lang="de-DE" sz="1200" b="1" dirty="0">
                <a:latin typeface="Courier New" charset="0"/>
              </a:rPr>
              <a:t> </a:t>
            </a:r>
            <a:r>
              <a:rPr lang="de-DE" sz="1200" dirty="0">
                <a:latin typeface="Courier New" charset="0"/>
              </a:rPr>
              <a:t>Mitarbeiter</a:t>
            </a:r>
          </a:p>
          <a:p>
            <a:pPr>
              <a:defRPr/>
            </a:pPr>
            <a:r>
              <a:rPr lang="de-DE" sz="1200" dirty="0">
                <a:latin typeface="Courier New" charset="0"/>
              </a:rPr>
              <a:t>  (Name, Gehalt)</a:t>
            </a:r>
          </a:p>
          <a:p>
            <a:pPr>
              <a:defRPr/>
            </a:pPr>
            <a:r>
              <a:rPr lang="de-DE" sz="1200" b="1" dirty="0" err="1">
                <a:latin typeface="Courier New" charset="0"/>
              </a:rPr>
              <a:t>values</a:t>
            </a:r>
            <a:r>
              <a:rPr lang="de-DE" sz="1200" b="1" dirty="0">
                <a:latin typeface="Courier New" charset="0"/>
              </a:rPr>
              <a:t> </a:t>
            </a:r>
            <a:r>
              <a:rPr lang="de-DE" sz="1200" dirty="0" smtClean="0">
                <a:latin typeface="Courier New" charset="0"/>
              </a:rPr>
              <a:t>('Peter</a:t>
            </a:r>
            <a:r>
              <a:rPr lang="de-DE" sz="1200" dirty="0">
                <a:latin typeface="Courier New" charset="0"/>
              </a:rPr>
              <a:t>'</a:t>
            </a:r>
            <a:r>
              <a:rPr lang="de-DE" sz="1200" dirty="0" smtClean="0">
                <a:latin typeface="Courier New" charset="0"/>
              </a:rPr>
              <a:t>, </a:t>
            </a:r>
            <a:r>
              <a:rPr lang="de-DE" sz="1200" dirty="0">
                <a:latin typeface="Courier New" charset="0"/>
              </a:rPr>
              <a:t>3000)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3405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Annahmen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6071"/>
            <a:ext cx="8229600" cy="4530683"/>
          </a:xfrm>
        </p:spPr>
      </p:pic>
    </p:spTree>
    <p:extLst>
      <p:ext uri="{BB962C8B-B14F-4D97-AF65-F5344CB8AC3E}">
        <p14:creationId xmlns:p14="http://schemas.microsoft.com/office/powerpoint/2010/main" val="99561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Unvollständigkeit</a:t>
            </a:r>
            <a:r>
              <a:rPr lang="en-US" dirty="0" smtClean="0"/>
              <a:t> in den </a:t>
            </a:r>
            <a:r>
              <a:rPr lang="en-US" dirty="0" err="1" smtClean="0"/>
              <a:t>Daten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pic>
        <p:nvPicPr>
          <p:cNvPr id="13" name="Inhaltsplatzhalt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0836"/>
            <a:ext cx="8229600" cy="4541152"/>
          </a:xfrm>
        </p:spPr>
      </p:pic>
    </p:spTree>
    <p:extLst>
      <p:ext uri="{BB962C8B-B14F-4D97-AF65-F5344CB8AC3E}">
        <p14:creationId xmlns:p14="http://schemas.microsoft.com/office/powerpoint/2010/main" val="95096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NULL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bekannt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4123"/>
            <a:ext cx="8229600" cy="491457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08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bekannt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anwendbar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50" y="1196975"/>
            <a:ext cx="6682499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88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+mn-lt"/>
              </a:rPr>
              <a:t>Null-Werte</a:t>
            </a:r>
            <a:endParaRPr lang="de-DE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7787208" cy="4968875"/>
          </a:xfrm>
        </p:spPr>
        <p:txBody>
          <a:bodyPr/>
          <a:lstStyle/>
          <a:p>
            <a:r>
              <a:rPr lang="de-DE" sz="2000" dirty="0">
                <a:ea typeface="ＭＳ Ｐゴシック" charset="0"/>
              </a:rPr>
              <a:t>Jeder SQL-Basisdatentyp </a:t>
            </a:r>
            <a:r>
              <a:rPr lang="de-DE" sz="2000" dirty="0" smtClean="0">
                <a:ea typeface="ＭＳ Ｐゴシック" charset="0"/>
              </a:rPr>
              <a:t>um </a:t>
            </a:r>
            <a:r>
              <a:rPr lang="de-DE" sz="2000" dirty="0">
                <a:ea typeface="ＭＳ Ｐゴシック" charset="0"/>
              </a:rPr>
              <a:t>den ausgezeichneten Wert </a:t>
            </a:r>
            <a:r>
              <a:rPr lang="de-DE" sz="2000" b="1" dirty="0">
                <a:ea typeface="ＭＳ Ｐゴシック" charset="0"/>
              </a:rPr>
              <a:t>null</a:t>
            </a:r>
            <a:r>
              <a:rPr lang="de-DE" sz="2000" dirty="0">
                <a:ea typeface="ＭＳ Ｐゴシック" charset="0"/>
              </a:rPr>
              <a:t> </a:t>
            </a:r>
            <a:r>
              <a:rPr lang="de-DE" sz="2000" dirty="0" smtClean="0">
                <a:ea typeface="ＭＳ Ｐゴシック" charset="0"/>
              </a:rPr>
              <a:t>erweitert (verschieden von </a:t>
            </a:r>
            <a:r>
              <a:rPr lang="de-DE" sz="2000" dirty="0">
                <a:ea typeface="ＭＳ Ｐゴシック" charset="0"/>
              </a:rPr>
              <a:t>jedem anderen </a:t>
            </a:r>
            <a:r>
              <a:rPr lang="de-DE" sz="2000" dirty="0" smtClean="0">
                <a:ea typeface="ＭＳ Ｐゴシック" charset="0"/>
              </a:rPr>
              <a:t>Wert)</a:t>
            </a:r>
          </a:p>
          <a:p>
            <a:pPr lvl="1"/>
            <a:r>
              <a:rPr lang="de-DE" sz="1800" dirty="0" smtClean="0">
                <a:ea typeface="ＭＳ Ｐゴシック" charset="0"/>
              </a:rPr>
              <a:t>NULL ≠ NULL (z.B. beim Verbund)</a:t>
            </a:r>
          </a:p>
          <a:p>
            <a:r>
              <a:rPr lang="de-DE" sz="2000" dirty="0" smtClean="0">
                <a:ea typeface="ＭＳ Ｐゴシック" charset="0"/>
              </a:rPr>
              <a:t>Null ist Default-Wert sofern möglich bzw. nicht speziell definiert</a:t>
            </a:r>
            <a:endParaRPr lang="de-DE" sz="2000" dirty="0">
              <a:ea typeface="ＭＳ Ｐゴシック" charset="0"/>
            </a:endParaRPr>
          </a:p>
          <a:p>
            <a:r>
              <a:rPr lang="de-DE" sz="2000" dirty="0">
                <a:ea typeface="ＭＳ Ｐゴシック" charset="0"/>
              </a:rPr>
              <a:t>Das Auftreten von Nullwerten in Attributen oder Variablen </a:t>
            </a:r>
            <a:r>
              <a:rPr lang="de-DE" sz="2000" dirty="0" smtClean="0">
                <a:ea typeface="ＭＳ Ｐゴシック" charset="0"/>
              </a:rPr>
              <a:t>kann </a:t>
            </a:r>
            <a:r>
              <a:rPr lang="de-DE" sz="2000" dirty="0">
                <a:ea typeface="ＭＳ Ｐゴシック" charset="0"/>
              </a:rPr>
              <a:t>verboten </a:t>
            </a:r>
            <a:r>
              <a:rPr lang="de-DE" sz="2000" dirty="0" smtClean="0">
                <a:ea typeface="ＭＳ Ｐゴシック" charset="0"/>
              </a:rPr>
              <a:t>werden (dann typspezifischer Default-Wert)</a:t>
            </a:r>
            <a:endParaRPr lang="de-DE" sz="2000" dirty="0">
              <a:ea typeface="ＭＳ Ｐゴシック" charset="0"/>
            </a:endParaRPr>
          </a:p>
          <a:p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>
                <a:latin typeface="+mn-lt"/>
              </a:rPr>
              <a:pPr>
                <a:defRPr/>
              </a:pPr>
              <a:t>25</a:t>
            </a:fld>
            <a:endParaRPr lang="de-DE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43608" y="3789040"/>
            <a:ext cx="4763641" cy="138243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>
                <a:latin typeface="Courier New" charset="0"/>
              </a:rPr>
              <a:t>CREATE TABLE </a:t>
            </a:r>
            <a:r>
              <a:rPr lang="de-DE" sz="1400" dirty="0" err="1">
                <a:latin typeface="Courier New" charset="0"/>
              </a:rPr>
              <a:t>Persons</a:t>
            </a:r>
            <a:r>
              <a:rPr lang="de-DE" sz="1400" dirty="0">
                <a:latin typeface="Courier New" charset="0"/>
              </a:rPr>
              <a:t> (    </a:t>
            </a:r>
            <a:endParaRPr lang="de-DE" sz="1400" dirty="0" smtClean="0">
              <a:latin typeface="Courier New" charset="0"/>
            </a:endParaRPr>
          </a:p>
          <a:p>
            <a:pPr>
              <a:defRPr/>
            </a:pPr>
            <a:r>
              <a:rPr lang="de-DE" sz="1400" dirty="0" smtClean="0">
                <a:latin typeface="Courier New" charset="0"/>
              </a:rPr>
              <a:t>   ID </a:t>
            </a:r>
            <a:r>
              <a:rPr lang="de-DE" sz="1400" dirty="0" err="1">
                <a:latin typeface="Courier New" charset="0"/>
              </a:rPr>
              <a:t>int</a:t>
            </a:r>
            <a:r>
              <a:rPr lang="de-DE" sz="1400" dirty="0">
                <a:latin typeface="Courier New" charset="0"/>
              </a:rPr>
              <a:t> NOT </a:t>
            </a:r>
            <a:r>
              <a:rPr lang="de-DE" sz="1400" dirty="0" smtClean="0">
                <a:latin typeface="Courier New" charset="0"/>
              </a:rPr>
              <a:t>NULL,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</a:t>
            </a:r>
            <a:r>
              <a:rPr lang="de-DE" sz="1400" dirty="0" smtClean="0">
                <a:latin typeface="Courier New" charset="0"/>
              </a:rPr>
              <a:t>  </a:t>
            </a:r>
            <a:r>
              <a:rPr lang="de-DE" sz="1400" dirty="0" err="1" smtClean="0">
                <a:latin typeface="Courier New" charset="0"/>
              </a:rPr>
              <a:t>LastName</a:t>
            </a:r>
            <a:r>
              <a:rPr lang="de-DE" sz="1400" dirty="0" smtClean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varchar</a:t>
            </a:r>
            <a:r>
              <a:rPr lang="de-DE" sz="1400" dirty="0">
                <a:latin typeface="Courier New" charset="0"/>
              </a:rPr>
              <a:t>(255) </a:t>
            </a:r>
            <a:r>
              <a:rPr lang="de-DE" sz="1400" b="1" dirty="0">
                <a:latin typeface="Courier New" charset="0"/>
              </a:rPr>
              <a:t>NOT NULL</a:t>
            </a:r>
            <a:r>
              <a:rPr lang="de-DE" sz="1400" dirty="0" smtClean="0">
                <a:latin typeface="Courier New" charset="0"/>
              </a:rPr>
              <a:t>,</a:t>
            </a:r>
          </a:p>
          <a:p>
            <a:pPr>
              <a:defRPr/>
            </a:pPr>
            <a:r>
              <a:rPr lang="de-DE" sz="1400" dirty="0" smtClean="0">
                <a:latin typeface="Courier New" charset="0"/>
              </a:rPr>
              <a:t>   </a:t>
            </a:r>
            <a:r>
              <a:rPr lang="de-DE" sz="1400" dirty="0" err="1" smtClean="0">
                <a:latin typeface="Courier New" charset="0"/>
              </a:rPr>
              <a:t>FirstName</a:t>
            </a:r>
            <a:r>
              <a:rPr lang="de-DE" sz="1400" dirty="0" smtClean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varchar</a:t>
            </a:r>
            <a:r>
              <a:rPr lang="de-DE" sz="1400" dirty="0">
                <a:latin typeface="Courier New" charset="0"/>
              </a:rPr>
              <a:t>(255),    </a:t>
            </a:r>
            <a:endParaRPr lang="de-DE" sz="1400" dirty="0" smtClean="0">
              <a:latin typeface="Courier New" charset="0"/>
            </a:endParaRP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</a:t>
            </a:r>
            <a:r>
              <a:rPr lang="de-DE" sz="1400" dirty="0" smtClean="0">
                <a:latin typeface="Courier New" charset="0"/>
              </a:rPr>
              <a:t>  Age </a:t>
            </a:r>
            <a:r>
              <a:rPr lang="de-DE" sz="1400" dirty="0" err="1">
                <a:latin typeface="Courier New" charset="0"/>
              </a:rPr>
              <a:t>int</a:t>
            </a:r>
            <a:r>
              <a:rPr lang="de-DE" sz="1400" dirty="0">
                <a:latin typeface="Courier New" charset="0"/>
              </a:rPr>
              <a:t>,    </a:t>
            </a:r>
            <a:endParaRPr lang="de-DE" sz="1400" dirty="0" smtClean="0">
              <a:latin typeface="Courier New" charset="0"/>
            </a:endParaRP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</a:t>
            </a:r>
            <a:r>
              <a:rPr lang="de-DE" sz="1400" dirty="0" smtClean="0">
                <a:latin typeface="Courier New" charset="0"/>
              </a:rPr>
              <a:t>  City </a:t>
            </a:r>
            <a:r>
              <a:rPr lang="de-DE" sz="1400" dirty="0" err="1">
                <a:latin typeface="Courier New" charset="0"/>
              </a:rPr>
              <a:t>varchar</a:t>
            </a:r>
            <a:r>
              <a:rPr lang="de-DE" sz="1400" dirty="0">
                <a:latin typeface="Courier New" charset="0"/>
              </a:rPr>
              <a:t>(255) </a:t>
            </a:r>
            <a:r>
              <a:rPr lang="de-DE" sz="1400" b="1" dirty="0">
                <a:latin typeface="Courier New" charset="0"/>
              </a:rPr>
              <a:t>DEFAULT</a:t>
            </a:r>
            <a:r>
              <a:rPr lang="de-DE" sz="1400" dirty="0">
                <a:latin typeface="Courier New" charset="0"/>
              </a:rPr>
              <a:t> '</a:t>
            </a:r>
            <a:r>
              <a:rPr lang="de-DE" sz="1400" dirty="0" err="1">
                <a:latin typeface="Courier New" charset="0"/>
              </a:rPr>
              <a:t>Sandnes</a:t>
            </a:r>
            <a:r>
              <a:rPr lang="de-DE" sz="1400" dirty="0">
                <a:latin typeface="Courier New" charset="0"/>
              </a:rPr>
              <a:t>');</a:t>
            </a:r>
          </a:p>
        </p:txBody>
      </p:sp>
    </p:spTree>
    <p:extLst>
      <p:ext uri="{BB962C8B-B14F-4D97-AF65-F5344CB8AC3E}">
        <p14:creationId xmlns:p14="http://schemas.microsoft.com/office/powerpoint/2010/main" val="52158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Nullwerte und </a:t>
            </a:r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Wahrheitswerte</a:t>
            </a:r>
            <a:endParaRPr lang="de-DE" sz="18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</a:rPr>
              <a:t>Wahrheitstabellen der dreiwertigen SQL-Logik:</a:t>
            </a: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 smtClean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dirty="0" smtClean="0">
                <a:ea typeface="ＭＳ Ｐゴシック" charset="0"/>
              </a:rPr>
              <a:t>Schwierigkeiten </a:t>
            </a:r>
            <a:r>
              <a:rPr lang="de-DE" sz="1800" dirty="0">
                <a:ea typeface="ＭＳ Ｐゴシック" charset="0"/>
              </a:rPr>
              <a:t>bei der konsistenten Erweiterung einer Domäne um Nullwerte werden bereits am einfachen Beispiel der Booleschen Werte und der grundlegenden logischen Äquivalenz </a:t>
            </a:r>
            <a:r>
              <a:rPr lang="de-DE" sz="1800" b="1" dirty="0">
                <a:ea typeface="ＭＳ Ｐゴシック" charset="0"/>
              </a:rPr>
              <a:t>x </a:t>
            </a:r>
            <a:r>
              <a:rPr lang="de-DE" sz="1800" b="1" dirty="0" err="1">
                <a:ea typeface="ＭＳ Ｐゴシック" charset="0"/>
              </a:rPr>
              <a:t>and</a:t>
            </a:r>
            <a:r>
              <a:rPr lang="de-DE" sz="1800" b="1" dirty="0">
                <a:ea typeface="ＭＳ Ｐゴシック" charset="0"/>
              </a:rPr>
              <a:t> not x = </a:t>
            </a:r>
            <a:r>
              <a:rPr lang="de-DE" sz="1800" b="1" dirty="0" err="1">
                <a:ea typeface="ＭＳ Ｐゴシック" charset="0"/>
              </a:rPr>
              <a:t>false</a:t>
            </a:r>
            <a:r>
              <a:rPr lang="de-DE" sz="1800" b="1" dirty="0">
                <a:ea typeface="ＭＳ Ｐゴシック" charset="0"/>
              </a:rPr>
              <a:t> </a:t>
            </a:r>
            <a:r>
              <a:rPr lang="de-DE" sz="1800" dirty="0">
                <a:ea typeface="ＭＳ Ｐゴシック" charset="0"/>
              </a:rPr>
              <a:t>deutlich, die bei der Erweiterung der Domäne um Nullwerte verletzt wird (</a:t>
            </a:r>
            <a:r>
              <a:rPr lang="de-DE" sz="1800" b="1" dirty="0">
                <a:ea typeface="ＭＳ Ｐゴシック" charset="0"/>
              </a:rPr>
              <a:t>null </a:t>
            </a:r>
            <a:r>
              <a:rPr lang="de-DE" sz="1800" b="1" dirty="0" err="1">
                <a:ea typeface="ＭＳ Ｐゴシック" charset="0"/>
              </a:rPr>
              <a:t>and</a:t>
            </a:r>
            <a:r>
              <a:rPr lang="de-DE" sz="1800" b="1" dirty="0">
                <a:ea typeface="ＭＳ Ｐゴシック" charset="0"/>
              </a:rPr>
              <a:t> not null = null</a:t>
            </a:r>
            <a:r>
              <a:rPr lang="de-DE" sz="1800" dirty="0">
                <a:ea typeface="ＭＳ Ｐゴシック" charset="0"/>
              </a:rPr>
              <a:t>)</a:t>
            </a:r>
          </a:p>
        </p:txBody>
      </p:sp>
      <p:grpSp>
        <p:nvGrpSpPr>
          <p:cNvPr id="30723" name="Group 11"/>
          <p:cNvGrpSpPr>
            <a:grpSpLocks/>
          </p:cNvGrpSpPr>
          <p:nvPr/>
        </p:nvGrpSpPr>
        <p:grpSpPr bwMode="auto">
          <a:xfrm>
            <a:off x="1342292" y="1835150"/>
            <a:ext cx="2379785" cy="1206500"/>
            <a:chOff x="916" y="1156"/>
            <a:chExt cx="1624" cy="760"/>
          </a:xfrm>
        </p:grpSpPr>
        <p:sp>
          <p:nvSpPr>
            <p:cNvPr id="25604" name="Rectangle 4"/>
            <p:cNvSpPr>
              <a:spLocks noChangeArrowheads="1"/>
            </p:cNvSpPr>
            <p:nvPr/>
          </p:nvSpPr>
          <p:spPr bwMode="auto">
            <a:xfrm>
              <a:off x="916" y="1156"/>
              <a:ext cx="1624" cy="7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+mn-lt"/>
              </a:endParaRPr>
            </a:p>
          </p:txBody>
        </p:sp>
        <p:sp>
          <p:nvSpPr>
            <p:cNvPr id="30741" name="Rectangle 5"/>
            <p:cNvSpPr>
              <a:spLocks noChangeArrowheads="1"/>
            </p:cNvSpPr>
            <p:nvPr/>
          </p:nvSpPr>
          <p:spPr bwMode="auto">
            <a:xfrm>
              <a:off x="951" y="1164"/>
              <a:ext cx="361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400">
                  <a:latin typeface="+mn-lt"/>
                </a:rPr>
                <a:t>OR</a:t>
              </a:r>
            </a:p>
            <a:p>
              <a:endParaRPr lang="de-DE" sz="1400">
                <a:latin typeface="+mn-lt"/>
              </a:endParaRPr>
            </a:p>
            <a:p>
              <a:r>
                <a:rPr lang="de-DE" sz="1400">
                  <a:latin typeface="+mn-lt"/>
                </a:rPr>
                <a:t>true</a:t>
              </a:r>
            </a:p>
            <a:p>
              <a:r>
                <a:rPr lang="de-DE" sz="1400">
                  <a:latin typeface="+mn-lt"/>
                </a:rPr>
                <a:t>false</a:t>
              </a:r>
            </a:p>
            <a:p>
              <a:r>
                <a:rPr lang="de-DE" sz="1400">
                  <a:latin typeface="+mn-lt"/>
                </a:rPr>
                <a:t>null</a:t>
              </a:r>
            </a:p>
          </p:txBody>
        </p:sp>
        <p:sp>
          <p:nvSpPr>
            <p:cNvPr id="30742" name="Rectangle 6"/>
            <p:cNvSpPr>
              <a:spLocks noChangeArrowheads="1"/>
            </p:cNvSpPr>
            <p:nvPr/>
          </p:nvSpPr>
          <p:spPr bwMode="auto">
            <a:xfrm>
              <a:off x="1384" y="1164"/>
              <a:ext cx="335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de-DE" sz="1400">
                  <a:latin typeface="+mn-lt"/>
                </a:rPr>
                <a:t>true</a:t>
              </a:r>
            </a:p>
            <a:p>
              <a:pPr algn="ctr"/>
              <a:endParaRPr lang="de-DE" sz="1400">
                <a:latin typeface="+mn-lt"/>
              </a:endParaRPr>
            </a:p>
            <a:p>
              <a:pPr algn="ctr"/>
              <a:r>
                <a:rPr lang="de-DE" sz="1400" i="1">
                  <a:latin typeface="+mn-lt"/>
                </a:rPr>
                <a:t>true</a:t>
              </a:r>
            </a:p>
            <a:p>
              <a:pPr algn="ctr"/>
              <a:r>
                <a:rPr lang="de-DE" sz="1400" i="1">
                  <a:latin typeface="+mn-lt"/>
                </a:rPr>
                <a:t>true</a:t>
              </a:r>
            </a:p>
            <a:p>
              <a:pPr algn="ctr"/>
              <a:r>
                <a:rPr lang="de-DE" sz="1400" i="1">
                  <a:latin typeface="+mn-lt"/>
                </a:rPr>
                <a:t>true</a:t>
              </a:r>
            </a:p>
          </p:txBody>
        </p:sp>
        <p:sp>
          <p:nvSpPr>
            <p:cNvPr id="30743" name="Rectangle 7"/>
            <p:cNvSpPr>
              <a:spLocks noChangeArrowheads="1"/>
            </p:cNvSpPr>
            <p:nvPr/>
          </p:nvSpPr>
          <p:spPr bwMode="auto">
            <a:xfrm>
              <a:off x="1731" y="1164"/>
              <a:ext cx="361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de-DE" sz="1400">
                  <a:latin typeface="+mn-lt"/>
                </a:rPr>
                <a:t>false</a:t>
              </a:r>
            </a:p>
            <a:p>
              <a:pPr algn="ctr"/>
              <a:endParaRPr lang="de-DE" sz="1400">
                <a:latin typeface="+mn-lt"/>
              </a:endParaRPr>
            </a:p>
            <a:p>
              <a:pPr algn="ctr"/>
              <a:r>
                <a:rPr lang="de-DE" sz="1400" i="1">
                  <a:latin typeface="+mn-lt"/>
                </a:rPr>
                <a:t>true</a:t>
              </a:r>
            </a:p>
            <a:p>
              <a:pPr algn="ctr"/>
              <a:r>
                <a:rPr lang="de-DE" sz="1400" i="1">
                  <a:latin typeface="+mn-lt"/>
                </a:rPr>
                <a:t>false</a:t>
              </a:r>
            </a:p>
            <a:p>
              <a:pPr algn="ctr"/>
              <a:r>
                <a:rPr lang="de-DE" sz="1400" i="1">
                  <a:latin typeface="+mn-lt"/>
                </a:rPr>
                <a:t>null</a:t>
              </a:r>
            </a:p>
          </p:txBody>
        </p:sp>
        <p:sp>
          <p:nvSpPr>
            <p:cNvPr id="30744" name="Rectangle 8"/>
            <p:cNvSpPr>
              <a:spLocks noChangeArrowheads="1"/>
            </p:cNvSpPr>
            <p:nvPr/>
          </p:nvSpPr>
          <p:spPr bwMode="auto">
            <a:xfrm>
              <a:off x="2106" y="1164"/>
              <a:ext cx="326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de-DE" sz="1400">
                  <a:latin typeface="+mn-lt"/>
                </a:rPr>
                <a:t>null</a:t>
              </a:r>
            </a:p>
            <a:p>
              <a:pPr algn="ctr"/>
              <a:endParaRPr lang="de-DE" sz="1400">
                <a:latin typeface="+mn-lt"/>
              </a:endParaRPr>
            </a:p>
            <a:p>
              <a:pPr algn="ctr"/>
              <a:r>
                <a:rPr lang="de-DE" sz="1400" i="1">
                  <a:latin typeface="+mn-lt"/>
                </a:rPr>
                <a:t>true</a:t>
              </a:r>
            </a:p>
            <a:p>
              <a:pPr algn="ctr"/>
              <a:r>
                <a:rPr lang="de-DE" sz="1400" i="1">
                  <a:latin typeface="+mn-lt"/>
                </a:rPr>
                <a:t>null</a:t>
              </a:r>
            </a:p>
            <a:p>
              <a:pPr algn="ctr"/>
              <a:r>
                <a:rPr lang="de-DE" sz="1400" i="1">
                  <a:latin typeface="+mn-lt"/>
                </a:rPr>
                <a:t>null</a:t>
              </a:r>
            </a:p>
          </p:txBody>
        </p:sp>
        <p:sp>
          <p:nvSpPr>
            <p:cNvPr id="30745" name="Line 9"/>
            <p:cNvSpPr>
              <a:spLocks noChangeShapeType="1"/>
            </p:cNvSpPr>
            <p:nvPr/>
          </p:nvSpPr>
          <p:spPr bwMode="auto">
            <a:xfrm>
              <a:off x="916" y="1392"/>
              <a:ext cx="1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400">
                <a:latin typeface="+mn-lt"/>
              </a:endParaRPr>
            </a:p>
          </p:txBody>
        </p:sp>
        <p:sp>
          <p:nvSpPr>
            <p:cNvPr id="30746" name="Line 10"/>
            <p:cNvSpPr>
              <a:spLocks noChangeShapeType="1"/>
            </p:cNvSpPr>
            <p:nvPr/>
          </p:nvSpPr>
          <p:spPr bwMode="auto">
            <a:xfrm>
              <a:off x="1296" y="1156"/>
              <a:ext cx="0" cy="7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400">
                <a:latin typeface="+mn-lt"/>
              </a:endParaRPr>
            </a:p>
          </p:txBody>
        </p:sp>
      </p:grpSp>
      <p:grpSp>
        <p:nvGrpSpPr>
          <p:cNvPr id="30724" name="Group 19"/>
          <p:cNvGrpSpPr>
            <a:grpSpLocks/>
          </p:cNvGrpSpPr>
          <p:nvPr/>
        </p:nvGrpSpPr>
        <p:grpSpPr bwMode="auto">
          <a:xfrm>
            <a:off x="4507523" y="1835150"/>
            <a:ext cx="2450123" cy="1206500"/>
            <a:chOff x="3076" y="1156"/>
            <a:chExt cx="1672" cy="760"/>
          </a:xfrm>
        </p:grpSpPr>
        <p:sp>
          <p:nvSpPr>
            <p:cNvPr id="25612" name="Rectangle 12"/>
            <p:cNvSpPr>
              <a:spLocks noChangeArrowheads="1"/>
            </p:cNvSpPr>
            <p:nvPr/>
          </p:nvSpPr>
          <p:spPr bwMode="auto">
            <a:xfrm>
              <a:off x="3076" y="1156"/>
              <a:ext cx="1672" cy="7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+mn-lt"/>
              </a:endParaRPr>
            </a:p>
          </p:txBody>
        </p:sp>
        <p:sp>
          <p:nvSpPr>
            <p:cNvPr id="30734" name="Rectangle 13"/>
            <p:cNvSpPr>
              <a:spLocks noChangeArrowheads="1"/>
            </p:cNvSpPr>
            <p:nvPr/>
          </p:nvSpPr>
          <p:spPr bwMode="auto">
            <a:xfrm>
              <a:off x="3111" y="1164"/>
              <a:ext cx="362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400">
                  <a:latin typeface="+mn-lt"/>
                </a:rPr>
                <a:t>AND</a:t>
              </a:r>
            </a:p>
            <a:p>
              <a:endParaRPr lang="de-DE" sz="1400">
                <a:latin typeface="+mn-lt"/>
              </a:endParaRPr>
            </a:p>
            <a:p>
              <a:r>
                <a:rPr lang="de-DE" sz="1400">
                  <a:latin typeface="+mn-lt"/>
                </a:rPr>
                <a:t>true</a:t>
              </a:r>
            </a:p>
            <a:p>
              <a:r>
                <a:rPr lang="de-DE" sz="1400">
                  <a:latin typeface="+mn-lt"/>
                </a:rPr>
                <a:t>false</a:t>
              </a:r>
            </a:p>
            <a:p>
              <a:r>
                <a:rPr lang="de-DE" sz="1400">
                  <a:latin typeface="+mn-lt"/>
                </a:rPr>
                <a:t>null</a:t>
              </a:r>
            </a:p>
          </p:txBody>
        </p:sp>
        <p:sp>
          <p:nvSpPr>
            <p:cNvPr id="30735" name="Rectangle 14"/>
            <p:cNvSpPr>
              <a:spLocks noChangeArrowheads="1"/>
            </p:cNvSpPr>
            <p:nvPr/>
          </p:nvSpPr>
          <p:spPr bwMode="auto">
            <a:xfrm>
              <a:off x="3603" y="1164"/>
              <a:ext cx="361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de-DE" sz="1400">
                  <a:latin typeface="+mn-lt"/>
                </a:rPr>
                <a:t>true</a:t>
              </a:r>
            </a:p>
            <a:p>
              <a:pPr algn="ctr"/>
              <a:endParaRPr lang="de-DE" sz="1400">
                <a:latin typeface="+mn-lt"/>
              </a:endParaRPr>
            </a:p>
            <a:p>
              <a:pPr algn="ctr"/>
              <a:r>
                <a:rPr lang="de-DE" sz="1400" i="1">
                  <a:latin typeface="+mn-lt"/>
                </a:rPr>
                <a:t>true</a:t>
              </a:r>
            </a:p>
            <a:p>
              <a:pPr algn="ctr"/>
              <a:r>
                <a:rPr lang="de-DE" sz="1400" i="1">
                  <a:latin typeface="+mn-lt"/>
                </a:rPr>
                <a:t>false</a:t>
              </a:r>
            </a:p>
            <a:p>
              <a:pPr algn="ctr"/>
              <a:r>
                <a:rPr lang="de-DE" sz="1400" i="1">
                  <a:latin typeface="+mn-lt"/>
                </a:rPr>
                <a:t>null</a:t>
              </a:r>
            </a:p>
          </p:txBody>
        </p:sp>
        <p:sp>
          <p:nvSpPr>
            <p:cNvPr id="30736" name="Rectangle 15"/>
            <p:cNvSpPr>
              <a:spLocks noChangeArrowheads="1"/>
            </p:cNvSpPr>
            <p:nvPr/>
          </p:nvSpPr>
          <p:spPr bwMode="auto">
            <a:xfrm>
              <a:off x="3987" y="1164"/>
              <a:ext cx="361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de-DE" sz="1400">
                  <a:latin typeface="+mn-lt"/>
                </a:rPr>
                <a:t>false</a:t>
              </a:r>
            </a:p>
            <a:p>
              <a:pPr algn="ctr"/>
              <a:endParaRPr lang="de-DE" sz="1400">
                <a:latin typeface="+mn-lt"/>
              </a:endParaRPr>
            </a:p>
            <a:p>
              <a:pPr algn="ctr"/>
              <a:r>
                <a:rPr lang="de-DE" sz="1400" i="1">
                  <a:latin typeface="+mn-lt"/>
                </a:rPr>
                <a:t>false</a:t>
              </a:r>
            </a:p>
            <a:p>
              <a:pPr algn="ctr"/>
              <a:r>
                <a:rPr lang="de-DE" sz="1400" i="1">
                  <a:latin typeface="+mn-lt"/>
                </a:rPr>
                <a:t>false</a:t>
              </a:r>
            </a:p>
            <a:p>
              <a:pPr algn="ctr"/>
              <a:r>
                <a:rPr lang="de-DE" sz="1400" i="1">
                  <a:latin typeface="+mn-lt"/>
                </a:rPr>
                <a:t>false</a:t>
              </a:r>
            </a:p>
          </p:txBody>
        </p:sp>
        <p:sp>
          <p:nvSpPr>
            <p:cNvPr id="30737" name="Rectangle 16"/>
            <p:cNvSpPr>
              <a:spLocks noChangeArrowheads="1"/>
            </p:cNvSpPr>
            <p:nvPr/>
          </p:nvSpPr>
          <p:spPr bwMode="auto">
            <a:xfrm>
              <a:off x="4371" y="1164"/>
              <a:ext cx="361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de-DE" sz="1400">
                  <a:latin typeface="+mn-lt"/>
                </a:rPr>
                <a:t>null</a:t>
              </a:r>
            </a:p>
            <a:p>
              <a:pPr algn="ctr"/>
              <a:endParaRPr lang="de-DE" sz="1400">
                <a:latin typeface="+mn-lt"/>
              </a:endParaRPr>
            </a:p>
            <a:p>
              <a:pPr algn="ctr"/>
              <a:r>
                <a:rPr lang="de-DE" sz="1400" i="1">
                  <a:latin typeface="+mn-lt"/>
                </a:rPr>
                <a:t>null</a:t>
              </a:r>
            </a:p>
            <a:p>
              <a:pPr algn="ctr"/>
              <a:r>
                <a:rPr lang="de-DE" sz="1400" i="1">
                  <a:latin typeface="+mn-lt"/>
                </a:rPr>
                <a:t>false</a:t>
              </a:r>
            </a:p>
            <a:p>
              <a:pPr algn="ctr"/>
              <a:r>
                <a:rPr lang="de-DE" sz="1400" i="1">
                  <a:latin typeface="+mn-lt"/>
                </a:rPr>
                <a:t>null</a:t>
              </a:r>
            </a:p>
          </p:txBody>
        </p:sp>
        <p:sp>
          <p:nvSpPr>
            <p:cNvPr id="30738" name="Line 17"/>
            <p:cNvSpPr>
              <a:spLocks noChangeShapeType="1"/>
            </p:cNvSpPr>
            <p:nvPr/>
          </p:nvSpPr>
          <p:spPr bwMode="auto">
            <a:xfrm>
              <a:off x="3504" y="1156"/>
              <a:ext cx="0" cy="7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400">
                <a:latin typeface="+mn-lt"/>
              </a:endParaRPr>
            </a:p>
          </p:txBody>
        </p:sp>
        <p:sp>
          <p:nvSpPr>
            <p:cNvPr id="30739" name="Line 18"/>
            <p:cNvSpPr>
              <a:spLocks noChangeShapeType="1"/>
            </p:cNvSpPr>
            <p:nvPr/>
          </p:nvSpPr>
          <p:spPr bwMode="auto">
            <a:xfrm>
              <a:off x="3076" y="1392"/>
              <a:ext cx="1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400">
                <a:latin typeface="+mn-lt"/>
              </a:endParaRPr>
            </a:p>
          </p:txBody>
        </p:sp>
      </p:grpSp>
      <p:grpSp>
        <p:nvGrpSpPr>
          <p:cNvPr id="30725" name="Group 27"/>
          <p:cNvGrpSpPr>
            <a:grpSpLocks/>
          </p:cNvGrpSpPr>
          <p:nvPr/>
        </p:nvGrpSpPr>
        <p:grpSpPr bwMode="auto">
          <a:xfrm>
            <a:off x="1342292" y="3359150"/>
            <a:ext cx="3434862" cy="1206500"/>
            <a:chOff x="916" y="2116"/>
            <a:chExt cx="2344" cy="760"/>
          </a:xfrm>
        </p:grpSpPr>
        <p:sp>
          <p:nvSpPr>
            <p:cNvPr id="25620" name="Rectangle 20"/>
            <p:cNvSpPr>
              <a:spLocks noChangeArrowheads="1"/>
            </p:cNvSpPr>
            <p:nvPr/>
          </p:nvSpPr>
          <p:spPr bwMode="auto">
            <a:xfrm>
              <a:off x="916" y="2116"/>
              <a:ext cx="2344" cy="76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+mn-lt"/>
              </a:endParaRPr>
            </a:p>
          </p:txBody>
        </p:sp>
        <p:sp>
          <p:nvSpPr>
            <p:cNvPr id="30727" name="Rectangle 21"/>
            <p:cNvSpPr>
              <a:spLocks noChangeArrowheads="1"/>
            </p:cNvSpPr>
            <p:nvPr/>
          </p:nvSpPr>
          <p:spPr bwMode="auto">
            <a:xfrm>
              <a:off x="951" y="2124"/>
              <a:ext cx="361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400">
                  <a:latin typeface="+mn-lt"/>
                </a:rPr>
                <a:t>x</a:t>
              </a:r>
            </a:p>
            <a:p>
              <a:endParaRPr lang="de-DE" sz="1400">
                <a:latin typeface="+mn-lt"/>
              </a:endParaRPr>
            </a:p>
            <a:p>
              <a:r>
                <a:rPr lang="de-DE" sz="1400">
                  <a:latin typeface="+mn-lt"/>
                </a:rPr>
                <a:t>true</a:t>
              </a:r>
            </a:p>
            <a:p>
              <a:r>
                <a:rPr lang="de-DE" sz="1400">
                  <a:latin typeface="+mn-lt"/>
                </a:rPr>
                <a:t>false</a:t>
              </a:r>
            </a:p>
            <a:p>
              <a:r>
                <a:rPr lang="de-DE" sz="1400">
                  <a:latin typeface="+mn-lt"/>
                </a:rPr>
                <a:t>null</a:t>
              </a:r>
            </a:p>
          </p:txBody>
        </p:sp>
        <p:sp>
          <p:nvSpPr>
            <p:cNvPr id="30728" name="Rectangle 22"/>
            <p:cNvSpPr>
              <a:spLocks noChangeArrowheads="1"/>
            </p:cNvSpPr>
            <p:nvPr/>
          </p:nvSpPr>
          <p:spPr bwMode="auto">
            <a:xfrm>
              <a:off x="1485" y="2124"/>
              <a:ext cx="387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de-DE" sz="1400">
                  <a:latin typeface="+mn-lt"/>
                </a:rPr>
                <a:t>not x</a:t>
              </a:r>
            </a:p>
            <a:p>
              <a:pPr algn="ctr"/>
              <a:endParaRPr lang="de-DE" sz="1400">
                <a:latin typeface="+mn-lt"/>
              </a:endParaRPr>
            </a:p>
            <a:p>
              <a:pPr algn="ctr"/>
              <a:r>
                <a:rPr lang="de-DE" sz="1400" i="1">
                  <a:latin typeface="+mn-lt"/>
                </a:rPr>
                <a:t>false</a:t>
              </a:r>
            </a:p>
            <a:p>
              <a:pPr algn="ctr"/>
              <a:r>
                <a:rPr lang="de-DE" sz="1400" i="1">
                  <a:latin typeface="+mn-lt"/>
                </a:rPr>
                <a:t>true</a:t>
              </a:r>
            </a:p>
            <a:p>
              <a:pPr algn="ctr"/>
              <a:r>
                <a:rPr lang="de-DE" sz="1400" i="1">
                  <a:latin typeface="+mn-lt"/>
                </a:rPr>
                <a:t>null</a:t>
              </a:r>
            </a:p>
          </p:txBody>
        </p:sp>
        <p:sp>
          <p:nvSpPr>
            <p:cNvPr id="30729" name="Rectangle 23"/>
            <p:cNvSpPr>
              <a:spLocks noChangeArrowheads="1"/>
            </p:cNvSpPr>
            <p:nvPr/>
          </p:nvSpPr>
          <p:spPr bwMode="auto">
            <a:xfrm>
              <a:off x="1929" y="2124"/>
              <a:ext cx="504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de-DE" sz="1400">
                  <a:latin typeface="+mn-lt"/>
                </a:rPr>
                <a:t>x is null</a:t>
              </a:r>
            </a:p>
            <a:p>
              <a:pPr algn="ctr"/>
              <a:endParaRPr lang="de-DE" sz="1400">
                <a:latin typeface="+mn-lt"/>
              </a:endParaRPr>
            </a:p>
            <a:p>
              <a:pPr algn="ctr"/>
              <a:r>
                <a:rPr lang="de-DE" sz="1400" i="1">
                  <a:latin typeface="+mn-lt"/>
                </a:rPr>
                <a:t>false</a:t>
              </a:r>
            </a:p>
            <a:p>
              <a:pPr algn="ctr"/>
              <a:r>
                <a:rPr lang="de-DE" sz="1400" i="1">
                  <a:latin typeface="+mn-lt"/>
                </a:rPr>
                <a:t>false</a:t>
              </a:r>
            </a:p>
            <a:p>
              <a:pPr algn="ctr"/>
              <a:r>
                <a:rPr lang="de-DE" sz="1400" i="1">
                  <a:latin typeface="+mn-lt"/>
                </a:rPr>
                <a:t>true</a:t>
              </a:r>
            </a:p>
          </p:txBody>
        </p:sp>
        <p:sp>
          <p:nvSpPr>
            <p:cNvPr id="30730" name="Rectangle 24"/>
            <p:cNvSpPr>
              <a:spLocks noChangeArrowheads="1"/>
            </p:cNvSpPr>
            <p:nvPr/>
          </p:nvSpPr>
          <p:spPr bwMode="auto">
            <a:xfrm>
              <a:off x="2465" y="2124"/>
              <a:ext cx="706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de-DE" sz="1400">
                  <a:latin typeface="+mn-lt"/>
                </a:rPr>
                <a:t>x is not null</a:t>
              </a:r>
            </a:p>
            <a:p>
              <a:pPr algn="ctr"/>
              <a:endParaRPr lang="de-DE" sz="1400">
                <a:latin typeface="+mn-lt"/>
              </a:endParaRPr>
            </a:p>
            <a:p>
              <a:pPr algn="ctr"/>
              <a:r>
                <a:rPr lang="de-DE" sz="1400" i="1">
                  <a:latin typeface="+mn-lt"/>
                </a:rPr>
                <a:t>true</a:t>
              </a:r>
            </a:p>
            <a:p>
              <a:pPr algn="ctr"/>
              <a:r>
                <a:rPr lang="de-DE" sz="1400" i="1">
                  <a:latin typeface="+mn-lt"/>
                </a:rPr>
                <a:t>true</a:t>
              </a:r>
            </a:p>
            <a:p>
              <a:pPr algn="ctr"/>
              <a:r>
                <a:rPr lang="de-DE" sz="1400" i="1">
                  <a:latin typeface="+mn-lt"/>
                </a:rPr>
                <a:t>false</a:t>
              </a:r>
            </a:p>
          </p:txBody>
        </p:sp>
        <p:sp>
          <p:nvSpPr>
            <p:cNvPr id="30731" name="Line 25"/>
            <p:cNvSpPr>
              <a:spLocks noChangeShapeType="1"/>
            </p:cNvSpPr>
            <p:nvPr/>
          </p:nvSpPr>
          <p:spPr bwMode="auto">
            <a:xfrm>
              <a:off x="1344" y="2116"/>
              <a:ext cx="0" cy="7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400">
                <a:latin typeface="+mn-lt"/>
              </a:endParaRPr>
            </a:p>
          </p:txBody>
        </p:sp>
        <p:sp>
          <p:nvSpPr>
            <p:cNvPr id="30732" name="Line 26"/>
            <p:cNvSpPr>
              <a:spLocks noChangeShapeType="1"/>
            </p:cNvSpPr>
            <p:nvPr/>
          </p:nvSpPr>
          <p:spPr bwMode="auto">
            <a:xfrm>
              <a:off x="916" y="2352"/>
              <a:ext cx="23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400">
                <a:latin typeface="+mn-lt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927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Nullwerte und </a:t>
            </a:r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Wahrheitswerte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969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sz="1800" b="1" dirty="0">
                <a:ea typeface="ＭＳ Ｐゴシック" charset="0"/>
              </a:rPr>
              <a:t>Vorteile</a:t>
            </a:r>
            <a:r>
              <a:rPr lang="de-DE" sz="1800" dirty="0">
                <a:ea typeface="ＭＳ Ｐゴシック" charset="0"/>
              </a:rPr>
              <a:t>:</a:t>
            </a:r>
          </a:p>
          <a:p>
            <a:pPr lvl="1"/>
            <a:r>
              <a:rPr lang="de-DE" sz="1800" dirty="0">
                <a:ea typeface="ＭＳ Ｐゴシック" charset="0"/>
              </a:rPr>
              <a:t>Explizite und konsistente Behandlung von Nullwerten durch alle </a:t>
            </a:r>
            <a:r>
              <a:rPr lang="de-DE" sz="1800" dirty="0" smtClean="0">
                <a:ea typeface="ＭＳ Ｐゴシック" charset="0"/>
              </a:rPr>
              <a:t>Applikationen</a:t>
            </a:r>
          </a:p>
          <a:p>
            <a:pPr lvl="2"/>
            <a:r>
              <a:rPr lang="de-DE" sz="1600" dirty="0" smtClean="0">
                <a:ea typeface="ＭＳ Ｐゴシック" charset="0"/>
              </a:rPr>
              <a:t>Im </a:t>
            </a:r>
            <a:r>
              <a:rPr lang="de-DE" sz="1600" dirty="0">
                <a:ea typeface="ＭＳ Ｐゴシック" charset="0"/>
              </a:rPr>
              <a:t>Gegensatz zu ad hoc Lösungen, bei denen z.B. der Wert -1, -</a:t>
            </a:r>
            <a:r>
              <a:rPr lang="de-DE" sz="1600" i="1" dirty="0" err="1">
                <a:ea typeface="ＭＳ Ｐゴシック" charset="0"/>
              </a:rPr>
              <a:t>MaxInt</a:t>
            </a:r>
            <a:r>
              <a:rPr lang="de-DE" sz="1600" dirty="0">
                <a:ea typeface="ＭＳ Ｐゴシック" charset="0"/>
              </a:rPr>
              <a:t> oder die leere Zeichenkette als </a:t>
            </a:r>
            <a:r>
              <a:rPr lang="de-DE" sz="1600" dirty="0" smtClean="0">
                <a:ea typeface="ＭＳ Ｐゴシック" charset="0"/>
              </a:rPr>
              <a:t>Null-Wert </a:t>
            </a:r>
            <a:r>
              <a:rPr lang="de-DE" sz="1600" dirty="0">
                <a:ea typeface="ＭＳ Ｐゴシック" charset="0"/>
              </a:rPr>
              <a:t>eingesetzt </a:t>
            </a:r>
            <a:r>
              <a:rPr lang="de-DE" sz="1600" dirty="0" smtClean="0">
                <a:ea typeface="ＭＳ Ｐゴシック" charset="0"/>
              </a:rPr>
              <a:t>wird</a:t>
            </a:r>
            <a:endParaRPr lang="de-DE" sz="1600" dirty="0">
              <a:ea typeface="ＭＳ Ｐゴシック" charset="0"/>
            </a:endParaRPr>
          </a:p>
          <a:p>
            <a:pPr lvl="1"/>
            <a:r>
              <a:rPr lang="de-DE" sz="1800" dirty="0" smtClean="0">
                <a:ea typeface="ＭＳ Ｐゴシック" charset="0"/>
              </a:rPr>
              <a:t>Definition </a:t>
            </a:r>
            <a:r>
              <a:rPr lang="de-DE" sz="1800" dirty="0">
                <a:ea typeface="ＭＳ Ｐゴシック" charset="0"/>
              </a:rPr>
              <a:t>der Semantik von Datenbankoperatoren bzgl. </a:t>
            </a:r>
            <a:r>
              <a:rPr lang="de-DE" sz="1800" dirty="0" smtClean="0">
                <a:ea typeface="ＭＳ Ｐゴシック" charset="0"/>
              </a:rPr>
              <a:t>Null-Werten </a:t>
            </a:r>
            <a:br>
              <a:rPr lang="de-DE" sz="1800" dirty="0" smtClean="0">
                <a:ea typeface="ＭＳ Ｐゴシック" charset="0"/>
              </a:rPr>
            </a:br>
            <a:r>
              <a:rPr lang="de-DE" sz="1800" dirty="0" smtClean="0">
                <a:ea typeface="ＭＳ Ｐゴシック" charset="0"/>
              </a:rPr>
              <a:t>(Vergleich</a:t>
            </a:r>
            <a:r>
              <a:rPr lang="de-DE" sz="1800" dirty="0">
                <a:ea typeface="ＭＳ Ｐゴシック" charset="0"/>
              </a:rPr>
              <a:t>, Arithmetik</a:t>
            </a:r>
            <a:r>
              <a:rPr lang="de-DE" sz="1800" dirty="0" smtClean="0">
                <a:ea typeface="ＭＳ Ｐゴシック" charset="0"/>
              </a:rPr>
              <a:t>)</a:t>
            </a: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b="1" dirty="0">
                <a:ea typeface="ＭＳ Ｐゴシック" charset="0"/>
              </a:rPr>
              <a:t>Nachteile</a:t>
            </a:r>
            <a:r>
              <a:rPr lang="de-DE" sz="1800" dirty="0">
                <a:ea typeface="ＭＳ Ｐゴシック" charset="0"/>
              </a:rPr>
              <a:t>:</a:t>
            </a:r>
          </a:p>
          <a:p>
            <a:pPr lvl="1"/>
            <a:r>
              <a:rPr lang="de-DE" sz="1800" i="1" dirty="0" smtClean="0">
                <a:ea typeface="ＭＳ Ｐゴシック" charset="0"/>
              </a:rPr>
              <a:t>Konflikt</a:t>
            </a:r>
            <a:r>
              <a:rPr lang="de-DE" sz="1800" dirty="0" smtClean="0">
                <a:ea typeface="ＭＳ Ｐゴシック" charset="0"/>
              </a:rPr>
              <a:t> </a:t>
            </a:r>
            <a:r>
              <a:rPr lang="de-DE" sz="1800" dirty="0">
                <a:ea typeface="ＭＳ Ｐゴシック" charset="0"/>
              </a:rPr>
              <a:t>mit den algebraischen Eigenschaften </a:t>
            </a:r>
            <a:r>
              <a:rPr lang="de-DE" sz="1800" dirty="0" smtClean="0">
                <a:ea typeface="ＭＳ Ｐゴシック" charset="0"/>
              </a:rPr>
              <a:t/>
            </a:r>
            <a:br>
              <a:rPr lang="de-DE" sz="1800" dirty="0" smtClean="0">
                <a:ea typeface="ＭＳ Ｐゴシック" charset="0"/>
              </a:rPr>
            </a:br>
            <a:r>
              <a:rPr lang="de-DE" sz="1800" dirty="0" smtClean="0">
                <a:ea typeface="ＭＳ Ｐゴシック" charset="0"/>
              </a:rPr>
              <a:t>(Existenz </a:t>
            </a:r>
            <a:r>
              <a:rPr lang="de-DE" sz="1800" dirty="0">
                <a:ea typeface="ＭＳ Ｐゴシック" charset="0"/>
              </a:rPr>
              <a:t>von Nullelementen, </a:t>
            </a:r>
            <a:r>
              <a:rPr lang="de-DE" sz="1800" dirty="0" err="1">
                <a:ea typeface="ＭＳ Ｐゴシック" charset="0"/>
              </a:rPr>
              <a:t>Assoziativität</a:t>
            </a:r>
            <a:r>
              <a:rPr lang="de-DE" sz="1800" dirty="0">
                <a:ea typeface="ＭＳ Ｐゴシック" charset="0"/>
              </a:rPr>
              <a:t>, </a:t>
            </a:r>
            <a:r>
              <a:rPr lang="de-DE" sz="1800" dirty="0" err="1">
                <a:ea typeface="ＭＳ Ｐゴシック" charset="0"/>
              </a:rPr>
              <a:t>Kommutativität</a:t>
            </a:r>
            <a:r>
              <a:rPr lang="de-DE" sz="1800" dirty="0">
                <a:ea typeface="ＭＳ Ｐゴシック" charset="0"/>
              </a:rPr>
              <a:t>, Ordnung, </a:t>
            </a:r>
            <a:r>
              <a:rPr lang="de-DE" sz="1800" dirty="0" smtClean="0">
                <a:ea typeface="ＭＳ Ｐゴシック" charset="0"/>
              </a:rPr>
              <a:t>...)</a:t>
            </a:r>
          </a:p>
          <a:p>
            <a:pPr lvl="2"/>
            <a:r>
              <a:rPr lang="de-DE" sz="1600" dirty="0" smtClean="0">
                <a:ea typeface="ＭＳ Ｐゴシック" charset="0"/>
              </a:rPr>
              <a:t>(... </a:t>
            </a:r>
            <a:r>
              <a:rPr lang="de-DE" sz="1600" dirty="0">
                <a:ea typeface="ＭＳ Ｐゴシック" charset="0"/>
              </a:rPr>
              <a:t>-2 &lt; -1 &lt; 0 &lt; </a:t>
            </a:r>
            <a:r>
              <a:rPr lang="de-DE" sz="1600" b="1" dirty="0" smtClean="0">
                <a:ea typeface="ＭＳ Ｐゴシック" charset="0"/>
              </a:rPr>
              <a:t>Null</a:t>
            </a:r>
            <a:r>
              <a:rPr lang="de-DE" sz="1600" dirty="0" smtClean="0">
                <a:ea typeface="ＭＳ Ｐゴシック" charset="0"/>
              </a:rPr>
              <a:t> </a:t>
            </a:r>
            <a:r>
              <a:rPr lang="de-DE" sz="1600" dirty="0">
                <a:ea typeface="ＭＳ Ｐゴシック" charset="0"/>
              </a:rPr>
              <a:t>&lt; 1 &lt; 2 &lt; ... ?)</a:t>
            </a:r>
          </a:p>
          <a:p>
            <a:pPr lvl="1"/>
            <a:r>
              <a:rPr lang="de-DE" sz="1800" dirty="0" smtClean="0">
                <a:ea typeface="ＭＳ Ｐゴシック" charset="0"/>
              </a:rPr>
              <a:t>Null-Werte </a:t>
            </a:r>
            <a:r>
              <a:rPr lang="de-DE" sz="1800" i="1" dirty="0" smtClean="0">
                <a:ea typeface="ＭＳ Ｐゴシック" charset="0"/>
              </a:rPr>
              <a:t>verhindern</a:t>
            </a:r>
            <a:r>
              <a:rPr lang="de-DE" sz="1800" dirty="0" smtClean="0">
                <a:ea typeface="ＭＳ Ｐゴシック" charset="0"/>
              </a:rPr>
              <a:t> häufig </a:t>
            </a:r>
            <a:r>
              <a:rPr lang="de-DE" sz="1800" i="1" dirty="0" smtClean="0">
                <a:ea typeface="ＭＳ Ｐゴシック" charset="0"/>
              </a:rPr>
              <a:t>Anfrageoptimierung</a:t>
            </a:r>
          </a:p>
          <a:p>
            <a:pPr lvl="1"/>
            <a:r>
              <a:rPr lang="de-DE" sz="1800" dirty="0">
                <a:ea typeface="ＭＳ Ｐゴシック" charset="0"/>
              </a:rPr>
              <a:t>Semantik trotzdem anwendungsabhängig (unbekannter Wert, </a:t>
            </a:r>
            <a:r>
              <a:rPr lang="de-DE" sz="1800" dirty="0" err="1">
                <a:ea typeface="ＭＳ Ｐゴシック" charset="0"/>
              </a:rPr>
              <a:t>n</a:t>
            </a:r>
            <a:r>
              <a:rPr lang="de-DE" sz="1800" dirty="0">
                <a:ea typeface="ＭＳ Ｐゴシック" charset="0"/>
              </a:rPr>
              <a:t>/a, </a:t>
            </a:r>
            <a:r>
              <a:rPr lang="de-DE" sz="1800" dirty="0" smtClean="0">
                <a:ea typeface="ＭＳ Ｐゴシック" charset="0"/>
              </a:rPr>
              <a:t>...)</a:t>
            </a:r>
            <a:endParaRPr lang="de-DE" sz="1800" dirty="0"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5836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30"/>
          <p:cNvGrpSpPr>
            <a:grpSpLocks/>
          </p:cNvGrpSpPr>
          <p:nvPr/>
        </p:nvGrpSpPr>
        <p:grpSpPr bwMode="auto">
          <a:xfrm>
            <a:off x="549275" y="1377950"/>
            <a:ext cx="3319463" cy="2254250"/>
            <a:chOff x="375" y="868"/>
            <a:chExt cx="2265" cy="1420"/>
          </a:xfrm>
        </p:grpSpPr>
        <p:grpSp>
          <p:nvGrpSpPr>
            <p:cNvPr id="20560" name="Group 11"/>
            <p:cNvGrpSpPr>
              <a:grpSpLocks/>
            </p:cNvGrpSpPr>
            <p:nvPr/>
          </p:nvGrpSpPr>
          <p:grpSpPr bwMode="auto">
            <a:xfrm>
              <a:off x="423" y="916"/>
              <a:ext cx="2217" cy="364"/>
              <a:chOff x="423" y="916"/>
              <a:chExt cx="2217" cy="364"/>
            </a:xfrm>
          </p:grpSpPr>
          <p:sp>
            <p:nvSpPr>
              <p:cNvPr id="20579" name="Rectangle 4"/>
              <p:cNvSpPr>
                <a:spLocks noChangeArrowheads="1"/>
              </p:cNvSpPr>
              <p:nvPr/>
            </p:nvSpPr>
            <p:spPr bwMode="auto">
              <a:xfrm>
                <a:off x="436" y="916"/>
                <a:ext cx="2152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0" name="Rectangle 5"/>
              <p:cNvSpPr>
                <a:spLocks noChangeArrowheads="1"/>
              </p:cNvSpPr>
              <p:nvPr/>
            </p:nvSpPr>
            <p:spPr bwMode="auto">
              <a:xfrm>
                <a:off x="433" y="924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Nr</a:t>
                </a:r>
              </a:p>
            </p:txBody>
          </p:sp>
          <p:sp>
            <p:nvSpPr>
              <p:cNvPr id="20581" name="Rectangle 6"/>
              <p:cNvSpPr>
                <a:spLocks noChangeArrowheads="1"/>
              </p:cNvSpPr>
              <p:nvPr/>
            </p:nvSpPr>
            <p:spPr bwMode="auto">
              <a:xfrm>
                <a:off x="734" y="924"/>
                <a:ext cx="36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Titel</a:t>
                </a:r>
              </a:p>
            </p:txBody>
          </p:sp>
          <p:sp>
            <p:nvSpPr>
              <p:cNvPr id="20582" name="Rectangle 7"/>
              <p:cNvSpPr>
                <a:spLocks noChangeArrowheads="1"/>
              </p:cNvSpPr>
              <p:nvPr/>
            </p:nvSpPr>
            <p:spPr bwMode="auto">
              <a:xfrm>
                <a:off x="2092" y="924"/>
                <a:ext cx="5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Budget</a:t>
                </a:r>
              </a:p>
            </p:txBody>
          </p:sp>
          <p:sp>
            <p:nvSpPr>
              <p:cNvPr id="20583" name="Rectangle 8"/>
              <p:cNvSpPr>
                <a:spLocks noChangeArrowheads="1"/>
              </p:cNvSpPr>
              <p:nvPr/>
            </p:nvSpPr>
            <p:spPr bwMode="auto">
              <a:xfrm>
                <a:off x="748" y="1068"/>
                <a:ext cx="90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DB Fahrpläne</a:t>
                </a:r>
              </a:p>
            </p:txBody>
          </p:sp>
          <p:sp>
            <p:nvSpPr>
              <p:cNvPr id="20584" name="Rectangle 9"/>
              <p:cNvSpPr>
                <a:spLocks noChangeArrowheads="1"/>
              </p:cNvSpPr>
              <p:nvPr/>
            </p:nvSpPr>
            <p:spPr bwMode="auto">
              <a:xfrm>
                <a:off x="423" y="1068"/>
                <a:ext cx="3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100</a:t>
                </a:r>
              </a:p>
            </p:txBody>
          </p:sp>
          <p:sp>
            <p:nvSpPr>
              <p:cNvPr id="20585" name="Rectangle 10"/>
              <p:cNvSpPr>
                <a:spLocks noChangeArrowheads="1"/>
              </p:cNvSpPr>
              <p:nvPr/>
            </p:nvSpPr>
            <p:spPr bwMode="auto">
              <a:xfrm>
                <a:off x="2055" y="1068"/>
                <a:ext cx="58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300.000</a:t>
                </a:r>
              </a:p>
            </p:txBody>
          </p:sp>
        </p:grpSp>
        <p:grpSp>
          <p:nvGrpSpPr>
            <p:cNvPr id="20561" name="Group 19"/>
            <p:cNvGrpSpPr>
              <a:grpSpLocks/>
            </p:cNvGrpSpPr>
            <p:nvPr/>
          </p:nvGrpSpPr>
          <p:grpSpPr bwMode="auto">
            <a:xfrm>
              <a:off x="423" y="1300"/>
              <a:ext cx="2217" cy="364"/>
              <a:chOff x="423" y="1300"/>
              <a:chExt cx="2217" cy="364"/>
            </a:xfrm>
          </p:grpSpPr>
          <p:sp>
            <p:nvSpPr>
              <p:cNvPr id="20572" name="Rectangle 12"/>
              <p:cNvSpPr>
                <a:spLocks noChangeArrowheads="1"/>
              </p:cNvSpPr>
              <p:nvPr/>
            </p:nvSpPr>
            <p:spPr bwMode="auto">
              <a:xfrm>
                <a:off x="727" y="1452"/>
                <a:ext cx="135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ADAC Kundenstamm</a:t>
                </a:r>
              </a:p>
            </p:txBody>
          </p:sp>
          <p:sp>
            <p:nvSpPr>
              <p:cNvPr id="20573" name="Rectangle 13"/>
              <p:cNvSpPr>
                <a:spLocks noChangeArrowheads="1"/>
              </p:cNvSpPr>
              <p:nvPr/>
            </p:nvSpPr>
            <p:spPr bwMode="auto">
              <a:xfrm>
                <a:off x="423" y="1452"/>
                <a:ext cx="3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200</a:t>
                </a:r>
              </a:p>
            </p:txBody>
          </p:sp>
          <p:sp>
            <p:nvSpPr>
              <p:cNvPr id="20574" name="Rectangle 14"/>
              <p:cNvSpPr>
                <a:spLocks noChangeArrowheads="1"/>
              </p:cNvSpPr>
              <p:nvPr/>
            </p:nvSpPr>
            <p:spPr bwMode="auto">
              <a:xfrm>
                <a:off x="2055" y="1452"/>
                <a:ext cx="58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100.000</a:t>
                </a:r>
              </a:p>
            </p:txBody>
          </p:sp>
          <p:sp>
            <p:nvSpPr>
              <p:cNvPr id="20575" name="Rectangle 15"/>
              <p:cNvSpPr>
                <a:spLocks noChangeArrowheads="1"/>
              </p:cNvSpPr>
              <p:nvPr/>
            </p:nvSpPr>
            <p:spPr bwMode="auto">
              <a:xfrm>
                <a:off x="436" y="1300"/>
                <a:ext cx="2152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6" name="Rectangle 16"/>
              <p:cNvSpPr>
                <a:spLocks noChangeArrowheads="1"/>
              </p:cNvSpPr>
              <p:nvPr/>
            </p:nvSpPr>
            <p:spPr bwMode="auto">
              <a:xfrm>
                <a:off x="433" y="1308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Nr</a:t>
                </a:r>
              </a:p>
            </p:txBody>
          </p:sp>
          <p:sp>
            <p:nvSpPr>
              <p:cNvPr id="20577" name="Rectangle 17"/>
              <p:cNvSpPr>
                <a:spLocks noChangeArrowheads="1"/>
              </p:cNvSpPr>
              <p:nvPr/>
            </p:nvSpPr>
            <p:spPr bwMode="auto">
              <a:xfrm>
                <a:off x="734" y="1308"/>
                <a:ext cx="36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Titel</a:t>
                </a:r>
              </a:p>
            </p:txBody>
          </p:sp>
          <p:sp>
            <p:nvSpPr>
              <p:cNvPr id="20578" name="Rectangle 18"/>
              <p:cNvSpPr>
                <a:spLocks noChangeArrowheads="1"/>
              </p:cNvSpPr>
              <p:nvPr/>
            </p:nvSpPr>
            <p:spPr bwMode="auto">
              <a:xfrm>
                <a:off x="2092" y="1308"/>
                <a:ext cx="5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Budget</a:t>
                </a:r>
              </a:p>
            </p:txBody>
          </p:sp>
        </p:grpSp>
        <p:grpSp>
          <p:nvGrpSpPr>
            <p:cNvPr id="20562" name="Group 27"/>
            <p:cNvGrpSpPr>
              <a:grpSpLocks/>
            </p:cNvGrpSpPr>
            <p:nvPr/>
          </p:nvGrpSpPr>
          <p:grpSpPr bwMode="auto">
            <a:xfrm>
              <a:off x="423" y="1684"/>
              <a:ext cx="2217" cy="364"/>
              <a:chOff x="423" y="1684"/>
              <a:chExt cx="2217" cy="364"/>
            </a:xfrm>
          </p:grpSpPr>
          <p:sp>
            <p:nvSpPr>
              <p:cNvPr id="20565" name="Rectangle 20"/>
              <p:cNvSpPr>
                <a:spLocks noChangeArrowheads="1"/>
              </p:cNvSpPr>
              <p:nvPr/>
            </p:nvSpPr>
            <p:spPr bwMode="auto">
              <a:xfrm>
                <a:off x="703" y="1836"/>
                <a:ext cx="112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Telekom Statistik</a:t>
                </a:r>
              </a:p>
            </p:txBody>
          </p:sp>
          <p:sp>
            <p:nvSpPr>
              <p:cNvPr id="20566" name="Rectangle 21"/>
              <p:cNvSpPr>
                <a:spLocks noChangeArrowheads="1"/>
              </p:cNvSpPr>
              <p:nvPr/>
            </p:nvSpPr>
            <p:spPr bwMode="auto">
              <a:xfrm>
                <a:off x="423" y="1836"/>
                <a:ext cx="3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300</a:t>
                </a:r>
              </a:p>
            </p:txBody>
          </p:sp>
          <p:sp>
            <p:nvSpPr>
              <p:cNvPr id="20567" name="Rectangle 22"/>
              <p:cNvSpPr>
                <a:spLocks noChangeArrowheads="1"/>
              </p:cNvSpPr>
              <p:nvPr/>
            </p:nvSpPr>
            <p:spPr bwMode="auto">
              <a:xfrm>
                <a:off x="2055" y="1836"/>
                <a:ext cx="58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200.000</a:t>
                </a:r>
              </a:p>
            </p:txBody>
          </p:sp>
          <p:sp>
            <p:nvSpPr>
              <p:cNvPr id="20568" name="Rectangle 23"/>
              <p:cNvSpPr>
                <a:spLocks noChangeArrowheads="1"/>
              </p:cNvSpPr>
              <p:nvPr/>
            </p:nvSpPr>
            <p:spPr bwMode="auto">
              <a:xfrm>
                <a:off x="436" y="1684"/>
                <a:ext cx="2152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9" name="Rectangle 24"/>
              <p:cNvSpPr>
                <a:spLocks noChangeArrowheads="1"/>
              </p:cNvSpPr>
              <p:nvPr/>
            </p:nvSpPr>
            <p:spPr bwMode="auto">
              <a:xfrm>
                <a:off x="433" y="1692"/>
                <a:ext cx="27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Nr</a:t>
                </a:r>
              </a:p>
            </p:txBody>
          </p:sp>
          <p:sp>
            <p:nvSpPr>
              <p:cNvPr id="20570" name="Rectangle 25"/>
              <p:cNvSpPr>
                <a:spLocks noChangeArrowheads="1"/>
              </p:cNvSpPr>
              <p:nvPr/>
            </p:nvSpPr>
            <p:spPr bwMode="auto">
              <a:xfrm>
                <a:off x="734" y="1692"/>
                <a:ext cx="36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Titel</a:t>
                </a:r>
              </a:p>
            </p:txBody>
          </p:sp>
          <p:sp>
            <p:nvSpPr>
              <p:cNvPr id="20571" name="Rectangle 26"/>
              <p:cNvSpPr>
                <a:spLocks noChangeArrowheads="1"/>
              </p:cNvSpPr>
              <p:nvPr/>
            </p:nvSpPr>
            <p:spPr bwMode="auto">
              <a:xfrm>
                <a:off x="2092" y="1692"/>
                <a:ext cx="53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Budget</a:t>
                </a:r>
              </a:p>
            </p:txBody>
          </p:sp>
        </p:grpSp>
        <p:sp>
          <p:nvSpPr>
            <p:cNvPr id="20563" name="AutoShape 28"/>
            <p:cNvSpPr>
              <a:spLocks noChangeArrowheads="1"/>
            </p:cNvSpPr>
            <p:nvPr/>
          </p:nvSpPr>
          <p:spPr bwMode="auto">
            <a:xfrm>
              <a:off x="388" y="868"/>
              <a:ext cx="2248" cy="1192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4" name="Rectangle 29"/>
            <p:cNvSpPr>
              <a:spLocks noChangeArrowheads="1"/>
            </p:cNvSpPr>
            <p:nvPr/>
          </p:nvSpPr>
          <p:spPr bwMode="auto">
            <a:xfrm>
              <a:off x="375" y="2076"/>
              <a:ext cx="57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i="1"/>
                <a:t>Projekte</a:t>
              </a:r>
            </a:p>
          </p:txBody>
        </p:sp>
      </p:grpSp>
      <p:sp>
        <p:nvSpPr>
          <p:cNvPr id="20482" name="Rectangle 31"/>
          <p:cNvSpPr>
            <a:spLocks noChangeArrowheads="1"/>
          </p:cNvSpPr>
          <p:nvPr/>
        </p:nvSpPr>
        <p:spPr bwMode="auto">
          <a:xfrm>
            <a:off x="4067175" y="14668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483" name="Rectangle 32"/>
          <p:cNvSpPr>
            <a:spLocks noChangeArrowheads="1"/>
          </p:cNvSpPr>
          <p:nvPr/>
        </p:nvSpPr>
        <p:spPr bwMode="auto">
          <a:xfrm>
            <a:off x="4559300" y="14668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484" name="Rectangle 33"/>
          <p:cNvSpPr>
            <a:spLocks noChangeArrowheads="1"/>
          </p:cNvSpPr>
          <p:nvPr/>
        </p:nvSpPr>
        <p:spPr bwMode="auto">
          <a:xfrm>
            <a:off x="4086225" y="14541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34"/>
          <p:cNvSpPr>
            <a:spLocks noChangeArrowheads="1"/>
          </p:cNvSpPr>
          <p:nvPr/>
        </p:nvSpPr>
        <p:spPr bwMode="auto">
          <a:xfrm>
            <a:off x="3995738" y="16954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100</a:t>
            </a:r>
          </a:p>
        </p:txBody>
      </p:sp>
      <p:sp>
        <p:nvSpPr>
          <p:cNvPr id="20486" name="Rectangle 35"/>
          <p:cNvSpPr>
            <a:spLocks noChangeArrowheads="1"/>
          </p:cNvSpPr>
          <p:nvPr/>
        </p:nvSpPr>
        <p:spPr bwMode="auto">
          <a:xfrm>
            <a:off x="4418013" y="1695450"/>
            <a:ext cx="735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MFSW</a:t>
            </a:r>
          </a:p>
        </p:txBody>
      </p:sp>
      <p:sp>
        <p:nvSpPr>
          <p:cNvPr id="20487" name="Rectangle 36"/>
          <p:cNvSpPr>
            <a:spLocks noChangeArrowheads="1"/>
          </p:cNvSpPr>
          <p:nvPr/>
        </p:nvSpPr>
        <p:spPr bwMode="auto">
          <a:xfrm>
            <a:off x="4418013" y="2305050"/>
            <a:ext cx="708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UXSW</a:t>
            </a:r>
          </a:p>
        </p:txBody>
      </p:sp>
      <p:sp>
        <p:nvSpPr>
          <p:cNvPr id="20488" name="Rectangle 37"/>
          <p:cNvSpPr>
            <a:spLocks noChangeArrowheads="1"/>
          </p:cNvSpPr>
          <p:nvPr/>
        </p:nvSpPr>
        <p:spPr bwMode="auto">
          <a:xfrm>
            <a:off x="3995738" y="23050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100</a:t>
            </a:r>
          </a:p>
        </p:txBody>
      </p:sp>
      <p:sp>
        <p:nvSpPr>
          <p:cNvPr id="20489" name="Rectangle 38"/>
          <p:cNvSpPr>
            <a:spLocks noChangeArrowheads="1"/>
          </p:cNvSpPr>
          <p:nvPr/>
        </p:nvSpPr>
        <p:spPr bwMode="auto">
          <a:xfrm>
            <a:off x="4067175" y="20764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490" name="Rectangle 39"/>
          <p:cNvSpPr>
            <a:spLocks noChangeArrowheads="1"/>
          </p:cNvSpPr>
          <p:nvPr/>
        </p:nvSpPr>
        <p:spPr bwMode="auto">
          <a:xfrm>
            <a:off x="4559300" y="20764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491" name="Rectangle 40"/>
          <p:cNvSpPr>
            <a:spLocks noChangeArrowheads="1"/>
          </p:cNvSpPr>
          <p:nvPr/>
        </p:nvSpPr>
        <p:spPr bwMode="auto">
          <a:xfrm>
            <a:off x="4086225" y="20637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Rectangle 41"/>
          <p:cNvSpPr>
            <a:spLocks noChangeArrowheads="1"/>
          </p:cNvSpPr>
          <p:nvPr/>
        </p:nvSpPr>
        <p:spPr bwMode="auto">
          <a:xfrm>
            <a:off x="4487863" y="2914650"/>
            <a:ext cx="644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LTSW</a:t>
            </a:r>
          </a:p>
        </p:txBody>
      </p:sp>
      <p:sp>
        <p:nvSpPr>
          <p:cNvPr id="20493" name="Rectangle 42"/>
          <p:cNvSpPr>
            <a:spLocks noChangeArrowheads="1"/>
          </p:cNvSpPr>
          <p:nvPr/>
        </p:nvSpPr>
        <p:spPr bwMode="auto">
          <a:xfrm>
            <a:off x="3995738" y="29146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100</a:t>
            </a:r>
          </a:p>
        </p:txBody>
      </p:sp>
      <p:sp>
        <p:nvSpPr>
          <p:cNvPr id="20494" name="Rectangle 43"/>
          <p:cNvSpPr>
            <a:spLocks noChangeArrowheads="1"/>
          </p:cNvSpPr>
          <p:nvPr/>
        </p:nvSpPr>
        <p:spPr bwMode="auto">
          <a:xfrm>
            <a:off x="4067175" y="26860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495" name="Rectangle 44"/>
          <p:cNvSpPr>
            <a:spLocks noChangeArrowheads="1"/>
          </p:cNvSpPr>
          <p:nvPr/>
        </p:nvSpPr>
        <p:spPr bwMode="auto">
          <a:xfrm>
            <a:off x="4559300" y="26860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496" name="Rectangle 45"/>
          <p:cNvSpPr>
            <a:spLocks noChangeArrowheads="1"/>
          </p:cNvSpPr>
          <p:nvPr/>
        </p:nvSpPr>
        <p:spPr bwMode="auto">
          <a:xfrm>
            <a:off x="4086225" y="26733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Rectangle 46"/>
          <p:cNvSpPr>
            <a:spLocks noChangeArrowheads="1"/>
          </p:cNvSpPr>
          <p:nvPr/>
        </p:nvSpPr>
        <p:spPr bwMode="auto">
          <a:xfrm>
            <a:off x="3995738" y="35242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200</a:t>
            </a:r>
          </a:p>
        </p:txBody>
      </p:sp>
      <p:sp>
        <p:nvSpPr>
          <p:cNvPr id="20498" name="Rectangle 47"/>
          <p:cNvSpPr>
            <a:spLocks noChangeArrowheads="1"/>
          </p:cNvSpPr>
          <p:nvPr/>
        </p:nvSpPr>
        <p:spPr bwMode="auto">
          <a:xfrm>
            <a:off x="4418013" y="3524250"/>
            <a:ext cx="708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UXSW</a:t>
            </a:r>
          </a:p>
        </p:txBody>
      </p:sp>
      <p:sp>
        <p:nvSpPr>
          <p:cNvPr id="20499" name="Rectangle 48"/>
          <p:cNvSpPr>
            <a:spLocks noChangeArrowheads="1"/>
          </p:cNvSpPr>
          <p:nvPr/>
        </p:nvSpPr>
        <p:spPr bwMode="auto">
          <a:xfrm>
            <a:off x="4067175" y="32956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500" name="Rectangle 49"/>
          <p:cNvSpPr>
            <a:spLocks noChangeArrowheads="1"/>
          </p:cNvSpPr>
          <p:nvPr/>
        </p:nvSpPr>
        <p:spPr bwMode="auto">
          <a:xfrm>
            <a:off x="4559300" y="32956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501" name="Rectangle 50"/>
          <p:cNvSpPr>
            <a:spLocks noChangeArrowheads="1"/>
          </p:cNvSpPr>
          <p:nvPr/>
        </p:nvSpPr>
        <p:spPr bwMode="auto">
          <a:xfrm>
            <a:off x="4086225" y="32829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2" name="Rectangle 51"/>
          <p:cNvSpPr>
            <a:spLocks noChangeArrowheads="1"/>
          </p:cNvSpPr>
          <p:nvPr/>
        </p:nvSpPr>
        <p:spPr bwMode="auto">
          <a:xfrm>
            <a:off x="4487863" y="4133850"/>
            <a:ext cx="6048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PERS</a:t>
            </a:r>
          </a:p>
        </p:txBody>
      </p:sp>
      <p:sp>
        <p:nvSpPr>
          <p:cNvPr id="20503" name="Rectangle 52"/>
          <p:cNvSpPr>
            <a:spLocks noChangeArrowheads="1"/>
          </p:cNvSpPr>
          <p:nvPr/>
        </p:nvSpPr>
        <p:spPr bwMode="auto">
          <a:xfrm>
            <a:off x="3995738" y="41338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200</a:t>
            </a:r>
          </a:p>
        </p:txBody>
      </p:sp>
      <p:sp>
        <p:nvSpPr>
          <p:cNvPr id="20504" name="Rectangle 53"/>
          <p:cNvSpPr>
            <a:spLocks noChangeArrowheads="1"/>
          </p:cNvSpPr>
          <p:nvPr/>
        </p:nvSpPr>
        <p:spPr bwMode="auto">
          <a:xfrm>
            <a:off x="4067175" y="39052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505" name="Rectangle 54"/>
          <p:cNvSpPr>
            <a:spLocks noChangeArrowheads="1"/>
          </p:cNvSpPr>
          <p:nvPr/>
        </p:nvSpPr>
        <p:spPr bwMode="auto">
          <a:xfrm>
            <a:off x="4559300" y="39052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506" name="Rectangle 55"/>
          <p:cNvSpPr>
            <a:spLocks noChangeArrowheads="1"/>
          </p:cNvSpPr>
          <p:nvPr/>
        </p:nvSpPr>
        <p:spPr bwMode="auto">
          <a:xfrm>
            <a:off x="4086225" y="38925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Rectangle 56"/>
          <p:cNvSpPr>
            <a:spLocks noChangeArrowheads="1"/>
          </p:cNvSpPr>
          <p:nvPr/>
        </p:nvSpPr>
        <p:spPr bwMode="auto">
          <a:xfrm>
            <a:off x="3995738" y="4743450"/>
            <a:ext cx="498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300</a:t>
            </a:r>
          </a:p>
        </p:txBody>
      </p:sp>
      <p:sp>
        <p:nvSpPr>
          <p:cNvPr id="20508" name="Rectangle 57"/>
          <p:cNvSpPr>
            <a:spLocks noChangeArrowheads="1"/>
          </p:cNvSpPr>
          <p:nvPr/>
        </p:nvSpPr>
        <p:spPr bwMode="auto">
          <a:xfrm>
            <a:off x="4418013" y="4743450"/>
            <a:ext cx="735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MFSW</a:t>
            </a:r>
          </a:p>
        </p:txBody>
      </p:sp>
      <p:sp>
        <p:nvSpPr>
          <p:cNvPr id="20509" name="Rectangle 58"/>
          <p:cNvSpPr>
            <a:spLocks noChangeArrowheads="1"/>
          </p:cNvSpPr>
          <p:nvPr/>
        </p:nvSpPr>
        <p:spPr bwMode="auto">
          <a:xfrm>
            <a:off x="4067175" y="45148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Nr</a:t>
            </a:r>
          </a:p>
        </p:txBody>
      </p:sp>
      <p:sp>
        <p:nvSpPr>
          <p:cNvPr id="20510" name="Rectangle 59"/>
          <p:cNvSpPr>
            <a:spLocks noChangeArrowheads="1"/>
          </p:cNvSpPr>
          <p:nvPr/>
        </p:nvSpPr>
        <p:spPr bwMode="auto">
          <a:xfrm>
            <a:off x="4559300" y="4514850"/>
            <a:ext cx="5667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Kurz</a:t>
            </a:r>
          </a:p>
        </p:txBody>
      </p:sp>
      <p:sp>
        <p:nvSpPr>
          <p:cNvPr id="20511" name="Rectangle 60"/>
          <p:cNvSpPr>
            <a:spLocks noChangeArrowheads="1"/>
          </p:cNvSpPr>
          <p:nvPr/>
        </p:nvSpPr>
        <p:spPr bwMode="auto">
          <a:xfrm>
            <a:off x="4086225" y="4502150"/>
            <a:ext cx="1042988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2" name="AutoShape 61"/>
          <p:cNvSpPr>
            <a:spLocks noChangeArrowheads="1"/>
          </p:cNvSpPr>
          <p:nvPr/>
        </p:nvSpPr>
        <p:spPr bwMode="auto">
          <a:xfrm>
            <a:off x="4014788" y="1377950"/>
            <a:ext cx="1184275" cy="37211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3" name="Rectangle 62"/>
          <p:cNvSpPr>
            <a:spLocks noChangeArrowheads="1"/>
          </p:cNvSpPr>
          <p:nvPr/>
        </p:nvSpPr>
        <p:spPr bwMode="auto">
          <a:xfrm>
            <a:off x="3657600" y="5124450"/>
            <a:ext cx="1901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/>
              <a:t>Projektdurchführung</a:t>
            </a:r>
          </a:p>
        </p:txBody>
      </p:sp>
      <p:grpSp>
        <p:nvGrpSpPr>
          <p:cNvPr id="20514" name="Group 105"/>
          <p:cNvGrpSpPr>
            <a:grpSpLocks/>
          </p:cNvGrpSpPr>
          <p:nvPr/>
        </p:nvGrpSpPr>
        <p:grpSpPr bwMode="auto">
          <a:xfrm>
            <a:off x="5421313" y="1377950"/>
            <a:ext cx="3294062" cy="3473450"/>
            <a:chOff x="3700" y="868"/>
            <a:chExt cx="2248" cy="2188"/>
          </a:xfrm>
        </p:grpSpPr>
        <p:grpSp>
          <p:nvGrpSpPr>
            <p:cNvPr id="20518" name="Group 70"/>
            <p:cNvGrpSpPr>
              <a:grpSpLocks/>
            </p:cNvGrpSpPr>
            <p:nvPr/>
          </p:nvGrpSpPr>
          <p:grpSpPr bwMode="auto">
            <a:xfrm>
              <a:off x="3783" y="916"/>
              <a:ext cx="2085" cy="364"/>
              <a:chOff x="3783" y="916"/>
              <a:chExt cx="2085" cy="364"/>
            </a:xfrm>
          </p:grpSpPr>
          <p:sp>
            <p:nvSpPr>
              <p:cNvPr id="20553" name="Rectangle 63"/>
              <p:cNvSpPr>
                <a:spLocks noChangeArrowheads="1"/>
              </p:cNvSpPr>
              <p:nvPr/>
            </p:nvSpPr>
            <p:spPr bwMode="auto">
              <a:xfrm>
                <a:off x="3783" y="924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0554" name="Rectangle 64"/>
              <p:cNvSpPr>
                <a:spLocks noChangeArrowheads="1"/>
              </p:cNvSpPr>
              <p:nvPr/>
            </p:nvSpPr>
            <p:spPr bwMode="auto">
              <a:xfrm>
                <a:off x="4311" y="924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0555" name="Rectangle 65"/>
              <p:cNvSpPr>
                <a:spLocks noChangeArrowheads="1"/>
              </p:cNvSpPr>
              <p:nvPr/>
            </p:nvSpPr>
            <p:spPr bwMode="auto">
              <a:xfrm>
                <a:off x="5271" y="924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20556" name="Rectangle 66"/>
              <p:cNvSpPr>
                <a:spLocks noChangeArrowheads="1"/>
              </p:cNvSpPr>
              <p:nvPr/>
            </p:nvSpPr>
            <p:spPr bwMode="auto">
              <a:xfrm>
                <a:off x="3796" y="916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7" name="Rectangle 67"/>
              <p:cNvSpPr>
                <a:spLocks noChangeArrowheads="1"/>
              </p:cNvSpPr>
              <p:nvPr/>
            </p:nvSpPr>
            <p:spPr bwMode="auto">
              <a:xfrm>
                <a:off x="3783" y="1068"/>
                <a:ext cx="50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MFSW</a:t>
                </a:r>
              </a:p>
            </p:txBody>
          </p:sp>
          <p:sp>
            <p:nvSpPr>
              <p:cNvPr id="20558" name="Rectangle 68"/>
              <p:cNvSpPr>
                <a:spLocks noChangeArrowheads="1"/>
              </p:cNvSpPr>
              <p:nvPr/>
            </p:nvSpPr>
            <p:spPr bwMode="auto">
              <a:xfrm>
                <a:off x="4311" y="1068"/>
                <a:ext cx="97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Mainframe SW</a:t>
                </a:r>
              </a:p>
            </p:txBody>
          </p:sp>
          <p:sp>
            <p:nvSpPr>
              <p:cNvPr id="20559" name="Rectangle 69"/>
              <p:cNvSpPr>
                <a:spLocks noChangeArrowheads="1"/>
              </p:cNvSpPr>
              <p:nvPr/>
            </p:nvSpPr>
            <p:spPr bwMode="auto">
              <a:xfrm>
                <a:off x="5319" y="1068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</p:grpSp>
        <p:grpSp>
          <p:nvGrpSpPr>
            <p:cNvPr id="20519" name="Group 78"/>
            <p:cNvGrpSpPr>
              <a:grpSpLocks/>
            </p:cNvGrpSpPr>
            <p:nvPr/>
          </p:nvGrpSpPr>
          <p:grpSpPr bwMode="auto">
            <a:xfrm>
              <a:off x="3783" y="1300"/>
              <a:ext cx="2085" cy="364"/>
              <a:chOff x="3783" y="1300"/>
              <a:chExt cx="2085" cy="364"/>
            </a:xfrm>
          </p:grpSpPr>
          <p:sp>
            <p:nvSpPr>
              <p:cNvPr id="20546" name="Rectangle 71"/>
              <p:cNvSpPr>
                <a:spLocks noChangeArrowheads="1"/>
              </p:cNvSpPr>
              <p:nvPr/>
            </p:nvSpPr>
            <p:spPr bwMode="auto">
              <a:xfrm>
                <a:off x="3783" y="1452"/>
                <a:ext cx="48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UXSW</a:t>
                </a:r>
              </a:p>
            </p:txBody>
          </p:sp>
          <p:sp>
            <p:nvSpPr>
              <p:cNvPr id="20547" name="Rectangle 72"/>
              <p:cNvSpPr>
                <a:spLocks noChangeArrowheads="1"/>
              </p:cNvSpPr>
              <p:nvPr/>
            </p:nvSpPr>
            <p:spPr bwMode="auto">
              <a:xfrm>
                <a:off x="4311" y="1452"/>
                <a:ext cx="61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Unix SW</a:t>
                </a:r>
              </a:p>
            </p:txBody>
          </p:sp>
          <p:sp>
            <p:nvSpPr>
              <p:cNvPr id="20548" name="Rectangle 73"/>
              <p:cNvSpPr>
                <a:spLocks noChangeArrowheads="1"/>
              </p:cNvSpPr>
              <p:nvPr/>
            </p:nvSpPr>
            <p:spPr bwMode="auto">
              <a:xfrm>
                <a:off x="5319" y="1452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  <p:sp>
            <p:nvSpPr>
              <p:cNvPr id="20549" name="Rectangle 74"/>
              <p:cNvSpPr>
                <a:spLocks noChangeArrowheads="1"/>
              </p:cNvSpPr>
              <p:nvPr/>
            </p:nvSpPr>
            <p:spPr bwMode="auto">
              <a:xfrm>
                <a:off x="3783" y="1308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0550" name="Rectangle 75"/>
              <p:cNvSpPr>
                <a:spLocks noChangeArrowheads="1"/>
              </p:cNvSpPr>
              <p:nvPr/>
            </p:nvSpPr>
            <p:spPr bwMode="auto">
              <a:xfrm>
                <a:off x="4311" y="1308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0551" name="Rectangle 76"/>
              <p:cNvSpPr>
                <a:spLocks noChangeArrowheads="1"/>
              </p:cNvSpPr>
              <p:nvPr/>
            </p:nvSpPr>
            <p:spPr bwMode="auto">
              <a:xfrm>
                <a:off x="5271" y="1308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20552" name="Rectangle 77"/>
              <p:cNvSpPr>
                <a:spLocks noChangeArrowheads="1"/>
              </p:cNvSpPr>
              <p:nvPr/>
            </p:nvSpPr>
            <p:spPr bwMode="auto">
              <a:xfrm>
                <a:off x="3796" y="1300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20" name="Group 86"/>
            <p:cNvGrpSpPr>
              <a:grpSpLocks/>
            </p:cNvGrpSpPr>
            <p:nvPr/>
          </p:nvGrpSpPr>
          <p:grpSpPr bwMode="auto">
            <a:xfrm>
              <a:off x="3783" y="1684"/>
              <a:ext cx="2085" cy="364"/>
              <a:chOff x="3783" y="1684"/>
              <a:chExt cx="2085" cy="364"/>
            </a:xfrm>
          </p:grpSpPr>
          <p:sp>
            <p:nvSpPr>
              <p:cNvPr id="20539" name="Rectangle 79"/>
              <p:cNvSpPr>
                <a:spLocks noChangeArrowheads="1"/>
              </p:cNvSpPr>
              <p:nvPr/>
            </p:nvSpPr>
            <p:spPr bwMode="auto">
              <a:xfrm>
                <a:off x="3783" y="1836"/>
                <a:ext cx="47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PCSW</a:t>
                </a:r>
              </a:p>
            </p:txBody>
          </p:sp>
          <p:sp>
            <p:nvSpPr>
              <p:cNvPr id="20540" name="Rectangle 80"/>
              <p:cNvSpPr>
                <a:spLocks noChangeArrowheads="1"/>
              </p:cNvSpPr>
              <p:nvPr/>
            </p:nvSpPr>
            <p:spPr bwMode="auto">
              <a:xfrm>
                <a:off x="4311" y="1836"/>
                <a:ext cx="50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PC SW</a:t>
                </a:r>
              </a:p>
            </p:txBody>
          </p:sp>
          <p:sp>
            <p:nvSpPr>
              <p:cNvPr id="20541" name="Rectangle 81"/>
              <p:cNvSpPr>
                <a:spLocks noChangeArrowheads="1"/>
              </p:cNvSpPr>
              <p:nvPr/>
            </p:nvSpPr>
            <p:spPr bwMode="auto">
              <a:xfrm>
                <a:off x="5319" y="1836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  <p:sp>
            <p:nvSpPr>
              <p:cNvPr id="20542" name="Rectangle 82"/>
              <p:cNvSpPr>
                <a:spLocks noChangeArrowheads="1"/>
              </p:cNvSpPr>
              <p:nvPr/>
            </p:nvSpPr>
            <p:spPr bwMode="auto">
              <a:xfrm>
                <a:off x="3783" y="1692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0543" name="Rectangle 83"/>
              <p:cNvSpPr>
                <a:spLocks noChangeArrowheads="1"/>
              </p:cNvSpPr>
              <p:nvPr/>
            </p:nvSpPr>
            <p:spPr bwMode="auto">
              <a:xfrm>
                <a:off x="4311" y="1692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0544" name="Rectangle 84"/>
              <p:cNvSpPr>
                <a:spLocks noChangeArrowheads="1"/>
              </p:cNvSpPr>
              <p:nvPr/>
            </p:nvSpPr>
            <p:spPr bwMode="auto">
              <a:xfrm>
                <a:off x="5271" y="1692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20545" name="Rectangle 85"/>
              <p:cNvSpPr>
                <a:spLocks noChangeArrowheads="1"/>
              </p:cNvSpPr>
              <p:nvPr/>
            </p:nvSpPr>
            <p:spPr bwMode="auto">
              <a:xfrm>
                <a:off x="3796" y="1684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21" name="Group 94"/>
            <p:cNvGrpSpPr>
              <a:grpSpLocks/>
            </p:cNvGrpSpPr>
            <p:nvPr/>
          </p:nvGrpSpPr>
          <p:grpSpPr bwMode="auto">
            <a:xfrm>
              <a:off x="3783" y="2068"/>
              <a:ext cx="2085" cy="364"/>
              <a:chOff x="3783" y="2068"/>
              <a:chExt cx="2085" cy="364"/>
            </a:xfrm>
          </p:grpSpPr>
          <p:sp>
            <p:nvSpPr>
              <p:cNvPr id="20532" name="Rectangle 87"/>
              <p:cNvSpPr>
                <a:spLocks noChangeArrowheads="1"/>
              </p:cNvSpPr>
              <p:nvPr/>
            </p:nvSpPr>
            <p:spPr bwMode="auto">
              <a:xfrm>
                <a:off x="3783" y="2220"/>
                <a:ext cx="44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LTSW</a:t>
                </a:r>
              </a:p>
            </p:txBody>
          </p:sp>
          <p:sp>
            <p:nvSpPr>
              <p:cNvPr id="20533" name="Rectangle 88"/>
              <p:cNvSpPr>
                <a:spLocks noChangeArrowheads="1"/>
              </p:cNvSpPr>
              <p:nvPr/>
            </p:nvSpPr>
            <p:spPr bwMode="auto">
              <a:xfrm>
                <a:off x="4311" y="2220"/>
                <a:ext cx="79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/>
                  <a:t>Leitung SW</a:t>
                </a:r>
              </a:p>
            </p:txBody>
          </p:sp>
          <p:sp>
            <p:nvSpPr>
              <p:cNvPr id="20534" name="Rectangle 89"/>
              <p:cNvSpPr>
                <a:spLocks noChangeArrowheads="1"/>
              </p:cNvSpPr>
              <p:nvPr/>
            </p:nvSpPr>
            <p:spPr bwMode="auto">
              <a:xfrm>
                <a:off x="5319" y="2220"/>
                <a:ext cx="46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b="1"/>
                  <a:t>NULL</a:t>
                </a:r>
              </a:p>
            </p:txBody>
          </p:sp>
          <p:sp>
            <p:nvSpPr>
              <p:cNvPr id="20535" name="Rectangle 90"/>
              <p:cNvSpPr>
                <a:spLocks noChangeArrowheads="1"/>
              </p:cNvSpPr>
              <p:nvPr/>
            </p:nvSpPr>
            <p:spPr bwMode="auto">
              <a:xfrm>
                <a:off x="3783" y="2076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0536" name="Rectangle 91"/>
              <p:cNvSpPr>
                <a:spLocks noChangeArrowheads="1"/>
              </p:cNvSpPr>
              <p:nvPr/>
            </p:nvSpPr>
            <p:spPr bwMode="auto">
              <a:xfrm>
                <a:off x="4311" y="2076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0537" name="Rectangle 92"/>
              <p:cNvSpPr>
                <a:spLocks noChangeArrowheads="1"/>
              </p:cNvSpPr>
              <p:nvPr/>
            </p:nvSpPr>
            <p:spPr bwMode="auto">
              <a:xfrm>
                <a:off x="5271" y="2076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20538" name="Rectangle 93"/>
              <p:cNvSpPr>
                <a:spLocks noChangeArrowheads="1"/>
              </p:cNvSpPr>
              <p:nvPr/>
            </p:nvSpPr>
            <p:spPr bwMode="auto">
              <a:xfrm>
                <a:off x="3796" y="2068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22" name="Group 102"/>
            <p:cNvGrpSpPr>
              <a:grpSpLocks/>
            </p:cNvGrpSpPr>
            <p:nvPr/>
          </p:nvGrpSpPr>
          <p:grpSpPr bwMode="auto">
            <a:xfrm>
              <a:off x="3783" y="2452"/>
              <a:ext cx="2085" cy="364"/>
              <a:chOff x="3783" y="2452"/>
              <a:chExt cx="2085" cy="364"/>
            </a:xfrm>
          </p:grpSpPr>
          <p:sp>
            <p:nvSpPr>
              <p:cNvPr id="20525" name="Rectangle 95"/>
              <p:cNvSpPr>
                <a:spLocks noChangeArrowheads="1"/>
              </p:cNvSpPr>
              <p:nvPr/>
            </p:nvSpPr>
            <p:spPr bwMode="auto">
              <a:xfrm>
                <a:off x="3783" y="2604"/>
                <a:ext cx="41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dirty="0"/>
                  <a:t>PERS</a:t>
                </a:r>
              </a:p>
            </p:txBody>
          </p:sp>
          <p:sp>
            <p:nvSpPr>
              <p:cNvPr id="20526" name="Rectangle 96"/>
              <p:cNvSpPr>
                <a:spLocks noChangeArrowheads="1"/>
              </p:cNvSpPr>
              <p:nvPr/>
            </p:nvSpPr>
            <p:spPr bwMode="auto">
              <a:xfrm>
                <a:off x="4311" y="2604"/>
                <a:ext cx="622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dirty="0"/>
                  <a:t>Personal</a:t>
                </a:r>
              </a:p>
            </p:txBody>
          </p:sp>
          <p:sp>
            <p:nvSpPr>
              <p:cNvPr id="20527" name="Rectangle 97"/>
              <p:cNvSpPr>
                <a:spLocks noChangeArrowheads="1"/>
              </p:cNvSpPr>
              <p:nvPr/>
            </p:nvSpPr>
            <p:spPr bwMode="auto">
              <a:xfrm>
                <a:off x="5319" y="2604"/>
                <a:ext cx="46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b="1"/>
                  <a:t>NULL</a:t>
                </a:r>
              </a:p>
            </p:txBody>
          </p:sp>
          <p:sp>
            <p:nvSpPr>
              <p:cNvPr id="20528" name="Rectangle 98"/>
              <p:cNvSpPr>
                <a:spLocks noChangeArrowheads="1"/>
              </p:cNvSpPr>
              <p:nvPr/>
            </p:nvSpPr>
            <p:spPr bwMode="auto">
              <a:xfrm>
                <a:off x="3783" y="2460"/>
                <a:ext cx="38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Kurz</a:t>
                </a:r>
              </a:p>
            </p:txBody>
          </p:sp>
          <p:sp>
            <p:nvSpPr>
              <p:cNvPr id="20529" name="Rectangle 99"/>
              <p:cNvSpPr>
                <a:spLocks noChangeArrowheads="1"/>
              </p:cNvSpPr>
              <p:nvPr/>
            </p:nvSpPr>
            <p:spPr bwMode="auto">
              <a:xfrm>
                <a:off x="4311" y="2460"/>
                <a:ext cx="46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Name</a:t>
                </a:r>
              </a:p>
            </p:txBody>
          </p:sp>
          <p:sp>
            <p:nvSpPr>
              <p:cNvPr id="20530" name="Rectangle 100"/>
              <p:cNvSpPr>
                <a:spLocks noChangeArrowheads="1"/>
              </p:cNvSpPr>
              <p:nvPr/>
            </p:nvSpPr>
            <p:spPr bwMode="auto">
              <a:xfrm>
                <a:off x="5271" y="2460"/>
                <a:ext cx="59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de-DE" sz="1600" i="1"/>
                  <a:t>Oberabt</a:t>
                </a:r>
              </a:p>
            </p:txBody>
          </p:sp>
          <p:sp>
            <p:nvSpPr>
              <p:cNvPr id="20531" name="Rectangle 101"/>
              <p:cNvSpPr>
                <a:spLocks noChangeArrowheads="1"/>
              </p:cNvSpPr>
              <p:nvPr/>
            </p:nvSpPr>
            <p:spPr bwMode="auto">
              <a:xfrm>
                <a:off x="3796" y="2452"/>
                <a:ext cx="2056" cy="32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23" name="AutoShape 103"/>
            <p:cNvSpPr>
              <a:spLocks noChangeArrowheads="1"/>
            </p:cNvSpPr>
            <p:nvPr/>
          </p:nvSpPr>
          <p:spPr bwMode="auto">
            <a:xfrm>
              <a:off x="3700" y="868"/>
              <a:ext cx="2248" cy="1960"/>
            </a:xfrm>
            <a:prstGeom prst="roundRect">
              <a:avLst>
                <a:gd name="adj" fmla="val 12495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Rectangle 104"/>
            <p:cNvSpPr>
              <a:spLocks noChangeArrowheads="1"/>
            </p:cNvSpPr>
            <p:nvPr/>
          </p:nvSpPr>
          <p:spPr bwMode="auto">
            <a:xfrm>
              <a:off x="3783" y="2844"/>
              <a:ext cx="81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600" i="1"/>
                <a:t>Abteilungen</a:t>
              </a:r>
            </a:p>
          </p:txBody>
        </p:sp>
      </p:grpSp>
      <p:sp>
        <p:nvSpPr>
          <p:cNvPr id="20515" name="Rectangle 106"/>
          <p:cNvSpPr>
            <a:spLocks noChangeArrowheads="1"/>
          </p:cNvSpPr>
          <p:nvPr/>
        </p:nvSpPr>
        <p:spPr bwMode="auto">
          <a:xfrm>
            <a:off x="428625" y="1073150"/>
            <a:ext cx="8428038" cy="471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Rectangle 107"/>
          <p:cNvSpPr>
            <a:spLocks noChangeArrowheads="1"/>
          </p:cNvSpPr>
          <p:nvPr/>
        </p:nvSpPr>
        <p:spPr bwMode="auto">
          <a:xfrm>
            <a:off x="479425" y="5810250"/>
            <a:ext cx="1720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Projektdatenbank</a:t>
            </a:r>
          </a:p>
        </p:txBody>
      </p:sp>
      <p:sp>
        <p:nvSpPr>
          <p:cNvPr id="21542" name="Rectangle 10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latin typeface="Arial" charset="0"/>
                <a:ea typeface="ＭＳ Ｐゴシック" charset="0"/>
              </a:rPr>
              <a:t>RDM: Projektdatenbank</a:t>
            </a:r>
          </a:p>
        </p:txBody>
      </p:sp>
      <p:sp>
        <p:nvSpPr>
          <p:cNvPr id="107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956550" y="6400800"/>
            <a:ext cx="1008063" cy="1968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7788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err="1" smtClean="0">
                <a:latin typeface="+mn-lt"/>
                <a:ea typeface="ＭＳ Ｐゴシック" charset="0"/>
                <a:cs typeface="ＭＳ Ｐゴシック" charset="0"/>
              </a:rPr>
              <a:t>Duplikatelimination</a:t>
            </a:r>
            <a:endParaRPr lang="de-DE" sz="18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</a:rPr>
              <a:t>Elimination von Duplikaten im Anfrageergebnis mit dem Schlüsselwort </a:t>
            </a:r>
            <a:r>
              <a:rPr lang="de-DE" sz="1800" dirty="0" err="1">
                <a:ea typeface="ＭＳ Ｐゴシック" charset="0"/>
              </a:rPr>
              <a:t>distinct</a:t>
            </a:r>
            <a:r>
              <a:rPr lang="de-DE" sz="1800" dirty="0">
                <a:ea typeface="ＭＳ Ｐゴシック" charset="0"/>
              </a:rPr>
              <a:t>:</a:t>
            </a: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marL="446088" lvl="1" indent="-434975">
              <a:buFont typeface="Monotype Sorts" charset="0"/>
              <a:buNone/>
            </a:pPr>
            <a:r>
              <a:rPr lang="de-DE" sz="1800" dirty="0" smtClean="0">
                <a:ea typeface="ＭＳ Ｐゴシック" charset="0"/>
              </a:rPr>
              <a:t>Hier: Umwandlung einer Ergebnistabelle in </a:t>
            </a:r>
            <a:r>
              <a:rPr lang="de-DE" sz="1800" i="1" dirty="0" smtClean="0">
                <a:ea typeface="ＭＳ Ｐゴシック" charset="0"/>
              </a:rPr>
              <a:t>Ergebnismenge</a:t>
            </a:r>
          </a:p>
          <a:p>
            <a:pPr marL="446088" lvl="1" indent="-434975">
              <a:buFont typeface="Monotype Sorts" charset="0"/>
              <a:buNone/>
            </a:pPr>
            <a:r>
              <a:rPr lang="de-DE" sz="1800" i="1" dirty="0" smtClean="0">
                <a:ea typeface="ＭＳ Ｐゴシック" charset="0"/>
              </a:rPr>
              <a:t>Man beachte die Behandlung von Null-Werten</a:t>
            </a:r>
          </a:p>
          <a:p>
            <a:pPr marL="0" indent="0">
              <a:buFontTx/>
              <a:buNone/>
            </a:pPr>
            <a:endParaRPr lang="de-DE" sz="1800" dirty="0" smtClean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dirty="0" smtClean="0">
                <a:ea typeface="ＭＳ Ｐゴシック" charset="0"/>
              </a:rPr>
              <a:t>Erkennung </a:t>
            </a:r>
            <a:r>
              <a:rPr lang="de-DE" sz="1800" dirty="0">
                <a:ea typeface="ＭＳ Ｐゴシック" charset="0"/>
              </a:rPr>
              <a:t>und Vermeidung von Nullwerten in Spalten </a:t>
            </a:r>
            <a:r>
              <a:rPr lang="de-DE" sz="1800" dirty="0" smtClean="0">
                <a:ea typeface="ＭＳ Ｐゴシック" charset="0"/>
              </a:rPr>
              <a:t/>
            </a:r>
            <a:br>
              <a:rPr lang="de-DE" sz="1800" dirty="0" smtClean="0">
                <a:ea typeface="ＭＳ Ｐゴシック" charset="0"/>
              </a:rPr>
            </a:br>
            <a:r>
              <a:rPr lang="de-DE" sz="1800" dirty="0" smtClean="0">
                <a:ea typeface="ＭＳ Ｐゴシック" charset="0"/>
              </a:rPr>
              <a:t>durch </a:t>
            </a:r>
            <a:r>
              <a:rPr lang="de-DE" sz="1800" dirty="0">
                <a:ea typeface="ＭＳ Ｐゴシック" charset="0"/>
              </a:rPr>
              <a:t>das </a:t>
            </a:r>
            <a:r>
              <a:rPr lang="de-DE" sz="1800" dirty="0" smtClean="0">
                <a:ea typeface="ＭＳ Ｐゴシック" charset="0"/>
              </a:rPr>
              <a:t>Prädikat </a:t>
            </a:r>
            <a:r>
              <a:rPr lang="de-DE" sz="1800" b="1" dirty="0" err="1" smtClean="0">
                <a:ea typeface="ＭＳ Ｐゴシック" charset="0"/>
              </a:rPr>
              <a:t>is</a:t>
            </a:r>
            <a:r>
              <a:rPr lang="de-DE" sz="1800" b="1" dirty="0" smtClean="0">
                <a:ea typeface="ＭＳ Ｐゴシック" charset="0"/>
              </a:rPr>
              <a:t> null </a:t>
            </a:r>
            <a:r>
              <a:rPr lang="de-DE" sz="1800" dirty="0" smtClean="0">
                <a:ea typeface="ＭＳ Ｐゴシック" charset="0"/>
              </a:rPr>
              <a:t>oder</a:t>
            </a:r>
            <a:r>
              <a:rPr lang="de-DE" sz="1800" b="1" dirty="0" smtClean="0">
                <a:ea typeface="ＭＳ Ｐゴシック" charset="0"/>
              </a:rPr>
              <a:t> </a:t>
            </a:r>
            <a:r>
              <a:rPr lang="de-DE" sz="1800" b="1" dirty="0" err="1" smtClean="0">
                <a:ea typeface="ＭＳ Ｐゴシック" charset="0"/>
              </a:rPr>
              <a:t>is</a:t>
            </a:r>
            <a:r>
              <a:rPr lang="de-DE" sz="1800" b="1" dirty="0" smtClean="0">
                <a:ea typeface="ＭＳ Ｐゴシック" charset="0"/>
              </a:rPr>
              <a:t> not null</a:t>
            </a:r>
            <a:endParaRPr lang="de-DE" sz="1800" b="1" dirty="0">
              <a:ea typeface="ＭＳ Ｐゴシック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866043" y="1860129"/>
            <a:ext cx="3368749" cy="643766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800" b="1">
                <a:latin typeface="Courier New" charset="0"/>
              </a:rPr>
              <a:t>select</a:t>
            </a:r>
            <a:r>
              <a:rPr lang="de-DE" sz="1800">
                <a:latin typeface="Courier New" charset="0"/>
              </a:rPr>
              <a:t> </a:t>
            </a:r>
            <a:r>
              <a:rPr lang="de-DE" sz="1800" b="1">
                <a:latin typeface="Courier New" charset="0"/>
              </a:rPr>
              <a:t>distinct </a:t>
            </a:r>
            <a:r>
              <a:rPr lang="de-DE" sz="1800">
                <a:latin typeface="Courier New" charset="0"/>
              </a:rPr>
              <a:t>Oberabt</a:t>
            </a:r>
            <a:endParaRPr lang="de-DE" sz="1800"/>
          </a:p>
          <a:p>
            <a:pPr>
              <a:defRPr/>
            </a:pPr>
            <a:r>
              <a:rPr lang="de-DE" sz="1800" b="1">
                <a:latin typeface="Courier New" charset="0"/>
              </a:rPr>
              <a:t>from</a:t>
            </a:r>
            <a:r>
              <a:rPr lang="de-DE" sz="1800">
                <a:latin typeface="Courier New" charset="0"/>
              </a:rPr>
              <a:t> Abteilungen;</a:t>
            </a:r>
          </a:p>
        </p:txBody>
      </p:sp>
      <p:sp>
        <p:nvSpPr>
          <p:cNvPr id="72708" name="AutoShape 5"/>
          <p:cNvSpPr>
            <a:spLocks noChangeArrowheads="1"/>
          </p:cNvSpPr>
          <p:nvPr/>
        </p:nvSpPr>
        <p:spPr bwMode="auto">
          <a:xfrm>
            <a:off x="4753708" y="2096666"/>
            <a:ext cx="638908" cy="234950"/>
          </a:xfrm>
          <a:prstGeom prst="rightArrow">
            <a:avLst>
              <a:gd name="adj1" fmla="val 50000"/>
              <a:gd name="adj2" fmla="val 8760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2709" name="Rectangle 6"/>
          <p:cNvSpPr>
            <a:spLocks noChangeArrowheads="1"/>
          </p:cNvSpPr>
          <p:nvPr/>
        </p:nvSpPr>
        <p:spPr bwMode="auto">
          <a:xfrm>
            <a:off x="5873261" y="2222080"/>
            <a:ext cx="69166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+mn-lt"/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6052039" y="1772816"/>
            <a:ext cx="1890346" cy="901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+mn-lt"/>
            </a:endParaRPr>
          </a:p>
        </p:txBody>
      </p:sp>
      <p:sp>
        <p:nvSpPr>
          <p:cNvPr id="72711" name="Rectangle 8"/>
          <p:cNvSpPr>
            <a:spLocks noChangeArrowheads="1"/>
          </p:cNvSpPr>
          <p:nvPr/>
        </p:nvSpPr>
        <p:spPr bwMode="auto">
          <a:xfrm>
            <a:off x="6032990" y="1785517"/>
            <a:ext cx="875241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>
                <a:latin typeface="+mn-lt"/>
              </a:rPr>
              <a:t>Oberabt</a:t>
            </a:r>
          </a:p>
        </p:txBody>
      </p:sp>
      <p:sp>
        <p:nvSpPr>
          <p:cNvPr id="72712" name="Rectangle 9"/>
          <p:cNvSpPr>
            <a:spLocks noChangeArrowheads="1"/>
          </p:cNvSpPr>
          <p:nvPr/>
        </p:nvSpPr>
        <p:spPr bwMode="auto">
          <a:xfrm>
            <a:off x="6032989" y="2090317"/>
            <a:ext cx="65563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>
                <a:latin typeface="+mn-lt"/>
              </a:rPr>
              <a:t>LTSW</a:t>
            </a:r>
          </a:p>
        </p:txBody>
      </p:sp>
      <p:sp>
        <p:nvSpPr>
          <p:cNvPr id="72713" name="Line 10"/>
          <p:cNvSpPr>
            <a:spLocks noChangeShapeType="1"/>
          </p:cNvSpPr>
          <p:nvPr/>
        </p:nvSpPr>
        <p:spPr bwMode="auto">
          <a:xfrm>
            <a:off x="6057900" y="2071266"/>
            <a:ext cx="187715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>
              <a:latin typeface="+mn-lt"/>
            </a:endParaRPr>
          </a:p>
        </p:txBody>
      </p:sp>
      <p:sp>
        <p:nvSpPr>
          <p:cNvPr id="72714" name="Line 11"/>
          <p:cNvSpPr>
            <a:spLocks noChangeShapeType="1"/>
          </p:cNvSpPr>
          <p:nvPr/>
        </p:nvSpPr>
        <p:spPr bwMode="auto">
          <a:xfrm>
            <a:off x="6052039" y="2376066"/>
            <a:ext cx="1885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>
              <a:latin typeface="+mn-lt"/>
            </a:endParaRPr>
          </a:p>
        </p:txBody>
      </p:sp>
      <p:sp>
        <p:nvSpPr>
          <p:cNvPr id="72715" name="Rectangle 12"/>
          <p:cNvSpPr>
            <a:spLocks noChangeArrowheads="1"/>
          </p:cNvSpPr>
          <p:nvPr/>
        </p:nvSpPr>
        <p:spPr bwMode="auto">
          <a:xfrm>
            <a:off x="6032989" y="2395117"/>
            <a:ext cx="68288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b="1">
                <a:latin typeface="+mn-lt"/>
              </a:rPr>
              <a:t>NULL</a:t>
            </a: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760535" y="4797152"/>
            <a:ext cx="3784315" cy="92076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800" b="1">
                <a:latin typeface="Courier New" charset="0"/>
              </a:rPr>
              <a:t>select</a:t>
            </a:r>
            <a:r>
              <a:rPr lang="de-DE" sz="1800">
                <a:latin typeface="Courier New" charset="0"/>
              </a:rPr>
              <a:t> </a:t>
            </a:r>
            <a:r>
              <a:rPr lang="de-DE" sz="1800" b="1">
                <a:latin typeface="Courier New" charset="0"/>
              </a:rPr>
              <a:t>distinct </a:t>
            </a:r>
            <a:r>
              <a:rPr lang="de-DE" sz="1800">
                <a:latin typeface="Courier New" charset="0"/>
              </a:rPr>
              <a:t>Oberabt</a:t>
            </a:r>
            <a:endParaRPr lang="de-DE" sz="1800"/>
          </a:p>
          <a:p>
            <a:pPr>
              <a:defRPr/>
            </a:pPr>
            <a:r>
              <a:rPr lang="de-DE" sz="1800" b="1">
                <a:latin typeface="Courier New" charset="0"/>
              </a:rPr>
              <a:t>from</a:t>
            </a:r>
            <a:r>
              <a:rPr lang="de-DE" sz="1800">
                <a:latin typeface="Courier New" charset="0"/>
              </a:rPr>
              <a:t> Abteilungen</a:t>
            </a:r>
          </a:p>
          <a:p>
            <a:pPr>
              <a:defRPr/>
            </a:pPr>
            <a:r>
              <a:rPr lang="de-DE" sz="1800" b="1">
                <a:latin typeface="Courier New" charset="0"/>
              </a:rPr>
              <a:t>where </a:t>
            </a:r>
            <a:r>
              <a:rPr lang="de-DE" sz="1800">
                <a:latin typeface="Courier New" charset="0"/>
              </a:rPr>
              <a:t>Oberabt </a:t>
            </a:r>
            <a:r>
              <a:rPr lang="de-DE" sz="1800" b="1">
                <a:latin typeface="Courier New" charset="0"/>
              </a:rPr>
              <a:t>is not null</a:t>
            </a:r>
            <a:r>
              <a:rPr lang="de-DE" sz="1800">
                <a:latin typeface="Courier New" charset="0"/>
              </a:rPr>
              <a:t>;</a:t>
            </a:r>
          </a:p>
        </p:txBody>
      </p:sp>
      <p:sp>
        <p:nvSpPr>
          <p:cNvPr id="72717" name="AutoShape 14"/>
          <p:cNvSpPr>
            <a:spLocks noChangeArrowheads="1"/>
          </p:cNvSpPr>
          <p:nvPr/>
        </p:nvSpPr>
        <p:spPr bwMode="auto">
          <a:xfrm>
            <a:off x="4894384" y="5109889"/>
            <a:ext cx="638908" cy="234950"/>
          </a:xfrm>
          <a:prstGeom prst="rightArrow">
            <a:avLst>
              <a:gd name="adj1" fmla="val 50000"/>
              <a:gd name="adj2" fmla="val 8760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2718" name="Rectangle 15"/>
          <p:cNvSpPr>
            <a:spLocks noChangeArrowheads="1"/>
          </p:cNvSpPr>
          <p:nvPr/>
        </p:nvSpPr>
        <p:spPr bwMode="auto">
          <a:xfrm>
            <a:off x="5943600" y="5406753"/>
            <a:ext cx="691662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>
              <a:latin typeface="+mn-lt"/>
            </a:endParaRP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6122377" y="4957489"/>
            <a:ext cx="1890346" cy="596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+mn-lt"/>
            </a:endParaRPr>
          </a:p>
        </p:txBody>
      </p:sp>
      <p:sp>
        <p:nvSpPr>
          <p:cNvPr id="72720" name="Rectangle 17"/>
          <p:cNvSpPr>
            <a:spLocks noChangeArrowheads="1"/>
          </p:cNvSpPr>
          <p:nvPr/>
        </p:nvSpPr>
        <p:spPr bwMode="auto">
          <a:xfrm>
            <a:off x="6103328" y="4970190"/>
            <a:ext cx="875241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>
                <a:latin typeface="+mn-lt"/>
              </a:rPr>
              <a:t>Oberabt</a:t>
            </a:r>
          </a:p>
        </p:txBody>
      </p:sp>
      <p:sp>
        <p:nvSpPr>
          <p:cNvPr id="72721" name="Rectangle 18"/>
          <p:cNvSpPr>
            <a:spLocks noChangeArrowheads="1"/>
          </p:cNvSpPr>
          <p:nvPr/>
        </p:nvSpPr>
        <p:spPr bwMode="auto">
          <a:xfrm>
            <a:off x="6103328" y="5274990"/>
            <a:ext cx="65563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>
                <a:latin typeface="+mn-lt"/>
              </a:rPr>
              <a:t>LTSW</a:t>
            </a:r>
          </a:p>
        </p:txBody>
      </p:sp>
      <p:sp>
        <p:nvSpPr>
          <p:cNvPr id="72722" name="Line 19"/>
          <p:cNvSpPr>
            <a:spLocks noChangeShapeType="1"/>
          </p:cNvSpPr>
          <p:nvPr/>
        </p:nvSpPr>
        <p:spPr bwMode="auto">
          <a:xfrm>
            <a:off x="6128239" y="5255939"/>
            <a:ext cx="187715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>
              <a:latin typeface="+mn-lt"/>
            </a:endParaRPr>
          </a:p>
        </p:txBody>
      </p:sp>
      <p:sp>
        <p:nvSpPr>
          <p:cNvPr id="72723" name="Rectangle 20"/>
          <p:cNvSpPr>
            <a:spLocks noChangeArrowheads="1"/>
          </p:cNvSpPr>
          <p:nvPr/>
        </p:nvSpPr>
        <p:spPr bwMode="auto">
          <a:xfrm>
            <a:off x="7430966" y="6350000"/>
            <a:ext cx="184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22" name="Oval Callout 21"/>
          <p:cNvSpPr/>
          <p:nvPr/>
        </p:nvSpPr>
        <p:spPr>
          <a:xfrm>
            <a:off x="6032989" y="3158039"/>
            <a:ext cx="2931624" cy="1080418"/>
          </a:xfrm>
          <a:prstGeom prst="wedgeEllipseCallout">
            <a:avLst>
              <a:gd name="adj1" fmla="val -33498"/>
              <a:gd name="adj2" fmla="val -8538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r-IN" dirty="0" smtClean="0">
                <a:solidFill>
                  <a:srgbClr val="FF0000"/>
                </a:solidFill>
              </a:rPr>
              <a:t>…</a:t>
            </a:r>
            <a:r>
              <a:rPr lang="de-DE" dirty="0" smtClean="0">
                <a:solidFill>
                  <a:srgbClr val="FF0000"/>
                </a:solidFill>
              </a:rPr>
              <a:t> und wenn null für verschiedene Werte steht?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8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>
                <a:latin typeface="+mn-lt"/>
                <a:ea typeface="ＭＳ Ｐゴシック" charset="0"/>
              </a:rPr>
              <a:t>SQL: Einfache Anfragen (ohne Variable)</a:t>
            </a:r>
            <a:endParaRPr lang="de-DE" sz="1800" dirty="0">
              <a:latin typeface="+mn-lt"/>
              <a:ea typeface="ＭＳ Ｐゴシック" charset="0"/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4968875"/>
          </a:xfrm>
          <a:noFill/>
        </p:spPr>
        <p:txBody>
          <a:bodyPr/>
          <a:lstStyle/>
          <a:p>
            <a:pPr marL="0" indent="0">
              <a:buNone/>
            </a:pPr>
            <a:r>
              <a:rPr lang="de-DE" sz="1800" b="1" dirty="0">
                <a:ea typeface="ＭＳ Ｐゴシック" charset="0"/>
              </a:rPr>
              <a:t>Projektion und Selektion: </a:t>
            </a:r>
            <a:r>
              <a:rPr lang="de-DE" sz="1800" dirty="0" smtClean="0">
                <a:ea typeface="ＭＳ Ｐゴシック" charset="0"/>
              </a:rPr>
              <a:t>SQL-Anfrage </a:t>
            </a:r>
            <a:r>
              <a:rPr lang="de-DE" sz="1800" dirty="0">
                <a:ea typeface="ＭＳ Ｐゴシック" charset="0"/>
              </a:rPr>
              <a:t>zur Bestimmung der Namen und des Kürzels aller Abteilungen, die der Abteilung </a:t>
            </a:r>
            <a:r>
              <a:rPr lang="de-DE" sz="1800" dirty="0" smtClean="0">
                <a:ea typeface="ＭＳ Ｐゴシック" charset="0"/>
              </a:rPr>
              <a:t>'Leitung Software' </a:t>
            </a:r>
            <a:r>
              <a:rPr lang="de-DE" sz="1800" dirty="0">
                <a:ea typeface="ＭＳ Ｐゴシック" charset="0"/>
              </a:rPr>
              <a:t>mit dem Kürzel </a:t>
            </a:r>
            <a:r>
              <a:rPr lang="de-DE" sz="1800" i="1" dirty="0">
                <a:ea typeface="ＭＳ Ｐゴシック" charset="0"/>
              </a:rPr>
              <a:t>LTSW</a:t>
            </a:r>
            <a:r>
              <a:rPr lang="de-DE" sz="1800" dirty="0">
                <a:ea typeface="ＭＳ Ｐゴシック" charset="0"/>
              </a:rPr>
              <a:t> untergeordnet sind</a:t>
            </a:r>
          </a:p>
          <a:p>
            <a:pPr marL="0" indent="0">
              <a:buFontTx/>
              <a:buNone/>
            </a:pPr>
            <a:endParaRPr lang="de-DE" sz="1600" b="1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6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b="1" dirty="0" smtClean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b="1" dirty="0" smtClean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b="1" dirty="0" smtClean="0">
                <a:ea typeface="ＭＳ Ｐゴシック" charset="0"/>
              </a:rPr>
              <a:t>Selektion (ohne Projektion): </a:t>
            </a:r>
            <a:r>
              <a:rPr lang="de-DE" sz="1800" dirty="0" smtClean="0">
                <a:ea typeface="ＭＳ Ｐゴシック" charset="0"/>
              </a:rPr>
              <a:t>Aufzählung </a:t>
            </a:r>
            <a:r>
              <a:rPr lang="de-DE" sz="1800" i="1" dirty="0">
                <a:ea typeface="ＭＳ Ｐゴシック" charset="0"/>
              </a:rPr>
              <a:t>aller</a:t>
            </a:r>
            <a:r>
              <a:rPr lang="de-DE" sz="1800" dirty="0">
                <a:ea typeface="ＭＳ Ｐゴシック" charset="0"/>
              </a:rPr>
              <a:t> Spalten (durch * in der </a:t>
            </a:r>
            <a:r>
              <a:rPr lang="de-DE" sz="1800" i="1" dirty="0">
                <a:ea typeface="ＭＳ Ｐゴシック" charset="0"/>
              </a:rPr>
              <a:t>Projektionsliste</a:t>
            </a:r>
            <a:r>
              <a:rPr lang="de-DE" sz="1800" dirty="0">
                <a:ea typeface="ＭＳ Ｐゴシック" charset="0"/>
              </a:rPr>
              <a:t>) der Bereichstabelle unter Beibehaltung der Spaltenreihenfolge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901213" y="2548885"/>
            <a:ext cx="2673572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 New" charset="0"/>
              </a:rPr>
              <a:t>select</a:t>
            </a:r>
            <a:r>
              <a:rPr lang="de-DE" sz="1400" dirty="0">
                <a:latin typeface="Courier New" charset="0"/>
              </a:rPr>
              <a:t> Name, Kurz</a:t>
            </a:r>
            <a:endParaRPr lang="de-DE" sz="1400" dirty="0"/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from</a:t>
            </a:r>
            <a:r>
              <a:rPr lang="de-DE" sz="1400" dirty="0">
                <a:latin typeface="Courier New" charset="0"/>
              </a:rPr>
              <a:t> Abteilungen</a:t>
            </a:r>
            <a:endParaRPr lang="de-DE" sz="1400" i="1" dirty="0"/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where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Oberabt</a:t>
            </a:r>
            <a:r>
              <a:rPr lang="de-DE" sz="1400" dirty="0">
                <a:latin typeface="Courier New" charset="0"/>
              </a:rPr>
              <a:t> = 'LTSW';</a:t>
            </a:r>
          </a:p>
        </p:txBody>
      </p:sp>
      <p:sp>
        <p:nvSpPr>
          <p:cNvPr id="45060" name="AutoShape 5"/>
          <p:cNvSpPr>
            <a:spLocks noChangeArrowheads="1"/>
          </p:cNvSpPr>
          <p:nvPr/>
        </p:nvSpPr>
        <p:spPr bwMode="auto">
          <a:xfrm>
            <a:off x="4695092" y="2857500"/>
            <a:ext cx="638908" cy="234950"/>
          </a:xfrm>
          <a:prstGeom prst="rightArrow">
            <a:avLst>
              <a:gd name="adj1" fmla="val 50000"/>
              <a:gd name="adj2" fmla="val 8760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n-lt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6019800" y="2330450"/>
            <a:ext cx="2432538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+mn-lt"/>
            </a:endParaRPr>
          </a:p>
        </p:txBody>
      </p:sp>
      <p:sp>
        <p:nvSpPr>
          <p:cNvPr id="45062" name="Rectangle 7"/>
          <p:cNvSpPr>
            <a:spLocks noChangeArrowheads="1"/>
          </p:cNvSpPr>
          <p:nvPr/>
        </p:nvSpPr>
        <p:spPr bwMode="auto">
          <a:xfrm>
            <a:off x="6000750" y="2348879"/>
            <a:ext cx="2459681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de-DE" sz="1200" i="1" dirty="0">
                <a:latin typeface="+mn-lt"/>
              </a:rPr>
              <a:t>Name	</a:t>
            </a:r>
            <a:r>
              <a:rPr lang="de-DE" sz="1200" i="1" dirty="0" smtClean="0">
                <a:latin typeface="+mn-lt"/>
              </a:rPr>
              <a:t>	Kurz</a:t>
            </a:r>
            <a:endParaRPr lang="de-DE" sz="1200" i="1" dirty="0">
              <a:latin typeface="+mn-lt"/>
            </a:endParaRPr>
          </a:p>
        </p:txBody>
      </p:sp>
      <p:sp>
        <p:nvSpPr>
          <p:cNvPr id="45063" name="Line 8"/>
          <p:cNvSpPr>
            <a:spLocks noChangeShapeType="1"/>
          </p:cNvSpPr>
          <p:nvPr/>
        </p:nvSpPr>
        <p:spPr bwMode="auto">
          <a:xfrm>
            <a:off x="6025662" y="2628900"/>
            <a:ext cx="242081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200">
              <a:latin typeface="+mn-lt"/>
            </a:endParaRPr>
          </a:p>
        </p:txBody>
      </p:sp>
      <p:sp>
        <p:nvSpPr>
          <p:cNvPr id="45064" name="Line 9"/>
          <p:cNvSpPr>
            <a:spLocks noChangeShapeType="1"/>
          </p:cNvSpPr>
          <p:nvPr/>
        </p:nvSpPr>
        <p:spPr bwMode="auto">
          <a:xfrm>
            <a:off x="6019800" y="2933700"/>
            <a:ext cx="2432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200">
              <a:latin typeface="+mn-lt"/>
            </a:endParaRPr>
          </a:p>
        </p:txBody>
      </p:sp>
      <p:sp>
        <p:nvSpPr>
          <p:cNvPr id="45065" name="Line 10"/>
          <p:cNvSpPr>
            <a:spLocks noChangeShapeType="1"/>
          </p:cNvSpPr>
          <p:nvPr/>
        </p:nvSpPr>
        <p:spPr bwMode="auto">
          <a:xfrm>
            <a:off x="6019800" y="3238500"/>
            <a:ext cx="2432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200">
              <a:latin typeface="+mn-lt"/>
            </a:endParaRPr>
          </a:p>
        </p:txBody>
      </p:sp>
      <p:sp>
        <p:nvSpPr>
          <p:cNvPr id="45066" name="Rectangle 11"/>
          <p:cNvSpPr>
            <a:spLocks noChangeArrowheads="1"/>
          </p:cNvSpPr>
          <p:nvPr/>
        </p:nvSpPr>
        <p:spPr bwMode="auto">
          <a:xfrm>
            <a:off x="6000751" y="3212976"/>
            <a:ext cx="2459681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de-DE" sz="1200" dirty="0">
                <a:latin typeface="+mn-lt"/>
              </a:rPr>
              <a:t>PC SW		</a:t>
            </a:r>
            <a:r>
              <a:rPr lang="de-DE" sz="1200" dirty="0" smtClean="0">
                <a:latin typeface="+mn-lt"/>
              </a:rPr>
              <a:t>PCSW</a:t>
            </a:r>
            <a:endParaRPr lang="de-DE" sz="1200" dirty="0">
              <a:latin typeface="+mn-lt"/>
            </a:endParaRPr>
          </a:p>
        </p:txBody>
      </p:sp>
      <p:sp>
        <p:nvSpPr>
          <p:cNvPr id="45067" name="Rectangle 12"/>
          <p:cNvSpPr>
            <a:spLocks noChangeArrowheads="1"/>
          </p:cNvSpPr>
          <p:nvPr/>
        </p:nvSpPr>
        <p:spPr bwMode="auto">
          <a:xfrm>
            <a:off x="6000751" y="2647951"/>
            <a:ext cx="2434128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200" dirty="0">
                <a:latin typeface="+mn-lt"/>
              </a:rPr>
              <a:t>Mainframe SW	MFSW</a:t>
            </a:r>
          </a:p>
        </p:txBody>
      </p:sp>
      <p:sp>
        <p:nvSpPr>
          <p:cNvPr id="45068" name="Rectangle 13"/>
          <p:cNvSpPr>
            <a:spLocks noChangeArrowheads="1"/>
          </p:cNvSpPr>
          <p:nvPr/>
        </p:nvSpPr>
        <p:spPr bwMode="auto">
          <a:xfrm>
            <a:off x="5991958" y="2924944"/>
            <a:ext cx="2468474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de-DE" sz="1200" dirty="0">
                <a:latin typeface="+mn-lt"/>
              </a:rPr>
              <a:t>Unix SW	</a:t>
            </a:r>
            <a:r>
              <a:rPr lang="de-DE" sz="1200" dirty="0" smtClean="0">
                <a:latin typeface="+mn-lt"/>
              </a:rPr>
              <a:t>	UXSW</a:t>
            </a:r>
            <a:endParaRPr lang="de-DE" sz="1200" dirty="0">
              <a:latin typeface="+mn-lt"/>
            </a:endParaRPr>
          </a:p>
        </p:txBody>
      </p:sp>
      <p:sp>
        <p:nvSpPr>
          <p:cNvPr id="45069" name="Rectangle 14"/>
          <p:cNvSpPr>
            <a:spLocks noChangeArrowheads="1"/>
          </p:cNvSpPr>
          <p:nvPr/>
        </p:nvSpPr>
        <p:spPr bwMode="auto">
          <a:xfrm>
            <a:off x="6457951" y="1954213"/>
            <a:ext cx="1195841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200">
                <a:latin typeface="+mn-lt"/>
              </a:rPr>
              <a:t>Ergebnistabelle</a:t>
            </a: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901212" y="4989513"/>
            <a:ext cx="2027136" cy="95154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>
                <a:latin typeface="Courier New" charset="0"/>
              </a:rPr>
              <a:t>select</a:t>
            </a:r>
            <a:r>
              <a:rPr lang="de-DE" sz="1400">
                <a:latin typeface="Courier New" charset="0"/>
              </a:rPr>
              <a:t> *</a:t>
            </a:r>
            <a:endParaRPr lang="de-DE" sz="1400"/>
          </a:p>
          <a:p>
            <a:pPr>
              <a:defRPr/>
            </a:pPr>
            <a:r>
              <a:rPr lang="de-DE" sz="1400" b="1">
                <a:latin typeface="Courier New" charset="0"/>
              </a:rPr>
              <a:t>from</a:t>
            </a:r>
            <a:r>
              <a:rPr lang="de-DE" sz="1400">
                <a:latin typeface="Courier New" charset="0"/>
              </a:rPr>
              <a:t> Abteilungen</a:t>
            </a:r>
            <a:endParaRPr lang="de-DE" sz="1400" i="1"/>
          </a:p>
          <a:p>
            <a:pPr>
              <a:defRPr/>
            </a:pPr>
            <a:r>
              <a:rPr lang="de-DE" sz="1400" b="1">
                <a:latin typeface="Courier New" charset="0"/>
              </a:rPr>
              <a:t>where </a:t>
            </a:r>
            <a:r>
              <a:rPr lang="de-DE" sz="1400">
                <a:latin typeface="Courier New" charset="0"/>
              </a:rPr>
              <a:t>Oberabt</a:t>
            </a:r>
          </a:p>
          <a:p>
            <a:pPr>
              <a:defRPr/>
            </a:pPr>
            <a:r>
              <a:rPr lang="de-DE" sz="1400">
                <a:latin typeface="Courier New" charset="0"/>
              </a:rPr>
              <a:t>        = 'LTSW';</a:t>
            </a: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4736123" y="4921250"/>
            <a:ext cx="3839308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+mn-lt"/>
            </a:endParaRPr>
          </a:p>
        </p:txBody>
      </p:sp>
      <p:sp>
        <p:nvSpPr>
          <p:cNvPr id="45072" name="Rectangle 17"/>
          <p:cNvSpPr>
            <a:spLocks noChangeArrowheads="1"/>
          </p:cNvSpPr>
          <p:nvPr/>
        </p:nvSpPr>
        <p:spPr bwMode="auto">
          <a:xfrm>
            <a:off x="4717074" y="4941167"/>
            <a:ext cx="3887374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de-DE" sz="1200" i="1" dirty="0">
                <a:latin typeface="+mn-lt"/>
              </a:rPr>
              <a:t>Kurz	</a:t>
            </a:r>
            <a:r>
              <a:rPr lang="de-DE" sz="1200" i="1" dirty="0" smtClean="0">
                <a:latin typeface="+mn-lt"/>
              </a:rPr>
              <a:t>Name		</a:t>
            </a:r>
            <a:r>
              <a:rPr lang="de-DE" sz="1200" i="1" dirty="0" err="1" smtClean="0">
                <a:latin typeface="+mn-lt"/>
              </a:rPr>
              <a:t>Oberabt</a:t>
            </a:r>
            <a:endParaRPr lang="de-DE" sz="1200" i="1" dirty="0">
              <a:latin typeface="+mn-lt"/>
            </a:endParaRPr>
          </a:p>
        </p:txBody>
      </p:sp>
      <p:sp>
        <p:nvSpPr>
          <p:cNvPr id="45073" name="Line 18"/>
          <p:cNvSpPr>
            <a:spLocks noChangeShapeType="1"/>
          </p:cNvSpPr>
          <p:nvPr/>
        </p:nvSpPr>
        <p:spPr bwMode="auto">
          <a:xfrm>
            <a:off x="4741984" y="5219700"/>
            <a:ext cx="382758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200">
              <a:latin typeface="+mn-lt"/>
            </a:endParaRPr>
          </a:p>
        </p:txBody>
      </p:sp>
      <p:sp>
        <p:nvSpPr>
          <p:cNvPr id="45074" name="Line 19"/>
          <p:cNvSpPr>
            <a:spLocks noChangeShapeType="1"/>
          </p:cNvSpPr>
          <p:nvPr/>
        </p:nvSpPr>
        <p:spPr bwMode="auto">
          <a:xfrm>
            <a:off x="4736123" y="5524500"/>
            <a:ext cx="383930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200">
              <a:latin typeface="+mn-lt"/>
            </a:endParaRPr>
          </a:p>
        </p:txBody>
      </p:sp>
      <p:sp>
        <p:nvSpPr>
          <p:cNvPr id="45075" name="Line 20"/>
          <p:cNvSpPr>
            <a:spLocks noChangeShapeType="1"/>
          </p:cNvSpPr>
          <p:nvPr/>
        </p:nvSpPr>
        <p:spPr bwMode="auto">
          <a:xfrm>
            <a:off x="4736123" y="5829300"/>
            <a:ext cx="383930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200">
              <a:latin typeface="+mn-lt"/>
            </a:endParaRPr>
          </a:p>
        </p:txBody>
      </p:sp>
      <p:sp>
        <p:nvSpPr>
          <p:cNvPr id="45076" name="Rectangle 21"/>
          <p:cNvSpPr>
            <a:spLocks noChangeArrowheads="1"/>
          </p:cNvSpPr>
          <p:nvPr/>
        </p:nvSpPr>
        <p:spPr bwMode="auto">
          <a:xfrm>
            <a:off x="4717074" y="5851871"/>
            <a:ext cx="3887374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de-DE" sz="1200" dirty="0">
                <a:latin typeface="+mn-lt"/>
              </a:rPr>
              <a:t>PCSW	PC SW		</a:t>
            </a:r>
            <a:r>
              <a:rPr lang="de-DE" sz="1200" dirty="0" smtClean="0">
                <a:latin typeface="+mn-lt"/>
              </a:rPr>
              <a:t>LTSW</a:t>
            </a:r>
            <a:endParaRPr lang="de-DE" sz="1200" dirty="0">
              <a:latin typeface="+mn-lt"/>
            </a:endParaRPr>
          </a:p>
        </p:txBody>
      </p:sp>
      <p:sp>
        <p:nvSpPr>
          <p:cNvPr id="45077" name="Rectangle 22"/>
          <p:cNvSpPr>
            <a:spLocks noChangeArrowheads="1"/>
          </p:cNvSpPr>
          <p:nvPr/>
        </p:nvSpPr>
        <p:spPr bwMode="auto">
          <a:xfrm>
            <a:off x="4717073" y="5238751"/>
            <a:ext cx="3852495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de-DE" sz="1200" dirty="0">
                <a:latin typeface="+mn-lt"/>
              </a:rPr>
              <a:t>MFSW	Mainframe SW	LTSW</a:t>
            </a:r>
          </a:p>
        </p:txBody>
      </p:sp>
      <p:sp>
        <p:nvSpPr>
          <p:cNvPr id="45078" name="Rectangle 23"/>
          <p:cNvSpPr>
            <a:spLocks noChangeArrowheads="1"/>
          </p:cNvSpPr>
          <p:nvPr/>
        </p:nvSpPr>
        <p:spPr bwMode="auto">
          <a:xfrm>
            <a:off x="4708281" y="5555332"/>
            <a:ext cx="3824159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de-DE" sz="1200" dirty="0">
                <a:latin typeface="+mn-lt"/>
              </a:rPr>
              <a:t>UXSW	Unix SW		</a:t>
            </a:r>
            <a:r>
              <a:rPr lang="de-DE" sz="1200" dirty="0" smtClean="0">
                <a:latin typeface="+mn-lt"/>
              </a:rPr>
              <a:t>LTSW</a:t>
            </a:r>
            <a:endParaRPr lang="de-DE" sz="1200" dirty="0">
              <a:latin typeface="+mn-lt"/>
            </a:endParaRPr>
          </a:p>
        </p:txBody>
      </p:sp>
      <p:sp>
        <p:nvSpPr>
          <p:cNvPr id="45079" name="Rectangle 24"/>
          <p:cNvSpPr>
            <a:spLocks noChangeArrowheads="1"/>
          </p:cNvSpPr>
          <p:nvPr/>
        </p:nvSpPr>
        <p:spPr bwMode="auto">
          <a:xfrm>
            <a:off x="6035920" y="4556125"/>
            <a:ext cx="1195841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200">
                <a:latin typeface="+mn-lt"/>
              </a:rPr>
              <a:t>Ergebnistabelle</a:t>
            </a:r>
          </a:p>
        </p:txBody>
      </p:sp>
      <p:sp>
        <p:nvSpPr>
          <p:cNvPr id="45080" name="AutoShape 25"/>
          <p:cNvSpPr>
            <a:spLocks noChangeArrowheads="1"/>
          </p:cNvSpPr>
          <p:nvPr/>
        </p:nvSpPr>
        <p:spPr bwMode="auto">
          <a:xfrm>
            <a:off x="3786554" y="5435600"/>
            <a:ext cx="638908" cy="234950"/>
          </a:xfrm>
          <a:prstGeom prst="rightArrow">
            <a:avLst>
              <a:gd name="adj1" fmla="val 50000"/>
              <a:gd name="adj2" fmla="val 8760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20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5459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Sortierordnung</a:t>
            </a:r>
            <a:endParaRPr lang="de-DE" sz="18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de-DE" sz="1800" b="1">
                <a:ea typeface="ＭＳ Ｐゴシック" charset="0"/>
              </a:rPr>
              <a:t>Sortierte Darstellung der Anfrageergebnisse über die order by-Klausel mit den Optionen asc (</a:t>
            </a:r>
            <a:r>
              <a:rPr lang="de-DE" sz="1800" b="1" i="1">
                <a:ea typeface="ＭＳ Ｐゴシック" charset="0"/>
              </a:rPr>
              <a:t>ascending, aufsteigend</a:t>
            </a:r>
            <a:r>
              <a:rPr lang="de-DE" sz="1800" b="1">
                <a:ea typeface="ＭＳ Ｐゴシック" charset="0"/>
              </a:rPr>
              <a:t>) und desc (descending, absteigend):</a:t>
            </a:r>
            <a:endParaRPr lang="de-DE" sz="180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>
              <a:ea typeface="ＭＳ Ｐゴシック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468314" y="2312988"/>
            <a:ext cx="3069628" cy="107465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 *</a:t>
            </a:r>
          </a:p>
          <a:p>
            <a:pPr>
              <a:defRPr/>
            </a:pP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 Abteilungen</a:t>
            </a:r>
          </a:p>
          <a:p>
            <a:pPr>
              <a:defRPr/>
            </a:pP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where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600" dirty="0" err="1" smtClean="0">
                <a:latin typeface="Courier" charset="0"/>
                <a:ea typeface="Courier" charset="0"/>
                <a:cs typeface="Courier" charset="0"/>
              </a:rPr>
              <a:t>Oberabt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600" dirty="0" smtClean="0">
                <a:latin typeface="Courier" charset="0"/>
                <a:ea typeface="Courier" charset="0"/>
                <a:cs typeface="Courier" charset="0"/>
              </a:rPr>
              <a:t>= 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'LTSW'</a:t>
            </a:r>
          </a:p>
          <a:p>
            <a:pPr>
              <a:defRPr/>
            </a:pP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order</a:t>
            </a:r>
            <a:r>
              <a:rPr lang="de-DE" sz="16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by</a:t>
            </a:r>
            <a:r>
              <a:rPr lang="de-DE" sz="16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Kurz </a:t>
            </a: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asc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;</a:t>
            </a: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4489938" y="2349500"/>
            <a:ext cx="3839308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+mn-lt"/>
            </a:endParaRPr>
          </a:p>
        </p:txBody>
      </p:sp>
      <p:sp>
        <p:nvSpPr>
          <p:cNvPr id="74757" name="Rectangle 6"/>
          <p:cNvSpPr>
            <a:spLocks noChangeArrowheads="1"/>
          </p:cNvSpPr>
          <p:nvPr/>
        </p:nvSpPr>
        <p:spPr bwMode="auto">
          <a:xfrm>
            <a:off x="4470889" y="2362201"/>
            <a:ext cx="363561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 i="1">
                <a:latin typeface="+mn-lt"/>
              </a:rPr>
              <a:t>Kurz	Name		Oberabt</a:t>
            </a:r>
          </a:p>
        </p:txBody>
      </p:sp>
      <p:sp>
        <p:nvSpPr>
          <p:cNvPr id="74758" name="Line 7"/>
          <p:cNvSpPr>
            <a:spLocks noChangeShapeType="1"/>
          </p:cNvSpPr>
          <p:nvPr/>
        </p:nvSpPr>
        <p:spPr bwMode="auto">
          <a:xfrm>
            <a:off x="4495800" y="2647950"/>
            <a:ext cx="382758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>
              <a:latin typeface="+mn-lt"/>
            </a:endParaRPr>
          </a:p>
        </p:txBody>
      </p:sp>
      <p:sp>
        <p:nvSpPr>
          <p:cNvPr id="74759" name="Line 8"/>
          <p:cNvSpPr>
            <a:spLocks noChangeShapeType="1"/>
          </p:cNvSpPr>
          <p:nvPr/>
        </p:nvSpPr>
        <p:spPr bwMode="auto">
          <a:xfrm>
            <a:off x="4489938" y="2952750"/>
            <a:ext cx="383930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>
              <a:latin typeface="+mn-lt"/>
            </a:endParaRPr>
          </a:p>
        </p:txBody>
      </p:sp>
      <p:sp>
        <p:nvSpPr>
          <p:cNvPr id="74760" name="Line 9"/>
          <p:cNvSpPr>
            <a:spLocks noChangeShapeType="1"/>
          </p:cNvSpPr>
          <p:nvPr/>
        </p:nvSpPr>
        <p:spPr bwMode="auto">
          <a:xfrm>
            <a:off x="4489938" y="3257550"/>
            <a:ext cx="383930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>
              <a:latin typeface="+mn-lt"/>
            </a:endParaRPr>
          </a:p>
        </p:txBody>
      </p:sp>
      <p:sp>
        <p:nvSpPr>
          <p:cNvPr id="74761" name="Rectangle 10"/>
          <p:cNvSpPr>
            <a:spLocks noChangeArrowheads="1"/>
          </p:cNvSpPr>
          <p:nvPr/>
        </p:nvSpPr>
        <p:spPr bwMode="auto">
          <a:xfrm>
            <a:off x="4470889" y="3276601"/>
            <a:ext cx="342561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>
                <a:latin typeface="+mn-lt"/>
              </a:rPr>
              <a:t>UXSW	Unix SW		LTSW</a:t>
            </a:r>
          </a:p>
        </p:txBody>
      </p:sp>
      <p:sp>
        <p:nvSpPr>
          <p:cNvPr id="74762" name="Rectangle 11"/>
          <p:cNvSpPr>
            <a:spLocks noChangeArrowheads="1"/>
          </p:cNvSpPr>
          <p:nvPr/>
        </p:nvSpPr>
        <p:spPr bwMode="auto">
          <a:xfrm>
            <a:off x="4470890" y="2667001"/>
            <a:ext cx="3414397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>
                <a:latin typeface="+mn-lt"/>
              </a:rPr>
              <a:t>MFSW	Mainframe SW	LTSW</a:t>
            </a:r>
          </a:p>
        </p:txBody>
      </p:sp>
      <p:sp>
        <p:nvSpPr>
          <p:cNvPr id="74763" name="Rectangle 12"/>
          <p:cNvSpPr>
            <a:spLocks noChangeArrowheads="1"/>
          </p:cNvSpPr>
          <p:nvPr/>
        </p:nvSpPr>
        <p:spPr bwMode="auto">
          <a:xfrm>
            <a:off x="4479681" y="2971801"/>
            <a:ext cx="342561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>
                <a:latin typeface="+mn-lt"/>
              </a:rPr>
              <a:t>PCSW	PC SW		LTSW</a:t>
            </a:r>
          </a:p>
        </p:txBody>
      </p:sp>
      <p:sp>
        <p:nvSpPr>
          <p:cNvPr id="74764" name="Rectangle 13"/>
          <p:cNvSpPr>
            <a:spLocks noChangeArrowheads="1"/>
          </p:cNvSpPr>
          <p:nvPr/>
        </p:nvSpPr>
        <p:spPr bwMode="auto">
          <a:xfrm>
            <a:off x="5789735" y="1984375"/>
            <a:ext cx="1683154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800">
                <a:latin typeface="+mn-lt"/>
              </a:rPr>
              <a:t>Ergebnistabelle</a:t>
            </a:r>
          </a:p>
        </p:txBody>
      </p:sp>
      <p:sp>
        <p:nvSpPr>
          <p:cNvPr id="74765" name="AutoShape 14"/>
          <p:cNvSpPr>
            <a:spLocks noChangeArrowheads="1"/>
          </p:cNvSpPr>
          <p:nvPr/>
        </p:nvSpPr>
        <p:spPr bwMode="auto">
          <a:xfrm>
            <a:off x="3557954" y="2844800"/>
            <a:ext cx="638908" cy="234950"/>
          </a:xfrm>
          <a:prstGeom prst="rightArrow">
            <a:avLst>
              <a:gd name="adj1" fmla="val 50000"/>
              <a:gd name="adj2" fmla="val 8760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5554750" y="4752096"/>
            <a:ext cx="2774800" cy="107465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 *</a:t>
            </a:r>
          </a:p>
          <a:p>
            <a:pPr>
              <a:defRPr/>
            </a:pP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 Abteilungen</a:t>
            </a:r>
          </a:p>
          <a:p>
            <a:pPr>
              <a:defRPr/>
            </a:pP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order</a:t>
            </a:r>
            <a:r>
              <a:rPr lang="de-DE" sz="16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by</a:t>
            </a:r>
            <a:r>
              <a:rPr lang="de-DE" sz="16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600" dirty="0" err="1">
                <a:latin typeface="Courier" charset="0"/>
                <a:ea typeface="Courier" charset="0"/>
                <a:cs typeface="Courier" charset="0"/>
              </a:rPr>
              <a:t>Oberabt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asc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,</a:t>
            </a:r>
          </a:p>
          <a:p>
            <a:pPr>
              <a:defRPr/>
            </a:pP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         Kurz </a:t>
            </a: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desc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;</a:t>
            </a:r>
          </a:p>
        </p:txBody>
      </p:sp>
      <p:sp>
        <p:nvSpPr>
          <p:cNvPr id="74767" name="Rectangle 16"/>
          <p:cNvSpPr>
            <a:spLocks noChangeArrowheads="1"/>
          </p:cNvSpPr>
          <p:nvPr/>
        </p:nvSpPr>
        <p:spPr bwMode="auto">
          <a:xfrm>
            <a:off x="370743" y="4413542"/>
            <a:ext cx="5097550" cy="175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800" b="1" dirty="0">
                <a:latin typeface="+mn-lt"/>
              </a:rPr>
              <a:t>Die Sortierung kann mehrere Spalten umfassen:</a:t>
            </a:r>
          </a:p>
          <a:p>
            <a:endParaRPr lang="de-DE" sz="1800" dirty="0">
              <a:latin typeface="+mn-lt"/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800" dirty="0" smtClean="0">
                <a:latin typeface="+mn-lt"/>
              </a:rPr>
              <a:t>Aufsteigende </a:t>
            </a:r>
            <a:r>
              <a:rPr lang="de-DE" sz="1800" dirty="0">
                <a:latin typeface="+mn-lt"/>
              </a:rPr>
              <a:t>Sortierung aller </a:t>
            </a:r>
            <a:r>
              <a:rPr lang="de-DE" sz="1800" dirty="0" smtClean="0">
                <a:latin typeface="+mn-lt"/>
              </a:rPr>
              <a:t>Abteilungen </a:t>
            </a:r>
            <a:br>
              <a:rPr lang="de-DE" sz="1800" dirty="0" smtClean="0">
                <a:latin typeface="+mn-lt"/>
              </a:rPr>
            </a:br>
            <a:r>
              <a:rPr lang="de-DE" sz="1800" dirty="0" smtClean="0">
                <a:latin typeface="+mn-lt"/>
              </a:rPr>
              <a:t>gemäß Namen der Oberabteilung</a:t>
            </a:r>
            <a:endParaRPr lang="de-DE" sz="1800" dirty="0">
              <a:latin typeface="+mn-lt"/>
            </a:endParaRPr>
          </a:p>
          <a:p>
            <a:pPr marL="285750" indent="-285750">
              <a:buFont typeface="Arial" charset="0"/>
              <a:buChar char="•"/>
            </a:pPr>
            <a:r>
              <a:rPr lang="de-DE" sz="1800" dirty="0" smtClean="0">
                <a:latin typeface="+mn-lt"/>
              </a:rPr>
              <a:t>Anschließend </a:t>
            </a:r>
            <a:r>
              <a:rPr lang="de-DE" dirty="0"/>
              <a:t>für gleiche </a:t>
            </a:r>
            <a:r>
              <a:rPr lang="de-DE" sz="1800" dirty="0" smtClean="0">
                <a:latin typeface="+mn-lt"/>
              </a:rPr>
              <a:t>Oberabteilungen </a:t>
            </a:r>
            <a:r>
              <a:rPr lang="de-DE" dirty="0">
                <a:latin typeface="+mn-lt"/>
              </a:rPr>
              <a:t/>
            </a:r>
            <a:br>
              <a:rPr lang="de-DE" dirty="0">
                <a:latin typeface="+mn-lt"/>
              </a:rPr>
            </a:br>
            <a:r>
              <a:rPr lang="de-DE" dirty="0" smtClean="0">
                <a:latin typeface="+mn-lt"/>
              </a:rPr>
              <a:t>Sortierung </a:t>
            </a:r>
            <a:r>
              <a:rPr lang="de-DE" sz="1800" dirty="0" smtClean="0">
                <a:latin typeface="+mn-lt"/>
              </a:rPr>
              <a:t>absteigend nach Kurz</a:t>
            </a:r>
            <a:endParaRPr lang="de-DE" sz="1800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sp>
        <p:nvSpPr>
          <p:cNvPr id="3" name="TextBox 2"/>
          <p:cNvSpPr txBox="1"/>
          <p:nvPr/>
        </p:nvSpPr>
        <p:spPr>
          <a:xfrm>
            <a:off x="683568" y="3861048"/>
            <a:ext cx="7516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Finden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heraus</a:t>
            </a:r>
            <a:r>
              <a:rPr lang="en-US" dirty="0" smtClean="0"/>
              <a:t>, was </a:t>
            </a:r>
            <a:r>
              <a:rPr lang="en-US" dirty="0" err="1" smtClean="0"/>
              <a:t>bei</a:t>
            </a:r>
            <a:r>
              <a:rPr lang="en-US" dirty="0" smtClean="0"/>
              <a:t> Null-</a:t>
            </a:r>
            <a:r>
              <a:rPr lang="en-US" dirty="0" err="1" smtClean="0"/>
              <a:t>Werten</a:t>
            </a:r>
            <a:r>
              <a:rPr lang="en-US" dirty="0" smtClean="0"/>
              <a:t> </a:t>
            </a:r>
            <a:r>
              <a:rPr lang="en-US" dirty="0" err="1" smtClean="0"/>
              <a:t>passiert</a:t>
            </a:r>
            <a:r>
              <a:rPr lang="en-US" dirty="0"/>
              <a:t> </a:t>
            </a:r>
            <a:r>
              <a:rPr lang="en-US" dirty="0" err="1" smtClean="0"/>
              <a:t>bzw</a:t>
            </a:r>
            <a:r>
              <a:rPr lang="en-US" dirty="0" smtClean="0"/>
              <a:t>. </a:t>
            </a:r>
            <a:r>
              <a:rPr lang="en-US" dirty="0" err="1" smtClean="0"/>
              <a:t>wie</a:t>
            </a:r>
            <a:r>
              <a:rPr lang="en-US" dirty="0" smtClean="0"/>
              <a:t> man </a:t>
            </a:r>
            <a:r>
              <a:rPr lang="en-US" dirty="0" err="1" smtClean="0"/>
              <a:t>damit</a:t>
            </a:r>
            <a:r>
              <a:rPr lang="en-US" dirty="0" smtClean="0"/>
              <a:t> </a:t>
            </a:r>
            <a:r>
              <a:rPr lang="en-US" dirty="0" err="1" smtClean="0"/>
              <a:t>umgeht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52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457200" y="1118820"/>
            <a:ext cx="8229600" cy="4968875"/>
          </a:xfrm>
        </p:spPr>
        <p:txBody>
          <a:bodyPr/>
          <a:lstStyle/>
          <a:p>
            <a:pPr lvl="1"/>
            <a:r>
              <a:rPr lang="de-DE" sz="1800" dirty="0">
                <a:ea typeface="ＭＳ Ｐゴシック" charset="0"/>
              </a:rPr>
              <a:t>Nutzung in der </a:t>
            </a:r>
            <a:r>
              <a:rPr lang="de-DE" sz="1800" dirty="0" err="1">
                <a:ea typeface="ＭＳ Ｐゴシック" charset="0"/>
              </a:rPr>
              <a:t>select</a:t>
            </a:r>
            <a:r>
              <a:rPr lang="de-DE" sz="1800" dirty="0">
                <a:ea typeface="ＭＳ Ｐゴシック" charset="0"/>
              </a:rPr>
              <a:t>-Klausel einer SQL-Anwendung</a:t>
            </a:r>
          </a:p>
          <a:p>
            <a:pPr lvl="1"/>
            <a:r>
              <a:rPr lang="de-DE" sz="1800" dirty="0">
                <a:ea typeface="ＭＳ Ｐゴシック" charset="0"/>
              </a:rPr>
              <a:t>Berechnung aggregierter Werte </a:t>
            </a:r>
            <a:r>
              <a:rPr lang="de-DE" sz="1800" dirty="0" smtClean="0">
                <a:ea typeface="ＭＳ Ｐゴシック" charset="0"/>
              </a:rPr>
              <a:t/>
            </a:r>
            <a:br>
              <a:rPr lang="de-DE" sz="1800" dirty="0" smtClean="0">
                <a:ea typeface="ＭＳ Ｐゴシック" charset="0"/>
              </a:rPr>
            </a:br>
            <a:r>
              <a:rPr lang="de-DE" sz="1800" dirty="0" smtClean="0">
                <a:ea typeface="ＭＳ Ｐゴシック" charset="0"/>
              </a:rPr>
              <a:t>(</a:t>
            </a:r>
            <a:r>
              <a:rPr lang="de-DE" sz="1800" dirty="0">
                <a:ea typeface="ＭＳ Ｐゴシック" charset="0"/>
              </a:rPr>
              <a:t>z.B. Summe über alle Werte einer Spalte einer Tabelle)</a:t>
            </a:r>
          </a:p>
          <a:p>
            <a:pPr lvl="1"/>
            <a:r>
              <a:rPr lang="de-DE" sz="1800" b="1" dirty="0">
                <a:ea typeface="ＭＳ Ｐゴシック" charset="0"/>
              </a:rPr>
              <a:t>Beispiel</a:t>
            </a:r>
            <a:r>
              <a:rPr lang="de-DE" sz="1800" dirty="0">
                <a:ea typeface="ＭＳ Ｐゴシック" charset="0"/>
              </a:rPr>
              <a:t>: Summe und Maximum der Budgets aller Projekte</a:t>
            </a: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/>
            <a:endParaRPr lang="de-DE" sz="1800" dirty="0" smtClean="0">
              <a:ea typeface="ＭＳ Ｐゴシック" charset="0"/>
            </a:endParaRPr>
          </a:p>
          <a:p>
            <a:pPr lvl="1"/>
            <a:r>
              <a:rPr lang="de-DE" sz="1800" dirty="0" smtClean="0">
                <a:ea typeface="ＭＳ Ｐゴシック" charset="0"/>
              </a:rPr>
              <a:t>Auch: Minimum </a:t>
            </a:r>
            <a:r>
              <a:rPr lang="de-DE" sz="1800" dirty="0">
                <a:ea typeface="ＭＳ Ｐゴシック" charset="0"/>
              </a:rPr>
              <a:t>(</a:t>
            </a:r>
            <a:r>
              <a:rPr lang="de-DE" sz="1800" b="1" dirty="0">
                <a:solidFill>
                  <a:srgbClr val="032EF0"/>
                </a:solidFill>
                <a:ea typeface="ＭＳ Ｐゴシック" charset="0"/>
              </a:rPr>
              <a:t>min</a:t>
            </a:r>
            <a:r>
              <a:rPr lang="de-DE" sz="1800" dirty="0">
                <a:ea typeface="ＭＳ Ｐゴシック" charset="0"/>
              </a:rPr>
              <a:t>), Durchschnitt (</a:t>
            </a:r>
            <a:r>
              <a:rPr lang="de-DE" sz="1800" b="1" dirty="0" err="1" smtClean="0">
                <a:solidFill>
                  <a:srgbClr val="032EF0"/>
                </a:solidFill>
                <a:ea typeface="ＭＳ Ｐゴシック" charset="0"/>
              </a:rPr>
              <a:t>avg</a:t>
            </a:r>
            <a:r>
              <a:rPr lang="de-DE" sz="1800" dirty="0" smtClean="0">
                <a:ea typeface="ＭＳ Ｐゴシック" charset="0"/>
              </a:rPr>
              <a:t>), </a:t>
            </a:r>
            <a:br>
              <a:rPr lang="de-DE" sz="1800" dirty="0" smtClean="0">
                <a:ea typeface="ＭＳ Ｐゴシック" charset="0"/>
              </a:rPr>
            </a:br>
            <a:r>
              <a:rPr lang="de-DE" sz="1800" dirty="0" smtClean="0">
                <a:ea typeface="ＭＳ Ｐゴシック" charset="0"/>
              </a:rPr>
              <a:t>Zählen </a:t>
            </a:r>
            <a:r>
              <a:rPr lang="de-DE" sz="1800" dirty="0">
                <a:ea typeface="ＭＳ Ｐゴシック" charset="0"/>
              </a:rPr>
              <a:t>der Tabellenwerte einer Spalte (</a:t>
            </a:r>
            <a:r>
              <a:rPr lang="de-DE" sz="1800" b="1" dirty="0" err="1">
                <a:solidFill>
                  <a:srgbClr val="032EF0"/>
                </a:solidFill>
                <a:ea typeface="ＭＳ Ｐゴシック" charset="0"/>
              </a:rPr>
              <a:t>count</a:t>
            </a:r>
            <a:r>
              <a:rPr lang="de-DE" sz="1800" dirty="0">
                <a:ea typeface="ＭＳ Ｐゴシック" charset="0"/>
              </a:rPr>
              <a:t>) </a:t>
            </a:r>
            <a:r>
              <a:rPr lang="de-DE" sz="1800" dirty="0" smtClean="0">
                <a:ea typeface="ＭＳ Ｐゴシック" charset="0"/>
              </a:rPr>
              <a:t/>
            </a:r>
            <a:br>
              <a:rPr lang="de-DE" sz="1800" dirty="0" smtClean="0">
                <a:ea typeface="ＭＳ Ｐゴシック" charset="0"/>
              </a:rPr>
            </a:br>
            <a:r>
              <a:rPr lang="de-DE" sz="1800" dirty="0" smtClean="0">
                <a:ea typeface="ＭＳ Ｐゴシック" charset="0"/>
              </a:rPr>
              <a:t>bzw</a:t>
            </a:r>
            <a:r>
              <a:rPr lang="de-DE" sz="1800" dirty="0">
                <a:ea typeface="ＭＳ Ｐゴシック" charset="0"/>
              </a:rPr>
              <a:t>. der Anzahl der </a:t>
            </a:r>
            <a:r>
              <a:rPr lang="de-DE" sz="1800" dirty="0" err="1">
                <a:ea typeface="ＭＳ Ｐゴシック" charset="0"/>
              </a:rPr>
              <a:t>Tupel</a:t>
            </a:r>
            <a:r>
              <a:rPr lang="de-DE" sz="1800" dirty="0">
                <a:ea typeface="ＭＳ Ｐゴシック" charset="0"/>
              </a:rPr>
              <a:t> (</a:t>
            </a:r>
            <a:r>
              <a:rPr lang="de-DE" sz="1800" b="1" dirty="0" err="1">
                <a:solidFill>
                  <a:srgbClr val="032EF0"/>
                </a:solidFill>
                <a:ea typeface="ＭＳ Ｐゴシック" charset="0"/>
              </a:rPr>
              <a:t>count</a:t>
            </a:r>
            <a:r>
              <a:rPr lang="de-DE" sz="1800" dirty="0">
                <a:solidFill>
                  <a:srgbClr val="032EF0"/>
                </a:solidFill>
                <a:ea typeface="ＭＳ Ｐゴシック" charset="0"/>
              </a:rPr>
              <a:t>(*)</a:t>
            </a:r>
            <a:r>
              <a:rPr lang="de-DE" sz="1800" dirty="0">
                <a:ea typeface="ＭＳ Ｐゴシック" charset="0"/>
              </a:rPr>
              <a:t>)</a:t>
            </a:r>
          </a:p>
          <a:p>
            <a:pPr lvl="1"/>
            <a:r>
              <a:rPr lang="de-DE" sz="1800" b="1" dirty="0">
                <a:ea typeface="ＭＳ Ｐゴシック" charset="0"/>
              </a:rPr>
              <a:t>Beispiel</a:t>
            </a:r>
            <a:r>
              <a:rPr lang="de-DE" sz="1800" dirty="0">
                <a:ea typeface="ＭＳ Ｐゴシック" charset="0"/>
              </a:rPr>
              <a:t>: Anzahl der Tupel in der Relation </a:t>
            </a:r>
            <a:r>
              <a:rPr lang="de-DE" sz="1800" dirty="0" smtClean="0">
                <a:ea typeface="ＭＳ Ｐゴシック" charset="0"/>
              </a:rPr>
              <a:t>Abteilungen (inkl. Nullwerte und Duplikate)</a:t>
            </a: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 smtClean="0">
              <a:ea typeface="ＭＳ Ｐゴシック" charset="0"/>
            </a:endParaRPr>
          </a:p>
          <a:p>
            <a:pPr marL="450850" lvl="1" indent="6350">
              <a:buFont typeface="Monotype Sorts" charset="0"/>
              <a:buNone/>
            </a:pPr>
            <a:r>
              <a:rPr lang="de-DE" sz="1800" dirty="0" smtClean="0">
                <a:ea typeface="ＭＳ Ｐゴシック" charset="0"/>
              </a:rPr>
              <a:t>Einmaliges Zählen </a:t>
            </a:r>
            <a:br>
              <a:rPr lang="de-DE" sz="1800" dirty="0" smtClean="0">
                <a:ea typeface="ＭＳ Ｐゴシック" charset="0"/>
              </a:rPr>
            </a:br>
            <a:r>
              <a:rPr lang="de-DE" sz="1800" dirty="0" smtClean="0">
                <a:ea typeface="ＭＳ Ｐゴシック" charset="0"/>
              </a:rPr>
              <a:t>von Werten möglich</a:t>
            </a:r>
            <a:r>
              <a:rPr lang="de-DE" sz="1800" dirty="0">
                <a:ea typeface="ＭＳ Ｐゴシック" charset="0"/>
              </a:rPr>
              <a:t> </a:t>
            </a:r>
            <a:r>
              <a:rPr lang="de-DE" sz="1800" dirty="0" smtClean="0">
                <a:ea typeface="ＭＳ Ｐゴシック" charset="0"/>
              </a:rPr>
              <a:t/>
            </a:r>
            <a:br>
              <a:rPr lang="de-DE" sz="1800" dirty="0" smtClean="0">
                <a:ea typeface="ＭＳ Ｐゴシック" charset="0"/>
              </a:rPr>
            </a:br>
            <a:r>
              <a:rPr lang="de-DE" sz="1800" dirty="0" smtClean="0">
                <a:ea typeface="ＭＳ Ｐゴシック" charset="0"/>
              </a:rPr>
              <a:t>(nur Nicht-Nullwerte)</a:t>
            </a:r>
            <a:endParaRPr lang="de-DE" sz="1800" dirty="0">
              <a:ea typeface="ＭＳ Ｐゴシック" charset="0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541585" y="2461225"/>
            <a:ext cx="2774800" cy="82843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de-DE" sz="16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600" b="1" dirty="0" err="1">
                <a:solidFill>
                  <a:srgbClr val="032EF0"/>
                </a:solidFill>
                <a:latin typeface="Courier" charset="0"/>
                <a:ea typeface="Courier" charset="0"/>
                <a:cs typeface="Courier" charset="0"/>
              </a:rPr>
              <a:t>sum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de-DE" sz="1600" dirty="0" err="1">
                <a:latin typeface="Courier" charset="0"/>
                <a:ea typeface="Courier" charset="0"/>
                <a:cs typeface="Courier" charset="0"/>
              </a:rPr>
              <a:t>p.Budget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),</a:t>
            </a:r>
          </a:p>
          <a:p>
            <a:pPr>
              <a:defRPr/>
            </a:pP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       </a:t>
            </a:r>
            <a:r>
              <a:rPr lang="de-DE" sz="1600" b="1" dirty="0" err="1">
                <a:solidFill>
                  <a:srgbClr val="032EF0"/>
                </a:solidFill>
                <a:latin typeface="Courier" charset="0"/>
                <a:ea typeface="Courier" charset="0"/>
                <a:cs typeface="Courier" charset="0"/>
              </a:rPr>
              <a:t>max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de-DE" sz="1600" dirty="0" err="1">
                <a:latin typeface="Courier" charset="0"/>
                <a:ea typeface="Courier" charset="0"/>
                <a:cs typeface="Courier" charset="0"/>
              </a:rPr>
              <a:t>p.Budget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>
              <a:defRPr/>
            </a:pP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 Projekte p;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2506949" y="4784858"/>
            <a:ext cx="2281075" cy="582211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600" b="1"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de-DE" sz="16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count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(*)</a:t>
            </a:r>
          </a:p>
          <a:p>
            <a:pPr>
              <a:defRPr/>
            </a:pP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 Abteilungen;</a:t>
            </a: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6305551" y="2631089"/>
            <a:ext cx="1679331" cy="5873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+mn-lt"/>
            </a:endParaRPr>
          </a:p>
        </p:txBody>
      </p:sp>
      <p:sp>
        <p:nvSpPr>
          <p:cNvPr id="76805" name="Rectangle 7"/>
          <p:cNvSpPr>
            <a:spLocks noChangeArrowheads="1"/>
          </p:cNvSpPr>
          <p:nvPr/>
        </p:nvSpPr>
        <p:spPr bwMode="auto">
          <a:xfrm>
            <a:off x="6286500" y="2635851"/>
            <a:ext cx="164416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de-DE" sz="1600" i="1">
                <a:latin typeface="+mn-lt"/>
              </a:rPr>
              <a:t>sum	max</a:t>
            </a:r>
          </a:p>
        </p:txBody>
      </p:sp>
      <p:sp>
        <p:nvSpPr>
          <p:cNvPr id="76806" name="Rectangle 8"/>
          <p:cNvSpPr>
            <a:spLocks noChangeArrowheads="1"/>
          </p:cNvSpPr>
          <p:nvPr/>
        </p:nvSpPr>
        <p:spPr bwMode="auto">
          <a:xfrm>
            <a:off x="6298224" y="2940651"/>
            <a:ext cx="200171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de-DE" sz="1600">
                <a:latin typeface="+mn-lt"/>
              </a:rPr>
              <a:t>600.000	300.000</a:t>
            </a:r>
          </a:p>
        </p:txBody>
      </p:sp>
      <p:sp>
        <p:nvSpPr>
          <p:cNvPr id="76807" name="Line 9"/>
          <p:cNvSpPr>
            <a:spLocks noChangeShapeType="1"/>
          </p:cNvSpPr>
          <p:nvPr/>
        </p:nvSpPr>
        <p:spPr bwMode="auto">
          <a:xfrm>
            <a:off x="6311412" y="2920013"/>
            <a:ext cx="166760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>
              <a:latin typeface="+mn-lt"/>
            </a:endParaRPr>
          </a:p>
        </p:txBody>
      </p:sp>
      <p:sp>
        <p:nvSpPr>
          <p:cNvPr id="76808" name="Rectangle 10"/>
          <p:cNvSpPr>
            <a:spLocks noChangeArrowheads="1"/>
          </p:cNvSpPr>
          <p:nvPr/>
        </p:nvSpPr>
        <p:spPr bwMode="auto">
          <a:xfrm>
            <a:off x="6693878" y="2270725"/>
            <a:ext cx="1029129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800" i="1">
                <a:latin typeface="+mn-lt"/>
              </a:rPr>
              <a:t>p.Budget</a:t>
            </a:r>
          </a:p>
        </p:txBody>
      </p:sp>
      <p:sp>
        <p:nvSpPr>
          <p:cNvPr id="76809" name="AutoShape 11"/>
          <p:cNvSpPr>
            <a:spLocks noChangeArrowheads="1"/>
          </p:cNvSpPr>
          <p:nvPr/>
        </p:nvSpPr>
        <p:spPr bwMode="auto">
          <a:xfrm>
            <a:off x="5018943" y="2775551"/>
            <a:ext cx="638908" cy="233363"/>
          </a:xfrm>
          <a:prstGeom prst="rightArrow">
            <a:avLst>
              <a:gd name="adj1" fmla="val 50000"/>
              <a:gd name="adj2" fmla="val 8819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6561957" y="4761985"/>
            <a:ext cx="846992" cy="5873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+mn-lt"/>
            </a:endParaRPr>
          </a:p>
        </p:txBody>
      </p:sp>
      <p:sp>
        <p:nvSpPr>
          <p:cNvPr id="76811" name="Rectangle 13"/>
          <p:cNvSpPr>
            <a:spLocks noChangeArrowheads="1"/>
          </p:cNvSpPr>
          <p:nvPr/>
        </p:nvSpPr>
        <p:spPr bwMode="auto">
          <a:xfrm>
            <a:off x="6542907" y="4766747"/>
            <a:ext cx="164416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de-DE" sz="1600" i="1">
                <a:latin typeface="+mn-lt"/>
              </a:rPr>
              <a:t>count(*)</a:t>
            </a:r>
          </a:p>
        </p:txBody>
      </p:sp>
      <p:sp>
        <p:nvSpPr>
          <p:cNvPr id="76812" name="Rectangle 14"/>
          <p:cNvSpPr>
            <a:spLocks noChangeArrowheads="1"/>
          </p:cNvSpPr>
          <p:nvPr/>
        </p:nvSpPr>
        <p:spPr bwMode="auto">
          <a:xfrm>
            <a:off x="6554630" y="5067276"/>
            <a:ext cx="200171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de-DE" sz="1600">
                <a:latin typeface="+mn-lt"/>
              </a:rPr>
              <a:t>5</a:t>
            </a:r>
          </a:p>
        </p:txBody>
      </p:sp>
      <p:sp>
        <p:nvSpPr>
          <p:cNvPr id="76813" name="Line 15"/>
          <p:cNvSpPr>
            <a:spLocks noChangeShapeType="1"/>
          </p:cNvSpPr>
          <p:nvPr/>
        </p:nvSpPr>
        <p:spPr bwMode="auto">
          <a:xfrm>
            <a:off x="6567818" y="5050909"/>
            <a:ext cx="83526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>
              <a:latin typeface="+mn-lt"/>
            </a:endParaRPr>
          </a:p>
        </p:txBody>
      </p:sp>
      <p:sp>
        <p:nvSpPr>
          <p:cNvPr id="76814" name="AutoShape 16"/>
          <p:cNvSpPr>
            <a:spLocks noChangeArrowheads="1"/>
          </p:cNvSpPr>
          <p:nvPr/>
        </p:nvSpPr>
        <p:spPr bwMode="auto">
          <a:xfrm>
            <a:off x="5508104" y="4944547"/>
            <a:ext cx="638908" cy="233362"/>
          </a:xfrm>
          <a:prstGeom prst="rightArrow">
            <a:avLst>
              <a:gd name="adj1" fmla="val 50000"/>
              <a:gd name="adj2" fmla="val 8819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76815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Aggregatfunktionen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275856" y="5655101"/>
            <a:ext cx="3418022" cy="82843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de-DE" sz="16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600" b="1" dirty="0" smtClean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de-DE" sz="1600" b="1" dirty="0" smtClean="0">
                <a:latin typeface="Courier" charset="0"/>
                <a:ea typeface="Courier" charset="0"/>
                <a:cs typeface="Courier" charset="0"/>
              </a:rPr>
            </a:br>
            <a:r>
              <a:rPr lang="de-DE" sz="1600" b="1" dirty="0" smtClean="0"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de-DE" sz="1600" b="1" dirty="0" err="1" smtClean="0">
                <a:latin typeface="Courier" charset="0"/>
                <a:ea typeface="Courier" charset="0"/>
                <a:cs typeface="Courier" charset="0"/>
              </a:rPr>
              <a:t>count</a:t>
            </a:r>
            <a:r>
              <a:rPr lang="de-DE" sz="1600" dirty="0" smtClean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de-DE" sz="1600" b="1" dirty="0" err="1" smtClean="0">
                <a:latin typeface="Courier" charset="0"/>
                <a:ea typeface="Courier" charset="0"/>
                <a:cs typeface="Courier" charset="0"/>
              </a:rPr>
              <a:t>distinct</a:t>
            </a:r>
            <a:r>
              <a:rPr lang="de-DE" sz="16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600" dirty="0" err="1" smtClean="0">
                <a:latin typeface="Courier" charset="0"/>
                <a:ea typeface="Courier" charset="0"/>
                <a:cs typeface="Courier" charset="0"/>
              </a:rPr>
              <a:t>Oberabt</a:t>
            </a:r>
            <a:r>
              <a:rPr lang="de-DE" sz="1600" dirty="0" smtClean="0">
                <a:latin typeface="Courier" charset="0"/>
                <a:ea typeface="Courier" charset="0"/>
                <a:cs typeface="Courier" charset="0"/>
              </a:rPr>
              <a:t>)</a:t>
            </a:r>
            <a:endParaRPr lang="de-DE" sz="1600" dirty="0">
              <a:latin typeface="Courier" charset="0"/>
              <a:ea typeface="Courier" charset="0"/>
              <a:cs typeface="Courier" charset="0"/>
            </a:endParaRPr>
          </a:p>
          <a:p>
            <a:pPr>
              <a:defRPr/>
            </a:pPr>
            <a:r>
              <a:rPr lang="de-DE" sz="1600" b="1" dirty="0" err="1"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de-DE" sz="1600" dirty="0">
                <a:latin typeface="Courier" charset="0"/>
                <a:ea typeface="Courier" charset="0"/>
                <a:cs typeface="Courier" charset="0"/>
              </a:rPr>
              <a:t> Abteilungen;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8071339" y="5623386"/>
            <a:ext cx="846992" cy="5873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+mn-lt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8052289" y="5628148"/>
            <a:ext cx="164416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de-DE" sz="1600" i="1">
                <a:latin typeface="+mn-lt"/>
              </a:rPr>
              <a:t>count(*)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8064012" y="5928677"/>
            <a:ext cx="200171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de-DE" sz="1600" dirty="0" smtClean="0">
                <a:latin typeface="+mn-lt"/>
              </a:rPr>
              <a:t>1</a:t>
            </a:r>
            <a:endParaRPr lang="de-DE" sz="1600" dirty="0">
              <a:latin typeface="+mn-lt"/>
            </a:endParaRPr>
          </a:p>
        </p:txBody>
      </p:sp>
      <p:sp>
        <p:nvSpPr>
          <p:cNvPr id="22" name="Line 15"/>
          <p:cNvSpPr>
            <a:spLocks noChangeShapeType="1"/>
          </p:cNvSpPr>
          <p:nvPr/>
        </p:nvSpPr>
        <p:spPr bwMode="auto">
          <a:xfrm>
            <a:off x="8077200" y="5912310"/>
            <a:ext cx="835269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>
              <a:latin typeface="+mn-lt"/>
            </a:endParaRPr>
          </a:p>
        </p:txBody>
      </p:sp>
      <p:sp>
        <p:nvSpPr>
          <p:cNvPr id="23" name="AutoShape 16"/>
          <p:cNvSpPr>
            <a:spLocks noChangeArrowheads="1"/>
          </p:cNvSpPr>
          <p:nvPr/>
        </p:nvSpPr>
        <p:spPr bwMode="auto">
          <a:xfrm>
            <a:off x="7017486" y="5805948"/>
            <a:ext cx="638908" cy="233362"/>
          </a:xfrm>
          <a:prstGeom prst="rightArrow">
            <a:avLst>
              <a:gd name="adj1" fmla="val 50000"/>
              <a:gd name="adj2" fmla="val 8819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7578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Ausdrücke</a:t>
            </a:r>
            <a:r>
              <a:rPr lang="en-US" dirty="0" smtClean="0"/>
              <a:t> in der </a:t>
            </a:r>
            <a:r>
              <a:rPr lang="en-US" dirty="0" err="1" smtClean="0"/>
              <a:t>Projektionsliste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9592" y="1628800"/>
            <a:ext cx="2545570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de-DE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400" dirty="0" smtClean="0">
                <a:latin typeface="Courier" charset="0"/>
                <a:ea typeface="Courier" charset="0"/>
                <a:cs typeface="Courier" charset="0"/>
              </a:rPr>
              <a:t>Budget + 100000</a:t>
            </a:r>
            <a:endParaRPr lang="de-DE" sz="1400" dirty="0">
              <a:latin typeface="Courier" charset="0"/>
              <a:ea typeface="Courier" charset="0"/>
              <a:cs typeface="Courier" charset="0"/>
            </a:endParaRPr>
          </a:p>
          <a:p>
            <a:pPr>
              <a:defRPr/>
            </a:pPr>
            <a:r>
              <a:rPr lang="de-DE" sz="1400" b="1" dirty="0" err="1"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de-DE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400" dirty="0" smtClean="0">
                <a:latin typeface="Courier" charset="0"/>
                <a:ea typeface="Courier" charset="0"/>
                <a:cs typeface="Courier" charset="0"/>
              </a:rPr>
              <a:t>Projekte</a:t>
            </a:r>
            <a:endParaRPr lang="de-DE" sz="1400" i="1" dirty="0">
              <a:latin typeface="Courier" charset="0"/>
              <a:ea typeface="Courier" charset="0"/>
              <a:cs typeface="Courier" charset="0"/>
            </a:endParaRPr>
          </a:p>
          <a:p>
            <a:pPr>
              <a:defRPr/>
            </a:pPr>
            <a:r>
              <a:rPr lang="de-DE" sz="1400" b="1" dirty="0" err="1">
                <a:latin typeface="Courier" charset="0"/>
                <a:ea typeface="Courier" charset="0"/>
                <a:cs typeface="Courier" charset="0"/>
              </a:rPr>
              <a:t>where</a:t>
            </a:r>
            <a:r>
              <a:rPr lang="de-DE" sz="14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400" dirty="0" smtClean="0">
                <a:latin typeface="Courier" charset="0"/>
                <a:ea typeface="Courier" charset="0"/>
                <a:cs typeface="Courier" charset="0"/>
              </a:rPr>
              <a:t>Budget &gt; 200000;</a:t>
            </a:r>
            <a:endParaRPr lang="de-DE" sz="14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99592" y="2960608"/>
            <a:ext cx="3404779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de-DE" sz="14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400" b="1" dirty="0" err="1">
                <a:latin typeface="Courier" charset="0"/>
                <a:ea typeface="Courier" charset="0"/>
                <a:cs typeface="Courier" charset="0"/>
              </a:rPr>
              <a:t>sum</a:t>
            </a:r>
            <a:r>
              <a:rPr lang="de-DE" sz="14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de-DE" sz="1400" dirty="0" err="1">
                <a:latin typeface="Courier" charset="0"/>
                <a:ea typeface="Courier" charset="0"/>
                <a:cs typeface="Courier" charset="0"/>
              </a:rPr>
              <a:t>p.Budget</a:t>
            </a:r>
            <a:r>
              <a:rPr lang="de-DE" sz="1400" dirty="0" smtClean="0">
                <a:latin typeface="Courier" charset="0"/>
                <a:ea typeface="Courier" charset="0"/>
                <a:cs typeface="Courier" charset="0"/>
              </a:rPr>
              <a:t>) + 100000,</a:t>
            </a:r>
            <a:endParaRPr lang="de-DE" sz="1400" dirty="0">
              <a:latin typeface="Courier" charset="0"/>
              <a:ea typeface="Courier" charset="0"/>
              <a:cs typeface="Courier" charset="0"/>
            </a:endParaRPr>
          </a:p>
          <a:p>
            <a:pPr>
              <a:defRPr/>
            </a:pPr>
            <a:r>
              <a:rPr lang="de-DE" sz="1400" dirty="0">
                <a:latin typeface="Courier" charset="0"/>
                <a:ea typeface="Courier" charset="0"/>
                <a:cs typeface="Courier" charset="0"/>
              </a:rPr>
              <a:t>       </a:t>
            </a:r>
            <a:r>
              <a:rPr lang="de-DE" sz="1400" b="1" dirty="0" err="1">
                <a:latin typeface="Courier" charset="0"/>
                <a:ea typeface="Courier" charset="0"/>
                <a:cs typeface="Courier" charset="0"/>
              </a:rPr>
              <a:t>max</a:t>
            </a:r>
            <a:r>
              <a:rPr lang="de-DE" sz="1400" dirty="0"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de-DE" sz="1400" dirty="0" err="1">
                <a:latin typeface="Courier" charset="0"/>
                <a:ea typeface="Courier" charset="0"/>
                <a:cs typeface="Courier" charset="0"/>
              </a:rPr>
              <a:t>p.Budget</a:t>
            </a:r>
            <a:r>
              <a:rPr lang="de-DE" sz="1400" dirty="0"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>
              <a:defRPr/>
            </a:pPr>
            <a:r>
              <a:rPr lang="de-DE" sz="1400" b="1" dirty="0" err="1"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de-DE" sz="1400" dirty="0">
                <a:latin typeface="Courier" charset="0"/>
                <a:ea typeface="Courier" charset="0"/>
                <a:cs typeface="Courier" charset="0"/>
              </a:rPr>
              <a:t> Projekte p;</a:t>
            </a: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5076056" y="3274934"/>
            <a:ext cx="638908" cy="233363"/>
          </a:xfrm>
          <a:prstGeom prst="rightArrow">
            <a:avLst>
              <a:gd name="adj1" fmla="val 50000"/>
              <a:gd name="adj2" fmla="val 8819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887195" y="3143489"/>
            <a:ext cx="1679331" cy="5873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+mn-lt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868144" y="3148251"/>
            <a:ext cx="164416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de-DE" sz="1600" i="1">
                <a:latin typeface="+mn-lt"/>
              </a:rPr>
              <a:t>sum	max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879868" y="3453051"/>
            <a:ext cx="200171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de-DE" sz="1600" dirty="0">
                <a:latin typeface="+mn-lt"/>
              </a:rPr>
              <a:t>7</a:t>
            </a:r>
            <a:r>
              <a:rPr lang="de-DE" sz="1600" dirty="0" smtClean="0">
                <a:latin typeface="+mn-lt"/>
              </a:rPr>
              <a:t>00.000</a:t>
            </a:r>
            <a:r>
              <a:rPr lang="de-DE" sz="1600" dirty="0">
                <a:latin typeface="+mn-lt"/>
              </a:rPr>
              <a:t>	300.000</a:t>
            </a: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5893056" y="3432413"/>
            <a:ext cx="166760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>
              <a:latin typeface="+mn-lt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275522" y="2783125"/>
            <a:ext cx="1029129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800" i="1">
                <a:latin typeface="+mn-lt"/>
              </a:rPr>
              <a:t>p.Budget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901213" y="4349085"/>
            <a:ext cx="3082576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de-DE" sz="14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400" dirty="0" smtClean="0">
                <a:latin typeface="Courier" charset="0"/>
                <a:ea typeface="Courier" charset="0"/>
                <a:cs typeface="Courier" charset="0"/>
              </a:rPr>
              <a:t>Name || '</a:t>
            </a:r>
            <a:r>
              <a:rPr lang="de-DE" sz="1400" dirty="0" err="1" smtClean="0">
                <a:latin typeface="Courier" charset="0"/>
                <a:ea typeface="Courier" charset="0"/>
                <a:cs typeface="Courier" charset="0"/>
              </a:rPr>
              <a:t>Temp</a:t>
            </a:r>
            <a:r>
              <a:rPr lang="de-DE" sz="1400" dirty="0" smtClean="0">
                <a:latin typeface="Courier" charset="0"/>
                <a:ea typeface="Courier" charset="0"/>
                <a:cs typeface="Courier" charset="0"/>
              </a:rPr>
              <a:t>', </a:t>
            </a:r>
            <a:r>
              <a:rPr lang="de-DE" sz="1400" dirty="0">
                <a:latin typeface="Courier" charset="0"/>
                <a:ea typeface="Courier" charset="0"/>
                <a:cs typeface="Courier" charset="0"/>
              </a:rPr>
              <a:t>Kurz</a:t>
            </a:r>
          </a:p>
          <a:p>
            <a:pPr>
              <a:defRPr/>
            </a:pPr>
            <a:r>
              <a:rPr lang="de-DE" sz="1400" b="1" dirty="0" err="1"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de-DE" sz="1400" dirty="0">
                <a:latin typeface="Courier" charset="0"/>
                <a:ea typeface="Courier" charset="0"/>
                <a:cs typeface="Courier" charset="0"/>
              </a:rPr>
              <a:t> Abteilungen</a:t>
            </a:r>
            <a:endParaRPr lang="de-DE" sz="1400" i="1" dirty="0">
              <a:latin typeface="Courier" charset="0"/>
              <a:ea typeface="Courier" charset="0"/>
              <a:cs typeface="Courier" charset="0"/>
            </a:endParaRPr>
          </a:p>
          <a:p>
            <a:pPr>
              <a:defRPr/>
            </a:pPr>
            <a:r>
              <a:rPr lang="de-DE" sz="1400" b="1" dirty="0" err="1">
                <a:latin typeface="Courier" charset="0"/>
                <a:ea typeface="Courier" charset="0"/>
                <a:cs typeface="Courier" charset="0"/>
              </a:rPr>
              <a:t>where</a:t>
            </a:r>
            <a:r>
              <a:rPr lang="de-DE" sz="14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400" dirty="0" err="1">
                <a:latin typeface="Courier" charset="0"/>
                <a:ea typeface="Courier" charset="0"/>
                <a:cs typeface="Courier" charset="0"/>
              </a:rPr>
              <a:t>Oberabt</a:t>
            </a:r>
            <a:r>
              <a:rPr lang="de-DE" sz="1400" dirty="0">
                <a:latin typeface="Courier" charset="0"/>
                <a:ea typeface="Courier" charset="0"/>
                <a:cs typeface="Courier" charset="0"/>
              </a:rPr>
              <a:t> = 'LTSW';</a:t>
            </a:r>
          </a:p>
        </p:txBody>
      </p:sp>
    </p:spTree>
    <p:extLst>
      <p:ext uri="{BB962C8B-B14F-4D97-AF65-F5344CB8AC3E}">
        <p14:creationId xmlns:p14="http://schemas.microsoft.com/office/powerpoint/2010/main" val="205942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779584" y="4140200"/>
            <a:ext cx="3839308" cy="1816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00"/>
          </a:p>
        </p:txBody>
      </p:sp>
      <p:sp>
        <p:nvSpPr>
          <p:cNvPr id="80898" name="Rectangle 4"/>
          <p:cNvSpPr>
            <a:spLocks noChangeArrowheads="1"/>
          </p:cNvSpPr>
          <p:nvPr/>
        </p:nvSpPr>
        <p:spPr bwMode="auto">
          <a:xfrm>
            <a:off x="760534" y="4149081"/>
            <a:ext cx="3883473" cy="33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i="1" dirty="0"/>
              <a:t>Kurz	Name	</a:t>
            </a:r>
            <a:r>
              <a:rPr lang="de-DE" sz="1600" i="1" dirty="0" smtClean="0"/>
              <a:t>	</a:t>
            </a:r>
            <a:r>
              <a:rPr lang="de-DE" sz="1600" i="1" dirty="0" err="1" smtClean="0"/>
              <a:t>Oberabt</a:t>
            </a:r>
            <a:endParaRPr lang="de-DE" sz="1600" i="1" dirty="0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778120" y="2004179"/>
            <a:ext cx="4138246" cy="92076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sz="1800" b="1" dirty="0" err="1">
                <a:latin typeface="Courier New" charset="0"/>
              </a:rPr>
              <a:t>select</a:t>
            </a:r>
            <a:r>
              <a:rPr lang="de-DE" sz="1800" dirty="0">
                <a:latin typeface="Courier New" charset="0"/>
              </a:rPr>
              <a:t> </a:t>
            </a:r>
            <a:r>
              <a:rPr lang="de-DE" sz="1800" dirty="0" err="1" smtClean="0">
                <a:latin typeface="Courier New" charset="0"/>
              </a:rPr>
              <a:t>Oberabt</a:t>
            </a:r>
            <a:r>
              <a:rPr lang="de-DE" sz="1800" dirty="0" smtClean="0">
                <a:latin typeface="Courier New" charset="0"/>
              </a:rPr>
              <a:t>, </a:t>
            </a:r>
            <a:r>
              <a:rPr lang="de-DE" sz="1800" b="1" dirty="0" err="1" smtClean="0">
                <a:latin typeface="Courier New" charset="0"/>
              </a:rPr>
              <a:t>count</a:t>
            </a:r>
            <a:r>
              <a:rPr lang="de-DE" sz="1800" dirty="0" smtClean="0">
                <a:latin typeface="Courier New" charset="0"/>
              </a:rPr>
              <a:t>(Kurz</a:t>
            </a:r>
            <a:r>
              <a:rPr lang="de-DE" sz="1800" dirty="0">
                <a:latin typeface="Courier New" charset="0"/>
              </a:rPr>
              <a:t>)</a:t>
            </a:r>
          </a:p>
          <a:p>
            <a:pPr>
              <a:defRPr/>
            </a:pPr>
            <a:r>
              <a:rPr lang="de-DE" sz="1800" b="1" dirty="0" err="1">
                <a:latin typeface="Courier New" charset="0"/>
              </a:rPr>
              <a:t>from</a:t>
            </a:r>
            <a:r>
              <a:rPr lang="de-DE" sz="1800" dirty="0">
                <a:latin typeface="Courier New" charset="0"/>
              </a:rPr>
              <a:t> Abteilungen</a:t>
            </a:r>
          </a:p>
          <a:p>
            <a:pPr>
              <a:defRPr/>
            </a:pPr>
            <a:r>
              <a:rPr lang="de-DE" sz="1800" b="1" dirty="0" err="1">
                <a:latin typeface="Courier New" charset="0"/>
              </a:rPr>
              <a:t>group</a:t>
            </a:r>
            <a:r>
              <a:rPr lang="de-DE" sz="1800" b="1" dirty="0">
                <a:latin typeface="Courier New" charset="0"/>
              </a:rPr>
              <a:t> </a:t>
            </a:r>
            <a:r>
              <a:rPr lang="de-DE" sz="1800" b="1" dirty="0" err="1">
                <a:latin typeface="Courier New" charset="0"/>
              </a:rPr>
              <a:t>by</a:t>
            </a:r>
            <a:r>
              <a:rPr lang="de-DE" sz="1800" b="1" dirty="0">
                <a:latin typeface="Courier New" charset="0"/>
              </a:rPr>
              <a:t> </a:t>
            </a:r>
            <a:r>
              <a:rPr lang="de-DE" sz="1800" dirty="0" err="1">
                <a:latin typeface="Courier New" charset="0"/>
              </a:rPr>
              <a:t>Oberabt</a:t>
            </a:r>
            <a:r>
              <a:rPr lang="de-DE" sz="1800" dirty="0">
                <a:latin typeface="Courier New" charset="0"/>
              </a:rPr>
              <a:t>;</a:t>
            </a:r>
          </a:p>
        </p:txBody>
      </p:sp>
      <p:sp>
        <p:nvSpPr>
          <p:cNvPr id="80900" name="Rectangle 6"/>
          <p:cNvSpPr>
            <a:spLocks noChangeArrowheads="1"/>
          </p:cNvSpPr>
          <p:nvPr/>
        </p:nvSpPr>
        <p:spPr bwMode="auto">
          <a:xfrm>
            <a:off x="6156176" y="4365104"/>
            <a:ext cx="1967312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de-DE" sz="1800" dirty="0"/>
              <a:t>Ergebnistabelle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5770685" y="4797425"/>
            <a:ext cx="2804746" cy="889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00"/>
          </a:p>
        </p:txBody>
      </p:sp>
      <p:sp>
        <p:nvSpPr>
          <p:cNvPr id="80902" name="Rectangle 8"/>
          <p:cNvSpPr>
            <a:spLocks noChangeArrowheads="1"/>
          </p:cNvSpPr>
          <p:nvPr/>
        </p:nvSpPr>
        <p:spPr bwMode="auto">
          <a:xfrm>
            <a:off x="5751635" y="4802188"/>
            <a:ext cx="282526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de-DE" sz="1600" i="1" dirty="0" err="1" smtClean="0"/>
              <a:t>Oberabt</a:t>
            </a:r>
            <a:r>
              <a:rPr lang="de-DE" sz="1600" i="1" dirty="0"/>
              <a:t>	</a:t>
            </a:r>
            <a:r>
              <a:rPr lang="de-DE" sz="1600" i="1" dirty="0" smtClean="0"/>
              <a:t>             </a:t>
            </a:r>
            <a:r>
              <a:rPr lang="de-DE" sz="1600" i="1" dirty="0" err="1" smtClean="0"/>
              <a:t>count</a:t>
            </a:r>
            <a:r>
              <a:rPr lang="de-DE" sz="1600" i="1" dirty="0" smtClean="0"/>
              <a:t>(Kurz</a:t>
            </a:r>
            <a:r>
              <a:rPr lang="de-DE" sz="1600" i="1" dirty="0"/>
              <a:t>)</a:t>
            </a:r>
          </a:p>
        </p:txBody>
      </p:sp>
      <p:sp>
        <p:nvSpPr>
          <p:cNvPr id="80903" name="Rectangle 9"/>
          <p:cNvSpPr>
            <a:spLocks noChangeArrowheads="1"/>
          </p:cNvSpPr>
          <p:nvPr/>
        </p:nvSpPr>
        <p:spPr bwMode="auto">
          <a:xfrm>
            <a:off x="5751635" y="5067608"/>
            <a:ext cx="195921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de-DE" sz="1600" dirty="0"/>
              <a:t>LTSW	 </a:t>
            </a:r>
            <a:r>
              <a:rPr lang="de-DE" sz="1600" dirty="0" smtClean="0"/>
              <a:t>                3</a:t>
            </a:r>
            <a:endParaRPr lang="de-DE" sz="1600" dirty="0"/>
          </a:p>
        </p:txBody>
      </p:sp>
      <p:sp>
        <p:nvSpPr>
          <p:cNvPr id="80904" name="Line 10"/>
          <p:cNvSpPr>
            <a:spLocks noChangeShapeType="1"/>
          </p:cNvSpPr>
          <p:nvPr/>
        </p:nvSpPr>
        <p:spPr bwMode="auto">
          <a:xfrm>
            <a:off x="5776547" y="5086350"/>
            <a:ext cx="279302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80905" name="AutoShape 11"/>
          <p:cNvSpPr>
            <a:spLocks noChangeArrowheads="1"/>
          </p:cNvSpPr>
          <p:nvPr/>
        </p:nvSpPr>
        <p:spPr bwMode="auto">
          <a:xfrm rot="16200000" flipH="1">
            <a:off x="2124564" y="3445852"/>
            <a:ext cx="692150" cy="213946"/>
          </a:xfrm>
          <a:prstGeom prst="rightArrow">
            <a:avLst>
              <a:gd name="adj1" fmla="val 50000"/>
              <a:gd name="adj2" fmla="val 8880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06" name="Rectangle 13"/>
          <p:cNvSpPr>
            <a:spLocks noChangeArrowheads="1"/>
          </p:cNvSpPr>
          <p:nvPr/>
        </p:nvSpPr>
        <p:spPr bwMode="auto">
          <a:xfrm>
            <a:off x="827584" y="4505326"/>
            <a:ext cx="3744416" cy="7905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80907" name="Line 14"/>
          <p:cNvSpPr>
            <a:spLocks noChangeShapeType="1"/>
          </p:cNvSpPr>
          <p:nvPr/>
        </p:nvSpPr>
        <p:spPr bwMode="auto">
          <a:xfrm>
            <a:off x="785446" y="4438650"/>
            <a:ext cx="382758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80908" name="Line 15"/>
          <p:cNvSpPr>
            <a:spLocks noChangeShapeType="1"/>
          </p:cNvSpPr>
          <p:nvPr/>
        </p:nvSpPr>
        <p:spPr bwMode="auto">
          <a:xfrm>
            <a:off x="779584" y="4743450"/>
            <a:ext cx="383930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80909" name="Line 16"/>
          <p:cNvSpPr>
            <a:spLocks noChangeShapeType="1"/>
          </p:cNvSpPr>
          <p:nvPr/>
        </p:nvSpPr>
        <p:spPr bwMode="auto">
          <a:xfrm>
            <a:off x="779584" y="5048250"/>
            <a:ext cx="383930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80910" name="Rectangle 17"/>
          <p:cNvSpPr>
            <a:spLocks noChangeArrowheads="1"/>
          </p:cNvSpPr>
          <p:nvPr/>
        </p:nvSpPr>
        <p:spPr bwMode="auto">
          <a:xfrm>
            <a:off x="760534" y="5067301"/>
            <a:ext cx="388347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dirty="0"/>
              <a:t>PCSW	PC SW	</a:t>
            </a:r>
            <a:r>
              <a:rPr lang="de-DE" sz="1600" dirty="0" smtClean="0"/>
              <a:t>	LTSW</a:t>
            </a:r>
            <a:endParaRPr lang="de-DE" sz="1600" dirty="0"/>
          </a:p>
        </p:txBody>
      </p:sp>
      <p:sp>
        <p:nvSpPr>
          <p:cNvPr id="80911" name="Rectangle 18"/>
          <p:cNvSpPr>
            <a:spLocks noChangeArrowheads="1"/>
          </p:cNvSpPr>
          <p:nvPr/>
        </p:nvSpPr>
        <p:spPr bwMode="auto">
          <a:xfrm>
            <a:off x="760536" y="4457701"/>
            <a:ext cx="3414397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600"/>
              <a:t>MFSW	Mainframe SW	LTSW</a:t>
            </a:r>
          </a:p>
        </p:txBody>
      </p:sp>
      <p:sp>
        <p:nvSpPr>
          <p:cNvPr id="80912" name="Rectangle 19"/>
          <p:cNvSpPr>
            <a:spLocks noChangeArrowheads="1"/>
          </p:cNvSpPr>
          <p:nvPr/>
        </p:nvSpPr>
        <p:spPr bwMode="auto">
          <a:xfrm>
            <a:off x="751742" y="4762501"/>
            <a:ext cx="389226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dirty="0"/>
              <a:t>UXSW	Unix SW	</a:t>
            </a:r>
            <a:r>
              <a:rPr lang="de-DE" sz="1600" dirty="0" smtClean="0"/>
              <a:t>	LTSW</a:t>
            </a:r>
            <a:endParaRPr lang="de-DE" sz="1600" dirty="0"/>
          </a:p>
        </p:txBody>
      </p:sp>
      <p:sp>
        <p:nvSpPr>
          <p:cNvPr id="80913" name="Rectangle 20"/>
          <p:cNvSpPr>
            <a:spLocks noChangeArrowheads="1"/>
          </p:cNvSpPr>
          <p:nvPr/>
        </p:nvSpPr>
        <p:spPr bwMode="auto">
          <a:xfrm>
            <a:off x="827584" y="5410200"/>
            <a:ext cx="3744416" cy="495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80914" name="Line 21"/>
          <p:cNvSpPr>
            <a:spLocks noChangeShapeType="1"/>
          </p:cNvSpPr>
          <p:nvPr/>
        </p:nvSpPr>
        <p:spPr bwMode="auto">
          <a:xfrm>
            <a:off x="783982" y="5657850"/>
            <a:ext cx="383051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80915" name="Rectangle 22"/>
          <p:cNvSpPr>
            <a:spLocks noChangeArrowheads="1"/>
          </p:cNvSpPr>
          <p:nvPr/>
        </p:nvSpPr>
        <p:spPr bwMode="auto">
          <a:xfrm>
            <a:off x="760535" y="5362577"/>
            <a:ext cx="381146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dirty="0"/>
              <a:t>LTSW	Leitung SW	</a:t>
            </a:r>
            <a:r>
              <a:rPr lang="de-DE" sz="1600" b="1" dirty="0"/>
              <a:t>NULL</a:t>
            </a:r>
          </a:p>
        </p:txBody>
      </p:sp>
      <p:sp>
        <p:nvSpPr>
          <p:cNvPr id="80916" name="Rectangle 23"/>
          <p:cNvSpPr>
            <a:spLocks noChangeArrowheads="1"/>
          </p:cNvSpPr>
          <p:nvPr/>
        </p:nvSpPr>
        <p:spPr bwMode="auto">
          <a:xfrm>
            <a:off x="760534" y="5657851"/>
            <a:ext cx="3883473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de-DE" sz="1600" dirty="0"/>
              <a:t>PERS	Personal	</a:t>
            </a:r>
            <a:r>
              <a:rPr lang="de-DE" sz="1600" dirty="0" smtClean="0"/>
              <a:t>	</a:t>
            </a:r>
            <a:r>
              <a:rPr lang="de-DE" sz="1600" b="1" dirty="0" smtClean="0"/>
              <a:t>NULL</a:t>
            </a:r>
            <a:endParaRPr lang="de-DE" sz="1600" b="1" dirty="0"/>
          </a:p>
        </p:txBody>
      </p:sp>
      <p:sp>
        <p:nvSpPr>
          <p:cNvPr id="80917" name="Line 24"/>
          <p:cNvSpPr>
            <a:spLocks noChangeShapeType="1"/>
          </p:cNvSpPr>
          <p:nvPr/>
        </p:nvSpPr>
        <p:spPr bwMode="auto">
          <a:xfrm>
            <a:off x="783982" y="5353050"/>
            <a:ext cx="383051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80918" name="AutoShape 25"/>
          <p:cNvSpPr>
            <a:spLocks noChangeArrowheads="1"/>
          </p:cNvSpPr>
          <p:nvPr/>
        </p:nvSpPr>
        <p:spPr bwMode="auto">
          <a:xfrm>
            <a:off x="4916366" y="5118101"/>
            <a:ext cx="638908" cy="233363"/>
          </a:xfrm>
          <a:prstGeom prst="rightArrow">
            <a:avLst>
              <a:gd name="adj1" fmla="val 50000"/>
              <a:gd name="adj2" fmla="val 8819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919" name="Line 26"/>
          <p:cNvSpPr>
            <a:spLocks noChangeShapeType="1"/>
          </p:cNvSpPr>
          <p:nvPr/>
        </p:nvSpPr>
        <p:spPr bwMode="auto">
          <a:xfrm>
            <a:off x="5776547" y="5387975"/>
            <a:ext cx="279302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600"/>
          </a:p>
        </p:txBody>
      </p:sp>
      <p:sp>
        <p:nvSpPr>
          <p:cNvPr id="80920" name="Rectangle 27"/>
          <p:cNvSpPr>
            <a:spLocks noChangeArrowheads="1"/>
          </p:cNvSpPr>
          <p:nvPr/>
        </p:nvSpPr>
        <p:spPr bwMode="auto">
          <a:xfrm>
            <a:off x="5751598" y="5363371"/>
            <a:ext cx="195921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de-DE" sz="1600" b="1" dirty="0"/>
              <a:t>NULL</a:t>
            </a:r>
            <a:r>
              <a:rPr lang="de-DE" sz="1600" dirty="0"/>
              <a:t>	</a:t>
            </a:r>
            <a:r>
              <a:rPr lang="de-DE" sz="1600" dirty="0" smtClean="0"/>
              <a:t>                 2</a:t>
            </a:r>
            <a:endParaRPr lang="de-DE" sz="1600" dirty="0"/>
          </a:p>
        </p:txBody>
      </p:sp>
      <p:sp>
        <p:nvSpPr>
          <p:cNvPr id="80921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Gruppierung: Beispiel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14800" y="121754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mtClean="0">
                <a:latin typeface="+mn-lt"/>
              </a:rPr>
              <a:t>Gib </a:t>
            </a:r>
            <a:r>
              <a:rPr lang="de-DE" dirty="0">
                <a:latin typeface="+mn-lt"/>
              </a:rPr>
              <a:t>zu jeder Oberabteilung die Anzahl der Unterabteilungen an           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244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30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6684" name="Group 316"/>
          <p:cNvGraphicFramePr>
            <a:graphicFrameLocks noGrp="1"/>
          </p:cNvGraphicFramePr>
          <p:nvPr/>
        </p:nvGraphicFramePr>
        <p:xfrm>
          <a:off x="0" y="0"/>
          <a:ext cx="2590800" cy="2273300"/>
        </p:xfrm>
        <a:graphic>
          <a:graphicData uri="http://schemas.openxmlformats.org/drawingml/2006/table">
            <a:tbl>
              <a:tblPr/>
              <a:tblGrid>
                <a:gridCol w="609600"/>
                <a:gridCol w="914400"/>
                <a:gridCol w="533400"/>
                <a:gridCol w="533400"/>
              </a:tblGrid>
              <a:tr h="274358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Professoren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8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PersNr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Rang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Raum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2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Sokrates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226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Russel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232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2127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Kopernikus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C3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310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2133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Popper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C3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2134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Augustinus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C3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309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2136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Curie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36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Kant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6683" name="Group 315"/>
          <p:cNvGraphicFramePr>
            <a:graphicFrameLocks noGrp="1"/>
          </p:cNvGraphicFramePr>
          <p:nvPr/>
        </p:nvGraphicFramePr>
        <p:xfrm>
          <a:off x="2667000" y="1"/>
          <a:ext cx="2743200" cy="2566985"/>
        </p:xfrm>
        <a:graphic>
          <a:graphicData uri="http://schemas.openxmlformats.org/drawingml/2006/table">
            <a:tbl>
              <a:tblPr/>
              <a:tblGrid>
                <a:gridCol w="677008"/>
                <a:gridCol w="1151792"/>
                <a:gridCol w="914400"/>
              </a:tblGrid>
              <a:tr h="3048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Studenten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MatrNr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Semester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2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24002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Xenokrates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25403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Jonas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26120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Fichte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26830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Aristoxenos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27550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Schopenhauer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28106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Carnap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9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29120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Theophrastos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29555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Feuerbach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6682" name="Group 314"/>
          <p:cNvGraphicFramePr>
            <a:graphicFrameLocks noGrp="1"/>
          </p:cNvGraphicFramePr>
          <p:nvPr/>
        </p:nvGraphicFramePr>
        <p:xfrm>
          <a:off x="5486400" y="1"/>
          <a:ext cx="3657600" cy="3032127"/>
        </p:xfrm>
        <a:graphic>
          <a:graphicData uri="http://schemas.openxmlformats.org/drawingml/2006/table">
            <a:tbl>
              <a:tblPr/>
              <a:tblGrid>
                <a:gridCol w="700454"/>
                <a:gridCol w="1673469"/>
                <a:gridCol w="479181"/>
                <a:gridCol w="804496"/>
              </a:tblGrid>
              <a:tr h="27429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Vorlesungen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8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VorlNr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Titel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SWS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gelesenVon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1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Grundzüge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3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Ethik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5043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Erkenntnistheorie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5049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Mäeutik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4052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Logik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5052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Wissenschaftstheorie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5216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Bioethik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5259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Der Wiener Kreis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2133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5022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Glaube und Wissen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2134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4630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Die 3 Kritiken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6681" name="Group 313"/>
          <p:cNvGraphicFramePr>
            <a:graphicFrameLocks noGrp="1"/>
          </p:cNvGraphicFramePr>
          <p:nvPr/>
        </p:nvGraphicFramePr>
        <p:xfrm>
          <a:off x="228600" y="2667001"/>
          <a:ext cx="2133600" cy="2265377"/>
        </p:xfrm>
        <a:graphic>
          <a:graphicData uri="http://schemas.openxmlformats.org/drawingml/2006/table">
            <a:tbl>
              <a:tblPr/>
              <a:tblGrid>
                <a:gridCol w="1024304"/>
                <a:gridCol w="1109296"/>
              </a:tblGrid>
              <a:tr h="27427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voraussetzen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7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Vorgänger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Nachfolger</a:t>
                      </a:r>
                    </a:p>
                  </a:txBody>
                  <a:tcPr marL="0" marR="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0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2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5043</a:t>
                      </a:r>
                    </a:p>
                  </a:txBody>
                  <a:tcPr marL="0" marR="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5049</a:t>
                      </a:r>
                    </a:p>
                  </a:txBody>
                  <a:tcPr marL="0" marR="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5216</a:t>
                      </a:r>
                    </a:p>
                  </a:txBody>
                  <a:tcPr marL="0" marR="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5043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5052</a:t>
                      </a:r>
                    </a:p>
                  </a:txBody>
                  <a:tcPr marL="0" marR="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5052</a:t>
                      </a:r>
                    </a:p>
                  </a:txBody>
                  <a:tcPr marL="0" marR="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5052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5259</a:t>
                      </a:r>
                    </a:p>
                  </a:txBody>
                  <a:tcPr marL="0" marR="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6680" name="Group 312"/>
          <p:cNvGraphicFramePr>
            <a:graphicFrameLocks noGrp="1"/>
          </p:cNvGraphicFramePr>
          <p:nvPr/>
        </p:nvGraphicFramePr>
        <p:xfrm>
          <a:off x="2895600" y="2873375"/>
          <a:ext cx="1905000" cy="3543302"/>
        </p:xfrm>
        <a:graphic>
          <a:graphicData uri="http://schemas.openxmlformats.org/drawingml/2006/table">
            <a:tbl>
              <a:tblPr/>
              <a:tblGrid>
                <a:gridCol w="914400"/>
                <a:gridCol w="990600"/>
              </a:tblGrid>
              <a:tr h="274296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hören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8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MatrNr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VorlNr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15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26120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3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27550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27550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4052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28106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28106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5052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28106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5216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28106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5259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29120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29120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29120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5049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29555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5022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25403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5022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6679" name="Group 311"/>
          <p:cNvGraphicFramePr>
            <a:graphicFrameLocks noGrp="1"/>
          </p:cNvGraphicFramePr>
          <p:nvPr/>
        </p:nvGraphicFramePr>
        <p:xfrm>
          <a:off x="4876800" y="4267201"/>
          <a:ext cx="4267200" cy="2005015"/>
        </p:xfrm>
        <a:graphic>
          <a:graphicData uri="http://schemas.openxmlformats.org/drawingml/2006/table">
            <a:tbl>
              <a:tblPr/>
              <a:tblGrid>
                <a:gridCol w="685800"/>
                <a:gridCol w="1119554"/>
                <a:gridCol w="1776046"/>
                <a:gridCol w="685800"/>
              </a:tblGrid>
              <a:tr h="274363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Assistenten</a:t>
                      </a:r>
                    </a:p>
                  </a:txBody>
                  <a:tcPr marL="0" marR="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8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PerslNr</a:t>
                      </a:r>
                    </a:p>
                  </a:txBody>
                  <a:tcPr marL="0" marR="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Fachgebiet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Boss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651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3002</a:t>
                      </a:r>
                    </a:p>
                  </a:txBody>
                  <a:tcPr marL="0" marR="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Platon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Ideenlehre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3003</a:t>
                      </a:r>
                    </a:p>
                  </a:txBody>
                  <a:tcPr marL="0" marR="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Aristoteles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Syllogistik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3004</a:t>
                      </a:r>
                    </a:p>
                  </a:txBody>
                  <a:tcPr marL="0" marR="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Wittgenstein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Sprachtheorie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3005</a:t>
                      </a:r>
                    </a:p>
                  </a:txBody>
                  <a:tcPr marL="0" marR="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Rhetikus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Planetenbewegung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2127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3006</a:t>
                      </a:r>
                    </a:p>
                  </a:txBody>
                  <a:tcPr marL="0" marR="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Newton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Keplersche Gesetze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2127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3007</a:t>
                      </a:r>
                    </a:p>
                  </a:txBody>
                  <a:tcPr marL="0" marR="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Spinoza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Gott und Natur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6678" name="Group 310"/>
          <p:cNvGraphicFramePr>
            <a:graphicFrameLocks noGrp="1"/>
          </p:cNvGraphicFramePr>
          <p:nvPr/>
        </p:nvGraphicFramePr>
        <p:xfrm>
          <a:off x="0" y="5399089"/>
          <a:ext cx="2743200" cy="1314451"/>
        </p:xfrm>
        <a:graphic>
          <a:graphicData uri="http://schemas.openxmlformats.org/drawingml/2006/table">
            <a:tbl>
              <a:tblPr/>
              <a:tblGrid>
                <a:gridCol w="677008"/>
                <a:gridCol w="770792"/>
                <a:gridCol w="609600"/>
                <a:gridCol w="685800"/>
              </a:tblGrid>
              <a:tr h="27432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prüfen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MatrNr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VorlNr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PersNr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Note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28106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25403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27550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4630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782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3" y="152401"/>
            <a:ext cx="7171592" cy="498475"/>
          </a:xfrm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Aggregatfunktion und Gruppierung</a:t>
            </a:r>
          </a:p>
        </p:txBody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692" y="1268760"/>
            <a:ext cx="8159261" cy="558924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  <a:cs typeface="ＭＳ Ｐゴシック" charset="0"/>
              </a:rPr>
              <a:t>Aggregatfunktionen </a:t>
            </a:r>
            <a:r>
              <a:rPr lang="de-DE" sz="1800" b="1" dirty="0" err="1">
                <a:ea typeface="ＭＳ Ｐゴシック" charset="0"/>
                <a:cs typeface="ＭＳ Ｐゴシック" charset="0"/>
              </a:rPr>
              <a:t>avg</a:t>
            </a:r>
            <a:r>
              <a:rPr lang="de-DE" sz="1800" b="1" dirty="0">
                <a:ea typeface="ＭＳ Ｐゴシック" charset="0"/>
                <a:cs typeface="ＭＳ Ｐゴシック" charset="0"/>
              </a:rPr>
              <a:t>, </a:t>
            </a:r>
            <a:r>
              <a:rPr lang="de-DE" sz="1800" b="1" dirty="0" err="1">
                <a:ea typeface="ＭＳ Ｐゴシック" charset="0"/>
                <a:cs typeface="ＭＳ Ｐゴシック" charset="0"/>
              </a:rPr>
              <a:t>max</a:t>
            </a:r>
            <a:r>
              <a:rPr lang="de-DE" sz="1800" b="1" dirty="0">
                <a:ea typeface="ＭＳ Ｐゴシック" charset="0"/>
                <a:cs typeface="ＭＳ Ｐゴシック" charset="0"/>
              </a:rPr>
              <a:t>, min, </a:t>
            </a:r>
            <a:r>
              <a:rPr lang="de-DE" sz="1800" b="1" dirty="0" err="1">
                <a:ea typeface="ＭＳ Ｐゴシック" charset="0"/>
                <a:cs typeface="ＭＳ Ｐゴシック" charset="0"/>
              </a:rPr>
              <a:t>count</a:t>
            </a:r>
            <a:r>
              <a:rPr lang="de-DE" sz="1800" b="1" dirty="0">
                <a:ea typeface="ＭＳ Ｐゴシック" charset="0"/>
                <a:cs typeface="ＭＳ Ｐゴシック" charset="0"/>
              </a:rPr>
              <a:t>, </a:t>
            </a:r>
            <a:r>
              <a:rPr lang="de-DE" sz="1800" b="1" dirty="0" err="1" smtClean="0">
                <a:ea typeface="ＭＳ Ｐゴシック" charset="0"/>
                <a:cs typeface="ＭＳ Ｐゴシック" charset="0"/>
              </a:rPr>
              <a:t>sum</a:t>
            </a:r>
            <a:endParaRPr lang="de-DE" sz="1800" b="1" dirty="0" smtClean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1800" b="1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78120" y="1779017"/>
            <a:ext cx="7178430" cy="643766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b="1" dirty="0" err="1" smtClean="0">
                <a:latin typeface="Courier New" charset="0"/>
              </a:rPr>
              <a:t>select</a:t>
            </a:r>
            <a:r>
              <a:rPr lang="de-DE" b="1" dirty="0" smtClean="0">
                <a:latin typeface="Courier New" charset="0"/>
              </a:rPr>
              <a:t> </a:t>
            </a:r>
            <a:r>
              <a:rPr lang="de-DE" b="1" dirty="0" err="1" smtClean="0">
                <a:latin typeface="Courier New" charset="0"/>
              </a:rPr>
              <a:t>avg</a:t>
            </a:r>
            <a:r>
              <a:rPr lang="de-DE" b="1" dirty="0" smtClean="0">
                <a:latin typeface="Courier New" charset="0"/>
              </a:rPr>
              <a:t>(</a:t>
            </a:r>
            <a:r>
              <a:rPr lang="de-DE" dirty="0" smtClean="0">
                <a:latin typeface="Courier New" charset="0"/>
              </a:rPr>
              <a:t>Semester</a:t>
            </a:r>
            <a:r>
              <a:rPr lang="de-DE" b="1" dirty="0">
                <a:latin typeface="Courier New" charset="0"/>
              </a:rPr>
              <a:t>)</a:t>
            </a:r>
          </a:p>
          <a:p>
            <a:pPr>
              <a:defRPr/>
            </a:pPr>
            <a:r>
              <a:rPr lang="de-DE" b="1" dirty="0" err="1" smtClean="0">
                <a:latin typeface="Courier New" charset="0"/>
              </a:rPr>
              <a:t>from</a:t>
            </a:r>
            <a:r>
              <a:rPr lang="de-DE" b="1" dirty="0" smtClean="0">
                <a:latin typeface="Courier New" charset="0"/>
              </a:rPr>
              <a:t> </a:t>
            </a:r>
            <a:r>
              <a:rPr lang="de-DE" dirty="0">
                <a:latin typeface="Courier New" charset="0"/>
              </a:rPr>
              <a:t>Studenten</a:t>
            </a:r>
            <a:r>
              <a:rPr lang="de-DE" b="1" dirty="0" smtClean="0">
                <a:latin typeface="Courier New" charset="0"/>
              </a:rPr>
              <a:t>;</a:t>
            </a:r>
            <a:endParaRPr lang="de-DE" b="1" dirty="0">
              <a:latin typeface="Courier New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78120" y="2852936"/>
            <a:ext cx="7178430" cy="92076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b="1" dirty="0" err="1" smtClean="0">
                <a:latin typeface="Courier New" charset="0"/>
              </a:rPr>
              <a:t>select</a:t>
            </a:r>
            <a:r>
              <a:rPr lang="de-DE" b="1" dirty="0" smtClean="0">
                <a:latin typeface="Courier New" charset="0"/>
              </a:rPr>
              <a:t> </a:t>
            </a:r>
            <a:r>
              <a:rPr lang="de-DE" dirty="0" err="1">
                <a:latin typeface="Courier New" charset="0"/>
              </a:rPr>
              <a:t>gelesenVon</a:t>
            </a:r>
            <a:r>
              <a:rPr lang="de-DE" b="1" dirty="0">
                <a:latin typeface="Courier New" charset="0"/>
              </a:rPr>
              <a:t>, </a:t>
            </a:r>
            <a:r>
              <a:rPr lang="de-DE" b="1" dirty="0" err="1" smtClean="0">
                <a:latin typeface="Courier New" charset="0"/>
              </a:rPr>
              <a:t>sum</a:t>
            </a:r>
            <a:r>
              <a:rPr lang="de-DE" b="1" dirty="0" smtClean="0">
                <a:latin typeface="Courier New" charset="0"/>
              </a:rPr>
              <a:t>(</a:t>
            </a:r>
            <a:r>
              <a:rPr lang="de-DE" dirty="0" smtClean="0">
                <a:latin typeface="Courier New" charset="0"/>
              </a:rPr>
              <a:t>SWS</a:t>
            </a:r>
            <a:r>
              <a:rPr lang="de-DE" b="1" dirty="0">
                <a:latin typeface="Courier New" charset="0"/>
              </a:rPr>
              <a:t>)</a:t>
            </a:r>
          </a:p>
          <a:p>
            <a:pPr>
              <a:defRPr/>
            </a:pPr>
            <a:r>
              <a:rPr lang="de-DE" b="1" dirty="0" err="1" smtClean="0">
                <a:latin typeface="Courier New" charset="0"/>
              </a:rPr>
              <a:t>from</a:t>
            </a:r>
            <a:r>
              <a:rPr lang="de-DE" b="1" dirty="0" smtClean="0">
                <a:latin typeface="Courier New" charset="0"/>
              </a:rPr>
              <a:t> </a:t>
            </a:r>
            <a:r>
              <a:rPr lang="de-DE" dirty="0">
                <a:latin typeface="Courier New" charset="0"/>
              </a:rPr>
              <a:t>Vorlesungen</a:t>
            </a:r>
          </a:p>
          <a:p>
            <a:pPr>
              <a:defRPr/>
            </a:pPr>
            <a:r>
              <a:rPr lang="de-DE" b="1" dirty="0" err="1" smtClean="0">
                <a:latin typeface="Courier New" charset="0"/>
              </a:rPr>
              <a:t>group</a:t>
            </a:r>
            <a:r>
              <a:rPr lang="de-DE" b="1" dirty="0" smtClean="0">
                <a:latin typeface="Courier New" charset="0"/>
              </a:rPr>
              <a:t> </a:t>
            </a:r>
            <a:r>
              <a:rPr lang="de-DE" b="1" dirty="0" err="1">
                <a:latin typeface="Courier New" charset="0"/>
              </a:rPr>
              <a:t>by</a:t>
            </a:r>
            <a:r>
              <a:rPr lang="de-DE" b="1" dirty="0">
                <a:latin typeface="Courier New" charset="0"/>
              </a:rPr>
              <a:t> </a:t>
            </a:r>
            <a:r>
              <a:rPr lang="de-DE" dirty="0" err="1">
                <a:latin typeface="Courier New" charset="0"/>
              </a:rPr>
              <a:t>gelesenVon</a:t>
            </a:r>
            <a:r>
              <a:rPr lang="de-DE" b="1" dirty="0" smtClean="0">
                <a:latin typeface="Courier New" charset="0"/>
              </a:rPr>
              <a:t>;</a:t>
            </a:r>
            <a:endParaRPr lang="de-DE" b="1" dirty="0">
              <a:latin typeface="Courier New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78120" y="4186485"/>
            <a:ext cx="7178430" cy="147476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defRPr/>
            </a:pPr>
            <a:r>
              <a:rPr lang="de-DE" b="1" dirty="0" err="1" smtClean="0">
                <a:latin typeface="Courier New" charset="0"/>
              </a:rPr>
              <a:t>select</a:t>
            </a:r>
            <a:r>
              <a:rPr lang="de-DE" b="1" dirty="0" smtClean="0">
                <a:latin typeface="Courier New" charset="0"/>
              </a:rPr>
              <a:t> </a:t>
            </a:r>
            <a:r>
              <a:rPr lang="de-DE" dirty="0" err="1">
                <a:latin typeface="Courier New" charset="0"/>
              </a:rPr>
              <a:t>gelesenVon</a:t>
            </a:r>
            <a:r>
              <a:rPr lang="de-DE" b="1" dirty="0">
                <a:latin typeface="Courier New" charset="0"/>
              </a:rPr>
              <a:t>, </a:t>
            </a:r>
            <a:r>
              <a:rPr lang="de-DE" dirty="0">
                <a:latin typeface="Courier New" charset="0"/>
              </a:rPr>
              <a:t>Name</a:t>
            </a:r>
            <a:r>
              <a:rPr lang="de-DE" b="1" dirty="0">
                <a:latin typeface="Courier New" charset="0"/>
              </a:rPr>
              <a:t>, </a:t>
            </a:r>
            <a:r>
              <a:rPr lang="de-DE" b="1" dirty="0" err="1" smtClean="0">
                <a:latin typeface="Courier New" charset="0"/>
              </a:rPr>
              <a:t>sum</a:t>
            </a:r>
            <a:r>
              <a:rPr lang="de-DE" b="1" dirty="0" smtClean="0">
                <a:latin typeface="Courier New" charset="0"/>
              </a:rPr>
              <a:t>(</a:t>
            </a:r>
            <a:r>
              <a:rPr lang="de-DE" dirty="0" smtClean="0">
                <a:latin typeface="Courier New" charset="0"/>
              </a:rPr>
              <a:t>SWS</a:t>
            </a:r>
            <a:r>
              <a:rPr lang="de-DE" b="1" dirty="0">
                <a:latin typeface="Courier New" charset="0"/>
              </a:rPr>
              <a:t>)</a:t>
            </a:r>
          </a:p>
          <a:p>
            <a:pPr>
              <a:defRPr/>
            </a:pPr>
            <a:r>
              <a:rPr lang="de-DE" b="1" dirty="0" err="1" smtClean="0">
                <a:latin typeface="Courier New" charset="0"/>
              </a:rPr>
              <a:t>from</a:t>
            </a:r>
            <a:r>
              <a:rPr lang="de-DE" b="1" dirty="0" smtClean="0">
                <a:latin typeface="Courier New" charset="0"/>
              </a:rPr>
              <a:t> </a:t>
            </a:r>
            <a:r>
              <a:rPr lang="de-DE" dirty="0">
                <a:latin typeface="Courier New" charset="0"/>
              </a:rPr>
              <a:t>Vorlesungen</a:t>
            </a:r>
            <a:r>
              <a:rPr lang="de-DE" b="1" dirty="0">
                <a:latin typeface="Courier New" charset="0"/>
              </a:rPr>
              <a:t>, </a:t>
            </a:r>
            <a:r>
              <a:rPr lang="de-DE" dirty="0">
                <a:latin typeface="Courier New" charset="0"/>
              </a:rPr>
              <a:t>Professoren</a:t>
            </a:r>
          </a:p>
          <a:p>
            <a:pPr>
              <a:defRPr/>
            </a:pPr>
            <a:r>
              <a:rPr lang="de-DE" b="1" dirty="0" err="1" smtClean="0">
                <a:latin typeface="Courier New" charset="0"/>
              </a:rPr>
              <a:t>where</a:t>
            </a:r>
            <a:r>
              <a:rPr lang="de-DE" b="1" dirty="0" smtClean="0">
                <a:latin typeface="Courier New" charset="0"/>
              </a:rPr>
              <a:t> </a:t>
            </a:r>
            <a:r>
              <a:rPr lang="de-DE" dirty="0" err="1">
                <a:latin typeface="Courier New" charset="0"/>
              </a:rPr>
              <a:t>gelesenVon</a:t>
            </a:r>
            <a:r>
              <a:rPr lang="de-DE" b="1" dirty="0">
                <a:latin typeface="Courier New" charset="0"/>
              </a:rPr>
              <a:t> = </a:t>
            </a:r>
            <a:r>
              <a:rPr lang="de-DE" dirty="0" err="1">
                <a:latin typeface="Courier New" charset="0"/>
              </a:rPr>
              <a:t>PersNr</a:t>
            </a:r>
            <a:r>
              <a:rPr lang="de-DE" b="1" dirty="0">
                <a:latin typeface="Courier New" charset="0"/>
              </a:rPr>
              <a:t> </a:t>
            </a:r>
            <a:r>
              <a:rPr lang="de-DE" b="1" dirty="0" err="1">
                <a:latin typeface="Courier New" charset="0"/>
              </a:rPr>
              <a:t>and</a:t>
            </a:r>
            <a:r>
              <a:rPr lang="de-DE" b="1" dirty="0">
                <a:latin typeface="Courier New" charset="0"/>
              </a:rPr>
              <a:t> </a:t>
            </a:r>
            <a:r>
              <a:rPr lang="de-DE" dirty="0">
                <a:latin typeface="Courier New" charset="0"/>
              </a:rPr>
              <a:t>Rang</a:t>
            </a:r>
            <a:r>
              <a:rPr lang="de-DE" b="1" dirty="0">
                <a:latin typeface="Courier New" charset="0"/>
              </a:rPr>
              <a:t> = '</a:t>
            </a:r>
            <a:r>
              <a:rPr lang="de-DE" dirty="0">
                <a:latin typeface="Courier New" charset="0"/>
              </a:rPr>
              <a:t>C4</a:t>
            </a:r>
            <a:r>
              <a:rPr lang="de-DE" b="1" dirty="0">
                <a:latin typeface="Courier New" charset="0"/>
              </a:rPr>
              <a:t>'</a:t>
            </a:r>
          </a:p>
          <a:p>
            <a:pPr>
              <a:defRPr/>
            </a:pPr>
            <a:r>
              <a:rPr lang="de-DE" b="1" dirty="0" err="1" smtClean="0">
                <a:latin typeface="Courier New" charset="0"/>
              </a:rPr>
              <a:t>group</a:t>
            </a:r>
            <a:r>
              <a:rPr lang="de-DE" b="1" dirty="0" smtClean="0">
                <a:latin typeface="Courier New" charset="0"/>
              </a:rPr>
              <a:t> </a:t>
            </a:r>
            <a:r>
              <a:rPr lang="de-DE" b="1" dirty="0" err="1">
                <a:latin typeface="Courier New" charset="0"/>
              </a:rPr>
              <a:t>by</a:t>
            </a:r>
            <a:r>
              <a:rPr lang="de-DE" b="1" dirty="0">
                <a:latin typeface="Courier New" charset="0"/>
              </a:rPr>
              <a:t> </a:t>
            </a:r>
            <a:r>
              <a:rPr lang="de-DE" dirty="0" err="1">
                <a:latin typeface="Courier New" charset="0"/>
              </a:rPr>
              <a:t>gelesenVon</a:t>
            </a:r>
            <a:r>
              <a:rPr lang="de-DE" b="1" dirty="0">
                <a:latin typeface="Courier New" charset="0"/>
              </a:rPr>
              <a:t>, </a:t>
            </a:r>
            <a:r>
              <a:rPr lang="de-DE" dirty="0">
                <a:latin typeface="Courier New" charset="0"/>
              </a:rPr>
              <a:t>Name</a:t>
            </a:r>
          </a:p>
          <a:p>
            <a:pPr>
              <a:defRPr/>
            </a:pPr>
            <a:r>
              <a:rPr lang="de-DE" b="1" dirty="0" err="1" smtClean="0">
                <a:latin typeface="Courier New" charset="0"/>
              </a:rPr>
              <a:t>having</a:t>
            </a:r>
            <a:r>
              <a:rPr lang="de-DE" b="1" dirty="0" smtClean="0">
                <a:latin typeface="Courier New" charset="0"/>
              </a:rPr>
              <a:t> </a:t>
            </a:r>
            <a:r>
              <a:rPr lang="de-DE" b="1" dirty="0" err="1">
                <a:latin typeface="Courier New" charset="0"/>
              </a:rPr>
              <a:t>avg</a:t>
            </a:r>
            <a:r>
              <a:rPr lang="de-DE" b="1" dirty="0">
                <a:latin typeface="Courier New" charset="0"/>
              </a:rPr>
              <a:t> (</a:t>
            </a:r>
            <a:r>
              <a:rPr lang="de-DE" dirty="0">
                <a:latin typeface="Courier New" charset="0"/>
              </a:rPr>
              <a:t>SWS</a:t>
            </a:r>
            <a:r>
              <a:rPr lang="de-DE" b="1" dirty="0">
                <a:latin typeface="Courier New" charset="0"/>
              </a:rPr>
              <a:t>) &gt;= </a:t>
            </a:r>
            <a:r>
              <a:rPr lang="de-DE" dirty="0">
                <a:latin typeface="Courier New" charset="0"/>
              </a:rPr>
              <a:t>3</a:t>
            </a:r>
            <a:r>
              <a:rPr lang="de-DE" b="1" dirty="0">
                <a:latin typeface="Courier New" charset="0"/>
              </a:rPr>
              <a:t>;</a:t>
            </a:r>
            <a:endParaRPr lang="de-DE" sz="1800" dirty="0">
              <a:latin typeface="Courier New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4355976" y="5517232"/>
            <a:ext cx="2376264" cy="1080418"/>
          </a:xfrm>
          <a:prstGeom prst="wedgeEllipseCallout">
            <a:avLst>
              <a:gd name="adj1" fmla="val -50059"/>
              <a:gd name="adj2" fmla="val -8216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Attribut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Name muss </a:t>
            </a:r>
            <a:r>
              <a:rPr lang="en-US" dirty="0" err="1" smtClean="0">
                <a:solidFill>
                  <a:srgbClr val="FF0000"/>
                </a:solidFill>
              </a:rPr>
              <a:t>vorkommen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8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986205" y="304801"/>
            <a:ext cx="7171592" cy="498475"/>
          </a:xfrm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Ausführen einer Anfrage mit group by</a:t>
            </a:r>
          </a:p>
        </p:txBody>
      </p:sp>
      <p:graphicFrame>
        <p:nvGraphicFramePr>
          <p:cNvPr id="18841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41799"/>
              </p:ext>
            </p:extLst>
          </p:nvPr>
        </p:nvGraphicFramePr>
        <p:xfrm>
          <a:off x="0" y="1371601"/>
          <a:ext cx="9067801" cy="3048001"/>
        </p:xfrm>
        <a:graphic>
          <a:graphicData uri="http://schemas.openxmlformats.org/drawingml/2006/table">
            <a:tbl>
              <a:tblPr/>
              <a:tblGrid>
                <a:gridCol w="709246"/>
                <a:gridCol w="2050074"/>
                <a:gridCol w="788377"/>
                <a:gridCol w="1578219"/>
                <a:gridCol w="970085"/>
                <a:gridCol w="1315915"/>
                <a:gridCol w="789843"/>
                <a:gridCol w="866042"/>
              </a:tblGrid>
              <a:tr h="449263">
                <a:tc grid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Vorlesung x Professoren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016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VorlNr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Titel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SWS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gelesen Von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PersNr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Rang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Raum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Grundzüge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Sokrates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Ethik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Sokrates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4630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Die 3 Kritiken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Kant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7100" name="Text Box 61"/>
          <p:cNvSpPr txBox="1">
            <a:spLocks noChangeArrowheads="1"/>
          </p:cNvSpPr>
          <p:nvPr/>
        </p:nvSpPr>
        <p:spPr bwMode="auto">
          <a:xfrm>
            <a:off x="3429000" y="4876800"/>
            <a:ext cx="28355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de-DE" sz="2400" b="1">
                <a:latin typeface="+mn-lt"/>
              </a:rPr>
              <a:t>where</a:t>
            </a:r>
            <a:r>
              <a:rPr lang="de-DE" sz="2400">
                <a:latin typeface="+mn-lt"/>
              </a:rPr>
              <a:t>-Bedingung</a:t>
            </a:r>
          </a:p>
        </p:txBody>
      </p:sp>
      <p:sp>
        <p:nvSpPr>
          <p:cNvPr id="87101" name="Line 62"/>
          <p:cNvSpPr>
            <a:spLocks noChangeShapeType="1"/>
          </p:cNvSpPr>
          <p:nvPr/>
        </p:nvSpPr>
        <p:spPr bwMode="auto">
          <a:xfrm>
            <a:off x="3200400" y="4953000"/>
            <a:ext cx="0" cy="3048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010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442" name="Group 2"/>
          <p:cNvGraphicFramePr>
            <a:graphicFrameLocks noGrp="1"/>
          </p:cNvGraphicFramePr>
          <p:nvPr/>
        </p:nvGraphicFramePr>
        <p:xfrm>
          <a:off x="76200" y="381001"/>
          <a:ext cx="8915400" cy="3841013"/>
        </p:xfrm>
        <a:graphic>
          <a:graphicData uri="http://schemas.openxmlformats.org/drawingml/2006/table">
            <a:tbl>
              <a:tblPr/>
              <a:tblGrid>
                <a:gridCol w="990600"/>
                <a:gridCol w="2133600"/>
                <a:gridCol w="762000"/>
                <a:gridCol w="1219200"/>
                <a:gridCol w="838200"/>
                <a:gridCol w="1371600"/>
                <a:gridCol w="762000"/>
                <a:gridCol w="838200"/>
              </a:tblGrid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VorlNr</a:t>
                      </a:r>
                    </a:p>
                  </a:txBody>
                  <a:tcPr marL="0" marR="0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Titel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SWS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gelesen Von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PersNr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Rang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Raum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Grundzüge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Kant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Ethik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Sokrates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226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5043</a:t>
                      </a:r>
                    </a:p>
                  </a:txBody>
                  <a:tcPr marL="0" marR="0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Erkenntnistheorie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Russel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232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5049</a:t>
                      </a:r>
                    </a:p>
                  </a:txBody>
                  <a:tcPr marL="0" marR="0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Mäeutik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Sokrates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226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4052</a:t>
                      </a:r>
                    </a:p>
                  </a:txBody>
                  <a:tcPr marL="0" marR="0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Logik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Sokrates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226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5052</a:t>
                      </a:r>
                    </a:p>
                  </a:txBody>
                  <a:tcPr marL="0" marR="0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Wissenschaftstheorie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Russel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232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5216</a:t>
                      </a:r>
                    </a:p>
                  </a:txBody>
                  <a:tcPr marL="0" marR="0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Bioethik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Russel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232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3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4630</a:t>
                      </a:r>
                    </a:p>
                  </a:txBody>
                  <a:tcPr marL="0" marR="0"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Die 3 Kritiken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Kant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marL="0" marR="0"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157" name="Text Box 94"/>
          <p:cNvSpPr txBox="1">
            <a:spLocks noChangeArrowheads="1"/>
          </p:cNvSpPr>
          <p:nvPr/>
        </p:nvSpPr>
        <p:spPr bwMode="auto">
          <a:xfrm>
            <a:off x="3048000" y="5105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sz="2400">
                <a:latin typeface="Tahoma" charset="0"/>
              </a:rPr>
              <a:t>Gruppierung</a:t>
            </a:r>
          </a:p>
        </p:txBody>
      </p:sp>
      <p:sp>
        <p:nvSpPr>
          <p:cNvPr id="88158" name="Line 95"/>
          <p:cNvSpPr>
            <a:spLocks noChangeShapeType="1"/>
          </p:cNvSpPr>
          <p:nvPr/>
        </p:nvSpPr>
        <p:spPr bwMode="auto">
          <a:xfrm>
            <a:off x="3429000" y="5181600"/>
            <a:ext cx="0" cy="381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725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2"/>
          <p:cNvSpPr txBox="1">
            <a:spLocks noChangeArrowheads="1"/>
          </p:cNvSpPr>
          <p:nvPr/>
        </p:nvSpPr>
        <p:spPr bwMode="auto">
          <a:xfrm>
            <a:off x="4038600" y="34290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sz="2400" b="1">
                <a:latin typeface="+mn-lt"/>
              </a:rPr>
              <a:t>having</a:t>
            </a:r>
            <a:r>
              <a:rPr lang="de-DE" sz="2400">
                <a:latin typeface="+mn-lt"/>
              </a:rPr>
              <a:t>-Bedingung</a:t>
            </a:r>
            <a:endParaRPr lang="de-DE" sz="2400" b="1">
              <a:latin typeface="+mn-lt"/>
            </a:endParaRPr>
          </a:p>
        </p:txBody>
      </p:sp>
      <p:sp>
        <p:nvSpPr>
          <p:cNvPr id="90114" name="Line 3"/>
          <p:cNvSpPr>
            <a:spLocks noChangeShapeType="1"/>
          </p:cNvSpPr>
          <p:nvPr/>
        </p:nvSpPr>
        <p:spPr bwMode="auto">
          <a:xfrm>
            <a:off x="3810000" y="3581400"/>
            <a:ext cx="0" cy="3048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90115" name="Rectangle 4"/>
          <p:cNvSpPr>
            <a:spLocks noChangeArrowheads="1"/>
          </p:cNvSpPr>
          <p:nvPr/>
        </p:nvSpPr>
        <p:spPr bwMode="auto">
          <a:xfrm>
            <a:off x="8283820" y="1597026"/>
            <a:ext cx="86018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232</a:t>
            </a:r>
          </a:p>
        </p:txBody>
      </p:sp>
      <p:sp>
        <p:nvSpPr>
          <p:cNvPr id="90116" name="Rectangle 5"/>
          <p:cNvSpPr>
            <a:spLocks noChangeArrowheads="1"/>
          </p:cNvSpPr>
          <p:nvPr/>
        </p:nvSpPr>
        <p:spPr bwMode="auto">
          <a:xfrm>
            <a:off x="8283820" y="1962151"/>
            <a:ext cx="86018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232</a:t>
            </a:r>
          </a:p>
        </p:txBody>
      </p:sp>
      <p:sp>
        <p:nvSpPr>
          <p:cNvPr id="90117" name="Rectangle 6"/>
          <p:cNvSpPr>
            <a:spLocks noChangeArrowheads="1"/>
          </p:cNvSpPr>
          <p:nvPr/>
        </p:nvSpPr>
        <p:spPr bwMode="auto">
          <a:xfrm>
            <a:off x="8283820" y="2327276"/>
            <a:ext cx="86018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232</a:t>
            </a:r>
          </a:p>
        </p:txBody>
      </p:sp>
      <p:sp>
        <p:nvSpPr>
          <p:cNvPr id="90118" name="Rectangle 7"/>
          <p:cNvSpPr>
            <a:spLocks noChangeArrowheads="1"/>
          </p:cNvSpPr>
          <p:nvPr/>
        </p:nvSpPr>
        <p:spPr bwMode="auto">
          <a:xfrm>
            <a:off x="8283820" y="1231901"/>
            <a:ext cx="86018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226</a:t>
            </a:r>
          </a:p>
        </p:txBody>
      </p:sp>
      <p:sp>
        <p:nvSpPr>
          <p:cNvPr id="90119" name="Rectangle 8"/>
          <p:cNvSpPr>
            <a:spLocks noChangeArrowheads="1"/>
          </p:cNvSpPr>
          <p:nvPr/>
        </p:nvSpPr>
        <p:spPr bwMode="auto">
          <a:xfrm>
            <a:off x="8283820" y="501651"/>
            <a:ext cx="86018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226</a:t>
            </a:r>
          </a:p>
        </p:txBody>
      </p:sp>
      <p:sp>
        <p:nvSpPr>
          <p:cNvPr id="90120" name="Rectangle 9"/>
          <p:cNvSpPr>
            <a:spLocks noChangeArrowheads="1"/>
          </p:cNvSpPr>
          <p:nvPr/>
        </p:nvSpPr>
        <p:spPr bwMode="auto">
          <a:xfrm>
            <a:off x="8283820" y="866776"/>
            <a:ext cx="86018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226</a:t>
            </a:r>
          </a:p>
        </p:txBody>
      </p:sp>
      <p:sp>
        <p:nvSpPr>
          <p:cNvPr id="90121" name="Rectangle 10"/>
          <p:cNvSpPr>
            <a:spLocks noChangeArrowheads="1"/>
          </p:cNvSpPr>
          <p:nvPr/>
        </p:nvSpPr>
        <p:spPr bwMode="auto">
          <a:xfrm>
            <a:off x="8283820" y="3057526"/>
            <a:ext cx="86018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7</a:t>
            </a:r>
          </a:p>
        </p:txBody>
      </p:sp>
      <p:sp>
        <p:nvSpPr>
          <p:cNvPr id="90122" name="Rectangle 11"/>
          <p:cNvSpPr>
            <a:spLocks noChangeArrowheads="1"/>
          </p:cNvSpPr>
          <p:nvPr/>
        </p:nvSpPr>
        <p:spPr bwMode="auto">
          <a:xfrm>
            <a:off x="8283820" y="2692401"/>
            <a:ext cx="86018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7</a:t>
            </a:r>
          </a:p>
        </p:txBody>
      </p:sp>
      <p:sp>
        <p:nvSpPr>
          <p:cNvPr id="90123" name="Rectangle 12"/>
          <p:cNvSpPr>
            <a:spLocks noChangeArrowheads="1"/>
          </p:cNvSpPr>
          <p:nvPr/>
        </p:nvSpPr>
        <p:spPr bwMode="auto">
          <a:xfrm>
            <a:off x="8283820" y="136526"/>
            <a:ext cx="86018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Raum</a:t>
            </a:r>
          </a:p>
        </p:txBody>
      </p:sp>
      <p:sp>
        <p:nvSpPr>
          <p:cNvPr id="90124" name="Line 13"/>
          <p:cNvSpPr>
            <a:spLocks noChangeShapeType="1"/>
          </p:cNvSpPr>
          <p:nvPr/>
        </p:nvSpPr>
        <p:spPr bwMode="auto">
          <a:xfrm>
            <a:off x="152400" y="3422650"/>
            <a:ext cx="8991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rIns="0"/>
          <a:lstStyle/>
          <a:p>
            <a:endParaRPr lang="de-DE">
              <a:latin typeface="+mn-lt"/>
            </a:endParaRPr>
          </a:p>
        </p:txBody>
      </p:sp>
      <p:sp>
        <p:nvSpPr>
          <p:cNvPr id="90125" name="Line 14"/>
          <p:cNvSpPr>
            <a:spLocks noChangeShapeType="1"/>
          </p:cNvSpPr>
          <p:nvPr/>
        </p:nvSpPr>
        <p:spPr bwMode="auto">
          <a:xfrm>
            <a:off x="152400" y="136525"/>
            <a:ext cx="899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90126" name="Rectangle 15"/>
          <p:cNvSpPr>
            <a:spLocks noChangeArrowheads="1"/>
          </p:cNvSpPr>
          <p:nvPr/>
        </p:nvSpPr>
        <p:spPr bwMode="auto">
          <a:xfrm>
            <a:off x="7502769" y="1597026"/>
            <a:ext cx="78105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C4</a:t>
            </a:r>
          </a:p>
        </p:txBody>
      </p:sp>
      <p:sp>
        <p:nvSpPr>
          <p:cNvPr id="90127" name="Rectangle 16"/>
          <p:cNvSpPr>
            <a:spLocks noChangeArrowheads="1"/>
          </p:cNvSpPr>
          <p:nvPr/>
        </p:nvSpPr>
        <p:spPr bwMode="auto">
          <a:xfrm>
            <a:off x="6094536" y="1597026"/>
            <a:ext cx="14082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Russel</a:t>
            </a:r>
          </a:p>
        </p:txBody>
      </p:sp>
      <p:sp>
        <p:nvSpPr>
          <p:cNvPr id="90128" name="Rectangle 17"/>
          <p:cNvSpPr>
            <a:spLocks noChangeArrowheads="1"/>
          </p:cNvSpPr>
          <p:nvPr/>
        </p:nvSpPr>
        <p:spPr bwMode="auto">
          <a:xfrm>
            <a:off x="5234354" y="1597026"/>
            <a:ext cx="860181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2126</a:t>
            </a:r>
          </a:p>
        </p:txBody>
      </p:sp>
      <p:sp>
        <p:nvSpPr>
          <p:cNvPr id="90129" name="Rectangle 18"/>
          <p:cNvSpPr>
            <a:spLocks noChangeArrowheads="1"/>
          </p:cNvSpPr>
          <p:nvPr/>
        </p:nvSpPr>
        <p:spPr bwMode="auto">
          <a:xfrm>
            <a:off x="3749920" y="1597026"/>
            <a:ext cx="14844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2126</a:t>
            </a:r>
          </a:p>
        </p:txBody>
      </p:sp>
      <p:sp>
        <p:nvSpPr>
          <p:cNvPr id="90130" name="Rectangle 19"/>
          <p:cNvSpPr>
            <a:spLocks noChangeArrowheads="1"/>
          </p:cNvSpPr>
          <p:nvPr/>
        </p:nvSpPr>
        <p:spPr bwMode="auto">
          <a:xfrm>
            <a:off x="3124200" y="1597026"/>
            <a:ext cx="62572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3</a:t>
            </a:r>
          </a:p>
        </p:txBody>
      </p:sp>
      <p:sp>
        <p:nvSpPr>
          <p:cNvPr id="90131" name="Rectangle 20"/>
          <p:cNvSpPr>
            <a:spLocks noChangeArrowheads="1"/>
          </p:cNvSpPr>
          <p:nvPr/>
        </p:nvSpPr>
        <p:spPr bwMode="auto">
          <a:xfrm>
            <a:off x="855785" y="1597026"/>
            <a:ext cx="226841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Erkenntnistheorie</a:t>
            </a:r>
          </a:p>
        </p:txBody>
      </p:sp>
      <p:sp>
        <p:nvSpPr>
          <p:cNvPr id="90132" name="Rectangle 21"/>
          <p:cNvSpPr>
            <a:spLocks noChangeArrowheads="1"/>
          </p:cNvSpPr>
          <p:nvPr/>
        </p:nvSpPr>
        <p:spPr bwMode="auto">
          <a:xfrm>
            <a:off x="152400" y="1597026"/>
            <a:ext cx="70338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5043</a:t>
            </a:r>
          </a:p>
        </p:txBody>
      </p:sp>
      <p:sp>
        <p:nvSpPr>
          <p:cNvPr id="90133" name="Rectangle 22"/>
          <p:cNvSpPr>
            <a:spLocks noChangeArrowheads="1"/>
          </p:cNvSpPr>
          <p:nvPr/>
        </p:nvSpPr>
        <p:spPr bwMode="auto">
          <a:xfrm>
            <a:off x="7502769" y="1962151"/>
            <a:ext cx="78105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C4</a:t>
            </a:r>
          </a:p>
        </p:txBody>
      </p:sp>
      <p:sp>
        <p:nvSpPr>
          <p:cNvPr id="90134" name="Rectangle 23"/>
          <p:cNvSpPr>
            <a:spLocks noChangeArrowheads="1"/>
          </p:cNvSpPr>
          <p:nvPr/>
        </p:nvSpPr>
        <p:spPr bwMode="auto">
          <a:xfrm>
            <a:off x="6094536" y="1962151"/>
            <a:ext cx="14082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Russel</a:t>
            </a:r>
          </a:p>
        </p:txBody>
      </p:sp>
      <p:sp>
        <p:nvSpPr>
          <p:cNvPr id="90135" name="Rectangle 24"/>
          <p:cNvSpPr>
            <a:spLocks noChangeArrowheads="1"/>
          </p:cNvSpPr>
          <p:nvPr/>
        </p:nvSpPr>
        <p:spPr bwMode="auto">
          <a:xfrm>
            <a:off x="5234354" y="1962151"/>
            <a:ext cx="860181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2126</a:t>
            </a:r>
          </a:p>
        </p:txBody>
      </p:sp>
      <p:sp>
        <p:nvSpPr>
          <p:cNvPr id="90136" name="Rectangle 25"/>
          <p:cNvSpPr>
            <a:spLocks noChangeArrowheads="1"/>
          </p:cNvSpPr>
          <p:nvPr/>
        </p:nvSpPr>
        <p:spPr bwMode="auto">
          <a:xfrm>
            <a:off x="3749920" y="1962151"/>
            <a:ext cx="14844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2126</a:t>
            </a:r>
          </a:p>
        </p:txBody>
      </p:sp>
      <p:sp>
        <p:nvSpPr>
          <p:cNvPr id="90137" name="Rectangle 26"/>
          <p:cNvSpPr>
            <a:spLocks noChangeArrowheads="1"/>
          </p:cNvSpPr>
          <p:nvPr/>
        </p:nvSpPr>
        <p:spPr bwMode="auto">
          <a:xfrm>
            <a:off x="3124200" y="1962151"/>
            <a:ext cx="62572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3</a:t>
            </a:r>
          </a:p>
        </p:txBody>
      </p:sp>
      <p:sp>
        <p:nvSpPr>
          <p:cNvPr id="90138" name="Rectangle 27"/>
          <p:cNvSpPr>
            <a:spLocks noChangeArrowheads="1"/>
          </p:cNvSpPr>
          <p:nvPr/>
        </p:nvSpPr>
        <p:spPr bwMode="auto">
          <a:xfrm>
            <a:off x="855785" y="1962151"/>
            <a:ext cx="226841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Wissenschaftstheo.</a:t>
            </a:r>
          </a:p>
        </p:txBody>
      </p:sp>
      <p:sp>
        <p:nvSpPr>
          <p:cNvPr id="90139" name="Rectangle 28"/>
          <p:cNvSpPr>
            <a:spLocks noChangeArrowheads="1"/>
          </p:cNvSpPr>
          <p:nvPr/>
        </p:nvSpPr>
        <p:spPr bwMode="auto">
          <a:xfrm>
            <a:off x="152400" y="1962151"/>
            <a:ext cx="70338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5052</a:t>
            </a:r>
          </a:p>
        </p:txBody>
      </p:sp>
      <p:sp>
        <p:nvSpPr>
          <p:cNvPr id="90140" name="Rectangle 29"/>
          <p:cNvSpPr>
            <a:spLocks noChangeArrowheads="1"/>
          </p:cNvSpPr>
          <p:nvPr/>
        </p:nvSpPr>
        <p:spPr bwMode="auto">
          <a:xfrm>
            <a:off x="7502769" y="2327276"/>
            <a:ext cx="78105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C4</a:t>
            </a:r>
          </a:p>
        </p:txBody>
      </p:sp>
      <p:sp>
        <p:nvSpPr>
          <p:cNvPr id="90141" name="Rectangle 30"/>
          <p:cNvSpPr>
            <a:spLocks noChangeArrowheads="1"/>
          </p:cNvSpPr>
          <p:nvPr/>
        </p:nvSpPr>
        <p:spPr bwMode="auto">
          <a:xfrm>
            <a:off x="6094536" y="2327276"/>
            <a:ext cx="14082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Russel</a:t>
            </a:r>
          </a:p>
        </p:txBody>
      </p:sp>
      <p:sp>
        <p:nvSpPr>
          <p:cNvPr id="90142" name="Rectangle 31"/>
          <p:cNvSpPr>
            <a:spLocks noChangeArrowheads="1"/>
          </p:cNvSpPr>
          <p:nvPr/>
        </p:nvSpPr>
        <p:spPr bwMode="auto">
          <a:xfrm>
            <a:off x="5234354" y="2327276"/>
            <a:ext cx="860181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2126</a:t>
            </a:r>
          </a:p>
        </p:txBody>
      </p:sp>
      <p:sp>
        <p:nvSpPr>
          <p:cNvPr id="90143" name="Rectangle 32"/>
          <p:cNvSpPr>
            <a:spLocks noChangeArrowheads="1"/>
          </p:cNvSpPr>
          <p:nvPr/>
        </p:nvSpPr>
        <p:spPr bwMode="auto">
          <a:xfrm>
            <a:off x="3749920" y="2327276"/>
            <a:ext cx="14844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2126</a:t>
            </a:r>
          </a:p>
        </p:txBody>
      </p:sp>
      <p:sp>
        <p:nvSpPr>
          <p:cNvPr id="90144" name="Rectangle 33"/>
          <p:cNvSpPr>
            <a:spLocks noChangeArrowheads="1"/>
          </p:cNvSpPr>
          <p:nvPr/>
        </p:nvSpPr>
        <p:spPr bwMode="auto">
          <a:xfrm>
            <a:off x="3124200" y="2327276"/>
            <a:ext cx="62572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</a:t>
            </a:r>
          </a:p>
        </p:txBody>
      </p:sp>
      <p:sp>
        <p:nvSpPr>
          <p:cNvPr id="90145" name="Rectangle 34"/>
          <p:cNvSpPr>
            <a:spLocks noChangeArrowheads="1"/>
          </p:cNvSpPr>
          <p:nvPr/>
        </p:nvSpPr>
        <p:spPr bwMode="auto">
          <a:xfrm>
            <a:off x="855785" y="2327276"/>
            <a:ext cx="226841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Bioethik</a:t>
            </a:r>
          </a:p>
        </p:txBody>
      </p:sp>
      <p:sp>
        <p:nvSpPr>
          <p:cNvPr id="90146" name="Rectangle 35"/>
          <p:cNvSpPr>
            <a:spLocks noChangeArrowheads="1"/>
          </p:cNvSpPr>
          <p:nvPr/>
        </p:nvSpPr>
        <p:spPr bwMode="auto">
          <a:xfrm>
            <a:off x="152400" y="2327276"/>
            <a:ext cx="70338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5216</a:t>
            </a:r>
          </a:p>
        </p:txBody>
      </p:sp>
      <p:sp>
        <p:nvSpPr>
          <p:cNvPr id="90147" name="Rectangle 36"/>
          <p:cNvSpPr>
            <a:spLocks noChangeArrowheads="1"/>
          </p:cNvSpPr>
          <p:nvPr/>
        </p:nvSpPr>
        <p:spPr bwMode="auto">
          <a:xfrm>
            <a:off x="7502769" y="1231901"/>
            <a:ext cx="78105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C4</a:t>
            </a:r>
          </a:p>
        </p:txBody>
      </p:sp>
      <p:sp>
        <p:nvSpPr>
          <p:cNvPr id="90148" name="Rectangle 37"/>
          <p:cNvSpPr>
            <a:spLocks noChangeArrowheads="1"/>
          </p:cNvSpPr>
          <p:nvPr/>
        </p:nvSpPr>
        <p:spPr bwMode="auto">
          <a:xfrm>
            <a:off x="6094536" y="1231901"/>
            <a:ext cx="14082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Sokrates</a:t>
            </a:r>
          </a:p>
        </p:txBody>
      </p:sp>
      <p:sp>
        <p:nvSpPr>
          <p:cNvPr id="90149" name="Rectangle 38"/>
          <p:cNvSpPr>
            <a:spLocks noChangeArrowheads="1"/>
          </p:cNvSpPr>
          <p:nvPr/>
        </p:nvSpPr>
        <p:spPr bwMode="auto">
          <a:xfrm>
            <a:off x="5234354" y="1231901"/>
            <a:ext cx="860181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2125</a:t>
            </a:r>
          </a:p>
        </p:txBody>
      </p:sp>
      <p:sp>
        <p:nvSpPr>
          <p:cNvPr id="90150" name="Rectangle 39"/>
          <p:cNvSpPr>
            <a:spLocks noChangeArrowheads="1"/>
          </p:cNvSpPr>
          <p:nvPr/>
        </p:nvSpPr>
        <p:spPr bwMode="auto">
          <a:xfrm>
            <a:off x="3749920" y="1231901"/>
            <a:ext cx="14844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2125</a:t>
            </a:r>
          </a:p>
        </p:txBody>
      </p:sp>
      <p:sp>
        <p:nvSpPr>
          <p:cNvPr id="90151" name="Rectangle 40"/>
          <p:cNvSpPr>
            <a:spLocks noChangeArrowheads="1"/>
          </p:cNvSpPr>
          <p:nvPr/>
        </p:nvSpPr>
        <p:spPr bwMode="auto">
          <a:xfrm>
            <a:off x="3124200" y="1231901"/>
            <a:ext cx="62572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4</a:t>
            </a:r>
          </a:p>
        </p:txBody>
      </p:sp>
      <p:sp>
        <p:nvSpPr>
          <p:cNvPr id="90152" name="Rectangle 41"/>
          <p:cNvSpPr>
            <a:spLocks noChangeArrowheads="1"/>
          </p:cNvSpPr>
          <p:nvPr/>
        </p:nvSpPr>
        <p:spPr bwMode="auto">
          <a:xfrm>
            <a:off x="855785" y="1231901"/>
            <a:ext cx="226841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Logik</a:t>
            </a:r>
          </a:p>
        </p:txBody>
      </p:sp>
      <p:sp>
        <p:nvSpPr>
          <p:cNvPr id="90153" name="Rectangle 42"/>
          <p:cNvSpPr>
            <a:spLocks noChangeArrowheads="1"/>
          </p:cNvSpPr>
          <p:nvPr/>
        </p:nvSpPr>
        <p:spPr bwMode="auto">
          <a:xfrm>
            <a:off x="152400" y="1231901"/>
            <a:ext cx="70338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4052</a:t>
            </a:r>
          </a:p>
        </p:txBody>
      </p:sp>
      <p:sp>
        <p:nvSpPr>
          <p:cNvPr id="90154" name="Rectangle 43"/>
          <p:cNvSpPr>
            <a:spLocks noChangeArrowheads="1"/>
          </p:cNvSpPr>
          <p:nvPr/>
        </p:nvSpPr>
        <p:spPr bwMode="auto">
          <a:xfrm>
            <a:off x="7502769" y="501651"/>
            <a:ext cx="78105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C4</a:t>
            </a:r>
          </a:p>
        </p:txBody>
      </p:sp>
      <p:sp>
        <p:nvSpPr>
          <p:cNvPr id="90155" name="Rectangle 44"/>
          <p:cNvSpPr>
            <a:spLocks noChangeArrowheads="1"/>
          </p:cNvSpPr>
          <p:nvPr/>
        </p:nvSpPr>
        <p:spPr bwMode="auto">
          <a:xfrm>
            <a:off x="6094536" y="501651"/>
            <a:ext cx="14082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Sokrates</a:t>
            </a:r>
          </a:p>
        </p:txBody>
      </p:sp>
      <p:sp>
        <p:nvSpPr>
          <p:cNvPr id="90156" name="Rectangle 45"/>
          <p:cNvSpPr>
            <a:spLocks noChangeArrowheads="1"/>
          </p:cNvSpPr>
          <p:nvPr/>
        </p:nvSpPr>
        <p:spPr bwMode="auto">
          <a:xfrm>
            <a:off x="5234354" y="501651"/>
            <a:ext cx="860181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2125</a:t>
            </a:r>
          </a:p>
        </p:txBody>
      </p:sp>
      <p:sp>
        <p:nvSpPr>
          <p:cNvPr id="90157" name="Rectangle 46"/>
          <p:cNvSpPr>
            <a:spLocks noChangeArrowheads="1"/>
          </p:cNvSpPr>
          <p:nvPr/>
        </p:nvSpPr>
        <p:spPr bwMode="auto">
          <a:xfrm>
            <a:off x="3749920" y="501651"/>
            <a:ext cx="14844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2125</a:t>
            </a:r>
          </a:p>
        </p:txBody>
      </p:sp>
      <p:sp>
        <p:nvSpPr>
          <p:cNvPr id="90158" name="Rectangle 47"/>
          <p:cNvSpPr>
            <a:spLocks noChangeArrowheads="1"/>
          </p:cNvSpPr>
          <p:nvPr/>
        </p:nvSpPr>
        <p:spPr bwMode="auto">
          <a:xfrm>
            <a:off x="3124200" y="501651"/>
            <a:ext cx="62572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4</a:t>
            </a:r>
          </a:p>
        </p:txBody>
      </p:sp>
      <p:sp>
        <p:nvSpPr>
          <p:cNvPr id="90159" name="Rectangle 48"/>
          <p:cNvSpPr>
            <a:spLocks noChangeArrowheads="1"/>
          </p:cNvSpPr>
          <p:nvPr/>
        </p:nvSpPr>
        <p:spPr bwMode="auto">
          <a:xfrm>
            <a:off x="855785" y="501651"/>
            <a:ext cx="226841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Ethik</a:t>
            </a:r>
          </a:p>
        </p:txBody>
      </p:sp>
      <p:sp>
        <p:nvSpPr>
          <p:cNvPr id="90160" name="Rectangle 49"/>
          <p:cNvSpPr>
            <a:spLocks noChangeArrowheads="1"/>
          </p:cNvSpPr>
          <p:nvPr/>
        </p:nvSpPr>
        <p:spPr bwMode="auto">
          <a:xfrm>
            <a:off x="152400" y="501651"/>
            <a:ext cx="70338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5041</a:t>
            </a:r>
          </a:p>
        </p:txBody>
      </p:sp>
      <p:sp>
        <p:nvSpPr>
          <p:cNvPr id="90161" name="Rectangle 50"/>
          <p:cNvSpPr>
            <a:spLocks noChangeArrowheads="1"/>
          </p:cNvSpPr>
          <p:nvPr/>
        </p:nvSpPr>
        <p:spPr bwMode="auto">
          <a:xfrm>
            <a:off x="7502769" y="866776"/>
            <a:ext cx="78105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C4</a:t>
            </a:r>
          </a:p>
        </p:txBody>
      </p:sp>
      <p:sp>
        <p:nvSpPr>
          <p:cNvPr id="90162" name="Rectangle 51"/>
          <p:cNvSpPr>
            <a:spLocks noChangeArrowheads="1"/>
          </p:cNvSpPr>
          <p:nvPr/>
        </p:nvSpPr>
        <p:spPr bwMode="auto">
          <a:xfrm>
            <a:off x="6094536" y="866776"/>
            <a:ext cx="14082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Sokrates</a:t>
            </a:r>
          </a:p>
        </p:txBody>
      </p:sp>
      <p:sp>
        <p:nvSpPr>
          <p:cNvPr id="90163" name="Rectangle 52"/>
          <p:cNvSpPr>
            <a:spLocks noChangeArrowheads="1"/>
          </p:cNvSpPr>
          <p:nvPr/>
        </p:nvSpPr>
        <p:spPr bwMode="auto">
          <a:xfrm>
            <a:off x="5234354" y="866776"/>
            <a:ext cx="860181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2125</a:t>
            </a:r>
          </a:p>
        </p:txBody>
      </p:sp>
      <p:sp>
        <p:nvSpPr>
          <p:cNvPr id="90164" name="Rectangle 53"/>
          <p:cNvSpPr>
            <a:spLocks noChangeArrowheads="1"/>
          </p:cNvSpPr>
          <p:nvPr/>
        </p:nvSpPr>
        <p:spPr bwMode="auto">
          <a:xfrm>
            <a:off x="3749920" y="866776"/>
            <a:ext cx="14844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2125</a:t>
            </a:r>
          </a:p>
        </p:txBody>
      </p:sp>
      <p:sp>
        <p:nvSpPr>
          <p:cNvPr id="90165" name="Rectangle 54"/>
          <p:cNvSpPr>
            <a:spLocks noChangeArrowheads="1"/>
          </p:cNvSpPr>
          <p:nvPr/>
        </p:nvSpPr>
        <p:spPr bwMode="auto">
          <a:xfrm>
            <a:off x="3124200" y="866776"/>
            <a:ext cx="62572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2</a:t>
            </a:r>
          </a:p>
        </p:txBody>
      </p:sp>
      <p:sp>
        <p:nvSpPr>
          <p:cNvPr id="90166" name="Rectangle 55"/>
          <p:cNvSpPr>
            <a:spLocks noChangeArrowheads="1"/>
          </p:cNvSpPr>
          <p:nvPr/>
        </p:nvSpPr>
        <p:spPr bwMode="auto">
          <a:xfrm>
            <a:off x="855785" y="866776"/>
            <a:ext cx="226841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Mäeutik</a:t>
            </a:r>
          </a:p>
        </p:txBody>
      </p:sp>
      <p:sp>
        <p:nvSpPr>
          <p:cNvPr id="90167" name="Rectangle 56"/>
          <p:cNvSpPr>
            <a:spLocks noChangeArrowheads="1"/>
          </p:cNvSpPr>
          <p:nvPr/>
        </p:nvSpPr>
        <p:spPr bwMode="auto">
          <a:xfrm>
            <a:off x="152400" y="866776"/>
            <a:ext cx="70338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5049</a:t>
            </a:r>
          </a:p>
        </p:txBody>
      </p:sp>
      <p:sp>
        <p:nvSpPr>
          <p:cNvPr id="90168" name="Rectangle 57"/>
          <p:cNvSpPr>
            <a:spLocks noChangeArrowheads="1"/>
          </p:cNvSpPr>
          <p:nvPr/>
        </p:nvSpPr>
        <p:spPr bwMode="auto">
          <a:xfrm>
            <a:off x="7502769" y="3057526"/>
            <a:ext cx="78105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C4</a:t>
            </a:r>
          </a:p>
        </p:txBody>
      </p:sp>
      <p:sp>
        <p:nvSpPr>
          <p:cNvPr id="90169" name="Rectangle 58"/>
          <p:cNvSpPr>
            <a:spLocks noChangeArrowheads="1"/>
          </p:cNvSpPr>
          <p:nvPr/>
        </p:nvSpPr>
        <p:spPr bwMode="auto">
          <a:xfrm>
            <a:off x="6094536" y="3057526"/>
            <a:ext cx="14082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Kant</a:t>
            </a:r>
          </a:p>
        </p:txBody>
      </p:sp>
      <p:sp>
        <p:nvSpPr>
          <p:cNvPr id="90170" name="Rectangle 59"/>
          <p:cNvSpPr>
            <a:spLocks noChangeArrowheads="1"/>
          </p:cNvSpPr>
          <p:nvPr/>
        </p:nvSpPr>
        <p:spPr bwMode="auto">
          <a:xfrm>
            <a:off x="5234354" y="3057526"/>
            <a:ext cx="860181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2137</a:t>
            </a:r>
          </a:p>
        </p:txBody>
      </p:sp>
      <p:sp>
        <p:nvSpPr>
          <p:cNvPr id="90171" name="Rectangle 60"/>
          <p:cNvSpPr>
            <a:spLocks noChangeArrowheads="1"/>
          </p:cNvSpPr>
          <p:nvPr/>
        </p:nvSpPr>
        <p:spPr bwMode="auto">
          <a:xfrm>
            <a:off x="3749920" y="3057526"/>
            <a:ext cx="14844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2137</a:t>
            </a:r>
          </a:p>
        </p:txBody>
      </p:sp>
      <p:sp>
        <p:nvSpPr>
          <p:cNvPr id="90172" name="Rectangle 61"/>
          <p:cNvSpPr>
            <a:spLocks noChangeArrowheads="1"/>
          </p:cNvSpPr>
          <p:nvPr/>
        </p:nvSpPr>
        <p:spPr bwMode="auto">
          <a:xfrm>
            <a:off x="3124200" y="3057526"/>
            <a:ext cx="62572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4</a:t>
            </a:r>
          </a:p>
        </p:txBody>
      </p:sp>
      <p:sp>
        <p:nvSpPr>
          <p:cNvPr id="90173" name="Rectangle 62"/>
          <p:cNvSpPr>
            <a:spLocks noChangeArrowheads="1"/>
          </p:cNvSpPr>
          <p:nvPr/>
        </p:nvSpPr>
        <p:spPr bwMode="auto">
          <a:xfrm>
            <a:off x="855785" y="3057526"/>
            <a:ext cx="226841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Die 3 Kritiken</a:t>
            </a:r>
          </a:p>
        </p:txBody>
      </p:sp>
      <p:sp>
        <p:nvSpPr>
          <p:cNvPr id="90174" name="Rectangle 63"/>
          <p:cNvSpPr>
            <a:spLocks noChangeArrowheads="1"/>
          </p:cNvSpPr>
          <p:nvPr/>
        </p:nvSpPr>
        <p:spPr bwMode="auto">
          <a:xfrm>
            <a:off x="152400" y="3057526"/>
            <a:ext cx="70338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4630</a:t>
            </a:r>
          </a:p>
        </p:txBody>
      </p:sp>
      <p:sp>
        <p:nvSpPr>
          <p:cNvPr id="90175" name="Rectangle 64"/>
          <p:cNvSpPr>
            <a:spLocks noChangeArrowheads="1"/>
          </p:cNvSpPr>
          <p:nvPr/>
        </p:nvSpPr>
        <p:spPr bwMode="auto">
          <a:xfrm>
            <a:off x="7502769" y="2692401"/>
            <a:ext cx="78105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C4</a:t>
            </a:r>
          </a:p>
        </p:txBody>
      </p:sp>
      <p:sp>
        <p:nvSpPr>
          <p:cNvPr id="90176" name="Rectangle 65"/>
          <p:cNvSpPr>
            <a:spLocks noChangeArrowheads="1"/>
          </p:cNvSpPr>
          <p:nvPr/>
        </p:nvSpPr>
        <p:spPr bwMode="auto">
          <a:xfrm>
            <a:off x="7502769" y="136526"/>
            <a:ext cx="78105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Rang</a:t>
            </a:r>
          </a:p>
        </p:txBody>
      </p:sp>
      <p:sp>
        <p:nvSpPr>
          <p:cNvPr id="90177" name="Rectangle 66"/>
          <p:cNvSpPr>
            <a:spLocks noChangeArrowheads="1"/>
          </p:cNvSpPr>
          <p:nvPr/>
        </p:nvSpPr>
        <p:spPr bwMode="auto">
          <a:xfrm>
            <a:off x="3124200" y="2692401"/>
            <a:ext cx="62572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4</a:t>
            </a:r>
          </a:p>
        </p:txBody>
      </p:sp>
      <p:sp>
        <p:nvSpPr>
          <p:cNvPr id="90178" name="Rectangle 67"/>
          <p:cNvSpPr>
            <a:spLocks noChangeArrowheads="1"/>
          </p:cNvSpPr>
          <p:nvPr/>
        </p:nvSpPr>
        <p:spPr bwMode="auto">
          <a:xfrm>
            <a:off x="3124200" y="136526"/>
            <a:ext cx="625720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SWS</a:t>
            </a:r>
          </a:p>
        </p:txBody>
      </p:sp>
      <p:sp>
        <p:nvSpPr>
          <p:cNvPr id="90179" name="Rectangle 68"/>
          <p:cNvSpPr>
            <a:spLocks noChangeArrowheads="1"/>
          </p:cNvSpPr>
          <p:nvPr/>
        </p:nvSpPr>
        <p:spPr bwMode="auto">
          <a:xfrm>
            <a:off x="855785" y="2692401"/>
            <a:ext cx="226841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Grundzüge</a:t>
            </a:r>
          </a:p>
        </p:txBody>
      </p:sp>
      <p:sp>
        <p:nvSpPr>
          <p:cNvPr id="90180" name="Rectangle 69"/>
          <p:cNvSpPr>
            <a:spLocks noChangeArrowheads="1"/>
          </p:cNvSpPr>
          <p:nvPr/>
        </p:nvSpPr>
        <p:spPr bwMode="auto">
          <a:xfrm>
            <a:off x="855785" y="136526"/>
            <a:ext cx="226841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Titel</a:t>
            </a:r>
          </a:p>
        </p:txBody>
      </p:sp>
      <p:sp>
        <p:nvSpPr>
          <p:cNvPr id="90181" name="Rectangle 70"/>
          <p:cNvSpPr>
            <a:spLocks noChangeArrowheads="1"/>
          </p:cNvSpPr>
          <p:nvPr/>
        </p:nvSpPr>
        <p:spPr bwMode="auto">
          <a:xfrm>
            <a:off x="6094536" y="136526"/>
            <a:ext cx="14082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Name</a:t>
            </a:r>
          </a:p>
        </p:txBody>
      </p:sp>
      <p:sp>
        <p:nvSpPr>
          <p:cNvPr id="90182" name="Rectangle 71"/>
          <p:cNvSpPr>
            <a:spLocks noChangeArrowheads="1"/>
          </p:cNvSpPr>
          <p:nvPr/>
        </p:nvSpPr>
        <p:spPr bwMode="auto">
          <a:xfrm>
            <a:off x="5234354" y="136526"/>
            <a:ext cx="860181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PersNr</a:t>
            </a:r>
          </a:p>
        </p:txBody>
      </p:sp>
      <p:sp>
        <p:nvSpPr>
          <p:cNvPr id="90183" name="Rectangle 72"/>
          <p:cNvSpPr>
            <a:spLocks noChangeArrowheads="1"/>
          </p:cNvSpPr>
          <p:nvPr/>
        </p:nvSpPr>
        <p:spPr bwMode="auto">
          <a:xfrm>
            <a:off x="3749920" y="136526"/>
            <a:ext cx="14844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gelesenVon</a:t>
            </a:r>
          </a:p>
        </p:txBody>
      </p:sp>
      <p:sp>
        <p:nvSpPr>
          <p:cNvPr id="90184" name="Rectangle 73"/>
          <p:cNvSpPr>
            <a:spLocks noChangeArrowheads="1"/>
          </p:cNvSpPr>
          <p:nvPr/>
        </p:nvSpPr>
        <p:spPr bwMode="auto">
          <a:xfrm>
            <a:off x="152400" y="136526"/>
            <a:ext cx="70338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solidFill>
                  <a:schemeClr val="tx2"/>
                </a:solidFill>
                <a:latin typeface="+mn-lt"/>
              </a:rPr>
              <a:t>VorlNr</a:t>
            </a:r>
          </a:p>
        </p:txBody>
      </p:sp>
      <p:sp>
        <p:nvSpPr>
          <p:cNvPr id="90185" name="Rectangle 74"/>
          <p:cNvSpPr>
            <a:spLocks noChangeArrowheads="1"/>
          </p:cNvSpPr>
          <p:nvPr/>
        </p:nvSpPr>
        <p:spPr bwMode="auto">
          <a:xfrm>
            <a:off x="6094536" y="2692401"/>
            <a:ext cx="14082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Kant</a:t>
            </a:r>
          </a:p>
        </p:txBody>
      </p:sp>
      <p:sp>
        <p:nvSpPr>
          <p:cNvPr id="90186" name="Rectangle 75"/>
          <p:cNvSpPr>
            <a:spLocks noChangeArrowheads="1"/>
          </p:cNvSpPr>
          <p:nvPr/>
        </p:nvSpPr>
        <p:spPr bwMode="auto">
          <a:xfrm>
            <a:off x="5234354" y="2692401"/>
            <a:ext cx="860181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2137</a:t>
            </a:r>
          </a:p>
        </p:txBody>
      </p:sp>
      <p:sp>
        <p:nvSpPr>
          <p:cNvPr id="90187" name="Rectangle 76"/>
          <p:cNvSpPr>
            <a:spLocks noChangeArrowheads="1"/>
          </p:cNvSpPr>
          <p:nvPr/>
        </p:nvSpPr>
        <p:spPr bwMode="auto">
          <a:xfrm>
            <a:off x="3749920" y="2692401"/>
            <a:ext cx="1484434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2137</a:t>
            </a:r>
          </a:p>
        </p:txBody>
      </p:sp>
      <p:sp>
        <p:nvSpPr>
          <p:cNvPr id="90188" name="Rectangle 77"/>
          <p:cNvSpPr>
            <a:spLocks noChangeArrowheads="1"/>
          </p:cNvSpPr>
          <p:nvPr/>
        </p:nvSpPr>
        <p:spPr bwMode="auto">
          <a:xfrm>
            <a:off x="152400" y="2692401"/>
            <a:ext cx="703385" cy="365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 eaLnBrk="1" hangingPunct="1">
              <a:lnSpc>
                <a:spcPct val="100000"/>
              </a:lnSpc>
            </a:pPr>
            <a:r>
              <a:rPr lang="de-DE" sz="2000">
                <a:latin typeface="+mn-lt"/>
              </a:rPr>
              <a:t>5001</a:t>
            </a:r>
          </a:p>
        </p:txBody>
      </p:sp>
      <p:sp>
        <p:nvSpPr>
          <p:cNvPr id="90189" name="Line 78"/>
          <p:cNvSpPr>
            <a:spLocks noChangeShapeType="1"/>
          </p:cNvSpPr>
          <p:nvPr/>
        </p:nvSpPr>
        <p:spPr bwMode="auto">
          <a:xfrm>
            <a:off x="855785" y="136526"/>
            <a:ext cx="0" cy="328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90190" name="Line 79"/>
          <p:cNvSpPr>
            <a:spLocks noChangeShapeType="1"/>
          </p:cNvSpPr>
          <p:nvPr/>
        </p:nvSpPr>
        <p:spPr bwMode="auto">
          <a:xfrm>
            <a:off x="3200400" y="136526"/>
            <a:ext cx="0" cy="328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90191" name="Line 80"/>
          <p:cNvSpPr>
            <a:spLocks noChangeShapeType="1"/>
          </p:cNvSpPr>
          <p:nvPr/>
        </p:nvSpPr>
        <p:spPr bwMode="auto">
          <a:xfrm>
            <a:off x="3810000" y="136526"/>
            <a:ext cx="0" cy="328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rIns="0"/>
          <a:lstStyle/>
          <a:p>
            <a:endParaRPr lang="de-DE">
              <a:latin typeface="+mn-lt"/>
            </a:endParaRPr>
          </a:p>
        </p:txBody>
      </p:sp>
      <p:sp>
        <p:nvSpPr>
          <p:cNvPr id="90192" name="Line 81"/>
          <p:cNvSpPr>
            <a:spLocks noChangeShapeType="1"/>
          </p:cNvSpPr>
          <p:nvPr/>
        </p:nvSpPr>
        <p:spPr bwMode="auto">
          <a:xfrm>
            <a:off x="6248400" y="136526"/>
            <a:ext cx="0" cy="328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rIns="0"/>
          <a:lstStyle/>
          <a:p>
            <a:endParaRPr lang="de-DE">
              <a:latin typeface="+mn-lt"/>
            </a:endParaRPr>
          </a:p>
        </p:txBody>
      </p:sp>
      <p:sp>
        <p:nvSpPr>
          <p:cNvPr id="90193" name="Line 82"/>
          <p:cNvSpPr>
            <a:spLocks noChangeShapeType="1"/>
          </p:cNvSpPr>
          <p:nvPr/>
        </p:nvSpPr>
        <p:spPr bwMode="auto">
          <a:xfrm>
            <a:off x="7543800" y="142876"/>
            <a:ext cx="0" cy="328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90194" name="Line 83"/>
          <p:cNvSpPr>
            <a:spLocks noChangeShapeType="1"/>
          </p:cNvSpPr>
          <p:nvPr/>
        </p:nvSpPr>
        <p:spPr bwMode="auto">
          <a:xfrm>
            <a:off x="8283820" y="136526"/>
            <a:ext cx="0" cy="328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90195" name="Line 84"/>
          <p:cNvSpPr>
            <a:spLocks noChangeShapeType="1"/>
          </p:cNvSpPr>
          <p:nvPr/>
        </p:nvSpPr>
        <p:spPr bwMode="auto">
          <a:xfrm>
            <a:off x="5334000" y="136526"/>
            <a:ext cx="0" cy="328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rIns="0"/>
          <a:lstStyle/>
          <a:p>
            <a:endParaRPr lang="de-DE">
              <a:latin typeface="+mn-lt"/>
            </a:endParaRPr>
          </a:p>
        </p:txBody>
      </p:sp>
      <p:sp>
        <p:nvSpPr>
          <p:cNvPr id="90196" name="Line 85"/>
          <p:cNvSpPr>
            <a:spLocks noChangeShapeType="1"/>
          </p:cNvSpPr>
          <p:nvPr/>
        </p:nvSpPr>
        <p:spPr bwMode="auto">
          <a:xfrm>
            <a:off x="9144000" y="136526"/>
            <a:ext cx="0" cy="1095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rIns="0"/>
          <a:lstStyle/>
          <a:p>
            <a:endParaRPr lang="de-DE">
              <a:latin typeface="+mn-lt"/>
            </a:endParaRPr>
          </a:p>
        </p:txBody>
      </p:sp>
      <p:sp>
        <p:nvSpPr>
          <p:cNvPr id="90197" name="Line 86"/>
          <p:cNvSpPr>
            <a:spLocks noChangeShapeType="1"/>
          </p:cNvSpPr>
          <p:nvPr/>
        </p:nvSpPr>
        <p:spPr bwMode="auto">
          <a:xfrm>
            <a:off x="9144000" y="1231900"/>
            <a:ext cx="0" cy="21907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rIns="0"/>
          <a:lstStyle/>
          <a:p>
            <a:endParaRPr lang="de-DE">
              <a:latin typeface="+mn-lt"/>
            </a:endParaRPr>
          </a:p>
        </p:txBody>
      </p:sp>
      <p:sp>
        <p:nvSpPr>
          <p:cNvPr id="90198" name="Line 87"/>
          <p:cNvSpPr>
            <a:spLocks noChangeShapeType="1"/>
          </p:cNvSpPr>
          <p:nvPr/>
        </p:nvSpPr>
        <p:spPr bwMode="auto">
          <a:xfrm>
            <a:off x="152400" y="501650"/>
            <a:ext cx="899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90199" name="Line 88"/>
          <p:cNvSpPr>
            <a:spLocks noChangeShapeType="1"/>
          </p:cNvSpPr>
          <p:nvPr/>
        </p:nvSpPr>
        <p:spPr bwMode="auto">
          <a:xfrm>
            <a:off x="152400" y="1597025"/>
            <a:ext cx="89916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90200" name="Line 89"/>
          <p:cNvSpPr>
            <a:spLocks noChangeShapeType="1"/>
          </p:cNvSpPr>
          <p:nvPr/>
        </p:nvSpPr>
        <p:spPr bwMode="auto">
          <a:xfrm>
            <a:off x="152400" y="2692400"/>
            <a:ext cx="89916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90201" name="Line 90"/>
          <p:cNvSpPr>
            <a:spLocks noChangeShapeType="1"/>
          </p:cNvSpPr>
          <p:nvPr/>
        </p:nvSpPr>
        <p:spPr bwMode="auto">
          <a:xfrm>
            <a:off x="152400" y="1524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grpSp>
        <p:nvGrpSpPr>
          <p:cNvPr id="90202" name="Group 91"/>
          <p:cNvGrpSpPr>
            <a:grpSpLocks/>
          </p:cNvGrpSpPr>
          <p:nvPr/>
        </p:nvGrpSpPr>
        <p:grpSpPr bwMode="auto">
          <a:xfrm>
            <a:off x="228600" y="3962400"/>
            <a:ext cx="8763000" cy="2184400"/>
            <a:chOff x="144" y="2556"/>
            <a:chExt cx="5520" cy="1376"/>
          </a:xfrm>
        </p:grpSpPr>
        <p:sp>
          <p:nvSpPr>
            <p:cNvPr id="90205" name="Rectangle 92"/>
            <p:cNvSpPr>
              <a:spLocks noChangeArrowheads="1"/>
            </p:cNvSpPr>
            <p:nvPr/>
          </p:nvSpPr>
          <p:spPr bwMode="auto">
            <a:xfrm>
              <a:off x="5136" y="2556"/>
              <a:ext cx="5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Raum</a:t>
              </a:r>
            </a:p>
          </p:txBody>
        </p:sp>
        <p:sp>
          <p:nvSpPr>
            <p:cNvPr id="90206" name="Rectangle 93"/>
            <p:cNvSpPr>
              <a:spLocks noChangeArrowheads="1"/>
            </p:cNvSpPr>
            <p:nvPr/>
          </p:nvSpPr>
          <p:spPr bwMode="auto">
            <a:xfrm>
              <a:off x="4656" y="2556"/>
              <a:ext cx="48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Rang</a:t>
              </a:r>
            </a:p>
          </p:txBody>
        </p:sp>
        <p:sp>
          <p:nvSpPr>
            <p:cNvPr id="90207" name="Rectangle 94"/>
            <p:cNvSpPr>
              <a:spLocks noChangeArrowheads="1"/>
            </p:cNvSpPr>
            <p:nvPr/>
          </p:nvSpPr>
          <p:spPr bwMode="auto">
            <a:xfrm>
              <a:off x="3792" y="2556"/>
              <a:ext cx="864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Name</a:t>
              </a:r>
            </a:p>
          </p:txBody>
        </p:sp>
        <p:sp>
          <p:nvSpPr>
            <p:cNvPr id="90208" name="Rectangle 95"/>
            <p:cNvSpPr>
              <a:spLocks noChangeArrowheads="1"/>
            </p:cNvSpPr>
            <p:nvPr/>
          </p:nvSpPr>
          <p:spPr bwMode="auto">
            <a:xfrm>
              <a:off x="3264" y="2556"/>
              <a:ext cx="52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PersNr</a:t>
              </a:r>
            </a:p>
          </p:txBody>
        </p:sp>
        <p:sp>
          <p:nvSpPr>
            <p:cNvPr id="90209" name="Rectangle 96"/>
            <p:cNvSpPr>
              <a:spLocks noChangeArrowheads="1"/>
            </p:cNvSpPr>
            <p:nvPr/>
          </p:nvSpPr>
          <p:spPr bwMode="auto">
            <a:xfrm>
              <a:off x="2304" y="2556"/>
              <a:ext cx="96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gelesenVon</a:t>
              </a:r>
            </a:p>
          </p:txBody>
        </p:sp>
        <p:sp>
          <p:nvSpPr>
            <p:cNvPr id="90210" name="Rectangle 97"/>
            <p:cNvSpPr>
              <a:spLocks noChangeArrowheads="1"/>
            </p:cNvSpPr>
            <p:nvPr/>
          </p:nvSpPr>
          <p:spPr bwMode="auto">
            <a:xfrm>
              <a:off x="1824" y="2556"/>
              <a:ext cx="48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SWS</a:t>
              </a:r>
            </a:p>
          </p:txBody>
        </p:sp>
        <p:sp>
          <p:nvSpPr>
            <p:cNvPr id="90211" name="Rectangle 98"/>
            <p:cNvSpPr>
              <a:spLocks noChangeArrowheads="1"/>
            </p:cNvSpPr>
            <p:nvPr/>
          </p:nvSpPr>
          <p:spPr bwMode="auto">
            <a:xfrm>
              <a:off x="576" y="2556"/>
              <a:ext cx="124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Titel</a:t>
              </a:r>
            </a:p>
          </p:txBody>
        </p:sp>
        <p:sp>
          <p:nvSpPr>
            <p:cNvPr id="90212" name="Rectangle 99"/>
            <p:cNvSpPr>
              <a:spLocks noChangeArrowheads="1"/>
            </p:cNvSpPr>
            <p:nvPr/>
          </p:nvSpPr>
          <p:spPr bwMode="auto">
            <a:xfrm>
              <a:off x="144" y="2556"/>
              <a:ext cx="43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VorlNr</a:t>
              </a:r>
            </a:p>
          </p:txBody>
        </p:sp>
        <p:sp>
          <p:nvSpPr>
            <p:cNvPr id="90213" name="Rectangle 100"/>
            <p:cNvSpPr>
              <a:spLocks noChangeArrowheads="1"/>
            </p:cNvSpPr>
            <p:nvPr/>
          </p:nvSpPr>
          <p:spPr bwMode="auto">
            <a:xfrm>
              <a:off x="5136" y="3494"/>
              <a:ext cx="528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7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7</a:t>
              </a:r>
            </a:p>
          </p:txBody>
        </p:sp>
        <p:sp>
          <p:nvSpPr>
            <p:cNvPr id="90214" name="Rectangle 101"/>
            <p:cNvSpPr>
              <a:spLocks noChangeArrowheads="1"/>
            </p:cNvSpPr>
            <p:nvPr/>
          </p:nvSpPr>
          <p:spPr bwMode="auto">
            <a:xfrm>
              <a:off x="4656" y="3494"/>
              <a:ext cx="48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C4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C4</a:t>
              </a:r>
            </a:p>
          </p:txBody>
        </p:sp>
        <p:sp>
          <p:nvSpPr>
            <p:cNvPr id="90215" name="Rectangle 102"/>
            <p:cNvSpPr>
              <a:spLocks noChangeArrowheads="1"/>
            </p:cNvSpPr>
            <p:nvPr/>
          </p:nvSpPr>
          <p:spPr bwMode="auto">
            <a:xfrm>
              <a:off x="3792" y="3494"/>
              <a:ext cx="864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Kant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Kant</a:t>
              </a:r>
            </a:p>
          </p:txBody>
        </p:sp>
        <p:sp>
          <p:nvSpPr>
            <p:cNvPr id="90216" name="Rectangle 103"/>
            <p:cNvSpPr>
              <a:spLocks noChangeArrowheads="1"/>
            </p:cNvSpPr>
            <p:nvPr/>
          </p:nvSpPr>
          <p:spPr bwMode="auto">
            <a:xfrm>
              <a:off x="3264" y="3494"/>
              <a:ext cx="528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2137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2137</a:t>
              </a:r>
            </a:p>
          </p:txBody>
        </p:sp>
        <p:sp>
          <p:nvSpPr>
            <p:cNvPr id="90217" name="Rectangle 104"/>
            <p:cNvSpPr>
              <a:spLocks noChangeArrowheads="1"/>
            </p:cNvSpPr>
            <p:nvPr/>
          </p:nvSpPr>
          <p:spPr bwMode="auto">
            <a:xfrm>
              <a:off x="2304" y="3494"/>
              <a:ext cx="96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2137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2137</a:t>
              </a:r>
            </a:p>
          </p:txBody>
        </p:sp>
        <p:sp>
          <p:nvSpPr>
            <p:cNvPr id="90218" name="Rectangle 105"/>
            <p:cNvSpPr>
              <a:spLocks noChangeArrowheads="1"/>
            </p:cNvSpPr>
            <p:nvPr/>
          </p:nvSpPr>
          <p:spPr bwMode="auto">
            <a:xfrm>
              <a:off x="1824" y="3494"/>
              <a:ext cx="48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4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4</a:t>
              </a:r>
            </a:p>
          </p:txBody>
        </p:sp>
        <p:sp>
          <p:nvSpPr>
            <p:cNvPr id="90219" name="Rectangle 106"/>
            <p:cNvSpPr>
              <a:spLocks noChangeArrowheads="1"/>
            </p:cNvSpPr>
            <p:nvPr/>
          </p:nvSpPr>
          <p:spPr bwMode="auto">
            <a:xfrm>
              <a:off x="576" y="3494"/>
              <a:ext cx="1248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Grundzüge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Die 3 Kritiken</a:t>
              </a:r>
            </a:p>
          </p:txBody>
        </p:sp>
        <p:sp>
          <p:nvSpPr>
            <p:cNvPr id="90220" name="Rectangle 107"/>
            <p:cNvSpPr>
              <a:spLocks noChangeArrowheads="1"/>
            </p:cNvSpPr>
            <p:nvPr/>
          </p:nvSpPr>
          <p:spPr bwMode="auto">
            <a:xfrm>
              <a:off x="144" y="3494"/>
              <a:ext cx="432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5001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4630</a:t>
              </a:r>
            </a:p>
          </p:txBody>
        </p:sp>
        <p:sp>
          <p:nvSpPr>
            <p:cNvPr id="90221" name="Rectangle 108"/>
            <p:cNvSpPr>
              <a:spLocks noChangeArrowheads="1"/>
            </p:cNvSpPr>
            <p:nvPr/>
          </p:nvSpPr>
          <p:spPr bwMode="auto">
            <a:xfrm>
              <a:off x="4656" y="2786"/>
              <a:ext cx="480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C4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C4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C4</a:t>
              </a:r>
            </a:p>
          </p:txBody>
        </p:sp>
        <p:sp>
          <p:nvSpPr>
            <p:cNvPr id="90222" name="Rectangle 109"/>
            <p:cNvSpPr>
              <a:spLocks noChangeArrowheads="1"/>
            </p:cNvSpPr>
            <p:nvPr/>
          </p:nvSpPr>
          <p:spPr bwMode="auto">
            <a:xfrm>
              <a:off x="5136" y="2786"/>
              <a:ext cx="528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226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226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226</a:t>
              </a:r>
            </a:p>
          </p:txBody>
        </p:sp>
        <p:sp>
          <p:nvSpPr>
            <p:cNvPr id="90223" name="Rectangle 110"/>
            <p:cNvSpPr>
              <a:spLocks noChangeArrowheads="1"/>
            </p:cNvSpPr>
            <p:nvPr/>
          </p:nvSpPr>
          <p:spPr bwMode="auto">
            <a:xfrm>
              <a:off x="1824" y="2786"/>
              <a:ext cx="480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4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2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4</a:t>
              </a:r>
            </a:p>
          </p:txBody>
        </p:sp>
        <p:sp>
          <p:nvSpPr>
            <p:cNvPr id="90224" name="Rectangle 111"/>
            <p:cNvSpPr>
              <a:spLocks noChangeArrowheads="1"/>
            </p:cNvSpPr>
            <p:nvPr/>
          </p:nvSpPr>
          <p:spPr bwMode="auto">
            <a:xfrm>
              <a:off x="576" y="2786"/>
              <a:ext cx="1248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Ethik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Mäeutik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Logik</a:t>
              </a:r>
            </a:p>
          </p:txBody>
        </p:sp>
        <p:sp>
          <p:nvSpPr>
            <p:cNvPr id="90225" name="Rectangle 112"/>
            <p:cNvSpPr>
              <a:spLocks noChangeArrowheads="1"/>
            </p:cNvSpPr>
            <p:nvPr/>
          </p:nvSpPr>
          <p:spPr bwMode="auto">
            <a:xfrm>
              <a:off x="3792" y="2786"/>
              <a:ext cx="864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Sokrates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Sokrates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Sokrates</a:t>
              </a:r>
            </a:p>
          </p:txBody>
        </p:sp>
        <p:sp>
          <p:nvSpPr>
            <p:cNvPr id="90226" name="Rectangle 113"/>
            <p:cNvSpPr>
              <a:spLocks noChangeArrowheads="1"/>
            </p:cNvSpPr>
            <p:nvPr/>
          </p:nvSpPr>
          <p:spPr bwMode="auto">
            <a:xfrm>
              <a:off x="3264" y="2786"/>
              <a:ext cx="528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2125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2125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2125</a:t>
              </a:r>
            </a:p>
          </p:txBody>
        </p:sp>
        <p:sp>
          <p:nvSpPr>
            <p:cNvPr id="90227" name="Rectangle 114"/>
            <p:cNvSpPr>
              <a:spLocks noChangeArrowheads="1"/>
            </p:cNvSpPr>
            <p:nvPr/>
          </p:nvSpPr>
          <p:spPr bwMode="auto">
            <a:xfrm>
              <a:off x="2304" y="2786"/>
              <a:ext cx="960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2125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2125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2125</a:t>
              </a:r>
            </a:p>
          </p:txBody>
        </p:sp>
        <p:sp>
          <p:nvSpPr>
            <p:cNvPr id="90228" name="Rectangle 115"/>
            <p:cNvSpPr>
              <a:spLocks noChangeArrowheads="1"/>
            </p:cNvSpPr>
            <p:nvPr/>
          </p:nvSpPr>
          <p:spPr bwMode="auto">
            <a:xfrm>
              <a:off x="144" y="2786"/>
              <a:ext cx="432" cy="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5041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5049</a:t>
              </a:r>
            </a:p>
            <a:p>
              <a:pPr algn="ctr" eaLnBrk="1" hangingPunct="1">
                <a:lnSpc>
                  <a:spcPct val="100000"/>
                </a:lnSpc>
              </a:pPr>
              <a:r>
                <a:rPr lang="de-DE" sz="2000">
                  <a:latin typeface="+mn-lt"/>
                </a:rPr>
                <a:t>4052</a:t>
              </a:r>
            </a:p>
          </p:txBody>
        </p:sp>
        <p:sp>
          <p:nvSpPr>
            <p:cNvPr id="90229" name="Line 116"/>
            <p:cNvSpPr>
              <a:spLocks noChangeShapeType="1"/>
            </p:cNvSpPr>
            <p:nvPr/>
          </p:nvSpPr>
          <p:spPr bwMode="auto">
            <a:xfrm>
              <a:off x="144" y="2556"/>
              <a:ext cx="552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rIns="0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90230" name="Line 117"/>
            <p:cNvSpPr>
              <a:spLocks noChangeShapeType="1"/>
            </p:cNvSpPr>
            <p:nvPr/>
          </p:nvSpPr>
          <p:spPr bwMode="auto">
            <a:xfrm>
              <a:off x="144" y="3932"/>
              <a:ext cx="552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rIns="0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90231" name="Line 118"/>
            <p:cNvSpPr>
              <a:spLocks noChangeShapeType="1"/>
            </p:cNvSpPr>
            <p:nvPr/>
          </p:nvSpPr>
          <p:spPr bwMode="auto">
            <a:xfrm>
              <a:off x="144" y="2556"/>
              <a:ext cx="0" cy="137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rIns="0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90232" name="Line 119"/>
            <p:cNvSpPr>
              <a:spLocks noChangeShapeType="1"/>
            </p:cNvSpPr>
            <p:nvPr/>
          </p:nvSpPr>
          <p:spPr bwMode="auto">
            <a:xfrm>
              <a:off x="5664" y="2556"/>
              <a:ext cx="0" cy="137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rIns="0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90233" name="Line 120"/>
            <p:cNvSpPr>
              <a:spLocks noChangeShapeType="1"/>
            </p:cNvSpPr>
            <p:nvPr/>
          </p:nvSpPr>
          <p:spPr bwMode="auto">
            <a:xfrm>
              <a:off x="576" y="2556"/>
              <a:ext cx="0" cy="13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90234" name="Line 121"/>
            <p:cNvSpPr>
              <a:spLocks noChangeShapeType="1"/>
            </p:cNvSpPr>
            <p:nvPr/>
          </p:nvSpPr>
          <p:spPr bwMode="auto">
            <a:xfrm>
              <a:off x="1824" y="2556"/>
              <a:ext cx="0" cy="13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90235" name="Line 122"/>
            <p:cNvSpPr>
              <a:spLocks noChangeShapeType="1"/>
            </p:cNvSpPr>
            <p:nvPr/>
          </p:nvSpPr>
          <p:spPr bwMode="auto">
            <a:xfrm>
              <a:off x="2304" y="2556"/>
              <a:ext cx="0" cy="13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rIns="0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90236" name="Line 123"/>
            <p:cNvSpPr>
              <a:spLocks noChangeShapeType="1"/>
            </p:cNvSpPr>
            <p:nvPr/>
          </p:nvSpPr>
          <p:spPr bwMode="auto">
            <a:xfrm>
              <a:off x="3792" y="2556"/>
              <a:ext cx="0" cy="13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rIns="0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90237" name="Line 124"/>
            <p:cNvSpPr>
              <a:spLocks noChangeShapeType="1"/>
            </p:cNvSpPr>
            <p:nvPr/>
          </p:nvSpPr>
          <p:spPr bwMode="auto">
            <a:xfrm>
              <a:off x="4656" y="2556"/>
              <a:ext cx="0" cy="13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90238" name="Line 125"/>
            <p:cNvSpPr>
              <a:spLocks noChangeShapeType="1"/>
            </p:cNvSpPr>
            <p:nvPr/>
          </p:nvSpPr>
          <p:spPr bwMode="auto">
            <a:xfrm>
              <a:off x="5136" y="2556"/>
              <a:ext cx="0" cy="13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90239" name="Line 126"/>
            <p:cNvSpPr>
              <a:spLocks noChangeShapeType="1"/>
            </p:cNvSpPr>
            <p:nvPr/>
          </p:nvSpPr>
          <p:spPr bwMode="auto">
            <a:xfrm>
              <a:off x="3264" y="2556"/>
              <a:ext cx="0" cy="13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0" rIns="0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90240" name="Line 127"/>
            <p:cNvSpPr>
              <a:spLocks noChangeShapeType="1"/>
            </p:cNvSpPr>
            <p:nvPr/>
          </p:nvSpPr>
          <p:spPr bwMode="auto">
            <a:xfrm>
              <a:off x="144" y="3494"/>
              <a:ext cx="5520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90241" name="Line 128"/>
            <p:cNvSpPr>
              <a:spLocks noChangeShapeType="1"/>
            </p:cNvSpPr>
            <p:nvPr/>
          </p:nvSpPr>
          <p:spPr bwMode="auto">
            <a:xfrm>
              <a:off x="144" y="2786"/>
              <a:ext cx="55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90203" name="Text Box 129"/>
          <p:cNvSpPr txBox="1">
            <a:spLocks noChangeArrowheads="1"/>
          </p:cNvSpPr>
          <p:nvPr/>
        </p:nvSpPr>
        <p:spPr bwMode="auto">
          <a:xfrm>
            <a:off x="4267200" y="6248400"/>
            <a:ext cx="525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sz="2400">
                <a:latin typeface="+mn-lt"/>
              </a:rPr>
              <a:t>Aggregation (</a:t>
            </a:r>
            <a:r>
              <a:rPr lang="de-DE" sz="2400" b="1">
                <a:latin typeface="+mn-lt"/>
              </a:rPr>
              <a:t>sum</a:t>
            </a:r>
            <a:r>
              <a:rPr lang="de-DE" sz="2400">
                <a:latin typeface="+mn-lt"/>
              </a:rPr>
              <a:t>) und Projektion </a:t>
            </a:r>
          </a:p>
        </p:txBody>
      </p:sp>
      <p:sp>
        <p:nvSpPr>
          <p:cNvPr id="90204" name="Line 130"/>
          <p:cNvSpPr>
            <a:spLocks noChangeShapeType="1"/>
          </p:cNvSpPr>
          <p:nvPr/>
        </p:nvSpPr>
        <p:spPr bwMode="auto">
          <a:xfrm>
            <a:off x="4038600" y="6324600"/>
            <a:ext cx="0" cy="3048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997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49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056065"/>
              </p:ext>
            </p:extLst>
          </p:nvPr>
        </p:nvGraphicFramePr>
        <p:xfrm>
          <a:off x="562708" y="1447801"/>
          <a:ext cx="6781800" cy="1917701"/>
        </p:xfrm>
        <a:graphic>
          <a:graphicData uri="http://schemas.openxmlformats.org/drawingml/2006/table">
            <a:tbl>
              <a:tblPr/>
              <a:tblGrid>
                <a:gridCol w="2315308"/>
                <a:gridCol w="2332892"/>
                <a:gridCol w="2133600"/>
              </a:tblGrid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 gelesenVon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sum </a:t>
                      </a:r>
                      <a:r>
                        <a:rPr kumimoji="1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(SWS)</a:t>
                      </a:r>
                      <a:endParaRPr kumimoji="1" lang="de-DE" sz="20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Sokrates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Kant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92179" name="Rectangle 20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>
                <a:ea typeface="ＭＳ Ｐゴシック" charset="0"/>
                <a:cs typeface="ＭＳ Ｐゴシック" charset="0"/>
              </a:rPr>
              <a:t>Ergebnis</a:t>
            </a:r>
          </a:p>
        </p:txBody>
      </p:sp>
    </p:spTree>
    <p:extLst>
      <p:ext uri="{BB962C8B-B14F-4D97-AF65-F5344CB8AC3E}">
        <p14:creationId xmlns:p14="http://schemas.microsoft.com/office/powerpoint/2010/main" val="184333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5052120" y="1625724"/>
            <a:ext cx="3812196" cy="374749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4739994" y="2654424"/>
            <a:ext cx="3643226" cy="255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571500" lvl="1">
              <a:lnSpc>
                <a:spcPct val="100000"/>
              </a:lnSpc>
              <a:spcBef>
                <a:spcPct val="50000"/>
              </a:spcBef>
            </a:pPr>
            <a:r>
              <a:rPr lang="de-DE" sz="1600" b="1" dirty="0" err="1">
                <a:latin typeface="Courier New" charset="0"/>
              </a:rPr>
              <a:t>select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p.Titel</a:t>
            </a:r>
            <a:endParaRPr lang="de-DE" sz="1600" dirty="0">
              <a:latin typeface="Courier New" charset="0"/>
            </a:endParaRPr>
          </a:p>
          <a:p>
            <a:pPr marL="571500" lvl="1">
              <a:lnSpc>
                <a:spcPct val="100000"/>
              </a:lnSpc>
              <a:spcBef>
                <a:spcPct val="50000"/>
              </a:spcBef>
            </a:pPr>
            <a:r>
              <a:rPr lang="de-DE" sz="1600" b="1" dirty="0" err="1">
                <a:latin typeface="Courier New" charset="0"/>
              </a:rPr>
              <a:t>from</a:t>
            </a:r>
            <a:r>
              <a:rPr lang="de-DE" sz="1600" dirty="0">
                <a:latin typeface="Courier New" charset="0"/>
              </a:rPr>
              <a:t> Projekte p,</a:t>
            </a:r>
          </a:p>
          <a:p>
            <a:pPr marL="571500" lvl="1">
              <a:lnSpc>
                <a:spcPct val="100000"/>
              </a:lnSpc>
              <a:spcBef>
                <a:spcPct val="50000"/>
              </a:spcBef>
            </a:pPr>
            <a:r>
              <a:rPr lang="de-DE" sz="1600" dirty="0">
                <a:latin typeface="Courier New" charset="0"/>
              </a:rPr>
              <a:t>  </a:t>
            </a:r>
            <a:r>
              <a:rPr lang="de-DE" sz="1600" dirty="0" err="1">
                <a:latin typeface="Courier New" charset="0"/>
              </a:rPr>
              <a:t>Projektdurchfuehrung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pd</a:t>
            </a:r>
            <a:r>
              <a:rPr lang="de-DE" sz="1600" dirty="0">
                <a:latin typeface="Courier New" charset="0"/>
              </a:rPr>
              <a:t>,</a:t>
            </a:r>
          </a:p>
          <a:p>
            <a:pPr marL="571500" lvl="1">
              <a:lnSpc>
                <a:spcPct val="100000"/>
              </a:lnSpc>
              <a:spcBef>
                <a:spcPct val="50000"/>
              </a:spcBef>
            </a:pPr>
            <a:r>
              <a:rPr lang="de-DE" sz="1600" dirty="0">
                <a:latin typeface="Courier New" charset="0"/>
              </a:rPr>
              <a:t>  Abteilungen a</a:t>
            </a:r>
          </a:p>
          <a:p>
            <a:pPr marL="571500" lvl="1">
              <a:lnSpc>
                <a:spcPct val="100000"/>
              </a:lnSpc>
              <a:spcBef>
                <a:spcPct val="50000"/>
              </a:spcBef>
            </a:pPr>
            <a:r>
              <a:rPr lang="de-DE" sz="1600" b="1" dirty="0" err="1">
                <a:latin typeface="Courier New" charset="0"/>
              </a:rPr>
              <a:t>where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p.Nr</a:t>
            </a:r>
            <a:r>
              <a:rPr lang="de-DE" sz="1600" dirty="0">
                <a:latin typeface="Courier New" charset="0"/>
              </a:rPr>
              <a:t> = </a:t>
            </a:r>
            <a:r>
              <a:rPr lang="de-DE" sz="1600" dirty="0" err="1">
                <a:latin typeface="Courier New" charset="0"/>
              </a:rPr>
              <a:t>pd.Nr</a:t>
            </a:r>
            <a:endParaRPr lang="de-DE" sz="1600" dirty="0">
              <a:latin typeface="Courier New" charset="0"/>
            </a:endParaRPr>
          </a:p>
          <a:p>
            <a:pPr marL="571500" lvl="1">
              <a:lnSpc>
                <a:spcPct val="100000"/>
              </a:lnSpc>
              <a:spcBef>
                <a:spcPct val="50000"/>
              </a:spcBef>
            </a:pPr>
            <a:r>
              <a:rPr lang="de-DE" sz="1600" b="1" dirty="0" err="1">
                <a:latin typeface="Courier New" charset="0"/>
              </a:rPr>
              <a:t>and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a.Kurz</a:t>
            </a:r>
            <a:r>
              <a:rPr lang="de-DE" sz="1600" dirty="0">
                <a:latin typeface="Courier New" charset="0"/>
              </a:rPr>
              <a:t> = </a:t>
            </a:r>
            <a:r>
              <a:rPr lang="de-DE" sz="1600" dirty="0" err="1">
                <a:latin typeface="Courier New" charset="0"/>
              </a:rPr>
              <a:t>pd.Kurz</a:t>
            </a:r>
            <a:endParaRPr lang="de-DE" sz="1600" dirty="0">
              <a:latin typeface="Courier New" charset="0"/>
            </a:endParaRPr>
          </a:p>
          <a:p>
            <a:pPr marL="571500" lvl="1">
              <a:lnSpc>
                <a:spcPct val="100000"/>
              </a:lnSpc>
              <a:spcBef>
                <a:spcPct val="50000"/>
              </a:spcBef>
            </a:pPr>
            <a:r>
              <a:rPr lang="de-DE" sz="1600" b="1" dirty="0" err="1">
                <a:latin typeface="Courier New" charset="0"/>
              </a:rPr>
              <a:t>and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a.Name</a:t>
            </a:r>
            <a:r>
              <a:rPr lang="de-DE" sz="1600" dirty="0">
                <a:latin typeface="Courier New" charset="0"/>
              </a:rPr>
              <a:t> = 'Mainframe SW';</a:t>
            </a: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5162025" y="1662237"/>
            <a:ext cx="3545046" cy="92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800"/>
              <a:t>Bestimmung der Projekttitel, an</a:t>
            </a:r>
          </a:p>
          <a:p>
            <a:r>
              <a:rPr lang="de-DE" sz="1800"/>
              <a:t>denen die Abteilung für </a:t>
            </a:r>
            <a:r>
              <a:rPr lang="de-DE" sz="1800" i="1"/>
              <a:t>Mainframe</a:t>
            </a:r>
          </a:p>
          <a:p>
            <a:r>
              <a:rPr lang="de-DE" sz="1800" i="1"/>
              <a:t>Software </a:t>
            </a:r>
            <a:r>
              <a:rPr lang="de-DE" sz="1800"/>
              <a:t>arbeitet:</a:t>
            </a:r>
          </a:p>
        </p:txBody>
      </p:sp>
      <p:sp>
        <p:nvSpPr>
          <p:cNvPr id="1024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SQL: Komplexere Anfrage (mit Variablen)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024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51520" y="1282824"/>
            <a:ext cx="4712677" cy="445043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sz="1800" dirty="0" smtClean="0">
                <a:ea typeface="ＭＳ Ｐゴシック" charset="0"/>
              </a:rPr>
              <a:t>Iterationsabstraktion </a:t>
            </a:r>
            <a:r>
              <a:rPr lang="de-DE" sz="1800" dirty="0">
                <a:ea typeface="ＭＳ Ｐゴシック" charset="0"/>
              </a:rPr>
              <a:t>mit Hilfe des </a:t>
            </a:r>
            <a:r>
              <a:rPr lang="de-DE" sz="1800" b="1" dirty="0" err="1">
                <a:ea typeface="ＭＳ Ｐゴシック" charset="0"/>
              </a:rPr>
              <a:t>select</a:t>
            </a:r>
            <a:r>
              <a:rPr lang="de-DE" sz="1800" b="1" dirty="0">
                <a:ea typeface="ＭＳ Ｐゴシック" charset="0"/>
              </a:rPr>
              <a:t> </a:t>
            </a:r>
            <a:r>
              <a:rPr lang="de-DE" sz="1800" b="1" dirty="0" err="1">
                <a:ea typeface="ＭＳ Ｐゴシック" charset="0"/>
              </a:rPr>
              <a:t>from</a:t>
            </a:r>
            <a:r>
              <a:rPr lang="de-DE" sz="1800" b="1" dirty="0">
                <a:ea typeface="ＭＳ Ｐゴシック" charset="0"/>
              </a:rPr>
              <a:t> </a:t>
            </a:r>
            <a:r>
              <a:rPr lang="de-DE" sz="1800" b="1" dirty="0" err="1">
                <a:ea typeface="ＭＳ Ｐゴシック" charset="0"/>
              </a:rPr>
              <a:t>where</a:t>
            </a:r>
            <a:r>
              <a:rPr lang="de-DE" sz="1800" dirty="0">
                <a:ea typeface="ＭＳ Ｐゴシック" charset="0"/>
              </a:rPr>
              <a:t>-Konstrukts:</a:t>
            </a:r>
          </a:p>
          <a:p>
            <a:pPr lvl="1"/>
            <a:endParaRPr lang="de-DE" sz="1800" b="1" dirty="0" smtClean="0">
              <a:ea typeface="ＭＳ Ｐゴシック" charset="0"/>
            </a:endParaRPr>
          </a:p>
          <a:p>
            <a:pPr lvl="1"/>
            <a:r>
              <a:rPr lang="de-DE" sz="1800" b="1" dirty="0" err="1" smtClean="0">
                <a:ea typeface="ＭＳ Ｐゴシック" charset="0"/>
              </a:rPr>
              <a:t>select</a:t>
            </a:r>
            <a:r>
              <a:rPr lang="de-DE" sz="1800" dirty="0" smtClean="0">
                <a:ea typeface="ＭＳ Ｐゴシック" charset="0"/>
              </a:rPr>
              <a:t>-Klausel</a:t>
            </a:r>
            <a:r>
              <a:rPr lang="de-DE" sz="1800" dirty="0">
                <a:ea typeface="ＭＳ Ｐゴシック" charset="0"/>
              </a:rPr>
              <a:t>: Spezifikation der Projektionsliste für die Ergebnistabelle</a:t>
            </a:r>
          </a:p>
          <a:p>
            <a:pPr lvl="1"/>
            <a:endParaRPr lang="de-DE" sz="1800" b="1" dirty="0" smtClean="0">
              <a:ea typeface="ＭＳ Ｐゴシック" charset="0"/>
            </a:endParaRPr>
          </a:p>
          <a:p>
            <a:pPr lvl="1"/>
            <a:r>
              <a:rPr lang="de-DE" sz="1800" b="1" dirty="0" err="1" smtClean="0">
                <a:ea typeface="ＭＳ Ｐゴシック" charset="0"/>
              </a:rPr>
              <a:t>from</a:t>
            </a:r>
            <a:r>
              <a:rPr lang="de-DE" sz="1800" dirty="0" smtClean="0">
                <a:ea typeface="ＭＳ Ｐゴシック" charset="0"/>
              </a:rPr>
              <a:t>-Klausel</a:t>
            </a:r>
            <a:r>
              <a:rPr lang="de-DE" sz="1800" dirty="0">
                <a:ea typeface="ＭＳ Ｐゴシック" charset="0"/>
              </a:rPr>
              <a:t>: Festlegung der angefragten Tabellen, Definition und Bindung der </a:t>
            </a:r>
            <a:r>
              <a:rPr lang="de-DE" sz="1800" dirty="0" err="1">
                <a:ea typeface="ＭＳ Ｐゴシック" charset="0"/>
              </a:rPr>
              <a:t>Tupelvariablen</a:t>
            </a:r>
            <a:endParaRPr lang="de-DE" sz="1800" dirty="0">
              <a:ea typeface="ＭＳ Ｐゴシック" charset="0"/>
            </a:endParaRPr>
          </a:p>
          <a:p>
            <a:pPr lvl="1"/>
            <a:endParaRPr lang="de-DE" sz="1800" b="1" dirty="0" smtClean="0">
              <a:ea typeface="ＭＳ Ｐゴシック" charset="0"/>
            </a:endParaRPr>
          </a:p>
          <a:p>
            <a:pPr lvl="1"/>
            <a:r>
              <a:rPr lang="de-DE" sz="1800" b="1" dirty="0" err="1" smtClean="0">
                <a:ea typeface="ＭＳ Ｐゴシック" charset="0"/>
              </a:rPr>
              <a:t>where</a:t>
            </a:r>
            <a:r>
              <a:rPr lang="de-DE" sz="1800" dirty="0" smtClean="0">
                <a:ea typeface="ＭＳ Ｐゴシック" charset="0"/>
              </a:rPr>
              <a:t>-Klausel</a:t>
            </a:r>
            <a:r>
              <a:rPr lang="de-DE" sz="1800" dirty="0">
                <a:ea typeface="ＭＳ Ｐゴシック" charset="0"/>
              </a:rPr>
              <a:t>: Selektionsprädikat, mit dessen Hilfe die </a:t>
            </a:r>
            <a:r>
              <a:rPr lang="de-DE" sz="1800" dirty="0" err="1">
                <a:ea typeface="ＭＳ Ｐゴシック" charset="0"/>
              </a:rPr>
              <a:t>Ergebnistupel</a:t>
            </a:r>
            <a:r>
              <a:rPr lang="de-DE" sz="1800" dirty="0">
                <a:ea typeface="ＭＳ Ｐゴシック" charset="0"/>
              </a:rPr>
              <a:t> aus dem kartesischen Produkt der beteiligten Tabellen selektiert werden</a:t>
            </a:r>
          </a:p>
          <a:p>
            <a:pPr marL="0" indent="0">
              <a:buFontTx/>
              <a:buNone/>
            </a:pPr>
            <a:endParaRPr lang="de-DE" sz="1800" b="1" dirty="0" smtClean="0"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2722635" y="6392361"/>
            <a:ext cx="37209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ja-JP" sz="1200" smtClean="0"/>
              <a:t>SQL </a:t>
            </a:r>
            <a:r>
              <a:rPr lang="de-DE" altLang="ja-JP" sz="1200">
                <a:sym typeface="Wingdings" charset="0"/>
              </a:rPr>
              <a:t> </a:t>
            </a:r>
            <a:r>
              <a:rPr lang="de-DE" altLang="ja-JP" sz="1200"/>
              <a:t>SEQUEL = Structured English Query </a:t>
            </a:r>
            <a:r>
              <a:rPr lang="de-DE" altLang="ja-JP" sz="1200" smtClean="0"/>
              <a:t>Language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45672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Gruppierung</a:t>
            </a:r>
            <a:endParaRPr lang="de-DE" sz="18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sz="2000" dirty="0">
                <a:ea typeface="ＭＳ Ｐゴシック" charset="0"/>
              </a:rPr>
              <a:t>Zusammenfassung von Zeilen einer Tabelle in Abhängigkeit von Werten in bestimmten Spalten, den </a:t>
            </a:r>
            <a:r>
              <a:rPr lang="de-DE" sz="2000" i="1" dirty="0" smtClean="0">
                <a:ea typeface="ＭＳ Ｐゴシック" charset="0"/>
              </a:rPr>
              <a:t>Gruppierungsspalten</a:t>
            </a:r>
          </a:p>
          <a:p>
            <a:pPr lvl="1">
              <a:lnSpc>
                <a:spcPct val="110000"/>
              </a:lnSpc>
            </a:pPr>
            <a:r>
              <a:rPr lang="de-DE" sz="1800" dirty="0">
                <a:ea typeface="ＭＳ Ｐゴシック" charset="0"/>
              </a:rPr>
              <a:t>Alle Zeilen einer Gruppe enthalten in dieser Spalte bzw. </a:t>
            </a:r>
            <a:r>
              <a:rPr lang="de-DE" sz="1800" dirty="0" smtClean="0">
                <a:ea typeface="ＭＳ Ｐゴシック" charset="0"/>
              </a:rPr>
              <a:t/>
            </a:r>
            <a:br>
              <a:rPr lang="de-DE" sz="1800" dirty="0" smtClean="0">
                <a:ea typeface="ＭＳ Ｐゴシック" charset="0"/>
              </a:rPr>
            </a:br>
            <a:r>
              <a:rPr lang="de-DE" sz="1800" dirty="0" smtClean="0">
                <a:ea typeface="ＭＳ Ｐゴシック" charset="0"/>
              </a:rPr>
              <a:t>diesen </a:t>
            </a:r>
            <a:r>
              <a:rPr lang="de-DE" sz="1800" dirty="0">
                <a:ea typeface="ＭＳ Ｐゴシック" charset="0"/>
              </a:rPr>
              <a:t>Spalten den gleichen Wert</a:t>
            </a:r>
          </a:p>
          <a:p>
            <a:pPr lvl="1">
              <a:lnSpc>
                <a:spcPct val="110000"/>
              </a:lnSpc>
            </a:pPr>
            <a:r>
              <a:rPr lang="de-DE" sz="1800" dirty="0" smtClean="0">
                <a:ea typeface="ＭＳ Ｐゴシック" charset="0"/>
              </a:rPr>
              <a:t>Pro Gruppe ein </a:t>
            </a:r>
            <a:r>
              <a:rPr lang="de-DE" sz="1800" dirty="0" err="1" smtClean="0">
                <a:ea typeface="ＭＳ Ｐゴシック" charset="0"/>
              </a:rPr>
              <a:t>Ergebnistupel</a:t>
            </a:r>
            <a:endParaRPr lang="de-DE" sz="1800" dirty="0" smtClean="0">
              <a:ea typeface="ＭＳ Ｐゴシック" charset="0"/>
            </a:endParaRPr>
          </a:p>
          <a:p>
            <a:pPr lvl="1">
              <a:lnSpc>
                <a:spcPct val="110000"/>
              </a:lnSpc>
            </a:pPr>
            <a:r>
              <a:rPr lang="de-DE" sz="1800" dirty="0" smtClean="0">
                <a:ea typeface="ＭＳ Ｐゴシック" charset="0"/>
              </a:rPr>
              <a:t>Alle </a:t>
            </a:r>
            <a:r>
              <a:rPr lang="de-DE" sz="1800" dirty="0">
                <a:ea typeface="ＭＳ Ｐゴシック" charset="0"/>
              </a:rPr>
              <a:t>in der </a:t>
            </a:r>
            <a:r>
              <a:rPr lang="de-DE" sz="1800" b="1" dirty="0" err="1">
                <a:ea typeface="ＭＳ Ｐゴシック" charset="0"/>
              </a:rPr>
              <a:t>select</a:t>
            </a:r>
            <a:r>
              <a:rPr lang="de-DE" sz="1800" dirty="0">
                <a:ea typeface="ＭＳ Ｐゴシック" charset="0"/>
              </a:rPr>
              <a:t>-Klausel aufgeführten </a:t>
            </a:r>
            <a:r>
              <a:rPr lang="de-DE" sz="1800" dirty="0" smtClean="0">
                <a:ea typeface="ＭＳ Ｐゴシック" charset="0"/>
              </a:rPr>
              <a:t>Attributnamen müssen </a:t>
            </a:r>
            <a:br>
              <a:rPr lang="de-DE" sz="1800" dirty="0" smtClean="0">
                <a:ea typeface="ＭＳ Ｐゴシック" charset="0"/>
              </a:rPr>
            </a:br>
            <a:r>
              <a:rPr lang="de-DE" sz="1800" dirty="0" smtClean="0">
                <a:ea typeface="ＭＳ Ｐゴシック" charset="0"/>
              </a:rPr>
              <a:t>in </a:t>
            </a:r>
            <a:r>
              <a:rPr lang="de-DE" sz="1800" dirty="0">
                <a:ea typeface="ＭＳ Ｐゴシック" charset="0"/>
              </a:rPr>
              <a:t>der </a:t>
            </a:r>
            <a:r>
              <a:rPr lang="de-DE" sz="1800" b="1" dirty="0" err="1">
                <a:ea typeface="ＭＳ Ｐゴシック" charset="0"/>
              </a:rPr>
              <a:t>group</a:t>
            </a:r>
            <a:r>
              <a:rPr lang="de-DE" sz="1800" b="1" dirty="0">
                <a:ea typeface="ＭＳ Ｐゴシック" charset="0"/>
              </a:rPr>
              <a:t> </a:t>
            </a:r>
            <a:r>
              <a:rPr lang="de-DE" sz="1800" b="1" dirty="0" err="1">
                <a:ea typeface="ＭＳ Ｐゴシック" charset="0"/>
              </a:rPr>
              <a:t>by</a:t>
            </a:r>
            <a:r>
              <a:rPr lang="de-DE" sz="1800" dirty="0">
                <a:ea typeface="ＭＳ Ｐゴシック" charset="0"/>
              </a:rPr>
              <a:t>-Klausel aufgeführt </a:t>
            </a:r>
            <a:r>
              <a:rPr lang="de-DE" sz="1800" dirty="0" smtClean="0">
                <a:ea typeface="ＭＳ Ｐゴシック" charset="0"/>
              </a:rPr>
              <a:t>werden</a:t>
            </a:r>
            <a:endParaRPr lang="de-DE" sz="1800" dirty="0">
              <a:ea typeface="ＭＳ Ｐゴシック" charset="0"/>
            </a:endParaRPr>
          </a:p>
          <a:p>
            <a:pPr lvl="2">
              <a:lnSpc>
                <a:spcPct val="110000"/>
              </a:lnSpc>
            </a:pPr>
            <a:r>
              <a:rPr lang="de-DE" sz="1600" dirty="0">
                <a:ea typeface="ＭＳ Ｐゴシック" charset="0"/>
              </a:rPr>
              <a:t>Nur so </a:t>
            </a:r>
            <a:r>
              <a:rPr lang="de-DE" sz="1600" dirty="0" smtClean="0">
                <a:ea typeface="ＭＳ Ｐゴシック" charset="0"/>
              </a:rPr>
              <a:t>gewährleistet, </a:t>
            </a:r>
            <a:r>
              <a:rPr lang="de-DE" sz="1600" dirty="0">
                <a:ea typeface="ＭＳ Ｐゴシック" charset="0"/>
              </a:rPr>
              <a:t>dass </a:t>
            </a:r>
            <a:r>
              <a:rPr lang="de-DE" sz="1600" dirty="0" smtClean="0">
                <a:ea typeface="ＭＳ Ｐゴシック" charset="0"/>
              </a:rPr>
              <a:t>Attributwerte innerhalb </a:t>
            </a:r>
            <a:r>
              <a:rPr lang="de-DE" sz="1600" dirty="0">
                <a:ea typeface="ＭＳ Ｐゴシック" charset="0"/>
              </a:rPr>
              <a:t>der </a:t>
            </a:r>
            <a:r>
              <a:rPr lang="de-DE" sz="1600" dirty="0" smtClean="0">
                <a:ea typeface="ＭＳ Ｐゴシック" charset="0"/>
              </a:rPr>
              <a:t>Gruppe gleich</a:t>
            </a:r>
            <a:endParaRPr lang="de-DE" sz="1600" dirty="0">
              <a:ea typeface="ＭＳ Ｐゴシック" charset="0"/>
            </a:endParaRPr>
          </a:p>
          <a:p>
            <a:endParaRPr lang="de-DE" sz="2000" dirty="0" smtClean="0">
              <a:ea typeface="ＭＳ Ｐゴシック" charset="0"/>
            </a:endParaRPr>
          </a:p>
          <a:p>
            <a:r>
              <a:rPr lang="de-DE" sz="2000" dirty="0" smtClean="0">
                <a:ea typeface="ＭＳ Ｐゴシック" charset="0"/>
              </a:rPr>
              <a:t>Man erhält Tabelle </a:t>
            </a:r>
            <a:r>
              <a:rPr lang="de-DE" sz="2000" dirty="0">
                <a:ea typeface="ＭＳ Ｐゴシック" charset="0"/>
              </a:rPr>
              <a:t>von Gruppen, </a:t>
            </a:r>
            <a:r>
              <a:rPr lang="de-DE" sz="2000" dirty="0" smtClean="0">
                <a:ea typeface="ＭＳ Ｐゴシック" charset="0"/>
              </a:rPr>
              <a:t/>
            </a:r>
            <a:br>
              <a:rPr lang="de-DE" sz="2000" dirty="0" smtClean="0">
                <a:ea typeface="ＭＳ Ｐゴシック" charset="0"/>
              </a:rPr>
            </a:br>
            <a:r>
              <a:rPr lang="de-DE" sz="2000" dirty="0" smtClean="0">
                <a:ea typeface="ＭＳ Ｐゴシック" charset="0"/>
              </a:rPr>
              <a:t>für </a:t>
            </a:r>
            <a:r>
              <a:rPr lang="de-DE" sz="2000" dirty="0">
                <a:ea typeface="ＭＳ Ｐゴシック" charset="0"/>
              </a:rPr>
              <a:t>die die Projektionsliste ausgewertet </a:t>
            </a:r>
            <a:r>
              <a:rPr lang="de-DE" sz="2000" dirty="0" smtClean="0">
                <a:ea typeface="ＭＳ Ｐゴシック" charset="0"/>
              </a:rPr>
              <a:t>wird</a:t>
            </a:r>
          </a:p>
          <a:p>
            <a:pPr lvl="1"/>
            <a:r>
              <a:rPr lang="de-DE" sz="1800" dirty="0">
                <a:ea typeface="ＭＳ Ｐゴシック" charset="0"/>
              </a:rPr>
              <a:t>Pro Gruppe ein </a:t>
            </a:r>
            <a:r>
              <a:rPr lang="de-DE" sz="1800" dirty="0" err="1" smtClean="0">
                <a:ea typeface="ＭＳ Ｐゴシック" charset="0"/>
              </a:rPr>
              <a:t>Ergebnistupel</a:t>
            </a:r>
            <a:endParaRPr lang="de-DE" sz="1800" dirty="0"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1732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Elementtest</a:t>
            </a:r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  <a:cs typeface="ＭＳ Ｐゴシック" charset="0"/>
              </a:rPr>
              <a:t>Beispiel für einen Elementtest</a:t>
            </a: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  <a:cs typeface="ＭＳ Ｐゴシック" charset="0"/>
              </a:rPr>
              <a:t>Elementtest mit geschachtelter Anfrage häufig ersetzbar durch nichtgeschachtelte Anfrage mit </a:t>
            </a:r>
            <a:r>
              <a:rPr lang="de-DE" sz="1800" dirty="0" err="1">
                <a:ea typeface="ＭＳ Ｐゴシック" charset="0"/>
                <a:cs typeface="ＭＳ Ｐゴシック" charset="0"/>
              </a:rPr>
              <a:t>Join</a:t>
            </a:r>
            <a:endParaRPr lang="de-DE" sz="1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1336431" y="1757378"/>
            <a:ext cx="5092212" cy="107465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de-DE" sz="1600" b="1" dirty="0" err="1">
                <a:latin typeface="Courier New" charset="0"/>
              </a:rPr>
              <a:t>select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dirty="0">
                <a:latin typeface="Courier New" charset="0"/>
              </a:rPr>
              <a:t>Name</a:t>
            </a:r>
          </a:p>
          <a:p>
            <a:pPr>
              <a:defRPr/>
            </a:pPr>
            <a:r>
              <a:rPr lang="de-DE" sz="1600" b="1" dirty="0" err="1">
                <a:latin typeface="Courier New" charset="0"/>
              </a:rPr>
              <a:t>from</a:t>
            </a:r>
            <a:r>
              <a:rPr lang="de-DE" sz="1600" dirty="0">
                <a:latin typeface="Courier New" charset="0"/>
              </a:rPr>
              <a:t> Professoren</a:t>
            </a:r>
          </a:p>
          <a:p>
            <a:pPr>
              <a:defRPr/>
            </a:pPr>
            <a:r>
              <a:rPr lang="de-DE" sz="1600" b="1" dirty="0" err="1">
                <a:latin typeface="Courier New" charset="0"/>
              </a:rPr>
              <a:t>where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PersNr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b="1" dirty="0">
                <a:latin typeface="Courier New" charset="0"/>
              </a:rPr>
              <a:t>in (</a:t>
            </a:r>
            <a:r>
              <a:rPr lang="de-DE" sz="1600" b="1" dirty="0" err="1">
                <a:latin typeface="Courier New" charset="0"/>
              </a:rPr>
              <a:t>select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gelesenVon</a:t>
            </a:r>
            <a:endParaRPr lang="de-DE" sz="1600" dirty="0">
              <a:latin typeface="Courier New" charset="0"/>
            </a:endParaRPr>
          </a:p>
          <a:p>
            <a:pPr>
              <a:defRPr/>
            </a:pPr>
            <a:r>
              <a:rPr lang="de-DE" sz="1600" dirty="0">
                <a:latin typeface="Courier New" charset="0"/>
              </a:rPr>
              <a:t>                 </a:t>
            </a:r>
            <a:r>
              <a:rPr lang="de-DE" sz="1600" b="1" dirty="0" err="1">
                <a:latin typeface="Courier New" charset="0"/>
              </a:rPr>
              <a:t>from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dirty="0">
                <a:latin typeface="Courier New" charset="0"/>
              </a:rPr>
              <a:t>Vorlesungen</a:t>
            </a:r>
            <a:r>
              <a:rPr lang="de-DE" sz="1600" b="1" dirty="0">
                <a:latin typeface="Courier New" charset="0"/>
              </a:rPr>
              <a:t>)</a:t>
            </a:r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1351996" y="3429000"/>
            <a:ext cx="5092212" cy="107465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de-DE" sz="1600" b="1" dirty="0" err="1">
                <a:latin typeface="Courier New" charset="0"/>
              </a:rPr>
              <a:t>select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dirty="0">
                <a:latin typeface="Courier New" charset="0"/>
              </a:rPr>
              <a:t>Name</a:t>
            </a:r>
          </a:p>
          <a:p>
            <a:pPr>
              <a:defRPr/>
            </a:pPr>
            <a:r>
              <a:rPr lang="de-DE" sz="1600" b="1" dirty="0" err="1">
                <a:latin typeface="Courier New" charset="0"/>
              </a:rPr>
              <a:t>from</a:t>
            </a:r>
            <a:r>
              <a:rPr lang="de-DE" sz="1600" dirty="0">
                <a:latin typeface="Courier New" charset="0"/>
              </a:rPr>
              <a:t> Professoren</a:t>
            </a:r>
          </a:p>
          <a:p>
            <a:pPr>
              <a:defRPr/>
            </a:pPr>
            <a:r>
              <a:rPr lang="de-DE" sz="1600" b="1" dirty="0" err="1">
                <a:latin typeface="Courier New" charset="0"/>
              </a:rPr>
              <a:t>where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PersNr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b="1" dirty="0">
                <a:latin typeface="Courier New" charset="0"/>
              </a:rPr>
              <a:t>not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b="1" dirty="0">
                <a:latin typeface="Courier New" charset="0"/>
              </a:rPr>
              <a:t>in (</a:t>
            </a:r>
            <a:r>
              <a:rPr lang="de-DE" sz="1600" b="1" dirty="0" err="1">
                <a:latin typeface="Courier New" charset="0"/>
              </a:rPr>
              <a:t>select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gelesenVon</a:t>
            </a:r>
            <a:endParaRPr lang="de-DE" sz="1600" dirty="0">
              <a:latin typeface="Courier New" charset="0"/>
            </a:endParaRPr>
          </a:p>
          <a:p>
            <a:pPr>
              <a:defRPr/>
            </a:pPr>
            <a:r>
              <a:rPr lang="de-DE" sz="1600" dirty="0">
                <a:latin typeface="Courier New" charset="0"/>
              </a:rPr>
              <a:t>                    </a:t>
            </a:r>
            <a:r>
              <a:rPr lang="de-DE" sz="1600" dirty="0" smtClean="0">
                <a:latin typeface="Courier New" charset="0"/>
              </a:rPr>
              <a:t> </a:t>
            </a:r>
            <a:r>
              <a:rPr lang="de-DE" sz="1600" b="1" dirty="0" err="1" smtClean="0">
                <a:latin typeface="Courier New" charset="0"/>
              </a:rPr>
              <a:t>from</a:t>
            </a:r>
            <a:r>
              <a:rPr lang="de-DE" sz="1600" b="1" dirty="0" smtClean="0">
                <a:latin typeface="Courier New" charset="0"/>
              </a:rPr>
              <a:t> </a:t>
            </a:r>
            <a:r>
              <a:rPr lang="de-DE" sz="1600" dirty="0">
                <a:latin typeface="Courier New" charset="0"/>
              </a:rPr>
              <a:t>Vorlesungen</a:t>
            </a:r>
            <a:r>
              <a:rPr lang="de-DE" sz="1600" b="1" dirty="0">
                <a:latin typeface="Courier New" charset="0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292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sz="2800" dirty="0" smtClean="0">
                <a:latin typeface="+mn-lt"/>
                <a:ea typeface="ＭＳ Ｐゴシック" charset="0"/>
                <a:cs typeface="ＭＳ Ｐゴシック" charset="0"/>
              </a:rPr>
              <a:t>Quantifizierung </a:t>
            </a:r>
            <a:r>
              <a:rPr lang="de-DE" sz="2800" dirty="0">
                <a:latin typeface="+mn-lt"/>
                <a:ea typeface="ＭＳ Ｐゴシック" charset="0"/>
                <a:cs typeface="ＭＳ Ｐゴシック" charset="0"/>
              </a:rPr>
              <a:t>(eingeschränkte Form)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693" y="1339552"/>
            <a:ext cx="3880338" cy="4681736"/>
          </a:xfrm>
          <a:noFill/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de-DE" sz="1800" b="1" dirty="0">
                <a:ea typeface="ＭＳ Ｐゴシック" charset="0"/>
              </a:rPr>
              <a:t>Universelle Quantifizierung:</a:t>
            </a:r>
          </a:p>
          <a:p>
            <a:pPr lvl="1">
              <a:lnSpc>
                <a:spcPct val="90000"/>
              </a:lnSpc>
            </a:pPr>
            <a:r>
              <a:rPr lang="de-DE" sz="1800" dirty="0">
                <a:ea typeface="ＭＳ Ｐゴシック" charset="0"/>
              </a:rPr>
              <a:t>{ </a:t>
            </a:r>
            <a:r>
              <a:rPr lang="de-DE" sz="1800" i="1" dirty="0">
                <a:ea typeface="ＭＳ Ｐゴシック" charset="0"/>
              </a:rPr>
              <a:t>x</a:t>
            </a:r>
            <a:r>
              <a:rPr lang="de-DE" sz="1800" dirty="0">
                <a:ea typeface="ＭＳ Ｐゴシック" charset="0"/>
              </a:rPr>
              <a:t> </a:t>
            </a:r>
            <a:r>
              <a:rPr lang="de-DE" sz="1800" dirty="0" smtClean="0">
                <a:ea typeface="ＭＳ Ｐゴシック" charset="0"/>
              </a:rPr>
              <a:t>∈ </a:t>
            </a:r>
            <a:r>
              <a:rPr lang="de-DE" sz="1800" i="1" dirty="0">
                <a:ea typeface="ＭＳ Ｐゴシック" charset="0"/>
              </a:rPr>
              <a:t>R</a:t>
            </a:r>
            <a:r>
              <a:rPr lang="de-DE" sz="1800" dirty="0">
                <a:ea typeface="ＭＳ Ｐゴシック" charset="0"/>
              </a:rPr>
              <a:t> | </a:t>
            </a:r>
            <a:r>
              <a:rPr lang="de-DE" sz="1800" b="1" dirty="0" smtClean="0">
                <a:solidFill>
                  <a:srgbClr val="FF0000"/>
                </a:solidFill>
                <a:ea typeface="ＭＳ Ｐゴシック" charset="0"/>
              </a:rPr>
              <a:t>∀</a:t>
            </a:r>
            <a:r>
              <a:rPr lang="de-DE" sz="1800" i="1" dirty="0" smtClean="0">
                <a:ea typeface="ＭＳ Ｐゴシック" charset="0"/>
              </a:rPr>
              <a:t> </a:t>
            </a:r>
            <a:r>
              <a:rPr lang="de-DE" sz="1800" i="1" dirty="0" err="1">
                <a:ea typeface="ＭＳ Ｐゴシック" charset="0"/>
              </a:rPr>
              <a:t>y</a:t>
            </a:r>
            <a:r>
              <a:rPr lang="de-DE" sz="1800" i="1" dirty="0">
                <a:ea typeface="ＭＳ Ｐゴシック" charset="0"/>
              </a:rPr>
              <a:t> </a:t>
            </a:r>
            <a:r>
              <a:rPr lang="de-DE" sz="1800" dirty="0" smtClean="0">
                <a:ea typeface="ＭＳ Ｐゴシック" charset="0"/>
              </a:rPr>
              <a:t>∈ </a:t>
            </a:r>
            <a:r>
              <a:rPr lang="de-DE" sz="1800" i="1" dirty="0">
                <a:ea typeface="ＭＳ Ｐゴシック" charset="0"/>
              </a:rPr>
              <a:t>S</a:t>
            </a:r>
            <a:r>
              <a:rPr lang="de-DE" sz="1800" dirty="0">
                <a:ea typeface="ＭＳ Ｐゴシック" charset="0"/>
              </a:rPr>
              <a:t> : </a:t>
            </a:r>
            <a:r>
              <a:rPr lang="de-DE" sz="1800" i="1" dirty="0">
                <a:ea typeface="ＭＳ Ｐゴシック" charset="0"/>
              </a:rPr>
              <a:t>x</a:t>
            </a:r>
            <a:r>
              <a:rPr lang="de-DE" sz="1800" dirty="0">
                <a:ea typeface="ＭＳ Ｐゴシック" charset="0"/>
              </a:rPr>
              <a:t> </a:t>
            </a:r>
            <a:r>
              <a:rPr lang="de-DE" sz="1800" dirty="0" smtClean="0">
                <a:ea typeface="ＭＳ Ｐゴシック" charset="0"/>
              </a:rPr>
              <a:t>&gt; </a:t>
            </a:r>
            <a:r>
              <a:rPr lang="de-DE" sz="1800" i="1" dirty="0" err="1">
                <a:ea typeface="ＭＳ Ｐゴシック" charset="0"/>
              </a:rPr>
              <a:t>y</a:t>
            </a:r>
            <a:r>
              <a:rPr lang="de-DE" sz="1800" dirty="0">
                <a:ea typeface="ＭＳ Ｐゴシック" charset="0"/>
              </a:rPr>
              <a:t> }</a:t>
            </a:r>
          </a:p>
          <a:p>
            <a:pPr lvl="1">
              <a:lnSpc>
                <a:spcPct val="90000"/>
              </a:lnSpc>
            </a:pPr>
            <a:r>
              <a:rPr lang="de-DE" sz="1800" dirty="0">
                <a:ea typeface="ＭＳ Ｐゴシック" charset="0"/>
              </a:rPr>
              <a:t>Hier: Tabelle aller Projekte </a:t>
            </a:r>
            <a:r>
              <a:rPr lang="de-DE" sz="1800" i="1" dirty="0">
                <a:ea typeface="ＭＳ Ｐゴシック" charset="0"/>
              </a:rPr>
              <a:t>x</a:t>
            </a:r>
            <a:r>
              <a:rPr lang="de-DE" sz="1800" dirty="0">
                <a:ea typeface="ＭＳ Ｐゴシック" charset="0"/>
              </a:rPr>
              <a:t>,</a:t>
            </a:r>
            <a:br>
              <a:rPr lang="de-DE" sz="1800" dirty="0">
                <a:ea typeface="ＭＳ Ｐゴシック" charset="0"/>
              </a:rPr>
            </a:br>
            <a:r>
              <a:rPr lang="de-DE" sz="1800" dirty="0">
                <a:ea typeface="ＭＳ Ｐゴシック" charset="0"/>
              </a:rPr>
              <a:t>die ein höheres Budget als </a:t>
            </a:r>
            <a:br>
              <a:rPr lang="de-DE" sz="1800" dirty="0">
                <a:ea typeface="ＭＳ Ｐゴシック" charset="0"/>
              </a:rPr>
            </a:br>
            <a:r>
              <a:rPr lang="de-DE" sz="1800" i="1" dirty="0">
                <a:ea typeface="ＭＳ Ｐゴシック" charset="0"/>
              </a:rPr>
              <a:t>alle</a:t>
            </a:r>
            <a:r>
              <a:rPr lang="de-DE" sz="1800" dirty="0">
                <a:ea typeface="ＭＳ Ｐゴシック" charset="0"/>
              </a:rPr>
              <a:t> externen Projekte </a:t>
            </a:r>
            <a:r>
              <a:rPr lang="de-DE" sz="1800" i="1" dirty="0" err="1">
                <a:ea typeface="ＭＳ Ｐゴシック" charset="0"/>
              </a:rPr>
              <a:t>y</a:t>
            </a:r>
            <a:r>
              <a:rPr lang="de-DE" sz="1800" dirty="0">
                <a:ea typeface="ＭＳ Ｐゴシック" charset="0"/>
              </a:rPr>
              <a:t> haben</a:t>
            </a:r>
          </a:p>
          <a:p>
            <a:pPr lvl="1">
              <a:lnSpc>
                <a:spcPct val="90000"/>
              </a:lnSpc>
            </a:pPr>
            <a:endParaRPr lang="de-DE" sz="1800" dirty="0">
              <a:ea typeface="ＭＳ Ｐゴシック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de-DE" sz="1800" b="1" dirty="0">
                <a:ea typeface="ＭＳ Ｐゴシック" charset="0"/>
              </a:rPr>
              <a:t>Existentielle Quantifizierung:</a:t>
            </a:r>
          </a:p>
          <a:p>
            <a:pPr lvl="1">
              <a:lnSpc>
                <a:spcPct val="90000"/>
              </a:lnSpc>
            </a:pPr>
            <a:r>
              <a:rPr lang="de-DE" sz="1800" dirty="0">
                <a:ea typeface="ＭＳ Ｐゴシック" charset="0"/>
              </a:rPr>
              <a:t>{ </a:t>
            </a:r>
            <a:r>
              <a:rPr lang="de-DE" sz="1800" i="1" dirty="0">
                <a:ea typeface="ＭＳ Ｐゴシック" charset="0"/>
              </a:rPr>
              <a:t>x</a:t>
            </a:r>
            <a:r>
              <a:rPr lang="de-DE" sz="1800" dirty="0">
                <a:ea typeface="ＭＳ Ｐゴシック" charset="0"/>
              </a:rPr>
              <a:t> </a:t>
            </a:r>
            <a:r>
              <a:rPr lang="de-DE" sz="1800" dirty="0" smtClean="0">
                <a:ea typeface="ＭＳ Ｐゴシック" charset="0"/>
              </a:rPr>
              <a:t>∈ </a:t>
            </a:r>
            <a:r>
              <a:rPr lang="de-DE" sz="1800" i="1" dirty="0">
                <a:ea typeface="ＭＳ Ｐゴシック" charset="0"/>
              </a:rPr>
              <a:t>R</a:t>
            </a:r>
            <a:r>
              <a:rPr lang="de-DE" sz="1800" dirty="0">
                <a:ea typeface="ＭＳ Ｐゴシック" charset="0"/>
              </a:rPr>
              <a:t> | </a:t>
            </a:r>
            <a:r>
              <a:rPr lang="de-DE" sz="1800" b="1" dirty="0" smtClean="0">
                <a:solidFill>
                  <a:srgbClr val="FF0000"/>
                </a:solidFill>
                <a:ea typeface="ＭＳ Ｐゴシック" charset="0"/>
              </a:rPr>
              <a:t>∃</a:t>
            </a:r>
            <a:r>
              <a:rPr lang="de-DE" sz="1800" i="1" dirty="0" smtClean="0">
                <a:ea typeface="ＭＳ Ｐゴシック" charset="0"/>
              </a:rPr>
              <a:t> </a:t>
            </a:r>
            <a:r>
              <a:rPr lang="de-DE" sz="1800" i="1" dirty="0" err="1">
                <a:ea typeface="ＭＳ Ｐゴシック" charset="0"/>
              </a:rPr>
              <a:t>y</a:t>
            </a:r>
            <a:r>
              <a:rPr lang="de-DE" sz="1800" i="1" dirty="0">
                <a:ea typeface="ＭＳ Ｐゴシック" charset="0"/>
              </a:rPr>
              <a:t> </a:t>
            </a:r>
            <a:r>
              <a:rPr lang="de-DE" sz="1800" dirty="0" smtClean="0">
                <a:ea typeface="ＭＳ Ｐゴシック" charset="0"/>
              </a:rPr>
              <a:t>∈ </a:t>
            </a:r>
            <a:r>
              <a:rPr lang="de-DE" sz="1800" i="1" dirty="0">
                <a:ea typeface="ＭＳ Ｐゴシック" charset="0"/>
              </a:rPr>
              <a:t>S</a:t>
            </a:r>
            <a:r>
              <a:rPr lang="de-DE" sz="1800" dirty="0">
                <a:ea typeface="ＭＳ Ｐゴシック" charset="0"/>
              </a:rPr>
              <a:t> : </a:t>
            </a:r>
            <a:r>
              <a:rPr lang="de-DE" sz="1800" i="1" dirty="0">
                <a:ea typeface="ＭＳ Ｐゴシック" charset="0"/>
              </a:rPr>
              <a:t>x</a:t>
            </a:r>
            <a:r>
              <a:rPr lang="de-DE" sz="1800" dirty="0">
                <a:ea typeface="ＭＳ Ｐゴシック" charset="0"/>
              </a:rPr>
              <a:t> </a:t>
            </a:r>
            <a:r>
              <a:rPr lang="de-DE" sz="1800" dirty="0" smtClean="0">
                <a:ea typeface="ＭＳ Ｐゴシック" charset="0"/>
              </a:rPr>
              <a:t>&gt; </a:t>
            </a:r>
            <a:r>
              <a:rPr lang="de-DE" sz="1800" i="1" dirty="0" err="1">
                <a:ea typeface="ＭＳ Ｐゴシック" charset="0"/>
              </a:rPr>
              <a:t>y</a:t>
            </a:r>
            <a:r>
              <a:rPr lang="de-DE" sz="1800" dirty="0">
                <a:ea typeface="ＭＳ Ｐゴシック" charset="0"/>
              </a:rPr>
              <a:t> }</a:t>
            </a:r>
          </a:p>
          <a:p>
            <a:pPr lvl="1">
              <a:lnSpc>
                <a:spcPct val="90000"/>
              </a:lnSpc>
            </a:pPr>
            <a:endParaRPr lang="de-DE" sz="1800" dirty="0" smtClean="0"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de-DE" sz="1800" dirty="0"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de-DE" sz="1800" dirty="0" smtClean="0"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de-DE" sz="1800" dirty="0" smtClean="0">
                <a:ea typeface="ＭＳ Ｐゴシック" charset="0"/>
              </a:rPr>
              <a:t>Hier</a:t>
            </a:r>
            <a:r>
              <a:rPr lang="de-DE" sz="1800" dirty="0">
                <a:ea typeface="ＭＳ Ｐゴシック" charset="0"/>
              </a:rPr>
              <a:t>: Tabelle aller Projekte </a:t>
            </a:r>
            <a:r>
              <a:rPr lang="de-DE" sz="1800" i="1" dirty="0">
                <a:ea typeface="ＭＳ Ｐゴシック" charset="0"/>
              </a:rPr>
              <a:t>x</a:t>
            </a:r>
            <a:r>
              <a:rPr lang="de-DE" sz="1800" dirty="0">
                <a:ea typeface="ＭＳ Ｐゴシック" charset="0"/>
              </a:rPr>
              <a:t>,</a:t>
            </a:r>
            <a:br>
              <a:rPr lang="de-DE" sz="1800" dirty="0">
                <a:ea typeface="ＭＳ Ｐゴシック" charset="0"/>
              </a:rPr>
            </a:br>
            <a:r>
              <a:rPr lang="de-DE" sz="1800" dirty="0">
                <a:ea typeface="ＭＳ Ｐゴシック" charset="0"/>
              </a:rPr>
              <a:t>die mindestens an </a:t>
            </a:r>
            <a:r>
              <a:rPr lang="de-DE" sz="1800" i="1" dirty="0">
                <a:ea typeface="ＭＳ Ｐゴシック" charset="0"/>
              </a:rPr>
              <a:t>einer</a:t>
            </a:r>
            <a:r>
              <a:rPr lang="de-DE" sz="1800" u="sng" dirty="0">
                <a:ea typeface="ＭＳ Ｐゴシック" charset="0"/>
              </a:rPr>
              <a:t/>
            </a:r>
            <a:br>
              <a:rPr lang="de-DE" sz="1800" u="sng" dirty="0">
                <a:ea typeface="ＭＳ Ｐゴシック" charset="0"/>
              </a:rPr>
            </a:br>
            <a:r>
              <a:rPr lang="de-DE" sz="1800" dirty="0">
                <a:ea typeface="ＭＳ Ｐゴシック" charset="0"/>
              </a:rPr>
              <a:t>Projektdurchführung </a:t>
            </a:r>
            <a:r>
              <a:rPr lang="de-DE" sz="1800" i="1" dirty="0" err="1">
                <a:ea typeface="ＭＳ Ｐゴシック" charset="0"/>
              </a:rPr>
              <a:t>y</a:t>
            </a:r>
            <a:r>
              <a:rPr lang="de-DE" sz="1800" dirty="0">
                <a:ea typeface="ＭＳ Ｐゴシック" charset="0"/>
              </a:rPr>
              <a:t/>
            </a:r>
            <a:br>
              <a:rPr lang="de-DE" sz="1800" dirty="0">
                <a:ea typeface="ＭＳ Ｐゴシック" charset="0"/>
              </a:rPr>
            </a:br>
            <a:r>
              <a:rPr lang="de-DE" sz="1800" dirty="0">
                <a:ea typeface="ＭＳ Ｐゴシック" charset="0"/>
              </a:rPr>
              <a:t>beteiligt sind</a:t>
            </a:r>
          </a:p>
          <a:p>
            <a:pPr lvl="1">
              <a:lnSpc>
                <a:spcPct val="90000"/>
              </a:lnSpc>
            </a:pPr>
            <a:endParaRPr lang="de-DE" sz="1800" b="1" dirty="0" smtClean="0"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de-DE" sz="1800" b="1" dirty="0" smtClean="0">
                <a:ea typeface="ＭＳ Ｐゴシック" charset="0"/>
              </a:rPr>
              <a:t>= </a:t>
            </a:r>
            <a:r>
              <a:rPr lang="de-DE" sz="1800" b="1" dirty="0" err="1">
                <a:ea typeface="ＭＳ Ｐゴシック" charset="0"/>
              </a:rPr>
              <a:t>any</a:t>
            </a:r>
            <a:r>
              <a:rPr lang="de-DE" sz="1800" dirty="0">
                <a:ea typeface="ＭＳ Ｐゴシック" charset="0"/>
              </a:rPr>
              <a:t> synonym zu </a:t>
            </a:r>
            <a:r>
              <a:rPr lang="de-DE" sz="1800" b="1" dirty="0">
                <a:ea typeface="ＭＳ Ｐゴシック" charset="0"/>
              </a:rPr>
              <a:t>in</a:t>
            </a:r>
            <a:r>
              <a:rPr lang="de-DE" sz="1800" dirty="0">
                <a:ea typeface="ＭＳ Ｐゴシック" charset="0"/>
              </a:rPr>
              <a:t>.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de-DE" sz="1800" dirty="0">
              <a:ea typeface="ＭＳ Ｐゴシック" charset="0"/>
            </a:endParaRP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4414350" y="1320890"/>
            <a:ext cx="4191854" cy="132087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600" b="1" dirty="0" err="1">
                <a:latin typeface="Courier New" charset="0"/>
              </a:rPr>
              <a:t>select</a:t>
            </a:r>
            <a:r>
              <a:rPr lang="de-DE" sz="1600" dirty="0">
                <a:latin typeface="Courier New" charset="0"/>
              </a:rPr>
              <a:t> *</a:t>
            </a:r>
          </a:p>
          <a:p>
            <a:pPr>
              <a:defRPr/>
            </a:pPr>
            <a:r>
              <a:rPr lang="de-DE" sz="1600" b="1" dirty="0" err="1">
                <a:latin typeface="Courier New" charset="0"/>
              </a:rPr>
              <a:t>from</a:t>
            </a:r>
            <a:r>
              <a:rPr lang="de-DE" sz="1600" dirty="0">
                <a:latin typeface="Courier New" charset="0"/>
              </a:rPr>
              <a:t> Projekte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dirty="0">
                <a:latin typeface="Courier New" charset="0"/>
              </a:rPr>
              <a:t>x</a:t>
            </a:r>
          </a:p>
          <a:p>
            <a:pPr>
              <a:defRPr/>
            </a:pPr>
            <a:r>
              <a:rPr lang="de-DE" sz="1600" b="1" dirty="0" err="1">
                <a:latin typeface="Courier New" charset="0"/>
              </a:rPr>
              <a:t>where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x.Budget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b="1" dirty="0" smtClean="0">
                <a:latin typeface="Symbol" charset="0"/>
              </a:rPr>
              <a:t>&gt;</a:t>
            </a:r>
            <a:r>
              <a:rPr lang="de-DE" sz="1600" b="1" dirty="0" smtClean="0">
                <a:latin typeface="Courier New" charset="0"/>
              </a:rPr>
              <a:t> </a:t>
            </a:r>
            <a:r>
              <a:rPr lang="de-DE" sz="1600" b="1" dirty="0">
                <a:solidFill>
                  <a:srgbClr val="FF0000"/>
                </a:solidFill>
                <a:latin typeface="Courier New" charset="0"/>
              </a:rPr>
              <a:t>all</a:t>
            </a:r>
            <a:endParaRPr lang="de-DE" sz="1600" dirty="0">
              <a:solidFill>
                <a:srgbClr val="FF0000"/>
              </a:solidFill>
              <a:latin typeface="Courier New" charset="0"/>
            </a:endParaRPr>
          </a:p>
          <a:p>
            <a:pPr>
              <a:defRPr/>
            </a:pPr>
            <a:r>
              <a:rPr lang="de-DE" sz="1600" dirty="0">
                <a:latin typeface="Courier New" charset="0"/>
              </a:rPr>
              <a:t>	(</a:t>
            </a:r>
            <a:r>
              <a:rPr lang="de-DE" sz="1600" b="1" dirty="0" err="1">
                <a:latin typeface="Courier New" charset="0"/>
              </a:rPr>
              <a:t>select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y.Budget</a:t>
            </a:r>
            <a:endParaRPr lang="de-DE" sz="1600" dirty="0">
              <a:latin typeface="Courier New" charset="0"/>
            </a:endParaRPr>
          </a:p>
          <a:p>
            <a:pPr>
              <a:defRPr/>
            </a:pPr>
            <a:r>
              <a:rPr lang="de-DE" sz="1600" dirty="0">
                <a:latin typeface="Courier New" charset="0"/>
              </a:rPr>
              <a:t>	 </a:t>
            </a:r>
            <a:r>
              <a:rPr lang="de-DE" sz="1600" b="1" dirty="0" err="1">
                <a:latin typeface="Courier New" charset="0"/>
              </a:rPr>
              <a:t>from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ExterneProjekte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y</a:t>
            </a:r>
            <a:r>
              <a:rPr lang="de-DE" sz="1600" dirty="0">
                <a:latin typeface="Courier New" charset="0"/>
              </a:rPr>
              <a:t>);</a:t>
            </a: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3980624" y="4725144"/>
            <a:ext cx="5055872" cy="132087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600" b="1" dirty="0" err="1">
                <a:latin typeface="Courier New" charset="0"/>
              </a:rPr>
              <a:t>select</a:t>
            </a:r>
            <a:r>
              <a:rPr lang="de-DE" sz="1600" dirty="0">
                <a:latin typeface="Courier New" charset="0"/>
              </a:rPr>
              <a:t> *</a:t>
            </a:r>
          </a:p>
          <a:p>
            <a:pPr>
              <a:defRPr/>
            </a:pPr>
            <a:r>
              <a:rPr lang="de-DE" sz="1600" b="1" dirty="0" err="1">
                <a:latin typeface="Courier New" charset="0"/>
              </a:rPr>
              <a:t>from</a:t>
            </a:r>
            <a:r>
              <a:rPr lang="de-DE" sz="1600" dirty="0">
                <a:latin typeface="Courier New" charset="0"/>
              </a:rPr>
              <a:t> Projekte </a:t>
            </a:r>
            <a:r>
              <a:rPr lang="de-DE" sz="1600" b="1" dirty="0" err="1">
                <a:latin typeface="Courier New" charset="0"/>
              </a:rPr>
              <a:t>as</a:t>
            </a:r>
            <a:r>
              <a:rPr lang="de-DE" sz="1600" dirty="0">
                <a:latin typeface="Courier New" charset="0"/>
              </a:rPr>
              <a:t> x</a:t>
            </a:r>
          </a:p>
          <a:p>
            <a:pPr>
              <a:defRPr/>
            </a:pPr>
            <a:r>
              <a:rPr lang="de-DE" sz="1600" b="1" dirty="0" err="1">
                <a:latin typeface="Courier New" charset="0"/>
              </a:rPr>
              <a:t>where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x.Nr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b="1" dirty="0">
                <a:solidFill>
                  <a:srgbClr val="FF0000"/>
                </a:solidFill>
                <a:latin typeface="Courier New" charset="0"/>
              </a:rPr>
              <a:t>= </a:t>
            </a:r>
            <a:r>
              <a:rPr lang="de-DE" sz="1600" b="1" dirty="0" err="1">
                <a:solidFill>
                  <a:srgbClr val="FF0000"/>
                </a:solidFill>
                <a:latin typeface="Courier New" charset="0"/>
              </a:rPr>
              <a:t>any</a:t>
            </a:r>
            <a:endParaRPr lang="de-DE" sz="1600" dirty="0">
              <a:solidFill>
                <a:srgbClr val="FF0000"/>
              </a:solidFill>
              <a:latin typeface="Courier New" charset="0"/>
            </a:endParaRPr>
          </a:p>
          <a:p>
            <a:pPr>
              <a:defRPr/>
            </a:pPr>
            <a:r>
              <a:rPr lang="de-DE" sz="1600" dirty="0">
                <a:latin typeface="Courier New" charset="0"/>
              </a:rPr>
              <a:t>	(</a:t>
            </a:r>
            <a:r>
              <a:rPr lang="de-DE" sz="1600" b="1" dirty="0" err="1">
                <a:latin typeface="Courier New" charset="0"/>
              </a:rPr>
              <a:t>select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y.Nr</a:t>
            </a:r>
            <a:r>
              <a:rPr lang="de-DE" sz="1600" dirty="0">
                <a:latin typeface="Courier New" charset="0"/>
              </a:rPr>
              <a:t/>
            </a:r>
            <a:br>
              <a:rPr lang="de-DE" sz="1600" dirty="0">
                <a:latin typeface="Courier New" charset="0"/>
              </a:rPr>
            </a:br>
            <a:r>
              <a:rPr lang="de-DE" sz="1600" dirty="0">
                <a:latin typeface="Courier New" charset="0"/>
              </a:rPr>
              <a:t>	 </a:t>
            </a:r>
            <a:r>
              <a:rPr lang="de-DE" sz="1600" b="1" dirty="0" err="1">
                <a:latin typeface="Courier New" charset="0"/>
              </a:rPr>
              <a:t>from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Projektdurchfuehrungen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y</a:t>
            </a:r>
            <a:r>
              <a:rPr lang="de-DE" sz="1600" dirty="0">
                <a:latin typeface="Courier New" charset="0"/>
              </a:rPr>
              <a:t>);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427984" y="2924944"/>
            <a:ext cx="4191854" cy="132087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600" b="1" dirty="0" err="1">
                <a:latin typeface="Courier New" charset="0"/>
              </a:rPr>
              <a:t>select</a:t>
            </a:r>
            <a:r>
              <a:rPr lang="de-DE" sz="1600" dirty="0">
                <a:latin typeface="Courier New" charset="0"/>
              </a:rPr>
              <a:t> *</a:t>
            </a:r>
          </a:p>
          <a:p>
            <a:pPr>
              <a:defRPr/>
            </a:pPr>
            <a:r>
              <a:rPr lang="de-DE" sz="1600" b="1" dirty="0" err="1">
                <a:latin typeface="Courier New" charset="0"/>
              </a:rPr>
              <a:t>from</a:t>
            </a:r>
            <a:r>
              <a:rPr lang="de-DE" sz="1600" dirty="0">
                <a:latin typeface="Courier New" charset="0"/>
              </a:rPr>
              <a:t> Projekte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dirty="0">
                <a:latin typeface="Courier New" charset="0"/>
              </a:rPr>
              <a:t>x</a:t>
            </a:r>
          </a:p>
          <a:p>
            <a:pPr>
              <a:defRPr/>
            </a:pPr>
            <a:r>
              <a:rPr lang="de-DE" sz="1600" b="1" dirty="0" err="1">
                <a:latin typeface="Courier New" charset="0"/>
              </a:rPr>
              <a:t>where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x.Budget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b="1" dirty="0" smtClean="0">
                <a:latin typeface="Symbol" charset="0"/>
              </a:rPr>
              <a:t>&gt;</a:t>
            </a:r>
            <a:r>
              <a:rPr lang="de-DE" sz="1600" b="1" dirty="0" smtClean="0">
                <a:latin typeface="Courier New" charset="0"/>
              </a:rPr>
              <a:t> </a:t>
            </a:r>
            <a:r>
              <a:rPr lang="de-DE" sz="1600" b="1" dirty="0" err="1" smtClean="0">
                <a:solidFill>
                  <a:srgbClr val="FF0000"/>
                </a:solidFill>
                <a:latin typeface="Courier New" charset="0"/>
              </a:rPr>
              <a:t>any</a:t>
            </a:r>
            <a:endParaRPr lang="de-DE" sz="1600" dirty="0">
              <a:solidFill>
                <a:srgbClr val="FF0000"/>
              </a:solidFill>
              <a:latin typeface="Courier New" charset="0"/>
            </a:endParaRPr>
          </a:p>
          <a:p>
            <a:pPr>
              <a:defRPr/>
            </a:pPr>
            <a:r>
              <a:rPr lang="de-DE" sz="1600" dirty="0">
                <a:latin typeface="Courier New" charset="0"/>
              </a:rPr>
              <a:t>	(</a:t>
            </a:r>
            <a:r>
              <a:rPr lang="de-DE" sz="1600" b="1" dirty="0" err="1">
                <a:latin typeface="Courier New" charset="0"/>
              </a:rPr>
              <a:t>select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y.Budget</a:t>
            </a:r>
            <a:endParaRPr lang="de-DE" sz="1600" dirty="0">
              <a:latin typeface="Courier New" charset="0"/>
            </a:endParaRPr>
          </a:p>
          <a:p>
            <a:pPr>
              <a:defRPr/>
            </a:pPr>
            <a:r>
              <a:rPr lang="de-DE" sz="1600" dirty="0">
                <a:latin typeface="Courier New" charset="0"/>
              </a:rPr>
              <a:t>	 </a:t>
            </a:r>
            <a:r>
              <a:rPr lang="de-DE" sz="1600" b="1" dirty="0" err="1">
                <a:latin typeface="Courier New" charset="0"/>
              </a:rPr>
              <a:t>from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ExterneProjekte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y</a:t>
            </a:r>
            <a:r>
              <a:rPr lang="de-DE" sz="1600" dirty="0">
                <a:latin typeface="Courier New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503588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281354" y="196850"/>
            <a:ext cx="8862646" cy="498475"/>
          </a:xfrm>
        </p:spPr>
        <p:txBody>
          <a:bodyPr/>
          <a:lstStyle/>
          <a:p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Quantifizierung mit </a:t>
            </a:r>
            <a:r>
              <a:rPr lang="de-DE" b="1" dirty="0" err="1" smtClean="0">
                <a:latin typeface="+mn-lt"/>
                <a:ea typeface="ＭＳ Ｐゴシック" charset="0"/>
                <a:cs typeface="ＭＳ Ｐゴシック" charset="0"/>
              </a:rPr>
              <a:t>exists</a:t>
            </a:r>
            <a:endParaRPr lang="de-DE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1692" y="1239143"/>
            <a:ext cx="7994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Tx/>
              <a:buNone/>
            </a:pPr>
            <a:r>
              <a:rPr lang="de-DE" sz="2400" dirty="0" smtClean="0">
                <a:latin typeface="+mn-lt"/>
              </a:rPr>
              <a:t>Beispiel: Liefere alle Professoren, die eine Vorlesung anbieten</a:t>
            </a:r>
            <a:endParaRPr lang="de-DE" sz="2400" dirty="0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98237" y="2736453"/>
            <a:ext cx="7261604" cy="1628651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2000" b="1" dirty="0" err="1">
                <a:latin typeface="Courier New" charset="0"/>
              </a:rPr>
              <a:t>select</a:t>
            </a:r>
            <a:r>
              <a:rPr lang="de-DE" sz="2000" b="1" dirty="0">
                <a:latin typeface="Courier New" charset="0"/>
              </a:rPr>
              <a:t> </a:t>
            </a:r>
            <a:r>
              <a:rPr lang="de-DE" sz="2000" dirty="0" err="1">
                <a:latin typeface="Courier New" charset="0"/>
              </a:rPr>
              <a:t>p.Name</a:t>
            </a:r>
            <a:endParaRPr lang="de-DE" sz="2000" dirty="0">
              <a:latin typeface="Courier New" charset="0"/>
            </a:endParaRPr>
          </a:p>
          <a:p>
            <a:pPr>
              <a:defRPr/>
            </a:pPr>
            <a:r>
              <a:rPr lang="de-DE" sz="2000" b="1" dirty="0" err="1">
                <a:latin typeface="Courier New" charset="0"/>
              </a:rPr>
              <a:t>from</a:t>
            </a:r>
            <a:r>
              <a:rPr lang="de-DE" sz="2000" b="1" dirty="0">
                <a:latin typeface="Courier New" charset="0"/>
              </a:rPr>
              <a:t> </a:t>
            </a:r>
            <a:r>
              <a:rPr lang="de-DE" sz="2000" dirty="0">
                <a:latin typeface="Courier New" charset="0"/>
              </a:rPr>
              <a:t>Professoren p</a:t>
            </a:r>
          </a:p>
          <a:p>
            <a:pPr>
              <a:defRPr/>
            </a:pPr>
            <a:r>
              <a:rPr lang="de-DE" sz="2000" b="1" dirty="0" err="1">
                <a:latin typeface="Courier New" charset="0"/>
              </a:rPr>
              <a:t>where</a:t>
            </a:r>
            <a:r>
              <a:rPr lang="de-DE" sz="2000" b="1" dirty="0">
                <a:latin typeface="Courier New" charset="0"/>
              </a:rPr>
              <a:t> </a:t>
            </a:r>
            <a:r>
              <a:rPr lang="de-DE" sz="2000" b="1" dirty="0" err="1" smtClean="0">
                <a:solidFill>
                  <a:srgbClr val="FF0000"/>
                </a:solidFill>
                <a:latin typeface="Courier New" charset="0"/>
              </a:rPr>
              <a:t>exists</a:t>
            </a:r>
            <a:r>
              <a:rPr lang="de-DE" sz="2000" b="1" dirty="0" smtClean="0">
                <a:latin typeface="Courier New" charset="0"/>
              </a:rPr>
              <a:t>( </a:t>
            </a:r>
            <a:r>
              <a:rPr lang="de-DE" sz="2000" b="1" dirty="0" err="1">
                <a:latin typeface="Courier New" charset="0"/>
              </a:rPr>
              <a:t>select</a:t>
            </a:r>
            <a:r>
              <a:rPr lang="de-DE" sz="2000" b="1" dirty="0">
                <a:latin typeface="Courier New" charset="0"/>
              </a:rPr>
              <a:t> * </a:t>
            </a:r>
          </a:p>
          <a:p>
            <a:pPr>
              <a:defRPr/>
            </a:pPr>
            <a:r>
              <a:rPr lang="de-DE" sz="2000" b="1" dirty="0">
                <a:latin typeface="Courier New" charset="0"/>
              </a:rPr>
              <a:t>              </a:t>
            </a:r>
            <a:r>
              <a:rPr lang="de-DE" sz="2000" b="1" dirty="0" err="1" smtClean="0">
                <a:latin typeface="Courier New" charset="0"/>
              </a:rPr>
              <a:t>from</a:t>
            </a:r>
            <a:r>
              <a:rPr lang="de-DE" sz="2000" b="1" dirty="0" smtClean="0">
                <a:latin typeface="Courier New" charset="0"/>
              </a:rPr>
              <a:t> </a:t>
            </a:r>
            <a:r>
              <a:rPr lang="de-DE" sz="2000" dirty="0">
                <a:latin typeface="Courier New" charset="0"/>
              </a:rPr>
              <a:t>Vorlesungen v</a:t>
            </a:r>
          </a:p>
          <a:p>
            <a:pPr>
              <a:defRPr/>
            </a:pPr>
            <a:r>
              <a:rPr lang="de-DE" sz="2000" b="1" dirty="0">
                <a:latin typeface="Courier New" charset="0"/>
              </a:rPr>
              <a:t>	     </a:t>
            </a:r>
            <a:r>
              <a:rPr lang="de-DE" sz="2000" b="1" dirty="0" smtClean="0">
                <a:latin typeface="Courier New" charset="0"/>
              </a:rPr>
              <a:t>   </a:t>
            </a:r>
            <a:r>
              <a:rPr lang="de-DE" sz="2000" b="1" dirty="0" err="1" smtClean="0">
                <a:latin typeface="Courier New" charset="0"/>
              </a:rPr>
              <a:t>where</a:t>
            </a:r>
            <a:r>
              <a:rPr lang="de-DE" sz="2000" b="1" dirty="0" smtClean="0">
                <a:latin typeface="Courier New" charset="0"/>
              </a:rPr>
              <a:t> </a:t>
            </a:r>
            <a:r>
              <a:rPr lang="de-DE" sz="2000" dirty="0" err="1">
                <a:latin typeface="Courier New" charset="0"/>
              </a:rPr>
              <a:t>v.gelesenVon</a:t>
            </a:r>
            <a:r>
              <a:rPr lang="de-DE" sz="2000" dirty="0">
                <a:latin typeface="Courier New" charset="0"/>
              </a:rPr>
              <a:t> = </a:t>
            </a:r>
            <a:r>
              <a:rPr lang="de-DE" sz="2000" dirty="0" err="1">
                <a:latin typeface="Courier New" charset="0"/>
              </a:rPr>
              <a:t>p.PersNr</a:t>
            </a:r>
            <a:r>
              <a:rPr lang="de-DE" sz="2000" b="1" dirty="0">
                <a:latin typeface="Courier New" charset="0"/>
              </a:rPr>
              <a:t> );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 rot="11578471">
            <a:off x="3295518" y="2054776"/>
            <a:ext cx="4941000" cy="1395730"/>
          </a:xfrm>
          <a:prstGeom prst="curvedUpArrow">
            <a:avLst>
              <a:gd name="adj1" fmla="val 24350"/>
              <a:gd name="adj2" fmla="val 136016"/>
              <a:gd name="adj3" fmla="val 32555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lnSpc>
                <a:spcPct val="100000"/>
              </a:lnSpc>
            </a:pPr>
            <a:r>
              <a:rPr lang="de-DE" sz="2400">
                <a:solidFill>
                  <a:srgbClr val="CC0099"/>
                </a:solidFill>
                <a:latin typeface="+mn-lt"/>
              </a:rPr>
              <a:t>Korrelation</a:t>
            </a:r>
          </a:p>
        </p:txBody>
      </p:sp>
    </p:spTree>
    <p:extLst>
      <p:ext uri="{BB962C8B-B14F-4D97-AF65-F5344CB8AC3E}">
        <p14:creationId xmlns:p14="http://schemas.microsoft.com/office/powerpoint/2010/main" val="144565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281354" y="196850"/>
            <a:ext cx="8862646" cy="498475"/>
          </a:xfrm>
        </p:spPr>
        <p:txBody>
          <a:bodyPr/>
          <a:lstStyle/>
          <a:p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Negierter </a:t>
            </a:r>
            <a:r>
              <a:rPr lang="de-DE" dirty="0" err="1" smtClean="0">
                <a:latin typeface="+mn-lt"/>
                <a:ea typeface="ＭＳ Ｐゴシック" charset="0"/>
                <a:cs typeface="ＭＳ Ｐゴシック" charset="0"/>
              </a:rPr>
              <a:t>Existenzquantor</a:t>
            </a:r>
            <a:endParaRPr lang="de-DE" b="1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91646" y="2736453"/>
            <a:ext cx="8031046" cy="1628651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2000" b="1" dirty="0" err="1">
                <a:latin typeface="Courier New" charset="0"/>
              </a:rPr>
              <a:t>select</a:t>
            </a:r>
            <a:r>
              <a:rPr lang="de-DE" sz="2000" b="1" dirty="0">
                <a:latin typeface="Courier New" charset="0"/>
              </a:rPr>
              <a:t> </a:t>
            </a:r>
            <a:r>
              <a:rPr lang="de-DE" sz="2000" dirty="0" err="1">
                <a:latin typeface="Courier New" charset="0"/>
              </a:rPr>
              <a:t>p.Name</a:t>
            </a:r>
            <a:endParaRPr lang="de-DE" sz="2000" dirty="0">
              <a:latin typeface="Courier New" charset="0"/>
            </a:endParaRPr>
          </a:p>
          <a:p>
            <a:pPr>
              <a:defRPr/>
            </a:pPr>
            <a:r>
              <a:rPr lang="de-DE" sz="2000" b="1" dirty="0" err="1">
                <a:latin typeface="Courier New" charset="0"/>
              </a:rPr>
              <a:t>from</a:t>
            </a:r>
            <a:r>
              <a:rPr lang="de-DE" sz="2000" b="1" dirty="0">
                <a:latin typeface="Courier New" charset="0"/>
              </a:rPr>
              <a:t> </a:t>
            </a:r>
            <a:r>
              <a:rPr lang="de-DE" sz="2000" dirty="0">
                <a:latin typeface="Courier New" charset="0"/>
              </a:rPr>
              <a:t>Professoren p</a:t>
            </a:r>
          </a:p>
          <a:p>
            <a:pPr>
              <a:defRPr/>
            </a:pPr>
            <a:r>
              <a:rPr lang="de-DE" sz="2000" b="1" dirty="0" err="1">
                <a:latin typeface="Courier New" charset="0"/>
              </a:rPr>
              <a:t>where</a:t>
            </a:r>
            <a:r>
              <a:rPr lang="de-DE" sz="2000" b="1" dirty="0">
                <a:latin typeface="Courier New" charset="0"/>
              </a:rPr>
              <a:t> </a:t>
            </a:r>
            <a:r>
              <a:rPr lang="de-DE" sz="2000" b="1" dirty="0">
                <a:solidFill>
                  <a:srgbClr val="FF0000"/>
                </a:solidFill>
                <a:latin typeface="Courier New" charset="0"/>
              </a:rPr>
              <a:t>not </a:t>
            </a:r>
            <a:r>
              <a:rPr lang="de-DE" sz="2000" b="1" dirty="0" err="1" smtClean="0">
                <a:solidFill>
                  <a:srgbClr val="FF0000"/>
                </a:solidFill>
                <a:latin typeface="Courier New" charset="0"/>
              </a:rPr>
              <a:t>exists</a:t>
            </a:r>
            <a:r>
              <a:rPr lang="de-DE" sz="2000" b="1" dirty="0" smtClean="0">
                <a:latin typeface="Courier New" charset="0"/>
              </a:rPr>
              <a:t>( </a:t>
            </a:r>
            <a:r>
              <a:rPr lang="de-DE" sz="2000" b="1" dirty="0" err="1">
                <a:latin typeface="Courier New" charset="0"/>
              </a:rPr>
              <a:t>select</a:t>
            </a:r>
            <a:r>
              <a:rPr lang="de-DE" sz="2000" b="1" dirty="0">
                <a:latin typeface="Courier New" charset="0"/>
              </a:rPr>
              <a:t> *</a:t>
            </a:r>
          </a:p>
          <a:p>
            <a:pPr>
              <a:defRPr/>
            </a:pPr>
            <a:r>
              <a:rPr lang="de-DE" sz="2000" b="1" dirty="0">
                <a:latin typeface="Courier New" charset="0"/>
              </a:rPr>
              <a:t>	          </a:t>
            </a:r>
            <a:r>
              <a:rPr lang="de-DE" sz="2000" b="1" dirty="0" smtClean="0">
                <a:latin typeface="Courier New" charset="0"/>
              </a:rPr>
              <a:t>  </a:t>
            </a:r>
            <a:r>
              <a:rPr lang="de-DE" sz="2000" b="1" dirty="0" err="1" smtClean="0">
                <a:latin typeface="Courier New" charset="0"/>
              </a:rPr>
              <a:t>from</a:t>
            </a:r>
            <a:r>
              <a:rPr lang="de-DE" sz="2000" b="1" dirty="0" smtClean="0">
                <a:latin typeface="Courier New" charset="0"/>
              </a:rPr>
              <a:t> </a:t>
            </a:r>
            <a:r>
              <a:rPr lang="de-DE" sz="2000" dirty="0">
                <a:latin typeface="Courier New" charset="0"/>
              </a:rPr>
              <a:t>Vorlesungen v</a:t>
            </a:r>
          </a:p>
          <a:p>
            <a:pPr>
              <a:defRPr/>
            </a:pPr>
            <a:r>
              <a:rPr lang="de-DE" sz="2000" b="1" dirty="0">
                <a:latin typeface="Courier New" charset="0"/>
              </a:rPr>
              <a:t>	          </a:t>
            </a:r>
            <a:r>
              <a:rPr lang="de-DE" sz="2000" b="1" dirty="0" smtClean="0">
                <a:latin typeface="Courier New" charset="0"/>
              </a:rPr>
              <a:t>  </a:t>
            </a:r>
            <a:r>
              <a:rPr lang="de-DE" sz="2000" b="1" dirty="0" err="1" smtClean="0">
                <a:latin typeface="Courier New" charset="0"/>
              </a:rPr>
              <a:t>where</a:t>
            </a:r>
            <a:r>
              <a:rPr lang="de-DE" sz="2000" b="1" dirty="0" smtClean="0">
                <a:latin typeface="Courier New" charset="0"/>
              </a:rPr>
              <a:t> </a:t>
            </a:r>
            <a:r>
              <a:rPr lang="de-DE" sz="2000" dirty="0" err="1">
                <a:latin typeface="Courier New" charset="0"/>
              </a:rPr>
              <a:t>v.gelesenVon</a:t>
            </a:r>
            <a:r>
              <a:rPr lang="de-DE" sz="2000" dirty="0">
                <a:latin typeface="Courier New" charset="0"/>
              </a:rPr>
              <a:t> = </a:t>
            </a:r>
            <a:r>
              <a:rPr lang="de-DE" sz="2000" dirty="0" err="1">
                <a:latin typeface="Courier New" charset="0"/>
              </a:rPr>
              <a:t>p.PersNr</a:t>
            </a:r>
            <a:r>
              <a:rPr lang="de-DE" sz="2000" dirty="0">
                <a:latin typeface="Courier New" charset="0"/>
              </a:rPr>
              <a:t> </a:t>
            </a:r>
            <a:r>
              <a:rPr lang="de-DE" sz="2000" b="1" dirty="0">
                <a:latin typeface="Courier New" charset="0"/>
              </a:rPr>
              <a:t>);</a:t>
            </a:r>
            <a:endParaRPr lang="de-DE" sz="2000" b="1" dirty="0" smtClean="0">
              <a:latin typeface="Courier New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 rot="11578471">
            <a:off x="2540675" y="1968943"/>
            <a:ext cx="5705603" cy="1395730"/>
          </a:xfrm>
          <a:prstGeom prst="curvedUpArrow">
            <a:avLst>
              <a:gd name="adj1" fmla="val 24350"/>
              <a:gd name="adj2" fmla="val 136016"/>
              <a:gd name="adj3" fmla="val 32555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lnSpc>
                <a:spcPct val="100000"/>
              </a:lnSpc>
            </a:pPr>
            <a:r>
              <a:rPr lang="de-DE" sz="2400">
                <a:solidFill>
                  <a:srgbClr val="CC0099"/>
                </a:solidFill>
                <a:latin typeface="+mn-lt"/>
              </a:rPr>
              <a:t>Korrelation</a:t>
            </a:r>
          </a:p>
        </p:txBody>
      </p:sp>
    </p:spTree>
    <p:extLst>
      <p:ext uri="{BB962C8B-B14F-4D97-AF65-F5344CB8AC3E}">
        <p14:creationId xmlns:p14="http://schemas.microsoft.com/office/powerpoint/2010/main" val="1970333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351693" y="187326"/>
            <a:ext cx="8439150" cy="498475"/>
          </a:xfrm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Realisierung als Mengenvergleich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1560" y="2365109"/>
            <a:ext cx="6492163" cy="132087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2000" b="1" dirty="0" err="1">
                <a:latin typeface="Courier New" charset="0"/>
              </a:rPr>
              <a:t>select</a:t>
            </a:r>
            <a:r>
              <a:rPr lang="de-DE" sz="2000" b="1" dirty="0">
                <a:latin typeface="Courier New" charset="0"/>
              </a:rPr>
              <a:t> </a:t>
            </a:r>
            <a:r>
              <a:rPr lang="de-DE" sz="2000" dirty="0">
                <a:latin typeface="Courier New" charset="0"/>
              </a:rPr>
              <a:t>Name</a:t>
            </a:r>
          </a:p>
          <a:p>
            <a:pPr>
              <a:defRPr/>
            </a:pPr>
            <a:r>
              <a:rPr lang="de-DE" sz="2000" b="1" dirty="0" err="1">
                <a:latin typeface="Courier New" charset="0"/>
              </a:rPr>
              <a:t>from</a:t>
            </a:r>
            <a:r>
              <a:rPr lang="de-DE" sz="2000" b="1" dirty="0">
                <a:latin typeface="Courier New" charset="0"/>
              </a:rPr>
              <a:t> </a:t>
            </a:r>
            <a:r>
              <a:rPr lang="de-DE" sz="2000" dirty="0">
                <a:latin typeface="Courier New" charset="0"/>
              </a:rPr>
              <a:t>Professoren</a:t>
            </a:r>
          </a:p>
          <a:p>
            <a:pPr>
              <a:defRPr/>
            </a:pPr>
            <a:r>
              <a:rPr lang="de-DE" sz="2000" b="1" dirty="0" err="1">
                <a:latin typeface="Courier New" charset="0"/>
              </a:rPr>
              <a:t>where</a:t>
            </a:r>
            <a:r>
              <a:rPr lang="de-DE" sz="2000" b="1" dirty="0">
                <a:latin typeface="Courier New" charset="0"/>
              </a:rPr>
              <a:t> </a:t>
            </a:r>
            <a:r>
              <a:rPr lang="de-DE" sz="2000" dirty="0" err="1">
                <a:latin typeface="Courier New" charset="0"/>
              </a:rPr>
              <a:t>PersNr</a:t>
            </a:r>
            <a:r>
              <a:rPr lang="de-DE" sz="2000" b="1" dirty="0">
                <a:latin typeface="Courier New" charset="0"/>
              </a:rPr>
              <a:t> </a:t>
            </a:r>
            <a:r>
              <a:rPr lang="de-DE" sz="2000" b="1" dirty="0">
                <a:solidFill>
                  <a:srgbClr val="FF0000"/>
                </a:solidFill>
                <a:latin typeface="Courier New" charset="0"/>
              </a:rPr>
              <a:t>not in </a:t>
            </a:r>
            <a:r>
              <a:rPr lang="de-DE" sz="2000" b="1" dirty="0">
                <a:latin typeface="Courier New" charset="0"/>
              </a:rPr>
              <a:t>( </a:t>
            </a:r>
            <a:r>
              <a:rPr lang="de-DE" sz="2000" b="1" dirty="0" err="1">
                <a:latin typeface="Courier New" charset="0"/>
              </a:rPr>
              <a:t>select</a:t>
            </a:r>
            <a:r>
              <a:rPr lang="de-DE" sz="2000" b="1" dirty="0">
                <a:latin typeface="Courier New" charset="0"/>
              </a:rPr>
              <a:t> </a:t>
            </a:r>
            <a:r>
              <a:rPr lang="de-DE" sz="2000" dirty="0" err="1">
                <a:latin typeface="Courier New" charset="0"/>
              </a:rPr>
              <a:t>gelesenVon</a:t>
            </a:r>
            <a:endParaRPr lang="de-DE" sz="2000" dirty="0">
              <a:latin typeface="Courier New" charset="0"/>
            </a:endParaRPr>
          </a:p>
          <a:p>
            <a:pPr>
              <a:defRPr/>
            </a:pPr>
            <a:r>
              <a:rPr lang="de-DE" sz="2000" b="1" dirty="0">
                <a:latin typeface="Courier New" charset="0"/>
              </a:rPr>
              <a:t>		          </a:t>
            </a:r>
            <a:r>
              <a:rPr lang="de-DE" sz="2000" b="1" dirty="0" err="1" smtClean="0">
                <a:latin typeface="Courier New" charset="0"/>
              </a:rPr>
              <a:t>from</a:t>
            </a:r>
            <a:r>
              <a:rPr lang="de-DE" sz="2000" b="1" dirty="0" smtClean="0">
                <a:latin typeface="Courier New" charset="0"/>
              </a:rPr>
              <a:t> </a:t>
            </a:r>
            <a:r>
              <a:rPr lang="de-DE" sz="2000" dirty="0">
                <a:latin typeface="Courier New" charset="0"/>
              </a:rPr>
              <a:t>Vorlesungen</a:t>
            </a:r>
            <a:r>
              <a:rPr lang="de-DE" sz="2000" b="1" dirty="0">
                <a:latin typeface="Courier New" charset="0"/>
              </a:rPr>
              <a:t> );</a:t>
            </a:r>
          </a:p>
        </p:txBody>
      </p:sp>
      <p:sp>
        <p:nvSpPr>
          <p:cNvPr id="98307" name="AutoShape 4"/>
          <p:cNvSpPr>
            <a:spLocks noChangeArrowheads="1"/>
          </p:cNvSpPr>
          <p:nvPr/>
        </p:nvSpPr>
        <p:spPr bwMode="auto">
          <a:xfrm>
            <a:off x="5257800" y="731522"/>
            <a:ext cx="3886200" cy="1752600"/>
          </a:xfrm>
          <a:prstGeom prst="wedgeEllipseCallout">
            <a:avLst>
              <a:gd name="adj1" fmla="val -50025"/>
              <a:gd name="adj2" fmla="val 72628"/>
            </a:avLst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de-DE" sz="2400" dirty="0" err="1">
                <a:latin typeface="+mn-lt"/>
              </a:rPr>
              <a:t>Unkorrelierte</a:t>
            </a:r>
            <a:r>
              <a:rPr lang="de-DE" sz="2400" dirty="0">
                <a:latin typeface="+mn-lt"/>
              </a:rPr>
              <a:t> Unteranfrage: meist effizienter, wird nur einmal ausgewertet</a:t>
            </a:r>
          </a:p>
        </p:txBody>
      </p:sp>
    </p:spTree>
    <p:extLst>
      <p:ext uri="{BB962C8B-B14F-4D97-AF65-F5344CB8AC3E}">
        <p14:creationId xmlns:p14="http://schemas.microsoft.com/office/powerpoint/2010/main" val="13524052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ChangeArrowheads="1"/>
          </p:cNvSpPr>
          <p:nvPr/>
        </p:nvSpPr>
        <p:spPr bwMode="auto">
          <a:xfrm>
            <a:off x="281354" y="2708920"/>
            <a:ext cx="7747030" cy="864096"/>
          </a:xfrm>
          <a:prstGeom prst="rect">
            <a:avLst/>
          </a:prstGeom>
          <a:solidFill>
            <a:srgbClr val="FF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+mn-lt"/>
            </a:endParaRPr>
          </a:p>
        </p:txBody>
      </p:sp>
      <p:sp>
        <p:nvSpPr>
          <p:cNvPr id="100354" name="Rectangle 3"/>
          <p:cNvSpPr>
            <a:spLocks noGrp="1" noChangeArrowheads="1"/>
          </p:cNvSpPr>
          <p:nvPr>
            <p:ph type="title"/>
          </p:nvPr>
        </p:nvSpPr>
        <p:spPr>
          <a:xfrm>
            <a:off x="351693" y="228601"/>
            <a:ext cx="7171592" cy="498475"/>
          </a:xfrm>
        </p:spPr>
        <p:txBody>
          <a:bodyPr/>
          <a:lstStyle/>
          <a:p>
            <a:r>
              <a:rPr lang="de-DE">
                <a:ea typeface="ＭＳ Ｐゴシック" charset="0"/>
                <a:cs typeface="ＭＳ Ｐゴシック" charset="0"/>
              </a:rPr>
              <a:t>Allquantifizierung</a:t>
            </a:r>
          </a:p>
        </p:txBody>
      </p:sp>
      <p:sp>
        <p:nvSpPr>
          <p:cNvPr id="10035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1354" y="1196752"/>
            <a:ext cx="8440615" cy="535644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  <a:cs typeface="ＭＳ Ｐゴシック" charset="0"/>
              </a:rPr>
              <a:t>SQL-92 hat keinen </a:t>
            </a:r>
            <a:r>
              <a:rPr lang="de-DE" sz="1800" dirty="0" err="1">
                <a:ea typeface="ＭＳ Ｐゴシック" charset="0"/>
                <a:cs typeface="ＭＳ Ｐゴシック" charset="0"/>
              </a:rPr>
              <a:t>Allquantor</a:t>
            </a:r>
            <a:endParaRPr lang="de-DE" sz="1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  <a:cs typeface="ＭＳ Ｐゴシック" charset="0"/>
              </a:rPr>
              <a:t>Allquantifizierung </a:t>
            </a:r>
            <a:r>
              <a:rPr lang="de-DE" sz="1800" dirty="0" smtClean="0">
                <a:ea typeface="ＭＳ Ｐゴシック" charset="0"/>
                <a:cs typeface="ＭＳ Ｐゴシック" charset="0"/>
              </a:rPr>
              <a:t>muss </a:t>
            </a:r>
            <a:r>
              <a:rPr lang="de-DE" sz="1800" dirty="0">
                <a:ea typeface="ＭＳ Ｐゴシック" charset="0"/>
                <a:cs typeface="ＭＳ Ｐゴシック" charset="0"/>
              </a:rPr>
              <a:t>also durch eine äquivalente Anfrage mit Existenzquantifizierung ausgedrückt werden</a:t>
            </a:r>
          </a:p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  <a:cs typeface="ＭＳ Ｐゴシック" charset="0"/>
              </a:rPr>
              <a:t>Logische Formulierung der Anfrage: Wer hat </a:t>
            </a:r>
            <a:r>
              <a:rPr lang="de-DE" sz="1800" b="1" dirty="0">
                <a:ea typeface="ＭＳ Ｐゴシック" charset="0"/>
                <a:cs typeface="ＭＳ Ｐゴシック" charset="0"/>
              </a:rPr>
              <a:t>alle </a:t>
            </a:r>
            <a:r>
              <a:rPr lang="de-DE" sz="1800" dirty="0">
                <a:ea typeface="ＭＳ Ｐゴシック" charset="0"/>
                <a:cs typeface="ＭＳ Ｐゴシック" charset="0"/>
              </a:rPr>
              <a:t>vierstündigen Vorlesungen gehört</a:t>
            </a:r>
            <a:r>
              <a:rPr lang="de-DE" sz="1800" dirty="0" smtClean="0">
                <a:ea typeface="ＭＳ Ｐゴシック" charset="0"/>
                <a:cs typeface="ＭＳ Ｐゴシック" charset="0"/>
              </a:rPr>
              <a:t>?</a:t>
            </a: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</a:rPr>
              <a:t>{s </a:t>
            </a:r>
            <a:r>
              <a:rPr lang="de-DE" sz="1800" dirty="0">
                <a:ea typeface="ＭＳ Ｐゴシック" charset="0"/>
                <a:cs typeface="Times New Roman" charset="0"/>
              </a:rPr>
              <a:t>| s 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∈ 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Studenten 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∧ ∀v ∈ 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Vorlesungen  (</a:t>
            </a:r>
            <a:r>
              <a:rPr lang="de-DE" sz="1800" dirty="0" err="1" smtClean="0">
                <a:ea typeface="ＭＳ Ｐゴシック" charset="0"/>
                <a:cs typeface="Times New Roman" charset="0"/>
                <a:sym typeface="Symbol" charset="0"/>
              </a:rPr>
              <a:t>v.SWS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 = 4 ⟶ ∃h ∈ 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hören </a:t>
            </a:r>
          </a:p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	                                     (</a:t>
            </a:r>
            <a:r>
              <a:rPr lang="de-DE" sz="1800" dirty="0" err="1" smtClean="0">
                <a:ea typeface="ＭＳ Ｐゴシック" charset="0"/>
                <a:cs typeface="Times New Roman" charset="0"/>
                <a:sym typeface="Symbol" charset="0"/>
              </a:rPr>
              <a:t>h.VorlNr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 = </a:t>
            </a:r>
            <a:r>
              <a:rPr lang="de-DE" sz="1800" dirty="0" err="1" smtClean="0">
                <a:ea typeface="ＭＳ Ｐゴシック" charset="0"/>
                <a:cs typeface="Times New Roman" charset="0"/>
                <a:sym typeface="Symbol" charset="0"/>
              </a:rPr>
              <a:t>v.VorlNr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 ∧  </a:t>
            </a:r>
            <a:r>
              <a:rPr lang="de-DE" sz="1800" dirty="0" err="1" smtClean="0">
                <a:ea typeface="ＭＳ Ｐゴシック" charset="0"/>
                <a:cs typeface="Times New Roman" charset="0"/>
                <a:sym typeface="Symbol" charset="0"/>
              </a:rPr>
              <a:t>h.MatrNr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 = </a:t>
            </a:r>
            <a:r>
              <a:rPr lang="de-DE" sz="1800" dirty="0" err="1" smtClean="0">
                <a:ea typeface="ＭＳ Ｐゴシック" charset="0"/>
                <a:cs typeface="Times New Roman" charset="0"/>
                <a:sym typeface="Symbol" charset="0"/>
              </a:rPr>
              <a:t>s.MatrNr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))}</a:t>
            </a: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</a:rPr>
              <a:t>Elimination von 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∀ 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und 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⟶</a:t>
            </a:r>
            <a:endParaRPr lang="de-DE" sz="1800" dirty="0">
              <a:ea typeface="ＭＳ Ｐゴシック" charset="0"/>
              <a:cs typeface="Times New Roman" charset="0"/>
              <a:sym typeface="Symbol" charset="0"/>
            </a:endParaRPr>
          </a:p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Dazu sind folgende </a:t>
            </a:r>
            <a:r>
              <a:rPr lang="de-DE" sz="1800" dirty="0" err="1">
                <a:ea typeface="ＭＳ Ｐゴシック" charset="0"/>
                <a:cs typeface="Times New Roman" charset="0"/>
                <a:sym typeface="Symbol" charset="0"/>
              </a:rPr>
              <a:t>Äquivalenzen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 anzuwenden</a:t>
            </a: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  <a:cs typeface="Times New Roman" charset="0"/>
              <a:sym typeface="Symbol" charset="0"/>
            </a:endParaRPr>
          </a:p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</a:rPr>
              <a:t>			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∀</a:t>
            </a:r>
            <a:r>
              <a:rPr lang="de-DE" sz="1800" i="1" dirty="0" smtClean="0">
                <a:ea typeface="ＭＳ Ｐゴシック" charset="0"/>
              </a:rPr>
              <a:t>t 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∈ </a:t>
            </a:r>
            <a:r>
              <a:rPr lang="de-DE" sz="1800" i="1" dirty="0">
                <a:ea typeface="ＭＳ Ｐゴシック" charset="0"/>
                <a:cs typeface="Times New Roman" charset="0"/>
                <a:sym typeface="Symbol" charset="0"/>
              </a:rPr>
              <a:t>R 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(</a:t>
            </a:r>
            <a:r>
              <a:rPr lang="de-DE" sz="1800" i="1" dirty="0">
                <a:ea typeface="ＭＳ Ｐゴシック" charset="0"/>
                <a:cs typeface="Times New Roman" charset="0"/>
                <a:sym typeface="Symbol" charset="0"/>
              </a:rPr>
              <a:t>P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(</a:t>
            </a:r>
            <a:r>
              <a:rPr lang="de-DE" sz="1800" i="1" dirty="0">
                <a:ea typeface="ＭＳ Ｐゴシック" charset="0"/>
                <a:cs typeface="Times New Roman" charset="0"/>
                <a:sym typeface="Symbol" charset="0"/>
              </a:rPr>
              <a:t>t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))</a:t>
            </a:r>
            <a:r>
              <a:rPr lang="de-DE" sz="1800" i="1" dirty="0">
                <a:ea typeface="ＭＳ Ｐゴシック" charset="0"/>
                <a:cs typeface="Times New Roman" charset="0"/>
                <a:sym typeface="Symbol" charset="0"/>
              </a:rPr>
              <a:t> 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≣</a:t>
            </a:r>
            <a:r>
              <a:rPr lang="de-DE" sz="1800" i="1" dirty="0" smtClean="0">
                <a:ea typeface="ＭＳ Ｐゴシック" charset="0"/>
                <a:cs typeface="Times New Roman" charset="0"/>
                <a:sym typeface="Symbol" charset="0"/>
              </a:rPr>
              <a:t> ¬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(∃</a:t>
            </a:r>
            <a:r>
              <a:rPr lang="de-DE" sz="1800" i="1" dirty="0" smtClean="0">
                <a:ea typeface="ＭＳ Ｐゴシック" charset="0"/>
                <a:cs typeface="Times New Roman" charset="0"/>
                <a:sym typeface="Symbol" charset="0"/>
              </a:rPr>
              <a:t>t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 ∈ </a:t>
            </a:r>
            <a:r>
              <a:rPr lang="de-DE" sz="1800" i="1" dirty="0">
                <a:ea typeface="ＭＳ Ｐゴシック" charset="0"/>
                <a:cs typeface="Times New Roman" charset="0"/>
                <a:sym typeface="Symbol" charset="0"/>
              </a:rPr>
              <a:t>R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(</a:t>
            </a:r>
            <a:r>
              <a:rPr lang="de-DE" sz="1800" i="1" dirty="0">
                <a:ea typeface="ＭＳ Ｐゴシック" charset="0"/>
                <a:cs typeface="Times New Roman" charset="0"/>
                <a:sym typeface="Symbol" charset="0"/>
              </a:rPr>
              <a:t>¬ P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(</a:t>
            </a:r>
            <a:r>
              <a:rPr lang="de-DE" sz="1800" i="1" dirty="0">
                <a:ea typeface="ＭＳ Ｐゴシック" charset="0"/>
                <a:cs typeface="Times New Roman" charset="0"/>
                <a:sym typeface="Symbol" charset="0"/>
              </a:rPr>
              <a:t>t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)))</a:t>
            </a:r>
          </a:p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				</a:t>
            </a:r>
            <a:r>
              <a:rPr lang="de-DE" sz="1800" i="1" dirty="0">
                <a:ea typeface="ＭＳ Ｐゴシック" charset="0"/>
                <a:cs typeface="Times New Roman" charset="0"/>
                <a:sym typeface="Symbol" charset="0"/>
              </a:rPr>
              <a:t>R 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⟶ </a:t>
            </a:r>
            <a:r>
              <a:rPr lang="de-DE" sz="1800" i="1" dirty="0">
                <a:ea typeface="ＭＳ Ｐゴシック" charset="0"/>
                <a:cs typeface="Times New Roman" charset="0"/>
                <a:sym typeface="Symbol" charset="0"/>
              </a:rPr>
              <a:t>T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 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≣ </a:t>
            </a:r>
            <a:r>
              <a:rPr lang="de-DE" sz="1800" i="1" dirty="0">
                <a:ea typeface="ＭＳ Ｐゴシック" charset="0"/>
                <a:cs typeface="Times New Roman" charset="0"/>
                <a:sym typeface="Symbol" charset="0"/>
              </a:rPr>
              <a:t>¬R 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V </a:t>
            </a:r>
            <a:r>
              <a:rPr lang="de-DE" sz="1800" i="1" dirty="0">
                <a:ea typeface="ＭＳ Ｐゴシック" charset="0"/>
                <a:cs typeface="Times New Roman" charset="0"/>
                <a:sym typeface="Symbol" charset="0"/>
              </a:rPr>
              <a:t>T</a:t>
            </a:r>
            <a:endParaRPr lang="de-DE" sz="1800" i="1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072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263769" y="187326"/>
            <a:ext cx="8528538" cy="498475"/>
          </a:xfrm>
        </p:spPr>
        <p:txBody>
          <a:bodyPr/>
          <a:lstStyle/>
          <a:p>
            <a:r>
              <a:rPr lang="de-DE">
                <a:latin typeface="Arial" charset="0"/>
                <a:ea typeface="ＭＳ Ｐゴシック" charset="0"/>
                <a:cs typeface="ＭＳ Ｐゴシック" charset="0"/>
              </a:rPr>
              <a:t>Umformung des Kalkül-Ausdrucks ...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693" y="1219200"/>
            <a:ext cx="8440615" cy="4876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</a:rPr>
              <a:t>Wir erhalten</a:t>
            </a: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</a:rPr>
              <a:t>{s </a:t>
            </a:r>
            <a:r>
              <a:rPr lang="de-DE" sz="1800" dirty="0">
                <a:ea typeface="ＭＳ Ｐゴシック" charset="0"/>
                <a:cs typeface="Times New Roman" charset="0"/>
              </a:rPr>
              <a:t>| s </a:t>
            </a:r>
            <a:r>
              <a:rPr lang="de-DE" sz="1800" dirty="0" smtClean="0">
                <a:ea typeface="ＭＳ Ｐゴシック" charset="0"/>
                <a:cs typeface="Times New Roman" charset="0"/>
              </a:rPr>
              <a:t>∈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 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Studenten 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∧ </a:t>
            </a:r>
            <a:r>
              <a:rPr lang="de-DE" sz="1800" i="1" dirty="0">
                <a:ea typeface="ＭＳ Ｐゴシック" charset="0"/>
                <a:cs typeface="Times New Roman" charset="0"/>
                <a:sym typeface="Symbol" charset="0"/>
              </a:rPr>
              <a:t>¬ 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(∃v ∈ 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Vorlesungen </a:t>
            </a:r>
            <a:r>
              <a:rPr lang="de-DE" sz="1800" i="1" dirty="0">
                <a:ea typeface="ＭＳ Ｐゴシック" charset="0"/>
                <a:cs typeface="Times New Roman" charset="0"/>
                <a:sym typeface="Symbol" charset="0"/>
              </a:rPr>
              <a:t>¬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(</a:t>
            </a:r>
            <a:r>
              <a:rPr lang="de-DE" sz="1800" i="1" dirty="0">
                <a:ea typeface="ＭＳ Ｐゴシック" charset="0"/>
                <a:cs typeface="Times New Roman" charset="0"/>
                <a:sym typeface="Symbol" charset="0"/>
              </a:rPr>
              <a:t>¬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(</a:t>
            </a:r>
            <a:r>
              <a:rPr lang="de-DE" sz="1800" dirty="0" err="1">
                <a:ea typeface="ＭＳ Ｐゴシック" charset="0"/>
                <a:cs typeface="Times New Roman" charset="0"/>
                <a:sym typeface="Symbol" charset="0"/>
              </a:rPr>
              <a:t>v.SWS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=4) 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∨ </a:t>
            </a:r>
            <a:endParaRPr lang="de-DE" sz="1800" dirty="0">
              <a:ea typeface="ＭＳ Ｐゴシック" charset="0"/>
              <a:cs typeface="Times New Roman" charset="0"/>
              <a:sym typeface="Symbol" charset="0"/>
            </a:endParaRPr>
          </a:p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           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∃h ∈ 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hören (</a:t>
            </a:r>
            <a:r>
              <a:rPr lang="de-DE" sz="1800" dirty="0" err="1" smtClean="0">
                <a:ea typeface="ＭＳ Ｐゴシック" charset="0"/>
                <a:cs typeface="Times New Roman" charset="0"/>
                <a:sym typeface="Symbol" charset="0"/>
              </a:rPr>
              <a:t>h.VorlNr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 = </a:t>
            </a:r>
            <a:r>
              <a:rPr lang="de-DE" sz="1800" dirty="0" err="1" smtClean="0">
                <a:ea typeface="ＭＳ Ｐゴシック" charset="0"/>
                <a:cs typeface="Times New Roman" charset="0"/>
                <a:sym typeface="Symbol" charset="0"/>
              </a:rPr>
              <a:t>v.VorlNr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 ∧ </a:t>
            </a:r>
            <a:r>
              <a:rPr lang="de-DE" sz="1800" dirty="0" err="1" smtClean="0">
                <a:ea typeface="ＭＳ Ｐゴシック" charset="0"/>
                <a:cs typeface="Times New Roman" charset="0"/>
                <a:sym typeface="Symbol" charset="0"/>
              </a:rPr>
              <a:t>h.MatrNr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 = </a:t>
            </a:r>
            <a:r>
              <a:rPr lang="de-DE" sz="1800" dirty="0" err="1" smtClean="0">
                <a:ea typeface="ＭＳ Ｐゴシック" charset="0"/>
                <a:cs typeface="Times New Roman" charset="0"/>
                <a:sym typeface="Symbol" charset="0"/>
              </a:rPr>
              <a:t>s.MatrNr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))}</a:t>
            </a:r>
          </a:p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	</a:t>
            </a:r>
          </a:p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</a:rPr>
              <a:t>Anwendung </a:t>
            </a:r>
            <a:r>
              <a:rPr lang="de-DE" sz="1800" dirty="0" smtClean="0">
                <a:ea typeface="ＭＳ Ｐゴシック" charset="0"/>
              </a:rPr>
              <a:t>der </a:t>
            </a:r>
            <a:r>
              <a:rPr lang="de-DE" sz="1800" dirty="0" err="1" smtClean="0">
                <a:ea typeface="ＭＳ Ｐゴシック" charset="0"/>
              </a:rPr>
              <a:t>DeMorgan</a:t>
            </a:r>
            <a:r>
              <a:rPr lang="de-DE" sz="1800" dirty="0" smtClean="0">
                <a:ea typeface="ＭＳ Ｐゴシック" charset="0"/>
              </a:rPr>
              <a:t>-Regel </a:t>
            </a:r>
            <a:r>
              <a:rPr lang="de-DE" sz="1800" dirty="0">
                <a:ea typeface="ＭＳ Ｐゴシック" charset="0"/>
              </a:rPr>
              <a:t>ergibt schließlich:</a:t>
            </a: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</a:rPr>
              <a:t>{s </a:t>
            </a:r>
            <a:r>
              <a:rPr lang="de-DE" sz="1800" dirty="0">
                <a:ea typeface="ＭＳ Ｐゴシック" charset="0"/>
                <a:cs typeface="Times New Roman" charset="0"/>
              </a:rPr>
              <a:t>| s 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∈ 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Studenten 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∧ </a:t>
            </a:r>
            <a:r>
              <a:rPr lang="de-DE" sz="1800" i="1" dirty="0">
                <a:ea typeface="ＭＳ Ｐゴシック" charset="0"/>
                <a:cs typeface="Times New Roman" charset="0"/>
                <a:sym typeface="Symbol" charset="0"/>
              </a:rPr>
              <a:t>¬ 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(∃v ∈Vorlesungen 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(</a:t>
            </a:r>
            <a:r>
              <a:rPr lang="de-DE" sz="1800" dirty="0" err="1" smtClean="0">
                <a:ea typeface="ＭＳ Ｐゴシック" charset="0"/>
                <a:cs typeface="Times New Roman" charset="0"/>
                <a:sym typeface="Symbol" charset="0"/>
              </a:rPr>
              <a:t>v.SWS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 = 4 ∧</a:t>
            </a:r>
            <a:endParaRPr lang="de-DE" sz="1800" dirty="0">
              <a:ea typeface="ＭＳ Ｐゴシック" charset="0"/>
              <a:cs typeface="Times New Roman" charset="0"/>
              <a:sym typeface="Symbol" charset="0"/>
            </a:endParaRPr>
          </a:p>
          <a:p>
            <a:pPr marL="0" indent="0">
              <a:buFontTx/>
              <a:buNone/>
            </a:pPr>
            <a:r>
              <a:rPr lang="de-DE" sz="1800" i="1" dirty="0">
                <a:ea typeface="ＭＳ Ｐゴシック" charset="0"/>
                <a:cs typeface="Times New Roman" charset="0"/>
                <a:sym typeface="Symbol" charset="0"/>
              </a:rPr>
              <a:t>  </a:t>
            </a:r>
            <a:r>
              <a:rPr lang="de-DE" sz="1800" i="1" dirty="0" smtClean="0">
                <a:ea typeface="ＭＳ Ｐゴシック" charset="0"/>
                <a:cs typeface="Times New Roman" charset="0"/>
                <a:sym typeface="Symbol" charset="0"/>
              </a:rPr>
              <a:t>¬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(∃h ∈ 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hören (</a:t>
            </a:r>
            <a:r>
              <a:rPr lang="de-DE" sz="1800" dirty="0" err="1" smtClean="0">
                <a:ea typeface="ＭＳ Ｐゴシック" charset="0"/>
                <a:cs typeface="Times New Roman" charset="0"/>
                <a:sym typeface="Symbol" charset="0"/>
              </a:rPr>
              <a:t>h.VorlNr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 = </a:t>
            </a:r>
            <a:r>
              <a:rPr lang="de-DE" sz="1800" dirty="0" err="1" smtClean="0">
                <a:ea typeface="ＭＳ Ｐゴシック" charset="0"/>
                <a:cs typeface="Times New Roman" charset="0"/>
                <a:sym typeface="Symbol" charset="0"/>
              </a:rPr>
              <a:t>v.VorlNr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 ∧ </a:t>
            </a:r>
            <a:r>
              <a:rPr lang="de-DE" sz="1800" dirty="0" err="1" smtClean="0">
                <a:ea typeface="ＭＳ Ｐゴシック" charset="0"/>
                <a:cs typeface="Times New Roman" charset="0"/>
                <a:sym typeface="Symbol" charset="0"/>
              </a:rPr>
              <a:t>h.MatrNr</a:t>
            </a:r>
            <a:r>
              <a:rPr lang="de-DE" sz="1800" dirty="0" smtClean="0">
                <a:ea typeface="ＭＳ Ｐゴシック" charset="0"/>
                <a:cs typeface="Times New Roman" charset="0"/>
                <a:sym typeface="Symbol" charset="0"/>
              </a:rPr>
              <a:t> = </a:t>
            </a:r>
            <a:r>
              <a:rPr lang="de-DE" sz="1800" dirty="0" err="1" smtClean="0">
                <a:ea typeface="ＭＳ Ｐゴシック" charset="0"/>
                <a:cs typeface="Times New Roman" charset="0"/>
                <a:sym typeface="Symbol" charset="0"/>
              </a:rPr>
              <a:t>s.MatrNr</a:t>
            </a:r>
            <a:r>
              <a:rPr lang="de-DE" sz="1800" dirty="0">
                <a:ea typeface="ＭＳ Ｐゴシック" charset="0"/>
                <a:cs typeface="Times New Roman" charset="0"/>
                <a:sym typeface="Symbol" charset="0"/>
              </a:rPr>
              <a:t>))))}</a:t>
            </a: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  <a:cs typeface="Times New Roman" charset="0"/>
              <a:sym typeface="Symbo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117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ChangeArrowheads="1"/>
          </p:cNvSpPr>
          <p:nvPr/>
        </p:nvSpPr>
        <p:spPr bwMode="auto">
          <a:xfrm>
            <a:off x="323850" y="228600"/>
            <a:ext cx="50225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  <a:buClr>
                <a:srgbClr val="FFFF00"/>
              </a:buClr>
              <a:buFont typeface="Webdings" charset="0"/>
              <a:buNone/>
            </a:pPr>
            <a:r>
              <a:rPr lang="de-DE" sz="3200">
                <a:latin typeface="+mn-lt"/>
              </a:rPr>
              <a:t>SQL-Umsetzung folgt direkt: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5576" y="1412776"/>
            <a:ext cx="6492163" cy="347531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2000" b="1" dirty="0" err="1">
                <a:latin typeface="Courier New" charset="0"/>
              </a:rPr>
              <a:t>select</a:t>
            </a:r>
            <a:r>
              <a:rPr lang="de-DE" sz="2000" b="1" dirty="0">
                <a:latin typeface="Courier New" charset="0"/>
              </a:rPr>
              <a:t> </a:t>
            </a:r>
            <a:r>
              <a:rPr lang="de-DE" sz="2000" dirty="0">
                <a:latin typeface="Courier New" charset="0"/>
              </a:rPr>
              <a:t>s.</a:t>
            </a:r>
            <a:r>
              <a:rPr lang="de-DE" sz="2000" b="1" dirty="0">
                <a:latin typeface="Courier New" charset="0"/>
              </a:rPr>
              <a:t>*</a:t>
            </a:r>
          </a:p>
          <a:p>
            <a:pPr>
              <a:defRPr/>
            </a:pPr>
            <a:r>
              <a:rPr lang="de-DE" sz="2000" b="1" dirty="0" err="1">
                <a:latin typeface="Courier New" charset="0"/>
              </a:rPr>
              <a:t>from</a:t>
            </a:r>
            <a:r>
              <a:rPr lang="de-DE" sz="2000" b="1" dirty="0">
                <a:latin typeface="Courier New" charset="0"/>
              </a:rPr>
              <a:t> </a:t>
            </a:r>
            <a:r>
              <a:rPr lang="de-DE" sz="2000" dirty="0">
                <a:latin typeface="Courier New" charset="0"/>
              </a:rPr>
              <a:t>Studenten s</a:t>
            </a:r>
          </a:p>
          <a:p>
            <a:pPr>
              <a:defRPr/>
            </a:pPr>
            <a:r>
              <a:rPr lang="de-DE" sz="2000" b="1" dirty="0" err="1">
                <a:latin typeface="Courier New" charset="0"/>
              </a:rPr>
              <a:t>where</a:t>
            </a:r>
            <a:r>
              <a:rPr lang="de-DE" sz="2000" b="1" dirty="0">
                <a:latin typeface="Courier New" charset="0"/>
              </a:rPr>
              <a:t> not </a:t>
            </a:r>
            <a:r>
              <a:rPr lang="de-DE" sz="2000" b="1" dirty="0" err="1">
                <a:latin typeface="Courier New" charset="0"/>
              </a:rPr>
              <a:t>exists</a:t>
            </a:r>
            <a:endParaRPr lang="de-DE" sz="2000" b="1" dirty="0">
              <a:latin typeface="Courier New" charset="0"/>
            </a:endParaRPr>
          </a:p>
          <a:p>
            <a:pPr>
              <a:defRPr/>
            </a:pPr>
            <a:r>
              <a:rPr lang="de-DE" sz="2000" b="1" dirty="0">
                <a:latin typeface="Courier New" charset="0"/>
              </a:rPr>
              <a:t>    (</a:t>
            </a:r>
            <a:r>
              <a:rPr lang="de-DE" sz="2000" b="1" dirty="0" err="1">
                <a:latin typeface="Courier New" charset="0"/>
              </a:rPr>
              <a:t>select</a:t>
            </a:r>
            <a:r>
              <a:rPr lang="de-DE" sz="2000" b="1" dirty="0">
                <a:latin typeface="Courier New" charset="0"/>
              </a:rPr>
              <a:t> *</a:t>
            </a:r>
          </a:p>
          <a:p>
            <a:pPr>
              <a:defRPr/>
            </a:pPr>
            <a:r>
              <a:rPr lang="de-DE" sz="2000" b="1" dirty="0">
                <a:latin typeface="Courier New" charset="0"/>
              </a:rPr>
              <a:t>      </a:t>
            </a:r>
            <a:r>
              <a:rPr lang="de-DE" sz="2000" b="1" dirty="0" err="1">
                <a:latin typeface="Courier New" charset="0"/>
              </a:rPr>
              <a:t>from</a:t>
            </a:r>
            <a:r>
              <a:rPr lang="de-DE" sz="2000" b="1" dirty="0">
                <a:latin typeface="Courier New" charset="0"/>
              </a:rPr>
              <a:t> </a:t>
            </a:r>
            <a:r>
              <a:rPr lang="de-DE" sz="2000" dirty="0">
                <a:latin typeface="Courier New" charset="0"/>
              </a:rPr>
              <a:t>Vorlesungen v</a:t>
            </a:r>
          </a:p>
          <a:p>
            <a:pPr>
              <a:defRPr/>
            </a:pPr>
            <a:r>
              <a:rPr lang="de-DE" sz="2000" b="1" dirty="0">
                <a:latin typeface="Courier New" charset="0"/>
              </a:rPr>
              <a:t>      </a:t>
            </a:r>
            <a:r>
              <a:rPr lang="de-DE" sz="2000" b="1" dirty="0" err="1">
                <a:latin typeface="Courier New" charset="0"/>
              </a:rPr>
              <a:t>where</a:t>
            </a:r>
            <a:r>
              <a:rPr lang="de-DE" sz="2000" b="1" dirty="0">
                <a:latin typeface="Courier New" charset="0"/>
              </a:rPr>
              <a:t> </a:t>
            </a:r>
            <a:r>
              <a:rPr lang="de-DE" sz="2000" dirty="0" err="1">
                <a:latin typeface="Courier New" charset="0"/>
              </a:rPr>
              <a:t>v.SWS</a:t>
            </a:r>
            <a:r>
              <a:rPr lang="de-DE" sz="2000" dirty="0">
                <a:latin typeface="Courier New" charset="0"/>
              </a:rPr>
              <a:t> = 4 </a:t>
            </a:r>
            <a:endParaRPr lang="de-DE" sz="2000" dirty="0" smtClean="0">
              <a:latin typeface="Courier New" charset="0"/>
            </a:endParaRPr>
          </a:p>
          <a:p>
            <a:pPr>
              <a:defRPr/>
            </a:pPr>
            <a:r>
              <a:rPr lang="de-DE" sz="2000" b="1" dirty="0">
                <a:latin typeface="Courier New" charset="0"/>
              </a:rPr>
              <a:t> </a:t>
            </a:r>
            <a:r>
              <a:rPr lang="de-DE" sz="2000" b="1" dirty="0" smtClean="0">
                <a:latin typeface="Courier New" charset="0"/>
              </a:rPr>
              <a:t>       </a:t>
            </a:r>
            <a:r>
              <a:rPr lang="de-DE" sz="2000" b="1" dirty="0" err="1" smtClean="0">
                <a:latin typeface="Courier New" charset="0"/>
              </a:rPr>
              <a:t>and</a:t>
            </a:r>
            <a:r>
              <a:rPr lang="de-DE" sz="2000" b="1" dirty="0" smtClean="0">
                <a:latin typeface="Courier New" charset="0"/>
              </a:rPr>
              <a:t> </a:t>
            </a:r>
            <a:r>
              <a:rPr lang="de-DE" sz="2000" b="1" dirty="0">
                <a:latin typeface="Courier New" charset="0"/>
              </a:rPr>
              <a:t>not </a:t>
            </a:r>
            <a:r>
              <a:rPr lang="de-DE" sz="2000" b="1" dirty="0" err="1">
                <a:latin typeface="Courier New" charset="0"/>
              </a:rPr>
              <a:t>exists</a:t>
            </a:r>
            <a:endParaRPr lang="de-DE" sz="2000" b="1" dirty="0">
              <a:latin typeface="Courier New" charset="0"/>
            </a:endParaRPr>
          </a:p>
          <a:p>
            <a:pPr>
              <a:defRPr/>
            </a:pPr>
            <a:r>
              <a:rPr lang="de-DE" sz="2000" b="1" dirty="0">
                <a:latin typeface="Courier New" charset="0"/>
              </a:rPr>
              <a:t>	</a:t>
            </a:r>
            <a:r>
              <a:rPr lang="de-DE" sz="2000" b="1" dirty="0" smtClean="0">
                <a:latin typeface="Courier New" charset="0"/>
              </a:rPr>
              <a:t>       (</a:t>
            </a:r>
            <a:r>
              <a:rPr lang="de-DE" sz="2000" b="1" dirty="0" err="1">
                <a:latin typeface="Courier New" charset="0"/>
              </a:rPr>
              <a:t>select</a:t>
            </a:r>
            <a:r>
              <a:rPr lang="de-DE" sz="2000" b="1" dirty="0">
                <a:latin typeface="Courier New" charset="0"/>
              </a:rPr>
              <a:t> *</a:t>
            </a:r>
          </a:p>
          <a:p>
            <a:pPr>
              <a:defRPr/>
            </a:pPr>
            <a:r>
              <a:rPr lang="de-DE" sz="2000" b="1" dirty="0">
                <a:latin typeface="Courier New" charset="0"/>
              </a:rPr>
              <a:t>	 </a:t>
            </a:r>
            <a:r>
              <a:rPr lang="de-DE" sz="2000" b="1" dirty="0" smtClean="0">
                <a:latin typeface="Courier New" charset="0"/>
              </a:rPr>
              <a:t>       </a:t>
            </a:r>
            <a:r>
              <a:rPr lang="de-DE" sz="2000" b="1" dirty="0" err="1" smtClean="0">
                <a:latin typeface="Courier New" charset="0"/>
              </a:rPr>
              <a:t>from</a:t>
            </a:r>
            <a:r>
              <a:rPr lang="de-DE" sz="2000" b="1" dirty="0" smtClean="0">
                <a:latin typeface="Courier New" charset="0"/>
              </a:rPr>
              <a:t> </a:t>
            </a:r>
            <a:r>
              <a:rPr lang="de-DE" sz="2000" dirty="0">
                <a:latin typeface="Courier New" charset="0"/>
              </a:rPr>
              <a:t>hören h</a:t>
            </a:r>
          </a:p>
          <a:p>
            <a:pPr>
              <a:defRPr/>
            </a:pPr>
            <a:r>
              <a:rPr lang="de-DE" sz="2000" b="1" dirty="0">
                <a:latin typeface="Courier New" charset="0"/>
              </a:rPr>
              <a:t>	 </a:t>
            </a:r>
            <a:r>
              <a:rPr lang="de-DE" sz="2000" b="1" dirty="0" smtClean="0">
                <a:latin typeface="Courier New" charset="0"/>
              </a:rPr>
              <a:t>       </a:t>
            </a:r>
            <a:r>
              <a:rPr lang="de-DE" sz="2000" b="1" dirty="0" err="1" smtClean="0">
                <a:latin typeface="Courier New" charset="0"/>
              </a:rPr>
              <a:t>where</a:t>
            </a:r>
            <a:r>
              <a:rPr lang="de-DE" sz="2000" b="1" dirty="0" smtClean="0">
                <a:latin typeface="Courier New" charset="0"/>
              </a:rPr>
              <a:t> </a:t>
            </a:r>
            <a:r>
              <a:rPr lang="de-DE" sz="2000" dirty="0" err="1">
                <a:latin typeface="Courier New" charset="0"/>
              </a:rPr>
              <a:t>h.VorlNr</a:t>
            </a:r>
            <a:r>
              <a:rPr lang="de-DE" sz="2000" dirty="0">
                <a:latin typeface="Courier New" charset="0"/>
              </a:rPr>
              <a:t> = </a:t>
            </a:r>
            <a:r>
              <a:rPr lang="de-DE" sz="2000" dirty="0" err="1">
                <a:latin typeface="Courier New" charset="0"/>
              </a:rPr>
              <a:t>v.VorlNr</a:t>
            </a:r>
            <a:r>
              <a:rPr lang="de-DE" sz="2000" dirty="0">
                <a:latin typeface="Courier New" charset="0"/>
              </a:rPr>
              <a:t> </a:t>
            </a:r>
            <a:endParaRPr lang="de-DE" sz="2000" dirty="0" smtClean="0">
              <a:latin typeface="Courier New" charset="0"/>
            </a:endParaRPr>
          </a:p>
          <a:p>
            <a:pPr>
              <a:defRPr/>
            </a:pPr>
            <a:r>
              <a:rPr lang="de-DE" sz="2000" b="1" dirty="0">
                <a:latin typeface="Courier New" charset="0"/>
              </a:rPr>
              <a:t> </a:t>
            </a:r>
            <a:r>
              <a:rPr lang="de-DE" sz="2000" b="1" dirty="0" smtClean="0">
                <a:latin typeface="Courier New" charset="0"/>
              </a:rPr>
              <a:t>              </a:t>
            </a:r>
            <a:r>
              <a:rPr lang="de-DE" sz="2000" b="1" dirty="0" err="1" smtClean="0">
                <a:latin typeface="Courier New" charset="0"/>
              </a:rPr>
              <a:t>and</a:t>
            </a:r>
            <a:r>
              <a:rPr lang="de-DE" sz="2000" b="1" dirty="0" smtClean="0">
                <a:latin typeface="Courier New" charset="0"/>
              </a:rPr>
              <a:t> </a:t>
            </a:r>
            <a:r>
              <a:rPr lang="de-DE" sz="2000" dirty="0" err="1">
                <a:latin typeface="Courier New" charset="0"/>
              </a:rPr>
              <a:t>h.MatrNr</a:t>
            </a:r>
            <a:r>
              <a:rPr lang="de-DE" sz="2000" dirty="0">
                <a:latin typeface="Courier New" charset="0"/>
              </a:rPr>
              <a:t>=</a:t>
            </a:r>
            <a:r>
              <a:rPr lang="de-DE" sz="2000" dirty="0" err="1">
                <a:latin typeface="Courier New" charset="0"/>
              </a:rPr>
              <a:t>s.MatrNr</a:t>
            </a:r>
            <a:r>
              <a:rPr lang="de-DE" sz="2000" dirty="0">
                <a:latin typeface="Courier New" charset="0"/>
              </a:rPr>
              <a:t> </a:t>
            </a:r>
            <a:r>
              <a:rPr lang="de-DE" sz="2000" b="1" dirty="0">
                <a:latin typeface="Courier New" charset="0"/>
              </a:rPr>
              <a:t>) );</a:t>
            </a:r>
          </a:p>
        </p:txBody>
      </p:sp>
    </p:spTree>
    <p:extLst>
      <p:ext uri="{BB962C8B-B14F-4D97-AF65-F5344CB8AC3E}">
        <p14:creationId xmlns:p14="http://schemas.microsoft.com/office/powerpoint/2010/main" val="103956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>
          <a:xfrm>
            <a:off x="422031" y="228601"/>
            <a:ext cx="7946781" cy="498475"/>
          </a:xfrm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Allquantifizierung durch count-Aggregation</a:t>
            </a:r>
          </a:p>
        </p:txBody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3158" y="1143000"/>
            <a:ext cx="8439150" cy="5105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sz="2400" dirty="0">
                <a:ea typeface="ＭＳ Ｐゴシック" charset="0"/>
                <a:cs typeface="ＭＳ Ｐゴシック" charset="0"/>
              </a:rPr>
              <a:t>Allquantifizierung kann </a:t>
            </a:r>
            <a:r>
              <a:rPr lang="de-DE" sz="2400" dirty="0" smtClean="0">
                <a:ea typeface="ＭＳ Ｐゴシック" charset="0"/>
                <a:cs typeface="ＭＳ Ｐゴシック" charset="0"/>
              </a:rPr>
              <a:t>auch </a:t>
            </a:r>
            <a:r>
              <a:rPr lang="de-DE" sz="2400" dirty="0">
                <a:ea typeface="ＭＳ Ｐゴシック" charset="0"/>
                <a:cs typeface="ＭＳ Ｐゴシック" charset="0"/>
              </a:rPr>
              <a:t>durch eine </a:t>
            </a:r>
            <a:r>
              <a:rPr lang="de-DE" sz="2400" b="1" dirty="0">
                <a:ea typeface="ＭＳ Ｐゴシック" charset="0"/>
                <a:cs typeface="ＭＳ Ｐゴシック" charset="0"/>
              </a:rPr>
              <a:t>count-</a:t>
            </a:r>
            <a:r>
              <a:rPr lang="de-DE" sz="2400" dirty="0">
                <a:ea typeface="ＭＳ Ｐゴシック" charset="0"/>
                <a:cs typeface="ＭＳ Ｐゴシック" charset="0"/>
              </a:rPr>
              <a:t>Aggregation ausgedrückt werden </a:t>
            </a:r>
          </a:p>
          <a:p>
            <a:pPr marL="0" indent="0">
              <a:buFontTx/>
              <a:buNone/>
            </a:pPr>
            <a:r>
              <a:rPr lang="de-DE" sz="2400" dirty="0">
                <a:ea typeface="ＭＳ Ｐゴシック" charset="0"/>
                <a:cs typeface="ＭＳ Ｐゴシック" charset="0"/>
              </a:rPr>
              <a:t>Wir betrachten dazu eine etwas einfachere Anfrage, in der wir die </a:t>
            </a:r>
            <a:r>
              <a:rPr lang="de-DE" sz="2400" i="1" dirty="0">
                <a:ea typeface="ＭＳ Ｐゴシック" charset="0"/>
                <a:cs typeface="ＭＳ Ｐゴシック" charset="0"/>
              </a:rPr>
              <a:t>(</a:t>
            </a:r>
            <a:r>
              <a:rPr lang="de-DE" sz="2400" i="1" dirty="0" err="1">
                <a:ea typeface="ＭＳ Ｐゴシック" charset="0"/>
                <a:cs typeface="ＭＳ Ｐゴシック" charset="0"/>
              </a:rPr>
              <a:t>MatrNr</a:t>
            </a:r>
            <a:r>
              <a:rPr lang="de-DE" sz="2400" i="1" dirty="0">
                <a:ea typeface="ＭＳ Ｐゴシック" charset="0"/>
                <a:cs typeface="ＭＳ Ｐゴシック" charset="0"/>
              </a:rPr>
              <a:t> </a:t>
            </a:r>
            <a:r>
              <a:rPr lang="de-DE" sz="2400" dirty="0">
                <a:ea typeface="ＭＳ Ｐゴシック" charset="0"/>
                <a:cs typeface="ＭＳ Ｐゴシック" charset="0"/>
              </a:rPr>
              <a:t>der) Studenten ermitteln wollen, die </a:t>
            </a:r>
            <a:r>
              <a:rPr lang="de-DE" sz="2400" i="1" dirty="0">
                <a:ea typeface="ＭＳ Ｐゴシック" charset="0"/>
                <a:cs typeface="ＭＳ Ｐゴシック" charset="0"/>
              </a:rPr>
              <a:t>alle</a:t>
            </a:r>
            <a:r>
              <a:rPr lang="de-DE" sz="2400" dirty="0">
                <a:ea typeface="ＭＳ Ｐゴシック" charset="0"/>
                <a:cs typeface="ＭＳ Ｐゴシック" charset="0"/>
              </a:rPr>
              <a:t> Vorlesungen  hören:</a:t>
            </a:r>
            <a:endParaRPr lang="de-DE" sz="2400" i="1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24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1469" y="3599388"/>
            <a:ext cx="7764947" cy="119776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b="1" dirty="0" err="1">
                <a:latin typeface="Courier New" charset="0"/>
              </a:rPr>
              <a:t>select</a:t>
            </a:r>
            <a:r>
              <a:rPr lang="de-DE" b="1" dirty="0">
                <a:latin typeface="Courier New" charset="0"/>
              </a:rPr>
              <a:t> </a:t>
            </a:r>
            <a:r>
              <a:rPr lang="de-DE" dirty="0" err="1">
                <a:latin typeface="Courier New" charset="0"/>
              </a:rPr>
              <a:t>h.MatrNr</a:t>
            </a:r>
            <a:endParaRPr lang="de-DE" dirty="0">
              <a:latin typeface="Courier New" charset="0"/>
            </a:endParaRPr>
          </a:p>
          <a:p>
            <a:pPr>
              <a:defRPr/>
            </a:pPr>
            <a:r>
              <a:rPr lang="de-DE" b="1" dirty="0" err="1">
                <a:latin typeface="Courier New" charset="0"/>
              </a:rPr>
              <a:t>from</a:t>
            </a:r>
            <a:r>
              <a:rPr lang="de-DE" b="1" dirty="0">
                <a:latin typeface="Courier New" charset="0"/>
              </a:rPr>
              <a:t> </a:t>
            </a:r>
            <a:r>
              <a:rPr lang="de-DE" dirty="0">
                <a:latin typeface="Courier New" charset="0"/>
              </a:rPr>
              <a:t>hören h</a:t>
            </a:r>
          </a:p>
          <a:p>
            <a:pPr>
              <a:defRPr/>
            </a:pPr>
            <a:r>
              <a:rPr lang="de-DE" b="1" dirty="0" err="1">
                <a:latin typeface="Courier New" charset="0"/>
              </a:rPr>
              <a:t>group</a:t>
            </a:r>
            <a:r>
              <a:rPr lang="de-DE" b="1" dirty="0">
                <a:latin typeface="Courier New" charset="0"/>
              </a:rPr>
              <a:t> </a:t>
            </a:r>
            <a:r>
              <a:rPr lang="de-DE" b="1" dirty="0" err="1">
                <a:latin typeface="Courier New" charset="0"/>
              </a:rPr>
              <a:t>by</a:t>
            </a:r>
            <a:r>
              <a:rPr lang="de-DE" b="1" dirty="0">
                <a:latin typeface="Courier New" charset="0"/>
              </a:rPr>
              <a:t> </a:t>
            </a:r>
            <a:r>
              <a:rPr lang="de-DE" dirty="0" err="1">
                <a:latin typeface="Courier New" charset="0"/>
              </a:rPr>
              <a:t>h.MatrNr</a:t>
            </a:r>
            <a:endParaRPr lang="de-DE" dirty="0">
              <a:latin typeface="Courier New" charset="0"/>
            </a:endParaRPr>
          </a:p>
          <a:p>
            <a:pPr>
              <a:defRPr/>
            </a:pPr>
            <a:r>
              <a:rPr lang="de-DE" b="1" dirty="0" err="1" smtClean="0">
                <a:latin typeface="Courier New" charset="0"/>
              </a:rPr>
              <a:t>having</a:t>
            </a:r>
            <a:r>
              <a:rPr lang="de-DE" b="1" dirty="0" smtClean="0">
                <a:latin typeface="Courier New" charset="0"/>
              </a:rPr>
              <a:t> </a:t>
            </a:r>
            <a:r>
              <a:rPr lang="de-DE" b="1" dirty="0" err="1">
                <a:latin typeface="Courier New" charset="0"/>
              </a:rPr>
              <a:t>count</a:t>
            </a:r>
            <a:r>
              <a:rPr lang="de-DE" b="1" dirty="0">
                <a:latin typeface="Courier New" charset="0"/>
              </a:rPr>
              <a:t> (*) = (</a:t>
            </a:r>
            <a:r>
              <a:rPr lang="de-DE" b="1" dirty="0" err="1">
                <a:latin typeface="Courier New" charset="0"/>
              </a:rPr>
              <a:t>select</a:t>
            </a:r>
            <a:r>
              <a:rPr lang="de-DE" b="1" dirty="0">
                <a:latin typeface="Courier New" charset="0"/>
              </a:rPr>
              <a:t> </a:t>
            </a:r>
            <a:r>
              <a:rPr lang="de-DE" b="1" dirty="0" err="1">
                <a:latin typeface="Courier New" charset="0"/>
              </a:rPr>
              <a:t>count</a:t>
            </a:r>
            <a:r>
              <a:rPr lang="de-DE" b="1" dirty="0">
                <a:latin typeface="Courier New" charset="0"/>
              </a:rPr>
              <a:t> (*) </a:t>
            </a:r>
            <a:r>
              <a:rPr lang="de-DE" b="1" dirty="0" err="1">
                <a:latin typeface="Courier New" charset="0"/>
              </a:rPr>
              <a:t>from</a:t>
            </a:r>
            <a:r>
              <a:rPr lang="de-DE" b="1" dirty="0">
                <a:latin typeface="Courier New" charset="0"/>
              </a:rPr>
              <a:t> </a:t>
            </a:r>
            <a:r>
              <a:rPr lang="de-DE" dirty="0">
                <a:latin typeface="Courier New" charset="0"/>
              </a:rPr>
              <a:t>Vorlesungen</a:t>
            </a:r>
            <a:r>
              <a:rPr lang="de-DE" b="1" dirty="0">
                <a:latin typeface="Courier New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16036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1022925" y="1547019"/>
            <a:ext cx="4155831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+mn-lt"/>
            </a:endParaRPr>
          </a:p>
        </p:txBody>
      </p:sp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2533737" y="1234282"/>
            <a:ext cx="798296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Projekte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003875" y="1559720"/>
            <a:ext cx="4108498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i="1" dirty="0" err="1">
                <a:latin typeface="+mn-lt"/>
              </a:rPr>
              <a:t>Nr</a:t>
            </a:r>
            <a:r>
              <a:rPr lang="de-DE" sz="1400" i="1" dirty="0">
                <a:latin typeface="+mn-lt"/>
              </a:rPr>
              <a:t>	Titel		</a:t>
            </a:r>
            <a:r>
              <a:rPr lang="de-DE" sz="1400" i="1" dirty="0" smtClean="0">
                <a:latin typeface="+mn-lt"/>
              </a:rPr>
              <a:t>                    Budget</a:t>
            </a:r>
            <a:endParaRPr lang="de-DE" sz="1400" i="1" dirty="0">
              <a:latin typeface="+mn-lt"/>
            </a:endParaRPr>
          </a:p>
        </p:txBody>
      </p:sp>
      <p:sp>
        <p:nvSpPr>
          <p:cNvPr id="11268" name="Line 5"/>
          <p:cNvSpPr>
            <a:spLocks noChangeShapeType="1"/>
          </p:cNvSpPr>
          <p:nvPr/>
        </p:nvSpPr>
        <p:spPr bwMode="auto">
          <a:xfrm>
            <a:off x="1028786" y="1845469"/>
            <a:ext cx="41397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>
            <a:off x="1022925" y="2150269"/>
            <a:ext cx="415143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1270" name="Line 7"/>
          <p:cNvSpPr>
            <a:spLocks noChangeShapeType="1"/>
          </p:cNvSpPr>
          <p:nvPr/>
        </p:nvSpPr>
        <p:spPr bwMode="auto">
          <a:xfrm>
            <a:off x="1022925" y="2455069"/>
            <a:ext cx="415143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60776" name="Rectangle 8"/>
          <p:cNvSpPr>
            <a:spLocks noChangeArrowheads="1"/>
          </p:cNvSpPr>
          <p:nvPr/>
        </p:nvSpPr>
        <p:spPr bwMode="auto">
          <a:xfrm>
            <a:off x="6233832" y="1726407"/>
            <a:ext cx="1905000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+mn-lt"/>
            </a:endParaRPr>
          </a:p>
        </p:txBody>
      </p:sp>
      <p:sp>
        <p:nvSpPr>
          <p:cNvPr id="11272" name="Rectangle 9"/>
          <p:cNvSpPr>
            <a:spLocks noChangeArrowheads="1"/>
          </p:cNvSpPr>
          <p:nvPr/>
        </p:nvSpPr>
        <p:spPr bwMode="auto">
          <a:xfrm>
            <a:off x="6214783" y="1739107"/>
            <a:ext cx="202940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i="1">
                <a:latin typeface="+mn-lt"/>
              </a:rPr>
              <a:t>Nr	Kurz	</a:t>
            </a:r>
          </a:p>
        </p:txBody>
      </p:sp>
      <p:sp>
        <p:nvSpPr>
          <p:cNvPr id="11273" name="Line 10"/>
          <p:cNvSpPr>
            <a:spLocks noChangeShapeType="1"/>
          </p:cNvSpPr>
          <p:nvPr/>
        </p:nvSpPr>
        <p:spPr bwMode="auto">
          <a:xfrm>
            <a:off x="6239694" y="2024857"/>
            <a:ext cx="189327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1274" name="Line 11"/>
          <p:cNvSpPr>
            <a:spLocks noChangeShapeType="1"/>
          </p:cNvSpPr>
          <p:nvPr/>
        </p:nvSpPr>
        <p:spPr bwMode="auto">
          <a:xfrm>
            <a:off x="6233832" y="2329657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1275" name="Line 12"/>
          <p:cNvSpPr>
            <a:spLocks noChangeShapeType="1"/>
          </p:cNvSpPr>
          <p:nvPr/>
        </p:nvSpPr>
        <p:spPr bwMode="auto">
          <a:xfrm>
            <a:off x="6233832" y="2634457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1276" name="Rectangle 13"/>
          <p:cNvSpPr>
            <a:spLocks noChangeArrowheads="1"/>
          </p:cNvSpPr>
          <p:nvPr/>
        </p:nvSpPr>
        <p:spPr bwMode="auto">
          <a:xfrm>
            <a:off x="6303346" y="1124744"/>
            <a:ext cx="1752786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de-DE" sz="1400">
                <a:latin typeface="+mn-lt"/>
              </a:rPr>
              <a:t>Projektdurchführung</a:t>
            </a:r>
          </a:p>
          <a:p>
            <a:pPr algn="ctr"/>
            <a:r>
              <a:rPr lang="de-DE" sz="1400">
                <a:latin typeface="+mn-lt"/>
              </a:rPr>
              <a:t>(Ausschnitt)</a:t>
            </a:r>
          </a:p>
        </p:txBody>
      </p:sp>
      <p:sp>
        <p:nvSpPr>
          <p:cNvPr id="160782" name="Rectangle 14"/>
          <p:cNvSpPr>
            <a:spLocks noChangeArrowheads="1"/>
          </p:cNvSpPr>
          <p:nvPr/>
        </p:nvSpPr>
        <p:spPr bwMode="auto">
          <a:xfrm>
            <a:off x="1058094" y="3821907"/>
            <a:ext cx="4155831" cy="1206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+mn-lt"/>
            </a:endParaRPr>
          </a:p>
        </p:txBody>
      </p:sp>
      <p:sp>
        <p:nvSpPr>
          <p:cNvPr id="11278" name="Rectangle 15"/>
          <p:cNvSpPr>
            <a:spLocks noChangeArrowheads="1"/>
          </p:cNvSpPr>
          <p:nvPr/>
        </p:nvSpPr>
        <p:spPr bwMode="auto">
          <a:xfrm>
            <a:off x="1039045" y="3834607"/>
            <a:ext cx="4001096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i="1">
                <a:latin typeface="+mn-lt"/>
              </a:rPr>
              <a:t>Kurz	Name		Oberabteilung</a:t>
            </a:r>
          </a:p>
        </p:txBody>
      </p:sp>
      <p:sp>
        <p:nvSpPr>
          <p:cNvPr id="11279" name="Rectangle 16"/>
          <p:cNvSpPr>
            <a:spLocks noChangeArrowheads="1"/>
          </p:cNvSpPr>
          <p:nvPr/>
        </p:nvSpPr>
        <p:spPr bwMode="auto">
          <a:xfrm>
            <a:off x="1030252" y="4444207"/>
            <a:ext cx="3367911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UXSW	Unix SW		LTSW</a:t>
            </a:r>
          </a:p>
        </p:txBody>
      </p:sp>
      <p:sp>
        <p:nvSpPr>
          <p:cNvPr id="11280" name="Line 17"/>
          <p:cNvSpPr>
            <a:spLocks noChangeShapeType="1"/>
          </p:cNvSpPr>
          <p:nvPr/>
        </p:nvSpPr>
        <p:spPr bwMode="auto">
          <a:xfrm>
            <a:off x="1063955" y="4120357"/>
            <a:ext cx="41397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1281" name="Line 18"/>
          <p:cNvSpPr>
            <a:spLocks noChangeShapeType="1"/>
          </p:cNvSpPr>
          <p:nvPr/>
        </p:nvSpPr>
        <p:spPr bwMode="auto">
          <a:xfrm>
            <a:off x="1058094" y="4425157"/>
            <a:ext cx="415143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1282" name="Line 19"/>
          <p:cNvSpPr>
            <a:spLocks noChangeShapeType="1"/>
          </p:cNvSpPr>
          <p:nvPr/>
        </p:nvSpPr>
        <p:spPr bwMode="auto">
          <a:xfrm>
            <a:off x="1058094" y="4729957"/>
            <a:ext cx="415143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1283" name="Rectangle 20"/>
          <p:cNvSpPr>
            <a:spLocks noChangeArrowheads="1"/>
          </p:cNvSpPr>
          <p:nvPr/>
        </p:nvSpPr>
        <p:spPr bwMode="auto">
          <a:xfrm>
            <a:off x="2032575" y="3509169"/>
            <a:ext cx="2042916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Abteilungen (Ausschnitt)</a:t>
            </a:r>
          </a:p>
        </p:txBody>
      </p:sp>
      <p:sp>
        <p:nvSpPr>
          <p:cNvPr id="11284" name="Rectangle 21"/>
          <p:cNvSpPr>
            <a:spLocks noChangeArrowheads="1"/>
          </p:cNvSpPr>
          <p:nvPr/>
        </p:nvSpPr>
        <p:spPr bwMode="auto">
          <a:xfrm>
            <a:off x="467544" y="1558132"/>
            <a:ext cx="29048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b="1">
                <a:latin typeface="+mn-lt"/>
              </a:rPr>
              <a:t>p</a:t>
            </a:r>
          </a:p>
        </p:txBody>
      </p:sp>
      <p:sp>
        <p:nvSpPr>
          <p:cNvPr id="11285" name="Rectangle 22"/>
          <p:cNvSpPr>
            <a:spLocks noChangeArrowheads="1"/>
          </p:cNvSpPr>
          <p:nvPr/>
        </p:nvSpPr>
        <p:spPr bwMode="auto">
          <a:xfrm>
            <a:off x="625806" y="1558132"/>
            <a:ext cx="394340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dirty="0" smtClean="0">
                <a:latin typeface="+mn-lt"/>
              </a:rPr>
              <a:t>⟶</a:t>
            </a:r>
            <a:endParaRPr lang="de-DE" sz="1400" dirty="0">
              <a:latin typeface="+mn-lt"/>
            </a:endParaRPr>
          </a:p>
        </p:txBody>
      </p:sp>
      <p:sp>
        <p:nvSpPr>
          <p:cNvPr id="11286" name="Rectangle 23"/>
          <p:cNvSpPr>
            <a:spLocks noChangeArrowheads="1"/>
          </p:cNvSpPr>
          <p:nvPr/>
        </p:nvSpPr>
        <p:spPr bwMode="auto">
          <a:xfrm>
            <a:off x="5567083" y="1710532"/>
            <a:ext cx="398222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b="1">
                <a:latin typeface="+mn-lt"/>
              </a:rPr>
              <a:t>pd</a:t>
            </a:r>
          </a:p>
        </p:txBody>
      </p:sp>
      <p:sp>
        <p:nvSpPr>
          <p:cNvPr id="11287" name="Rectangle 24"/>
          <p:cNvSpPr>
            <a:spLocks noChangeArrowheads="1"/>
          </p:cNvSpPr>
          <p:nvPr/>
        </p:nvSpPr>
        <p:spPr bwMode="auto">
          <a:xfrm>
            <a:off x="5848437" y="1710532"/>
            <a:ext cx="394340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dirty="0"/>
              <a:t>⟶</a:t>
            </a:r>
          </a:p>
        </p:txBody>
      </p:sp>
      <p:sp>
        <p:nvSpPr>
          <p:cNvPr id="11288" name="Rectangle 25"/>
          <p:cNvSpPr>
            <a:spLocks noChangeArrowheads="1"/>
          </p:cNvSpPr>
          <p:nvPr/>
        </p:nvSpPr>
        <p:spPr bwMode="auto">
          <a:xfrm>
            <a:off x="520298" y="3833019"/>
            <a:ext cx="277321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b="1">
                <a:latin typeface="+mn-lt"/>
              </a:rPr>
              <a:t>a</a:t>
            </a:r>
          </a:p>
        </p:txBody>
      </p:sp>
      <p:sp>
        <p:nvSpPr>
          <p:cNvPr id="11289" name="Rectangle 26"/>
          <p:cNvSpPr>
            <a:spLocks noChangeArrowheads="1"/>
          </p:cNvSpPr>
          <p:nvPr/>
        </p:nvSpPr>
        <p:spPr bwMode="auto">
          <a:xfrm>
            <a:off x="678560" y="3833019"/>
            <a:ext cx="394340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dirty="0"/>
              <a:t>⟶</a:t>
            </a:r>
          </a:p>
        </p:txBody>
      </p:sp>
      <p:sp>
        <p:nvSpPr>
          <p:cNvPr id="11290" name="Rectangle 27"/>
          <p:cNvSpPr>
            <a:spLocks noChangeArrowheads="1"/>
          </p:cNvSpPr>
          <p:nvPr/>
        </p:nvSpPr>
        <p:spPr bwMode="auto">
          <a:xfrm>
            <a:off x="1039045" y="4139407"/>
            <a:ext cx="335027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MFSW	Mainframe SW	LTSW</a:t>
            </a:r>
          </a:p>
        </p:txBody>
      </p: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1039044" y="4749007"/>
            <a:ext cx="3380735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PERS	Personal		</a:t>
            </a:r>
            <a:r>
              <a:rPr lang="de-DE" sz="1400" b="1">
                <a:latin typeface="+mn-lt"/>
              </a:rPr>
              <a:t>NULL</a:t>
            </a:r>
          </a:p>
        </p:txBody>
      </p:sp>
      <p:sp>
        <p:nvSpPr>
          <p:cNvPr id="11292" name="Rectangle 29"/>
          <p:cNvSpPr>
            <a:spLocks noChangeArrowheads="1"/>
          </p:cNvSpPr>
          <p:nvPr/>
        </p:nvSpPr>
        <p:spPr bwMode="auto">
          <a:xfrm>
            <a:off x="6214783" y="2043907"/>
            <a:ext cx="202940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100	MFSW	</a:t>
            </a:r>
          </a:p>
        </p:txBody>
      </p:sp>
      <p:sp>
        <p:nvSpPr>
          <p:cNvPr id="11293" name="Rectangle 30"/>
          <p:cNvSpPr>
            <a:spLocks noChangeArrowheads="1"/>
          </p:cNvSpPr>
          <p:nvPr/>
        </p:nvSpPr>
        <p:spPr bwMode="auto">
          <a:xfrm>
            <a:off x="6214783" y="2653507"/>
            <a:ext cx="1580562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300	MFSW</a:t>
            </a:r>
          </a:p>
        </p:txBody>
      </p:sp>
      <p:sp>
        <p:nvSpPr>
          <p:cNvPr id="11294" name="Rectangle 31"/>
          <p:cNvSpPr>
            <a:spLocks noChangeArrowheads="1"/>
          </p:cNvSpPr>
          <p:nvPr/>
        </p:nvSpPr>
        <p:spPr bwMode="auto">
          <a:xfrm>
            <a:off x="6214783" y="2348707"/>
            <a:ext cx="1490794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200	PERS</a:t>
            </a:r>
          </a:p>
        </p:txBody>
      </p:sp>
      <p:sp>
        <p:nvSpPr>
          <p:cNvPr id="11295" name="Rectangle 32"/>
          <p:cNvSpPr>
            <a:spLocks noChangeArrowheads="1"/>
          </p:cNvSpPr>
          <p:nvPr/>
        </p:nvSpPr>
        <p:spPr bwMode="auto">
          <a:xfrm>
            <a:off x="1003875" y="1864520"/>
            <a:ext cx="4114910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dirty="0">
                <a:latin typeface="+mn-lt"/>
              </a:rPr>
              <a:t>100	DB Fahrpläne	</a:t>
            </a:r>
            <a:r>
              <a:rPr lang="de-DE" sz="1400" dirty="0" smtClean="0">
                <a:latin typeface="+mn-lt"/>
              </a:rPr>
              <a:t>                300.000</a:t>
            </a:r>
            <a:endParaRPr lang="de-DE" sz="1400" dirty="0">
              <a:latin typeface="+mn-lt"/>
            </a:endParaRPr>
          </a:p>
        </p:txBody>
      </p:sp>
      <p:sp>
        <p:nvSpPr>
          <p:cNvPr id="11296" name="Rectangle 33"/>
          <p:cNvSpPr>
            <a:spLocks noChangeArrowheads="1"/>
          </p:cNvSpPr>
          <p:nvPr/>
        </p:nvSpPr>
        <p:spPr bwMode="auto">
          <a:xfrm>
            <a:off x="1003875" y="2474120"/>
            <a:ext cx="4191854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dirty="0">
                <a:latin typeface="+mn-lt"/>
              </a:rPr>
              <a:t>300	Telekom Statistik	</a:t>
            </a:r>
            <a:r>
              <a:rPr lang="de-DE" sz="1400" dirty="0" smtClean="0">
                <a:latin typeface="+mn-lt"/>
              </a:rPr>
              <a:t>                200.000</a:t>
            </a:r>
            <a:endParaRPr lang="de-DE" sz="1400" dirty="0">
              <a:latin typeface="+mn-lt"/>
            </a:endParaRPr>
          </a:p>
        </p:txBody>
      </p:sp>
      <p:sp>
        <p:nvSpPr>
          <p:cNvPr id="11297" name="Rectangle 34"/>
          <p:cNvSpPr>
            <a:spLocks noChangeArrowheads="1"/>
          </p:cNvSpPr>
          <p:nvPr/>
        </p:nvSpPr>
        <p:spPr bwMode="auto">
          <a:xfrm>
            <a:off x="995083" y="2169320"/>
            <a:ext cx="4191854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dirty="0">
                <a:latin typeface="+mn-lt"/>
              </a:rPr>
              <a:t>200	ADAC Kundenstamm	</a:t>
            </a:r>
            <a:r>
              <a:rPr lang="de-DE" sz="1400" dirty="0" smtClean="0">
                <a:latin typeface="+mn-lt"/>
              </a:rPr>
              <a:t>                 100.000</a:t>
            </a:r>
            <a:endParaRPr lang="de-DE" sz="1400" dirty="0">
              <a:latin typeface="+mn-lt"/>
            </a:endParaRPr>
          </a:p>
        </p:txBody>
      </p:sp>
      <p:sp>
        <p:nvSpPr>
          <p:cNvPr id="160803" name="Rectangle 35"/>
          <p:cNvSpPr>
            <a:spLocks noChangeArrowheads="1"/>
          </p:cNvSpPr>
          <p:nvPr/>
        </p:nvSpPr>
        <p:spPr bwMode="auto">
          <a:xfrm>
            <a:off x="6368648" y="5337969"/>
            <a:ext cx="1518138" cy="9588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+mn-lt"/>
            </a:endParaRPr>
          </a:p>
        </p:txBody>
      </p:sp>
      <p:sp>
        <p:nvSpPr>
          <p:cNvPr id="11299" name="Rectangle 36"/>
          <p:cNvSpPr>
            <a:spLocks noChangeArrowheads="1"/>
          </p:cNvSpPr>
          <p:nvPr/>
        </p:nvSpPr>
        <p:spPr bwMode="auto">
          <a:xfrm>
            <a:off x="5477694" y="5996783"/>
            <a:ext cx="279742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400">
              <a:latin typeface="+mn-lt"/>
            </a:endParaRPr>
          </a:p>
        </p:txBody>
      </p:sp>
      <p:sp>
        <p:nvSpPr>
          <p:cNvPr id="11300" name="Line 37"/>
          <p:cNvSpPr>
            <a:spLocks noChangeShapeType="1"/>
          </p:cNvSpPr>
          <p:nvPr/>
        </p:nvSpPr>
        <p:spPr bwMode="auto">
          <a:xfrm>
            <a:off x="6368648" y="5984082"/>
            <a:ext cx="15181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1301" name="Line 38"/>
          <p:cNvSpPr>
            <a:spLocks noChangeShapeType="1"/>
          </p:cNvSpPr>
          <p:nvPr/>
        </p:nvSpPr>
        <p:spPr bwMode="auto">
          <a:xfrm>
            <a:off x="6374509" y="5636419"/>
            <a:ext cx="150641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1302" name="Rectangle 39"/>
          <p:cNvSpPr>
            <a:spLocks noChangeArrowheads="1"/>
          </p:cNvSpPr>
          <p:nvPr/>
        </p:nvSpPr>
        <p:spPr bwMode="auto">
          <a:xfrm>
            <a:off x="5483556" y="5355432"/>
            <a:ext cx="1413850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i="1">
                <a:latin typeface="+mn-lt"/>
              </a:rPr>
              <a:t>	Titel</a:t>
            </a:r>
          </a:p>
        </p:txBody>
      </p:sp>
      <p:sp>
        <p:nvSpPr>
          <p:cNvPr id="11303" name="Rectangle 40"/>
          <p:cNvSpPr>
            <a:spLocks noChangeArrowheads="1"/>
          </p:cNvSpPr>
          <p:nvPr/>
        </p:nvSpPr>
        <p:spPr bwMode="auto">
          <a:xfrm>
            <a:off x="5487952" y="5693570"/>
            <a:ext cx="210662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	DB Fahrpläne</a:t>
            </a:r>
          </a:p>
        </p:txBody>
      </p:sp>
      <p:sp>
        <p:nvSpPr>
          <p:cNvPr id="11304" name="Rectangle 41"/>
          <p:cNvSpPr>
            <a:spLocks noChangeArrowheads="1"/>
          </p:cNvSpPr>
          <p:nvPr/>
        </p:nvSpPr>
        <p:spPr bwMode="auto">
          <a:xfrm>
            <a:off x="5487952" y="6017420"/>
            <a:ext cx="2383012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	Telekom Statistik</a:t>
            </a:r>
          </a:p>
        </p:txBody>
      </p:sp>
      <p:sp>
        <p:nvSpPr>
          <p:cNvPr id="11305" name="Rectangle 42"/>
          <p:cNvSpPr>
            <a:spLocks noChangeArrowheads="1"/>
          </p:cNvSpPr>
          <p:nvPr/>
        </p:nvSpPr>
        <p:spPr bwMode="auto">
          <a:xfrm>
            <a:off x="5953944" y="4968082"/>
            <a:ext cx="1910781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Ergebnisrelation p.Titel</a:t>
            </a:r>
          </a:p>
        </p:txBody>
      </p:sp>
      <p:sp>
        <p:nvSpPr>
          <p:cNvPr id="11306" name="Freeform 43"/>
          <p:cNvSpPr>
            <a:spLocks/>
          </p:cNvSpPr>
          <p:nvPr/>
        </p:nvSpPr>
        <p:spPr bwMode="auto">
          <a:xfrm>
            <a:off x="1219286" y="2950369"/>
            <a:ext cx="5224097" cy="363538"/>
          </a:xfrm>
          <a:custGeom>
            <a:avLst/>
            <a:gdLst>
              <a:gd name="T0" fmla="*/ 2147483647 w 3565"/>
              <a:gd name="T1" fmla="*/ 2147483647 h 229"/>
              <a:gd name="T2" fmla="*/ 2147483647 w 3565"/>
              <a:gd name="T3" fmla="*/ 2147483647 h 229"/>
              <a:gd name="T4" fmla="*/ 0 w 3565"/>
              <a:gd name="T5" fmla="*/ 2147483647 h 229"/>
              <a:gd name="T6" fmla="*/ 0 w 3565"/>
              <a:gd name="T7" fmla="*/ 0 h 229"/>
              <a:gd name="T8" fmla="*/ 0 60000 65536"/>
              <a:gd name="T9" fmla="*/ 0 60000 65536"/>
              <a:gd name="T10" fmla="*/ 0 60000 65536"/>
              <a:gd name="T11" fmla="*/ 0 60000 65536"/>
              <a:gd name="T12" fmla="*/ 0 w 3565"/>
              <a:gd name="T13" fmla="*/ 0 h 229"/>
              <a:gd name="T14" fmla="*/ 3565 w 3565"/>
              <a:gd name="T15" fmla="*/ 229 h 2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65" h="229">
                <a:moveTo>
                  <a:pt x="3564" y="76"/>
                </a:moveTo>
                <a:lnTo>
                  <a:pt x="3564" y="228"/>
                </a:lnTo>
                <a:lnTo>
                  <a:pt x="0" y="228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sz="1400">
              <a:latin typeface="+mn-lt"/>
            </a:endParaRPr>
          </a:p>
        </p:txBody>
      </p:sp>
      <p:sp>
        <p:nvSpPr>
          <p:cNvPr id="11307" name="Freeform 44"/>
          <p:cNvSpPr>
            <a:spLocks/>
          </p:cNvSpPr>
          <p:nvPr/>
        </p:nvSpPr>
        <p:spPr bwMode="auto">
          <a:xfrm>
            <a:off x="1289625" y="3102769"/>
            <a:ext cx="6156081" cy="2382838"/>
          </a:xfrm>
          <a:custGeom>
            <a:avLst/>
            <a:gdLst>
              <a:gd name="T0" fmla="*/ 2147483647 w 4201"/>
              <a:gd name="T1" fmla="*/ 0 h 1501"/>
              <a:gd name="T2" fmla="*/ 2147483647 w 4201"/>
              <a:gd name="T3" fmla="*/ 2147483647 h 1501"/>
              <a:gd name="T4" fmla="*/ 2147483647 w 4201"/>
              <a:gd name="T5" fmla="*/ 2147483647 h 1501"/>
              <a:gd name="T6" fmla="*/ 0 w 4201"/>
              <a:gd name="T7" fmla="*/ 2147483647 h 1501"/>
              <a:gd name="T8" fmla="*/ 0 w 4201"/>
              <a:gd name="T9" fmla="*/ 2147483647 h 15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01"/>
              <a:gd name="T16" fmla="*/ 0 h 1501"/>
              <a:gd name="T17" fmla="*/ 4201 w 4201"/>
              <a:gd name="T18" fmla="*/ 1501 h 150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01" h="1501">
                <a:moveTo>
                  <a:pt x="4200" y="0"/>
                </a:moveTo>
                <a:lnTo>
                  <a:pt x="4200" y="135"/>
                </a:lnTo>
                <a:lnTo>
                  <a:pt x="2664" y="1500"/>
                </a:lnTo>
                <a:lnTo>
                  <a:pt x="0" y="1500"/>
                </a:lnTo>
                <a:lnTo>
                  <a:pt x="0" y="1352"/>
                </a:lnTo>
              </a:path>
            </a:pathLst>
          </a:custGeom>
          <a:noFill/>
          <a:ln w="12700" cap="rnd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 sz="1400">
              <a:latin typeface="+mn-lt"/>
            </a:endParaRPr>
          </a:p>
        </p:txBody>
      </p:sp>
      <p:sp>
        <p:nvSpPr>
          <p:cNvPr id="160813" name="Oval 45"/>
          <p:cNvSpPr>
            <a:spLocks noChangeArrowheads="1"/>
          </p:cNvSpPr>
          <p:nvPr/>
        </p:nvSpPr>
        <p:spPr bwMode="auto">
          <a:xfrm>
            <a:off x="6301240" y="4093369"/>
            <a:ext cx="316523" cy="304800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+mn-lt"/>
            </a:endParaRPr>
          </a:p>
        </p:txBody>
      </p:sp>
      <p:sp>
        <p:nvSpPr>
          <p:cNvPr id="11309" name="Rectangle 46"/>
          <p:cNvSpPr>
            <a:spLocks noChangeArrowheads="1"/>
          </p:cNvSpPr>
          <p:nvPr/>
        </p:nvSpPr>
        <p:spPr bwMode="auto">
          <a:xfrm>
            <a:off x="6312964" y="4098132"/>
            <a:ext cx="298160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i="1">
                <a:latin typeface="+mn-lt"/>
              </a:rPr>
              <a:t>=</a:t>
            </a:r>
          </a:p>
        </p:txBody>
      </p:sp>
      <p:sp>
        <p:nvSpPr>
          <p:cNvPr id="160815" name="Oval 47"/>
          <p:cNvSpPr>
            <a:spLocks noChangeArrowheads="1"/>
          </p:cNvSpPr>
          <p:nvPr/>
        </p:nvSpPr>
        <p:spPr bwMode="auto">
          <a:xfrm>
            <a:off x="5281332" y="3159919"/>
            <a:ext cx="316523" cy="304800"/>
          </a:xfrm>
          <a:prstGeom prst="ellipse">
            <a:avLst/>
          </a:prstGeom>
          <a:solidFill>
            <a:schemeClr val="accent1"/>
          </a:solidFill>
          <a:ln w="12700">
            <a:noFill/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+mn-lt"/>
            </a:endParaRPr>
          </a:p>
        </p:txBody>
      </p:sp>
      <p:sp>
        <p:nvSpPr>
          <p:cNvPr id="11311" name="Rectangle 48"/>
          <p:cNvSpPr>
            <a:spLocks noChangeArrowheads="1"/>
          </p:cNvSpPr>
          <p:nvPr/>
        </p:nvSpPr>
        <p:spPr bwMode="auto">
          <a:xfrm>
            <a:off x="5293056" y="3164682"/>
            <a:ext cx="298160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 i="1">
                <a:latin typeface="+mn-lt"/>
              </a:rPr>
              <a:t>=</a:t>
            </a:r>
          </a:p>
        </p:txBody>
      </p:sp>
      <p:sp>
        <p:nvSpPr>
          <p:cNvPr id="11312" name="AutoShape 49"/>
          <p:cNvSpPr>
            <a:spLocks noChangeArrowheads="1"/>
          </p:cNvSpPr>
          <p:nvPr/>
        </p:nvSpPr>
        <p:spPr bwMode="auto">
          <a:xfrm>
            <a:off x="1869917" y="4160044"/>
            <a:ext cx="1447800" cy="231775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400">
              <a:latin typeface="+mn-lt"/>
            </a:endParaRPr>
          </a:p>
        </p:txBody>
      </p:sp>
      <p:sp>
        <p:nvSpPr>
          <p:cNvPr id="11313" name="Rectangle 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+mn-lt"/>
                <a:ea typeface="ＭＳ Ｐゴシック" charset="0"/>
                <a:cs typeface="ＭＳ Ｐゴシック" charset="0"/>
              </a:rPr>
              <a:t>Join</a:t>
            </a:r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 im </a:t>
            </a:r>
            <a:r>
              <a:rPr lang="de-DE" dirty="0" err="1" smtClean="0">
                <a:latin typeface="+mn-lt"/>
                <a:ea typeface="ＭＳ Ｐゴシック" charset="0"/>
                <a:cs typeface="ＭＳ Ｐゴシック" charset="0"/>
              </a:rPr>
              <a:t>Where</a:t>
            </a:r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-Teil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592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Weiterverwendung von Anfragen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692" y="1123528"/>
            <a:ext cx="8540262" cy="52578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de-DE" sz="2000" dirty="0">
                <a:ea typeface="ＭＳ Ｐゴシック" charset="0"/>
              </a:rPr>
              <a:t>Definition einer Sicht (View</a:t>
            </a:r>
            <a:r>
              <a:rPr lang="de-DE" sz="2000" dirty="0" smtClean="0">
                <a:ea typeface="ＭＳ Ｐゴシック" charset="0"/>
              </a:rPr>
              <a:t>) am Beispiel</a:t>
            </a:r>
            <a:r>
              <a:rPr lang="de-DE" sz="2000" dirty="0">
                <a:ea typeface="ＭＳ Ｐゴシック" charset="0"/>
              </a:rPr>
              <a:t/>
            </a:r>
            <a:br>
              <a:rPr lang="de-DE" sz="2000" dirty="0">
                <a:ea typeface="ＭＳ Ｐゴシック" charset="0"/>
              </a:rPr>
            </a:br>
            <a:r>
              <a:rPr lang="de-DE" sz="2000" dirty="0">
                <a:ea typeface="ＭＳ Ｐゴシック" charset="0"/>
              </a:rPr>
              <a:t>	</a:t>
            </a:r>
            <a:endParaRPr lang="de-DE" sz="2000" dirty="0">
              <a:solidFill>
                <a:schemeClr val="accent1">
                  <a:lumMod val="50000"/>
                </a:schemeClr>
              </a:solidFill>
              <a:ea typeface="ＭＳ Ｐゴシック" charset="0"/>
            </a:endParaRPr>
          </a:p>
          <a:p>
            <a:pPr lvl="2">
              <a:lnSpc>
                <a:spcPct val="90000"/>
              </a:lnSpc>
            </a:pPr>
            <a:endParaRPr lang="de-DE" sz="1800" dirty="0" smtClean="0">
              <a:ea typeface="ＭＳ Ｐゴシック" charset="0"/>
            </a:endParaRPr>
          </a:p>
          <a:p>
            <a:pPr>
              <a:lnSpc>
                <a:spcPct val="90000"/>
              </a:lnSpc>
            </a:pPr>
            <a:endParaRPr lang="de-DE" sz="2200" dirty="0" smtClean="0">
              <a:ea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de-DE" sz="2000" dirty="0" smtClean="0">
                <a:ea typeface="ＭＳ Ｐゴシック" charset="0"/>
              </a:rPr>
              <a:t>Nicht </a:t>
            </a:r>
            <a:r>
              <a:rPr lang="de-DE" sz="2000" dirty="0">
                <a:ea typeface="ＭＳ Ｐゴシック" charset="0"/>
              </a:rPr>
              <a:t>das Ergebnis, sondern die Anfrage wird benannt.</a:t>
            </a:r>
          </a:p>
          <a:p>
            <a:pPr>
              <a:lnSpc>
                <a:spcPct val="90000"/>
              </a:lnSpc>
            </a:pPr>
            <a:r>
              <a:rPr lang="de-DE" sz="2000" dirty="0">
                <a:ea typeface="ＭＳ Ｐゴシック" charset="0"/>
              </a:rPr>
              <a:t>Bei jeder Verwendung wird die Basisanfrage über dem aktuellen Datenbestand </a:t>
            </a:r>
            <a:r>
              <a:rPr lang="de-DE" sz="2000" dirty="0" smtClean="0">
                <a:ea typeface="ＭＳ Ｐゴシック" charset="0"/>
              </a:rPr>
              <a:t>ausgewertet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de-DE" sz="1800" dirty="0" smtClean="0">
              <a:ea typeface="ＭＳ Ｐゴシック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de-DE" sz="1800" dirty="0" smtClean="0">
              <a:ea typeface="ＭＳ Ｐゴシック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sz="1800" dirty="0">
                <a:ea typeface="ＭＳ Ｐゴシック" charset="0"/>
              </a:rPr>
              <a:t>	</a:t>
            </a:r>
            <a:br>
              <a:rPr lang="de-DE" sz="1800" dirty="0">
                <a:ea typeface="ＭＳ Ｐゴシック" charset="0"/>
              </a:rPr>
            </a:br>
            <a:r>
              <a:rPr lang="de-DE" sz="1800" dirty="0">
                <a:ea typeface="ＭＳ Ｐゴシック" charset="0"/>
              </a:rPr>
              <a:t>	</a:t>
            </a:r>
            <a:r>
              <a:rPr lang="de-DE" sz="1800" dirty="0" err="1" smtClean="0">
                <a:ea typeface="ＭＳ Ｐゴシック" charset="0"/>
              </a:rPr>
              <a:t>SWUnterabteilungen</a:t>
            </a:r>
            <a:r>
              <a:rPr lang="de-DE" sz="1800" dirty="0" smtClean="0">
                <a:ea typeface="ＭＳ Ｐゴシック" charset="0"/>
              </a:rPr>
              <a:t> </a:t>
            </a:r>
            <a:r>
              <a:rPr lang="de-DE" sz="1800" dirty="0">
                <a:ea typeface="ＭＳ Ｐゴシック" charset="0"/>
              </a:rPr>
              <a:t>wird wie eine </a:t>
            </a:r>
            <a:r>
              <a:rPr lang="de-DE" sz="1800" dirty="0" smtClean="0">
                <a:ea typeface="ＭＳ Ｐゴシック" charset="0"/>
              </a:rPr>
              <a:t>gewöhnliche </a:t>
            </a:r>
            <a:r>
              <a:rPr lang="de-DE" sz="1800" dirty="0">
                <a:ea typeface="ＭＳ Ｐゴシック" charset="0"/>
              </a:rPr>
              <a:t>Basistabelle verwendet.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de-DE" sz="2000" dirty="0">
                <a:ea typeface="ＭＳ Ｐゴシック" charset="0"/>
              </a:rPr>
              <a:t>Direkte Verwendung eines Anfrageergebnisses als Bereichsrelation einer komplexen </a:t>
            </a:r>
            <a:r>
              <a:rPr lang="de-DE" sz="2000" dirty="0" smtClean="0">
                <a:ea typeface="ＭＳ Ｐゴシック" charset="0"/>
              </a:rPr>
              <a:t>Anfrage</a:t>
            </a:r>
            <a:endParaRPr lang="de-DE" sz="2000" dirty="0">
              <a:ea typeface="ＭＳ Ｐゴシック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de-DE" sz="1800" dirty="0">
                <a:ea typeface="ＭＳ Ｐゴシック" charset="0"/>
              </a:rPr>
              <a:t>	</a:t>
            </a:r>
            <a:endParaRPr lang="de-DE" sz="1800" dirty="0">
              <a:solidFill>
                <a:schemeClr val="accent1">
                  <a:lumMod val="50000"/>
                </a:schemeClr>
              </a:solidFill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29089" y="1665112"/>
            <a:ext cx="3910046" cy="588366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marL="7938" lvl="1">
              <a:lnSpc>
                <a:spcPct val="90000"/>
              </a:lnSpc>
            </a:pPr>
            <a:r>
              <a:rPr lang="de-DE" sz="1200" b="1" dirty="0" err="1">
                <a:latin typeface="Courier" charset="0"/>
                <a:ea typeface="Courier" charset="0"/>
                <a:cs typeface="Courier" charset="0"/>
              </a:rPr>
              <a:t>create</a:t>
            </a:r>
            <a:r>
              <a:rPr lang="de-DE" sz="1200" b="1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200" b="1" dirty="0" err="1">
                <a:latin typeface="Courier" charset="0"/>
                <a:ea typeface="Courier" charset="0"/>
                <a:cs typeface="Courier" charset="0"/>
              </a:rPr>
              <a:t>view</a:t>
            </a:r>
            <a:r>
              <a:rPr lang="de-DE" sz="12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200" dirty="0" err="1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SWUnterabteilungen</a:t>
            </a:r>
            <a:r>
              <a:rPr lang="de-DE" sz="1200" b="1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200" b="1" dirty="0" err="1">
                <a:latin typeface="Courier" charset="0"/>
                <a:ea typeface="Courier" charset="0"/>
                <a:cs typeface="Courier" charset="0"/>
              </a:rPr>
              <a:t>as</a:t>
            </a:r>
            <a:r>
              <a:rPr lang="de-DE" sz="1200" b="1" dirty="0">
                <a:latin typeface="Courier" charset="0"/>
                <a:ea typeface="Courier" charset="0"/>
                <a:cs typeface="Courier" charset="0"/>
              </a:rPr>
              <a:t/>
            </a:r>
            <a:br>
              <a:rPr lang="de-DE" sz="1200" b="1" dirty="0">
                <a:latin typeface="Courier" charset="0"/>
                <a:ea typeface="Courier" charset="0"/>
                <a:cs typeface="Courier" charset="0"/>
              </a:rPr>
            </a:br>
            <a:r>
              <a:rPr lang="de-DE" sz="1200" dirty="0" err="1" smtClean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de-DE" sz="1200" dirty="0" smtClean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200" dirty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Name, Kurz   </a:t>
            </a:r>
            <a:endParaRPr lang="de-DE" sz="1200" dirty="0" smtClean="0">
              <a:solidFill>
                <a:srgbClr val="063AFF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7938" lvl="1">
              <a:lnSpc>
                <a:spcPct val="90000"/>
              </a:lnSpc>
            </a:pPr>
            <a:r>
              <a:rPr lang="de-DE" sz="1200" dirty="0" err="1" smtClean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de-DE" sz="1200" dirty="0" smtClean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200" dirty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Abteilungen</a:t>
            </a:r>
            <a:r>
              <a:rPr lang="de-DE" sz="1200" i="1" dirty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200" dirty="0" err="1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where</a:t>
            </a:r>
            <a:r>
              <a:rPr lang="de-DE" sz="1200" dirty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200" dirty="0" err="1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Oberabt</a:t>
            </a:r>
            <a:r>
              <a:rPr lang="de-DE" sz="1200" dirty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 = 'LTSW</a:t>
            </a:r>
            <a:r>
              <a:rPr lang="de-DE" sz="1200" dirty="0" smtClean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';</a:t>
            </a:r>
            <a:endParaRPr lang="de-DE" sz="1200" dirty="0">
              <a:solidFill>
                <a:srgbClr val="063AFF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93960" y="3429749"/>
            <a:ext cx="2980304" cy="754566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marL="7938" lvl="1">
              <a:lnSpc>
                <a:spcPct val="90000"/>
              </a:lnSpc>
            </a:pPr>
            <a:r>
              <a:rPr lang="de-DE" sz="1200" b="1" dirty="0" err="1" smtClean="0"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de-DE" sz="12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200" dirty="0" err="1">
                <a:latin typeface="Courier" charset="0"/>
                <a:ea typeface="Courier" charset="0"/>
                <a:cs typeface="Courier" charset="0"/>
              </a:rPr>
              <a:t>u.name</a:t>
            </a:r>
            <a:r>
              <a:rPr lang="de-DE" sz="1200" dirty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de-DE" sz="1200" dirty="0" err="1">
                <a:latin typeface="Courier" charset="0"/>
                <a:ea typeface="Courier" charset="0"/>
                <a:cs typeface="Courier" charset="0"/>
              </a:rPr>
              <a:t>p.nr</a:t>
            </a:r>
            <a:endParaRPr lang="de-DE" sz="1200" dirty="0">
              <a:latin typeface="Courier" charset="0"/>
              <a:ea typeface="Courier" charset="0"/>
              <a:cs typeface="Courier" charset="0"/>
            </a:endParaRPr>
          </a:p>
          <a:p>
            <a:pPr marL="7938" lvl="1">
              <a:lnSpc>
                <a:spcPct val="90000"/>
              </a:lnSpc>
            </a:pPr>
            <a:r>
              <a:rPr lang="de-DE" sz="1200" b="1" dirty="0" err="1" smtClean="0"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de-DE" sz="12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200" dirty="0" err="1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SWUnterabteilungen</a:t>
            </a:r>
            <a:r>
              <a:rPr lang="de-DE" sz="1200" dirty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200" dirty="0" err="1">
                <a:latin typeface="Courier" charset="0"/>
                <a:ea typeface="Courier" charset="0"/>
                <a:cs typeface="Courier" charset="0"/>
              </a:rPr>
              <a:t>u</a:t>
            </a:r>
            <a:r>
              <a:rPr lang="de-DE" sz="1200" dirty="0">
                <a:latin typeface="Courier" charset="0"/>
                <a:ea typeface="Courier" charset="0"/>
                <a:cs typeface="Courier" charset="0"/>
              </a:rPr>
              <a:t>, </a:t>
            </a:r>
            <a:endParaRPr lang="de-DE" sz="1200" dirty="0" smtClean="0">
              <a:latin typeface="Courier" charset="0"/>
              <a:ea typeface="Courier" charset="0"/>
              <a:cs typeface="Courier" charset="0"/>
            </a:endParaRPr>
          </a:p>
          <a:p>
            <a:pPr marL="7938" lvl="1">
              <a:lnSpc>
                <a:spcPct val="90000"/>
              </a:lnSpc>
            </a:pPr>
            <a:r>
              <a:rPr lang="de-DE" sz="12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200" dirty="0" smtClean="0"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de-DE" sz="1200" dirty="0" err="1" smtClean="0">
                <a:latin typeface="Courier" charset="0"/>
                <a:ea typeface="Courier" charset="0"/>
                <a:cs typeface="Courier" charset="0"/>
              </a:rPr>
              <a:t>Projektdurchfuehrungen</a:t>
            </a:r>
            <a:r>
              <a:rPr lang="de-DE" sz="12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200" dirty="0">
                <a:latin typeface="Courier" charset="0"/>
                <a:ea typeface="Courier" charset="0"/>
                <a:cs typeface="Courier" charset="0"/>
              </a:rPr>
              <a:t>p</a:t>
            </a:r>
          </a:p>
          <a:p>
            <a:pPr marL="7938" lvl="1">
              <a:lnSpc>
                <a:spcPct val="90000"/>
              </a:lnSpc>
            </a:pPr>
            <a:r>
              <a:rPr lang="de-DE" sz="1200" b="1" dirty="0" err="1" smtClean="0">
                <a:latin typeface="Courier" charset="0"/>
                <a:ea typeface="Courier" charset="0"/>
                <a:cs typeface="Courier" charset="0"/>
              </a:rPr>
              <a:t>where</a:t>
            </a:r>
            <a:r>
              <a:rPr lang="de-DE" sz="12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200" dirty="0" err="1">
                <a:latin typeface="Courier" charset="0"/>
                <a:ea typeface="Courier" charset="0"/>
                <a:cs typeface="Courier" charset="0"/>
              </a:rPr>
              <a:t>u.kurz</a:t>
            </a:r>
            <a:r>
              <a:rPr lang="de-DE" sz="1200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de-DE" sz="1200" dirty="0" err="1">
                <a:latin typeface="Courier" charset="0"/>
                <a:ea typeface="Courier" charset="0"/>
                <a:cs typeface="Courier" charset="0"/>
              </a:rPr>
              <a:t>p.kurz</a:t>
            </a:r>
            <a:r>
              <a:rPr lang="de-DE" sz="1200" dirty="0">
                <a:latin typeface="Courier" charset="0"/>
                <a:ea typeface="Courier" charset="0"/>
                <a:cs typeface="Courier" charset="0"/>
              </a:rPr>
              <a:t>;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236023" y="5294364"/>
            <a:ext cx="3352201" cy="108696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marL="7938" lvl="1">
              <a:lnSpc>
                <a:spcPct val="90000"/>
              </a:lnSpc>
            </a:pPr>
            <a:r>
              <a:rPr lang="de-DE" sz="1200" b="1" dirty="0" err="1"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de-DE" sz="1200" dirty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200" dirty="0" err="1">
                <a:latin typeface="Courier" charset="0"/>
                <a:ea typeface="Courier" charset="0"/>
                <a:cs typeface="Courier" charset="0"/>
              </a:rPr>
              <a:t>u.Name</a:t>
            </a:r>
            <a:r>
              <a:rPr lang="de-DE" sz="1200" dirty="0"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de-DE" sz="1200" dirty="0" err="1">
                <a:latin typeface="Courier" charset="0"/>
                <a:ea typeface="Courier" charset="0"/>
                <a:cs typeface="Courier" charset="0"/>
              </a:rPr>
              <a:t>p.Nr</a:t>
            </a:r>
            <a:endParaRPr lang="de-DE" sz="1200" dirty="0">
              <a:latin typeface="Courier" charset="0"/>
              <a:ea typeface="Courier" charset="0"/>
              <a:cs typeface="Courier" charset="0"/>
            </a:endParaRPr>
          </a:p>
          <a:p>
            <a:pPr marL="7938" lvl="1">
              <a:lnSpc>
                <a:spcPct val="90000"/>
              </a:lnSpc>
            </a:pPr>
            <a:r>
              <a:rPr lang="de-DE" sz="1200" b="1" dirty="0" err="1" smtClean="0"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de-DE" sz="12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200" dirty="0" smtClean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(</a:t>
            </a:r>
            <a:r>
              <a:rPr lang="de-DE" sz="1200" dirty="0" err="1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select</a:t>
            </a:r>
            <a:r>
              <a:rPr lang="de-DE" sz="1200" dirty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 Name, Kurz </a:t>
            </a:r>
            <a:endParaRPr lang="de-DE" sz="1200" dirty="0" smtClean="0">
              <a:solidFill>
                <a:srgbClr val="063AFF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7938" lvl="1">
              <a:lnSpc>
                <a:spcPct val="90000"/>
              </a:lnSpc>
            </a:pPr>
            <a:r>
              <a:rPr lang="de-DE" sz="1200" dirty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200" dirty="0" smtClean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      </a:t>
            </a:r>
            <a:r>
              <a:rPr lang="de-DE" sz="1200" dirty="0" err="1" smtClean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from</a:t>
            </a:r>
            <a:r>
              <a:rPr lang="de-DE" sz="1200" dirty="0" smtClean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200" dirty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Abteilungen </a:t>
            </a:r>
            <a:endParaRPr lang="de-DE" sz="1200" dirty="0" smtClean="0">
              <a:solidFill>
                <a:srgbClr val="063AFF"/>
              </a:solidFill>
              <a:latin typeface="Courier" charset="0"/>
              <a:ea typeface="Courier" charset="0"/>
              <a:cs typeface="Courier" charset="0"/>
            </a:endParaRPr>
          </a:p>
          <a:p>
            <a:pPr marL="7938" lvl="1">
              <a:lnSpc>
                <a:spcPct val="90000"/>
              </a:lnSpc>
            </a:pPr>
            <a:r>
              <a:rPr lang="de-DE" sz="1200" dirty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200" dirty="0" smtClean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      </a:t>
            </a:r>
            <a:r>
              <a:rPr lang="de-DE" sz="1200" dirty="0" err="1" smtClean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where</a:t>
            </a:r>
            <a:r>
              <a:rPr lang="de-DE" sz="1200" dirty="0" smtClean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200" dirty="0" err="1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Oberabt</a:t>
            </a:r>
            <a:r>
              <a:rPr lang="de-DE" sz="1200" dirty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 = 'LTSW</a:t>
            </a:r>
            <a:r>
              <a:rPr lang="de-DE" sz="1200" dirty="0" smtClean="0">
                <a:solidFill>
                  <a:srgbClr val="063AFF"/>
                </a:solidFill>
                <a:latin typeface="Courier" charset="0"/>
                <a:ea typeface="Courier" charset="0"/>
                <a:cs typeface="Courier" charset="0"/>
              </a:rPr>
              <a:t>‘) </a:t>
            </a:r>
            <a:r>
              <a:rPr lang="de-DE" sz="1200" dirty="0" err="1">
                <a:latin typeface="Courier" charset="0"/>
                <a:ea typeface="Courier" charset="0"/>
                <a:cs typeface="Courier" charset="0"/>
              </a:rPr>
              <a:t>u</a:t>
            </a:r>
            <a:r>
              <a:rPr lang="de-DE" sz="1200" dirty="0">
                <a:latin typeface="Courier" charset="0"/>
                <a:ea typeface="Courier" charset="0"/>
                <a:cs typeface="Courier" charset="0"/>
              </a:rPr>
              <a:t>,</a:t>
            </a:r>
            <a:br>
              <a:rPr lang="de-DE" sz="1200" dirty="0">
                <a:latin typeface="Courier" charset="0"/>
                <a:ea typeface="Courier" charset="0"/>
                <a:cs typeface="Courier" charset="0"/>
              </a:rPr>
            </a:br>
            <a:r>
              <a:rPr lang="de-DE" sz="1200" dirty="0" smtClean="0">
                <a:latin typeface="Courier" charset="0"/>
                <a:ea typeface="Courier" charset="0"/>
                <a:cs typeface="Courier" charset="0"/>
              </a:rPr>
              <a:t>     </a:t>
            </a:r>
            <a:r>
              <a:rPr lang="de-DE" sz="1200" dirty="0" err="1" smtClean="0">
                <a:latin typeface="Courier" charset="0"/>
                <a:ea typeface="Courier" charset="0"/>
                <a:cs typeface="Courier" charset="0"/>
              </a:rPr>
              <a:t>Projektdurchfuehrungen</a:t>
            </a:r>
            <a:r>
              <a:rPr lang="de-DE" sz="12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200" dirty="0">
                <a:latin typeface="Courier" charset="0"/>
                <a:ea typeface="Courier" charset="0"/>
                <a:cs typeface="Courier" charset="0"/>
              </a:rPr>
              <a:t>p</a:t>
            </a:r>
          </a:p>
          <a:p>
            <a:pPr marL="7938" lvl="1">
              <a:lnSpc>
                <a:spcPct val="90000"/>
              </a:lnSpc>
            </a:pPr>
            <a:r>
              <a:rPr lang="de-DE" sz="1200" b="1" dirty="0" err="1" smtClean="0">
                <a:latin typeface="Courier" charset="0"/>
                <a:ea typeface="Courier" charset="0"/>
                <a:cs typeface="Courier" charset="0"/>
              </a:rPr>
              <a:t>where</a:t>
            </a:r>
            <a:r>
              <a:rPr lang="de-DE" sz="1200" dirty="0" smtClean="0"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de-DE" sz="1200" dirty="0" err="1">
                <a:latin typeface="Courier" charset="0"/>
                <a:ea typeface="Courier" charset="0"/>
                <a:cs typeface="Courier" charset="0"/>
              </a:rPr>
              <a:t>u.Kurz</a:t>
            </a:r>
            <a:r>
              <a:rPr lang="de-DE" sz="1200" dirty="0">
                <a:latin typeface="Courier" charset="0"/>
                <a:ea typeface="Courier" charset="0"/>
                <a:cs typeface="Courier" charset="0"/>
              </a:rPr>
              <a:t> = </a:t>
            </a:r>
            <a:r>
              <a:rPr lang="de-DE" sz="1200" dirty="0" err="1">
                <a:latin typeface="Courier" charset="0"/>
                <a:ea typeface="Courier" charset="0"/>
                <a:cs typeface="Courier" charset="0"/>
              </a:rPr>
              <a:t>p.Kurz</a:t>
            </a:r>
            <a:r>
              <a:rPr lang="de-DE" sz="1200" dirty="0">
                <a:latin typeface="Courier" charset="0"/>
                <a:ea typeface="Courier" charset="0"/>
                <a:cs typeface="Courier" charset="0"/>
              </a:rPr>
              <a:t>;</a:t>
            </a:r>
            <a:endParaRPr lang="de-DE" sz="1200" dirty="0" smtClean="0"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4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3" name="Object 2">
            <a:hlinkClick r:id="" action="ppaction://ole?verb=0"/>
          </p:cNvPr>
          <p:cNvGraphicFramePr>
            <a:graphicFrameLocks/>
          </p:cNvGraphicFramePr>
          <p:nvPr>
            <p:extLst/>
          </p:nvPr>
        </p:nvGraphicFramePr>
        <p:xfrm>
          <a:off x="2584939" y="2593976"/>
          <a:ext cx="1863969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" name="ABC FlowCharter" r:id="rId3" imgW="1143000" imgH="838200" progId="ABCFlow">
                  <p:embed/>
                </p:oleObj>
              </mc:Choice>
              <mc:Fallback>
                <p:oleObj name="ABC FlowCharter" r:id="rId3" imgW="1143000" imgH="838200" progId="ABCFlow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4939" y="2593976"/>
                        <a:ext cx="1863969" cy="137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07763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4" name="Line 5"/>
          <p:cNvSpPr>
            <a:spLocks noChangeShapeType="1"/>
          </p:cNvSpPr>
          <p:nvPr/>
        </p:nvSpPr>
        <p:spPr bwMode="auto">
          <a:xfrm flipH="1">
            <a:off x="3985846" y="1949450"/>
            <a:ext cx="1049215" cy="1225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105475" name="Line 6"/>
          <p:cNvSpPr>
            <a:spLocks noChangeShapeType="1"/>
          </p:cNvSpPr>
          <p:nvPr/>
        </p:nvSpPr>
        <p:spPr bwMode="auto">
          <a:xfrm>
            <a:off x="1834662" y="1930400"/>
            <a:ext cx="1242646" cy="1238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929054" y="2159000"/>
            <a:ext cx="5175738" cy="368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1208943" y="1497013"/>
            <a:ext cx="1541653" cy="36676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800">
                <a:latin typeface="+mn-lt"/>
              </a:rPr>
              <a:t>Anwendung 1</a:t>
            </a: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4356589" y="1501775"/>
            <a:ext cx="1551348" cy="36676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800">
                <a:latin typeface="+mn-lt"/>
              </a:rPr>
              <a:t>Anwendung n</a:t>
            </a:r>
          </a:p>
        </p:txBody>
      </p:sp>
      <p:sp>
        <p:nvSpPr>
          <p:cNvPr id="105479" name="Rectangle 10"/>
          <p:cNvSpPr>
            <a:spLocks noChangeArrowheads="1"/>
          </p:cNvSpPr>
          <p:nvPr/>
        </p:nvSpPr>
        <p:spPr bwMode="auto">
          <a:xfrm>
            <a:off x="3286859" y="1508125"/>
            <a:ext cx="464872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800" b="1">
                <a:latin typeface="+mn-lt"/>
              </a:rPr>
              <a:t>. . .</a:t>
            </a:r>
          </a:p>
        </p:txBody>
      </p:sp>
      <p:sp>
        <p:nvSpPr>
          <p:cNvPr id="105480" name="Rectangle 11"/>
          <p:cNvSpPr>
            <a:spLocks noChangeArrowheads="1"/>
          </p:cNvSpPr>
          <p:nvPr/>
        </p:nvSpPr>
        <p:spPr bwMode="auto">
          <a:xfrm>
            <a:off x="3090497" y="2208213"/>
            <a:ext cx="899939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800">
                <a:latin typeface="+mn-lt"/>
              </a:rPr>
              <a:t>Sichten</a:t>
            </a:r>
          </a:p>
        </p:txBody>
      </p:sp>
      <p:sp>
        <p:nvSpPr>
          <p:cNvPr id="105481" name="Rectangle 12"/>
          <p:cNvSpPr>
            <a:spLocks noChangeArrowheads="1"/>
          </p:cNvSpPr>
          <p:nvPr/>
        </p:nvSpPr>
        <p:spPr bwMode="auto">
          <a:xfrm>
            <a:off x="2694843" y="3903663"/>
            <a:ext cx="1901162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800">
                <a:latin typeface="+mn-lt"/>
              </a:rPr>
              <a:t>Projektdatenbank</a:t>
            </a:r>
          </a:p>
        </p:txBody>
      </p:sp>
      <p:sp>
        <p:nvSpPr>
          <p:cNvPr id="105482" name="Rectangle 13"/>
          <p:cNvSpPr>
            <a:spLocks noChangeArrowheads="1"/>
          </p:cNvSpPr>
          <p:nvPr/>
        </p:nvSpPr>
        <p:spPr bwMode="auto">
          <a:xfrm>
            <a:off x="2899997" y="3216275"/>
            <a:ext cx="1254369" cy="279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05483" name="AutoShape 14"/>
          <p:cNvSpPr>
            <a:spLocks noChangeArrowheads="1"/>
          </p:cNvSpPr>
          <p:nvPr/>
        </p:nvSpPr>
        <p:spPr bwMode="auto">
          <a:xfrm>
            <a:off x="2993781" y="3262313"/>
            <a:ext cx="339969" cy="1778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05484" name="AutoShape 15"/>
          <p:cNvSpPr>
            <a:spLocks noChangeArrowheads="1"/>
          </p:cNvSpPr>
          <p:nvPr/>
        </p:nvSpPr>
        <p:spPr bwMode="auto">
          <a:xfrm>
            <a:off x="3727939" y="3257550"/>
            <a:ext cx="338504" cy="177800"/>
          </a:xfrm>
          <a:prstGeom prst="roundRect">
            <a:avLst>
              <a:gd name="adj" fmla="val 1249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05485" name="Rectangle 16"/>
          <p:cNvSpPr>
            <a:spLocks noChangeArrowheads="1"/>
          </p:cNvSpPr>
          <p:nvPr/>
        </p:nvSpPr>
        <p:spPr bwMode="auto">
          <a:xfrm>
            <a:off x="3368920" y="3173413"/>
            <a:ext cx="32609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800">
                <a:latin typeface="+mn-lt"/>
              </a:rPr>
              <a:t>...</a:t>
            </a:r>
          </a:p>
        </p:txBody>
      </p:sp>
      <p:sp>
        <p:nvSpPr>
          <p:cNvPr id="105486" name="Rectangle 17"/>
          <p:cNvSpPr>
            <a:spLocks noChangeArrowheads="1"/>
          </p:cNvSpPr>
          <p:nvPr/>
        </p:nvSpPr>
        <p:spPr bwMode="auto">
          <a:xfrm rot="-5400000">
            <a:off x="3311382" y="3474218"/>
            <a:ext cx="326090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800">
                <a:latin typeface="+mn-lt"/>
              </a:rPr>
              <a:t>...</a:t>
            </a:r>
          </a:p>
        </p:txBody>
      </p:sp>
      <p:sp>
        <p:nvSpPr>
          <p:cNvPr id="105487" name="Rectangle 18"/>
          <p:cNvSpPr>
            <a:spLocks noChangeArrowheads="1"/>
          </p:cNvSpPr>
          <p:nvPr/>
        </p:nvSpPr>
        <p:spPr bwMode="auto">
          <a:xfrm>
            <a:off x="1235320" y="1123951"/>
            <a:ext cx="1567963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b="1">
                <a:latin typeface="Courier New" charset="0"/>
              </a:rPr>
              <a:t>select</a:t>
            </a:r>
            <a:r>
              <a:rPr lang="de-DE">
                <a:latin typeface="Courier New" charset="0"/>
              </a:rPr>
              <a:t> ...</a:t>
            </a:r>
          </a:p>
        </p:txBody>
      </p:sp>
      <p:sp>
        <p:nvSpPr>
          <p:cNvPr id="105488" name="Rectangle 19"/>
          <p:cNvSpPr>
            <a:spLocks noChangeArrowheads="1"/>
          </p:cNvSpPr>
          <p:nvPr/>
        </p:nvSpPr>
        <p:spPr bwMode="auto">
          <a:xfrm>
            <a:off x="4488474" y="1123951"/>
            <a:ext cx="1567963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b="1">
                <a:latin typeface="Courier New" charset="0"/>
              </a:rPr>
              <a:t>select</a:t>
            </a:r>
            <a:r>
              <a:rPr lang="de-DE">
                <a:latin typeface="Courier New" charset="0"/>
              </a:rPr>
              <a:t> ...</a:t>
            </a:r>
          </a:p>
        </p:txBody>
      </p:sp>
      <p:sp>
        <p:nvSpPr>
          <p:cNvPr id="105489" name="Rectangle 20"/>
          <p:cNvSpPr>
            <a:spLocks noChangeArrowheads="1"/>
          </p:cNvSpPr>
          <p:nvPr/>
        </p:nvSpPr>
        <p:spPr bwMode="auto">
          <a:xfrm>
            <a:off x="6109032" y="1144589"/>
            <a:ext cx="2734724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>
              <a:buFontTx/>
              <a:buChar char="•"/>
            </a:pPr>
            <a:r>
              <a:rPr lang="de-DE" sz="1400">
                <a:latin typeface="+mn-lt"/>
              </a:rPr>
              <a:t> SQL-Anfragen in der Anwendung</a:t>
            </a:r>
          </a:p>
        </p:txBody>
      </p:sp>
      <p:sp>
        <p:nvSpPr>
          <p:cNvPr id="105490" name="Rectangle 21"/>
          <p:cNvSpPr>
            <a:spLocks noChangeArrowheads="1"/>
          </p:cNvSpPr>
          <p:nvPr/>
        </p:nvSpPr>
        <p:spPr bwMode="auto">
          <a:xfrm>
            <a:off x="6226419" y="2211389"/>
            <a:ext cx="223458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buFontTx/>
              <a:buChar char="•"/>
            </a:pPr>
            <a:r>
              <a:rPr lang="de-DE" sz="1400">
                <a:latin typeface="+mn-lt"/>
              </a:rPr>
              <a:t> SQL-View als externe Sicht</a:t>
            </a:r>
          </a:p>
        </p:txBody>
      </p:sp>
      <p:sp>
        <p:nvSpPr>
          <p:cNvPr id="105491" name="Rectangle 22"/>
          <p:cNvSpPr>
            <a:spLocks noChangeArrowheads="1"/>
          </p:cNvSpPr>
          <p:nvPr/>
        </p:nvSpPr>
        <p:spPr bwMode="auto">
          <a:xfrm>
            <a:off x="4664320" y="3201989"/>
            <a:ext cx="3196389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buFontTx/>
              <a:buChar char="•"/>
            </a:pPr>
            <a:r>
              <a:rPr lang="de-DE" sz="1400">
                <a:latin typeface="+mn-lt"/>
              </a:rPr>
              <a:t> SQL-Tabellen als konzeptuelles Schema</a:t>
            </a:r>
          </a:p>
        </p:txBody>
      </p:sp>
      <p:sp>
        <p:nvSpPr>
          <p:cNvPr id="105492" name="Rectangle 23"/>
          <p:cNvSpPr>
            <a:spLocks noChangeArrowheads="1"/>
          </p:cNvSpPr>
          <p:nvPr/>
        </p:nvSpPr>
        <p:spPr bwMode="auto">
          <a:xfrm>
            <a:off x="5895791" y="3886201"/>
            <a:ext cx="1881926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de-DE">
                <a:latin typeface="+mn-lt"/>
              </a:rPr>
              <a:t>(vgl. ANSI/SPARC)</a:t>
            </a:r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4963258" y="4875213"/>
            <a:ext cx="3784315" cy="119776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800" b="1" dirty="0" err="1">
                <a:latin typeface="Courier New" charset="0"/>
              </a:rPr>
              <a:t>create</a:t>
            </a:r>
            <a:r>
              <a:rPr lang="de-DE" sz="1800" b="1" dirty="0">
                <a:latin typeface="Courier New" charset="0"/>
              </a:rPr>
              <a:t> </a:t>
            </a:r>
            <a:r>
              <a:rPr lang="de-DE" sz="1800" b="1" dirty="0" err="1">
                <a:latin typeface="Courier New" charset="0"/>
              </a:rPr>
              <a:t>view</a:t>
            </a:r>
            <a:r>
              <a:rPr lang="de-DE" sz="1800" b="1" dirty="0">
                <a:latin typeface="Courier New" charset="0"/>
              </a:rPr>
              <a:t> </a:t>
            </a:r>
            <a:r>
              <a:rPr lang="de-DE" sz="1800" dirty="0" err="1">
                <a:latin typeface="Courier New" charset="0"/>
              </a:rPr>
              <a:t>ReicheProjekte</a:t>
            </a:r>
            <a:endParaRPr lang="de-DE" sz="1800" dirty="0">
              <a:latin typeface="Courier New" charset="0"/>
            </a:endParaRPr>
          </a:p>
          <a:p>
            <a:pPr>
              <a:defRPr/>
            </a:pPr>
            <a:r>
              <a:rPr lang="de-DE" sz="1800" b="1" dirty="0" err="1">
                <a:latin typeface="Courier New" charset="0"/>
              </a:rPr>
              <a:t>as</a:t>
            </a:r>
            <a:r>
              <a:rPr lang="de-DE" sz="1800" b="1" dirty="0">
                <a:latin typeface="Courier New" charset="0"/>
              </a:rPr>
              <a:t> </a:t>
            </a:r>
            <a:r>
              <a:rPr lang="de-DE" sz="1800" b="1" dirty="0" err="1">
                <a:latin typeface="Courier New" charset="0"/>
              </a:rPr>
              <a:t>select</a:t>
            </a:r>
            <a:r>
              <a:rPr lang="de-DE" sz="1800" b="1" dirty="0">
                <a:latin typeface="Courier New" charset="0"/>
              </a:rPr>
              <a:t> </a:t>
            </a:r>
            <a:r>
              <a:rPr lang="de-DE" sz="1800" dirty="0">
                <a:latin typeface="Courier New" charset="0"/>
              </a:rPr>
              <a:t>*</a:t>
            </a:r>
          </a:p>
          <a:p>
            <a:pPr>
              <a:defRPr/>
            </a:pPr>
            <a:r>
              <a:rPr lang="de-DE" sz="1800" b="1" dirty="0" err="1">
                <a:latin typeface="Courier New" charset="0"/>
              </a:rPr>
              <a:t>from</a:t>
            </a:r>
            <a:r>
              <a:rPr lang="de-DE" sz="1800" b="1" dirty="0">
                <a:latin typeface="Courier New" charset="0"/>
              </a:rPr>
              <a:t> </a:t>
            </a:r>
            <a:r>
              <a:rPr lang="de-DE" sz="1800" dirty="0">
                <a:latin typeface="Courier New" charset="0"/>
              </a:rPr>
              <a:t>Projekte</a:t>
            </a:r>
          </a:p>
          <a:p>
            <a:pPr>
              <a:defRPr/>
            </a:pPr>
            <a:r>
              <a:rPr lang="de-DE" sz="1800" b="1" dirty="0" err="1">
                <a:latin typeface="Courier New" charset="0"/>
              </a:rPr>
              <a:t>where</a:t>
            </a:r>
            <a:r>
              <a:rPr lang="de-DE" sz="1800" dirty="0">
                <a:latin typeface="Courier New" charset="0"/>
              </a:rPr>
              <a:t> Budget </a:t>
            </a:r>
            <a:r>
              <a:rPr lang="de-DE" sz="1800" dirty="0" smtClean="0">
                <a:latin typeface="Symbol" charset="0"/>
              </a:rPr>
              <a:t>&gt;</a:t>
            </a:r>
            <a:r>
              <a:rPr lang="de-DE" sz="1800" dirty="0" smtClean="0">
                <a:latin typeface="Courier New" charset="0"/>
              </a:rPr>
              <a:t> </a:t>
            </a:r>
            <a:r>
              <a:rPr lang="de-DE" sz="1800" dirty="0">
                <a:latin typeface="Courier New" charset="0"/>
              </a:rPr>
              <a:t>200000;</a:t>
            </a:r>
          </a:p>
        </p:txBody>
      </p:sp>
      <p:sp>
        <p:nvSpPr>
          <p:cNvPr id="105494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Sichten </a:t>
            </a:r>
            <a:r>
              <a:rPr lang="de-DE" sz="1800">
                <a:latin typeface="+mn-lt"/>
                <a:ea typeface="ＭＳ Ｐゴシック" charset="0"/>
                <a:cs typeface="ＭＳ Ｐゴシック" charset="0"/>
              </a:rPr>
              <a:t>(1)</a:t>
            </a:r>
            <a:endParaRPr lang="de-DE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05495" name="Rectangle 2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b="1" dirty="0">
              <a:ea typeface="ＭＳ Ｐゴシック" charset="0"/>
            </a:endParaRPr>
          </a:p>
          <a:p>
            <a:pPr marL="0" indent="0">
              <a:buFontTx/>
              <a:buNone/>
            </a:pPr>
            <a:endParaRPr lang="de-DE" sz="1800" b="1" dirty="0" smtClean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b="1" dirty="0" smtClean="0">
                <a:ea typeface="ＭＳ Ｐゴシック" charset="0"/>
              </a:rPr>
              <a:t>Ziel</a:t>
            </a:r>
            <a:r>
              <a:rPr lang="de-DE" sz="1800" b="1" dirty="0">
                <a:ea typeface="ＭＳ Ｐゴシック" charset="0"/>
              </a:rPr>
              <a:t>:</a:t>
            </a:r>
            <a:endParaRPr lang="de-DE" sz="1800" dirty="0">
              <a:ea typeface="ＭＳ Ｐゴシック" charset="0"/>
            </a:endParaRPr>
          </a:p>
          <a:p>
            <a:pPr lvl="1"/>
            <a:r>
              <a:rPr lang="de-DE" sz="1800" dirty="0">
                <a:ea typeface="ＭＳ Ｐゴシック" charset="0"/>
              </a:rPr>
              <a:t>Kapselung der Anwendung</a:t>
            </a:r>
          </a:p>
          <a:p>
            <a:pPr lvl="1"/>
            <a:r>
              <a:rPr lang="de-DE" sz="1800" dirty="0">
                <a:ea typeface="ＭＳ Ｐゴシック" charset="0"/>
              </a:rPr>
              <a:t>Entkopplung ... (Schemaevolution)</a:t>
            </a:r>
          </a:p>
          <a:p>
            <a:pPr lvl="2"/>
            <a:r>
              <a:rPr lang="de-DE" sz="1800" dirty="0">
                <a:ea typeface="ＭＳ Ｐゴシック" charset="0"/>
              </a:rPr>
              <a:t>Anwendung: Externe Sicht</a:t>
            </a:r>
          </a:p>
          <a:p>
            <a:pPr lvl="2"/>
            <a:r>
              <a:rPr lang="de-DE" sz="1800" dirty="0">
                <a:ea typeface="ＭＳ Ｐゴシック" charset="0"/>
              </a:rPr>
              <a:t>DB: Konzeptuelle Sicht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5615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730250"/>
          </a:xfrm>
        </p:spPr>
        <p:txBody>
          <a:bodyPr/>
          <a:lstStyle/>
          <a:p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Sichten </a:t>
            </a:r>
            <a:r>
              <a:rPr lang="de-DE" dirty="0" smtClean="0">
                <a:latin typeface="Myriad Pro" charset="0"/>
                <a:ea typeface="Myriad Pro" charset="0"/>
                <a:cs typeface="Myriad Pro" charset="0"/>
              </a:rPr>
              <a:t>für Vereinfachung</a:t>
            </a:r>
            <a:endParaRPr lang="de-DE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49088" y="1124744"/>
            <a:ext cx="8915400" cy="190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82600">
              <a:tabLst>
                <a:tab pos="381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82600">
              <a:tabLst>
                <a:tab pos="381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82600">
              <a:tabLst>
                <a:tab pos="381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82600">
              <a:tabLst>
                <a:tab pos="381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82600">
              <a:tabLst>
                <a:tab pos="381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30000"/>
              </a:spcBef>
            </a:pPr>
            <a:endParaRPr lang="de-DE" dirty="0">
              <a:latin typeface="Tahoma" charset="0"/>
            </a:endParaRPr>
          </a:p>
          <a:p>
            <a:pPr algn="l" eaLnBrk="1" hangingPunct="1">
              <a:spcBef>
                <a:spcPct val="30000"/>
              </a:spcBef>
            </a:pPr>
            <a:endParaRPr lang="de-DE" dirty="0">
              <a:latin typeface="Tahoma" charset="0"/>
            </a:endParaRPr>
          </a:p>
          <a:p>
            <a:pPr algn="l" eaLnBrk="1" hangingPunct="1">
              <a:spcBef>
                <a:spcPct val="30000"/>
              </a:spcBef>
            </a:pPr>
            <a:r>
              <a:rPr lang="de-DE" dirty="0">
                <a:latin typeface="Tahoma" charset="0"/>
              </a:rPr>
              <a:t>		</a:t>
            </a:r>
          </a:p>
          <a:p>
            <a:pPr algn="l" eaLnBrk="1" hangingPunct="1">
              <a:spcBef>
                <a:spcPct val="30000"/>
              </a:spcBef>
            </a:pPr>
            <a:endParaRPr lang="de-DE" b="1" dirty="0">
              <a:latin typeface="Tahoma" charset="0"/>
            </a:endParaRP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276211" y="1837394"/>
            <a:ext cx="8688277" cy="147476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b="1" dirty="0" err="1">
                <a:latin typeface="Courier New" charset="0"/>
              </a:rPr>
              <a:t>create</a:t>
            </a:r>
            <a:r>
              <a:rPr lang="de-DE" b="1" dirty="0">
                <a:latin typeface="Courier New" charset="0"/>
              </a:rPr>
              <a:t> </a:t>
            </a:r>
            <a:r>
              <a:rPr lang="de-DE" b="1" dirty="0" err="1">
                <a:latin typeface="Courier New" charset="0"/>
              </a:rPr>
              <a:t>view</a:t>
            </a:r>
            <a:r>
              <a:rPr lang="de-DE" b="1" dirty="0">
                <a:latin typeface="Courier New" charset="0"/>
              </a:rPr>
              <a:t> </a:t>
            </a:r>
            <a:r>
              <a:rPr lang="de-DE" dirty="0" err="1">
                <a:latin typeface="Courier New" charset="0"/>
              </a:rPr>
              <a:t>StudProf</a:t>
            </a:r>
            <a:r>
              <a:rPr lang="de-DE" dirty="0">
                <a:latin typeface="Courier New" charset="0"/>
              </a:rPr>
              <a:t> (</a:t>
            </a:r>
            <a:r>
              <a:rPr lang="de-DE" dirty="0" err="1">
                <a:latin typeface="Courier New" charset="0"/>
              </a:rPr>
              <a:t>Sname</a:t>
            </a:r>
            <a:r>
              <a:rPr lang="de-DE" dirty="0">
                <a:latin typeface="Courier New" charset="0"/>
              </a:rPr>
              <a:t>, Semester, Titel, </a:t>
            </a:r>
            <a:r>
              <a:rPr lang="de-DE" dirty="0" err="1">
                <a:latin typeface="Courier New" charset="0"/>
              </a:rPr>
              <a:t>Pname</a:t>
            </a:r>
            <a:r>
              <a:rPr lang="de-DE" dirty="0">
                <a:latin typeface="Courier New" charset="0"/>
              </a:rPr>
              <a:t>) </a:t>
            </a:r>
            <a:r>
              <a:rPr lang="de-DE" b="1" dirty="0" err="1">
                <a:latin typeface="Courier New" charset="0"/>
              </a:rPr>
              <a:t>as</a:t>
            </a:r>
            <a:endParaRPr lang="de-DE" b="1" dirty="0">
              <a:latin typeface="Courier New" charset="0"/>
            </a:endParaRPr>
          </a:p>
          <a:p>
            <a:pPr>
              <a:defRPr/>
            </a:pPr>
            <a:r>
              <a:rPr lang="de-DE" dirty="0">
                <a:latin typeface="Courier New" charset="0"/>
              </a:rPr>
              <a:t>	</a:t>
            </a:r>
            <a:r>
              <a:rPr lang="de-DE" b="1" dirty="0" err="1">
                <a:latin typeface="Courier New" charset="0"/>
              </a:rPr>
              <a:t>select</a:t>
            </a:r>
            <a:r>
              <a:rPr lang="de-DE" dirty="0">
                <a:latin typeface="Courier New" charset="0"/>
              </a:rPr>
              <a:t> </a:t>
            </a:r>
            <a:r>
              <a:rPr lang="de-DE" dirty="0" err="1">
                <a:latin typeface="Courier New" charset="0"/>
              </a:rPr>
              <a:t>s.Name</a:t>
            </a:r>
            <a:r>
              <a:rPr lang="de-DE" dirty="0">
                <a:latin typeface="Courier New" charset="0"/>
              </a:rPr>
              <a:t>, </a:t>
            </a:r>
            <a:r>
              <a:rPr lang="de-DE" dirty="0" err="1">
                <a:latin typeface="Courier New" charset="0"/>
              </a:rPr>
              <a:t>s.Semester</a:t>
            </a:r>
            <a:r>
              <a:rPr lang="de-DE" dirty="0">
                <a:latin typeface="Courier New" charset="0"/>
              </a:rPr>
              <a:t>, </a:t>
            </a:r>
            <a:r>
              <a:rPr lang="de-DE" dirty="0" err="1">
                <a:latin typeface="Courier New" charset="0"/>
              </a:rPr>
              <a:t>v.Titel</a:t>
            </a:r>
            <a:r>
              <a:rPr lang="de-DE" dirty="0">
                <a:latin typeface="Courier New" charset="0"/>
              </a:rPr>
              <a:t>, </a:t>
            </a:r>
            <a:r>
              <a:rPr lang="de-DE" dirty="0" err="1">
                <a:latin typeface="Courier New" charset="0"/>
              </a:rPr>
              <a:t>p.Name</a:t>
            </a:r>
            <a:endParaRPr lang="de-DE" dirty="0">
              <a:latin typeface="Courier New" charset="0"/>
            </a:endParaRPr>
          </a:p>
          <a:p>
            <a:pPr>
              <a:defRPr/>
            </a:pPr>
            <a:r>
              <a:rPr lang="de-DE" dirty="0">
                <a:latin typeface="Courier New" charset="0"/>
              </a:rPr>
              <a:t>	</a:t>
            </a:r>
            <a:r>
              <a:rPr lang="de-DE" b="1" dirty="0" err="1">
                <a:latin typeface="Courier New" charset="0"/>
              </a:rPr>
              <a:t>from</a:t>
            </a:r>
            <a:r>
              <a:rPr lang="de-DE" dirty="0">
                <a:latin typeface="Courier New" charset="0"/>
              </a:rPr>
              <a:t> Studenten s, hören h, Vorlesungen v, Professoren p</a:t>
            </a:r>
          </a:p>
          <a:p>
            <a:pPr>
              <a:defRPr/>
            </a:pPr>
            <a:r>
              <a:rPr lang="de-DE" dirty="0">
                <a:latin typeface="Courier New" charset="0"/>
              </a:rPr>
              <a:t>	</a:t>
            </a:r>
            <a:r>
              <a:rPr lang="de-DE" b="1" dirty="0" err="1">
                <a:latin typeface="Courier New" charset="0"/>
              </a:rPr>
              <a:t>where</a:t>
            </a:r>
            <a:r>
              <a:rPr lang="de-DE" dirty="0">
                <a:latin typeface="Courier New" charset="0"/>
              </a:rPr>
              <a:t> </a:t>
            </a:r>
            <a:r>
              <a:rPr lang="de-DE" dirty="0" err="1">
                <a:latin typeface="Courier New" charset="0"/>
              </a:rPr>
              <a:t>s.Matr.Nr</a:t>
            </a:r>
            <a:r>
              <a:rPr lang="de-DE" dirty="0">
                <a:latin typeface="Courier New" charset="0"/>
              </a:rPr>
              <a:t>=</a:t>
            </a:r>
            <a:r>
              <a:rPr lang="de-DE" dirty="0" err="1">
                <a:latin typeface="Courier New" charset="0"/>
              </a:rPr>
              <a:t>h.MatrNr</a:t>
            </a:r>
            <a:r>
              <a:rPr lang="de-DE" dirty="0">
                <a:latin typeface="Courier New" charset="0"/>
              </a:rPr>
              <a:t> </a:t>
            </a:r>
            <a:r>
              <a:rPr lang="de-DE" dirty="0" err="1">
                <a:latin typeface="Courier New" charset="0"/>
              </a:rPr>
              <a:t>and</a:t>
            </a:r>
            <a:r>
              <a:rPr lang="de-DE" dirty="0">
                <a:latin typeface="Courier New" charset="0"/>
              </a:rPr>
              <a:t> </a:t>
            </a:r>
            <a:r>
              <a:rPr lang="de-DE" dirty="0" err="1">
                <a:latin typeface="Courier New" charset="0"/>
              </a:rPr>
              <a:t>h.VorlNr</a:t>
            </a:r>
            <a:r>
              <a:rPr lang="de-DE" dirty="0">
                <a:latin typeface="Courier New" charset="0"/>
              </a:rPr>
              <a:t>=</a:t>
            </a:r>
            <a:r>
              <a:rPr lang="de-DE" dirty="0" err="1">
                <a:latin typeface="Courier New" charset="0"/>
              </a:rPr>
              <a:t>v.VorlNr</a:t>
            </a:r>
            <a:r>
              <a:rPr lang="de-DE" dirty="0">
                <a:latin typeface="Courier New" charset="0"/>
              </a:rPr>
              <a:t> </a:t>
            </a:r>
            <a:r>
              <a:rPr lang="de-DE" dirty="0" err="1">
                <a:latin typeface="Courier New" charset="0"/>
              </a:rPr>
              <a:t>and</a:t>
            </a:r>
            <a:endParaRPr lang="de-DE" dirty="0">
              <a:latin typeface="Courier New" charset="0"/>
            </a:endParaRPr>
          </a:p>
          <a:p>
            <a:pPr>
              <a:defRPr/>
            </a:pPr>
            <a:r>
              <a:rPr lang="de-DE" dirty="0">
                <a:latin typeface="Courier New" charset="0"/>
              </a:rPr>
              <a:t>               </a:t>
            </a:r>
            <a:r>
              <a:rPr lang="de-DE" dirty="0" err="1">
                <a:latin typeface="Courier New" charset="0"/>
              </a:rPr>
              <a:t>v.gelesenVon</a:t>
            </a:r>
            <a:r>
              <a:rPr lang="de-DE" dirty="0">
                <a:latin typeface="Courier New" charset="0"/>
              </a:rPr>
              <a:t> = </a:t>
            </a:r>
            <a:r>
              <a:rPr lang="de-DE" dirty="0" err="1">
                <a:latin typeface="Courier New" charset="0"/>
              </a:rPr>
              <a:t>p.PersNr</a:t>
            </a:r>
            <a:endParaRPr lang="de-DE" dirty="0">
              <a:latin typeface="Courier New" charset="0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749020" y="4077072"/>
            <a:ext cx="3491341" cy="92076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b="1" dirty="0" err="1">
                <a:latin typeface="Courier New" charset="0"/>
              </a:rPr>
              <a:t>select</a:t>
            </a:r>
            <a:r>
              <a:rPr lang="de-DE" b="1" dirty="0">
                <a:latin typeface="Courier New" charset="0"/>
              </a:rPr>
              <a:t> </a:t>
            </a:r>
            <a:r>
              <a:rPr lang="de-DE" b="1" dirty="0" err="1">
                <a:latin typeface="Courier New" charset="0"/>
              </a:rPr>
              <a:t>distinct</a:t>
            </a:r>
            <a:r>
              <a:rPr lang="de-DE" b="1" dirty="0">
                <a:latin typeface="Courier New" charset="0"/>
              </a:rPr>
              <a:t> </a:t>
            </a:r>
            <a:r>
              <a:rPr lang="de-DE" dirty="0">
                <a:latin typeface="Courier New" charset="0"/>
              </a:rPr>
              <a:t>Semester</a:t>
            </a:r>
          </a:p>
          <a:p>
            <a:pPr>
              <a:defRPr/>
            </a:pPr>
            <a:r>
              <a:rPr lang="de-DE" b="1" dirty="0" err="1">
                <a:latin typeface="Courier New" charset="0"/>
              </a:rPr>
              <a:t>from</a:t>
            </a:r>
            <a:r>
              <a:rPr lang="de-DE" b="1" dirty="0">
                <a:latin typeface="Courier New" charset="0"/>
              </a:rPr>
              <a:t> </a:t>
            </a:r>
            <a:r>
              <a:rPr lang="de-DE" dirty="0" err="1">
                <a:latin typeface="Courier New" charset="0"/>
              </a:rPr>
              <a:t>StudProf</a:t>
            </a:r>
            <a:endParaRPr lang="de-DE" dirty="0">
              <a:latin typeface="Courier New" charset="0"/>
            </a:endParaRPr>
          </a:p>
          <a:p>
            <a:pPr>
              <a:defRPr/>
            </a:pPr>
            <a:r>
              <a:rPr lang="de-DE" b="1" dirty="0" err="1">
                <a:latin typeface="Courier New" charset="0"/>
              </a:rPr>
              <a:t>where</a:t>
            </a:r>
            <a:r>
              <a:rPr lang="de-DE" b="1" dirty="0">
                <a:latin typeface="Courier New" charset="0"/>
              </a:rPr>
              <a:t> </a:t>
            </a:r>
            <a:r>
              <a:rPr lang="de-DE" dirty="0" err="1">
                <a:latin typeface="Courier New" charset="0"/>
              </a:rPr>
              <a:t>PName</a:t>
            </a:r>
            <a:r>
              <a:rPr lang="de-DE" dirty="0">
                <a:latin typeface="Courier New" charset="0"/>
              </a:rPr>
              <a:t>=`Sokrates‘</a:t>
            </a:r>
            <a:r>
              <a:rPr lang="de-DE" b="1" dirty="0">
                <a:latin typeface="Courier New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76761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9144000" cy="723900"/>
          </a:xfrm>
        </p:spPr>
        <p:txBody>
          <a:bodyPr/>
          <a:lstStyle/>
          <a:p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Relationale Modellierung der Generalisierung</a:t>
            </a:r>
          </a:p>
        </p:txBody>
      </p:sp>
      <p:sp>
        <p:nvSpPr>
          <p:cNvPr id="108547" name="Oval 3"/>
          <p:cNvSpPr>
            <a:spLocks noChangeArrowheads="1"/>
          </p:cNvSpPr>
          <p:nvPr/>
        </p:nvSpPr>
        <p:spPr bwMode="auto">
          <a:xfrm>
            <a:off x="762000" y="1295400"/>
            <a:ext cx="1676400" cy="6096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Fachgebiet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685800" y="2438400"/>
            <a:ext cx="1752600" cy="45720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Assistenten</a:t>
            </a:r>
          </a:p>
        </p:txBody>
      </p:sp>
      <p:cxnSp>
        <p:nvCxnSpPr>
          <p:cNvPr id="108549" name="AutoShape 5"/>
          <p:cNvCxnSpPr>
            <a:cxnSpLocks noChangeShapeType="1"/>
            <a:stCxn id="108547" idx="4"/>
            <a:endCxn id="108548" idx="0"/>
          </p:cNvCxnSpPr>
          <p:nvPr/>
        </p:nvCxnSpPr>
        <p:spPr bwMode="auto">
          <a:xfrm flipH="1">
            <a:off x="1562100" y="1905000"/>
            <a:ext cx="38100" cy="5334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1143000" y="3657600"/>
            <a:ext cx="1752600" cy="45720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Professoren</a:t>
            </a:r>
          </a:p>
        </p:txBody>
      </p:sp>
      <p:sp>
        <p:nvSpPr>
          <p:cNvPr id="108551" name="Oval 7"/>
          <p:cNvSpPr>
            <a:spLocks noChangeArrowheads="1"/>
          </p:cNvSpPr>
          <p:nvPr/>
        </p:nvSpPr>
        <p:spPr bwMode="auto">
          <a:xfrm>
            <a:off x="228600" y="4419600"/>
            <a:ext cx="1091991" cy="6096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Raum</a:t>
            </a:r>
          </a:p>
        </p:txBody>
      </p:sp>
      <p:sp>
        <p:nvSpPr>
          <p:cNvPr id="108552" name="Oval 8"/>
          <p:cNvSpPr>
            <a:spLocks noChangeArrowheads="1"/>
          </p:cNvSpPr>
          <p:nvPr/>
        </p:nvSpPr>
        <p:spPr bwMode="auto">
          <a:xfrm>
            <a:off x="2057400" y="4419600"/>
            <a:ext cx="952501" cy="6096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Rang</a:t>
            </a:r>
          </a:p>
        </p:txBody>
      </p:sp>
      <p:cxnSp>
        <p:nvCxnSpPr>
          <p:cNvPr id="108553" name="AutoShape 9"/>
          <p:cNvCxnSpPr>
            <a:cxnSpLocks noChangeShapeType="1"/>
            <a:stCxn id="108550" idx="2"/>
            <a:endCxn id="108551" idx="7"/>
          </p:cNvCxnSpPr>
          <p:nvPr/>
        </p:nvCxnSpPr>
        <p:spPr bwMode="auto">
          <a:xfrm flipH="1">
            <a:off x="1160673" y="4114800"/>
            <a:ext cx="858627" cy="394074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8554" name="AutoShape 10"/>
          <p:cNvCxnSpPr>
            <a:cxnSpLocks noChangeShapeType="1"/>
            <a:stCxn id="108550" idx="2"/>
            <a:endCxn id="108552" idx="1"/>
          </p:cNvCxnSpPr>
          <p:nvPr/>
        </p:nvCxnSpPr>
        <p:spPr bwMode="auto">
          <a:xfrm>
            <a:off x="2019300" y="4114800"/>
            <a:ext cx="177591" cy="394074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8555" name="AutoShape 11"/>
          <p:cNvSpPr>
            <a:spLocks noChangeArrowheads="1"/>
          </p:cNvSpPr>
          <p:nvPr/>
        </p:nvSpPr>
        <p:spPr bwMode="auto">
          <a:xfrm>
            <a:off x="3962400" y="3048000"/>
            <a:ext cx="1143000" cy="533400"/>
          </a:xfrm>
          <a:prstGeom prst="hexagon">
            <a:avLst>
              <a:gd name="adj" fmla="val 53571"/>
              <a:gd name="vf" fmla="val 115470"/>
            </a:avLst>
          </a:prstGeom>
          <a:solidFill>
            <a:srgbClr val="FF99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charset="0"/>
              </a:rPr>
              <a:t>is_a</a:t>
            </a:r>
          </a:p>
        </p:txBody>
      </p:sp>
      <p:sp>
        <p:nvSpPr>
          <p:cNvPr id="108556" name="Rectangle 12"/>
          <p:cNvSpPr>
            <a:spLocks noChangeArrowheads="1"/>
          </p:cNvSpPr>
          <p:nvPr/>
        </p:nvSpPr>
        <p:spPr bwMode="auto">
          <a:xfrm>
            <a:off x="6019800" y="3048000"/>
            <a:ext cx="1752600" cy="45720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Angestellte</a:t>
            </a:r>
          </a:p>
        </p:txBody>
      </p:sp>
      <p:sp>
        <p:nvSpPr>
          <p:cNvPr id="108557" name="Oval 13"/>
          <p:cNvSpPr>
            <a:spLocks noChangeArrowheads="1"/>
          </p:cNvSpPr>
          <p:nvPr/>
        </p:nvSpPr>
        <p:spPr bwMode="auto">
          <a:xfrm>
            <a:off x="5105400" y="3810000"/>
            <a:ext cx="1236663" cy="6096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charset="0"/>
              </a:rPr>
              <a:t>PersNr</a:t>
            </a:r>
          </a:p>
        </p:txBody>
      </p:sp>
      <p:sp>
        <p:nvSpPr>
          <p:cNvPr id="108558" name="Oval 14"/>
          <p:cNvSpPr>
            <a:spLocks noChangeArrowheads="1"/>
          </p:cNvSpPr>
          <p:nvPr/>
        </p:nvSpPr>
        <p:spPr bwMode="auto">
          <a:xfrm>
            <a:off x="6934200" y="3810000"/>
            <a:ext cx="1219200" cy="60960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charset="0"/>
              </a:rPr>
              <a:t>Name</a:t>
            </a:r>
          </a:p>
        </p:txBody>
      </p:sp>
      <p:cxnSp>
        <p:nvCxnSpPr>
          <p:cNvPr id="108559" name="AutoShape 15"/>
          <p:cNvCxnSpPr>
            <a:cxnSpLocks noChangeShapeType="1"/>
            <a:stCxn id="108556" idx="2"/>
            <a:endCxn id="108557" idx="7"/>
          </p:cNvCxnSpPr>
          <p:nvPr/>
        </p:nvCxnSpPr>
        <p:spPr bwMode="auto">
          <a:xfrm flipH="1">
            <a:off x="6160958" y="3505200"/>
            <a:ext cx="735142" cy="394074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8560" name="AutoShape 16"/>
          <p:cNvCxnSpPr>
            <a:cxnSpLocks noChangeShapeType="1"/>
            <a:stCxn id="108556" idx="2"/>
            <a:endCxn id="108558" idx="1"/>
          </p:cNvCxnSpPr>
          <p:nvPr/>
        </p:nvCxnSpPr>
        <p:spPr bwMode="auto">
          <a:xfrm>
            <a:off x="6896100" y="3505200"/>
            <a:ext cx="216648" cy="394074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8561" name="AutoShape 17"/>
          <p:cNvCxnSpPr>
            <a:cxnSpLocks noChangeShapeType="1"/>
            <a:stCxn id="108548" idx="3"/>
            <a:endCxn id="108555" idx="2"/>
          </p:cNvCxnSpPr>
          <p:nvPr/>
        </p:nvCxnSpPr>
        <p:spPr bwMode="auto">
          <a:xfrm>
            <a:off x="2438400" y="2667000"/>
            <a:ext cx="1524000" cy="6477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8562" name="AutoShape 18"/>
          <p:cNvCxnSpPr>
            <a:cxnSpLocks noChangeShapeType="1"/>
            <a:stCxn id="108550" idx="3"/>
            <a:endCxn id="108555" idx="2"/>
          </p:cNvCxnSpPr>
          <p:nvPr/>
        </p:nvCxnSpPr>
        <p:spPr bwMode="auto">
          <a:xfrm flipV="1">
            <a:off x="2895600" y="3314700"/>
            <a:ext cx="1066800" cy="5715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8563" name="AutoShape 19"/>
          <p:cNvCxnSpPr>
            <a:cxnSpLocks noChangeShapeType="1"/>
            <a:stCxn id="108555" idx="2"/>
            <a:endCxn id="108556" idx="1"/>
          </p:cNvCxnSpPr>
          <p:nvPr/>
        </p:nvCxnSpPr>
        <p:spPr bwMode="auto">
          <a:xfrm flipV="1">
            <a:off x="5105400" y="3276600"/>
            <a:ext cx="914400" cy="3810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8564" name="Text Box 20"/>
          <p:cNvSpPr txBox="1">
            <a:spLocks noChangeArrowheads="1"/>
          </p:cNvSpPr>
          <p:nvPr/>
        </p:nvSpPr>
        <p:spPr bwMode="auto">
          <a:xfrm>
            <a:off x="3602038" y="4953000"/>
            <a:ext cx="52904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de-DE" dirty="0">
                <a:latin typeface="Tahoma" charset="0"/>
              </a:rPr>
              <a:t>Angestellte: {[</a:t>
            </a:r>
            <a:r>
              <a:rPr lang="de-DE" i="1" u="sng" dirty="0" err="1">
                <a:latin typeface="Tahoma" charset="0"/>
              </a:rPr>
              <a:t>PersNr</a:t>
            </a:r>
            <a:r>
              <a:rPr lang="de-DE" i="1" dirty="0">
                <a:latin typeface="Tahoma" charset="0"/>
              </a:rPr>
              <a:t>, Name</a:t>
            </a:r>
            <a:r>
              <a:rPr lang="de-DE" dirty="0">
                <a:latin typeface="Tahoma" charset="0"/>
              </a:rPr>
              <a:t>]}</a:t>
            </a:r>
          </a:p>
          <a:p>
            <a:pPr algn="l">
              <a:spcBef>
                <a:spcPct val="50000"/>
              </a:spcBef>
            </a:pPr>
            <a:r>
              <a:rPr lang="de-DE" dirty="0">
                <a:latin typeface="Tahoma" charset="0"/>
              </a:rPr>
              <a:t>Professoren: {[</a:t>
            </a:r>
            <a:r>
              <a:rPr lang="de-DE" i="1" u="sng" dirty="0" err="1">
                <a:latin typeface="Tahoma" charset="0"/>
              </a:rPr>
              <a:t>PersNr</a:t>
            </a:r>
            <a:r>
              <a:rPr lang="de-DE" i="1" dirty="0">
                <a:latin typeface="Tahoma" charset="0"/>
              </a:rPr>
              <a:t>, Rang, Raum</a:t>
            </a:r>
            <a:r>
              <a:rPr lang="de-DE" dirty="0">
                <a:latin typeface="Tahoma" charset="0"/>
              </a:rPr>
              <a:t>]}</a:t>
            </a:r>
          </a:p>
          <a:p>
            <a:pPr algn="l">
              <a:spcBef>
                <a:spcPct val="50000"/>
              </a:spcBef>
            </a:pPr>
            <a:r>
              <a:rPr lang="de-DE" dirty="0">
                <a:latin typeface="Tahoma" charset="0"/>
              </a:rPr>
              <a:t>Assistenten: {[</a:t>
            </a:r>
            <a:r>
              <a:rPr lang="de-DE" i="1" u="sng" dirty="0" err="1">
                <a:latin typeface="Tahoma" charset="0"/>
              </a:rPr>
              <a:t>PersNr</a:t>
            </a:r>
            <a:r>
              <a:rPr lang="de-DE" i="1" dirty="0">
                <a:latin typeface="Tahoma" charset="0"/>
              </a:rPr>
              <a:t>, Fachgebiet</a:t>
            </a:r>
            <a:r>
              <a:rPr lang="de-DE" dirty="0" smtClean="0">
                <a:latin typeface="Tahoma" charset="0"/>
              </a:rPr>
              <a:t>]}</a:t>
            </a:r>
            <a:endParaRPr lang="de-DE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7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692174" y="1856250"/>
            <a:ext cx="5296323" cy="369075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b="1" dirty="0" err="1">
                <a:latin typeface="Courier New" charset="0"/>
              </a:rPr>
              <a:t>create</a:t>
            </a:r>
            <a:r>
              <a:rPr lang="de-DE" b="1" dirty="0">
                <a:latin typeface="Courier New" charset="0"/>
              </a:rPr>
              <a:t> </a:t>
            </a:r>
            <a:r>
              <a:rPr lang="de-DE" b="1" dirty="0" err="1">
                <a:latin typeface="Courier New" charset="0"/>
              </a:rPr>
              <a:t>table</a:t>
            </a:r>
            <a:r>
              <a:rPr lang="de-DE" b="1" dirty="0">
                <a:latin typeface="Courier New" charset="0"/>
              </a:rPr>
              <a:t> </a:t>
            </a:r>
            <a:r>
              <a:rPr lang="de-DE" dirty="0">
                <a:latin typeface="Courier New" charset="0"/>
              </a:rPr>
              <a:t>Angestellte</a:t>
            </a:r>
          </a:p>
          <a:p>
            <a:pPr>
              <a:defRPr/>
            </a:pPr>
            <a:r>
              <a:rPr lang="de-DE" dirty="0">
                <a:latin typeface="Courier New" charset="0"/>
              </a:rPr>
              <a:t>	(</a:t>
            </a:r>
            <a:r>
              <a:rPr lang="de-DE" dirty="0" err="1">
                <a:latin typeface="Courier New" charset="0"/>
              </a:rPr>
              <a:t>PersNr</a:t>
            </a:r>
            <a:r>
              <a:rPr lang="de-DE" dirty="0">
                <a:latin typeface="Courier New" charset="0"/>
              </a:rPr>
              <a:t>	</a:t>
            </a:r>
            <a:r>
              <a:rPr lang="de-DE" b="1" dirty="0">
                <a:latin typeface="Courier New" charset="0"/>
              </a:rPr>
              <a:t>integer not null</a:t>
            </a:r>
            <a:r>
              <a:rPr lang="de-DE" dirty="0">
                <a:latin typeface="Courier New" charset="0"/>
              </a:rPr>
              <a:t>,</a:t>
            </a:r>
          </a:p>
          <a:p>
            <a:pPr>
              <a:defRPr/>
            </a:pPr>
            <a:r>
              <a:rPr lang="de-DE" dirty="0">
                <a:latin typeface="Courier New" charset="0"/>
              </a:rPr>
              <a:t>	</a:t>
            </a:r>
            <a:r>
              <a:rPr lang="de-DE" dirty="0" smtClean="0">
                <a:latin typeface="Courier New" charset="0"/>
              </a:rPr>
              <a:t> Name</a:t>
            </a:r>
            <a:r>
              <a:rPr lang="de-DE" dirty="0">
                <a:latin typeface="Courier New" charset="0"/>
              </a:rPr>
              <a:t>	</a:t>
            </a:r>
            <a:r>
              <a:rPr lang="de-DE" b="1" dirty="0" err="1">
                <a:latin typeface="Courier New" charset="0"/>
              </a:rPr>
              <a:t>varchar</a:t>
            </a:r>
            <a:r>
              <a:rPr lang="de-DE" b="1" dirty="0">
                <a:latin typeface="Courier New" charset="0"/>
              </a:rPr>
              <a:t> (30) not null</a:t>
            </a:r>
            <a:r>
              <a:rPr lang="de-DE" dirty="0">
                <a:latin typeface="Courier New" charset="0"/>
              </a:rPr>
              <a:t>);</a:t>
            </a:r>
          </a:p>
          <a:p>
            <a:pPr>
              <a:defRPr/>
            </a:pPr>
            <a:endParaRPr lang="de-DE" b="1" dirty="0" smtClean="0">
              <a:latin typeface="Courier New" charset="0"/>
            </a:endParaRPr>
          </a:p>
          <a:p>
            <a:pPr>
              <a:defRPr/>
            </a:pPr>
            <a:r>
              <a:rPr lang="de-DE" b="1" dirty="0" err="1" smtClean="0">
                <a:latin typeface="Courier New" charset="0"/>
              </a:rPr>
              <a:t>create</a:t>
            </a:r>
            <a:r>
              <a:rPr lang="de-DE" b="1" dirty="0" smtClean="0">
                <a:latin typeface="Courier New" charset="0"/>
              </a:rPr>
              <a:t> </a:t>
            </a:r>
            <a:r>
              <a:rPr lang="de-DE" b="1" dirty="0" err="1">
                <a:latin typeface="Courier New" charset="0"/>
              </a:rPr>
              <a:t>table</a:t>
            </a:r>
            <a:r>
              <a:rPr lang="de-DE" b="1" dirty="0">
                <a:latin typeface="Courier New" charset="0"/>
              </a:rPr>
              <a:t> </a:t>
            </a:r>
            <a:r>
              <a:rPr lang="de-DE" dirty="0" err="1">
                <a:latin typeface="Courier New" charset="0"/>
              </a:rPr>
              <a:t>ProfDaten</a:t>
            </a:r>
            <a:endParaRPr lang="de-DE" dirty="0">
              <a:latin typeface="Courier New" charset="0"/>
            </a:endParaRPr>
          </a:p>
          <a:p>
            <a:pPr>
              <a:defRPr/>
            </a:pPr>
            <a:r>
              <a:rPr lang="de-DE" dirty="0">
                <a:latin typeface="Courier New" charset="0"/>
              </a:rPr>
              <a:t>	(</a:t>
            </a:r>
            <a:r>
              <a:rPr lang="de-DE" dirty="0" err="1">
                <a:latin typeface="Courier New" charset="0"/>
              </a:rPr>
              <a:t>PersNr</a:t>
            </a:r>
            <a:r>
              <a:rPr lang="de-DE" dirty="0">
                <a:latin typeface="Courier New" charset="0"/>
              </a:rPr>
              <a:t>	</a:t>
            </a:r>
            <a:r>
              <a:rPr lang="de-DE" b="1" dirty="0">
                <a:latin typeface="Courier New" charset="0"/>
              </a:rPr>
              <a:t>integer not null</a:t>
            </a:r>
            <a:r>
              <a:rPr lang="de-DE" dirty="0">
                <a:latin typeface="Courier New" charset="0"/>
              </a:rPr>
              <a:t>,</a:t>
            </a:r>
          </a:p>
          <a:p>
            <a:pPr>
              <a:defRPr/>
            </a:pPr>
            <a:r>
              <a:rPr lang="de-DE" dirty="0">
                <a:latin typeface="Courier New" charset="0"/>
              </a:rPr>
              <a:t>	</a:t>
            </a:r>
            <a:r>
              <a:rPr lang="de-DE" dirty="0" smtClean="0">
                <a:latin typeface="Courier New" charset="0"/>
              </a:rPr>
              <a:t> Rang</a:t>
            </a:r>
            <a:r>
              <a:rPr lang="de-DE" dirty="0">
                <a:latin typeface="Courier New" charset="0"/>
              </a:rPr>
              <a:t>	</a:t>
            </a:r>
            <a:r>
              <a:rPr lang="de-DE" b="1" dirty="0" err="1">
                <a:latin typeface="Courier New" charset="0"/>
              </a:rPr>
              <a:t>character</a:t>
            </a:r>
            <a:r>
              <a:rPr lang="de-DE" b="1" dirty="0">
                <a:latin typeface="Courier New" charset="0"/>
              </a:rPr>
              <a:t>(2)</a:t>
            </a:r>
            <a:r>
              <a:rPr lang="de-DE" dirty="0">
                <a:latin typeface="Courier New" charset="0"/>
              </a:rPr>
              <a:t>,</a:t>
            </a:r>
          </a:p>
          <a:p>
            <a:pPr>
              <a:defRPr/>
            </a:pPr>
            <a:r>
              <a:rPr lang="de-DE" dirty="0">
                <a:latin typeface="Courier New" charset="0"/>
              </a:rPr>
              <a:t>	</a:t>
            </a:r>
            <a:r>
              <a:rPr lang="de-DE" dirty="0" smtClean="0">
                <a:latin typeface="Courier New" charset="0"/>
              </a:rPr>
              <a:t> Raum </a:t>
            </a:r>
            <a:r>
              <a:rPr lang="de-DE" dirty="0">
                <a:latin typeface="Courier New" charset="0"/>
              </a:rPr>
              <a:t>	</a:t>
            </a:r>
            <a:r>
              <a:rPr lang="de-DE" b="1" dirty="0">
                <a:latin typeface="Courier New" charset="0"/>
              </a:rPr>
              <a:t>integer</a:t>
            </a:r>
            <a:r>
              <a:rPr lang="de-DE" dirty="0">
                <a:latin typeface="Courier New" charset="0"/>
              </a:rPr>
              <a:t>);</a:t>
            </a:r>
          </a:p>
          <a:p>
            <a:pPr>
              <a:defRPr/>
            </a:pPr>
            <a:endParaRPr lang="de-DE" b="1" dirty="0" smtClean="0">
              <a:latin typeface="Courier New" charset="0"/>
            </a:endParaRPr>
          </a:p>
          <a:p>
            <a:pPr>
              <a:defRPr/>
            </a:pPr>
            <a:r>
              <a:rPr lang="de-DE" b="1" dirty="0" err="1" smtClean="0">
                <a:latin typeface="Courier New" charset="0"/>
              </a:rPr>
              <a:t>create</a:t>
            </a:r>
            <a:r>
              <a:rPr lang="de-DE" b="1" dirty="0" smtClean="0">
                <a:latin typeface="Courier New" charset="0"/>
              </a:rPr>
              <a:t> </a:t>
            </a:r>
            <a:r>
              <a:rPr lang="de-DE" b="1" dirty="0" err="1">
                <a:latin typeface="Courier New" charset="0"/>
              </a:rPr>
              <a:t>table</a:t>
            </a:r>
            <a:r>
              <a:rPr lang="de-DE" b="1" dirty="0">
                <a:latin typeface="Courier New" charset="0"/>
              </a:rPr>
              <a:t> </a:t>
            </a:r>
            <a:r>
              <a:rPr lang="de-DE" dirty="0" err="1">
                <a:latin typeface="Courier New" charset="0"/>
              </a:rPr>
              <a:t>AssiDaten</a:t>
            </a:r>
            <a:endParaRPr lang="de-DE" dirty="0">
              <a:latin typeface="Courier New" charset="0"/>
            </a:endParaRPr>
          </a:p>
          <a:p>
            <a:pPr>
              <a:defRPr/>
            </a:pPr>
            <a:r>
              <a:rPr lang="de-DE" dirty="0">
                <a:latin typeface="Courier New" charset="0"/>
              </a:rPr>
              <a:t>	(</a:t>
            </a:r>
            <a:r>
              <a:rPr lang="de-DE" dirty="0" err="1">
                <a:latin typeface="Courier New" charset="0"/>
              </a:rPr>
              <a:t>PersNr</a:t>
            </a:r>
            <a:r>
              <a:rPr lang="de-DE" dirty="0">
                <a:latin typeface="Courier New" charset="0"/>
              </a:rPr>
              <a:t>	</a:t>
            </a:r>
            <a:r>
              <a:rPr lang="de-DE" b="1" dirty="0" smtClean="0">
                <a:latin typeface="Courier New" charset="0"/>
              </a:rPr>
              <a:t>integer </a:t>
            </a:r>
            <a:r>
              <a:rPr lang="de-DE" b="1" dirty="0">
                <a:latin typeface="Courier New" charset="0"/>
              </a:rPr>
              <a:t>not null</a:t>
            </a:r>
            <a:r>
              <a:rPr lang="de-DE" dirty="0">
                <a:latin typeface="Courier New" charset="0"/>
              </a:rPr>
              <a:t>,</a:t>
            </a:r>
          </a:p>
          <a:p>
            <a:pPr>
              <a:defRPr/>
            </a:pPr>
            <a:r>
              <a:rPr lang="de-DE" dirty="0">
                <a:latin typeface="Courier New" charset="0"/>
              </a:rPr>
              <a:t>	</a:t>
            </a:r>
            <a:r>
              <a:rPr lang="de-DE" dirty="0" smtClean="0">
                <a:latin typeface="Courier New" charset="0"/>
              </a:rPr>
              <a:t> Fachgebiet</a:t>
            </a:r>
            <a:r>
              <a:rPr lang="de-DE" dirty="0">
                <a:latin typeface="Courier New" charset="0"/>
              </a:rPr>
              <a:t>	</a:t>
            </a:r>
            <a:r>
              <a:rPr lang="de-DE" b="1" dirty="0" err="1" smtClean="0">
                <a:latin typeface="Courier New" charset="0"/>
              </a:rPr>
              <a:t>varchar</a:t>
            </a:r>
            <a:r>
              <a:rPr lang="de-DE" b="1" dirty="0" smtClean="0">
                <a:latin typeface="Courier New" charset="0"/>
              </a:rPr>
              <a:t>(30)</a:t>
            </a:r>
            <a:r>
              <a:rPr lang="de-DE" dirty="0" smtClean="0">
                <a:latin typeface="Courier New" charset="0"/>
              </a:rPr>
              <a:t>,</a:t>
            </a:r>
            <a:endParaRPr lang="de-DE" dirty="0">
              <a:latin typeface="Courier New" charset="0"/>
            </a:endParaRPr>
          </a:p>
          <a:p>
            <a:pPr>
              <a:defRPr/>
            </a:pPr>
            <a:r>
              <a:rPr lang="de-DE" dirty="0">
                <a:latin typeface="Courier New" charset="0"/>
              </a:rPr>
              <a:t>	</a:t>
            </a:r>
            <a:r>
              <a:rPr lang="de-DE" dirty="0" smtClean="0">
                <a:latin typeface="Courier New" charset="0"/>
              </a:rPr>
              <a:t> Boss</a:t>
            </a:r>
            <a:r>
              <a:rPr lang="de-DE" dirty="0">
                <a:latin typeface="Courier New" charset="0"/>
              </a:rPr>
              <a:t>		</a:t>
            </a:r>
            <a:r>
              <a:rPr lang="de-DE" b="1" dirty="0" smtClean="0">
                <a:latin typeface="Courier New" charset="0"/>
              </a:rPr>
              <a:t>integer</a:t>
            </a:r>
            <a:r>
              <a:rPr lang="de-DE" dirty="0">
                <a:latin typeface="Courier New" charset="0"/>
              </a:rPr>
              <a:t>);	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260648"/>
            <a:ext cx="9144000" cy="7239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endParaRPr lang="de-DE" kern="0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Relationale Modellierung der Generalisierung</a:t>
            </a:r>
            <a:br>
              <a:rPr lang="de-DE" dirty="0">
                <a:latin typeface="Myriad Pro" charset="0"/>
                <a:ea typeface="Myriad Pro" charset="0"/>
                <a:cs typeface="Myriad Pro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289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692174" y="1856250"/>
            <a:ext cx="5379679" cy="352455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de-DE" b="1" dirty="0" err="1">
                <a:latin typeface="Courier New" charset="0"/>
                <a:ea typeface="Courier New" charset="0"/>
                <a:cs typeface="Courier New" charset="0"/>
              </a:rPr>
              <a:t>create</a:t>
            </a:r>
            <a:r>
              <a:rPr lang="de-DE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b="1" dirty="0" err="1">
                <a:latin typeface="Courier New" charset="0"/>
                <a:ea typeface="Courier New" charset="0"/>
                <a:cs typeface="Courier New" charset="0"/>
              </a:rPr>
              <a:t>view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 Professoren </a:t>
            </a:r>
            <a:r>
              <a:rPr lang="de-DE" b="1" dirty="0" err="1">
                <a:latin typeface="Courier New" charset="0"/>
                <a:ea typeface="Courier New" charset="0"/>
                <a:cs typeface="Courier New" charset="0"/>
              </a:rPr>
              <a:t>as</a:t>
            </a:r>
            <a:endParaRPr lang="de-DE" b="1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30000"/>
              </a:spcBef>
            </a:pP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de-DE" b="1" dirty="0" err="1">
                <a:latin typeface="Courier New" charset="0"/>
                <a:ea typeface="Courier New" charset="0"/>
                <a:cs typeface="Courier New" charset="0"/>
              </a:rPr>
              <a:t>select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 *</a:t>
            </a:r>
          </a:p>
          <a:p>
            <a:pPr>
              <a:spcBef>
                <a:spcPct val="30000"/>
              </a:spcBef>
            </a:pP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de-DE" b="1" dirty="0" err="1">
                <a:latin typeface="Courier New" charset="0"/>
                <a:ea typeface="Courier New" charset="0"/>
                <a:cs typeface="Courier New" charset="0"/>
              </a:rPr>
              <a:t>from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 Angestellte a, </a:t>
            </a:r>
            <a:r>
              <a:rPr lang="de-DE" dirty="0" err="1">
                <a:latin typeface="Courier New" charset="0"/>
                <a:ea typeface="Courier New" charset="0"/>
                <a:cs typeface="Courier New" charset="0"/>
              </a:rPr>
              <a:t>ProfDaten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 d</a:t>
            </a:r>
          </a:p>
          <a:p>
            <a:pPr>
              <a:spcBef>
                <a:spcPct val="30000"/>
              </a:spcBef>
            </a:pP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de-DE" b="1" dirty="0" err="1">
                <a:latin typeface="Courier New" charset="0"/>
                <a:ea typeface="Courier New" charset="0"/>
                <a:cs typeface="Courier New" charset="0"/>
              </a:rPr>
              <a:t>where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dirty="0" err="1">
                <a:latin typeface="Courier New" charset="0"/>
                <a:ea typeface="Courier New" charset="0"/>
                <a:cs typeface="Courier New" charset="0"/>
              </a:rPr>
              <a:t>a.PersNr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=</a:t>
            </a:r>
            <a:r>
              <a:rPr lang="de-DE" dirty="0" err="1">
                <a:latin typeface="Courier New" charset="0"/>
                <a:ea typeface="Courier New" charset="0"/>
                <a:cs typeface="Courier New" charset="0"/>
              </a:rPr>
              <a:t>d.PersNr</a:t>
            </a:r>
            <a:r>
              <a:rPr lang="de-DE" dirty="0" smtClean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spcBef>
                <a:spcPct val="30000"/>
              </a:spcBef>
            </a:pPr>
            <a:endParaRPr lang="de-DE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30000"/>
              </a:spcBef>
            </a:pPr>
            <a:r>
              <a:rPr lang="de-DE" b="1" dirty="0" err="1">
                <a:latin typeface="Courier New" charset="0"/>
                <a:ea typeface="Courier New" charset="0"/>
                <a:cs typeface="Courier New" charset="0"/>
              </a:rPr>
              <a:t>create</a:t>
            </a:r>
            <a:r>
              <a:rPr lang="de-DE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b="1" dirty="0" err="1">
                <a:latin typeface="Courier New" charset="0"/>
                <a:ea typeface="Courier New" charset="0"/>
                <a:cs typeface="Courier New" charset="0"/>
              </a:rPr>
              <a:t>view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 Assistenten </a:t>
            </a:r>
            <a:r>
              <a:rPr lang="de-DE" b="1" dirty="0" err="1">
                <a:latin typeface="Courier New" charset="0"/>
                <a:ea typeface="Courier New" charset="0"/>
                <a:cs typeface="Courier New" charset="0"/>
              </a:rPr>
              <a:t>as</a:t>
            </a:r>
            <a:endParaRPr lang="de-DE" b="1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30000"/>
              </a:spcBef>
            </a:pP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de-DE" b="1" dirty="0" err="1">
                <a:latin typeface="Courier New" charset="0"/>
                <a:ea typeface="Courier New" charset="0"/>
                <a:cs typeface="Courier New" charset="0"/>
              </a:rPr>
              <a:t>select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 *</a:t>
            </a:r>
          </a:p>
          <a:p>
            <a:pPr>
              <a:spcBef>
                <a:spcPct val="30000"/>
              </a:spcBef>
            </a:pP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de-DE" b="1" dirty="0" err="1">
                <a:latin typeface="Courier New" charset="0"/>
                <a:ea typeface="Courier New" charset="0"/>
                <a:cs typeface="Courier New" charset="0"/>
              </a:rPr>
              <a:t>from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 Angestellte a, </a:t>
            </a:r>
            <a:r>
              <a:rPr lang="de-DE" dirty="0" err="1">
                <a:latin typeface="Courier New" charset="0"/>
                <a:ea typeface="Courier New" charset="0"/>
                <a:cs typeface="Courier New" charset="0"/>
              </a:rPr>
              <a:t>AssiDaten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 d</a:t>
            </a:r>
          </a:p>
          <a:p>
            <a:pPr>
              <a:spcBef>
                <a:spcPct val="30000"/>
              </a:spcBef>
            </a:pP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de-DE" b="1" dirty="0" err="1">
                <a:latin typeface="Courier New" charset="0"/>
                <a:ea typeface="Courier New" charset="0"/>
                <a:cs typeface="Courier New" charset="0"/>
              </a:rPr>
              <a:t>where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dirty="0" err="1">
                <a:latin typeface="Courier New" charset="0"/>
                <a:ea typeface="Courier New" charset="0"/>
                <a:cs typeface="Courier New" charset="0"/>
              </a:rPr>
              <a:t>a.PersNr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=</a:t>
            </a:r>
            <a:r>
              <a:rPr lang="de-DE" dirty="0" err="1">
                <a:latin typeface="Courier New" charset="0"/>
                <a:ea typeface="Courier New" charset="0"/>
                <a:cs typeface="Courier New" charset="0"/>
              </a:rPr>
              <a:t>d.PersNr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;</a:t>
            </a:r>
          </a:p>
          <a:p>
            <a:pPr>
              <a:defRPr/>
            </a:pPr>
            <a:r>
              <a:rPr lang="de-DE" dirty="0">
                <a:latin typeface="Courier New" charset="0"/>
              </a:rPr>
              <a:t>	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260648"/>
            <a:ext cx="9144000" cy="7239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endParaRPr lang="de-DE" kern="0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Myriad Pro" charset="0"/>
                <a:ea typeface="Myriad Pro" charset="0"/>
                <a:cs typeface="Myriad Pro" charset="0"/>
              </a:rPr>
              <a:t>Unteryp</a:t>
            </a:r>
            <a:r>
              <a:rPr lang="de-DE" dirty="0" smtClean="0">
                <a:latin typeface="Myriad Pro" charset="0"/>
                <a:ea typeface="Myriad Pro" charset="0"/>
                <a:cs typeface="Myriad Pro" charset="0"/>
              </a:rPr>
              <a:t> als Sicht</a:t>
            </a:r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/>
            </a:r>
            <a:br>
              <a:rPr lang="de-DE" dirty="0">
                <a:latin typeface="Myriad Pro" charset="0"/>
                <a:ea typeface="Myriad Pro" charset="0"/>
                <a:cs typeface="Myriad Pro" charset="0"/>
              </a:rPr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14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1256840" y="1333338"/>
            <a:ext cx="6123472" cy="468795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de-DE" b="1" dirty="0" err="1">
                <a:latin typeface="Courier New" charset="0"/>
                <a:ea typeface="Courier New" charset="0"/>
                <a:cs typeface="Courier New" charset="0"/>
              </a:rPr>
              <a:t>create</a:t>
            </a:r>
            <a:r>
              <a:rPr lang="de-DE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b="1" dirty="0" err="1">
                <a:latin typeface="Courier New" charset="0"/>
                <a:ea typeface="Courier New" charset="0"/>
                <a:cs typeface="Courier New" charset="0"/>
              </a:rPr>
              <a:t>table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 Professoren </a:t>
            </a:r>
          </a:p>
          <a:p>
            <a:pPr>
              <a:spcBef>
                <a:spcPct val="30000"/>
              </a:spcBef>
            </a:pP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	(</a:t>
            </a:r>
            <a:r>
              <a:rPr lang="de-DE" dirty="0" err="1">
                <a:latin typeface="Courier New" charset="0"/>
                <a:ea typeface="Courier New" charset="0"/>
                <a:cs typeface="Courier New" charset="0"/>
              </a:rPr>
              <a:t>PersNr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de-DE" b="1" dirty="0">
                <a:latin typeface="Courier New" charset="0"/>
                <a:ea typeface="Courier New" charset="0"/>
                <a:cs typeface="Courier New" charset="0"/>
              </a:rPr>
              <a:t>integer not null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pPr>
              <a:spcBef>
                <a:spcPct val="30000"/>
              </a:spcBef>
            </a:pP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de-DE" dirty="0" smtClean="0">
                <a:latin typeface="Courier New" charset="0"/>
                <a:ea typeface="Courier New" charset="0"/>
                <a:cs typeface="Courier New" charset="0"/>
              </a:rPr>
              <a:t> Name 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de-DE" b="1" dirty="0" err="1">
                <a:latin typeface="Courier New" charset="0"/>
                <a:ea typeface="Courier New" charset="0"/>
                <a:cs typeface="Courier New" charset="0"/>
              </a:rPr>
              <a:t>varchar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 (30) </a:t>
            </a:r>
            <a:r>
              <a:rPr lang="de-DE" b="1" dirty="0">
                <a:latin typeface="Courier New" charset="0"/>
                <a:ea typeface="Courier New" charset="0"/>
                <a:cs typeface="Courier New" charset="0"/>
              </a:rPr>
              <a:t>not null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pPr>
              <a:spcBef>
                <a:spcPct val="30000"/>
              </a:spcBef>
            </a:pP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de-DE" dirty="0" smtClean="0">
                <a:latin typeface="Courier New" charset="0"/>
                <a:ea typeface="Courier New" charset="0"/>
                <a:cs typeface="Courier New" charset="0"/>
              </a:rPr>
              <a:t> Rang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de-DE" b="1" dirty="0" err="1">
                <a:latin typeface="Courier New" charset="0"/>
                <a:ea typeface="Courier New" charset="0"/>
                <a:cs typeface="Courier New" charset="0"/>
              </a:rPr>
              <a:t>character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 (2),</a:t>
            </a:r>
          </a:p>
          <a:p>
            <a:pPr>
              <a:spcBef>
                <a:spcPct val="30000"/>
              </a:spcBef>
            </a:pP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de-DE" dirty="0" smtClean="0">
                <a:latin typeface="Courier New" charset="0"/>
                <a:ea typeface="Courier New" charset="0"/>
                <a:cs typeface="Courier New" charset="0"/>
              </a:rPr>
              <a:t> Raum 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de-DE" b="1" dirty="0">
                <a:latin typeface="Courier New" charset="0"/>
                <a:ea typeface="Courier New" charset="0"/>
                <a:cs typeface="Courier New" charset="0"/>
              </a:rPr>
              <a:t>integer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>
              <a:spcBef>
                <a:spcPct val="30000"/>
              </a:spcBef>
            </a:pPr>
            <a:r>
              <a:rPr lang="de-DE" b="1" dirty="0" err="1">
                <a:latin typeface="Courier New" charset="0"/>
                <a:ea typeface="Courier New" charset="0"/>
                <a:cs typeface="Courier New" charset="0"/>
              </a:rPr>
              <a:t>create</a:t>
            </a:r>
            <a:r>
              <a:rPr lang="de-DE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b="1" dirty="0" err="1">
                <a:latin typeface="Courier New" charset="0"/>
                <a:ea typeface="Courier New" charset="0"/>
                <a:cs typeface="Courier New" charset="0"/>
              </a:rPr>
              <a:t>table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 Assistenten</a:t>
            </a:r>
          </a:p>
          <a:p>
            <a:pPr>
              <a:spcBef>
                <a:spcPct val="30000"/>
              </a:spcBef>
            </a:pP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	(</a:t>
            </a:r>
            <a:r>
              <a:rPr lang="de-DE" dirty="0" err="1">
                <a:latin typeface="Courier New" charset="0"/>
                <a:ea typeface="Courier New" charset="0"/>
                <a:cs typeface="Courier New" charset="0"/>
              </a:rPr>
              <a:t>PersNr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de-DE" b="1" dirty="0">
                <a:latin typeface="Courier New" charset="0"/>
                <a:ea typeface="Courier New" charset="0"/>
                <a:cs typeface="Courier New" charset="0"/>
              </a:rPr>
              <a:t>integer not null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pPr>
              <a:spcBef>
                <a:spcPct val="30000"/>
              </a:spcBef>
            </a:pP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de-DE" dirty="0" smtClean="0">
                <a:latin typeface="Courier New" charset="0"/>
                <a:ea typeface="Courier New" charset="0"/>
                <a:cs typeface="Courier New" charset="0"/>
              </a:rPr>
              <a:t> Name 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de-DE" b="1" dirty="0" err="1">
                <a:latin typeface="Courier New" charset="0"/>
                <a:ea typeface="Courier New" charset="0"/>
                <a:cs typeface="Courier New" charset="0"/>
              </a:rPr>
              <a:t>varchar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 (30) </a:t>
            </a:r>
            <a:r>
              <a:rPr lang="de-DE" b="1" dirty="0">
                <a:latin typeface="Courier New" charset="0"/>
                <a:ea typeface="Courier New" charset="0"/>
                <a:cs typeface="Courier New" charset="0"/>
              </a:rPr>
              <a:t>not null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pPr>
              <a:spcBef>
                <a:spcPct val="30000"/>
              </a:spcBef>
            </a:pP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de-DE" dirty="0" smtClean="0">
                <a:latin typeface="Courier New" charset="0"/>
                <a:ea typeface="Courier New" charset="0"/>
                <a:cs typeface="Courier New" charset="0"/>
              </a:rPr>
              <a:t> Fachgebiet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de-DE" b="1" dirty="0" err="1">
                <a:latin typeface="Courier New" charset="0"/>
                <a:ea typeface="Courier New" charset="0"/>
                <a:cs typeface="Courier New" charset="0"/>
              </a:rPr>
              <a:t>varchar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 (30),</a:t>
            </a:r>
          </a:p>
          <a:p>
            <a:pPr>
              <a:spcBef>
                <a:spcPct val="30000"/>
              </a:spcBef>
            </a:pP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de-DE" dirty="0" smtClean="0">
                <a:latin typeface="Courier New" charset="0"/>
                <a:ea typeface="Courier New" charset="0"/>
                <a:cs typeface="Courier New" charset="0"/>
              </a:rPr>
              <a:t> Boss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de-DE" b="1" dirty="0">
                <a:latin typeface="Courier New" charset="0"/>
                <a:ea typeface="Courier New" charset="0"/>
                <a:cs typeface="Courier New" charset="0"/>
              </a:rPr>
              <a:t>integer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  <a:p>
            <a:pPr>
              <a:spcBef>
                <a:spcPct val="30000"/>
              </a:spcBef>
            </a:pPr>
            <a:r>
              <a:rPr lang="de-DE" b="1" dirty="0" err="1">
                <a:latin typeface="Courier New" charset="0"/>
                <a:ea typeface="Courier New" charset="0"/>
                <a:cs typeface="Courier New" charset="0"/>
              </a:rPr>
              <a:t>create</a:t>
            </a:r>
            <a:r>
              <a:rPr lang="de-DE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b="1" dirty="0" err="1">
                <a:latin typeface="Courier New" charset="0"/>
                <a:ea typeface="Courier New" charset="0"/>
                <a:cs typeface="Courier New" charset="0"/>
              </a:rPr>
              <a:t>table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dirty="0" err="1">
                <a:latin typeface="Courier New" charset="0"/>
                <a:ea typeface="Courier New" charset="0"/>
                <a:cs typeface="Courier New" charset="0"/>
              </a:rPr>
              <a:t>AndereAngestellte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	(</a:t>
            </a:r>
            <a:r>
              <a:rPr lang="de-DE" dirty="0" err="1">
                <a:latin typeface="Courier New" charset="0"/>
                <a:ea typeface="Courier New" charset="0"/>
                <a:cs typeface="Courier New" charset="0"/>
              </a:rPr>
              <a:t>PersNr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de-DE" b="1" dirty="0">
                <a:latin typeface="Courier New" charset="0"/>
                <a:ea typeface="Courier New" charset="0"/>
                <a:cs typeface="Courier New" charset="0"/>
              </a:rPr>
              <a:t>integer not null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pPr>
              <a:spcBef>
                <a:spcPct val="30000"/>
              </a:spcBef>
            </a:pP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de-DE" dirty="0" smtClean="0">
                <a:latin typeface="Courier New" charset="0"/>
                <a:ea typeface="Courier New" charset="0"/>
                <a:cs typeface="Courier New" charset="0"/>
              </a:rPr>
              <a:t> Name 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		</a:t>
            </a:r>
            <a:r>
              <a:rPr lang="de-DE" b="1" dirty="0" err="1">
                <a:latin typeface="Courier New" charset="0"/>
                <a:ea typeface="Courier New" charset="0"/>
                <a:cs typeface="Courier New" charset="0"/>
              </a:rPr>
              <a:t>varchar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 (30) </a:t>
            </a:r>
            <a:r>
              <a:rPr lang="de-DE" b="1" dirty="0">
                <a:latin typeface="Courier New" charset="0"/>
                <a:ea typeface="Courier New" charset="0"/>
                <a:cs typeface="Courier New" charset="0"/>
              </a:rPr>
              <a:t>not null</a:t>
            </a:r>
            <a:r>
              <a:rPr lang="de-DE" dirty="0" smtClean="0">
                <a:latin typeface="Courier New" charset="0"/>
                <a:ea typeface="Courier New" charset="0"/>
                <a:cs typeface="Courier New" charset="0"/>
              </a:rPr>
              <a:t>);</a:t>
            </a:r>
            <a:endParaRPr lang="de-DE" dirty="0">
              <a:latin typeface="Courier New" charset="0"/>
              <a:ea typeface="Courier New" charset="0"/>
              <a:cs typeface="Courier New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260648"/>
            <a:ext cx="9144000" cy="7239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endParaRPr lang="de-DE" kern="0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Myriad Pro" charset="0"/>
                <a:ea typeface="Myriad Pro" charset="0"/>
                <a:cs typeface="Myriad Pro" charset="0"/>
              </a:rPr>
              <a:t>Obertyp</a:t>
            </a:r>
            <a:r>
              <a:rPr lang="de-DE" dirty="0" smtClean="0">
                <a:latin typeface="Myriad Pro" charset="0"/>
                <a:ea typeface="Myriad Pro" charset="0"/>
                <a:cs typeface="Myriad Pro" charset="0"/>
              </a:rPr>
              <a:t> als Sicht 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928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1256840" y="1333338"/>
            <a:ext cx="4552529" cy="330295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spcBef>
                <a:spcPct val="30000"/>
              </a:spcBef>
            </a:pPr>
            <a:r>
              <a:rPr lang="de-DE" b="1" dirty="0" err="1">
                <a:latin typeface="Courier New" charset="0"/>
                <a:ea typeface="Courier New" charset="0"/>
                <a:cs typeface="Courier New" charset="0"/>
              </a:rPr>
              <a:t>create</a:t>
            </a:r>
            <a:r>
              <a:rPr lang="de-DE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b="1" dirty="0" err="1">
                <a:latin typeface="Courier New" charset="0"/>
                <a:ea typeface="Courier New" charset="0"/>
                <a:cs typeface="Courier New" charset="0"/>
              </a:rPr>
              <a:t>view</a:t>
            </a:r>
            <a:r>
              <a:rPr lang="de-DE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Angestellte</a:t>
            </a:r>
            <a:r>
              <a:rPr lang="de-DE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b="1" dirty="0" err="1">
                <a:latin typeface="Courier New" charset="0"/>
                <a:ea typeface="Courier New" charset="0"/>
                <a:cs typeface="Courier New" charset="0"/>
              </a:rPr>
              <a:t>as</a:t>
            </a:r>
            <a:endParaRPr lang="de-DE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30000"/>
              </a:spcBef>
            </a:pPr>
            <a:r>
              <a:rPr lang="de-DE" dirty="0" smtClean="0">
                <a:latin typeface="Courier New" charset="0"/>
                <a:ea typeface="Courier New" charset="0"/>
                <a:cs typeface="Courier New" charset="0"/>
              </a:rPr>
              <a:t>      (</a:t>
            </a:r>
            <a:r>
              <a:rPr lang="de-DE" b="1" dirty="0" err="1" smtClean="0">
                <a:latin typeface="Courier New" charset="0"/>
                <a:ea typeface="Courier New" charset="0"/>
                <a:cs typeface="Courier New" charset="0"/>
              </a:rPr>
              <a:t>select</a:t>
            </a:r>
            <a:r>
              <a:rPr lang="de-DE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dirty="0" err="1">
                <a:latin typeface="Courier New" charset="0"/>
                <a:ea typeface="Courier New" charset="0"/>
                <a:cs typeface="Courier New" charset="0"/>
              </a:rPr>
              <a:t>PersNr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, Name</a:t>
            </a:r>
          </a:p>
          <a:p>
            <a:pPr>
              <a:spcBef>
                <a:spcPct val="30000"/>
              </a:spcBef>
            </a:pPr>
            <a:r>
              <a:rPr lang="de-DE" b="1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de-DE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b="1" dirty="0" err="1" smtClean="0">
                <a:latin typeface="Courier New" charset="0"/>
                <a:ea typeface="Courier New" charset="0"/>
                <a:cs typeface="Courier New" charset="0"/>
              </a:rPr>
              <a:t>from</a:t>
            </a:r>
            <a:r>
              <a:rPr lang="de-DE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Professoren)</a:t>
            </a:r>
          </a:p>
          <a:p>
            <a:pPr>
              <a:spcBef>
                <a:spcPct val="30000"/>
              </a:spcBef>
            </a:pP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de-DE" b="1" dirty="0" err="1" smtClean="0">
                <a:latin typeface="Courier New" charset="0"/>
                <a:ea typeface="Courier New" charset="0"/>
                <a:cs typeface="Courier New" charset="0"/>
              </a:rPr>
              <a:t>union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	</a:t>
            </a:r>
          </a:p>
          <a:p>
            <a:pPr>
              <a:spcBef>
                <a:spcPct val="30000"/>
              </a:spcBef>
            </a:pPr>
            <a:r>
              <a:rPr lang="de-DE" dirty="0" smtClean="0">
                <a:latin typeface="Courier New" charset="0"/>
                <a:ea typeface="Courier New" charset="0"/>
                <a:cs typeface="Courier New" charset="0"/>
              </a:rPr>
              <a:t>      (</a:t>
            </a:r>
            <a:r>
              <a:rPr lang="de-DE" b="1" dirty="0" err="1">
                <a:latin typeface="Courier New" charset="0"/>
                <a:ea typeface="Courier New" charset="0"/>
                <a:cs typeface="Courier New" charset="0"/>
              </a:rPr>
              <a:t>select</a:t>
            </a:r>
            <a:r>
              <a:rPr lang="de-DE" b="1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dirty="0" err="1">
                <a:latin typeface="Courier New" charset="0"/>
                <a:ea typeface="Courier New" charset="0"/>
                <a:cs typeface="Courier New" charset="0"/>
              </a:rPr>
              <a:t>PersNr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, Name</a:t>
            </a:r>
          </a:p>
          <a:p>
            <a:pPr>
              <a:spcBef>
                <a:spcPct val="30000"/>
              </a:spcBef>
            </a:pPr>
            <a:r>
              <a:rPr lang="de-DE" b="1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de-DE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b="1" dirty="0" err="1" smtClean="0">
                <a:latin typeface="Courier New" charset="0"/>
                <a:ea typeface="Courier New" charset="0"/>
                <a:cs typeface="Courier New" charset="0"/>
              </a:rPr>
              <a:t>from</a:t>
            </a:r>
            <a:r>
              <a:rPr lang="de-DE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Assistenten)</a:t>
            </a:r>
          </a:p>
          <a:p>
            <a:pPr>
              <a:spcBef>
                <a:spcPct val="30000"/>
              </a:spcBef>
            </a:pP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de-DE" b="1" dirty="0" err="1" smtClean="0">
                <a:latin typeface="Courier New" charset="0"/>
                <a:ea typeface="Courier New" charset="0"/>
                <a:cs typeface="Courier New" charset="0"/>
              </a:rPr>
              <a:t>union</a:t>
            </a:r>
            <a:endParaRPr lang="de-DE" dirty="0" smtClean="0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30000"/>
              </a:spcBef>
            </a:pP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dirty="0" smtClean="0">
                <a:latin typeface="Courier New" charset="0"/>
                <a:ea typeface="Courier New" charset="0"/>
                <a:cs typeface="Courier New" charset="0"/>
              </a:rPr>
              <a:t>     (</a:t>
            </a:r>
            <a:r>
              <a:rPr lang="de-DE" b="1" dirty="0" err="1" smtClean="0">
                <a:latin typeface="Courier New" charset="0"/>
                <a:ea typeface="Courier New" charset="0"/>
                <a:cs typeface="Courier New" charset="0"/>
              </a:rPr>
              <a:t>select</a:t>
            </a:r>
            <a:r>
              <a:rPr lang="de-DE" b="1" dirty="0">
                <a:latin typeface="Courier New" charset="0"/>
                <a:ea typeface="Courier New" charset="0"/>
                <a:cs typeface="Courier New" charset="0"/>
              </a:rPr>
              <a:t>*</a:t>
            </a:r>
            <a:endParaRPr lang="de-DE" dirty="0">
              <a:latin typeface="Courier New" charset="0"/>
              <a:ea typeface="Courier New" charset="0"/>
              <a:cs typeface="Courier New" charset="0"/>
            </a:endParaRPr>
          </a:p>
          <a:p>
            <a:pPr>
              <a:spcBef>
                <a:spcPct val="50000"/>
              </a:spcBef>
            </a:pPr>
            <a:r>
              <a:rPr lang="de-DE" b="1" dirty="0">
                <a:latin typeface="Courier New" charset="0"/>
                <a:ea typeface="Courier New" charset="0"/>
                <a:cs typeface="Courier New" charset="0"/>
              </a:rPr>
              <a:t>	</a:t>
            </a:r>
            <a:r>
              <a:rPr lang="de-DE" b="1" dirty="0" err="1" smtClean="0">
                <a:latin typeface="Courier New" charset="0"/>
                <a:ea typeface="Courier New" charset="0"/>
                <a:cs typeface="Courier New" charset="0"/>
              </a:rPr>
              <a:t>from</a:t>
            </a:r>
            <a:r>
              <a:rPr lang="de-DE" b="1" dirty="0" smtClean="0"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de-DE" dirty="0" err="1">
                <a:latin typeface="Courier New" charset="0"/>
                <a:ea typeface="Courier New" charset="0"/>
                <a:cs typeface="Courier New" charset="0"/>
              </a:rPr>
              <a:t>AndereAngestellte</a:t>
            </a:r>
            <a:r>
              <a:rPr lang="de-DE" dirty="0">
                <a:latin typeface="Courier New" charset="0"/>
                <a:ea typeface="Courier New" charset="0"/>
                <a:cs typeface="Courier New" charset="0"/>
              </a:rPr>
              <a:t>);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260648"/>
            <a:ext cx="9144000" cy="7239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endParaRPr lang="de-DE" kern="0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Myriad Pro" charset="0"/>
                <a:ea typeface="Myriad Pro" charset="0"/>
                <a:cs typeface="Myriad Pro" charset="0"/>
              </a:rPr>
              <a:t>Obertyp</a:t>
            </a:r>
            <a:r>
              <a:rPr lang="de-DE" dirty="0" smtClean="0">
                <a:latin typeface="Myriad Pro" charset="0"/>
                <a:ea typeface="Myriad Pro" charset="0"/>
                <a:cs typeface="Myriad Pro" charset="0"/>
              </a:rPr>
              <a:t> als Sicht 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237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820471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Frage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Welche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Modellierung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ist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präferierte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? 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75928" y="2061666"/>
            <a:ext cx="8820471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kern="0" dirty="0" err="1" smtClean="0">
                <a:solidFill>
                  <a:schemeClr val="bg1"/>
                </a:solidFill>
                <a:latin typeface="Chalkduster"/>
                <a:cs typeface="+mj-cs"/>
              </a:rPr>
              <a:t>Antwort</a:t>
            </a:r>
            <a:r>
              <a:rPr lang="en-US" sz="2800" kern="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kern="0" dirty="0" err="1" smtClean="0">
                <a:solidFill>
                  <a:schemeClr val="bg1"/>
                </a:solidFill>
                <a:latin typeface="Chalkduster"/>
                <a:cs typeface="+mj-cs"/>
              </a:rPr>
              <a:t>Hängt</a:t>
            </a:r>
            <a:r>
              <a:rPr lang="en-US" sz="2800" kern="0" dirty="0" smtClean="0">
                <a:solidFill>
                  <a:schemeClr val="bg1"/>
                </a:solidFill>
                <a:latin typeface="Chalkduster"/>
                <a:cs typeface="+mj-cs"/>
              </a:rPr>
              <a:t> von </a:t>
            </a:r>
            <a:r>
              <a:rPr lang="en-US" sz="2800" kern="0" dirty="0" err="1" smtClean="0">
                <a:solidFill>
                  <a:schemeClr val="bg1"/>
                </a:solidFill>
                <a:latin typeface="Chalkduster"/>
                <a:cs typeface="+mj-cs"/>
              </a:rPr>
              <a:t>Anwendung</a:t>
            </a:r>
            <a:r>
              <a:rPr lang="en-US" sz="2800" kern="0" dirty="0" smtClean="0">
                <a:solidFill>
                  <a:schemeClr val="bg1"/>
                </a:solidFill>
                <a:latin typeface="Chalkduster"/>
                <a:cs typeface="+mj-cs"/>
              </a:rPr>
              <a:t> ab. </a:t>
            </a:r>
          </a:p>
          <a:p>
            <a:pPr eaLnBrk="1" hangingPunct="1">
              <a:defRPr/>
            </a:pPr>
            <a:r>
              <a:rPr lang="en-US" sz="2800" kern="0" dirty="0" err="1" smtClean="0">
                <a:solidFill>
                  <a:schemeClr val="bg1"/>
                </a:solidFill>
                <a:latin typeface="Chalkduster"/>
                <a:cs typeface="+mj-cs"/>
              </a:rPr>
              <a:t>Erste</a:t>
            </a:r>
            <a:r>
              <a:rPr lang="en-US" sz="2800" kern="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kern="0" dirty="0" err="1" smtClean="0">
                <a:solidFill>
                  <a:schemeClr val="bg1"/>
                </a:solidFill>
                <a:latin typeface="Chalkduster"/>
                <a:cs typeface="+mj-cs"/>
              </a:rPr>
              <a:t>Modellierung</a:t>
            </a:r>
            <a:r>
              <a:rPr lang="en-US" sz="2800" kern="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kern="0" dirty="0" err="1" smtClean="0">
                <a:solidFill>
                  <a:schemeClr val="bg1"/>
                </a:solidFill>
                <a:latin typeface="Chalkduster"/>
                <a:cs typeface="+mj-cs"/>
              </a:rPr>
              <a:t>bevorzugt</a:t>
            </a:r>
            <a:r>
              <a:rPr lang="en-US" sz="2800" kern="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kern="0" dirty="0" err="1" smtClean="0">
                <a:solidFill>
                  <a:schemeClr val="bg1"/>
                </a:solidFill>
                <a:latin typeface="Chalkduster"/>
                <a:cs typeface="+mj-cs"/>
              </a:rPr>
              <a:t>Zugriff</a:t>
            </a:r>
            <a:r>
              <a:rPr lang="en-US" sz="2800" kern="0" dirty="0" smtClean="0">
                <a:solidFill>
                  <a:schemeClr val="bg1"/>
                </a:solidFill>
                <a:latin typeface="Chalkduster"/>
                <a:cs typeface="+mj-cs"/>
              </a:rPr>
              <a:t> auf </a:t>
            </a:r>
            <a:r>
              <a:rPr lang="en-US" sz="2800" kern="0" dirty="0" err="1" smtClean="0">
                <a:solidFill>
                  <a:schemeClr val="bg1"/>
                </a:solidFill>
                <a:latin typeface="Chalkduster"/>
                <a:cs typeface="+mj-cs"/>
              </a:rPr>
              <a:t>Obertyp</a:t>
            </a:r>
            <a:r>
              <a:rPr lang="en-US" sz="2800" kern="0" dirty="0" smtClean="0">
                <a:solidFill>
                  <a:schemeClr val="bg1"/>
                </a:solidFill>
                <a:latin typeface="Chalkduster"/>
                <a:cs typeface="+mj-cs"/>
              </a:rPr>
              <a:t> (</a:t>
            </a:r>
            <a:r>
              <a:rPr lang="en-US" sz="2800" kern="0" dirty="0" err="1" smtClean="0">
                <a:solidFill>
                  <a:schemeClr val="bg1"/>
                </a:solidFill>
                <a:latin typeface="Chalkduster"/>
                <a:cs typeface="+mj-cs"/>
              </a:rPr>
              <a:t>Angestellte</a:t>
            </a:r>
            <a:r>
              <a:rPr lang="en-US" sz="2800" kern="0" dirty="0" smtClean="0">
                <a:solidFill>
                  <a:schemeClr val="bg1"/>
                </a:solidFill>
                <a:latin typeface="Chalkduster"/>
                <a:cs typeface="+mj-cs"/>
              </a:rPr>
              <a:t>), da </a:t>
            </a:r>
            <a:r>
              <a:rPr lang="en-US" sz="2800" kern="0" dirty="0" err="1" smtClean="0">
                <a:solidFill>
                  <a:schemeClr val="bg1"/>
                </a:solidFill>
                <a:latin typeface="Chalkduster"/>
                <a:cs typeface="+mj-cs"/>
              </a:rPr>
              <a:t>für</a:t>
            </a:r>
            <a:r>
              <a:rPr lang="en-US" sz="2800" kern="0" dirty="0" smtClean="0">
                <a:solidFill>
                  <a:schemeClr val="bg1"/>
                </a:solidFill>
                <a:latin typeface="Chalkduster"/>
                <a:cs typeface="+mj-cs"/>
              </a:rPr>
              <a:t> die </a:t>
            </a:r>
            <a:r>
              <a:rPr lang="en-US" sz="2800" kern="0" dirty="0" err="1" smtClean="0">
                <a:solidFill>
                  <a:schemeClr val="bg1"/>
                </a:solidFill>
                <a:latin typeface="Chalkduster"/>
                <a:cs typeface="+mj-cs"/>
              </a:rPr>
              <a:t>Untertypen</a:t>
            </a:r>
            <a:r>
              <a:rPr lang="en-US" sz="2800" kern="0" dirty="0" smtClean="0">
                <a:solidFill>
                  <a:schemeClr val="bg1"/>
                </a:solidFill>
                <a:latin typeface="Chalkduster"/>
                <a:cs typeface="+mj-cs"/>
              </a:rPr>
              <a:t> Join </a:t>
            </a:r>
            <a:r>
              <a:rPr lang="en-US" sz="2800" kern="0" dirty="0" err="1" smtClean="0">
                <a:solidFill>
                  <a:schemeClr val="bg1"/>
                </a:solidFill>
                <a:latin typeface="Chalkduster"/>
                <a:cs typeface="+mj-cs"/>
              </a:rPr>
              <a:t>nötig</a:t>
            </a:r>
            <a:r>
              <a:rPr lang="en-US" sz="2800" kern="0" dirty="0" smtClean="0">
                <a:solidFill>
                  <a:schemeClr val="bg1"/>
                </a:solidFill>
                <a:latin typeface="Chalkduster"/>
                <a:cs typeface="+mj-cs"/>
              </a:rPr>
              <a:t>. 2. </a:t>
            </a:r>
            <a:r>
              <a:rPr lang="en-US" sz="2800" kern="0" dirty="0" err="1" smtClean="0">
                <a:solidFill>
                  <a:schemeClr val="bg1"/>
                </a:solidFill>
                <a:latin typeface="Chalkduster"/>
                <a:cs typeface="+mj-cs"/>
              </a:rPr>
              <a:t>Modellierung</a:t>
            </a:r>
            <a:r>
              <a:rPr lang="en-US" sz="2800" kern="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kern="0" dirty="0" err="1" smtClean="0">
                <a:solidFill>
                  <a:schemeClr val="bg1"/>
                </a:solidFill>
                <a:latin typeface="Chalkduster"/>
                <a:cs typeface="+mj-cs"/>
              </a:rPr>
              <a:t>umgekehrt</a:t>
            </a:r>
            <a:r>
              <a:rPr lang="en-US" sz="2800" kern="0" dirty="0" smtClean="0">
                <a:solidFill>
                  <a:schemeClr val="bg1"/>
                </a:solidFill>
                <a:latin typeface="Chalkduster"/>
                <a:cs typeface="+mj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27498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730250"/>
          </a:xfrm>
        </p:spPr>
        <p:txBody>
          <a:bodyPr/>
          <a:lstStyle/>
          <a:p>
            <a:r>
              <a:rPr lang="de-DE" dirty="0">
                <a:latin typeface="Myriad Pro" charset="0"/>
                <a:ea typeface="Myriad Pro" charset="0"/>
                <a:cs typeface="Myriad Pro" charset="0"/>
              </a:rPr>
              <a:t>Sichten </a:t>
            </a:r>
            <a:r>
              <a:rPr lang="de-DE" dirty="0" smtClean="0">
                <a:latin typeface="Myriad Pro" charset="0"/>
                <a:ea typeface="Myriad Pro" charset="0"/>
                <a:cs typeface="Myriad Pro" charset="0"/>
              </a:rPr>
              <a:t>für den Datenschutz</a:t>
            </a:r>
            <a:endParaRPr lang="de-DE" dirty="0">
              <a:latin typeface="Myriad Pro" charset="0"/>
              <a:ea typeface="Myriad Pro" charset="0"/>
              <a:cs typeface="Myriad Pro" charset="0"/>
            </a:endParaRP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49088" y="1124744"/>
            <a:ext cx="8915400" cy="190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82600">
              <a:tabLst>
                <a:tab pos="381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82600">
              <a:tabLst>
                <a:tab pos="381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82600">
              <a:tabLst>
                <a:tab pos="381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82600">
              <a:tabLst>
                <a:tab pos="381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82600">
              <a:tabLst>
                <a:tab pos="381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482600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30000"/>
              </a:spcBef>
            </a:pPr>
            <a:endParaRPr lang="de-DE" dirty="0">
              <a:latin typeface="Tahoma" charset="0"/>
            </a:endParaRPr>
          </a:p>
          <a:p>
            <a:pPr algn="l" eaLnBrk="1" hangingPunct="1">
              <a:spcBef>
                <a:spcPct val="30000"/>
              </a:spcBef>
            </a:pPr>
            <a:endParaRPr lang="de-DE" dirty="0">
              <a:latin typeface="Tahoma" charset="0"/>
            </a:endParaRPr>
          </a:p>
          <a:p>
            <a:pPr algn="l" eaLnBrk="1" hangingPunct="1">
              <a:spcBef>
                <a:spcPct val="30000"/>
              </a:spcBef>
            </a:pPr>
            <a:r>
              <a:rPr lang="de-DE" dirty="0">
                <a:latin typeface="Tahoma" charset="0"/>
              </a:rPr>
              <a:t>		</a:t>
            </a:r>
          </a:p>
          <a:p>
            <a:pPr algn="l" eaLnBrk="1" hangingPunct="1">
              <a:spcBef>
                <a:spcPct val="30000"/>
              </a:spcBef>
            </a:pPr>
            <a:endParaRPr lang="de-DE" b="1" dirty="0">
              <a:latin typeface="Tahoma" charset="0"/>
            </a:endParaRP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692174" y="1856250"/>
            <a:ext cx="5103962" cy="92076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b="1" dirty="0" err="1">
                <a:latin typeface="Courier New" charset="0"/>
              </a:rPr>
              <a:t>create</a:t>
            </a:r>
            <a:r>
              <a:rPr lang="de-DE" b="1" dirty="0">
                <a:latin typeface="Courier New" charset="0"/>
              </a:rPr>
              <a:t> </a:t>
            </a:r>
            <a:r>
              <a:rPr lang="de-DE" b="1" dirty="0" err="1">
                <a:latin typeface="Courier New" charset="0"/>
              </a:rPr>
              <a:t>view</a:t>
            </a:r>
            <a:r>
              <a:rPr lang="de-DE" b="1" dirty="0">
                <a:latin typeface="Courier New" charset="0"/>
              </a:rPr>
              <a:t> </a:t>
            </a:r>
            <a:r>
              <a:rPr lang="de-DE" dirty="0" err="1">
                <a:latin typeface="Courier New" charset="0"/>
              </a:rPr>
              <a:t>prüfenSicht</a:t>
            </a:r>
            <a:r>
              <a:rPr lang="de-DE" dirty="0">
                <a:latin typeface="Courier New" charset="0"/>
              </a:rPr>
              <a:t> </a:t>
            </a:r>
            <a:r>
              <a:rPr lang="de-DE" b="1" dirty="0" err="1">
                <a:latin typeface="Courier New" charset="0"/>
              </a:rPr>
              <a:t>as</a:t>
            </a:r>
            <a:endParaRPr lang="de-DE" b="1" dirty="0">
              <a:latin typeface="Courier New" charset="0"/>
            </a:endParaRPr>
          </a:p>
          <a:p>
            <a:pPr>
              <a:defRPr/>
            </a:pPr>
            <a:r>
              <a:rPr lang="de-DE" b="1" dirty="0">
                <a:latin typeface="Courier New" charset="0"/>
              </a:rPr>
              <a:t>	</a:t>
            </a:r>
            <a:r>
              <a:rPr lang="de-DE" b="1" dirty="0" err="1">
                <a:latin typeface="Courier New" charset="0"/>
              </a:rPr>
              <a:t>select</a:t>
            </a:r>
            <a:r>
              <a:rPr lang="de-DE" b="1" dirty="0">
                <a:latin typeface="Courier New" charset="0"/>
              </a:rPr>
              <a:t> </a:t>
            </a:r>
            <a:r>
              <a:rPr lang="de-DE" dirty="0" err="1">
                <a:latin typeface="Courier New" charset="0"/>
              </a:rPr>
              <a:t>MatrNr</a:t>
            </a:r>
            <a:r>
              <a:rPr lang="de-DE" dirty="0">
                <a:latin typeface="Courier New" charset="0"/>
              </a:rPr>
              <a:t>, </a:t>
            </a:r>
            <a:r>
              <a:rPr lang="de-DE" dirty="0" err="1">
                <a:latin typeface="Courier New" charset="0"/>
              </a:rPr>
              <a:t>VorlNr</a:t>
            </a:r>
            <a:r>
              <a:rPr lang="de-DE" dirty="0">
                <a:latin typeface="Courier New" charset="0"/>
              </a:rPr>
              <a:t>, </a:t>
            </a:r>
            <a:r>
              <a:rPr lang="de-DE" dirty="0" err="1">
                <a:latin typeface="Courier New" charset="0"/>
              </a:rPr>
              <a:t>PersNr</a:t>
            </a:r>
            <a:endParaRPr lang="de-DE" dirty="0">
              <a:latin typeface="Courier New" charset="0"/>
            </a:endParaRPr>
          </a:p>
          <a:p>
            <a:pPr>
              <a:defRPr/>
            </a:pPr>
            <a:r>
              <a:rPr lang="de-DE" b="1" dirty="0">
                <a:latin typeface="Courier New" charset="0"/>
              </a:rPr>
              <a:t>	</a:t>
            </a:r>
            <a:r>
              <a:rPr lang="de-DE" b="1" dirty="0" err="1">
                <a:latin typeface="Courier New" charset="0"/>
              </a:rPr>
              <a:t>from</a:t>
            </a:r>
            <a:r>
              <a:rPr lang="de-DE" b="1" dirty="0">
                <a:latin typeface="Courier New" charset="0"/>
              </a:rPr>
              <a:t> </a:t>
            </a:r>
            <a:r>
              <a:rPr lang="de-DE" b="1" dirty="0" smtClean="0">
                <a:latin typeface="Courier New" charset="0"/>
              </a:rPr>
              <a:t>  </a:t>
            </a:r>
            <a:r>
              <a:rPr lang="de-DE" dirty="0" smtClean="0">
                <a:latin typeface="Courier New" charset="0"/>
              </a:rPr>
              <a:t>prüfen</a:t>
            </a:r>
            <a:endParaRPr lang="de-DE" dirty="0">
              <a:latin typeface="Courier New" charset="0"/>
            </a:endParaRP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749020" y="4077072"/>
            <a:ext cx="7351372" cy="175176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b="1" dirty="0" err="1">
                <a:latin typeface="Courier New" charset="0"/>
              </a:rPr>
              <a:t>create</a:t>
            </a:r>
            <a:r>
              <a:rPr lang="de-DE" b="1" dirty="0">
                <a:latin typeface="Courier New" charset="0"/>
              </a:rPr>
              <a:t> </a:t>
            </a:r>
            <a:r>
              <a:rPr lang="de-DE" b="1" dirty="0" err="1">
                <a:latin typeface="Courier New" charset="0"/>
              </a:rPr>
              <a:t>view</a:t>
            </a:r>
            <a:r>
              <a:rPr lang="de-DE" b="1" dirty="0">
                <a:latin typeface="Courier New" charset="0"/>
              </a:rPr>
              <a:t> </a:t>
            </a:r>
            <a:r>
              <a:rPr lang="de-DE" dirty="0" err="1">
                <a:latin typeface="Courier New" charset="0"/>
              </a:rPr>
              <a:t>PruefGuete</a:t>
            </a:r>
            <a:r>
              <a:rPr lang="de-DE" dirty="0">
                <a:latin typeface="Courier New" charset="0"/>
              </a:rPr>
              <a:t>(Name, </a:t>
            </a:r>
            <a:r>
              <a:rPr lang="de-DE" dirty="0" err="1">
                <a:latin typeface="Courier New" charset="0"/>
              </a:rPr>
              <a:t>GueteGrad</a:t>
            </a:r>
            <a:r>
              <a:rPr lang="de-DE" dirty="0">
                <a:latin typeface="Courier New" charset="0"/>
              </a:rPr>
              <a:t>)</a:t>
            </a:r>
            <a:r>
              <a:rPr lang="de-DE" b="1" dirty="0">
                <a:latin typeface="Courier New" charset="0"/>
              </a:rPr>
              <a:t> </a:t>
            </a:r>
            <a:r>
              <a:rPr lang="de-DE" b="1" dirty="0" err="1">
                <a:latin typeface="Courier New" charset="0"/>
              </a:rPr>
              <a:t>as</a:t>
            </a:r>
            <a:endParaRPr lang="de-DE" b="1" dirty="0">
              <a:latin typeface="Courier New" charset="0"/>
            </a:endParaRPr>
          </a:p>
          <a:p>
            <a:pPr>
              <a:defRPr/>
            </a:pPr>
            <a:r>
              <a:rPr lang="de-DE" b="1" dirty="0">
                <a:latin typeface="Courier New" charset="0"/>
              </a:rPr>
              <a:t>       (</a:t>
            </a:r>
            <a:r>
              <a:rPr lang="de-DE" b="1" dirty="0" err="1">
                <a:latin typeface="Courier New" charset="0"/>
              </a:rPr>
              <a:t>select</a:t>
            </a:r>
            <a:r>
              <a:rPr lang="de-DE" b="1" dirty="0">
                <a:latin typeface="Courier New" charset="0"/>
              </a:rPr>
              <a:t> </a:t>
            </a:r>
            <a:r>
              <a:rPr lang="de-DE" dirty="0" err="1">
                <a:latin typeface="Courier New" charset="0"/>
              </a:rPr>
              <a:t>prof.Name</a:t>
            </a:r>
            <a:r>
              <a:rPr lang="de-DE" dirty="0">
                <a:latin typeface="Courier New" charset="0"/>
              </a:rPr>
              <a:t>, </a:t>
            </a:r>
            <a:r>
              <a:rPr lang="de-DE" b="1" dirty="0" err="1">
                <a:latin typeface="Courier New" charset="0"/>
              </a:rPr>
              <a:t>avg</a:t>
            </a:r>
            <a:r>
              <a:rPr lang="de-DE" dirty="0">
                <a:latin typeface="Courier New" charset="0"/>
              </a:rPr>
              <a:t>(</a:t>
            </a:r>
            <a:r>
              <a:rPr lang="de-DE" dirty="0" err="1">
                <a:latin typeface="Courier New" charset="0"/>
              </a:rPr>
              <a:t>pruef.Note</a:t>
            </a:r>
            <a:r>
              <a:rPr lang="de-DE" dirty="0">
                <a:latin typeface="Courier New" charset="0"/>
              </a:rPr>
              <a:t>)</a:t>
            </a:r>
          </a:p>
          <a:p>
            <a:pPr>
              <a:defRPr/>
            </a:pPr>
            <a:r>
              <a:rPr lang="de-DE" b="1" dirty="0">
                <a:latin typeface="Courier New" charset="0"/>
              </a:rPr>
              <a:t>        </a:t>
            </a:r>
            <a:r>
              <a:rPr lang="de-DE" b="1" dirty="0" err="1">
                <a:latin typeface="Courier New" charset="0"/>
              </a:rPr>
              <a:t>from</a:t>
            </a:r>
            <a:r>
              <a:rPr lang="de-DE" b="1" dirty="0">
                <a:latin typeface="Courier New" charset="0"/>
              </a:rPr>
              <a:t> P</a:t>
            </a:r>
            <a:r>
              <a:rPr lang="de-DE" dirty="0">
                <a:latin typeface="Courier New" charset="0"/>
              </a:rPr>
              <a:t>rofessoren </a:t>
            </a:r>
            <a:r>
              <a:rPr lang="de-DE" dirty="0" err="1">
                <a:latin typeface="Courier New" charset="0"/>
              </a:rPr>
              <a:t>prof</a:t>
            </a:r>
            <a:r>
              <a:rPr lang="de-DE" dirty="0">
                <a:latin typeface="Courier New" charset="0"/>
              </a:rPr>
              <a:t> </a:t>
            </a:r>
            <a:r>
              <a:rPr lang="de-DE" dirty="0" err="1">
                <a:latin typeface="Courier New" charset="0"/>
              </a:rPr>
              <a:t>join</a:t>
            </a:r>
            <a:r>
              <a:rPr lang="de-DE" dirty="0">
                <a:latin typeface="Courier New" charset="0"/>
              </a:rPr>
              <a:t> </a:t>
            </a:r>
            <a:r>
              <a:rPr lang="de-DE" dirty="0" err="1">
                <a:latin typeface="Courier New" charset="0"/>
              </a:rPr>
              <a:t>pruefen</a:t>
            </a:r>
            <a:r>
              <a:rPr lang="de-DE" dirty="0">
                <a:latin typeface="Courier New" charset="0"/>
              </a:rPr>
              <a:t> </a:t>
            </a:r>
            <a:r>
              <a:rPr lang="de-DE" dirty="0" err="1">
                <a:latin typeface="Courier New" charset="0"/>
              </a:rPr>
              <a:t>pruef</a:t>
            </a:r>
            <a:r>
              <a:rPr lang="de-DE" b="1" dirty="0">
                <a:latin typeface="Courier New" charset="0"/>
              </a:rPr>
              <a:t> on </a:t>
            </a:r>
          </a:p>
          <a:p>
            <a:pPr>
              <a:defRPr/>
            </a:pPr>
            <a:r>
              <a:rPr lang="de-DE" b="1" dirty="0">
                <a:latin typeface="Courier New" charset="0"/>
              </a:rPr>
              <a:t>                         </a:t>
            </a:r>
            <a:r>
              <a:rPr lang="de-DE" dirty="0" err="1">
                <a:latin typeface="Courier New" charset="0"/>
              </a:rPr>
              <a:t>prof.PersNr</a:t>
            </a:r>
            <a:r>
              <a:rPr lang="de-DE" dirty="0">
                <a:latin typeface="Courier New" charset="0"/>
              </a:rPr>
              <a:t> = </a:t>
            </a:r>
            <a:r>
              <a:rPr lang="de-DE" dirty="0" err="1">
                <a:latin typeface="Courier New" charset="0"/>
              </a:rPr>
              <a:t>pruef.PersNr</a:t>
            </a:r>
            <a:endParaRPr lang="de-DE" dirty="0">
              <a:latin typeface="Courier New" charset="0"/>
            </a:endParaRPr>
          </a:p>
          <a:p>
            <a:pPr>
              <a:defRPr/>
            </a:pPr>
            <a:r>
              <a:rPr lang="de-DE" b="1" dirty="0">
                <a:latin typeface="Courier New" charset="0"/>
              </a:rPr>
              <a:t>        </a:t>
            </a:r>
            <a:r>
              <a:rPr lang="de-DE" b="1" dirty="0" err="1">
                <a:latin typeface="Courier New" charset="0"/>
              </a:rPr>
              <a:t>group</a:t>
            </a:r>
            <a:r>
              <a:rPr lang="de-DE" b="1" dirty="0">
                <a:latin typeface="Courier New" charset="0"/>
              </a:rPr>
              <a:t> </a:t>
            </a:r>
            <a:r>
              <a:rPr lang="de-DE" b="1" dirty="0" err="1">
                <a:latin typeface="Courier New" charset="0"/>
              </a:rPr>
              <a:t>by</a:t>
            </a:r>
            <a:r>
              <a:rPr lang="de-DE" b="1" dirty="0">
                <a:latin typeface="Courier New" charset="0"/>
              </a:rPr>
              <a:t> </a:t>
            </a:r>
            <a:r>
              <a:rPr lang="de-DE" dirty="0" err="1">
                <a:latin typeface="Courier New" charset="0"/>
              </a:rPr>
              <a:t>prof.Name</a:t>
            </a:r>
            <a:r>
              <a:rPr lang="de-DE" dirty="0">
                <a:latin typeface="Courier New" charset="0"/>
              </a:rPr>
              <a:t>, </a:t>
            </a:r>
            <a:r>
              <a:rPr lang="de-DE" dirty="0" err="1">
                <a:latin typeface="Courier New" charset="0"/>
              </a:rPr>
              <a:t>prof.PersNr</a:t>
            </a:r>
            <a:endParaRPr lang="de-DE" dirty="0">
              <a:latin typeface="Courier New" charset="0"/>
            </a:endParaRPr>
          </a:p>
          <a:p>
            <a:pPr>
              <a:defRPr/>
            </a:pPr>
            <a:r>
              <a:rPr lang="de-DE" b="1" dirty="0">
                <a:latin typeface="Courier New" charset="0"/>
              </a:rPr>
              <a:t>        </a:t>
            </a:r>
            <a:r>
              <a:rPr lang="de-DE" b="1" dirty="0" err="1">
                <a:latin typeface="Courier New" charset="0"/>
              </a:rPr>
              <a:t>having</a:t>
            </a:r>
            <a:r>
              <a:rPr lang="de-DE" b="1" dirty="0">
                <a:latin typeface="Courier New" charset="0"/>
              </a:rPr>
              <a:t> </a:t>
            </a:r>
            <a:r>
              <a:rPr lang="de-DE" b="1" dirty="0" err="1">
                <a:latin typeface="Courier New" charset="0"/>
              </a:rPr>
              <a:t>count</a:t>
            </a:r>
            <a:r>
              <a:rPr lang="de-DE" b="1" dirty="0">
                <a:latin typeface="Courier New" charset="0"/>
              </a:rPr>
              <a:t>(*) &gt; </a:t>
            </a:r>
            <a:r>
              <a:rPr lang="de-DE" dirty="0">
                <a:latin typeface="Courier New" charset="0"/>
              </a:rPr>
              <a:t>50)</a:t>
            </a:r>
          </a:p>
        </p:txBody>
      </p:sp>
      <p:sp>
        <p:nvSpPr>
          <p:cNvPr id="7" name="Wolkenförmige Legende 6"/>
          <p:cNvSpPr/>
          <p:nvPr/>
        </p:nvSpPr>
        <p:spPr bwMode="auto">
          <a:xfrm>
            <a:off x="5436096" y="5795135"/>
            <a:ext cx="3384376" cy="720080"/>
          </a:xfrm>
          <a:prstGeom prst="cloudCallout">
            <a:avLst>
              <a:gd name="adj1" fmla="val -65252"/>
              <a:gd name="adj2" fmla="val -53483"/>
            </a:avLst>
          </a:prstGeom>
          <a:solidFill>
            <a:srgbClr val="FFFF00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Myriad Pro" charset="0"/>
                <a:cs typeface="Myriad Pro" charset="0"/>
              </a:rPr>
              <a:t>k</a:t>
            </a:r>
            <a:r>
              <a:rPr lang="de-DE" dirty="0" smtClean="0">
                <a:ea typeface="Myriad Pro" charset="0"/>
                <a:cs typeface="Myriad Pro" charset="0"/>
              </a:rPr>
              <a:t>-Anonymität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yriad Pro" charset="0"/>
                <a:cs typeface="Myriad Pro" charset="0"/>
              </a:rPr>
              <a:t>(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Myriad Pro" charset="0"/>
                <a:cs typeface="Myriad Pro" charset="0"/>
              </a:rPr>
              <a:t>k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Myriad Pro" charset="0"/>
                <a:cs typeface="Myriad Pro" charset="0"/>
              </a:rPr>
              <a:t> hier 50)</a:t>
            </a:r>
          </a:p>
        </p:txBody>
      </p:sp>
    </p:spTree>
    <p:extLst>
      <p:ext uri="{BB962C8B-B14F-4D97-AF65-F5344CB8AC3E}">
        <p14:creationId xmlns:p14="http://schemas.microsoft.com/office/powerpoint/2010/main" val="212464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Vermeidung</a:t>
            </a:r>
            <a:r>
              <a:rPr lang="en-US" dirty="0" smtClean="0"/>
              <a:t> von </a:t>
            </a:r>
            <a:r>
              <a:rPr lang="en-US" dirty="0" err="1" smtClean="0"/>
              <a:t>Variablen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71600" y="1484784"/>
            <a:ext cx="7128792" cy="2016224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54807" y="1544197"/>
            <a:ext cx="7200800" cy="181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571500" lvl="1">
              <a:lnSpc>
                <a:spcPct val="100000"/>
              </a:lnSpc>
              <a:spcBef>
                <a:spcPts val="0"/>
              </a:spcBef>
            </a:pPr>
            <a:r>
              <a:rPr lang="de-DE" sz="1600" b="1" dirty="0" err="1" smtClean="0">
                <a:latin typeface="Courier New" charset="0"/>
              </a:rPr>
              <a:t>select</a:t>
            </a:r>
            <a:r>
              <a:rPr lang="de-DE" sz="1600" dirty="0" smtClean="0">
                <a:latin typeface="Courier New" charset="0"/>
              </a:rPr>
              <a:t> Titel</a:t>
            </a:r>
            <a:endParaRPr lang="de-DE" sz="1600" dirty="0">
              <a:latin typeface="Courier New" charset="0"/>
            </a:endParaRPr>
          </a:p>
          <a:p>
            <a:pPr marL="571500" lvl="1">
              <a:lnSpc>
                <a:spcPct val="100000"/>
              </a:lnSpc>
              <a:spcBef>
                <a:spcPts val="0"/>
              </a:spcBef>
            </a:pPr>
            <a:r>
              <a:rPr lang="de-DE" sz="1600" b="1" dirty="0" err="1" smtClean="0">
                <a:latin typeface="Courier New" charset="0"/>
              </a:rPr>
              <a:t>from</a:t>
            </a:r>
            <a:r>
              <a:rPr lang="de-DE" sz="1600" dirty="0" smtClean="0">
                <a:latin typeface="Courier New" charset="0"/>
              </a:rPr>
              <a:t> </a:t>
            </a:r>
            <a:r>
              <a:rPr lang="de-DE" sz="1600" dirty="0">
                <a:latin typeface="Courier New" charset="0"/>
              </a:rPr>
              <a:t>Projekte </a:t>
            </a:r>
            <a:endParaRPr lang="de-DE" sz="1600" dirty="0" smtClean="0">
              <a:latin typeface="Courier New" charset="0"/>
            </a:endParaRPr>
          </a:p>
          <a:p>
            <a:pPr marL="571500" lvl="1">
              <a:lnSpc>
                <a:spcPct val="100000"/>
              </a:lnSpc>
              <a:spcBef>
                <a:spcPts val="0"/>
              </a:spcBef>
            </a:pPr>
            <a:r>
              <a:rPr lang="de-DE" sz="1600" b="1" dirty="0">
                <a:latin typeface="Courier New" charset="0"/>
              </a:rPr>
              <a:t> </a:t>
            </a:r>
            <a:r>
              <a:rPr lang="de-DE" sz="1600" b="1" dirty="0" smtClean="0">
                <a:latin typeface="Courier New" charset="0"/>
              </a:rPr>
              <a:t>    </a:t>
            </a:r>
            <a:r>
              <a:rPr lang="de-DE" sz="1600" b="1" dirty="0" err="1" smtClean="0">
                <a:latin typeface="Courier New" charset="0"/>
              </a:rPr>
              <a:t>natural</a:t>
            </a:r>
            <a:r>
              <a:rPr lang="de-DE" sz="1600" b="1" dirty="0" smtClean="0">
                <a:latin typeface="Courier New" charset="0"/>
              </a:rPr>
              <a:t> </a:t>
            </a:r>
            <a:r>
              <a:rPr lang="de-DE" sz="1600" b="1" dirty="0" err="1" smtClean="0">
                <a:latin typeface="Courier New" charset="0"/>
              </a:rPr>
              <a:t>join</a:t>
            </a:r>
            <a:r>
              <a:rPr lang="de-DE" sz="1600" b="1" dirty="0" smtClean="0">
                <a:latin typeface="Courier New" charset="0"/>
              </a:rPr>
              <a:t> </a:t>
            </a:r>
          </a:p>
          <a:p>
            <a:pPr marL="571500" lvl="1">
              <a:lnSpc>
                <a:spcPct val="100000"/>
              </a:lnSpc>
              <a:spcBef>
                <a:spcPts val="0"/>
              </a:spcBef>
            </a:pPr>
            <a:r>
              <a:rPr lang="de-DE" sz="1600" dirty="0">
                <a:latin typeface="Courier New" charset="0"/>
              </a:rPr>
              <a:t> </a:t>
            </a:r>
            <a:r>
              <a:rPr lang="de-DE" sz="1600" dirty="0" smtClean="0">
                <a:latin typeface="Courier New" charset="0"/>
              </a:rPr>
              <a:t>    </a:t>
            </a:r>
            <a:r>
              <a:rPr lang="de-DE" sz="1600" dirty="0" err="1" smtClean="0">
                <a:latin typeface="Courier New" charset="0"/>
              </a:rPr>
              <a:t>Projektdurchfuehrung</a:t>
            </a:r>
            <a:r>
              <a:rPr lang="de-DE" sz="1600" dirty="0" smtClean="0">
                <a:latin typeface="Courier New" charset="0"/>
              </a:rPr>
              <a:t> </a:t>
            </a:r>
          </a:p>
          <a:p>
            <a:pPr marL="571500" lvl="1">
              <a:lnSpc>
                <a:spcPct val="100000"/>
              </a:lnSpc>
              <a:spcBef>
                <a:spcPts val="0"/>
              </a:spcBef>
            </a:pPr>
            <a:r>
              <a:rPr lang="de-DE" sz="1600" b="1" dirty="0">
                <a:latin typeface="Courier New" charset="0"/>
              </a:rPr>
              <a:t> </a:t>
            </a:r>
            <a:r>
              <a:rPr lang="de-DE" sz="1600" b="1" dirty="0" smtClean="0">
                <a:latin typeface="Courier New" charset="0"/>
              </a:rPr>
              <a:t>    </a:t>
            </a:r>
            <a:r>
              <a:rPr lang="de-DE" sz="1600" b="1" dirty="0" err="1" smtClean="0">
                <a:latin typeface="Courier New" charset="0"/>
              </a:rPr>
              <a:t>natural</a:t>
            </a:r>
            <a:r>
              <a:rPr lang="de-DE" sz="1600" b="1" dirty="0" smtClean="0">
                <a:latin typeface="Courier New" charset="0"/>
              </a:rPr>
              <a:t> </a:t>
            </a:r>
            <a:r>
              <a:rPr lang="de-DE" sz="1600" b="1" dirty="0" err="1" smtClean="0">
                <a:latin typeface="Courier New" charset="0"/>
              </a:rPr>
              <a:t>join</a:t>
            </a:r>
            <a:r>
              <a:rPr lang="de-DE" sz="1600" b="1" dirty="0">
                <a:latin typeface="Courier New" charset="0"/>
              </a:rPr>
              <a:t> </a:t>
            </a:r>
            <a:endParaRPr lang="de-DE" sz="1600" b="1" dirty="0" smtClean="0">
              <a:latin typeface="Courier New" charset="0"/>
            </a:endParaRPr>
          </a:p>
          <a:p>
            <a:pPr marL="571500" lvl="1">
              <a:lnSpc>
                <a:spcPct val="100000"/>
              </a:lnSpc>
              <a:spcBef>
                <a:spcPts val="0"/>
              </a:spcBef>
            </a:pPr>
            <a:r>
              <a:rPr lang="de-DE" sz="1600" b="1" dirty="0">
                <a:latin typeface="Courier New" charset="0"/>
              </a:rPr>
              <a:t> </a:t>
            </a:r>
            <a:r>
              <a:rPr lang="de-DE" sz="1600" b="1" dirty="0" smtClean="0">
                <a:latin typeface="Courier New" charset="0"/>
              </a:rPr>
              <a:t>    </a:t>
            </a:r>
            <a:r>
              <a:rPr lang="de-DE" sz="1600" dirty="0" smtClean="0">
                <a:latin typeface="Courier New" charset="0"/>
              </a:rPr>
              <a:t>Abteilungen </a:t>
            </a:r>
            <a:endParaRPr lang="de-DE" sz="1600" dirty="0">
              <a:latin typeface="Courier New" charset="0"/>
            </a:endParaRPr>
          </a:p>
          <a:p>
            <a:pPr marL="571500" lvl="1">
              <a:lnSpc>
                <a:spcPct val="100000"/>
              </a:lnSpc>
              <a:spcBef>
                <a:spcPts val="0"/>
              </a:spcBef>
            </a:pPr>
            <a:r>
              <a:rPr lang="de-DE" sz="1600" b="1" dirty="0" err="1">
                <a:latin typeface="Courier New" charset="0"/>
              </a:rPr>
              <a:t>where</a:t>
            </a:r>
            <a:r>
              <a:rPr lang="de-DE" sz="1600" dirty="0">
                <a:latin typeface="Courier New" charset="0"/>
              </a:rPr>
              <a:t> </a:t>
            </a:r>
            <a:r>
              <a:rPr lang="de-DE" sz="1600" dirty="0" smtClean="0">
                <a:latin typeface="Courier New" charset="0"/>
              </a:rPr>
              <a:t>Name </a:t>
            </a:r>
            <a:r>
              <a:rPr lang="de-DE" sz="1600" dirty="0">
                <a:latin typeface="Courier New" charset="0"/>
              </a:rPr>
              <a:t>= 'Mainframe SW';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96378" y="3891902"/>
            <a:ext cx="8229600" cy="20167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buFont typeface="Monotype Sorts" charset="0"/>
              <a:buNone/>
            </a:pPr>
            <a:r>
              <a:rPr lang="de-DE" sz="1600" b="1" kern="0" dirty="0" err="1" smtClean="0">
                <a:latin typeface="Arial" charset="0"/>
                <a:ea typeface="ＭＳ Ｐゴシック" charset="0"/>
              </a:rPr>
              <a:t>Join</a:t>
            </a:r>
            <a:r>
              <a:rPr lang="de-DE" sz="1600" b="1" kern="0" dirty="0" smtClean="0">
                <a:latin typeface="Arial" charset="0"/>
                <a:ea typeface="ＭＳ Ｐゴシック" charset="0"/>
              </a:rPr>
              <a:t>-Operatoren:</a:t>
            </a:r>
          </a:p>
          <a:p>
            <a:pPr lvl="1"/>
            <a:r>
              <a:rPr lang="de-DE" sz="1600" kern="0" dirty="0">
                <a:latin typeface="Arial" charset="0"/>
                <a:ea typeface="ＭＳ Ｐゴシック" charset="0"/>
              </a:rPr>
              <a:t>&lt;</a:t>
            </a:r>
            <a:r>
              <a:rPr lang="de-DE" sz="1600" kern="0" dirty="0" err="1">
                <a:latin typeface="Arial" charset="0"/>
                <a:ea typeface="ＭＳ Ｐゴシック" charset="0"/>
              </a:rPr>
              <a:t>table</a:t>
            </a:r>
            <a:r>
              <a:rPr lang="de-DE" sz="1600" kern="0" dirty="0">
                <a:latin typeface="Arial" charset="0"/>
                <a:ea typeface="ＭＳ Ｐゴシック" charset="0"/>
              </a:rPr>
              <a:t>&gt; </a:t>
            </a:r>
            <a:r>
              <a:rPr lang="de-DE" sz="1600" kern="0" dirty="0" smtClean="0">
                <a:latin typeface="Arial" charset="0"/>
                <a:ea typeface="ＭＳ Ｐゴシック" charset="0"/>
              </a:rPr>
              <a:t>CROSS JOIN </a:t>
            </a:r>
            <a:r>
              <a:rPr lang="de-DE" sz="1600" kern="0" dirty="0">
                <a:latin typeface="Arial" charset="0"/>
                <a:ea typeface="ＭＳ Ｐゴシック" charset="0"/>
              </a:rPr>
              <a:t>&lt;</a:t>
            </a:r>
            <a:r>
              <a:rPr lang="de-DE" sz="1600" kern="0" dirty="0" err="1">
                <a:latin typeface="Arial" charset="0"/>
                <a:ea typeface="ＭＳ Ｐゴシック" charset="0"/>
              </a:rPr>
              <a:t>table</a:t>
            </a:r>
            <a:r>
              <a:rPr lang="de-DE" sz="1600" kern="0" dirty="0" smtClean="0">
                <a:latin typeface="Arial" charset="0"/>
                <a:ea typeface="ＭＳ Ｐゴシック" charset="0"/>
              </a:rPr>
              <a:t>&gt;   			(Kreuzprodukt)</a:t>
            </a:r>
          </a:p>
          <a:p>
            <a:pPr lvl="1"/>
            <a:r>
              <a:rPr lang="de-DE" sz="1600" kern="0" dirty="0" smtClean="0">
                <a:latin typeface="Arial" charset="0"/>
                <a:ea typeface="ＭＳ Ｐゴシック" charset="0"/>
              </a:rPr>
              <a:t>&lt;</a:t>
            </a:r>
            <a:r>
              <a:rPr lang="de-DE" sz="1600" kern="0" dirty="0" err="1">
                <a:latin typeface="Arial" charset="0"/>
                <a:ea typeface="ＭＳ Ｐゴシック" charset="0"/>
              </a:rPr>
              <a:t>table</a:t>
            </a:r>
            <a:r>
              <a:rPr lang="de-DE" sz="1600" kern="0" dirty="0">
                <a:latin typeface="Arial" charset="0"/>
                <a:ea typeface="ＭＳ Ｐゴシック" charset="0"/>
              </a:rPr>
              <a:t>&gt; </a:t>
            </a:r>
            <a:r>
              <a:rPr lang="de-DE" sz="1600" kern="0" dirty="0" smtClean="0">
                <a:latin typeface="Arial" charset="0"/>
                <a:ea typeface="ＭＳ Ｐゴシック" charset="0"/>
              </a:rPr>
              <a:t>NATURAL JOIN </a:t>
            </a:r>
            <a:r>
              <a:rPr lang="de-DE" sz="1600" kern="0" dirty="0">
                <a:latin typeface="Arial" charset="0"/>
                <a:ea typeface="ＭＳ Ｐゴシック" charset="0"/>
              </a:rPr>
              <a:t>&lt;</a:t>
            </a:r>
            <a:r>
              <a:rPr lang="de-DE" sz="1600" kern="0" dirty="0" err="1">
                <a:latin typeface="Arial" charset="0"/>
                <a:ea typeface="ＭＳ Ｐゴシック" charset="0"/>
              </a:rPr>
              <a:t>table</a:t>
            </a:r>
            <a:r>
              <a:rPr lang="de-DE" sz="1600" kern="0" dirty="0" smtClean="0">
                <a:latin typeface="Arial" charset="0"/>
                <a:ea typeface="ＭＳ Ｐゴシック" charset="0"/>
              </a:rPr>
              <a:t>&gt;                                </a:t>
            </a:r>
          </a:p>
          <a:p>
            <a:pPr lvl="1"/>
            <a:r>
              <a:rPr lang="de-DE" sz="1600" kern="0" dirty="0" smtClean="0">
                <a:latin typeface="Arial" charset="0"/>
                <a:ea typeface="ＭＳ Ｐゴシック" charset="0"/>
              </a:rPr>
              <a:t>&lt;</a:t>
            </a:r>
            <a:r>
              <a:rPr lang="de-DE" sz="1600" kern="0" dirty="0" err="1" smtClean="0">
                <a:latin typeface="Arial" charset="0"/>
                <a:ea typeface="ＭＳ Ｐゴシック" charset="0"/>
              </a:rPr>
              <a:t>table</a:t>
            </a:r>
            <a:r>
              <a:rPr lang="de-DE" sz="1600" kern="0" dirty="0" smtClean="0">
                <a:latin typeface="Arial" charset="0"/>
                <a:ea typeface="ＭＳ Ｐゴシック" charset="0"/>
              </a:rPr>
              <a:t>&gt; [INNER] JOIN &lt;</a:t>
            </a:r>
            <a:r>
              <a:rPr lang="de-DE" sz="1600" kern="0" dirty="0" err="1" smtClean="0">
                <a:latin typeface="Arial" charset="0"/>
                <a:ea typeface="ＭＳ Ｐゴシック" charset="0"/>
              </a:rPr>
              <a:t>table</a:t>
            </a:r>
            <a:r>
              <a:rPr lang="de-DE" sz="1600" kern="0" dirty="0" smtClean="0">
                <a:latin typeface="Arial" charset="0"/>
                <a:ea typeface="ＭＳ Ｐゴシック" charset="0"/>
              </a:rPr>
              <a:t>&gt; [ON &lt;</a:t>
            </a:r>
            <a:r>
              <a:rPr lang="de-DE" sz="1600" kern="0" dirty="0" err="1" smtClean="0">
                <a:latin typeface="Arial" charset="0"/>
                <a:ea typeface="ＭＳ Ｐゴシック" charset="0"/>
              </a:rPr>
              <a:t>cond</a:t>
            </a:r>
            <a:r>
              <a:rPr lang="de-DE" sz="1600" kern="0" dirty="0" smtClean="0">
                <a:latin typeface="Arial" charset="0"/>
                <a:ea typeface="ＭＳ Ｐゴシック" charset="0"/>
              </a:rPr>
              <a:t>&gt;]            </a:t>
            </a:r>
          </a:p>
          <a:p>
            <a:pPr lvl="1"/>
            <a:r>
              <a:rPr lang="de-DE" sz="1600" kern="0" dirty="0">
                <a:latin typeface="Arial" charset="0"/>
                <a:ea typeface="ＭＳ Ｐゴシック" charset="0"/>
              </a:rPr>
              <a:t>&lt;</a:t>
            </a:r>
            <a:r>
              <a:rPr lang="de-DE" sz="1600" kern="0" dirty="0" err="1">
                <a:latin typeface="Arial" charset="0"/>
                <a:ea typeface="ＭＳ Ｐゴシック" charset="0"/>
              </a:rPr>
              <a:t>table</a:t>
            </a:r>
            <a:r>
              <a:rPr lang="de-DE" sz="1600" kern="0" dirty="0">
                <a:latin typeface="Arial" charset="0"/>
                <a:ea typeface="ＭＳ Ｐゴシック" charset="0"/>
              </a:rPr>
              <a:t>&gt; </a:t>
            </a:r>
            <a:r>
              <a:rPr lang="de-DE" sz="1600" kern="0" dirty="0" smtClean="0">
                <a:latin typeface="Arial" charset="0"/>
                <a:ea typeface="ＭＳ Ｐゴシック" charset="0"/>
              </a:rPr>
              <a:t>(LEFT | RIGHT | FULL) [OUTER</a:t>
            </a:r>
            <a:r>
              <a:rPr lang="de-DE" sz="1600" kern="0" dirty="0">
                <a:latin typeface="Arial" charset="0"/>
                <a:ea typeface="ＭＳ Ｐゴシック" charset="0"/>
              </a:rPr>
              <a:t>] JOIN &lt;</a:t>
            </a:r>
            <a:r>
              <a:rPr lang="de-DE" sz="1600" kern="0" dirty="0" err="1">
                <a:latin typeface="Arial" charset="0"/>
                <a:ea typeface="ＭＳ Ｐゴシック" charset="0"/>
              </a:rPr>
              <a:t>table</a:t>
            </a:r>
            <a:r>
              <a:rPr lang="de-DE" sz="1600" kern="0" dirty="0">
                <a:latin typeface="Arial" charset="0"/>
                <a:ea typeface="ＭＳ Ｐゴシック" charset="0"/>
              </a:rPr>
              <a:t>&gt; [ON &lt;</a:t>
            </a:r>
            <a:r>
              <a:rPr lang="de-DE" sz="1600" kern="0" dirty="0" err="1">
                <a:latin typeface="Arial" charset="0"/>
                <a:ea typeface="ＭＳ Ｐゴシック" charset="0"/>
              </a:rPr>
              <a:t>cond</a:t>
            </a:r>
            <a:r>
              <a:rPr lang="de-DE" sz="1600" kern="0" dirty="0" smtClean="0">
                <a:latin typeface="Arial" charset="0"/>
                <a:ea typeface="ＭＳ Ｐゴシック" charset="0"/>
              </a:rPr>
              <a:t>&gt;]</a:t>
            </a:r>
            <a:endParaRPr lang="de-DE" sz="1600" kern="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2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Sichten immer das Mittel der Wahl?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83568" y="1556792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Doch Vorsicht ist geboten: </a:t>
            </a:r>
          </a:p>
          <a:p>
            <a:r>
              <a:rPr lang="de-DE" dirty="0" smtClean="0"/>
              <a:t>Manchmal sind verschiedenen Sichten ausreichend, um eine Anfrage zu modellieren. 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53979" y="3112168"/>
            <a:ext cx="7778461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 err="1" smtClean="0"/>
              <a:t>Sichtenbasiertes</a:t>
            </a:r>
            <a:r>
              <a:rPr lang="de-DE" b="1" dirty="0" smtClean="0"/>
              <a:t> Umschreiben einer Anfrage (View-</a:t>
            </a:r>
            <a:r>
              <a:rPr lang="de-DE" b="1" dirty="0" err="1" smtClean="0"/>
              <a:t>Based</a:t>
            </a:r>
            <a:r>
              <a:rPr lang="de-DE" b="1" dirty="0" smtClean="0"/>
              <a:t> </a:t>
            </a:r>
            <a:r>
              <a:rPr lang="de-DE" b="1" dirty="0"/>
              <a:t>Query </a:t>
            </a:r>
            <a:r>
              <a:rPr lang="de-DE" b="1" dirty="0" err="1" smtClean="0"/>
              <a:t>Reformulation</a:t>
            </a:r>
            <a:r>
              <a:rPr lang="de-DE" b="1" dirty="0" smtClean="0"/>
              <a:t>)  </a:t>
            </a:r>
            <a:endParaRPr lang="de-DE" b="1" dirty="0"/>
          </a:p>
          <a:p>
            <a:endParaRPr lang="de-DE" dirty="0" smtClean="0"/>
          </a:p>
          <a:p>
            <a:r>
              <a:rPr lang="de-DE" dirty="0" smtClean="0"/>
              <a:t>Kann man Anfrage Q umschreiben unter Nutzung von Sichten V1</a:t>
            </a:r>
            <a:r>
              <a:rPr lang="de-DE" dirty="0"/>
              <a:t>, ..., </a:t>
            </a:r>
            <a:r>
              <a:rPr lang="de-DE" dirty="0" err="1"/>
              <a:t>Vn</a:t>
            </a:r>
            <a:r>
              <a:rPr lang="de-DE" dirty="0"/>
              <a:t> </a:t>
            </a:r>
            <a:r>
              <a:rPr lang="de-DE" dirty="0" smtClean="0"/>
              <a:t>?!</a:t>
            </a:r>
          </a:p>
          <a:p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Sprich: Ist Q äquivalent </a:t>
            </a:r>
            <a:r>
              <a:rPr lang="de-DE" dirty="0"/>
              <a:t>(</a:t>
            </a:r>
            <a:r>
              <a:rPr lang="de-DE" dirty="0" smtClean="0"/>
              <a:t>relativ zu </a:t>
            </a:r>
            <a:r>
              <a:rPr lang="de-DE" dirty="0" err="1" smtClean="0"/>
              <a:t>eienr</a:t>
            </a:r>
            <a:r>
              <a:rPr lang="de-DE" dirty="0" smtClean="0"/>
              <a:t> Theorie die nur aus den Sichtdefinition besteht) zu einer Anfrage, die nur die Symbole V1</a:t>
            </a:r>
            <a:r>
              <a:rPr lang="de-DE" dirty="0"/>
              <a:t>, ..., </a:t>
            </a:r>
            <a:r>
              <a:rPr lang="de-DE" dirty="0" err="1"/>
              <a:t>Vn</a:t>
            </a:r>
            <a:r>
              <a:rPr lang="de-DE" dirty="0"/>
              <a:t> </a:t>
            </a:r>
          </a:p>
          <a:p>
            <a:r>
              <a:rPr lang="de-DE" dirty="0"/>
              <a:t/>
            </a:r>
            <a:br>
              <a:rPr lang="de-DE" dirty="0"/>
            </a:b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9004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Sichten immer das Mittel der Wahl?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83568" y="1556792"/>
            <a:ext cx="7344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b="1" dirty="0" smtClean="0"/>
              <a:t>DB </a:t>
            </a:r>
            <a:r>
              <a:rPr lang="de-DE" dirty="0" smtClean="0"/>
              <a:t>Straßennetzwerk mit </a:t>
            </a:r>
            <a:r>
              <a:rPr lang="de-DE" b="1" dirty="0" smtClean="0"/>
              <a:t>2-steliger Tabelle </a:t>
            </a:r>
            <a:r>
              <a:rPr lang="de-DE" dirty="0" smtClean="0"/>
              <a:t>: Straße(</a:t>
            </a:r>
            <a:r>
              <a:rPr lang="de-DE" dirty="0" err="1" smtClean="0"/>
              <a:t>x,y</a:t>
            </a:r>
            <a:r>
              <a:rPr lang="de-DE" dirty="0"/>
              <a:t>)! </a:t>
            </a:r>
            <a:endParaRPr lang="de-DE" dirty="0" smtClean="0"/>
          </a:p>
          <a:p>
            <a:endParaRPr lang="de-DE" b="1" dirty="0"/>
          </a:p>
          <a:p>
            <a:pPr marL="285750" indent="-285750">
              <a:buFont typeface="Arial" charset="0"/>
              <a:buChar char="•"/>
            </a:pPr>
            <a:r>
              <a:rPr lang="de-DE" b="1" dirty="0" smtClean="0"/>
              <a:t>Sichten</a:t>
            </a:r>
            <a:r>
              <a:rPr lang="de-DE" dirty="0" smtClean="0"/>
              <a:t> </a:t>
            </a:r>
            <a:endParaRPr lang="de-DE" dirty="0"/>
          </a:p>
          <a:p>
            <a:r>
              <a:rPr lang="de-DE" dirty="0" smtClean="0"/>
              <a:t>       V2(</a:t>
            </a:r>
            <a:r>
              <a:rPr lang="de-DE" dirty="0" err="1" smtClean="0"/>
              <a:t>x,y</a:t>
            </a:r>
            <a:r>
              <a:rPr lang="de-DE" dirty="0"/>
              <a:t>) = </a:t>
            </a:r>
            <a:r>
              <a:rPr lang="de-DE" dirty="0" smtClean="0"/>
              <a:t> “Es </a:t>
            </a:r>
            <a:r>
              <a:rPr lang="de-DE" dirty="0" err="1" smtClean="0"/>
              <a:t>fibt</a:t>
            </a:r>
            <a:r>
              <a:rPr lang="de-DE" dirty="0" smtClean="0"/>
              <a:t> Pfad der Länge 2 von x nach  </a:t>
            </a:r>
            <a:r>
              <a:rPr lang="de-DE" dirty="0" err="1"/>
              <a:t>y</a:t>
            </a:r>
            <a:r>
              <a:rPr lang="de-DE" dirty="0"/>
              <a:t>” </a:t>
            </a:r>
            <a:r>
              <a:rPr lang="de-DE" dirty="0" smtClean="0"/>
              <a:t>=</a:t>
            </a:r>
          </a:p>
          <a:p>
            <a:r>
              <a:rPr lang="de-DE" dirty="0"/>
              <a:t> </a:t>
            </a:r>
            <a:r>
              <a:rPr lang="de-DE" dirty="0" smtClean="0"/>
              <a:t>                    =   </a:t>
            </a:r>
            <a:r>
              <a:rPr lang="de-DE" dirty="0"/>
              <a:t>∃</a:t>
            </a:r>
            <a:r>
              <a:rPr lang="de-DE" dirty="0" err="1"/>
              <a:t>u</a:t>
            </a:r>
            <a:r>
              <a:rPr lang="de-DE" dirty="0"/>
              <a:t> </a:t>
            </a:r>
            <a:r>
              <a:rPr lang="de-DE" dirty="0" smtClean="0"/>
              <a:t>Straße(</a:t>
            </a:r>
            <a:r>
              <a:rPr lang="de-DE" dirty="0" err="1" smtClean="0"/>
              <a:t>x,u</a:t>
            </a:r>
            <a:r>
              <a:rPr lang="de-DE" dirty="0"/>
              <a:t>) ∧ </a:t>
            </a:r>
            <a:r>
              <a:rPr lang="de-DE" dirty="0" smtClean="0"/>
              <a:t>Straße(</a:t>
            </a:r>
            <a:r>
              <a:rPr lang="de-DE" dirty="0" err="1" smtClean="0"/>
              <a:t>u,y</a:t>
            </a:r>
            <a:r>
              <a:rPr lang="de-DE" dirty="0"/>
              <a:t>)!</a:t>
            </a:r>
            <a:br>
              <a:rPr lang="de-DE" dirty="0"/>
            </a:br>
            <a:r>
              <a:rPr lang="de-DE" dirty="0"/>
              <a:t> </a:t>
            </a:r>
            <a:r>
              <a:rPr lang="de-DE" dirty="0" smtClean="0"/>
              <a:t>      V3(</a:t>
            </a:r>
            <a:r>
              <a:rPr lang="de-DE" dirty="0" err="1" smtClean="0"/>
              <a:t>x,y</a:t>
            </a:r>
            <a:r>
              <a:rPr lang="de-DE" dirty="0"/>
              <a:t>) =  “Es </a:t>
            </a:r>
            <a:r>
              <a:rPr lang="de-DE" dirty="0" err="1"/>
              <a:t>fibt</a:t>
            </a:r>
            <a:r>
              <a:rPr lang="de-DE" dirty="0"/>
              <a:t> Pfad der Länge </a:t>
            </a:r>
            <a:r>
              <a:rPr lang="de-DE" dirty="0" smtClean="0"/>
              <a:t>3 </a:t>
            </a:r>
            <a:r>
              <a:rPr lang="de-DE" dirty="0"/>
              <a:t>von x nach  </a:t>
            </a:r>
            <a:r>
              <a:rPr lang="de-DE" dirty="0" err="1"/>
              <a:t>y</a:t>
            </a:r>
            <a:r>
              <a:rPr lang="de-DE" dirty="0"/>
              <a:t>” =</a:t>
            </a:r>
          </a:p>
          <a:p>
            <a:r>
              <a:rPr lang="de-DE" dirty="0" smtClean="0"/>
              <a:t>                    = </a:t>
            </a:r>
            <a:r>
              <a:rPr lang="de-DE" dirty="0"/>
              <a:t>∃</a:t>
            </a:r>
            <a:r>
              <a:rPr lang="de-DE" dirty="0" err="1"/>
              <a:t>u,v</a:t>
            </a:r>
            <a:r>
              <a:rPr lang="de-DE" dirty="0"/>
              <a:t> </a:t>
            </a:r>
            <a:r>
              <a:rPr lang="de-DE" dirty="0" smtClean="0"/>
              <a:t>Straße(</a:t>
            </a:r>
            <a:r>
              <a:rPr lang="de-DE" dirty="0" err="1" smtClean="0"/>
              <a:t>x,u</a:t>
            </a:r>
            <a:r>
              <a:rPr lang="de-DE" dirty="0"/>
              <a:t>) ∧ </a:t>
            </a:r>
            <a:r>
              <a:rPr lang="de-DE" dirty="0" smtClean="0"/>
              <a:t>Straße(</a:t>
            </a:r>
            <a:r>
              <a:rPr lang="de-DE" dirty="0" err="1" smtClean="0"/>
              <a:t>u,v</a:t>
            </a:r>
            <a:r>
              <a:rPr lang="de-DE" dirty="0"/>
              <a:t>) ∧ </a:t>
            </a:r>
            <a:r>
              <a:rPr lang="de-DE" dirty="0" smtClean="0"/>
              <a:t>Straße(</a:t>
            </a:r>
            <a:r>
              <a:rPr lang="de-DE" dirty="0" err="1" smtClean="0"/>
              <a:t>v,y</a:t>
            </a:r>
            <a:r>
              <a:rPr lang="de-DE" dirty="0" smtClean="0"/>
              <a:t>)!</a:t>
            </a:r>
            <a:endParaRPr lang="de-DE" dirty="0"/>
          </a:p>
          <a:p>
            <a:r>
              <a:rPr lang="de-DE" dirty="0" smtClean="0"/>
              <a:t>                     ...</a:t>
            </a:r>
            <a:r>
              <a:rPr lang="de-DE" dirty="0"/>
              <a:t/>
            </a:r>
            <a:br>
              <a:rPr lang="de-DE" dirty="0"/>
            </a:br>
            <a:endParaRPr lang="de-DE" dirty="0" smtClean="0"/>
          </a:p>
          <a:p>
            <a:pPr marL="285750" indent="-285750">
              <a:buFont typeface="Arial" charset="0"/>
              <a:buChar char="•"/>
            </a:pPr>
            <a:r>
              <a:rPr lang="de-DE" b="1" dirty="0" smtClean="0"/>
              <a:t>Beobachtung</a:t>
            </a:r>
            <a:r>
              <a:rPr lang="de-DE" dirty="0" smtClean="0"/>
              <a:t>: </a:t>
            </a:r>
            <a:r>
              <a:rPr lang="de-DE" dirty="0"/>
              <a:t>V4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smtClean="0"/>
              <a:t>durch V2 ausgedrückt werden.</a:t>
            </a:r>
            <a:endParaRPr lang="de-DE" dirty="0"/>
          </a:p>
          <a:p>
            <a:pPr marL="285750" indent="-285750">
              <a:buFont typeface="Arial" charset="0"/>
              <a:buChar char="•"/>
            </a:pPr>
            <a:r>
              <a:rPr lang="de-DE" b="1" dirty="0" smtClean="0"/>
              <a:t>Problem </a:t>
            </a:r>
            <a:r>
              <a:rPr lang="de-DE" dirty="0" smtClean="0"/>
              <a:t>(Afrati’07</a:t>
            </a:r>
            <a:r>
              <a:rPr lang="de-DE" dirty="0"/>
              <a:t>): </a:t>
            </a:r>
            <a:r>
              <a:rPr lang="de-DE" dirty="0" smtClean="0"/>
              <a:t>Kann </a:t>
            </a:r>
            <a:r>
              <a:rPr lang="de-DE" dirty="0"/>
              <a:t>V5 </a:t>
            </a:r>
            <a:r>
              <a:rPr lang="de-DE" dirty="0" smtClean="0"/>
              <a:t> (</a:t>
            </a:r>
            <a:r>
              <a:rPr lang="de-DE" dirty="0"/>
              <a:t>in </a:t>
            </a:r>
            <a:r>
              <a:rPr lang="de-DE" dirty="0" smtClean="0"/>
              <a:t>Logik erster Stufe) mittels V3 ausgedrückt werden? </a:t>
            </a: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529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Lösung 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83568" y="1556792"/>
            <a:ext cx="73448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dirty="0"/>
              <a:t>V5(</a:t>
            </a:r>
            <a:r>
              <a:rPr lang="de-DE" dirty="0" err="1"/>
              <a:t>x,y</a:t>
            </a:r>
            <a:r>
              <a:rPr lang="de-DE" dirty="0"/>
              <a:t>) ⇔ ∃</a:t>
            </a:r>
            <a:r>
              <a:rPr lang="de-DE" dirty="0" err="1"/>
              <a:t>u</a:t>
            </a:r>
            <a:r>
              <a:rPr lang="de-DE" dirty="0"/>
              <a:t> ( V4(</a:t>
            </a:r>
            <a:r>
              <a:rPr lang="de-DE" dirty="0" err="1"/>
              <a:t>x,u</a:t>
            </a:r>
            <a:r>
              <a:rPr lang="de-DE" dirty="0"/>
              <a:t>) ∧ ∀v ( V3(</a:t>
            </a:r>
            <a:r>
              <a:rPr lang="de-DE" dirty="0" err="1"/>
              <a:t>v,u</a:t>
            </a:r>
            <a:r>
              <a:rPr lang="de-DE" dirty="0"/>
              <a:t>) → V4(</a:t>
            </a:r>
            <a:r>
              <a:rPr lang="de-DE" dirty="0" err="1"/>
              <a:t>v,y</a:t>
            </a:r>
            <a:r>
              <a:rPr lang="de-DE" dirty="0"/>
              <a:t>) ) </a:t>
            </a:r>
            <a:r>
              <a:rPr lang="de-DE" dirty="0" smtClean="0"/>
              <a:t>) </a:t>
            </a:r>
          </a:p>
          <a:p>
            <a:pPr marL="285750" indent="-285750">
              <a:buFont typeface="Arial" charset="0"/>
              <a:buChar char="•"/>
            </a:pPr>
            <a:endParaRPr lang="de-DE" dirty="0" smtClean="0"/>
          </a:p>
          <a:p>
            <a:pPr marL="285750" indent="-285750">
              <a:buFont typeface="Arial" charset="0"/>
              <a:buChar char="•"/>
            </a:pPr>
            <a:r>
              <a:rPr lang="de-DE" dirty="0" smtClean="0"/>
              <a:t>Beweis</a:t>
            </a:r>
          </a:p>
          <a:p>
            <a:pPr marL="742950" lvl="1" indent="-285750">
              <a:buFont typeface="Arial" charset="0"/>
              <a:buChar char="•"/>
            </a:pPr>
            <a:r>
              <a:rPr lang="de-DE" dirty="0" smtClean="0"/>
              <a:t>Richtung von links nach rechts: </a:t>
            </a:r>
          </a:p>
          <a:p>
            <a:pPr marL="285750" indent="-285750">
              <a:buFont typeface="Arial" charset="0"/>
              <a:buChar char="•"/>
            </a:pPr>
            <a:endParaRPr lang="de-DE" dirty="0"/>
          </a:p>
          <a:p>
            <a:pPr marL="285750" indent="-285750">
              <a:buFont typeface="Arial" charset="0"/>
              <a:buChar char="•"/>
            </a:pPr>
            <a:endParaRPr lang="de-DE" dirty="0" smtClean="0"/>
          </a:p>
          <a:p>
            <a:pPr marL="285750" indent="-285750">
              <a:buFont typeface="Arial" charset="0"/>
              <a:buChar char="•"/>
            </a:pPr>
            <a:endParaRPr lang="de-DE" dirty="0"/>
          </a:p>
          <a:p>
            <a:pPr marL="742950" lvl="1" indent="-285750">
              <a:buFont typeface="Arial" charset="0"/>
              <a:buChar char="•"/>
            </a:pPr>
            <a:r>
              <a:rPr lang="de-DE" dirty="0" smtClean="0"/>
              <a:t>Richtung von rechts nach links</a:t>
            </a:r>
          </a:p>
          <a:p>
            <a:pPr marL="285750" indent="-285750">
              <a:buFont typeface="Arial" charset="0"/>
              <a:buChar char="•"/>
            </a:pPr>
            <a:endParaRPr lang="de-DE" dirty="0"/>
          </a:p>
          <a:p>
            <a:pPr marL="285750" indent="-285750">
              <a:buFont typeface="Arial" charset="0"/>
              <a:buChar char="•"/>
            </a:pPr>
            <a:endParaRPr lang="de-DE" dirty="0" smtClean="0"/>
          </a:p>
          <a:p>
            <a:pPr marL="285750" indent="-285750">
              <a:buFont typeface="Arial" charset="0"/>
              <a:buChar char="•"/>
            </a:pPr>
            <a:endParaRPr lang="de-DE" dirty="0"/>
          </a:p>
          <a:p>
            <a:pPr marL="285750" indent="-285750">
              <a:buFont typeface="Arial" charset="0"/>
              <a:buChar char="•"/>
            </a:pPr>
            <a:endParaRPr lang="de-DE" dirty="0" smtClean="0"/>
          </a:p>
          <a:p>
            <a:pPr marL="285750" indent="-285750">
              <a:buFont typeface="Arial" charset="0"/>
              <a:buChar char="•"/>
            </a:pPr>
            <a:endParaRPr lang="de-DE" dirty="0"/>
          </a:p>
          <a:p>
            <a:pPr marL="285750" indent="-285750">
              <a:buFont typeface="Arial" charset="0"/>
              <a:buChar char="•"/>
            </a:pPr>
            <a:endParaRPr lang="de-DE" dirty="0" smtClean="0"/>
          </a:p>
          <a:p>
            <a:pPr marL="285750" indent="-285750">
              <a:buFont typeface="Arial" charset="0"/>
              <a:buChar char="•"/>
            </a:pPr>
            <a:r>
              <a:rPr lang="de-DE" dirty="0" smtClean="0"/>
              <a:t>V3,V4,V5 definierbar über CQs (SPJ-Fragment von SQL) über Straßentabelle</a:t>
            </a:r>
          </a:p>
          <a:p>
            <a:pPr marL="285750" indent="-285750">
              <a:buFont typeface="Arial" charset="0"/>
              <a:buChar char="•"/>
            </a:pPr>
            <a:r>
              <a:rPr lang="de-DE" dirty="0" smtClean="0"/>
              <a:t>Aber V5 nicht als CQ von V4 und V5 definierbar (</a:t>
            </a:r>
            <a:r>
              <a:rPr lang="de-DE" dirty="0" err="1" smtClean="0"/>
              <a:t>Allquantor</a:t>
            </a:r>
            <a:r>
              <a:rPr lang="de-DE" dirty="0" smtClean="0"/>
              <a:t>)</a:t>
            </a:r>
            <a:endParaRPr lang="de-DE" dirty="0"/>
          </a:p>
          <a:p>
            <a:endParaRPr lang="de-DE" b="1" dirty="0"/>
          </a:p>
        </p:txBody>
      </p:sp>
      <p:cxnSp>
        <p:nvCxnSpPr>
          <p:cNvPr id="5" name="Gerade Verbindung mit Pfeil 4"/>
          <p:cNvCxnSpPr>
            <a:stCxn id="7" idx="6"/>
            <a:endCxn id="6" idx="2"/>
          </p:cNvCxnSpPr>
          <p:nvPr/>
        </p:nvCxnSpPr>
        <p:spPr>
          <a:xfrm>
            <a:off x="1836668" y="3222260"/>
            <a:ext cx="426279" cy="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262947" y="315026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1692652" y="315026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 Verbindung mit Pfeil 7"/>
          <p:cNvCxnSpPr>
            <a:stCxn id="9" idx="6"/>
            <a:endCxn id="7" idx="2"/>
          </p:cNvCxnSpPr>
          <p:nvPr/>
        </p:nvCxnSpPr>
        <p:spPr>
          <a:xfrm>
            <a:off x="1266373" y="3222260"/>
            <a:ext cx="426279" cy="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1122357" y="315026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/>
          <p:cNvSpPr/>
          <p:nvPr/>
        </p:nvSpPr>
        <p:spPr>
          <a:xfrm>
            <a:off x="2833242" y="315026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/>
          <p:cNvSpPr/>
          <p:nvPr/>
        </p:nvSpPr>
        <p:spPr>
          <a:xfrm>
            <a:off x="3403537" y="315026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5"/>
          <p:cNvSpPr/>
          <p:nvPr/>
        </p:nvSpPr>
        <p:spPr>
          <a:xfrm>
            <a:off x="3973832" y="315026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>
            <a:stCxn id="6" idx="6"/>
            <a:endCxn id="14" idx="2"/>
          </p:cNvCxnSpPr>
          <p:nvPr/>
        </p:nvCxnSpPr>
        <p:spPr>
          <a:xfrm>
            <a:off x="2406963" y="3222260"/>
            <a:ext cx="426279" cy="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15" idx="6"/>
            <a:endCxn id="16" idx="2"/>
          </p:cNvCxnSpPr>
          <p:nvPr/>
        </p:nvCxnSpPr>
        <p:spPr>
          <a:xfrm>
            <a:off x="3547553" y="3222260"/>
            <a:ext cx="426279" cy="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14" idx="6"/>
            <a:endCxn id="15" idx="2"/>
          </p:cNvCxnSpPr>
          <p:nvPr/>
        </p:nvCxnSpPr>
        <p:spPr>
          <a:xfrm>
            <a:off x="2977258" y="3222260"/>
            <a:ext cx="426279" cy="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971600" y="2796053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</a:t>
            </a:r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1605191" y="278092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</a:t>
            </a:r>
            <a:endParaRPr lang="de-DE" dirty="0"/>
          </a:p>
        </p:txBody>
      </p:sp>
      <p:sp>
        <p:nvSpPr>
          <p:cNvPr id="38" name="Textfeld 37"/>
          <p:cNvSpPr txBox="1"/>
          <p:nvPr/>
        </p:nvSpPr>
        <p:spPr>
          <a:xfrm>
            <a:off x="3289455" y="278092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u</a:t>
            </a:r>
            <a:endParaRPr lang="de-DE" dirty="0"/>
          </a:p>
        </p:txBody>
      </p:sp>
      <p:sp>
        <p:nvSpPr>
          <p:cNvPr id="39" name="Textfeld 38"/>
          <p:cNvSpPr txBox="1"/>
          <p:nvPr/>
        </p:nvSpPr>
        <p:spPr>
          <a:xfrm>
            <a:off x="3909447" y="2780928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y</a:t>
            </a:r>
            <a:endParaRPr lang="de-DE" dirty="0"/>
          </a:p>
        </p:txBody>
      </p:sp>
      <p:cxnSp>
        <p:nvCxnSpPr>
          <p:cNvPr id="40" name="Gerade Verbindung mit Pfeil 39"/>
          <p:cNvCxnSpPr>
            <a:stCxn id="45" idx="6"/>
          </p:cNvCxnSpPr>
          <p:nvPr/>
        </p:nvCxnSpPr>
        <p:spPr>
          <a:xfrm>
            <a:off x="1275085" y="4509128"/>
            <a:ext cx="426279" cy="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701364" y="443712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Oval 41"/>
          <p:cNvSpPr/>
          <p:nvPr/>
        </p:nvSpPr>
        <p:spPr>
          <a:xfrm>
            <a:off x="1131069" y="443712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Oval 44"/>
          <p:cNvSpPr/>
          <p:nvPr/>
        </p:nvSpPr>
        <p:spPr>
          <a:xfrm>
            <a:off x="2271659" y="443712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Oval 45"/>
          <p:cNvSpPr/>
          <p:nvPr/>
        </p:nvSpPr>
        <p:spPr>
          <a:xfrm>
            <a:off x="2841954" y="443712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Oval 46"/>
          <p:cNvSpPr/>
          <p:nvPr/>
        </p:nvSpPr>
        <p:spPr>
          <a:xfrm>
            <a:off x="3412249" y="443712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8" name="Gerade Verbindung mit Pfeil 47"/>
          <p:cNvCxnSpPr>
            <a:endCxn id="52" idx="2"/>
          </p:cNvCxnSpPr>
          <p:nvPr/>
        </p:nvCxnSpPr>
        <p:spPr>
          <a:xfrm>
            <a:off x="1845380" y="4509128"/>
            <a:ext cx="426279" cy="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>
            <a:off x="2985970" y="4509128"/>
            <a:ext cx="426279" cy="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>
            <a:stCxn id="52" idx="6"/>
          </p:cNvCxnSpPr>
          <p:nvPr/>
        </p:nvCxnSpPr>
        <p:spPr>
          <a:xfrm>
            <a:off x="2415675" y="4509128"/>
            <a:ext cx="426279" cy="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feld 51"/>
          <p:cNvSpPr txBox="1"/>
          <p:nvPr/>
        </p:nvSpPr>
        <p:spPr>
          <a:xfrm>
            <a:off x="1043608" y="406779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</a:t>
            </a:r>
            <a:endParaRPr lang="de-DE" dirty="0"/>
          </a:p>
        </p:txBody>
      </p:sp>
      <p:sp>
        <p:nvSpPr>
          <p:cNvPr id="55" name="Oval 54"/>
          <p:cNvSpPr/>
          <p:nvPr/>
        </p:nvSpPr>
        <p:spPr>
          <a:xfrm>
            <a:off x="2299532" y="4005064"/>
            <a:ext cx="144016" cy="144000"/>
          </a:xfrm>
          <a:prstGeom prst="ellipse">
            <a:avLst/>
          </a:prstGeom>
          <a:solidFill>
            <a:schemeClr val="tx1">
              <a:alpha val="45000"/>
            </a:schemeClr>
          </a:solidFill>
          <a:ln>
            <a:solidFill>
              <a:schemeClr val="tx1">
                <a:alpha val="38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Oval 55"/>
          <p:cNvSpPr/>
          <p:nvPr/>
        </p:nvSpPr>
        <p:spPr>
          <a:xfrm>
            <a:off x="2869827" y="4005064"/>
            <a:ext cx="144016" cy="144000"/>
          </a:xfrm>
          <a:prstGeom prst="ellipse">
            <a:avLst/>
          </a:prstGeom>
          <a:solidFill>
            <a:schemeClr val="tx1">
              <a:alpha val="45000"/>
            </a:schemeClr>
          </a:solidFill>
          <a:ln>
            <a:solidFill>
              <a:schemeClr val="tx1">
                <a:alpha val="38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Oval 56"/>
          <p:cNvSpPr/>
          <p:nvPr/>
        </p:nvSpPr>
        <p:spPr>
          <a:xfrm>
            <a:off x="3440122" y="4005064"/>
            <a:ext cx="144016" cy="144000"/>
          </a:xfrm>
          <a:prstGeom prst="ellipse">
            <a:avLst/>
          </a:prstGeom>
          <a:solidFill>
            <a:schemeClr val="tx1">
              <a:alpha val="45000"/>
            </a:schemeClr>
          </a:solidFill>
          <a:ln>
            <a:solidFill>
              <a:schemeClr val="tx1">
                <a:alpha val="38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Oval 57"/>
          <p:cNvSpPr/>
          <p:nvPr/>
        </p:nvSpPr>
        <p:spPr>
          <a:xfrm>
            <a:off x="3995805" y="4437128"/>
            <a:ext cx="144016" cy="144000"/>
          </a:xfrm>
          <a:prstGeom prst="ellipse">
            <a:avLst/>
          </a:prstGeom>
          <a:solidFill>
            <a:schemeClr val="tx1">
              <a:alpha val="45000"/>
            </a:schemeClr>
          </a:solidFill>
          <a:ln>
            <a:solidFill>
              <a:schemeClr val="tx1">
                <a:alpha val="38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9" name="Gerade Verbindung mit Pfeil 58"/>
          <p:cNvCxnSpPr/>
          <p:nvPr/>
        </p:nvCxnSpPr>
        <p:spPr>
          <a:xfrm>
            <a:off x="2443548" y="4077064"/>
            <a:ext cx="426279" cy="0"/>
          </a:xfrm>
          <a:prstGeom prst="straightConnector1">
            <a:avLst/>
          </a:prstGeom>
          <a:ln>
            <a:solidFill>
              <a:schemeClr val="tx1">
                <a:alpha val="38000"/>
              </a:schemeClr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>
            <a:endCxn id="58" idx="2"/>
          </p:cNvCxnSpPr>
          <p:nvPr/>
        </p:nvCxnSpPr>
        <p:spPr>
          <a:xfrm>
            <a:off x="3584138" y="4077064"/>
            <a:ext cx="411667" cy="432064"/>
          </a:xfrm>
          <a:prstGeom prst="straightConnector1">
            <a:avLst/>
          </a:prstGeom>
          <a:ln>
            <a:solidFill>
              <a:schemeClr val="tx1">
                <a:alpha val="38000"/>
              </a:schemeClr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/>
          <p:nvPr/>
        </p:nvCxnSpPr>
        <p:spPr>
          <a:xfrm>
            <a:off x="3013843" y="4077064"/>
            <a:ext cx="426279" cy="0"/>
          </a:xfrm>
          <a:prstGeom prst="straightConnector1">
            <a:avLst/>
          </a:prstGeom>
          <a:ln>
            <a:solidFill>
              <a:schemeClr val="tx1">
                <a:alpha val="38000"/>
              </a:schemeClr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>
            <a:stCxn id="41" idx="7"/>
            <a:endCxn id="55" idx="3"/>
          </p:cNvCxnSpPr>
          <p:nvPr/>
        </p:nvCxnSpPr>
        <p:spPr>
          <a:xfrm flipV="1">
            <a:off x="1824289" y="4127976"/>
            <a:ext cx="496334" cy="330240"/>
          </a:xfrm>
          <a:prstGeom prst="straightConnector1">
            <a:avLst/>
          </a:prstGeom>
          <a:ln>
            <a:solidFill>
              <a:schemeClr val="tx1">
                <a:alpha val="38000"/>
              </a:schemeClr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feld 71"/>
          <p:cNvSpPr txBox="1"/>
          <p:nvPr/>
        </p:nvSpPr>
        <p:spPr>
          <a:xfrm>
            <a:off x="3347733" y="450912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u</a:t>
            </a:r>
            <a:endParaRPr lang="de-DE" dirty="0"/>
          </a:p>
        </p:txBody>
      </p:sp>
      <p:sp>
        <p:nvSpPr>
          <p:cNvPr id="73" name="Textfeld 72"/>
          <p:cNvSpPr txBox="1"/>
          <p:nvPr/>
        </p:nvSpPr>
        <p:spPr>
          <a:xfrm>
            <a:off x="4139821" y="4293096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80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Umschreiben von Sichten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83568" y="1556792"/>
            <a:ext cx="48965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dirty="0" smtClean="0"/>
              <a:t>Stark erforschtes Thema</a:t>
            </a:r>
          </a:p>
          <a:p>
            <a:pPr marL="285750" indent="-285750">
              <a:buFont typeface="Arial" charset="0"/>
              <a:buChar char="•"/>
            </a:pPr>
            <a:r>
              <a:rPr lang="de-DE" b="1" dirty="0"/>
              <a:t>Relevant auch für Datenintegration</a:t>
            </a:r>
          </a:p>
          <a:p>
            <a:pPr marL="285750" indent="-285750">
              <a:buFont typeface="Arial" charset="0"/>
              <a:buChar char="•"/>
            </a:pPr>
            <a:endParaRPr lang="de-DE" dirty="0" smtClean="0"/>
          </a:p>
          <a:p>
            <a:pPr marL="285750" indent="-285750">
              <a:buFont typeface="Arial" charset="0"/>
              <a:buChar char="•"/>
            </a:pPr>
            <a:r>
              <a:rPr lang="de-DE" dirty="0" smtClean="0"/>
              <a:t>Jüngst: Erweiterung auf allgemeine Zugriffsmethoden (Relational Access </a:t>
            </a:r>
            <a:r>
              <a:rPr lang="de-DE" dirty="0" err="1" smtClean="0"/>
              <a:t>Restrictions</a:t>
            </a:r>
            <a:r>
              <a:rPr lang="de-DE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endParaRPr lang="de-DE" dirty="0"/>
          </a:p>
          <a:p>
            <a:pPr marL="285750" indent="-285750">
              <a:buFont typeface="Arial" charset="0"/>
              <a:buChar char="•"/>
            </a:pPr>
            <a:r>
              <a:rPr lang="de-DE" dirty="0" smtClean="0"/>
              <a:t>Nutzt </a:t>
            </a:r>
            <a:r>
              <a:rPr lang="de-DE" dirty="0" err="1" smtClean="0"/>
              <a:t>Craig‘s</a:t>
            </a:r>
            <a:r>
              <a:rPr lang="de-DE" dirty="0" smtClean="0"/>
              <a:t> Interpolationstheorem für Logik erster Stufe: </a:t>
            </a:r>
          </a:p>
          <a:p>
            <a:pPr marL="285750" indent="-285750">
              <a:buFont typeface="Arial" charset="0"/>
              <a:buChar char="•"/>
            </a:pPr>
            <a:r>
              <a:rPr lang="de-DE" dirty="0" smtClean="0"/>
              <a:t>Wenn Formel </a:t>
            </a:r>
            <a:r>
              <a:rPr lang="de-DE" dirty="0" smtClean="0"/>
              <a:t>G </a:t>
            </a:r>
            <a:r>
              <a:rPr lang="de-DE" dirty="0" smtClean="0"/>
              <a:t>aus Formel </a:t>
            </a:r>
            <a:r>
              <a:rPr lang="de-DE" dirty="0"/>
              <a:t>F</a:t>
            </a:r>
            <a:r>
              <a:rPr lang="de-DE" dirty="0" smtClean="0"/>
              <a:t> folgt</a:t>
            </a:r>
            <a:r>
              <a:rPr lang="de-DE" dirty="0" smtClean="0"/>
              <a:t>, dann gibt es interpolierende Formel H, d.h.:</a:t>
            </a:r>
          </a:p>
          <a:p>
            <a:pPr marL="742950" lvl="1" indent="-285750">
              <a:buFont typeface="Arial" charset="0"/>
              <a:buChar char="•"/>
            </a:pPr>
            <a:r>
              <a:rPr lang="de-DE" dirty="0" smtClean="0"/>
              <a:t>H folgt aus F</a:t>
            </a:r>
          </a:p>
          <a:p>
            <a:pPr marL="742950" lvl="1" indent="-285750">
              <a:buFont typeface="Arial" charset="0"/>
              <a:buChar char="•"/>
            </a:pPr>
            <a:r>
              <a:rPr lang="de-DE" dirty="0" smtClean="0"/>
              <a:t>G folg aus H </a:t>
            </a:r>
          </a:p>
          <a:p>
            <a:pPr marL="742950" lvl="1" indent="-285750">
              <a:buFont typeface="Arial" charset="0"/>
              <a:buChar char="•"/>
            </a:pPr>
            <a:r>
              <a:rPr lang="de-DE" dirty="0" smtClean="0"/>
              <a:t>H enthält nur gemeinsame Symbole von F und G </a:t>
            </a:r>
          </a:p>
          <a:p>
            <a:pPr marL="285750" indent="-285750">
              <a:buFont typeface="Arial" charset="0"/>
              <a:buChar char="•"/>
            </a:pPr>
            <a:endParaRPr lang="de-DE" b="1" dirty="0"/>
          </a:p>
          <a:p>
            <a:pPr marL="285750" indent="-285750">
              <a:buFont typeface="Arial" charset="0"/>
              <a:buChar char="•"/>
            </a:pPr>
            <a:endParaRPr lang="de-DE" b="1" dirty="0" smtClean="0"/>
          </a:p>
          <a:p>
            <a:pPr marL="285750" indent="-285750">
              <a:buFont typeface="Arial" charset="0"/>
              <a:buChar char="•"/>
            </a:pPr>
            <a:endParaRPr lang="de-DE" b="1" dirty="0" smtClean="0"/>
          </a:p>
          <a:p>
            <a:pPr marL="285750" indent="-285750">
              <a:buFont typeface="Arial" charset="0"/>
              <a:buChar char="•"/>
            </a:pPr>
            <a:endParaRPr lang="de-DE" b="1" dirty="0"/>
          </a:p>
        </p:txBody>
      </p:sp>
      <p:sp>
        <p:nvSpPr>
          <p:cNvPr id="75" name="Textfeld 74"/>
          <p:cNvSpPr txBox="1"/>
          <p:nvPr/>
        </p:nvSpPr>
        <p:spPr>
          <a:xfrm>
            <a:off x="1031132" y="568095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de-DE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28558"/>
            <a:ext cx="3433795" cy="343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1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3526"/>
            <a:ext cx="7171592" cy="498475"/>
          </a:xfrm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Änderbarkeit von Sichten</a:t>
            </a: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539552" y="3345060"/>
            <a:ext cx="4502837" cy="582211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600" b="1" dirty="0" err="1">
                <a:latin typeface="Courier New" charset="0"/>
              </a:rPr>
              <a:t>insert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b="1" dirty="0" err="1">
                <a:latin typeface="Courier New" charset="0"/>
              </a:rPr>
              <a:t>into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VorlesungenSicht</a:t>
            </a:r>
            <a:endParaRPr lang="de-DE" sz="1600" dirty="0">
              <a:latin typeface="Courier New" charset="0"/>
            </a:endParaRPr>
          </a:p>
          <a:p>
            <a:pPr>
              <a:defRPr/>
            </a:pPr>
            <a:r>
              <a:rPr lang="de-DE" sz="1600" b="1" dirty="0" err="1" smtClean="0">
                <a:latin typeface="Courier New" charset="0"/>
              </a:rPr>
              <a:t>values</a:t>
            </a:r>
            <a:r>
              <a:rPr lang="de-DE" sz="1600" b="1" dirty="0" smtClean="0">
                <a:latin typeface="Courier New" charset="0"/>
              </a:rPr>
              <a:t> </a:t>
            </a:r>
            <a:r>
              <a:rPr lang="de-DE" sz="1600" b="1" dirty="0">
                <a:latin typeface="Courier New" charset="0"/>
              </a:rPr>
              <a:t>('</a:t>
            </a:r>
            <a:r>
              <a:rPr lang="de-DE" sz="1600" dirty="0">
                <a:latin typeface="Courier New" charset="0"/>
              </a:rPr>
              <a:t>Nihilismus</a:t>
            </a:r>
            <a:r>
              <a:rPr lang="de-DE" sz="1600" b="1" dirty="0">
                <a:latin typeface="Courier New" charset="0"/>
              </a:rPr>
              <a:t>', </a:t>
            </a:r>
            <a:r>
              <a:rPr lang="de-DE" sz="1600" dirty="0">
                <a:latin typeface="Courier New" charset="0"/>
              </a:rPr>
              <a:t>2</a:t>
            </a:r>
            <a:r>
              <a:rPr lang="de-DE" sz="1600" b="1" dirty="0">
                <a:latin typeface="Courier New" charset="0"/>
              </a:rPr>
              <a:t>, '</a:t>
            </a:r>
            <a:r>
              <a:rPr lang="de-DE" sz="1600" dirty="0">
                <a:latin typeface="Courier New" charset="0"/>
              </a:rPr>
              <a:t>Nobody</a:t>
            </a:r>
            <a:r>
              <a:rPr lang="de-DE" sz="1600" b="1" dirty="0">
                <a:latin typeface="Courier New" charset="0"/>
              </a:rPr>
              <a:t>');</a:t>
            </a: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539552" y="1916832"/>
            <a:ext cx="4009112" cy="107465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600" b="1" dirty="0" err="1">
                <a:latin typeface="Courier New" charset="0"/>
              </a:rPr>
              <a:t>create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b="1" dirty="0" err="1">
                <a:latin typeface="Courier New" charset="0"/>
              </a:rPr>
              <a:t>view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VorlesungenSicht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b="1" dirty="0" err="1">
                <a:latin typeface="Courier New" charset="0"/>
              </a:rPr>
              <a:t>as</a:t>
            </a:r>
            <a:endParaRPr lang="de-DE" sz="1600" b="1" dirty="0">
              <a:latin typeface="Courier New" charset="0"/>
            </a:endParaRPr>
          </a:p>
          <a:p>
            <a:pPr>
              <a:defRPr/>
            </a:pPr>
            <a:r>
              <a:rPr lang="de-DE" sz="1600" b="1" dirty="0" err="1" smtClean="0">
                <a:latin typeface="Courier New" charset="0"/>
              </a:rPr>
              <a:t>select</a:t>
            </a:r>
            <a:r>
              <a:rPr lang="de-DE" sz="1600" b="1" dirty="0" smtClean="0">
                <a:latin typeface="Courier New" charset="0"/>
              </a:rPr>
              <a:t> </a:t>
            </a:r>
            <a:r>
              <a:rPr lang="de-DE" sz="1600" dirty="0">
                <a:latin typeface="Courier New" charset="0"/>
              </a:rPr>
              <a:t>Titel, SWS, Name</a:t>
            </a:r>
          </a:p>
          <a:p>
            <a:pPr>
              <a:defRPr/>
            </a:pPr>
            <a:r>
              <a:rPr lang="de-DE" sz="1600" b="1" dirty="0" err="1" smtClean="0">
                <a:latin typeface="Courier New" charset="0"/>
              </a:rPr>
              <a:t>from</a:t>
            </a:r>
            <a:r>
              <a:rPr lang="de-DE" sz="1600" b="1" dirty="0" smtClean="0">
                <a:latin typeface="Courier New" charset="0"/>
              </a:rPr>
              <a:t> </a:t>
            </a:r>
            <a:r>
              <a:rPr lang="de-DE" sz="1600" dirty="0">
                <a:latin typeface="Courier New" charset="0"/>
              </a:rPr>
              <a:t>Vorlesungen, </a:t>
            </a:r>
            <a:r>
              <a:rPr lang="de-DE" sz="1600" dirty="0" smtClean="0">
                <a:latin typeface="Courier New" charset="0"/>
              </a:rPr>
              <a:t>Professoren</a:t>
            </a:r>
            <a:endParaRPr lang="de-DE" sz="1600" dirty="0">
              <a:latin typeface="Courier New" charset="0"/>
            </a:endParaRPr>
          </a:p>
          <a:p>
            <a:pPr>
              <a:defRPr/>
            </a:pPr>
            <a:r>
              <a:rPr lang="de-DE" sz="1600" b="1" dirty="0" err="1" smtClean="0">
                <a:latin typeface="Courier New" charset="0"/>
              </a:rPr>
              <a:t>where</a:t>
            </a:r>
            <a:r>
              <a:rPr lang="de-DE" sz="1600" b="1" dirty="0" smtClean="0">
                <a:latin typeface="Courier New" charset="0"/>
              </a:rPr>
              <a:t> </a:t>
            </a:r>
            <a:r>
              <a:rPr lang="de-DE" sz="1600" dirty="0" err="1" smtClean="0">
                <a:latin typeface="Courier New" charset="0"/>
              </a:rPr>
              <a:t>gelesen_von</a:t>
            </a:r>
            <a:r>
              <a:rPr lang="de-DE" sz="1600" dirty="0" smtClean="0">
                <a:latin typeface="Courier New" charset="0"/>
              </a:rPr>
              <a:t>=</a:t>
            </a:r>
            <a:r>
              <a:rPr lang="de-DE" sz="1600" dirty="0" err="1" smtClean="0">
                <a:latin typeface="Courier New" charset="0"/>
              </a:rPr>
              <a:t>PersNr</a:t>
            </a:r>
            <a:r>
              <a:rPr lang="de-DE" sz="1600" b="1" dirty="0">
                <a:latin typeface="Courier New" charset="0"/>
              </a:rPr>
              <a:t>;</a:t>
            </a:r>
          </a:p>
        </p:txBody>
      </p:sp>
      <p:sp>
        <p:nvSpPr>
          <p:cNvPr id="2" name="Lightning Bolt 1"/>
          <p:cNvSpPr/>
          <p:nvPr/>
        </p:nvSpPr>
        <p:spPr>
          <a:xfrm>
            <a:off x="5364088" y="3135183"/>
            <a:ext cx="648072" cy="1296144"/>
          </a:xfrm>
          <a:prstGeom prst="lightningBol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5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30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6684" name="Group 316"/>
          <p:cNvGraphicFramePr>
            <a:graphicFrameLocks noGrp="1"/>
          </p:cNvGraphicFramePr>
          <p:nvPr/>
        </p:nvGraphicFramePr>
        <p:xfrm>
          <a:off x="0" y="0"/>
          <a:ext cx="2590800" cy="2273300"/>
        </p:xfrm>
        <a:graphic>
          <a:graphicData uri="http://schemas.openxmlformats.org/drawingml/2006/table">
            <a:tbl>
              <a:tblPr/>
              <a:tblGrid>
                <a:gridCol w="609600"/>
                <a:gridCol w="914400"/>
                <a:gridCol w="533400"/>
                <a:gridCol w="533400"/>
              </a:tblGrid>
              <a:tr h="274358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Professoren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08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PersNr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Rang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Raum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2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Sokrates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226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Russel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232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2127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Kopernikus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C3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310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2133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Popper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C3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2134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Augustinus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C3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309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2136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Curie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36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Kant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C4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marL="0" marR="0"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6683" name="Group 315"/>
          <p:cNvGraphicFramePr>
            <a:graphicFrameLocks noGrp="1"/>
          </p:cNvGraphicFramePr>
          <p:nvPr/>
        </p:nvGraphicFramePr>
        <p:xfrm>
          <a:off x="2667000" y="1"/>
          <a:ext cx="2743200" cy="2566985"/>
        </p:xfrm>
        <a:graphic>
          <a:graphicData uri="http://schemas.openxmlformats.org/drawingml/2006/table">
            <a:tbl>
              <a:tblPr/>
              <a:tblGrid>
                <a:gridCol w="677008"/>
                <a:gridCol w="1151792"/>
                <a:gridCol w="914400"/>
              </a:tblGrid>
              <a:tr h="304875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Studenten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MatrNr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Semester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2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24002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Xenokrates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18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25403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Jonas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12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26120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Fichte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26830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Aristoxenos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27550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Schopenhauer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28106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Carnap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9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29120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Theophrastos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29555</a:t>
                      </a:r>
                    </a:p>
                  </a:txBody>
                  <a:tcPr marL="0" marR="0"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Feuerbach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6682" name="Group 314"/>
          <p:cNvGraphicFramePr>
            <a:graphicFrameLocks noGrp="1"/>
          </p:cNvGraphicFramePr>
          <p:nvPr/>
        </p:nvGraphicFramePr>
        <p:xfrm>
          <a:off x="5486400" y="1"/>
          <a:ext cx="3657600" cy="3032127"/>
        </p:xfrm>
        <a:graphic>
          <a:graphicData uri="http://schemas.openxmlformats.org/drawingml/2006/table">
            <a:tbl>
              <a:tblPr/>
              <a:tblGrid>
                <a:gridCol w="700454"/>
                <a:gridCol w="1673469"/>
                <a:gridCol w="479181"/>
                <a:gridCol w="804496"/>
              </a:tblGrid>
              <a:tr h="27429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Vorlesungen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8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VorlNr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Titel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SWS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gelesenVon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13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Grundzüge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3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Ethik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5043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Erkenntnistheorie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5049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Mäeutik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4052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Logik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5052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Wissenschaftstheorie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5216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Bioethik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5259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Der Wiener Kreis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2133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0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5022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Glaube und Wissen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2134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4630</a:t>
                      </a:r>
                    </a:p>
                  </a:txBody>
                  <a:tcPr marL="0" marR="0"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Die 3 Kritiken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6681" name="Group 313"/>
          <p:cNvGraphicFramePr>
            <a:graphicFrameLocks noGrp="1"/>
          </p:cNvGraphicFramePr>
          <p:nvPr/>
        </p:nvGraphicFramePr>
        <p:xfrm>
          <a:off x="228600" y="2667001"/>
          <a:ext cx="2133600" cy="2265377"/>
        </p:xfrm>
        <a:graphic>
          <a:graphicData uri="http://schemas.openxmlformats.org/drawingml/2006/table">
            <a:tbl>
              <a:tblPr/>
              <a:tblGrid>
                <a:gridCol w="1024304"/>
                <a:gridCol w="1109296"/>
              </a:tblGrid>
              <a:tr h="27427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voraussetzen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7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Vorgänger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Nachfolger</a:t>
                      </a:r>
                    </a:p>
                  </a:txBody>
                  <a:tcPr marL="0" marR="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0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2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5043</a:t>
                      </a:r>
                    </a:p>
                  </a:txBody>
                  <a:tcPr marL="0" marR="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5049</a:t>
                      </a:r>
                    </a:p>
                  </a:txBody>
                  <a:tcPr marL="0" marR="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5216</a:t>
                      </a:r>
                    </a:p>
                  </a:txBody>
                  <a:tcPr marL="0" marR="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5043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5052</a:t>
                      </a:r>
                    </a:p>
                  </a:txBody>
                  <a:tcPr marL="0" marR="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5052</a:t>
                      </a:r>
                    </a:p>
                  </a:txBody>
                  <a:tcPr marL="0" marR="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7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5052</a:t>
                      </a:r>
                    </a:p>
                  </a:txBody>
                  <a:tcPr marL="0" marR="0"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5259</a:t>
                      </a:r>
                    </a:p>
                  </a:txBody>
                  <a:tcPr marL="0" marR="0"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6680" name="Group 312"/>
          <p:cNvGraphicFramePr>
            <a:graphicFrameLocks noGrp="1"/>
          </p:cNvGraphicFramePr>
          <p:nvPr/>
        </p:nvGraphicFramePr>
        <p:xfrm>
          <a:off x="2895600" y="2873375"/>
          <a:ext cx="1905000" cy="3543302"/>
        </p:xfrm>
        <a:graphic>
          <a:graphicData uri="http://schemas.openxmlformats.org/drawingml/2006/table">
            <a:tbl>
              <a:tblPr/>
              <a:tblGrid>
                <a:gridCol w="914400"/>
                <a:gridCol w="990600"/>
              </a:tblGrid>
              <a:tr h="274296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hören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8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MatrNr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VorlNr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7615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26120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3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27550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27550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4052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28106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28106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5052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28106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5216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28106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5259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29120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29120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29120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5049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29555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5022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25403</a:t>
                      </a:r>
                    </a:p>
                  </a:txBody>
                  <a:tcPr marL="0" marR="0"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5022</a:t>
                      </a:r>
                    </a:p>
                  </a:txBody>
                  <a:tcPr marL="0" marR="0"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6679" name="Group 311"/>
          <p:cNvGraphicFramePr>
            <a:graphicFrameLocks noGrp="1"/>
          </p:cNvGraphicFramePr>
          <p:nvPr/>
        </p:nvGraphicFramePr>
        <p:xfrm>
          <a:off x="4876800" y="4267201"/>
          <a:ext cx="4267200" cy="2005015"/>
        </p:xfrm>
        <a:graphic>
          <a:graphicData uri="http://schemas.openxmlformats.org/drawingml/2006/table">
            <a:tbl>
              <a:tblPr/>
              <a:tblGrid>
                <a:gridCol w="685800"/>
                <a:gridCol w="1119554"/>
                <a:gridCol w="1776046"/>
                <a:gridCol w="685800"/>
              </a:tblGrid>
              <a:tr h="274363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Assistenten</a:t>
                      </a:r>
                    </a:p>
                  </a:txBody>
                  <a:tcPr marL="0" marR="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8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PerslNr</a:t>
                      </a:r>
                    </a:p>
                  </a:txBody>
                  <a:tcPr marL="0" marR="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Name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Fachgebiet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Boss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2651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3002</a:t>
                      </a:r>
                    </a:p>
                  </a:txBody>
                  <a:tcPr marL="0" marR="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Platon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Ideenlehre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3003</a:t>
                      </a:r>
                    </a:p>
                  </a:txBody>
                  <a:tcPr marL="0" marR="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Aristoteles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Syllogistik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3004</a:t>
                      </a:r>
                    </a:p>
                  </a:txBody>
                  <a:tcPr marL="0" marR="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Wittgenstein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Sprachtheorie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3005</a:t>
                      </a:r>
                    </a:p>
                  </a:txBody>
                  <a:tcPr marL="0" marR="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Rhetikus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Planetenbewegung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2127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3006</a:t>
                      </a:r>
                    </a:p>
                  </a:txBody>
                  <a:tcPr marL="0" marR="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Newton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Keplersche Gesetze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2127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3007</a:t>
                      </a:r>
                    </a:p>
                  </a:txBody>
                  <a:tcPr marL="0" marR="0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Spinoza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Gott und Natur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6678" name="Group 310"/>
          <p:cNvGraphicFramePr>
            <a:graphicFrameLocks noGrp="1"/>
          </p:cNvGraphicFramePr>
          <p:nvPr/>
        </p:nvGraphicFramePr>
        <p:xfrm>
          <a:off x="0" y="5399089"/>
          <a:ext cx="2743200" cy="1314451"/>
        </p:xfrm>
        <a:graphic>
          <a:graphicData uri="http://schemas.openxmlformats.org/drawingml/2006/table">
            <a:tbl>
              <a:tblPr/>
              <a:tblGrid>
                <a:gridCol w="677008"/>
                <a:gridCol w="770792"/>
                <a:gridCol w="609600"/>
                <a:gridCol w="685800"/>
              </a:tblGrid>
              <a:tr h="274320"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prüfen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MatrNr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VorlNr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PersNr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Note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28106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5001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2126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25403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5041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2125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27550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4630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2137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8832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3526"/>
            <a:ext cx="7171592" cy="498475"/>
          </a:xfrm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Änderbarkeit von Sichten</a:t>
            </a:r>
          </a:p>
        </p:txBody>
      </p:sp>
      <p:sp>
        <p:nvSpPr>
          <p:cNvPr id="4" name="Rectangle 24"/>
          <p:cNvSpPr>
            <a:spLocks noChangeArrowheads="1"/>
          </p:cNvSpPr>
          <p:nvPr/>
        </p:nvSpPr>
        <p:spPr bwMode="auto">
          <a:xfrm>
            <a:off x="539552" y="3345060"/>
            <a:ext cx="4502837" cy="582211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600" b="1" dirty="0" err="1">
                <a:latin typeface="Courier New" charset="0"/>
              </a:rPr>
              <a:t>insert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b="1" dirty="0" err="1">
                <a:latin typeface="Courier New" charset="0"/>
              </a:rPr>
              <a:t>into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VorlesungenSicht</a:t>
            </a:r>
            <a:endParaRPr lang="de-DE" sz="1600" dirty="0">
              <a:latin typeface="Courier New" charset="0"/>
            </a:endParaRPr>
          </a:p>
          <a:p>
            <a:pPr>
              <a:defRPr/>
            </a:pPr>
            <a:r>
              <a:rPr lang="de-DE" sz="1600" b="1" dirty="0" err="1" smtClean="0">
                <a:latin typeface="Courier New" charset="0"/>
              </a:rPr>
              <a:t>values</a:t>
            </a:r>
            <a:r>
              <a:rPr lang="de-DE" sz="1600" b="1" dirty="0" smtClean="0">
                <a:latin typeface="Courier New" charset="0"/>
              </a:rPr>
              <a:t> </a:t>
            </a:r>
            <a:r>
              <a:rPr lang="de-DE" sz="1600" b="1" dirty="0">
                <a:latin typeface="Courier New" charset="0"/>
              </a:rPr>
              <a:t>('</a:t>
            </a:r>
            <a:r>
              <a:rPr lang="de-DE" sz="1600" dirty="0">
                <a:latin typeface="Courier New" charset="0"/>
              </a:rPr>
              <a:t>Nihilismus</a:t>
            </a:r>
            <a:r>
              <a:rPr lang="de-DE" sz="1600" b="1" dirty="0">
                <a:latin typeface="Courier New" charset="0"/>
              </a:rPr>
              <a:t>', </a:t>
            </a:r>
            <a:r>
              <a:rPr lang="de-DE" sz="1600" dirty="0">
                <a:latin typeface="Courier New" charset="0"/>
              </a:rPr>
              <a:t>2</a:t>
            </a:r>
            <a:r>
              <a:rPr lang="de-DE" sz="1600" b="1" dirty="0">
                <a:latin typeface="Courier New" charset="0"/>
              </a:rPr>
              <a:t>, '</a:t>
            </a:r>
            <a:r>
              <a:rPr lang="de-DE" sz="1600" dirty="0">
                <a:latin typeface="Courier New" charset="0"/>
              </a:rPr>
              <a:t>Nobody</a:t>
            </a:r>
            <a:r>
              <a:rPr lang="de-DE" sz="1600" b="1" dirty="0">
                <a:latin typeface="Courier New" charset="0"/>
              </a:rPr>
              <a:t>');</a:t>
            </a: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539552" y="1916832"/>
            <a:ext cx="4009112" cy="107465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600" b="1" dirty="0" err="1">
                <a:latin typeface="Courier New" charset="0"/>
              </a:rPr>
              <a:t>create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b="1" dirty="0" err="1">
                <a:latin typeface="Courier New" charset="0"/>
              </a:rPr>
              <a:t>view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VorlesungenSicht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b="1" dirty="0" err="1">
                <a:latin typeface="Courier New" charset="0"/>
              </a:rPr>
              <a:t>as</a:t>
            </a:r>
            <a:endParaRPr lang="de-DE" sz="1600" b="1" dirty="0">
              <a:latin typeface="Courier New" charset="0"/>
            </a:endParaRPr>
          </a:p>
          <a:p>
            <a:pPr>
              <a:defRPr/>
            </a:pPr>
            <a:r>
              <a:rPr lang="de-DE" sz="1600" b="1" dirty="0" err="1" smtClean="0">
                <a:latin typeface="Courier New" charset="0"/>
              </a:rPr>
              <a:t>select</a:t>
            </a:r>
            <a:r>
              <a:rPr lang="de-DE" sz="1600" b="1" dirty="0" smtClean="0">
                <a:latin typeface="Courier New" charset="0"/>
              </a:rPr>
              <a:t> </a:t>
            </a:r>
            <a:r>
              <a:rPr lang="de-DE" sz="1600" dirty="0">
                <a:latin typeface="Courier New" charset="0"/>
              </a:rPr>
              <a:t>Titel, SWS, Name</a:t>
            </a:r>
          </a:p>
          <a:p>
            <a:pPr>
              <a:defRPr/>
            </a:pPr>
            <a:r>
              <a:rPr lang="de-DE" sz="1600" b="1" dirty="0" err="1" smtClean="0">
                <a:latin typeface="Courier New" charset="0"/>
              </a:rPr>
              <a:t>from</a:t>
            </a:r>
            <a:r>
              <a:rPr lang="de-DE" sz="1600" b="1" dirty="0" smtClean="0">
                <a:latin typeface="Courier New" charset="0"/>
              </a:rPr>
              <a:t> </a:t>
            </a:r>
            <a:r>
              <a:rPr lang="de-DE" sz="1600" dirty="0">
                <a:latin typeface="Courier New" charset="0"/>
              </a:rPr>
              <a:t>Vorlesungen, </a:t>
            </a:r>
            <a:r>
              <a:rPr lang="de-DE" sz="1600" dirty="0" smtClean="0">
                <a:latin typeface="Courier New" charset="0"/>
              </a:rPr>
              <a:t>Professoren</a:t>
            </a:r>
            <a:endParaRPr lang="de-DE" sz="1600" dirty="0">
              <a:latin typeface="Courier New" charset="0"/>
            </a:endParaRPr>
          </a:p>
          <a:p>
            <a:pPr>
              <a:defRPr/>
            </a:pPr>
            <a:r>
              <a:rPr lang="de-DE" sz="1600" b="1" dirty="0" err="1" smtClean="0">
                <a:latin typeface="Courier New" charset="0"/>
              </a:rPr>
              <a:t>where</a:t>
            </a:r>
            <a:r>
              <a:rPr lang="de-DE" sz="1600" b="1" dirty="0" smtClean="0">
                <a:latin typeface="Courier New" charset="0"/>
              </a:rPr>
              <a:t> </a:t>
            </a:r>
            <a:r>
              <a:rPr lang="de-DE" sz="1600" dirty="0" err="1" smtClean="0">
                <a:latin typeface="Courier New" charset="0"/>
              </a:rPr>
              <a:t>gelesen_von</a:t>
            </a:r>
            <a:r>
              <a:rPr lang="de-DE" sz="1600" dirty="0" smtClean="0">
                <a:latin typeface="Courier New" charset="0"/>
              </a:rPr>
              <a:t>=</a:t>
            </a:r>
            <a:r>
              <a:rPr lang="de-DE" sz="1600" dirty="0" err="1" smtClean="0">
                <a:latin typeface="Courier New" charset="0"/>
              </a:rPr>
              <a:t>PersNr</a:t>
            </a:r>
            <a:r>
              <a:rPr lang="de-DE" sz="1600" b="1" dirty="0">
                <a:latin typeface="Courier New" charset="0"/>
              </a:rPr>
              <a:t>;</a:t>
            </a:r>
          </a:p>
        </p:txBody>
      </p:sp>
      <p:sp>
        <p:nvSpPr>
          <p:cNvPr id="6" name="Rectangle 24"/>
          <p:cNvSpPr>
            <a:spLocks noChangeArrowheads="1"/>
          </p:cNvSpPr>
          <p:nvPr/>
        </p:nvSpPr>
        <p:spPr bwMode="auto">
          <a:xfrm>
            <a:off x="539552" y="4689174"/>
            <a:ext cx="7465186" cy="107465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600" b="1" dirty="0" err="1">
                <a:latin typeface="Courier New" charset="0"/>
              </a:rPr>
              <a:t>create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b="1" dirty="0" err="1">
                <a:latin typeface="Courier New" charset="0"/>
              </a:rPr>
              <a:t>view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WieHartAlsPrüfer</a:t>
            </a:r>
            <a:r>
              <a:rPr lang="de-DE" sz="1600" b="1" dirty="0">
                <a:latin typeface="Courier New" charset="0"/>
              </a:rPr>
              <a:t> (</a:t>
            </a:r>
            <a:r>
              <a:rPr lang="de-DE" sz="1600" dirty="0" err="1">
                <a:latin typeface="Courier New" charset="0"/>
              </a:rPr>
              <a:t>PersNr</a:t>
            </a:r>
            <a:r>
              <a:rPr lang="de-DE" sz="1600" dirty="0">
                <a:latin typeface="Courier New" charset="0"/>
              </a:rPr>
              <a:t>, Durchschnittsnote</a:t>
            </a:r>
            <a:r>
              <a:rPr lang="de-DE" sz="1600" b="1" dirty="0">
                <a:latin typeface="Courier New" charset="0"/>
              </a:rPr>
              <a:t>) </a:t>
            </a:r>
            <a:r>
              <a:rPr lang="de-DE" sz="1600" b="1" dirty="0" err="1">
                <a:latin typeface="Courier New" charset="0"/>
              </a:rPr>
              <a:t>as</a:t>
            </a:r>
            <a:endParaRPr lang="de-DE" sz="1600" b="1" dirty="0">
              <a:latin typeface="Courier New" charset="0"/>
            </a:endParaRPr>
          </a:p>
          <a:p>
            <a:pPr>
              <a:defRPr/>
            </a:pPr>
            <a:r>
              <a:rPr lang="de-DE" sz="1600" b="1" dirty="0" err="1" smtClean="0">
                <a:latin typeface="Courier New" charset="0"/>
              </a:rPr>
              <a:t>select</a:t>
            </a:r>
            <a:r>
              <a:rPr lang="de-DE" sz="1600" b="1" dirty="0" smtClean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PersNr</a:t>
            </a:r>
            <a:r>
              <a:rPr lang="de-DE" sz="1600" b="1" dirty="0">
                <a:latin typeface="Courier New" charset="0"/>
              </a:rPr>
              <a:t>, </a:t>
            </a:r>
            <a:r>
              <a:rPr lang="de-DE" sz="1600" b="1" dirty="0" err="1">
                <a:latin typeface="Courier New" charset="0"/>
              </a:rPr>
              <a:t>avg</a:t>
            </a:r>
            <a:r>
              <a:rPr lang="de-DE" sz="1600" b="1" dirty="0">
                <a:latin typeface="Courier New" charset="0"/>
              </a:rPr>
              <a:t>(</a:t>
            </a:r>
            <a:r>
              <a:rPr lang="de-DE" sz="1600" dirty="0">
                <a:latin typeface="Courier New" charset="0"/>
              </a:rPr>
              <a:t>Note</a:t>
            </a:r>
            <a:r>
              <a:rPr lang="de-DE" sz="1600" b="1" dirty="0">
                <a:latin typeface="Courier New" charset="0"/>
              </a:rPr>
              <a:t>)</a:t>
            </a:r>
          </a:p>
          <a:p>
            <a:pPr>
              <a:defRPr/>
            </a:pPr>
            <a:r>
              <a:rPr lang="de-DE" sz="1600" b="1" dirty="0" err="1" smtClean="0">
                <a:latin typeface="Courier New" charset="0"/>
              </a:rPr>
              <a:t>from</a:t>
            </a:r>
            <a:r>
              <a:rPr lang="de-DE" sz="1600" b="1" dirty="0" smtClean="0">
                <a:latin typeface="Courier New" charset="0"/>
              </a:rPr>
              <a:t> </a:t>
            </a:r>
            <a:r>
              <a:rPr lang="de-DE" sz="1600" dirty="0">
                <a:latin typeface="Courier New" charset="0"/>
              </a:rPr>
              <a:t>prüfen</a:t>
            </a:r>
          </a:p>
          <a:p>
            <a:pPr>
              <a:defRPr/>
            </a:pPr>
            <a:r>
              <a:rPr lang="de-DE" sz="1600" b="1" dirty="0" err="1" smtClean="0">
                <a:latin typeface="Courier New" charset="0"/>
              </a:rPr>
              <a:t>group</a:t>
            </a:r>
            <a:r>
              <a:rPr lang="de-DE" sz="1600" b="1" dirty="0" smtClean="0">
                <a:latin typeface="Courier New" charset="0"/>
              </a:rPr>
              <a:t> </a:t>
            </a:r>
            <a:r>
              <a:rPr lang="de-DE" sz="1600" b="1" dirty="0" err="1">
                <a:latin typeface="Courier New" charset="0"/>
              </a:rPr>
              <a:t>by</a:t>
            </a:r>
            <a:r>
              <a:rPr lang="de-DE" sz="1600" b="1" dirty="0">
                <a:latin typeface="Courier New" charset="0"/>
              </a:rPr>
              <a:t> </a:t>
            </a:r>
            <a:r>
              <a:rPr lang="de-DE" sz="1600" dirty="0" err="1">
                <a:latin typeface="Courier New" charset="0"/>
              </a:rPr>
              <a:t>PersNr</a:t>
            </a:r>
            <a:r>
              <a:rPr lang="de-DE" sz="1600" b="1" dirty="0">
                <a:latin typeface="Courier New" charset="0"/>
              </a:rPr>
              <a:t>;</a:t>
            </a:r>
          </a:p>
        </p:txBody>
      </p:sp>
      <p:sp>
        <p:nvSpPr>
          <p:cNvPr id="2" name="Lightning Bolt 1"/>
          <p:cNvSpPr/>
          <p:nvPr/>
        </p:nvSpPr>
        <p:spPr>
          <a:xfrm>
            <a:off x="5364088" y="3135183"/>
            <a:ext cx="648072" cy="1296144"/>
          </a:xfrm>
          <a:prstGeom prst="lightningBol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2160" y="2859925"/>
            <a:ext cx="2941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Zentrales</a:t>
            </a:r>
            <a:r>
              <a:rPr lang="en-US" dirty="0" smtClean="0"/>
              <a:t> Problem </a:t>
            </a:r>
            <a:r>
              <a:rPr lang="en-US" dirty="0" err="1" smtClean="0"/>
              <a:t>beim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Datenaustausch</a:t>
            </a:r>
            <a:r>
              <a:rPr lang="en-US" dirty="0"/>
              <a:t> </a:t>
            </a:r>
            <a:r>
              <a:rPr lang="en-US" dirty="0" smtClean="0"/>
              <a:t>und </a:t>
            </a:r>
            <a:r>
              <a:rPr lang="en-US" dirty="0" err="1" smtClean="0"/>
              <a:t>bei</a:t>
            </a:r>
            <a:r>
              <a:rPr lang="en-US" dirty="0" smtClean="0"/>
              <a:t> der </a:t>
            </a:r>
            <a:br>
              <a:rPr lang="en-US" dirty="0" smtClean="0"/>
            </a:br>
            <a:r>
              <a:rPr lang="en-US" dirty="0" err="1" smtClean="0"/>
              <a:t>Datenintegration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</p:nvPr>
        </p:nvSpPr>
        <p:spPr>
          <a:xfrm>
            <a:off x="353158" y="304801"/>
            <a:ext cx="8439150" cy="498475"/>
          </a:xfrm>
        </p:spPr>
        <p:txBody>
          <a:bodyPr/>
          <a:lstStyle/>
          <a:p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Änderbarkeit von Sichten</a:t>
            </a:r>
          </a:p>
        </p:txBody>
      </p:sp>
      <p:sp>
        <p:nvSpPr>
          <p:cNvPr id="1177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1692" y="1066800"/>
            <a:ext cx="7772400" cy="2362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</a:rPr>
              <a:t>in SQL</a:t>
            </a:r>
          </a:p>
          <a:p>
            <a:pPr lvl="1"/>
            <a:r>
              <a:rPr lang="de-DE" sz="1800" dirty="0">
                <a:ea typeface="ＭＳ Ｐゴシック" charset="0"/>
              </a:rPr>
              <a:t>nur eine Basisrelation</a:t>
            </a:r>
          </a:p>
          <a:p>
            <a:pPr lvl="1"/>
            <a:r>
              <a:rPr lang="de-DE" sz="1800" dirty="0">
                <a:ea typeface="ＭＳ Ｐゴシック" charset="0"/>
              </a:rPr>
              <a:t>Schlüssel muss vorhanden sein</a:t>
            </a:r>
          </a:p>
          <a:p>
            <a:pPr lvl="1"/>
            <a:r>
              <a:rPr lang="de-DE" sz="1800" dirty="0">
                <a:ea typeface="ＭＳ Ｐゴシック" charset="0"/>
              </a:rPr>
              <a:t>keine Aggregatfunktionen, Gruppierung und </a:t>
            </a:r>
            <a:r>
              <a:rPr lang="de-DE" sz="1800" dirty="0" err="1">
                <a:ea typeface="ＭＳ Ｐゴシック" charset="0"/>
              </a:rPr>
              <a:t>Duplikateliminierung</a:t>
            </a:r>
            <a:endParaRPr lang="de-DE" sz="1800" dirty="0">
              <a:ea typeface="ＭＳ Ｐゴシック" charset="0"/>
            </a:endParaRPr>
          </a:p>
        </p:txBody>
      </p:sp>
      <p:sp>
        <p:nvSpPr>
          <p:cNvPr id="117763" name="Line 4"/>
          <p:cNvSpPr>
            <a:spLocks noChangeShapeType="1"/>
          </p:cNvSpPr>
          <p:nvPr/>
        </p:nvSpPr>
        <p:spPr bwMode="auto">
          <a:xfrm>
            <a:off x="3147646" y="2971800"/>
            <a:ext cx="462475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64" name="Line 5"/>
          <p:cNvSpPr>
            <a:spLocks noChangeShapeType="1"/>
          </p:cNvSpPr>
          <p:nvPr/>
        </p:nvSpPr>
        <p:spPr bwMode="auto">
          <a:xfrm>
            <a:off x="7772400" y="29718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65" name="Line 6"/>
          <p:cNvSpPr>
            <a:spLocks noChangeShapeType="1"/>
          </p:cNvSpPr>
          <p:nvPr/>
        </p:nvSpPr>
        <p:spPr bwMode="auto">
          <a:xfrm flipH="1">
            <a:off x="2362200" y="6096000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66" name="Line 7"/>
          <p:cNvSpPr>
            <a:spLocks noChangeShapeType="1"/>
          </p:cNvSpPr>
          <p:nvPr/>
        </p:nvSpPr>
        <p:spPr bwMode="auto">
          <a:xfrm flipV="1">
            <a:off x="2362200" y="29718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67" name="Line 8"/>
          <p:cNvSpPr>
            <a:spLocks noChangeShapeType="1"/>
          </p:cNvSpPr>
          <p:nvPr/>
        </p:nvSpPr>
        <p:spPr bwMode="auto">
          <a:xfrm>
            <a:off x="2362201" y="2971800"/>
            <a:ext cx="95982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68" name="Text Box 9"/>
          <p:cNvSpPr txBox="1">
            <a:spLocks noChangeArrowheads="1"/>
          </p:cNvSpPr>
          <p:nvPr/>
        </p:nvSpPr>
        <p:spPr bwMode="auto">
          <a:xfrm>
            <a:off x="3061189" y="3048000"/>
            <a:ext cx="375138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sz="2400">
                <a:latin typeface="+mn-lt"/>
              </a:rPr>
              <a:t>alle Sichten</a:t>
            </a:r>
          </a:p>
        </p:txBody>
      </p:sp>
      <p:sp>
        <p:nvSpPr>
          <p:cNvPr id="117769" name="Line 10"/>
          <p:cNvSpPr>
            <a:spLocks noChangeShapeType="1"/>
          </p:cNvSpPr>
          <p:nvPr/>
        </p:nvSpPr>
        <p:spPr bwMode="auto">
          <a:xfrm>
            <a:off x="2886808" y="3581400"/>
            <a:ext cx="418660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70" name="Line 11"/>
          <p:cNvSpPr>
            <a:spLocks noChangeShapeType="1"/>
          </p:cNvSpPr>
          <p:nvPr/>
        </p:nvSpPr>
        <p:spPr bwMode="auto">
          <a:xfrm>
            <a:off x="7073412" y="35814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71" name="Line 12"/>
          <p:cNvSpPr>
            <a:spLocks noChangeShapeType="1"/>
          </p:cNvSpPr>
          <p:nvPr/>
        </p:nvSpPr>
        <p:spPr bwMode="auto">
          <a:xfrm flipH="1">
            <a:off x="3061189" y="5715000"/>
            <a:ext cx="401222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72" name="Line 13"/>
          <p:cNvSpPr>
            <a:spLocks noChangeShapeType="1"/>
          </p:cNvSpPr>
          <p:nvPr/>
        </p:nvSpPr>
        <p:spPr bwMode="auto">
          <a:xfrm>
            <a:off x="2886808" y="35814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73" name="Line 14"/>
          <p:cNvSpPr>
            <a:spLocks noChangeShapeType="1"/>
          </p:cNvSpPr>
          <p:nvPr/>
        </p:nvSpPr>
        <p:spPr bwMode="auto">
          <a:xfrm>
            <a:off x="2886808" y="5715000"/>
            <a:ext cx="260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74" name="Text Box 15"/>
          <p:cNvSpPr txBox="1">
            <a:spLocks noChangeArrowheads="1"/>
          </p:cNvSpPr>
          <p:nvPr/>
        </p:nvSpPr>
        <p:spPr bwMode="auto">
          <a:xfrm>
            <a:off x="2973266" y="3733800"/>
            <a:ext cx="445037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sz="2400">
                <a:latin typeface="+mn-lt"/>
              </a:rPr>
              <a:t>theoretisch änderbare Sichten</a:t>
            </a:r>
          </a:p>
        </p:txBody>
      </p:sp>
      <p:sp>
        <p:nvSpPr>
          <p:cNvPr id="117775" name="Line 16"/>
          <p:cNvSpPr>
            <a:spLocks noChangeShapeType="1"/>
          </p:cNvSpPr>
          <p:nvPr/>
        </p:nvSpPr>
        <p:spPr bwMode="auto">
          <a:xfrm>
            <a:off x="3124200" y="42672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76" name="Line 17"/>
          <p:cNvSpPr>
            <a:spLocks noChangeShapeType="1"/>
          </p:cNvSpPr>
          <p:nvPr/>
        </p:nvSpPr>
        <p:spPr bwMode="auto">
          <a:xfrm>
            <a:off x="6781800" y="4267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77" name="Line 18"/>
          <p:cNvSpPr>
            <a:spLocks noChangeShapeType="1"/>
          </p:cNvSpPr>
          <p:nvPr/>
        </p:nvSpPr>
        <p:spPr bwMode="auto">
          <a:xfrm flipH="1">
            <a:off x="3200400" y="5486400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78" name="Line 19"/>
          <p:cNvSpPr>
            <a:spLocks noChangeShapeType="1"/>
          </p:cNvSpPr>
          <p:nvPr/>
        </p:nvSpPr>
        <p:spPr bwMode="auto">
          <a:xfrm>
            <a:off x="3124200" y="4267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79" name="Line 20"/>
          <p:cNvSpPr>
            <a:spLocks noChangeShapeType="1"/>
          </p:cNvSpPr>
          <p:nvPr/>
        </p:nvSpPr>
        <p:spPr bwMode="auto">
          <a:xfrm>
            <a:off x="3124200" y="5486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80" name="Text Box 21"/>
          <p:cNvSpPr txBox="1">
            <a:spLocks noChangeArrowheads="1"/>
          </p:cNvSpPr>
          <p:nvPr/>
        </p:nvSpPr>
        <p:spPr bwMode="auto">
          <a:xfrm>
            <a:off x="3245828" y="4572000"/>
            <a:ext cx="445037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de-DE" sz="2400">
                <a:latin typeface="+mn-lt"/>
              </a:rPr>
              <a:t>in SQL änderbare Sichten</a:t>
            </a:r>
          </a:p>
        </p:txBody>
      </p:sp>
    </p:spTree>
    <p:extLst>
      <p:ext uri="{BB962C8B-B14F-4D97-AF65-F5344CB8AC3E}">
        <p14:creationId xmlns:p14="http://schemas.microsoft.com/office/powerpoint/2010/main" val="289467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Integritätssicherung in SQL </a:t>
            </a:r>
            <a:r>
              <a:rPr lang="de-DE" sz="1800">
                <a:latin typeface="+mn-lt"/>
                <a:ea typeface="ＭＳ Ｐゴシック" charset="0"/>
                <a:cs typeface="ＭＳ Ｐゴシック" charset="0"/>
              </a:rPr>
              <a:t>(1)</a:t>
            </a:r>
          </a:p>
        </p:txBody>
      </p:sp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de-DE" sz="2000" i="1" dirty="0" smtClean="0">
                <a:ea typeface="ＭＳ Ｐゴシック" charset="0"/>
              </a:rPr>
              <a:t>SQL-inhärente </a:t>
            </a:r>
            <a:r>
              <a:rPr lang="de-DE" sz="2000" i="1" dirty="0">
                <a:ea typeface="ＭＳ Ｐゴシック" charset="0"/>
              </a:rPr>
              <a:t>Integritätsbedingungen </a:t>
            </a:r>
            <a:r>
              <a:rPr lang="de-DE" sz="2000" dirty="0" smtClean="0">
                <a:ea typeface="ＭＳ Ｐゴシック" charset="0"/>
              </a:rPr>
              <a:t>(⟶ </a:t>
            </a:r>
            <a:r>
              <a:rPr lang="de-DE" sz="2000" i="1" dirty="0">
                <a:ea typeface="ＭＳ Ｐゴシック" charset="0"/>
              </a:rPr>
              <a:t>statische </a:t>
            </a:r>
            <a:r>
              <a:rPr lang="de-DE" sz="2000" i="1" dirty="0" smtClean="0">
                <a:ea typeface="ＭＳ Ｐゴシック" charset="0"/>
              </a:rPr>
              <a:t>Typisierung</a:t>
            </a:r>
            <a:r>
              <a:rPr lang="de-DE" sz="2000" dirty="0" smtClean="0">
                <a:ea typeface="ＭＳ Ｐゴシック" charset="0"/>
              </a:rPr>
              <a:t>):</a:t>
            </a:r>
            <a:endParaRPr lang="de-DE" sz="2000" dirty="0">
              <a:ea typeface="ＭＳ Ｐゴシック" charset="0"/>
            </a:endParaRPr>
          </a:p>
          <a:p>
            <a:pPr lvl="1"/>
            <a:r>
              <a:rPr lang="de-DE" sz="2000" dirty="0">
                <a:solidFill>
                  <a:srgbClr val="032EF0"/>
                </a:solidFill>
                <a:ea typeface="ＭＳ Ｐゴシック" charset="0"/>
              </a:rPr>
              <a:t>Typisierung</a:t>
            </a:r>
            <a:r>
              <a:rPr lang="de-DE" sz="2000" dirty="0">
                <a:ea typeface="ＭＳ Ｐゴシック" charset="0"/>
              </a:rPr>
              <a:t> der Spalten: </a:t>
            </a:r>
            <a:r>
              <a:rPr lang="de-DE" sz="2000" dirty="0" smtClean="0">
                <a:ea typeface="ＭＳ Ｐゴシック" charset="0"/>
              </a:rPr>
              <a:t>nur </a:t>
            </a:r>
            <a:r>
              <a:rPr lang="de-DE" sz="2000" dirty="0">
                <a:ea typeface="ＭＳ Ｐゴシック" charset="0"/>
              </a:rPr>
              <a:t>typkompatible </a:t>
            </a:r>
            <a:r>
              <a:rPr lang="de-DE" sz="2000" dirty="0" smtClean="0">
                <a:ea typeface="ＭＳ Ｐゴシック" charset="0"/>
              </a:rPr>
              <a:t>Werte</a:t>
            </a:r>
            <a:endParaRPr lang="de-DE" sz="2000" dirty="0">
              <a:ea typeface="ＭＳ Ｐゴシック" charset="0"/>
            </a:endParaRPr>
          </a:p>
          <a:p>
            <a:pPr lvl="1"/>
            <a:r>
              <a:rPr lang="de-DE" sz="2000" dirty="0" smtClean="0">
                <a:ea typeface="ＭＳ Ｐゴシック" charset="0"/>
              </a:rPr>
              <a:t>Tupel haben identische </a:t>
            </a:r>
            <a:r>
              <a:rPr lang="de-DE" sz="2000" dirty="0" smtClean="0">
                <a:solidFill>
                  <a:srgbClr val="032EF0"/>
                </a:solidFill>
                <a:ea typeface="ＭＳ Ｐゴシック" charset="0"/>
              </a:rPr>
              <a:t>Spaltenstruktur</a:t>
            </a:r>
          </a:p>
          <a:p>
            <a:pPr lvl="1"/>
            <a:endParaRPr lang="de-DE" sz="2000" dirty="0" smtClean="0">
              <a:ea typeface="ＭＳ Ｐゴシック" charset="0"/>
            </a:endParaRPr>
          </a:p>
          <a:p>
            <a:pPr lvl="1"/>
            <a:endParaRPr lang="de-DE" sz="2000" dirty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2000" i="1" dirty="0" smtClean="0">
                <a:ea typeface="ＭＳ Ｐゴシック" charset="0"/>
              </a:rPr>
              <a:t>Applikationsspezifische Integritätsbedingungen</a:t>
            </a:r>
            <a:endParaRPr lang="de-DE" sz="2000" dirty="0">
              <a:ea typeface="ＭＳ Ｐゴシック" charset="0"/>
            </a:endParaRPr>
          </a:p>
          <a:p>
            <a:pPr lvl="1"/>
            <a:r>
              <a:rPr lang="de-DE" sz="2000" dirty="0" smtClean="0">
                <a:ea typeface="ＭＳ Ｐゴシック" charset="0"/>
              </a:rPr>
              <a:t>Selbstdefinierte </a:t>
            </a:r>
            <a:r>
              <a:rPr lang="de-DE" sz="2000" dirty="0" smtClean="0">
                <a:solidFill>
                  <a:srgbClr val="032EF0"/>
                </a:solidFill>
                <a:ea typeface="ＭＳ Ｐゴシック" charset="0"/>
              </a:rPr>
              <a:t>SQL-Domänen </a:t>
            </a:r>
            <a:r>
              <a:rPr lang="de-DE" sz="2000" dirty="0">
                <a:ea typeface="ＭＳ Ｐゴシック" charset="0"/>
              </a:rPr>
              <a:t>im aktuellen </a:t>
            </a:r>
            <a:r>
              <a:rPr lang="de-DE" sz="2000" dirty="0" smtClean="0">
                <a:ea typeface="ＭＳ Ｐゴシック" charset="0"/>
              </a:rPr>
              <a:t>Schema</a:t>
            </a:r>
          </a:p>
          <a:p>
            <a:pPr lvl="1"/>
            <a:endParaRPr lang="de-DE" sz="2000" dirty="0">
              <a:ea typeface="ＭＳ Ｐゴシック" charset="0"/>
            </a:endParaRPr>
          </a:p>
          <a:p>
            <a:pPr lvl="1"/>
            <a:endParaRPr lang="de-DE" sz="2000" dirty="0" smtClean="0">
              <a:ea typeface="ＭＳ Ｐゴシック" charset="0"/>
            </a:endParaRPr>
          </a:p>
          <a:p>
            <a:pPr lvl="1"/>
            <a:endParaRPr lang="de-DE" sz="2000" dirty="0">
              <a:ea typeface="ＭＳ Ｐゴシック" charset="0"/>
            </a:endParaRPr>
          </a:p>
          <a:p>
            <a:pPr lvl="1"/>
            <a:endParaRPr lang="de-DE" sz="2000" dirty="0" smtClean="0">
              <a:ea typeface="ＭＳ Ｐゴシック" charset="0"/>
            </a:endParaRPr>
          </a:p>
          <a:p>
            <a:pPr lvl="1"/>
            <a:r>
              <a:rPr lang="de-DE" sz="2000" dirty="0" smtClean="0">
                <a:solidFill>
                  <a:srgbClr val="032EF0"/>
                </a:solidFill>
                <a:ea typeface="ＭＳ Ｐゴシック" charset="0"/>
              </a:rPr>
              <a:t>Zusicherungen</a:t>
            </a:r>
            <a:r>
              <a:rPr lang="de-DE" sz="2000" dirty="0" smtClean="0">
                <a:ea typeface="ＭＳ Ｐゴシック" charset="0"/>
              </a:rPr>
              <a:t> für Tabellen und Schemata</a:t>
            </a:r>
            <a:endParaRPr lang="de-DE" sz="2000" dirty="0">
              <a:ea typeface="ＭＳ Ｐゴシック" charset="0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1331640" y="3933056"/>
            <a:ext cx="6626815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 New" charset="0"/>
              </a:rPr>
              <a:t>create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domain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>
                <a:latin typeface="Courier New" charset="0"/>
              </a:rPr>
              <a:t>Schulnote </a:t>
            </a:r>
            <a:r>
              <a:rPr lang="de-DE" sz="1400" b="1" dirty="0">
                <a:latin typeface="Courier New" charset="0"/>
              </a:rPr>
              <a:t>integer</a:t>
            </a: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  </a:t>
            </a:r>
            <a:r>
              <a:rPr lang="de-DE" sz="1400" b="1" dirty="0" err="1">
                <a:latin typeface="Courier New" charset="0"/>
              </a:rPr>
              <a:t>constraint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NoteDefiniert</a:t>
            </a:r>
            <a:r>
              <a:rPr lang="de-DE" sz="1400" dirty="0">
                <a:latin typeface="Courier New" charset="0"/>
              </a:rPr>
              <a:t> </a:t>
            </a:r>
            <a:r>
              <a:rPr lang="de-DE" sz="1400" b="1" dirty="0">
                <a:latin typeface="Courier New" charset="0"/>
              </a:rPr>
              <a:t>check</a:t>
            </a:r>
            <a:r>
              <a:rPr lang="de-DE" sz="1400" dirty="0">
                <a:latin typeface="Courier New" charset="0"/>
              </a:rPr>
              <a:t>(</a:t>
            </a:r>
            <a:r>
              <a:rPr lang="de-DE" sz="1400" b="1" dirty="0" err="1">
                <a:latin typeface="Courier New" charset="0"/>
              </a:rPr>
              <a:t>value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is</a:t>
            </a:r>
            <a:r>
              <a:rPr lang="de-DE" sz="1400" b="1" dirty="0">
                <a:latin typeface="Courier New" charset="0"/>
              </a:rPr>
              <a:t> not null</a:t>
            </a:r>
            <a:r>
              <a:rPr lang="de-DE" sz="1400" dirty="0">
                <a:latin typeface="Courier New" charset="0"/>
              </a:rPr>
              <a:t>)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</a:t>
            </a:r>
            <a:r>
              <a:rPr lang="de-DE" sz="1400" b="1" dirty="0" err="1">
                <a:latin typeface="Courier New" charset="0"/>
              </a:rPr>
              <a:t>constraint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>
                <a:latin typeface="Courier New" charset="0"/>
              </a:rPr>
              <a:t>NoteZwischen1und6 </a:t>
            </a:r>
            <a:r>
              <a:rPr lang="de-DE" sz="1400" b="1" dirty="0">
                <a:latin typeface="Courier New" charset="0"/>
              </a:rPr>
              <a:t>check</a:t>
            </a:r>
            <a:r>
              <a:rPr lang="de-DE" sz="1400" dirty="0">
                <a:latin typeface="Courier New" charset="0"/>
              </a:rPr>
              <a:t>(</a:t>
            </a:r>
            <a:r>
              <a:rPr lang="de-DE" sz="1400" b="1" dirty="0" err="1">
                <a:latin typeface="Courier New" charset="0"/>
              </a:rPr>
              <a:t>value</a:t>
            </a:r>
            <a:r>
              <a:rPr lang="de-DE" sz="1400" b="1" dirty="0">
                <a:latin typeface="Courier New" charset="0"/>
              </a:rPr>
              <a:t> in</a:t>
            </a:r>
            <a:r>
              <a:rPr lang="de-DE" sz="1400" dirty="0">
                <a:latin typeface="Courier New" charset="0"/>
              </a:rPr>
              <a:t>(1,2,3,4,5,6));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2029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010104" y="3771816"/>
            <a:ext cx="3738141" cy="52065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 New" charset="0"/>
              </a:rPr>
              <a:t>create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assertion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>
                <a:latin typeface="Courier New" charset="0"/>
              </a:rPr>
              <a:t>Zusicherungsname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</a:t>
            </a:r>
            <a:r>
              <a:rPr lang="de-DE" sz="1400" b="1" dirty="0">
                <a:latin typeface="Courier New" charset="0"/>
              </a:rPr>
              <a:t>check</a:t>
            </a:r>
            <a:r>
              <a:rPr lang="de-DE" sz="1400" dirty="0">
                <a:latin typeface="Courier New" charset="0"/>
              </a:rPr>
              <a:t>(Prädikat);</a:t>
            </a: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1331640" y="4957500"/>
            <a:ext cx="6083243" cy="9207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100000"/>
              </a:lnSpc>
              <a:defRPr/>
            </a:pPr>
            <a:r>
              <a:rPr lang="de-DE" sz="1800" dirty="0">
                <a:latin typeface="+mn-lt"/>
              </a:rPr>
              <a:t>Ein </a:t>
            </a:r>
            <a:r>
              <a:rPr lang="de-DE" sz="1800" b="1" dirty="0">
                <a:latin typeface="+mn-lt"/>
              </a:rPr>
              <a:t>Datenbankzustand</a:t>
            </a:r>
            <a:r>
              <a:rPr lang="de-DE" sz="1800" dirty="0">
                <a:latin typeface="+mn-lt"/>
              </a:rPr>
              <a:t> heißt </a:t>
            </a:r>
            <a:r>
              <a:rPr lang="de-DE" sz="1800" b="1" dirty="0">
                <a:latin typeface="+mn-lt"/>
              </a:rPr>
              <a:t>konsistent</a:t>
            </a:r>
            <a:r>
              <a:rPr lang="de-DE" sz="1800" dirty="0">
                <a:latin typeface="+mn-lt"/>
              </a:rPr>
              <a:t>, wenn </a:t>
            </a:r>
            <a:r>
              <a:rPr lang="de-DE" sz="1800" dirty="0" smtClean="0">
                <a:latin typeface="+mn-lt"/>
              </a:rPr>
              <a:t>alle </a:t>
            </a:r>
            <a:br>
              <a:rPr lang="de-DE" sz="1800" dirty="0" smtClean="0">
                <a:latin typeface="+mn-lt"/>
              </a:rPr>
            </a:br>
            <a:r>
              <a:rPr lang="de-DE" sz="1800" dirty="0" smtClean="0">
                <a:latin typeface="+mn-lt"/>
              </a:rPr>
              <a:t>im </a:t>
            </a:r>
            <a:r>
              <a:rPr lang="de-DE" sz="1800" dirty="0">
                <a:latin typeface="+mn-lt"/>
              </a:rPr>
              <a:t>Schema deklarierten </a:t>
            </a:r>
            <a:r>
              <a:rPr lang="de-DE" sz="1800" dirty="0" smtClean="0">
                <a:latin typeface="+mn-lt"/>
              </a:rPr>
              <a:t>Zusicherungen erfüllt sind</a:t>
            </a:r>
            <a:br>
              <a:rPr lang="de-DE" sz="1800" dirty="0" smtClean="0">
                <a:latin typeface="+mn-lt"/>
              </a:rPr>
            </a:br>
            <a:r>
              <a:rPr lang="de-DE" sz="1800" dirty="0" smtClean="0">
                <a:latin typeface="+mn-lt"/>
              </a:rPr>
              <a:t>(Tabellen- </a:t>
            </a:r>
            <a:r>
              <a:rPr lang="de-DE" sz="1800" dirty="0">
                <a:latin typeface="+mn-lt"/>
              </a:rPr>
              <a:t>und </a:t>
            </a:r>
            <a:r>
              <a:rPr lang="de-DE" sz="1800" dirty="0" smtClean="0">
                <a:latin typeface="+mn-lt"/>
              </a:rPr>
              <a:t>Schemazusicherungen </a:t>
            </a:r>
            <a:r>
              <a:rPr lang="de-DE" sz="1800" dirty="0">
                <a:latin typeface="+mn-lt"/>
              </a:rPr>
              <a:t>konjunktiv </a:t>
            </a:r>
            <a:r>
              <a:rPr lang="de-DE" sz="1800" dirty="0" smtClean="0">
                <a:latin typeface="+mn-lt"/>
              </a:rPr>
              <a:t>verknüpft)</a:t>
            </a:r>
            <a:endParaRPr lang="de-DE" sz="1800" dirty="0">
              <a:latin typeface="+mn-lt"/>
            </a:endParaRPr>
          </a:p>
        </p:txBody>
      </p:sp>
      <p:sp>
        <p:nvSpPr>
          <p:cNvPr id="11981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Integritätssicherung in SQL </a:t>
            </a:r>
            <a:r>
              <a:rPr lang="de-DE" sz="1800">
                <a:latin typeface="+mn-lt"/>
                <a:ea typeface="ＭＳ Ｐゴシック" charset="0"/>
                <a:cs typeface="ＭＳ Ｐゴシック" charset="0"/>
              </a:rPr>
              <a:t>(2)</a:t>
            </a:r>
            <a:endParaRPr lang="de-DE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1981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9512" y="1267544"/>
            <a:ext cx="4642338" cy="3241576"/>
          </a:xfrm>
        </p:spPr>
        <p:txBody>
          <a:bodyPr/>
          <a:lstStyle/>
          <a:p>
            <a:pPr lvl="1"/>
            <a:r>
              <a:rPr lang="de-DE" sz="2000" dirty="0" smtClean="0">
                <a:solidFill>
                  <a:srgbClr val="032EF0"/>
                </a:solidFill>
                <a:ea typeface="ＭＳ Ｐゴシック" charset="0"/>
              </a:rPr>
              <a:t>Tabellenzusicherungen</a:t>
            </a:r>
            <a:br>
              <a:rPr lang="de-DE" sz="2000" dirty="0" smtClean="0">
                <a:solidFill>
                  <a:srgbClr val="032EF0"/>
                </a:solidFill>
                <a:ea typeface="ＭＳ Ｐゴシック" charset="0"/>
              </a:rPr>
            </a:br>
            <a:r>
              <a:rPr lang="de-DE" sz="2000" dirty="0" smtClean="0">
                <a:ea typeface="ＭＳ Ｐゴシック" charset="0"/>
              </a:rPr>
              <a:t>(</a:t>
            </a:r>
            <a:r>
              <a:rPr lang="de-DE" sz="2000" dirty="0" err="1" smtClean="0">
                <a:ea typeface="ＭＳ Ｐゴシック" charset="0"/>
              </a:rPr>
              <a:t>Constraints</a:t>
            </a:r>
            <a:r>
              <a:rPr lang="de-DE" sz="2000" dirty="0" smtClean="0">
                <a:ea typeface="ＭＳ Ｐゴシック" charset="0"/>
              </a:rPr>
              <a:t>) </a:t>
            </a:r>
          </a:p>
          <a:p>
            <a:pPr lvl="1"/>
            <a:endParaRPr lang="de-DE" sz="2000" dirty="0" smtClean="0">
              <a:solidFill>
                <a:srgbClr val="032EF0"/>
              </a:solidFill>
              <a:ea typeface="ＭＳ Ｐゴシック" charset="0"/>
            </a:endParaRPr>
          </a:p>
          <a:p>
            <a:pPr lvl="1"/>
            <a:endParaRPr lang="de-DE" sz="2000" dirty="0">
              <a:solidFill>
                <a:srgbClr val="032EF0"/>
              </a:solidFill>
              <a:ea typeface="ＭＳ Ｐゴシック" charset="0"/>
            </a:endParaRPr>
          </a:p>
          <a:p>
            <a:pPr lvl="1"/>
            <a:endParaRPr lang="de-DE" sz="2000" dirty="0" smtClean="0">
              <a:solidFill>
                <a:srgbClr val="032EF0"/>
              </a:solidFill>
              <a:ea typeface="ＭＳ Ｐゴシック" charset="0"/>
            </a:endParaRPr>
          </a:p>
          <a:p>
            <a:pPr lvl="1"/>
            <a:endParaRPr lang="de-DE" sz="2000" dirty="0">
              <a:solidFill>
                <a:srgbClr val="032EF0"/>
              </a:solidFill>
              <a:ea typeface="ＭＳ Ｐゴシック" charset="0"/>
            </a:endParaRPr>
          </a:p>
          <a:p>
            <a:pPr lvl="1"/>
            <a:endParaRPr lang="de-DE" sz="2000" dirty="0" smtClean="0">
              <a:solidFill>
                <a:srgbClr val="032EF0"/>
              </a:solidFill>
              <a:ea typeface="ＭＳ Ｐゴシック" charset="0"/>
            </a:endParaRPr>
          </a:p>
          <a:p>
            <a:pPr lvl="1"/>
            <a:r>
              <a:rPr lang="de-DE" sz="2000" dirty="0" smtClean="0">
                <a:solidFill>
                  <a:srgbClr val="032EF0"/>
                </a:solidFill>
                <a:ea typeface="ＭＳ Ｐゴシック" charset="0"/>
              </a:rPr>
              <a:t>Schemazusicherungen</a:t>
            </a:r>
            <a:br>
              <a:rPr lang="de-DE" sz="2000" dirty="0" smtClean="0">
                <a:solidFill>
                  <a:srgbClr val="032EF0"/>
                </a:solidFill>
                <a:ea typeface="ＭＳ Ｐゴシック" charset="0"/>
              </a:rPr>
            </a:br>
            <a:r>
              <a:rPr lang="de-DE" sz="2000" dirty="0" smtClean="0">
                <a:ea typeface="ＭＳ Ｐゴシック" charset="0"/>
              </a:rPr>
              <a:t>(</a:t>
            </a:r>
            <a:r>
              <a:rPr lang="de-DE" sz="2000" dirty="0" err="1" smtClean="0">
                <a:ea typeface="ＭＳ Ｐゴシック" charset="0"/>
              </a:rPr>
              <a:t>Assertions</a:t>
            </a:r>
            <a:r>
              <a:rPr lang="de-DE" sz="2000" dirty="0" smtClean="0">
                <a:ea typeface="ＭＳ Ｐゴシック" charset="0"/>
              </a:rPr>
              <a:t>,   </a:t>
            </a:r>
          </a:p>
          <a:p>
            <a:pPr marL="457200" lvl="1" indent="0">
              <a:buNone/>
            </a:pPr>
            <a:r>
              <a:rPr lang="de-DE" sz="2000" dirty="0">
                <a:ea typeface="ＭＳ Ｐゴシック" charset="0"/>
              </a:rPr>
              <a:t> </a:t>
            </a:r>
            <a:r>
              <a:rPr lang="de-DE" sz="2000" dirty="0" smtClean="0">
                <a:ea typeface="ＭＳ Ｐゴシック" charset="0"/>
              </a:rPr>
              <a:t>      tabellenübergreifend)</a:t>
            </a: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4010104" y="1508915"/>
            <a:ext cx="3404779" cy="159787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 New" charset="0"/>
              </a:rPr>
              <a:t>create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table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>
                <a:latin typeface="Courier New" charset="0"/>
              </a:rPr>
              <a:t>Tabellenname (...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</a:t>
            </a:r>
            <a:r>
              <a:rPr lang="de-DE" sz="1400" b="1" dirty="0" err="1">
                <a:latin typeface="Courier New" charset="0"/>
              </a:rPr>
              <a:t>constraint</a:t>
            </a:r>
            <a:r>
              <a:rPr lang="de-DE" sz="1400" dirty="0">
                <a:latin typeface="Courier New" charset="0"/>
              </a:rPr>
              <a:t> Zusicherungsname 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  </a:t>
            </a:r>
            <a:r>
              <a:rPr lang="de-DE" sz="1400" b="1" dirty="0">
                <a:latin typeface="Courier New" charset="0"/>
              </a:rPr>
              <a:t>check</a:t>
            </a:r>
            <a:r>
              <a:rPr lang="de-DE" sz="1400" dirty="0">
                <a:latin typeface="Courier New" charset="0"/>
              </a:rPr>
              <a:t> (Prädikat)) ;</a:t>
            </a:r>
          </a:p>
          <a:p>
            <a:pPr>
              <a:defRPr/>
            </a:pPr>
            <a:endParaRPr lang="de-DE" sz="1400" dirty="0">
              <a:latin typeface="Courier New" charset="0"/>
            </a:endParaRP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alter </a:t>
            </a:r>
            <a:r>
              <a:rPr lang="de-DE" sz="1400" b="1" dirty="0" err="1">
                <a:latin typeface="Courier New" charset="0"/>
              </a:rPr>
              <a:t>table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add</a:t>
            </a:r>
            <a:endParaRPr lang="de-DE" sz="1400" b="1" dirty="0">
              <a:latin typeface="Courier New" charset="0"/>
            </a:endParaRP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constraint</a:t>
            </a:r>
            <a:r>
              <a:rPr lang="de-DE" sz="1400" dirty="0">
                <a:latin typeface="Courier New" charset="0"/>
              </a:rPr>
              <a:t> Zusicherungsname 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  </a:t>
            </a:r>
            <a:r>
              <a:rPr lang="de-DE" sz="1400" b="1" dirty="0">
                <a:latin typeface="Courier New" charset="0"/>
              </a:rPr>
              <a:t>check</a:t>
            </a:r>
            <a:r>
              <a:rPr lang="de-DE" sz="1400" dirty="0">
                <a:latin typeface="Courier New" charset="0"/>
              </a:rPr>
              <a:t> (Prädikat</a:t>
            </a:r>
            <a:r>
              <a:rPr lang="de-DE" sz="1400" dirty="0" smtClean="0">
                <a:latin typeface="Courier New" charset="0"/>
              </a:rPr>
              <a:t>);</a:t>
            </a:r>
            <a:endParaRPr lang="de-DE" sz="1400" b="1" dirty="0">
              <a:latin typeface="Courier Ne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9962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1900"/>
            <a:ext cx="5769122" cy="865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Spaltenwertintegrität</a:t>
            </a:r>
          </a:p>
        </p:txBody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de-DE" sz="2000" dirty="0" smtClean="0">
                <a:ea typeface="ＭＳ Ｐゴシック" charset="0"/>
              </a:rPr>
              <a:t>Tabellenzusicherung</a:t>
            </a:r>
            <a:r>
              <a:rPr lang="de-DE" sz="2000" dirty="0">
                <a:ea typeface="ＭＳ Ｐゴシック" charset="0"/>
              </a:rPr>
              <a:t>, </a:t>
            </a:r>
            <a:r>
              <a:rPr lang="de-DE" sz="2000" dirty="0" smtClean="0">
                <a:ea typeface="ＭＳ Ｐゴシック" charset="0"/>
              </a:rPr>
              <a:t>bezogen auf Spaltennamen: </a:t>
            </a:r>
            <a:r>
              <a:rPr lang="de-DE" sz="2000" dirty="0" smtClean="0">
                <a:solidFill>
                  <a:srgbClr val="032EF0"/>
                </a:solidFill>
                <a:ea typeface="ＭＳ Ｐゴシック" charset="0"/>
              </a:rPr>
              <a:t>Spaltenintegrität </a:t>
            </a: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</a:rPr>
              <a:t>I</a:t>
            </a:r>
            <a:r>
              <a:rPr lang="de-DE" sz="1800" dirty="0" smtClean="0">
                <a:ea typeface="ＭＳ Ｐゴシック" charset="0"/>
              </a:rPr>
              <a:t>n </a:t>
            </a:r>
            <a:r>
              <a:rPr lang="de-DE" sz="1800" dirty="0">
                <a:ea typeface="ＭＳ Ｐゴシック" charset="0"/>
              </a:rPr>
              <a:t>folgenden </a:t>
            </a:r>
            <a:r>
              <a:rPr lang="de-DE" sz="1800" dirty="0" smtClean="0">
                <a:ea typeface="ＭＳ Ｐゴシック" charset="0"/>
              </a:rPr>
              <a:t>Modellierungssituationen </a:t>
            </a:r>
            <a:r>
              <a:rPr lang="de-DE" sz="1800" dirty="0">
                <a:ea typeface="ＭＳ Ｐゴシック" charset="0"/>
              </a:rPr>
              <a:t>eingesetzt</a:t>
            </a:r>
            <a:r>
              <a:rPr lang="de-DE" sz="1800" dirty="0" smtClean="0">
                <a:ea typeface="ＭＳ Ｐゴシック" charset="0"/>
              </a:rPr>
              <a:t>:</a:t>
            </a: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  <a:p>
            <a:pPr lvl="1"/>
            <a:r>
              <a:rPr lang="de-DE" sz="1800" dirty="0">
                <a:ea typeface="ＭＳ Ｐゴシック" charset="0"/>
              </a:rPr>
              <a:t>Vermeidung von Nullwerten</a:t>
            </a:r>
          </a:p>
          <a:p>
            <a:pPr lvl="1"/>
            <a:r>
              <a:rPr lang="de-DE" sz="1800" dirty="0">
                <a:ea typeface="ＭＳ Ｐゴシック" charset="0"/>
              </a:rPr>
              <a:t>Definition von Unterbereichstypen</a:t>
            </a:r>
          </a:p>
          <a:p>
            <a:pPr lvl="1"/>
            <a:r>
              <a:rPr lang="de-DE" sz="1800" dirty="0">
                <a:ea typeface="ＭＳ Ｐゴシック" charset="0"/>
              </a:rPr>
              <a:t>Definition von Formatinformationen</a:t>
            </a:r>
            <a:br>
              <a:rPr lang="de-DE" sz="1800" dirty="0">
                <a:ea typeface="ＭＳ Ｐゴシック" charset="0"/>
              </a:rPr>
            </a:br>
            <a:r>
              <a:rPr lang="de-DE" sz="1800" dirty="0">
                <a:ea typeface="ＭＳ Ｐゴシック" charset="0"/>
              </a:rPr>
              <a:t>durch </a:t>
            </a:r>
            <a:r>
              <a:rPr lang="de-DE" sz="1800" dirty="0" err="1">
                <a:ea typeface="ＭＳ Ｐゴシック" charset="0"/>
              </a:rPr>
              <a:t>Stringvergleiche</a:t>
            </a:r>
            <a:endParaRPr lang="de-DE" sz="1800" dirty="0">
              <a:ea typeface="ＭＳ Ｐゴシック" charset="0"/>
            </a:endParaRPr>
          </a:p>
          <a:p>
            <a:pPr lvl="1"/>
            <a:r>
              <a:rPr lang="de-DE" sz="1800" dirty="0">
                <a:ea typeface="ＭＳ Ｐゴシック" charset="0"/>
              </a:rPr>
              <a:t>Definition von Aufzählungstypen</a:t>
            </a: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5046600" y="2492896"/>
            <a:ext cx="2768487" cy="30521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>
                <a:latin typeface="Courier New" charset="0"/>
              </a:rPr>
              <a:t>check</a:t>
            </a:r>
            <a:r>
              <a:rPr lang="de-DE" sz="1400" dirty="0">
                <a:latin typeface="Courier New" charset="0"/>
              </a:rPr>
              <a:t>(Alter </a:t>
            </a:r>
            <a:r>
              <a:rPr lang="de-DE" sz="1400" b="1" dirty="0" err="1">
                <a:latin typeface="Courier New" charset="0"/>
              </a:rPr>
              <a:t>is</a:t>
            </a:r>
            <a:r>
              <a:rPr lang="de-DE" sz="1400" b="1" dirty="0">
                <a:latin typeface="Courier New" charset="0"/>
              </a:rPr>
              <a:t> not null</a:t>
            </a:r>
            <a:r>
              <a:rPr lang="de-DE" sz="1400" dirty="0">
                <a:latin typeface="Courier New" charset="0"/>
              </a:rPr>
              <a:t>)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5046600" y="2950096"/>
            <a:ext cx="3630402" cy="30521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>
                <a:latin typeface="Courier New" charset="0"/>
              </a:rPr>
              <a:t>check</a:t>
            </a:r>
            <a:r>
              <a:rPr lang="de-DE" sz="1400">
                <a:latin typeface="Courier New" charset="0"/>
              </a:rPr>
              <a:t>(Alter &gt;=0 </a:t>
            </a:r>
            <a:r>
              <a:rPr lang="de-DE" sz="1400" b="1">
                <a:latin typeface="Courier New" charset="0"/>
              </a:rPr>
              <a:t>and</a:t>
            </a:r>
            <a:r>
              <a:rPr lang="de-DE" sz="1400">
                <a:latin typeface="Courier New" charset="0"/>
              </a:rPr>
              <a:t> Alter &lt;=150)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5046600" y="3407296"/>
            <a:ext cx="3845880" cy="30521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>
                <a:latin typeface="Courier New" charset="0"/>
              </a:rPr>
              <a:t>check</a:t>
            </a:r>
            <a:r>
              <a:rPr lang="de-DE" sz="1400">
                <a:latin typeface="Courier New" charset="0"/>
              </a:rPr>
              <a:t>(Postleitzahl </a:t>
            </a:r>
            <a:r>
              <a:rPr lang="de-DE" sz="1400" b="1">
                <a:latin typeface="Courier New" charset="0"/>
              </a:rPr>
              <a:t>like </a:t>
            </a:r>
            <a:r>
              <a:rPr lang="de-DE" sz="1400">
                <a:latin typeface="Courier New" charset="0"/>
              </a:rPr>
              <a:t>'D-_____')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5046600" y="3880586"/>
            <a:ext cx="3199445" cy="30521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>
                <a:latin typeface="Courier New" charset="0"/>
              </a:rPr>
              <a:t>check</a:t>
            </a:r>
            <a:r>
              <a:rPr lang="de-DE" sz="1400">
                <a:latin typeface="Courier New" charset="0"/>
              </a:rPr>
              <a:t>(Note </a:t>
            </a:r>
            <a:r>
              <a:rPr lang="de-DE" sz="1400" b="1">
                <a:latin typeface="Courier New" charset="0"/>
              </a:rPr>
              <a:t>in</a:t>
            </a:r>
            <a:r>
              <a:rPr lang="de-DE" sz="1400">
                <a:latin typeface="Courier New" charset="0"/>
              </a:rPr>
              <a:t> (1,2,3,4,5,6))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7792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Reihenintegrität</a:t>
            </a:r>
          </a:p>
        </p:txBody>
      </p:sp>
      <p:sp>
        <p:nvSpPr>
          <p:cNvPr id="12185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de-DE" sz="2000" dirty="0" smtClean="0">
                <a:ea typeface="ＭＳ Ｐゴシック" charset="0"/>
                <a:cs typeface="ＭＳ Ｐゴシック" charset="0"/>
              </a:rPr>
              <a:t>Tabellenzusicherung bezogen auf Spaltennamen:</a:t>
            </a:r>
            <a:br>
              <a:rPr lang="de-DE" sz="2000" dirty="0" smtClean="0">
                <a:ea typeface="ＭＳ Ｐゴシック" charset="0"/>
                <a:cs typeface="ＭＳ Ｐゴシック" charset="0"/>
              </a:rPr>
            </a:br>
            <a:r>
              <a:rPr lang="de-DE" sz="2000" dirty="0" err="1" smtClean="0">
                <a:solidFill>
                  <a:srgbClr val="032EF0"/>
                </a:solidFill>
                <a:ea typeface="ＭＳ Ｐゴシック" charset="0"/>
                <a:cs typeface="ＭＳ Ｐゴシック" charset="0"/>
              </a:rPr>
              <a:t>Zeilenenintegritätsbeziehung</a:t>
            </a:r>
            <a:r>
              <a:rPr lang="de-DE" sz="2000" dirty="0" smtClean="0">
                <a:ea typeface="ＭＳ Ｐゴシック" charset="0"/>
                <a:cs typeface="ＭＳ Ｐゴシック" charset="0"/>
              </a:rPr>
              <a:t> (von </a:t>
            </a:r>
            <a:r>
              <a:rPr lang="de-DE" sz="2000" dirty="0">
                <a:ea typeface="ＭＳ Ｐゴシック" charset="0"/>
                <a:cs typeface="ＭＳ Ｐゴシック" charset="0"/>
              </a:rPr>
              <a:t>jeder </a:t>
            </a:r>
            <a:r>
              <a:rPr lang="de-DE" sz="2000" dirty="0" smtClean="0">
                <a:ea typeface="ＭＳ Ｐゴシック" charset="0"/>
                <a:cs typeface="ＭＳ Ｐゴシック" charset="0"/>
              </a:rPr>
              <a:t>Zeile einer </a:t>
            </a:r>
            <a:r>
              <a:rPr lang="de-DE" sz="2000" dirty="0">
                <a:ea typeface="ＭＳ Ｐゴシック" charset="0"/>
                <a:cs typeface="ＭＳ Ｐゴシック" charset="0"/>
              </a:rPr>
              <a:t>Tabelle </a:t>
            </a:r>
            <a:r>
              <a:rPr lang="de-DE" sz="2000" dirty="0" smtClean="0">
                <a:ea typeface="ＭＳ Ｐゴシック" charset="0"/>
                <a:cs typeface="ＭＳ Ｐゴシック" charset="0"/>
              </a:rPr>
              <a:t>zu erfüllen)</a:t>
            </a:r>
            <a:endParaRPr lang="de-DE" sz="2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534259" y="2469326"/>
            <a:ext cx="5490287" cy="1567096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600" b="1" dirty="0">
                <a:latin typeface="Courier New" charset="0"/>
              </a:rPr>
              <a:t>check</a:t>
            </a:r>
            <a:r>
              <a:rPr lang="de-DE" sz="1600" dirty="0">
                <a:latin typeface="Courier New" charset="0"/>
              </a:rPr>
              <a:t>(Ausgaben &lt;= Einnahmen)</a:t>
            </a:r>
          </a:p>
          <a:p>
            <a:pPr>
              <a:defRPr/>
            </a:pPr>
            <a:endParaRPr lang="de-DE" sz="1600" dirty="0">
              <a:latin typeface="Courier New" charset="0"/>
            </a:endParaRPr>
          </a:p>
          <a:p>
            <a:pPr>
              <a:defRPr/>
            </a:pPr>
            <a:r>
              <a:rPr lang="de-DE" sz="1600" b="1" dirty="0">
                <a:latin typeface="Courier New" charset="0"/>
              </a:rPr>
              <a:t>check</a:t>
            </a:r>
            <a:r>
              <a:rPr lang="de-DE" sz="1600" dirty="0">
                <a:latin typeface="Courier New" charset="0"/>
              </a:rPr>
              <a:t>((</a:t>
            </a:r>
            <a:r>
              <a:rPr lang="de-DE" sz="1600" dirty="0" err="1">
                <a:latin typeface="Courier New" charset="0"/>
              </a:rPr>
              <a:t>HatVordiplom</a:t>
            </a:r>
            <a:r>
              <a:rPr lang="de-DE" sz="1600" dirty="0">
                <a:latin typeface="Courier New" charset="0"/>
              </a:rPr>
              <a:t>, </a:t>
            </a:r>
            <a:r>
              <a:rPr lang="de-DE" sz="1600" dirty="0" err="1">
                <a:latin typeface="Courier New" charset="0"/>
              </a:rPr>
              <a:t>HatDiplom</a:t>
            </a:r>
            <a:r>
              <a:rPr lang="de-DE" sz="1600" dirty="0">
                <a:latin typeface="Courier New" charset="0"/>
              </a:rPr>
              <a:t>) </a:t>
            </a:r>
            <a:r>
              <a:rPr lang="de-DE" sz="1600" b="1" dirty="0">
                <a:latin typeface="Courier New" charset="0"/>
              </a:rPr>
              <a:t>in </a:t>
            </a:r>
            <a:r>
              <a:rPr lang="de-DE" sz="1600" b="1" dirty="0" err="1">
                <a:latin typeface="Courier New" charset="0"/>
              </a:rPr>
              <a:t>values</a:t>
            </a:r>
            <a:r>
              <a:rPr lang="de-DE" sz="1600" dirty="0">
                <a:latin typeface="Courier New" charset="0"/>
              </a:rPr>
              <a:t>( </a:t>
            </a:r>
          </a:p>
          <a:p>
            <a:pPr>
              <a:defRPr/>
            </a:pPr>
            <a:r>
              <a:rPr lang="de-DE" sz="1600" dirty="0">
                <a:latin typeface="Courier New" charset="0"/>
              </a:rPr>
              <a:t>  ('nein', 'nein')</a:t>
            </a:r>
          </a:p>
          <a:p>
            <a:pPr>
              <a:defRPr/>
            </a:pPr>
            <a:r>
              <a:rPr lang="de-DE" sz="1600" dirty="0">
                <a:latin typeface="Courier New" charset="0"/>
              </a:rPr>
              <a:t>  ('ja',   'nein')</a:t>
            </a:r>
          </a:p>
          <a:p>
            <a:pPr>
              <a:defRPr/>
            </a:pPr>
            <a:r>
              <a:rPr lang="de-DE" sz="1600" dirty="0">
                <a:latin typeface="Courier New" charset="0"/>
              </a:rPr>
              <a:t>  ('ja',   'ja')))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0840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Tabellenintegrität </a:t>
            </a:r>
            <a:r>
              <a:rPr lang="de-DE" sz="1800">
                <a:latin typeface="+mn-lt"/>
                <a:ea typeface="ＭＳ Ｐゴシック" charset="0"/>
                <a:cs typeface="ＭＳ Ｐゴシック" charset="0"/>
              </a:rPr>
              <a:t>(1)</a:t>
            </a:r>
          </a:p>
        </p:txBody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de-DE" sz="2000" dirty="0" smtClean="0">
                <a:ea typeface="ＭＳ Ｐゴシック" charset="0"/>
                <a:cs typeface="ＭＳ Ｐゴシック" charset="0"/>
              </a:rPr>
              <a:t>Überprüfung durch komplette mengenorientierte Anfrage:</a:t>
            </a:r>
            <a:endParaRPr lang="de-DE" sz="20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20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20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20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20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2000" dirty="0" smtClean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2000" dirty="0" smtClean="0">
                <a:ea typeface="ＭＳ Ｐゴシック" charset="0"/>
                <a:cs typeface="ＭＳ Ｐゴシック" charset="0"/>
              </a:rPr>
              <a:t>Beschleunigung durch </a:t>
            </a:r>
            <a:r>
              <a:rPr lang="de-DE" sz="2000" i="1" dirty="0" smtClean="0">
                <a:ea typeface="ＭＳ Ｐゴシック" charset="0"/>
                <a:cs typeface="ＭＳ Ｐゴシック" charset="0"/>
              </a:rPr>
              <a:t>Indexstrukturen</a:t>
            </a:r>
            <a:r>
              <a:rPr lang="de-DE" sz="20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>
                <a:ea typeface="ＭＳ Ｐゴシック" charset="0"/>
                <a:cs typeface="ＭＳ Ｐゴシック" charset="0"/>
              </a:rPr>
              <a:t>(z.B. B-Bäume, Hash-Tabelle) </a:t>
            </a:r>
            <a:endParaRPr lang="de-DE" sz="2000" dirty="0" smtClean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2000" dirty="0">
                <a:ea typeface="ＭＳ Ｐゴシック" charset="0"/>
              </a:rPr>
              <a:t>⟶</a:t>
            </a:r>
            <a:r>
              <a:rPr lang="de-DE" sz="2000" i="1" dirty="0" smtClean="0">
                <a:ea typeface="ＭＳ Ｐゴシック" charset="0"/>
                <a:cs typeface="ＭＳ Ｐゴシック" charset="0"/>
                <a:sym typeface="Wingdings"/>
              </a:rPr>
              <a:t> </a:t>
            </a:r>
            <a:r>
              <a:rPr lang="de-DE" sz="2000" i="1" dirty="0" smtClean="0">
                <a:ea typeface="ＭＳ Ｐゴシック" charset="0"/>
                <a:cs typeface="ＭＳ Ｐゴシック" charset="0"/>
              </a:rPr>
              <a:t>Effizienzgewinn</a:t>
            </a:r>
            <a:r>
              <a:rPr lang="de-DE" sz="2000" dirty="0" smtClean="0"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>
                <a:ea typeface="ＭＳ Ｐゴシック" charset="0"/>
                <a:cs typeface="ＭＳ Ｐゴシック" charset="0"/>
              </a:rPr>
              <a:t>bei Anfragen und </a:t>
            </a:r>
            <a:r>
              <a:rPr lang="de-DE" sz="2000" dirty="0" smtClean="0">
                <a:ea typeface="ＭＳ Ｐゴシック" charset="0"/>
                <a:cs typeface="ＭＳ Ｐゴシック" charset="0"/>
              </a:rPr>
              <a:t>Änderungsoperationen</a:t>
            </a:r>
            <a:endParaRPr lang="de-DE" sz="20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1187624" y="1772816"/>
            <a:ext cx="5123198" cy="951543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>
                <a:latin typeface="Courier New" charset="0"/>
              </a:rPr>
              <a:t>check</a:t>
            </a:r>
            <a:r>
              <a:rPr lang="de-DE" sz="1400" dirty="0">
                <a:latin typeface="Courier New" charset="0"/>
              </a:rPr>
              <a:t>((</a:t>
            </a:r>
            <a:r>
              <a:rPr lang="de-DE" sz="1400" b="1" dirty="0" err="1">
                <a:latin typeface="Courier New" charset="0"/>
              </a:rPr>
              <a:t>select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sum</a:t>
            </a:r>
            <a:r>
              <a:rPr lang="de-DE" sz="1400" dirty="0">
                <a:latin typeface="Courier New" charset="0"/>
              </a:rPr>
              <a:t>(Budget) </a:t>
            </a:r>
            <a:r>
              <a:rPr lang="de-DE" sz="1400" b="1" dirty="0" err="1">
                <a:latin typeface="Courier New" charset="0"/>
              </a:rPr>
              <a:t>from</a:t>
            </a:r>
            <a:r>
              <a:rPr lang="de-DE" sz="1400" dirty="0">
                <a:latin typeface="Courier New" charset="0"/>
              </a:rPr>
              <a:t> Projekte) &gt;= 0)</a:t>
            </a:r>
          </a:p>
          <a:p>
            <a:pPr>
              <a:defRPr/>
            </a:pPr>
            <a:endParaRPr lang="de-DE" sz="1400" dirty="0">
              <a:latin typeface="Courier New" charset="0"/>
            </a:endParaRP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check</a:t>
            </a:r>
            <a:r>
              <a:rPr lang="de-DE" sz="1400" dirty="0">
                <a:latin typeface="Courier New" charset="0"/>
              </a:rPr>
              <a:t>(</a:t>
            </a:r>
            <a:r>
              <a:rPr lang="de-DE" sz="1400" b="1" dirty="0" err="1">
                <a:latin typeface="Courier New" charset="0"/>
              </a:rPr>
              <a:t>exists</a:t>
            </a:r>
            <a:r>
              <a:rPr lang="de-DE" sz="1400" dirty="0">
                <a:latin typeface="Courier New" charset="0"/>
              </a:rPr>
              <a:t>(</a:t>
            </a:r>
            <a:r>
              <a:rPr lang="de-DE" sz="1400" b="1" dirty="0" err="1">
                <a:latin typeface="Courier New" charset="0"/>
              </a:rPr>
              <a:t>select</a:t>
            </a:r>
            <a:r>
              <a:rPr lang="de-DE" sz="1400" dirty="0">
                <a:latin typeface="Courier New" charset="0"/>
              </a:rPr>
              <a:t> * </a:t>
            </a:r>
            <a:r>
              <a:rPr lang="de-DE" sz="1400" b="1" dirty="0" err="1">
                <a:latin typeface="Courier New" charset="0"/>
              </a:rPr>
              <a:t>from</a:t>
            </a:r>
            <a:r>
              <a:rPr lang="de-DE" sz="1400" dirty="0">
                <a:latin typeface="Courier New" charset="0"/>
              </a:rPr>
              <a:t> Abteilung </a:t>
            </a: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             </a:t>
            </a:r>
            <a:r>
              <a:rPr lang="de-DE" sz="1400" b="1" dirty="0" err="1">
                <a:latin typeface="Courier New" charset="0"/>
              </a:rPr>
              <a:t>where</a:t>
            </a:r>
            <a:r>
              <a:rPr lang="de-DE" sz="1400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Oberabt</a:t>
            </a:r>
            <a:r>
              <a:rPr lang="de-DE" sz="1400" dirty="0">
                <a:latin typeface="Courier New" charset="0"/>
              </a:rPr>
              <a:t> = 'LTSW'))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325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Tabellenintegrität </a:t>
            </a:r>
            <a:r>
              <a:rPr lang="de-DE" sz="1800">
                <a:latin typeface="+mn-lt"/>
                <a:ea typeface="ＭＳ Ｐゴシック" charset="0"/>
                <a:cs typeface="ＭＳ Ｐゴシック" charset="0"/>
              </a:rPr>
              <a:t>(2)</a:t>
            </a:r>
          </a:p>
        </p:txBody>
      </p:sp>
      <p:sp>
        <p:nvSpPr>
          <p:cNvPr id="1239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421"/>
            <a:ext cx="8229600" cy="4968875"/>
          </a:xfrm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de-DE" sz="1800" dirty="0" smtClean="0">
                <a:ea typeface="ＭＳ Ｐゴシック" charset="0"/>
              </a:rPr>
              <a:t>Spezielle </a:t>
            </a:r>
            <a:r>
              <a:rPr lang="de-DE" sz="1800" dirty="0">
                <a:ea typeface="ＭＳ Ｐゴシック" charset="0"/>
              </a:rPr>
              <a:t>Konstrukte f</a:t>
            </a:r>
            <a:r>
              <a:rPr lang="de-DE" sz="1800" dirty="0" smtClean="0">
                <a:ea typeface="ＭＳ Ｐゴシック" charset="0"/>
              </a:rPr>
              <a:t>ür </a:t>
            </a:r>
            <a:r>
              <a:rPr lang="de-DE" sz="1800" dirty="0">
                <a:ea typeface="ＭＳ Ｐゴシック" charset="0"/>
              </a:rPr>
              <a:t>häufig auftretende Muster von </a:t>
            </a:r>
            <a:r>
              <a:rPr lang="de-DE" sz="1800" dirty="0" smtClean="0">
                <a:ea typeface="ＭＳ Ｐゴシック" charset="0"/>
              </a:rPr>
              <a:t>Zusicherungen:</a:t>
            </a:r>
          </a:p>
          <a:p>
            <a:pPr marL="7938" lvl="1" indent="0">
              <a:buFont typeface="Monotype Sorts" charset="0"/>
              <a:buNone/>
            </a:pPr>
            <a:r>
              <a:rPr lang="de-DE" sz="1800" dirty="0" smtClean="0">
                <a:ea typeface="ＭＳ Ｐゴシック" charset="0"/>
              </a:rPr>
              <a:t>Eindeutigkeit </a:t>
            </a:r>
            <a:r>
              <a:rPr lang="de-DE" sz="1800" dirty="0">
                <a:ea typeface="ＭＳ Ｐゴシック" charset="0"/>
              </a:rPr>
              <a:t>von Spaltenwertkombinationen in einer Tabelle </a:t>
            </a:r>
            <a:r>
              <a:rPr lang="de-DE" sz="1800" dirty="0" smtClean="0">
                <a:ea typeface="ＭＳ Ｐゴシック" charset="0"/>
              </a:rPr>
              <a:t/>
            </a:r>
            <a:br>
              <a:rPr lang="de-DE" sz="1800" dirty="0" smtClean="0">
                <a:ea typeface="ＭＳ Ｐゴシック" charset="0"/>
              </a:rPr>
            </a:br>
            <a:r>
              <a:rPr lang="de-DE" sz="1800" dirty="0" smtClean="0">
                <a:ea typeface="ＭＳ Ｐゴシック" charset="0"/>
              </a:rPr>
              <a:t>(⟶ </a:t>
            </a:r>
            <a:r>
              <a:rPr lang="de-DE" sz="1800" i="1" dirty="0">
                <a:ea typeface="ＭＳ Ｐゴシック" charset="0"/>
              </a:rPr>
              <a:t>Schlüsselkandidat</a:t>
            </a:r>
            <a:r>
              <a:rPr lang="de-DE" sz="1800" dirty="0">
                <a:ea typeface="ＭＳ Ｐゴシック" charset="0"/>
              </a:rPr>
              <a:t>).</a:t>
            </a:r>
          </a:p>
          <a:p>
            <a:pPr lvl="1">
              <a:buFont typeface="Monotype Sorts" charset="0"/>
              <a:buNone/>
            </a:pPr>
            <a:endParaRPr lang="de-DE" sz="1800" dirty="0" smtClean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endParaRPr lang="de-DE" sz="1800" dirty="0" smtClean="0">
              <a:ea typeface="ＭＳ Ｐゴシック" charset="0"/>
            </a:endParaRPr>
          </a:p>
          <a:p>
            <a:pPr lvl="1">
              <a:buFont typeface="Monotype Sorts" charset="0"/>
              <a:buNone/>
            </a:pPr>
            <a:r>
              <a:rPr lang="de-DE" sz="1800" dirty="0">
                <a:ea typeface="ＭＳ Ｐゴシック" charset="0"/>
              </a:rPr>
              <a:t>					 (</a:t>
            </a:r>
            <a:r>
              <a:rPr lang="de-DE" sz="1800" dirty="0" err="1">
                <a:ea typeface="ＭＳ Ｐゴシック" charset="0"/>
              </a:rPr>
              <a:t>x.Name</a:t>
            </a:r>
            <a:r>
              <a:rPr lang="de-DE" sz="1800" dirty="0">
                <a:ea typeface="ＭＳ Ｐゴシック" charset="0"/>
              </a:rPr>
              <a:t> = </a:t>
            </a:r>
            <a:r>
              <a:rPr lang="de-DE" sz="1800" dirty="0" err="1">
                <a:ea typeface="ＭＳ Ｐゴシック" charset="0"/>
              </a:rPr>
              <a:t>y.Name</a:t>
            </a:r>
            <a:r>
              <a:rPr lang="de-DE" sz="1800" dirty="0">
                <a:ea typeface="ＭＳ Ｐゴシック" charset="0"/>
              </a:rPr>
              <a:t>) </a:t>
            </a:r>
            <a:r>
              <a:rPr lang="de-DE" sz="1800" dirty="0" smtClean="0">
                <a:ea typeface="ＭＳ Ｐゴシック" charset="0"/>
                <a:sym typeface="Wingdings" charset="0"/>
              </a:rPr>
              <a:t>⟶</a:t>
            </a:r>
            <a:r>
              <a:rPr lang="de-DE" sz="1800" dirty="0" smtClean="0">
                <a:ea typeface="ＭＳ Ｐゴシック" charset="0"/>
              </a:rPr>
              <a:t> </a:t>
            </a:r>
            <a:r>
              <a:rPr lang="de-DE" sz="1800" dirty="0">
                <a:ea typeface="ＭＳ Ｐゴシック" charset="0"/>
              </a:rPr>
              <a:t>(x = </a:t>
            </a:r>
            <a:r>
              <a:rPr lang="de-DE" sz="1800" dirty="0" err="1">
                <a:ea typeface="ＭＳ Ｐゴシック" charset="0"/>
              </a:rPr>
              <a:t>y</a:t>
            </a:r>
            <a:r>
              <a:rPr lang="de-DE" sz="1800" dirty="0">
                <a:ea typeface="ＭＳ Ｐゴシック" charset="0"/>
              </a:rPr>
              <a:t>)</a:t>
            </a:r>
          </a:p>
          <a:p>
            <a:pPr marL="0" indent="0">
              <a:buFontTx/>
              <a:buNone/>
            </a:pPr>
            <a:endParaRPr lang="de-DE" sz="1800" dirty="0" smtClean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dirty="0" smtClean="0">
                <a:ea typeface="ＭＳ Ｐゴシック" charset="0"/>
              </a:rPr>
              <a:t>Mehrere </a:t>
            </a:r>
            <a:r>
              <a:rPr lang="de-DE" sz="1800" dirty="0">
                <a:ea typeface="ＭＳ Ｐゴシック" charset="0"/>
              </a:rPr>
              <a:t>Schlüsselkandidaten </a:t>
            </a:r>
            <a:r>
              <a:rPr lang="de-DE" sz="1800" dirty="0" smtClean="0">
                <a:ea typeface="ＭＳ Ｐゴシック" charset="0"/>
              </a:rPr>
              <a:t>⟶ separate </a:t>
            </a:r>
            <a:r>
              <a:rPr lang="de-DE" sz="1800" dirty="0" err="1" smtClean="0">
                <a:ea typeface="ＭＳ Ｐゴシック" charset="0"/>
              </a:rPr>
              <a:t>unique</a:t>
            </a:r>
            <a:r>
              <a:rPr lang="de-DE" sz="1800" dirty="0" smtClean="0">
                <a:ea typeface="ＭＳ Ｐゴシック" charset="0"/>
              </a:rPr>
              <a:t>-Klauseln</a:t>
            </a:r>
          </a:p>
          <a:p>
            <a:pPr marL="0" indent="0">
              <a:buFontTx/>
              <a:buNone/>
            </a:pPr>
            <a:endParaRPr lang="de-DE" sz="1800" dirty="0" smtClean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dirty="0" smtClean="0">
                <a:ea typeface="ＭＳ Ｐゴシック" charset="0"/>
              </a:rPr>
              <a:t>Primärschlüssel: keine Nullwerte</a:t>
            </a:r>
            <a:endParaRPr lang="de-DE" sz="1800" dirty="0">
              <a:ea typeface="ＭＳ Ｐゴシック" charset="0"/>
            </a:endParaRP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690197" y="2151905"/>
            <a:ext cx="2876227" cy="52065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 New" charset="0"/>
              </a:rPr>
              <a:t>create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table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>
                <a:latin typeface="Courier New" charset="0"/>
              </a:rPr>
              <a:t>Projekte(...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</a:t>
            </a:r>
            <a:r>
              <a:rPr lang="de-DE" sz="1400" b="1" dirty="0" err="1">
                <a:latin typeface="Courier New" charset="0"/>
              </a:rPr>
              <a:t>unique</a:t>
            </a:r>
            <a:r>
              <a:rPr lang="de-DE" sz="1400" dirty="0">
                <a:latin typeface="Courier New" charset="0"/>
              </a:rPr>
              <a:t>(Name))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4149969" y="2132856"/>
            <a:ext cx="4431323" cy="1166986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 New" charset="0"/>
              </a:rPr>
              <a:t>create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table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>
                <a:latin typeface="Courier New" charset="0"/>
              </a:rPr>
              <a:t>Projekte(... </a:t>
            </a: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  check</a:t>
            </a:r>
            <a:r>
              <a:rPr lang="de-DE" sz="1400" dirty="0">
                <a:latin typeface="Courier New" charset="0"/>
              </a:rPr>
              <a:t>(</a:t>
            </a:r>
            <a:r>
              <a:rPr lang="de-DE" sz="1400" b="1" dirty="0">
                <a:latin typeface="Courier New" charset="0"/>
              </a:rPr>
              <a:t>all</a:t>
            </a:r>
            <a:r>
              <a:rPr lang="de-DE" sz="1400" dirty="0">
                <a:latin typeface="Courier New" charset="0"/>
              </a:rPr>
              <a:t> x, </a:t>
            </a:r>
            <a:r>
              <a:rPr lang="de-DE" sz="1400" b="1" dirty="0">
                <a:latin typeface="Courier New" charset="0"/>
              </a:rPr>
              <a:t>all</a:t>
            </a:r>
            <a:r>
              <a:rPr lang="de-DE" sz="1400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y</a:t>
            </a:r>
            <a:r>
              <a:rPr lang="de-DE" sz="1400" dirty="0">
                <a:latin typeface="Courier New" charset="0"/>
              </a:rPr>
              <a:t>: ...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</a:t>
            </a:r>
            <a:r>
              <a:rPr lang="de-DE" sz="1400" dirty="0" smtClean="0">
                <a:latin typeface="Courier New" charset="0"/>
              </a:rPr>
              <a:t>       (</a:t>
            </a:r>
            <a:endParaRPr lang="de-DE" sz="1400" dirty="0">
              <a:latin typeface="Courier New" charset="0"/>
            </a:endParaRP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  </a:t>
            </a:r>
            <a:r>
              <a:rPr lang="de-DE" sz="1400" dirty="0" smtClean="0">
                <a:latin typeface="Courier New" charset="0"/>
              </a:rPr>
              <a:t>       (</a:t>
            </a:r>
            <a:r>
              <a:rPr lang="de-DE" sz="1400" dirty="0" err="1">
                <a:latin typeface="Courier New" charset="0"/>
              </a:rPr>
              <a:t>x.Name</a:t>
            </a:r>
            <a:r>
              <a:rPr lang="de-DE" sz="1400" dirty="0">
                <a:latin typeface="Courier New" charset="0"/>
              </a:rPr>
              <a:t> &lt;&gt; </a:t>
            </a:r>
            <a:r>
              <a:rPr lang="de-DE" sz="1400" dirty="0" err="1">
                <a:latin typeface="Courier New" charset="0"/>
              </a:rPr>
              <a:t>y.Name</a:t>
            </a:r>
            <a:r>
              <a:rPr lang="de-DE" sz="1400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or</a:t>
            </a:r>
            <a:r>
              <a:rPr lang="de-DE" sz="1400" dirty="0">
                <a:latin typeface="Courier New" charset="0"/>
              </a:rPr>
              <a:t> x = </a:t>
            </a:r>
            <a:r>
              <a:rPr lang="de-DE" sz="1400" dirty="0" err="1">
                <a:latin typeface="Courier New" charset="0"/>
              </a:rPr>
              <a:t>y</a:t>
            </a:r>
            <a:r>
              <a:rPr lang="de-DE" sz="1400" dirty="0">
                <a:latin typeface="Courier New" charset="0"/>
              </a:rPr>
              <a:t>)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</a:t>
            </a:r>
            <a:r>
              <a:rPr lang="de-DE" sz="1400" dirty="0" smtClean="0">
                <a:latin typeface="Courier New" charset="0"/>
              </a:rPr>
              <a:t>        ) ) )</a:t>
            </a:r>
            <a:endParaRPr lang="de-DE" sz="1400" dirty="0">
              <a:latin typeface="Courier Ne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56376" y="6400502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73</a:t>
            </a:fld>
            <a:endParaRPr lang="de-DE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83443" y="5229201"/>
            <a:ext cx="2983966" cy="52065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 New" charset="0"/>
              </a:rPr>
              <a:t>create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table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>
                <a:latin typeface="Courier New" charset="0"/>
              </a:rPr>
              <a:t>Projekte (...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</a:t>
            </a:r>
            <a:r>
              <a:rPr lang="de-DE" sz="1400" b="1" dirty="0" err="1">
                <a:latin typeface="Courier New" charset="0"/>
              </a:rPr>
              <a:t>primary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key</a:t>
            </a:r>
            <a:r>
              <a:rPr lang="de-DE" sz="1400" dirty="0">
                <a:latin typeface="Courier New" charset="0"/>
              </a:rPr>
              <a:t>(</a:t>
            </a:r>
            <a:r>
              <a:rPr lang="de-DE" sz="1400" dirty="0" err="1">
                <a:latin typeface="Courier New" charset="0"/>
              </a:rPr>
              <a:t>Nr</a:t>
            </a:r>
            <a:r>
              <a:rPr lang="de-DE" sz="1400" dirty="0">
                <a:latin typeface="Courier New" charset="0"/>
              </a:rPr>
              <a:t>))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059689" y="5229200"/>
            <a:ext cx="2876227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>
                <a:latin typeface="Courier New" charset="0"/>
              </a:rPr>
              <a:t>create table </a:t>
            </a:r>
            <a:r>
              <a:rPr lang="de-DE" sz="1400">
                <a:latin typeface="Courier New" charset="0"/>
              </a:rPr>
              <a:t>Projekte(...</a:t>
            </a:r>
          </a:p>
          <a:p>
            <a:pPr>
              <a:defRPr/>
            </a:pPr>
            <a:r>
              <a:rPr lang="de-DE" sz="1400">
                <a:latin typeface="Courier New" charset="0"/>
              </a:rPr>
              <a:t>  </a:t>
            </a:r>
            <a:r>
              <a:rPr lang="de-DE" sz="1400" b="1">
                <a:latin typeface="Courier New" charset="0"/>
              </a:rPr>
              <a:t>unique</a:t>
            </a:r>
            <a:r>
              <a:rPr lang="de-DE" sz="1400">
                <a:latin typeface="Courier New" charset="0"/>
              </a:rPr>
              <a:t> Nr</a:t>
            </a:r>
          </a:p>
          <a:p>
            <a:pPr>
              <a:defRPr/>
            </a:pPr>
            <a:r>
              <a:rPr lang="de-DE" sz="1400">
                <a:latin typeface="Courier New" charset="0"/>
              </a:rPr>
              <a:t>  </a:t>
            </a:r>
            <a:r>
              <a:rPr lang="de-DE" sz="1400" b="1">
                <a:latin typeface="Courier New" charset="0"/>
              </a:rPr>
              <a:t>check</a:t>
            </a:r>
            <a:r>
              <a:rPr lang="de-DE" sz="1400">
                <a:latin typeface="Courier New" charset="0"/>
              </a:rPr>
              <a:t>(Nr </a:t>
            </a:r>
            <a:r>
              <a:rPr lang="de-DE" sz="1400" b="1">
                <a:latin typeface="Courier New" charset="0"/>
              </a:rPr>
              <a:t>is not null</a:t>
            </a:r>
            <a:r>
              <a:rPr lang="de-DE" sz="1400">
                <a:latin typeface="Courier New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273306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Referentielle Integrität </a:t>
            </a:r>
            <a:r>
              <a:rPr lang="de-DE" sz="1800">
                <a:latin typeface="+mn-lt"/>
                <a:ea typeface="ＭＳ Ｐゴシック" charset="0"/>
                <a:cs typeface="ＭＳ Ｐゴシック" charset="0"/>
              </a:rPr>
              <a:t>(1)</a:t>
            </a:r>
          </a:p>
        </p:txBody>
      </p:sp>
      <p:sp>
        <p:nvSpPr>
          <p:cNvPr id="1259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1692" y="1713326"/>
            <a:ext cx="5486400" cy="4611274"/>
          </a:xfrm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de-DE" sz="1800" dirty="0" smtClean="0">
                <a:ea typeface="ＭＳ Ｐゴシック" charset="0"/>
                <a:cs typeface="ＭＳ Ｐゴシック" charset="0"/>
              </a:rPr>
              <a:t>Zu jeder </a:t>
            </a:r>
            <a:r>
              <a:rPr lang="de-DE" sz="1800" dirty="0">
                <a:ea typeface="ＭＳ Ｐゴシック" charset="0"/>
                <a:cs typeface="ＭＳ Ｐゴシック" charset="0"/>
              </a:rPr>
              <a:t>Reihe in Tabelle </a:t>
            </a:r>
            <a:r>
              <a:rPr lang="de-DE" sz="1800" i="1" dirty="0">
                <a:ea typeface="ＭＳ Ｐゴシック" charset="0"/>
                <a:cs typeface="ＭＳ Ｐゴシック" charset="0"/>
              </a:rPr>
              <a:t>T</a:t>
            </a:r>
            <a:r>
              <a:rPr lang="de-DE" sz="1800" dirty="0">
                <a:ea typeface="ＭＳ Ｐゴシック" charset="0"/>
                <a:cs typeface="ＭＳ Ｐゴシック" charset="0"/>
              </a:rPr>
              <a:t> </a:t>
            </a:r>
            <a:r>
              <a:rPr lang="de-DE" sz="1800" dirty="0" smtClean="0">
                <a:ea typeface="ＭＳ Ｐゴシック" charset="0"/>
                <a:cs typeface="ＭＳ Ｐゴシック" charset="0"/>
              </a:rPr>
              <a:t>existiert zugehörige </a:t>
            </a:r>
            <a:r>
              <a:rPr lang="de-DE" sz="1800" dirty="0">
                <a:ea typeface="ＭＳ Ｐゴシック" charset="0"/>
                <a:cs typeface="ＭＳ Ｐゴシック" charset="0"/>
              </a:rPr>
              <a:t>Reihe in Tabelle </a:t>
            </a:r>
            <a:r>
              <a:rPr lang="de-DE" sz="1800" i="1" dirty="0" smtClean="0">
                <a:ea typeface="ＭＳ Ｐゴシック" charset="0"/>
                <a:cs typeface="ＭＳ Ｐゴシック" charset="0"/>
              </a:rPr>
              <a:t>S</a:t>
            </a:r>
            <a:r>
              <a:rPr lang="de-DE" sz="1800" dirty="0" smtClean="0">
                <a:ea typeface="ＭＳ Ｐゴシック" charset="0"/>
                <a:cs typeface="ＭＳ Ｐゴシック" charset="0"/>
              </a:rPr>
              <a:t>, </a:t>
            </a:r>
            <a:r>
              <a:rPr lang="de-DE" sz="1800" dirty="0">
                <a:ea typeface="ＭＳ Ｐゴシック" charset="0"/>
                <a:cs typeface="ＭＳ Ｐゴシック" charset="0"/>
              </a:rPr>
              <a:t>die </a:t>
            </a:r>
            <a:r>
              <a:rPr lang="de-DE" sz="1800" dirty="0" smtClean="0">
                <a:ea typeface="ＭＳ Ｐゴシック" charset="0"/>
                <a:cs typeface="ＭＳ Ｐゴシック" charset="0"/>
              </a:rPr>
              <a:t>Fremdschlüsselwert </a:t>
            </a:r>
            <a:r>
              <a:rPr lang="de-DE" sz="1800" dirty="0">
                <a:ea typeface="ＭＳ Ｐゴシック" charset="0"/>
                <a:cs typeface="ＭＳ Ｐゴシック" charset="0"/>
              </a:rPr>
              <a:t>von </a:t>
            </a:r>
            <a:r>
              <a:rPr lang="de-DE" sz="1800" i="1" dirty="0">
                <a:ea typeface="ＭＳ Ｐゴシック" charset="0"/>
                <a:cs typeface="ＭＳ Ｐゴシック" charset="0"/>
              </a:rPr>
              <a:t>T</a:t>
            </a:r>
            <a:r>
              <a:rPr lang="de-DE" sz="1800" dirty="0">
                <a:ea typeface="ＭＳ Ｐゴシック" charset="0"/>
                <a:cs typeface="ＭＳ Ｐゴシック" charset="0"/>
              </a:rPr>
              <a:t> als Wert ihres Schlüsselkandidaten besitzt.</a:t>
            </a: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408810" y="3220888"/>
            <a:ext cx="3953620" cy="95154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 New" charset="0"/>
              </a:rPr>
              <a:t>create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table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 smtClean="0">
                <a:latin typeface="Courier New" charset="0"/>
              </a:rPr>
              <a:t>Mitarbeiter (</a:t>
            </a:r>
            <a:r>
              <a:rPr lang="de-DE" sz="1400" dirty="0">
                <a:latin typeface="Courier New" charset="0"/>
              </a:rPr>
              <a:t>...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constraint</a:t>
            </a:r>
            <a:r>
              <a:rPr lang="de-DE" sz="1400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MitarbeiterHatAbteilung</a:t>
            </a:r>
            <a:r>
              <a:rPr lang="de-DE" sz="1400" dirty="0">
                <a:latin typeface="Courier New" charset="0"/>
              </a:rPr>
              <a:t> 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 </a:t>
            </a:r>
            <a:r>
              <a:rPr lang="de-DE" sz="1400" b="1" dirty="0" err="1">
                <a:latin typeface="Courier New" charset="0"/>
              </a:rPr>
              <a:t>foreign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key</a:t>
            </a:r>
            <a:r>
              <a:rPr lang="de-DE" sz="1400" dirty="0">
                <a:latin typeface="Courier New" charset="0"/>
              </a:rPr>
              <a:t>(Abteilung) 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   </a:t>
            </a:r>
            <a:r>
              <a:rPr lang="de-DE" sz="1400" b="1" dirty="0" err="1">
                <a:latin typeface="Courier New" charset="0"/>
              </a:rPr>
              <a:t>references</a:t>
            </a:r>
            <a:r>
              <a:rPr lang="de-DE" sz="1400" dirty="0">
                <a:latin typeface="Courier New" charset="0"/>
              </a:rPr>
              <a:t> Abteilung(</a:t>
            </a:r>
            <a:r>
              <a:rPr lang="de-DE" sz="1400" dirty="0" err="1">
                <a:latin typeface="Courier New" charset="0"/>
              </a:rPr>
              <a:t>Nr</a:t>
            </a:r>
            <a:r>
              <a:rPr lang="de-DE" sz="1400" smtClean="0">
                <a:latin typeface="Courier New" charset="0"/>
              </a:rPr>
              <a:t>) ...)</a:t>
            </a:r>
            <a:endParaRPr lang="de-DE" sz="1400" dirty="0">
              <a:latin typeface="Courier New" charset="0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422031" y="5181600"/>
            <a:ext cx="7915629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 New" charset="0"/>
              </a:rPr>
              <a:t>create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 smtClean="0">
                <a:latin typeface="Courier New" charset="0"/>
              </a:rPr>
              <a:t>assertion</a:t>
            </a:r>
            <a:r>
              <a:rPr lang="de-DE" sz="1400" b="1" dirty="0" smtClean="0">
                <a:latin typeface="Courier New" charset="0"/>
              </a:rPr>
              <a:t> </a:t>
            </a:r>
            <a:r>
              <a:rPr lang="de-DE" sz="1400" dirty="0" err="1" smtClean="0">
                <a:latin typeface="Courier New" charset="0"/>
              </a:rPr>
              <a:t>MitarbeiterHatAbteilung</a:t>
            </a:r>
            <a:r>
              <a:rPr lang="de-DE" sz="1400" dirty="0" smtClean="0">
                <a:latin typeface="Courier New" charset="0"/>
              </a:rPr>
              <a:t> </a:t>
            </a:r>
            <a:endParaRPr lang="de-DE" sz="1400" dirty="0">
              <a:latin typeface="Courier New" charset="0"/>
            </a:endParaRP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</a:t>
            </a:r>
            <a:r>
              <a:rPr lang="de-DE" sz="1400" b="1" dirty="0">
                <a:latin typeface="Courier New" charset="0"/>
              </a:rPr>
              <a:t>check</a:t>
            </a:r>
            <a:r>
              <a:rPr lang="de-DE" sz="1400" dirty="0">
                <a:latin typeface="Courier New" charset="0"/>
              </a:rPr>
              <a:t>(</a:t>
            </a:r>
            <a:r>
              <a:rPr lang="de-DE" sz="1400" b="1" dirty="0">
                <a:latin typeface="Courier New" charset="0"/>
              </a:rPr>
              <a:t>not </a:t>
            </a:r>
            <a:r>
              <a:rPr lang="de-DE" sz="1400" b="1" dirty="0" err="1">
                <a:latin typeface="Courier New" charset="0"/>
              </a:rPr>
              <a:t>exists</a:t>
            </a:r>
            <a:r>
              <a:rPr lang="de-DE" sz="1400" dirty="0">
                <a:latin typeface="Courier New" charset="0"/>
              </a:rPr>
              <a:t>(</a:t>
            </a:r>
            <a:r>
              <a:rPr lang="de-DE" sz="1400" b="1" dirty="0" err="1">
                <a:latin typeface="Courier New" charset="0"/>
              </a:rPr>
              <a:t>select</a:t>
            </a:r>
            <a:r>
              <a:rPr lang="de-DE" sz="1400" dirty="0">
                <a:latin typeface="Courier New" charset="0"/>
              </a:rPr>
              <a:t> * </a:t>
            </a:r>
            <a:r>
              <a:rPr lang="de-DE" sz="1400" b="1" dirty="0" err="1">
                <a:latin typeface="Courier New" charset="0"/>
              </a:rPr>
              <a:t>from</a:t>
            </a:r>
            <a:r>
              <a:rPr lang="de-DE" sz="1400" dirty="0">
                <a:latin typeface="Courier New" charset="0"/>
              </a:rPr>
              <a:t> Mitarbeiter m </a:t>
            </a:r>
            <a:r>
              <a:rPr lang="de-DE" sz="1400" b="1" dirty="0" err="1">
                <a:latin typeface="Courier New" charset="0"/>
              </a:rPr>
              <a:t>where</a:t>
            </a:r>
            <a:endParaRPr lang="de-DE" sz="1400" dirty="0">
              <a:latin typeface="Courier New" charset="0"/>
            </a:endParaRP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     </a:t>
            </a:r>
            <a:r>
              <a:rPr lang="de-DE" sz="1400" b="1" dirty="0">
                <a:latin typeface="Courier New" charset="0"/>
              </a:rPr>
              <a:t>not </a:t>
            </a:r>
            <a:r>
              <a:rPr lang="de-DE" sz="1400" b="1" dirty="0" err="1">
                <a:latin typeface="Courier New" charset="0"/>
              </a:rPr>
              <a:t>exists</a:t>
            </a:r>
            <a:r>
              <a:rPr lang="de-DE" sz="1400" dirty="0">
                <a:latin typeface="Courier New" charset="0"/>
              </a:rPr>
              <a:t>(</a:t>
            </a:r>
            <a:r>
              <a:rPr lang="de-DE" sz="1400" b="1" dirty="0" err="1">
                <a:latin typeface="Courier New" charset="0"/>
              </a:rPr>
              <a:t>select</a:t>
            </a:r>
            <a:r>
              <a:rPr lang="de-DE" sz="1400" dirty="0">
                <a:latin typeface="Courier New" charset="0"/>
              </a:rPr>
              <a:t> * </a:t>
            </a:r>
            <a:r>
              <a:rPr lang="de-DE" sz="1400" b="1" dirty="0" err="1">
                <a:latin typeface="Courier New" charset="0"/>
              </a:rPr>
              <a:t>from</a:t>
            </a:r>
            <a:r>
              <a:rPr lang="de-DE" sz="1400" dirty="0">
                <a:latin typeface="Courier New" charset="0"/>
              </a:rPr>
              <a:t> Abteilung a </a:t>
            </a:r>
            <a:r>
              <a:rPr lang="de-DE" sz="1400" b="1" dirty="0" err="1">
                <a:latin typeface="Courier New" charset="0"/>
              </a:rPr>
              <a:t>where</a:t>
            </a:r>
            <a:r>
              <a:rPr lang="de-DE" sz="1400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m.Abteilung</a:t>
            </a:r>
            <a:r>
              <a:rPr lang="de-DE" sz="1400" dirty="0">
                <a:latin typeface="Courier New" charset="0"/>
              </a:rPr>
              <a:t> = </a:t>
            </a:r>
            <a:r>
              <a:rPr lang="de-DE" sz="1400" dirty="0" err="1">
                <a:latin typeface="Courier New" charset="0"/>
              </a:rPr>
              <a:t>a.Nr</a:t>
            </a:r>
            <a:r>
              <a:rPr lang="de-DE" sz="1400" dirty="0">
                <a:latin typeface="Courier New" charset="0"/>
              </a:rPr>
              <a:t>))) </a:t>
            </a:r>
          </a:p>
        </p:txBody>
      </p:sp>
      <p:grpSp>
        <p:nvGrpSpPr>
          <p:cNvPr id="125957" name="Group 11"/>
          <p:cNvGrpSpPr>
            <a:grpSpLocks/>
          </p:cNvGrpSpPr>
          <p:nvPr/>
        </p:nvGrpSpPr>
        <p:grpSpPr bwMode="auto">
          <a:xfrm>
            <a:off x="5914292" y="1225550"/>
            <a:ext cx="550985" cy="1282700"/>
            <a:chOff x="4036" y="772"/>
            <a:chExt cx="376" cy="808"/>
          </a:xfrm>
        </p:grpSpPr>
        <p:sp>
          <p:nvSpPr>
            <p:cNvPr id="125985" name="Rectangle 6"/>
            <p:cNvSpPr>
              <a:spLocks noChangeArrowheads="1"/>
            </p:cNvSpPr>
            <p:nvPr/>
          </p:nvSpPr>
          <p:spPr bwMode="auto">
            <a:xfrm>
              <a:off x="4036" y="772"/>
              <a:ext cx="88" cy="80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25986" name="Rectangle 7"/>
            <p:cNvSpPr>
              <a:spLocks noChangeArrowheads="1"/>
            </p:cNvSpPr>
            <p:nvPr/>
          </p:nvSpPr>
          <p:spPr bwMode="auto">
            <a:xfrm>
              <a:off x="4132" y="772"/>
              <a:ext cx="88" cy="8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25987" name="Rectangle 8"/>
            <p:cNvSpPr>
              <a:spLocks noChangeArrowheads="1"/>
            </p:cNvSpPr>
            <p:nvPr/>
          </p:nvSpPr>
          <p:spPr bwMode="auto">
            <a:xfrm>
              <a:off x="4228" y="772"/>
              <a:ext cx="88" cy="8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25988" name="Rectangle 9"/>
            <p:cNvSpPr>
              <a:spLocks noChangeArrowheads="1"/>
            </p:cNvSpPr>
            <p:nvPr/>
          </p:nvSpPr>
          <p:spPr bwMode="auto">
            <a:xfrm>
              <a:off x="4324" y="772"/>
              <a:ext cx="88" cy="8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25989" name="Line 10"/>
            <p:cNvSpPr>
              <a:spLocks noChangeShapeType="1"/>
            </p:cNvSpPr>
            <p:nvPr/>
          </p:nvSpPr>
          <p:spPr bwMode="auto">
            <a:xfrm>
              <a:off x="4036" y="864"/>
              <a:ext cx="3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400">
                <a:latin typeface="+mn-lt"/>
              </a:endParaRPr>
            </a:p>
          </p:txBody>
        </p:sp>
      </p:grpSp>
      <p:grpSp>
        <p:nvGrpSpPr>
          <p:cNvPr id="125958" name="Group 16"/>
          <p:cNvGrpSpPr>
            <a:grpSpLocks/>
          </p:cNvGrpSpPr>
          <p:nvPr/>
        </p:nvGrpSpPr>
        <p:grpSpPr bwMode="auto">
          <a:xfrm>
            <a:off x="7321061" y="1225550"/>
            <a:ext cx="550985" cy="1282700"/>
            <a:chOff x="4996" y="772"/>
            <a:chExt cx="376" cy="808"/>
          </a:xfrm>
        </p:grpSpPr>
        <p:sp>
          <p:nvSpPr>
            <p:cNvPr id="125981" name="Rectangle 12"/>
            <p:cNvSpPr>
              <a:spLocks noChangeArrowheads="1"/>
            </p:cNvSpPr>
            <p:nvPr/>
          </p:nvSpPr>
          <p:spPr bwMode="auto">
            <a:xfrm>
              <a:off x="4996" y="772"/>
              <a:ext cx="88" cy="8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25982" name="Rectangle 13"/>
            <p:cNvSpPr>
              <a:spLocks noChangeArrowheads="1"/>
            </p:cNvSpPr>
            <p:nvPr/>
          </p:nvSpPr>
          <p:spPr bwMode="auto">
            <a:xfrm>
              <a:off x="5092" y="772"/>
              <a:ext cx="88" cy="80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25983" name="Rectangle 14"/>
            <p:cNvSpPr>
              <a:spLocks noChangeArrowheads="1"/>
            </p:cNvSpPr>
            <p:nvPr/>
          </p:nvSpPr>
          <p:spPr bwMode="auto">
            <a:xfrm>
              <a:off x="5188" y="772"/>
              <a:ext cx="184" cy="8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125984" name="Line 15"/>
            <p:cNvSpPr>
              <a:spLocks noChangeShapeType="1"/>
            </p:cNvSpPr>
            <p:nvPr/>
          </p:nvSpPr>
          <p:spPr bwMode="auto">
            <a:xfrm>
              <a:off x="4996" y="864"/>
              <a:ext cx="3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400">
                <a:latin typeface="+mn-lt"/>
              </a:endParaRPr>
            </a:p>
          </p:txBody>
        </p:sp>
      </p:grpSp>
      <p:sp>
        <p:nvSpPr>
          <p:cNvPr id="125959" name="Rectangle 17"/>
          <p:cNvSpPr>
            <a:spLocks noChangeArrowheads="1"/>
          </p:cNvSpPr>
          <p:nvPr/>
        </p:nvSpPr>
        <p:spPr bwMode="auto">
          <a:xfrm>
            <a:off x="5684227" y="1085851"/>
            <a:ext cx="270909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S</a:t>
            </a:r>
          </a:p>
        </p:txBody>
      </p:sp>
      <p:sp>
        <p:nvSpPr>
          <p:cNvPr id="125960" name="Rectangle 18"/>
          <p:cNvSpPr>
            <a:spLocks noChangeArrowheads="1"/>
          </p:cNvSpPr>
          <p:nvPr/>
        </p:nvSpPr>
        <p:spPr bwMode="auto">
          <a:xfrm>
            <a:off x="7090997" y="1085851"/>
            <a:ext cx="272512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T</a:t>
            </a:r>
          </a:p>
        </p:txBody>
      </p:sp>
      <p:sp>
        <p:nvSpPr>
          <p:cNvPr id="125961" name="Line 19"/>
          <p:cNvSpPr>
            <a:spLocks noChangeShapeType="1"/>
          </p:cNvSpPr>
          <p:nvPr/>
        </p:nvSpPr>
        <p:spPr bwMode="auto">
          <a:xfrm>
            <a:off x="5990492" y="1600200"/>
            <a:ext cx="152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25962" name="Rectangle 20"/>
          <p:cNvSpPr>
            <a:spLocks noChangeArrowheads="1"/>
          </p:cNvSpPr>
          <p:nvPr/>
        </p:nvSpPr>
        <p:spPr bwMode="auto">
          <a:xfrm>
            <a:off x="6995115" y="2533651"/>
            <a:ext cx="849720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de-DE" sz="1400">
                <a:latin typeface="+mn-lt"/>
              </a:rPr>
              <a:t>Fremd-</a:t>
            </a:r>
          </a:p>
          <a:p>
            <a:pPr algn="ctr"/>
            <a:r>
              <a:rPr lang="de-DE" sz="1400">
                <a:latin typeface="+mn-lt"/>
              </a:rPr>
              <a:t>schlüssel</a:t>
            </a:r>
          </a:p>
        </p:txBody>
      </p:sp>
      <p:sp>
        <p:nvSpPr>
          <p:cNvPr id="125963" name="Rectangle 21"/>
          <p:cNvSpPr>
            <a:spLocks noChangeArrowheads="1"/>
          </p:cNvSpPr>
          <p:nvPr/>
        </p:nvSpPr>
        <p:spPr bwMode="auto">
          <a:xfrm>
            <a:off x="5880515" y="3514452"/>
            <a:ext cx="269631" cy="1282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+mn-lt"/>
            </a:endParaRPr>
          </a:p>
        </p:txBody>
      </p:sp>
      <p:sp>
        <p:nvSpPr>
          <p:cNvPr id="125964" name="Rectangle 22"/>
          <p:cNvSpPr>
            <a:spLocks noChangeArrowheads="1"/>
          </p:cNvSpPr>
          <p:nvPr/>
        </p:nvSpPr>
        <p:spPr bwMode="auto">
          <a:xfrm>
            <a:off x="6161868" y="3514452"/>
            <a:ext cx="128954" cy="1282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400">
              <a:latin typeface="+mn-lt"/>
            </a:endParaRPr>
          </a:p>
        </p:txBody>
      </p:sp>
      <p:sp>
        <p:nvSpPr>
          <p:cNvPr id="125965" name="Rectangle 23"/>
          <p:cNvSpPr>
            <a:spLocks noChangeArrowheads="1"/>
          </p:cNvSpPr>
          <p:nvPr/>
        </p:nvSpPr>
        <p:spPr bwMode="auto">
          <a:xfrm>
            <a:off x="6302545" y="3514452"/>
            <a:ext cx="128954" cy="1282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400">
              <a:latin typeface="+mn-lt"/>
            </a:endParaRPr>
          </a:p>
        </p:txBody>
      </p:sp>
      <p:sp>
        <p:nvSpPr>
          <p:cNvPr id="125966" name="Line 24"/>
          <p:cNvSpPr>
            <a:spLocks noChangeShapeType="1"/>
          </p:cNvSpPr>
          <p:nvPr/>
        </p:nvSpPr>
        <p:spPr bwMode="auto">
          <a:xfrm>
            <a:off x="5880514" y="3812902"/>
            <a:ext cx="55098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25967" name="Rectangle 25"/>
          <p:cNvSpPr>
            <a:spLocks noChangeArrowheads="1"/>
          </p:cNvSpPr>
          <p:nvPr/>
        </p:nvSpPr>
        <p:spPr bwMode="auto">
          <a:xfrm>
            <a:off x="5838020" y="3527153"/>
            <a:ext cx="36067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Nr</a:t>
            </a:r>
          </a:p>
        </p:txBody>
      </p:sp>
      <p:sp>
        <p:nvSpPr>
          <p:cNvPr id="125968" name="Rectangle 26"/>
          <p:cNvSpPr>
            <a:spLocks noChangeArrowheads="1"/>
          </p:cNvSpPr>
          <p:nvPr/>
        </p:nvSpPr>
        <p:spPr bwMode="auto">
          <a:xfrm>
            <a:off x="5580112" y="3222353"/>
            <a:ext cx="92584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Abteilung</a:t>
            </a:r>
          </a:p>
        </p:txBody>
      </p:sp>
      <p:sp>
        <p:nvSpPr>
          <p:cNvPr id="125969" name="Rectangle 27"/>
          <p:cNvSpPr>
            <a:spLocks noChangeArrowheads="1"/>
          </p:cNvSpPr>
          <p:nvPr/>
        </p:nvSpPr>
        <p:spPr bwMode="auto">
          <a:xfrm>
            <a:off x="5880514" y="4124052"/>
            <a:ext cx="550985" cy="139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400">
              <a:latin typeface="+mn-lt"/>
            </a:endParaRPr>
          </a:p>
        </p:txBody>
      </p:sp>
      <p:sp>
        <p:nvSpPr>
          <p:cNvPr id="125970" name="Rectangle 28"/>
          <p:cNvSpPr>
            <a:spLocks noChangeArrowheads="1"/>
          </p:cNvSpPr>
          <p:nvPr/>
        </p:nvSpPr>
        <p:spPr bwMode="auto">
          <a:xfrm>
            <a:off x="5580112" y="4060553"/>
            <a:ext cx="272512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a</a:t>
            </a:r>
          </a:p>
        </p:txBody>
      </p:sp>
      <p:sp>
        <p:nvSpPr>
          <p:cNvPr id="125971" name="Rectangle 29"/>
          <p:cNvSpPr>
            <a:spLocks noChangeArrowheads="1"/>
          </p:cNvSpPr>
          <p:nvPr/>
        </p:nvSpPr>
        <p:spPr bwMode="auto">
          <a:xfrm>
            <a:off x="7146607" y="3514452"/>
            <a:ext cx="128954" cy="1282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400">
              <a:latin typeface="+mn-lt"/>
            </a:endParaRPr>
          </a:p>
        </p:txBody>
      </p:sp>
      <p:sp>
        <p:nvSpPr>
          <p:cNvPr id="125972" name="Rectangle 30"/>
          <p:cNvSpPr>
            <a:spLocks noChangeArrowheads="1"/>
          </p:cNvSpPr>
          <p:nvPr/>
        </p:nvSpPr>
        <p:spPr bwMode="auto">
          <a:xfrm>
            <a:off x="7287284" y="3514452"/>
            <a:ext cx="832338" cy="1282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400">
              <a:latin typeface="+mn-lt"/>
            </a:endParaRPr>
          </a:p>
        </p:txBody>
      </p:sp>
      <p:sp>
        <p:nvSpPr>
          <p:cNvPr id="125973" name="Rectangle 31"/>
          <p:cNvSpPr>
            <a:spLocks noChangeArrowheads="1"/>
          </p:cNvSpPr>
          <p:nvPr/>
        </p:nvSpPr>
        <p:spPr bwMode="auto">
          <a:xfrm>
            <a:off x="8131345" y="3514452"/>
            <a:ext cx="269631" cy="1282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400">
              <a:latin typeface="+mn-lt"/>
            </a:endParaRPr>
          </a:p>
        </p:txBody>
      </p:sp>
      <p:sp>
        <p:nvSpPr>
          <p:cNvPr id="125974" name="Line 32"/>
          <p:cNvSpPr>
            <a:spLocks noChangeShapeType="1"/>
          </p:cNvSpPr>
          <p:nvPr/>
        </p:nvSpPr>
        <p:spPr bwMode="auto">
          <a:xfrm>
            <a:off x="7146607" y="3812902"/>
            <a:ext cx="125436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25975" name="Rectangle 33"/>
          <p:cNvSpPr>
            <a:spLocks noChangeArrowheads="1"/>
          </p:cNvSpPr>
          <p:nvPr/>
        </p:nvSpPr>
        <p:spPr bwMode="auto">
          <a:xfrm>
            <a:off x="6986881" y="3222353"/>
            <a:ext cx="104195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Mitarbeiter</a:t>
            </a:r>
          </a:p>
        </p:txBody>
      </p:sp>
      <p:sp>
        <p:nvSpPr>
          <p:cNvPr id="125976" name="Rectangle 34"/>
          <p:cNvSpPr>
            <a:spLocks noChangeArrowheads="1"/>
          </p:cNvSpPr>
          <p:nvPr/>
        </p:nvSpPr>
        <p:spPr bwMode="auto">
          <a:xfrm>
            <a:off x="7197897" y="3527153"/>
            <a:ext cx="925843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Abteilung</a:t>
            </a:r>
          </a:p>
        </p:txBody>
      </p:sp>
      <p:sp>
        <p:nvSpPr>
          <p:cNvPr id="125977" name="Rectangle 35"/>
          <p:cNvSpPr>
            <a:spLocks noChangeArrowheads="1"/>
          </p:cNvSpPr>
          <p:nvPr/>
        </p:nvSpPr>
        <p:spPr bwMode="auto">
          <a:xfrm>
            <a:off x="7146607" y="4352652"/>
            <a:ext cx="1254369" cy="139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400">
              <a:latin typeface="+mn-lt"/>
            </a:endParaRPr>
          </a:p>
        </p:txBody>
      </p:sp>
      <p:sp>
        <p:nvSpPr>
          <p:cNvPr id="125978" name="Rectangle 36"/>
          <p:cNvSpPr>
            <a:spLocks noChangeArrowheads="1"/>
          </p:cNvSpPr>
          <p:nvPr/>
        </p:nvSpPr>
        <p:spPr bwMode="auto">
          <a:xfrm>
            <a:off x="6846204" y="4289153"/>
            <a:ext cx="332477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m</a:t>
            </a:r>
          </a:p>
        </p:txBody>
      </p:sp>
      <p:sp>
        <p:nvSpPr>
          <p:cNvPr id="125979" name="Line 37"/>
          <p:cNvSpPr>
            <a:spLocks noChangeShapeType="1"/>
          </p:cNvSpPr>
          <p:nvPr/>
        </p:nvSpPr>
        <p:spPr bwMode="auto">
          <a:xfrm flipH="1">
            <a:off x="6079807" y="3965302"/>
            <a:ext cx="127781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 sz="1400">
              <a:latin typeface="+mn-lt"/>
            </a:endParaRPr>
          </a:p>
        </p:txBody>
      </p:sp>
      <p:sp>
        <p:nvSpPr>
          <p:cNvPr id="125980" name="Text Box 38"/>
          <p:cNvSpPr txBox="1">
            <a:spLocks noChangeArrowheads="1"/>
          </p:cNvSpPr>
          <p:nvPr/>
        </p:nvSpPr>
        <p:spPr bwMode="auto">
          <a:xfrm>
            <a:off x="2094036" y="6081714"/>
            <a:ext cx="5168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de-DE" dirty="0" smtClean="0">
                <a:latin typeface="+mn-lt"/>
                <a:sym typeface="Symbol" charset="0"/>
              </a:rPr>
              <a:t>∀</a:t>
            </a:r>
            <a:r>
              <a:rPr lang="de-DE" dirty="0" smtClean="0">
                <a:latin typeface="+mn-lt"/>
              </a:rPr>
              <a:t> </a:t>
            </a:r>
            <a:r>
              <a:rPr lang="de-DE" dirty="0">
                <a:latin typeface="+mn-lt"/>
              </a:rPr>
              <a:t>m </a:t>
            </a:r>
            <a:r>
              <a:rPr lang="de-DE" dirty="0" smtClean="0">
                <a:latin typeface="+mn-lt"/>
                <a:sym typeface="Symbol" charset="0"/>
              </a:rPr>
              <a:t>∈</a:t>
            </a:r>
            <a:r>
              <a:rPr lang="de-DE" dirty="0" smtClean="0">
                <a:latin typeface="+mn-lt"/>
              </a:rPr>
              <a:t> </a:t>
            </a:r>
            <a:r>
              <a:rPr lang="de-DE" dirty="0">
                <a:latin typeface="+mn-lt"/>
              </a:rPr>
              <a:t>Mitarbeiter : </a:t>
            </a:r>
            <a:r>
              <a:rPr lang="de-DE" dirty="0" smtClean="0">
                <a:latin typeface="+mn-lt"/>
                <a:sym typeface="Symbol" charset="0"/>
              </a:rPr>
              <a:t>∃</a:t>
            </a:r>
            <a:r>
              <a:rPr lang="de-DE" dirty="0" smtClean="0">
                <a:latin typeface="+mn-lt"/>
              </a:rPr>
              <a:t> </a:t>
            </a:r>
            <a:r>
              <a:rPr lang="de-DE" dirty="0">
                <a:latin typeface="+mn-lt"/>
              </a:rPr>
              <a:t>a </a:t>
            </a:r>
            <a:r>
              <a:rPr lang="de-DE" dirty="0" smtClean="0">
                <a:latin typeface="+mn-lt"/>
                <a:sym typeface="Symbol" charset="0"/>
              </a:rPr>
              <a:t>∈ </a:t>
            </a:r>
            <a:r>
              <a:rPr lang="de-DE" dirty="0">
                <a:latin typeface="+mn-lt"/>
              </a:rPr>
              <a:t>Abteilung: </a:t>
            </a:r>
            <a:r>
              <a:rPr lang="de-DE" dirty="0" err="1" smtClean="0">
                <a:latin typeface="+mn-lt"/>
              </a:rPr>
              <a:t>m.Abteilung</a:t>
            </a:r>
            <a:r>
              <a:rPr lang="de-DE" dirty="0" smtClean="0">
                <a:latin typeface="+mn-lt"/>
              </a:rPr>
              <a:t> = </a:t>
            </a:r>
            <a:r>
              <a:rPr lang="de-DE" dirty="0" err="1" smtClean="0">
                <a:latin typeface="+mn-lt"/>
              </a:rPr>
              <a:t>a.Nr</a:t>
            </a:r>
            <a:endParaRPr lang="de-DE" dirty="0"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4089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Referentielle Integrität </a:t>
            </a:r>
            <a:r>
              <a:rPr lang="de-DE" sz="1800">
                <a:latin typeface="+mn-lt"/>
                <a:ea typeface="ＭＳ Ｐゴシック" charset="0"/>
                <a:cs typeface="ＭＳ Ｐゴシック" charset="0"/>
              </a:rPr>
              <a:t>(2)</a:t>
            </a:r>
          </a:p>
        </p:txBody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  <a:cs typeface="ＭＳ Ｐゴシック" charset="0"/>
              </a:rPr>
              <a:t>Im allgemeinen besteht </a:t>
            </a:r>
            <a:r>
              <a:rPr lang="de-DE" sz="1800" dirty="0" smtClean="0">
                <a:ea typeface="ＭＳ Ｐゴシック" charset="0"/>
                <a:cs typeface="ＭＳ Ｐゴシック" charset="0"/>
              </a:rPr>
              <a:t>Fremdschlüssel </a:t>
            </a:r>
            <a:r>
              <a:rPr lang="de-DE" sz="1800" dirty="0">
                <a:ea typeface="ＭＳ Ｐゴシック" charset="0"/>
                <a:cs typeface="ＭＳ Ｐゴシック" charset="0"/>
              </a:rPr>
              <a:t>einer Tabelle</a:t>
            </a:r>
            <a:r>
              <a:rPr lang="de-DE" sz="1800" i="1" dirty="0">
                <a:ea typeface="ＭＳ Ｐゴシック" charset="0"/>
                <a:cs typeface="ＭＳ Ｐゴシック" charset="0"/>
              </a:rPr>
              <a:t> </a:t>
            </a:r>
            <a:r>
              <a:rPr lang="de-DE" sz="1800" dirty="0">
                <a:ea typeface="ＭＳ Ｐゴシック" charset="0"/>
                <a:cs typeface="ＭＳ Ｐゴシック" charset="0"/>
              </a:rPr>
              <a:t>T</a:t>
            </a:r>
            <a:r>
              <a:rPr lang="de-DE" sz="1800" i="1" dirty="0">
                <a:ea typeface="ＭＳ Ｐゴシック" charset="0"/>
                <a:cs typeface="ＭＳ Ｐゴシック" charset="0"/>
              </a:rPr>
              <a:t> </a:t>
            </a:r>
            <a:r>
              <a:rPr lang="de-DE" sz="1800" dirty="0">
                <a:ea typeface="ＭＳ Ｐゴシック" charset="0"/>
                <a:cs typeface="ＭＳ Ｐゴシック" charset="0"/>
              </a:rPr>
              <a:t>aus </a:t>
            </a:r>
            <a:r>
              <a:rPr lang="de-DE" sz="1800" dirty="0" smtClean="0">
                <a:ea typeface="ＭＳ Ｐゴシック" charset="0"/>
                <a:cs typeface="ＭＳ Ｐゴシック" charset="0"/>
              </a:rPr>
              <a:t>Liste </a:t>
            </a:r>
            <a:r>
              <a:rPr lang="de-DE" sz="1800" dirty="0">
                <a:ea typeface="ＭＳ Ｐゴシック" charset="0"/>
                <a:cs typeface="ＭＳ Ｐゴシック" charset="0"/>
              </a:rPr>
              <a:t>von Spalten, </a:t>
            </a:r>
            <a:r>
              <a:rPr lang="de-DE" sz="1800" dirty="0" smtClean="0">
                <a:ea typeface="ＭＳ Ｐゴシック" charset="0"/>
                <a:cs typeface="ＭＳ Ｐゴシック" charset="0"/>
              </a:rPr>
              <a:t/>
            </a:r>
            <a:br>
              <a:rPr lang="de-DE" sz="1800" dirty="0" smtClean="0">
                <a:ea typeface="ＭＳ Ｐゴシック" charset="0"/>
                <a:cs typeface="ＭＳ Ｐゴシック" charset="0"/>
              </a:rPr>
            </a:br>
            <a:r>
              <a:rPr lang="de-DE" sz="1800" dirty="0" smtClean="0">
                <a:ea typeface="ＭＳ Ｐゴシック" charset="0"/>
                <a:cs typeface="ＭＳ Ｐゴシック" charset="0"/>
              </a:rPr>
              <a:t>der </a:t>
            </a:r>
            <a:r>
              <a:rPr lang="de-DE" sz="1800" dirty="0">
                <a:ea typeface="ＭＳ Ｐゴシック" charset="0"/>
                <a:cs typeface="ＭＳ Ｐゴシック" charset="0"/>
              </a:rPr>
              <a:t>eine typkompatible Liste von Spalten in S entspricht:</a:t>
            </a: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de-DE" sz="1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  <a:cs typeface="ＭＳ Ｐゴシック" charset="0"/>
              </a:rPr>
              <a:t>Sind B</a:t>
            </a:r>
            <a:r>
              <a:rPr lang="de-DE" sz="1800" baseline="-25000" dirty="0">
                <a:ea typeface="ＭＳ Ｐゴシック" charset="0"/>
                <a:cs typeface="ＭＳ Ｐゴシック" charset="0"/>
              </a:rPr>
              <a:t>1</a:t>
            </a:r>
            <a:r>
              <a:rPr lang="de-DE" sz="1800" dirty="0">
                <a:ea typeface="ＭＳ Ｐゴシック" charset="0"/>
                <a:cs typeface="ＭＳ Ｐゴシック" charset="0"/>
              </a:rPr>
              <a:t>, B</a:t>
            </a:r>
            <a:r>
              <a:rPr lang="de-DE" sz="1800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de-DE" sz="1800" dirty="0">
                <a:ea typeface="ＭＳ Ｐゴシック" charset="0"/>
                <a:cs typeface="ＭＳ Ｐゴシック" charset="0"/>
              </a:rPr>
              <a:t>, ...,</a:t>
            </a:r>
            <a:r>
              <a:rPr lang="de-DE" sz="1800" dirty="0" err="1">
                <a:ea typeface="ＭＳ Ｐゴシック" charset="0"/>
                <a:cs typeface="ＭＳ Ｐゴシック" charset="0"/>
              </a:rPr>
              <a:t>B</a:t>
            </a:r>
            <a:r>
              <a:rPr lang="de-DE" sz="1800" baseline="-25000" dirty="0" err="1">
                <a:ea typeface="ＭＳ Ｐゴシック" charset="0"/>
                <a:cs typeface="ＭＳ Ｐゴシック" charset="0"/>
              </a:rPr>
              <a:t>n</a:t>
            </a:r>
            <a:r>
              <a:rPr lang="de-DE" sz="1800" dirty="0">
                <a:ea typeface="ＭＳ Ｐゴシック" charset="0"/>
                <a:cs typeface="ＭＳ Ｐゴシック" charset="0"/>
              </a:rPr>
              <a:t> die Primärschlüsselspalten von S, kann ihre Angabe entfallen.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690197" y="1924050"/>
            <a:ext cx="6970321" cy="951542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>
                <a:latin typeface="Courier New" charset="0"/>
              </a:rPr>
              <a:t>create table </a:t>
            </a:r>
            <a:r>
              <a:rPr lang="de-DE" sz="1400">
                <a:latin typeface="Courier New" charset="0"/>
              </a:rPr>
              <a:t>T</a:t>
            </a:r>
          </a:p>
          <a:p>
            <a:pPr>
              <a:defRPr/>
            </a:pPr>
            <a:r>
              <a:rPr lang="de-DE" sz="1400">
                <a:latin typeface="Courier New" charset="0"/>
              </a:rPr>
              <a:t>  (...</a:t>
            </a:r>
          </a:p>
          <a:p>
            <a:pPr>
              <a:defRPr/>
            </a:pPr>
            <a:r>
              <a:rPr lang="de-DE" sz="1400">
                <a:latin typeface="Courier New" charset="0"/>
              </a:rPr>
              <a:t>   </a:t>
            </a:r>
            <a:r>
              <a:rPr lang="de-DE" sz="1400" b="1">
                <a:latin typeface="Courier New" charset="0"/>
              </a:rPr>
              <a:t>constraint</a:t>
            </a:r>
            <a:r>
              <a:rPr lang="de-DE" sz="1400">
                <a:latin typeface="Courier New" charset="0"/>
              </a:rPr>
              <a:t> Name</a:t>
            </a:r>
          </a:p>
          <a:p>
            <a:pPr>
              <a:defRPr/>
            </a:pPr>
            <a:r>
              <a:rPr lang="de-DE" sz="1400">
                <a:latin typeface="Courier New" charset="0"/>
              </a:rPr>
              <a:t>     </a:t>
            </a:r>
            <a:r>
              <a:rPr lang="de-DE" sz="1400" b="1">
                <a:latin typeface="Courier New" charset="0"/>
              </a:rPr>
              <a:t>foreign key</a:t>
            </a:r>
            <a:r>
              <a:rPr lang="de-DE" sz="1400">
                <a:latin typeface="Courier New" charset="0"/>
              </a:rPr>
              <a:t>(A</a:t>
            </a:r>
            <a:r>
              <a:rPr lang="de-DE" sz="1400" baseline="-25000">
                <a:latin typeface="Courier New" charset="0"/>
              </a:rPr>
              <a:t>1</a:t>
            </a:r>
            <a:r>
              <a:rPr lang="de-DE" sz="1400">
                <a:latin typeface="Courier New" charset="0"/>
              </a:rPr>
              <a:t>, A</a:t>
            </a:r>
            <a:r>
              <a:rPr lang="de-DE" sz="1400" baseline="-25000">
                <a:latin typeface="Courier New" charset="0"/>
              </a:rPr>
              <a:t>2</a:t>
            </a:r>
            <a:r>
              <a:rPr lang="de-DE" sz="1400">
                <a:latin typeface="Courier New" charset="0"/>
              </a:rPr>
              <a:t>, ..., A</a:t>
            </a:r>
            <a:r>
              <a:rPr lang="de-DE" sz="1400" baseline="-25000">
                <a:latin typeface="Courier New" charset="0"/>
              </a:rPr>
              <a:t>n</a:t>
            </a:r>
            <a:r>
              <a:rPr lang="de-DE" sz="1400">
                <a:latin typeface="Courier New" charset="0"/>
              </a:rPr>
              <a:t>) </a:t>
            </a:r>
            <a:r>
              <a:rPr lang="de-DE" sz="1400" b="1">
                <a:latin typeface="Courier New" charset="0"/>
              </a:rPr>
              <a:t>references</a:t>
            </a:r>
            <a:r>
              <a:rPr lang="de-DE" sz="1400">
                <a:latin typeface="Courier New" charset="0"/>
              </a:rPr>
              <a:t> (S(B</a:t>
            </a:r>
            <a:r>
              <a:rPr lang="de-DE" sz="1400" baseline="-25000">
                <a:latin typeface="Courier New" charset="0"/>
              </a:rPr>
              <a:t>1</a:t>
            </a:r>
            <a:r>
              <a:rPr lang="de-DE" sz="1400">
                <a:latin typeface="Courier New" charset="0"/>
              </a:rPr>
              <a:t>, B</a:t>
            </a:r>
            <a:r>
              <a:rPr lang="de-DE" sz="1400" baseline="-25000">
                <a:latin typeface="Courier New" charset="0"/>
              </a:rPr>
              <a:t>2</a:t>
            </a:r>
            <a:r>
              <a:rPr lang="de-DE" sz="1400">
                <a:latin typeface="Courier New" charset="0"/>
              </a:rPr>
              <a:t>, ..., B</a:t>
            </a:r>
            <a:r>
              <a:rPr lang="de-DE" sz="1400" baseline="-25000">
                <a:latin typeface="Courier New" charset="0"/>
              </a:rPr>
              <a:t>n</a:t>
            </a:r>
            <a:r>
              <a:rPr lang="de-DE" sz="1400">
                <a:latin typeface="Courier New" charset="0"/>
              </a:rPr>
              <a:t>))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1336431" y="4191000"/>
            <a:ext cx="6402395" cy="64376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800" b="1">
                <a:latin typeface="+mn-lt"/>
              </a:rPr>
              <a:t>Beachte</a:t>
            </a:r>
            <a:r>
              <a:rPr lang="de-DE" sz="1800">
                <a:latin typeface="+mn-lt"/>
              </a:rPr>
              <a:t>: Rekursive Beziehungen (z.B. Abteilung : Oberabteilung)</a:t>
            </a:r>
          </a:p>
          <a:p>
            <a:pPr>
              <a:defRPr/>
            </a:pPr>
            <a:r>
              <a:rPr lang="de-DE" sz="1800">
                <a:latin typeface="+mn-lt"/>
              </a:rPr>
              <a:t>führen zu reflexiven Fremdschlüsseldeklarationen (S = T).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9324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Behandlung von Integritätsverletzungen </a:t>
            </a:r>
            <a:r>
              <a:rPr lang="de-DE" sz="1800">
                <a:latin typeface="+mn-lt"/>
                <a:ea typeface="ＭＳ Ｐゴシック" charset="0"/>
                <a:cs typeface="ＭＳ Ｐゴシック" charset="0"/>
              </a:rPr>
              <a:t>(1)</a:t>
            </a:r>
          </a:p>
        </p:txBody>
      </p:sp>
      <p:sp>
        <p:nvSpPr>
          <p:cNvPr id="12800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sz="2400" dirty="0" smtClean="0">
                <a:ea typeface="ＭＳ Ｐゴシック" charset="0"/>
              </a:rPr>
              <a:t>Annahme: Fremdschlüsselreferenz von T nach S</a:t>
            </a:r>
          </a:p>
          <a:p>
            <a:r>
              <a:rPr lang="de-DE" sz="2400" dirty="0" smtClean="0">
                <a:ea typeface="ＭＳ Ｐゴシック" charset="0"/>
              </a:rPr>
              <a:t>Fremdschlüsselintegrität durch </a:t>
            </a:r>
            <a:r>
              <a:rPr lang="de-DE" sz="2400" dirty="0">
                <a:ea typeface="ＭＳ Ｐゴシック" charset="0"/>
              </a:rPr>
              <a:t>vier Operationen </a:t>
            </a:r>
            <a:r>
              <a:rPr lang="de-DE" sz="2400" dirty="0" smtClean="0">
                <a:ea typeface="ＭＳ Ｐゴシック" charset="0"/>
              </a:rPr>
              <a:t>verletzbar:</a:t>
            </a:r>
            <a:br>
              <a:rPr lang="de-DE" sz="2400" dirty="0" smtClean="0">
                <a:ea typeface="ＭＳ Ｐゴシック" charset="0"/>
              </a:rPr>
            </a:br>
            <a:endParaRPr lang="de-DE" sz="2400" dirty="0">
              <a:ea typeface="ＭＳ Ｐゴシック" charset="0"/>
            </a:endParaRPr>
          </a:p>
          <a:p>
            <a:pPr lvl="3"/>
            <a:r>
              <a:rPr lang="de-DE" sz="1800" b="1" dirty="0" err="1" smtClean="0">
                <a:ea typeface="ＭＳ Ｐゴシック" charset="0"/>
              </a:rPr>
              <a:t>insert</a:t>
            </a:r>
            <a:r>
              <a:rPr lang="de-DE" sz="1800" b="1" dirty="0" smtClean="0">
                <a:ea typeface="ＭＳ Ｐゴシック" charset="0"/>
              </a:rPr>
              <a:t> </a:t>
            </a:r>
            <a:r>
              <a:rPr lang="de-DE" sz="1800" b="1" dirty="0" err="1">
                <a:ea typeface="ＭＳ Ｐゴシック" charset="0"/>
              </a:rPr>
              <a:t>into</a:t>
            </a:r>
            <a:r>
              <a:rPr lang="de-DE" sz="1800" b="1" dirty="0">
                <a:ea typeface="ＭＳ Ｐゴシック" charset="0"/>
              </a:rPr>
              <a:t> </a:t>
            </a:r>
            <a:r>
              <a:rPr lang="de-DE" sz="1800" dirty="0">
                <a:ea typeface="ＭＳ Ｐゴシック" charset="0"/>
              </a:rPr>
              <a:t>T</a:t>
            </a:r>
          </a:p>
          <a:p>
            <a:pPr lvl="3"/>
            <a:r>
              <a:rPr lang="de-DE" sz="1800" b="1" dirty="0" smtClean="0">
                <a:ea typeface="ＭＳ Ｐゴシック" charset="0"/>
              </a:rPr>
              <a:t>update</a:t>
            </a:r>
            <a:r>
              <a:rPr lang="de-DE" sz="1800" dirty="0" smtClean="0">
                <a:ea typeface="ＭＳ Ｐゴシック" charset="0"/>
              </a:rPr>
              <a:t> </a:t>
            </a:r>
            <a:r>
              <a:rPr lang="de-DE" sz="1800" dirty="0">
                <a:ea typeface="ＭＳ Ｐゴシック" charset="0"/>
              </a:rPr>
              <a:t>T </a:t>
            </a:r>
            <a:r>
              <a:rPr lang="de-DE" sz="1800" b="1" dirty="0" err="1">
                <a:ea typeface="ＭＳ Ｐゴシック" charset="0"/>
              </a:rPr>
              <a:t>set</a:t>
            </a:r>
            <a:r>
              <a:rPr lang="de-DE" sz="1800" dirty="0">
                <a:ea typeface="ＭＳ Ｐゴシック" charset="0"/>
              </a:rPr>
              <a:t> ...</a:t>
            </a:r>
          </a:p>
          <a:p>
            <a:pPr lvl="3"/>
            <a:r>
              <a:rPr lang="de-DE" sz="1800" b="1" dirty="0" err="1" smtClean="0">
                <a:ea typeface="ＭＳ Ｐゴシック" charset="0"/>
              </a:rPr>
              <a:t>delete</a:t>
            </a:r>
            <a:r>
              <a:rPr lang="de-DE" sz="1800" b="1" dirty="0" smtClean="0">
                <a:ea typeface="ＭＳ Ｐゴシック" charset="0"/>
              </a:rPr>
              <a:t> </a:t>
            </a:r>
            <a:r>
              <a:rPr lang="de-DE" sz="1800" b="1" dirty="0" err="1">
                <a:ea typeface="ＭＳ Ｐゴシック" charset="0"/>
              </a:rPr>
              <a:t>from</a:t>
            </a:r>
            <a:r>
              <a:rPr lang="de-DE" sz="1800" b="1" dirty="0">
                <a:ea typeface="ＭＳ Ｐゴシック" charset="0"/>
              </a:rPr>
              <a:t> </a:t>
            </a:r>
            <a:r>
              <a:rPr lang="de-DE" sz="1800" dirty="0">
                <a:ea typeface="ＭＳ Ｐゴシック" charset="0"/>
              </a:rPr>
              <a:t>S</a:t>
            </a:r>
          </a:p>
          <a:p>
            <a:pPr lvl="3"/>
            <a:r>
              <a:rPr lang="de-DE" sz="1800" b="1" dirty="0" smtClean="0">
                <a:ea typeface="ＭＳ Ｐゴシック" charset="0"/>
              </a:rPr>
              <a:t>update</a:t>
            </a:r>
            <a:r>
              <a:rPr lang="de-DE" sz="1800" dirty="0" smtClean="0">
                <a:ea typeface="ＭＳ Ｐゴシック" charset="0"/>
              </a:rPr>
              <a:t> </a:t>
            </a:r>
            <a:r>
              <a:rPr lang="de-DE" sz="1800" dirty="0">
                <a:ea typeface="ＭＳ Ｐゴシック" charset="0"/>
              </a:rPr>
              <a:t>S </a:t>
            </a:r>
            <a:r>
              <a:rPr lang="de-DE" sz="1800" b="1" dirty="0" err="1">
                <a:ea typeface="ＭＳ Ｐゴシック" charset="0"/>
              </a:rPr>
              <a:t>set</a:t>
            </a:r>
            <a:r>
              <a:rPr lang="de-DE" sz="1800" dirty="0">
                <a:ea typeface="ＭＳ Ｐゴシック" charset="0"/>
              </a:rPr>
              <a:t> ...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808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Behandlung von Integritätsverletzungen </a:t>
            </a:r>
            <a:r>
              <a:rPr lang="de-DE" sz="1800">
                <a:latin typeface="+mn-lt"/>
                <a:ea typeface="ＭＳ Ｐゴシック" charset="0"/>
                <a:cs typeface="ＭＳ Ｐゴシック" charset="0"/>
              </a:rPr>
              <a:t>(2)</a:t>
            </a:r>
          </a:p>
        </p:txBody>
      </p:sp>
      <p:sp>
        <p:nvSpPr>
          <p:cNvPr id="12902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sz="2400" dirty="0" smtClean="0">
                <a:ea typeface="ＭＳ Ｐゴシック" charset="0"/>
              </a:rPr>
              <a:t>Fall </a:t>
            </a:r>
            <a:r>
              <a:rPr lang="de-DE" sz="2400" dirty="0">
                <a:ea typeface="ＭＳ Ｐゴシック" charset="0"/>
              </a:rPr>
              <a:t>1 und </a:t>
            </a:r>
            <a:r>
              <a:rPr lang="de-DE" sz="2400" dirty="0" smtClean="0">
                <a:ea typeface="ＭＳ Ｐゴシック" charset="0"/>
              </a:rPr>
              <a:t>2:  </a:t>
            </a:r>
          </a:p>
          <a:p>
            <a:pPr lvl="1"/>
            <a:r>
              <a:rPr lang="de-DE" sz="2000" dirty="0" smtClean="0">
                <a:ea typeface="ＭＳ Ｐゴシック" charset="0"/>
              </a:rPr>
              <a:t>Fremdschlüsselreferenz in S evtl. nicht definiert (</a:t>
            </a:r>
            <a:r>
              <a:rPr lang="de-DE" sz="2000" dirty="0" smtClean="0">
                <a:ea typeface="ＭＳ Ｐゴシック" charset="0"/>
                <a:sym typeface="Wingdings"/>
              </a:rPr>
              <a:t> </a:t>
            </a:r>
            <a:r>
              <a:rPr lang="de-DE" sz="2000" dirty="0" smtClean="0">
                <a:ea typeface="ＭＳ Ｐゴシック" charset="0"/>
              </a:rPr>
              <a:t>Fehler)</a:t>
            </a:r>
          </a:p>
          <a:p>
            <a:r>
              <a:rPr lang="de-DE" sz="2400" dirty="0" smtClean="0">
                <a:ea typeface="ＭＳ Ｐゴシック" charset="0"/>
              </a:rPr>
              <a:t>Fall </a:t>
            </a:r>
            <a:r>
              <a:rPr lang="de-DE" sz="2400" dirty="0">
                <a:ea typeface="ＭＳ Ｐゴシック" charset="0"/>
              </a:rPr>
              <a:t>3 oder </a:t>
            </a:r>
            <a:r>
              <a:rPr lang="de-DE" sz="2400" dirty="0" smtClean="0">
                <a:ea typeface="ＭＳ Ｐゴシック" charset="0"/>
              </a:rPr>
              <a:t>4:</a:t>
            </a:r>
          </a:p>
          <a:p>
            <a:pPr lvl="1"/>
            <a:r>
              <a:rPr lang="de-DE" sz="2000" dirty="0" smtClean="0">
                <a:ea typeface="ＭＳ Ｐゴシック" charset="0"/>
              </a:rPr>
              <a:t>Tupel in S gelöscht, auf das Fremdschlüsselreferenz zeigt </a:t>
            </a:r>
            <a:r>
              <a:rPr lang="de-DE" sz="2000" dirty="0">
                <a:ea typeface="ＭＳ Ｐゴシック" charset="0"/>
              </a:rPr>
              <a:t>(</a:t>
            </a:r>
            <a:r>
              <a:rPr lang="de-DE" sz="2000" dirty="0">
                <a:ea typeface="ＭＳ Ｐゴシック" charset="0"/>
                <a:sym typeface="Wingdings"/>
              </a:rPr>
              <a:t> </a:t>
            </a:r>
            <a:r>
              <a:rPr lang="de-DE" sz="2000" dirty="0">
                <a:ea typeface="ＭＳ Ｐゴシック" charset="0"/>
              </a:rPr>
              <a:t>Fehler</a:t>
            </a:r>
            <a:r>
              <a:rPr lang="de-DE" sz="2000" dirty="0" smtClean="0">
                <a:ea typeface="ＭＳ Ｐゴシック" charset="0"/>
              </a:rPr>
              <a:t>)</a:t>
            </a:r>
          </a:p>
          <a:p>
            <a:pPr lvl="1"/>
            <a:r>
              <a:rPr lang="de-DE" sz="2000" dirty="0" smtClean="0">
                <a:ea typeface="ＭＳ Ｐゴシック" charset="0"/>
              </a:rPr>
              <a:t>Fehlerbehandlung kann angegeben werden</a:t>
            </a:r>
          </a:p>
          <a:p>
            <a:pPr lvl="2"/>
            <a:r>
              <a:rPr lang="de-DE" sz="1800" b="1" dirty="0" err="1" smtClean="0">
                <a:ea typeface="ＭＳ Ｐゴシック" charset="0"/>
              </a:rPr>
              <a:t>set</a:t>
            </a:r>
            <a:r>
              <a:rPr lang="de-DE" sz="1800" b="1" dirty="0" smtClean="0">
                <a:ea typeface="ＭＳ Ｐゴシック" charset="0"/>
              </a:rPr>
              <a:t> null</a:t>
            </a:r>
            <a:r>
              <a:rPr lang="de-DE" sz="1800" dirty="0" smtClean="0">
                <a:ea typeface="ＭＳ Ｐゴシック" charset="0"/>
              </a:rPr>
              <a:t>: Der Fremdschlüsselwert aller betroffener Reihen </a:t>
            </a:r>
            <a:br>
              <a:rPr lang="de-DE" sz="1800" dirty="0" smtClean="0">
                <a:ea typeface="ＭＳ Ｐゴシック" charset="0"/>
              </a:rPr>
            </a:br>
            <a:r>
              <a:rPr lang="de-DE" sz="1800" dirty="0" smtClean="0">
                <a:ea typeface="ＭＳ Ｐゴシック" charset="0"/>
              </a:rPr>
              <a:t>in T durch </a:t>
            </a:r>
            <a:r>
              <a:rPr lang="de-DE" sz="1800" b="1" dirty="0" smtClean="0">
                <a:ea typeface="ＭＳ Ｐゴシック" charset="0"/>
              </a:rPr>
              <a:t>null</a:t>
            </a:r>
            <a:r>
              <a:rPr lang="de-DE" sz="1800" dirty="0" smtClean="0">
                <a:ea typeface="ＭＳ Ｐゴシック" charset="0"/>
              </a:rPr>
              <a:t> ersetzt</a:t>
            </a:r>
          </a:p>
          <a:p>
            <a:pPr lvl="2"/>
            <a:r>
              <a:rPr lang="de-DE" sz="1800" b="1" dirty="0" err="1" smtClean="0">
                <a:ea typeface="ＭＳ Ｐゴシック" charset="0"/>
              </a:rPr>
              <a:t>set</a:t>
            </a:r>
            <a:r>
              <a:rPr lang="de-DE" sz="1800" b="1" dirty="0" smtClean="0">
                <a:ea typeface="ＭＳ Ｐゴシック" charset="0"/>
              </a:rPr>
              <a:t> </a:t>
            </a:r>
            <a:r>
              <a:rPr lang="de-DE" sz="1800" b="1" dirty="0" err="1" smtClean="0">
                <a:ea typeface="ＭＳ Ｐゴシック" charset="0"/>
              </a:rPr>
              <a:t>default</a:t>
            </a:r>
            <a:r>
              <a:rPr lang="de-DE" sz="1800" dirty="0" smtClean="0">
                <a:ea typeface="ＭＳ Ｐゴシック" charset="0"/>
              </a:rPr>
              <a:t>: Der Fremdschlüsselwert aller betroffener Reihen </a:t>
            </a:r>
            <a:br>
              <a:rPr lang="de-DE" sz="1800" dirty="0" smtClean="0">
                <a:ea typeface="ＭＳ Ｐゴシック" charset="0"/>
              </a:rPr>
            </a:br>
            <a:r>
              <a:rPr lang="de-DE" sz="1800" dirty="0" smtClean="0">
                <a:ea typeface="ＭＳ Ｐゴシック" charset="0"/>
              </a:rPr>
              <a:t>in T durch Standardwert der Fremdschlüsselspalte ersetzt</a:t>
            </a:r>
          </a:p>
          <a:p>
            <a:pPr lvl="2"/>
            <a:r>
              <a:rPr lang="de-DE" sz="1800" b="1" dirty="0" err="1" smtClean="0">
                <a:ea typeface="ＭＳ Ｐゴシック" charset="0"/>
              </a:rPr>
              <a:t>cascade</a:t>
            </a:r>
            <a:r>
              <a:rPr lang="de-DE" sz="1800" dirty="0" smtClean="0">
                <a:ea typeface="ＭＳ Ｐゴシック" charset="0"/>
              </a:rPr>
              <a:t>: </a:t>
            </a:r>
          </a:p>
          <a:p>
            <a:pPr lvl="3"/>
            <a:r>
              <a:rPr lang="de-DE" sz="1600" dirty="0" smtClean="0">
                <a:ea typeface="ＭＳ Ｐゴシック" charset="0"/>
              </a:rPr>
              <a:t>Im Fall 3 (</a:t>
            </a:r>
            <a:r>
              <a:rPr lang="de-DE" sz="1600" b="1" dirty="0" err="1" smtClean="0">
                <a:ea typeface="ＭＳ Ｐゴシック" charset="0"/>
              </a:rPr>
              <a:t>delete</a:t>
            </a:r>
            <a:r>
              <a:rPr lang="de-DE" sz="1600" dirty="0" smtClean="0">
                <a:ea typeface="ＭＳ Ｐゴシック" charset="0"/>
              </a:rPr>
              <a:t>) betroffene Reihen in T gelöscht </a:t>
            </a:r>
          </a:p>
          <a:p>
            <a:pPr lvl="3"/>
            <a:r>
              <a:rPr lang="de-DE" sz="1600" dirty="0" smtClean="0">
                <a:ea typeface="ＭＳ Ｐゴシック" charset="0"/>
              </a:rPr>
              <a:t>Im Falle 4 (</a:t>
            </a:r>
            <a:r>
              <a:rPr lang="de-DE" sz="1600" b="1" dirty="0" smtClean="0">
                <a:ea typeface="ＭＳ Ｐゴシック" charset="0"/>
              </a:rPr>
              <a:t>update</a:t>
            </a:r>
            <a:r>
              <a:rPr lang="de-DE" sz="1600" dirty="0" smtClean="0">
                <a:ea typeface="ＭＳ Ｐゴシック" charset="0"/>
              </a:rPr>
              <a:t>) Fremdschlüsselwerte aller betroffener Reihen in T durch die </a:t>
            </a:r>
            <a:r>
              <a:rPr lang="de-DE" sz="1600" b="1" dirty="0" smtClean="0">
                <a:ea typeface="ＭＳ Ｐゴシック" charset="0"/>
              </a:rPr>
              <a:t>neuen</a:t>
            </a:r>
            <a:r>
              <a:rPr lang="de-DE" sz="1600" dirty="0" smtClean="0">
                <a:ea typeface="ＭＳ Ｐゴシック" charset="0"/>
              </a:rPr>
              <a:t> Schlüsselwerte der korrespondierenden Reihen ersetzt</a:t>
            </a:r>
          </a:p>
          <a:p>
            <a:pPr lvl="2"/>
            <a:r>
              <a:rPr lang="de-DE" sz="1800" b="1" dirty="0" err="1" smtClean="0">
                <a:ea typeface="ＭＳ Ｐゴシック" charset="0"/>
              </a:rPr>
              <a:t>no</a:t>
            </a:r>
            <a:r>
              <a:rPr lang="de-DE" sz="1800" b="1" dirty="0" smtClean="0">
                <a:ea typeface="ＭＳ Ｐゴシック" charset="0"/>
              </a:rPr>
              <a:t> </a:t>
            </a:r>
            <a:r>
              <a:rPr lang="de-DE" sz="1800" b="1" dirty="0" err="1" smtClean="0">
                <a:ea typeface="ＭＳ Ｐゴシック" charset="0"/>
              </a:rPr>
              <a:t>action</a:t>
            </a:r>
            <a:r>
              <a:rPr lang="de-DE" sz="1800" dirty="0" smtClean="0">
                <a:ea typeface="ＭＳ Ｐゴシック" charset="0"/>
              </a:rPr>
              <a:t>: Anweisung zur Änderung von S wird ignoriert</a:t>
            </a:r>
            <a:endParaRPr lang="de-DE" sz="2000" dirty="0"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879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Zeitpunkt der Integritätsprüfung</a:t>
            </a:r>
          </a:p>
        </p:txBody>
      </p:sp>
      <p:sp>
        <p:nvSpPr>
          <p:cNvPr id="13005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sz="2000" dirty="0" smtClean="0">
                <a:ea typeface="ＭＳ Ｐゴシック" charset="0"/>
              </a:rPr>
              <a:t>Transaktionsende (</a:t>
            </a:r>
            <a:r>
              <a:rPr lang="de-DE" sz="2000" dirty="0" err="1" smtClean="0">
                <a:ea typeface="ＭＳ Ｐゴシック" charset="0"/>
              </a:rPr>
              <a:t>deferrable</a:t>
            </a:r>
            <a:r>
              <a:rPr lang="de-DE" sz="2000" dirty="0" smtClean="0">
                <a:ea typeface="ＭＳ Ｐゴシック" charset="0"/>
              </a:rPr>
              <a:t>)</a:t>
            </a:r>
          </a:p>
          <a:p>
            <a:r>
              <a:rPr lang="de-DE" sz="2000" dirty="0" smtClean="0">
                <a:ea typeface="ＭＳ Ｐゴシック" charset="0"/>
              </a:rPr>
              <a:t>Nach jeder SQL-Anweisung (not </a:t>
            </a:r>
            <a:r>
              <a:rPr lang="de-DE" sz="2000" dirty="0" err="1" smtClean="0">
                <a:ea typeface="ＭＳ Ｐゴシック" charset="0"/>
              </a:rPr>
              <a:t>deferrable</a:t>
            </a:r>
            <a:r>
              <a:rPr lang="de-DE" sz="2000" dirty="0" smtClean="0">
                <a:ea typeface="ＭＳ Ｐゴシック" charset="0"/>
              </a:rPr>
              <a:t>)</a:t>
            </a:r>
            <a:endParaRPr lang="de-DE" sz="2000" dirty="0"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711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7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2389769"/>
              </p:ext>
            </p:extLst>
          </p:nvPr>
        </p:nvGraphicFramePr>
        <p:xfrm>
          <a:off x="1863969" y="4448176"/>
          <a:ext cx="3974123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196" name="ABC FlowCharter" r:id="rId3" imgW="1143000" imgH="838200" progId="ABCFlow">
                  <p:embed/>
                </p:oleObj>
              </mc:Choice>
              <mc:Fallback>
                <p:oleObj name="ABC FlowCharter" r:id="rId3" imgW="1143000" imgH="838200" progId="ABCFlow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969" y="4448176"/>
                        <a:ext cx="3974123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07763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8" name="Line 5"/>
          <p:cNvSpPr>
            <a:spLocks noChangeShapeType="1"/>
          </p:cNvSpPr>
          <p:nvPr/>
        </p:nvSpPr>
        <p:spPr bwMode="auto">
          <a:xfrm flipH="1">
            <a:off x="4917831" y="2368550"/>
            <a:ext cx="293077" cy="257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34819" name="Line 6"/>
          <p:cNvSpPr>
            <a:spLocks noChangeShapeType="1"/>
          </p:cNvSpPr>
          <p:nvPr/>
        </p:nvSpPr>
        <p:spPr bwMode="auto">
          <a:xfrm>
            <a:off x="920261" y="2362200"/>
            <a:ext cx="25204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grpSp>
        <p:nvGrpSpPr>
          <p:cNvPr id="34820" name="Group 10"/>
          <p:cNvGrpSpPr>
            <a:grpSpLocks/>
          </p:cNvGrpSpPr>
          <p:nvPr/>
        </p:nvGrpSpPr>
        <p:grpSpPr bwMode="auto">
          <a:xfrm>
            <a:off x="1055077" y="2292350"/>
            <a:ext cx="422031" cy="139700"/>
            <a:chOff x="720" y="1444"/>
            <a:chExt cx="288" cy="88"/>
          </a:xfrm>
        </p:grpSpPr>
        <p:sp>
          <p:nvSpPr>
            <p:cNvPr id="34880" name="Line 7"/>
            <p:cNvSpPr>
              <a:spLocks noChangeShapeType="1"/>
            </p:cNvSpPr>
            <p:nvPr/>
          </p:nvSpPr>
          <p:spPr bwMode="auto">
            <a:xfrm>
              <a:off x="720" y="1444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4881" name="Line 8"/>
            <p:cNvSpPr>
              <a:spLocks noChangeShapeType="1"/>
            </p:cNvSpPr>
            <p:nvPr/>
          </p:nvSpPr>
          <p:spPr bwMode="auto">
            <a:xfrm>
              <a:off x="1008" y="1444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4882" name="Line 9"/>
            <p:cNvSpPr>
              <a:spLocks noChangeShapeType="1"/>
            </p:cNvSpPr>
            <p:nvPr/>
          </p:nvSpPr>
          <p:spPr bwMode="auto">
            <a:xfrm>
              <a:off x="736" y="1488"/>
              <a:ext cx="25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34821" name="Group 14"/>
          <p:cNvGrpSpPr>
            <a:grpSpLocks/>
          </p:cNvGrpSpPr>
          <p:nvPr/>
        </p:nvGrpSpPr>
        <p:grpSpPr bwMode="auto">
          <a:xfrm>
            <a:off x="2321169" y="2292350"/>
            <a:ext cx="422031" cy="139700"/>
            <a:chOff x="1584" y="1444"/>
            <a:chExt cx="288" cy="88"/>
          </a:xfrm>
        </p:grpSpPr>
        <p:sp>
          <p:nvSpPr>
            <p:cNvPr id="34877" name="Line 11"/>
            <p:cNvSpPr>
              <a:spLocks noChangeShapeType="1"/>
            </p:cNvSpPr>
            <p:nvPr/>
          </p:nvSpPr>
          <p:spPr bwMode="auto">
            <a:xfrm>
              <a:off x="1584" y="1444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4878" name="Line 12"/>
            <p:cNvSpPr>
              <a:spLocks noChangeShapeType="1"/>
            </p:cNvSpPr>
            <p:nvPr/>
          </p:nvSpPr>
          <p:spPr bwMode="auto">
            <a:xfrm>
              <a:off x="1872" y="1444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4879" name="Line 13"/>
            <p:cNvSpPr>
              <a:spLocks noChangeShapeType="1"/>
            </p:cNvSpPr>
            <p:nvPr/>
          </p:nvSpPr>
          <p:spPr bwMode="auto">
            <a:xfrm>
              <a:off x="1600" y="1488"/>
              <a:ext cx="25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34822" name="Line 15"/>
          <p:cNvSpPr>
            <a:spLocks noChangeShapeType="1"/>
          </p:cNvSpPr>
          <p:nvPr/>
        </p:nvSpPr>
        <p:spPr bwMode="auto">
          <a:xfrm>
            <a:off x="4788877" y="2362200"/>
            <a:ext cx="25204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grpSp>
        <p:nvGrpSpPr>
          <p:cNvPr id="34823" name="Group 19"/>
          <p:cNvGrpSpPr>
            <a:grpSpLocks/>
          </p:cNvGrpSpPr>
          <p:nvPr/>
        </p:nvGrpSpPr>
        <p:grpSpPr bwMode="auto">
          <a:xfrm>
            <a:off x="4923692" y="2292350"/>
            <a:ext cx="422031" cy="139700"/>
            <a:chOff x="3360" y="1444"/>
            <a:chExt cx="288" cy="88"/>
          </a:xfrm>
        </p:grpSpPr>
        <p:sp>
          <p:nvSpPr>
            <p:cNvPr id="34874" name="Line 16"/>
            <p:cNvSpPr>
              <a:spLocks noChangeShapeType="1"/>
            </p:cNvSpPr>
            <p:nvPr/>
          </p:nvSpPr>
          <p:spPr bwMode="auto">
            <a:xfrm>
              <a:off x="3360" y="1444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4875" name="Line 17"/>
            <p:cNvSpPr>
              <a:spLocks noChangeShapeType="1"/>
            </p:cNvSpPr>
            <p:nvPr/>
          </p:nvSpPr>
          <p:spPr bwMode="auto">
            <a:xfrm>
              <a:off x="3648" y="1444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4876" name="Line 18"/>
            <p:cNvSpPr>
              <a:spLocks noChangeShapeType="1"/>
            </p:cNvSpPr>
            <p:nvPr/>
          </p:nvSpPr>
          <p:spPr bwMode="auto">
            <a:xfrm>
              <a:off x="3376" y="1488"/>
              <a:ext cx="25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34824" name="Group 23"/>
          <p:cNvGrpSpPr>
            <a:grpSpLocks/>
          </p:cNvGrpSpPr>
          <p:nvPr/>
        </p:nvGrpSpPr>
        <p:grpSpPr bwMode="auto">
          <a:xfrm>
            <a:off x="6189785" y="2292350"/>
            <a:ext cx="422031" cy="139700"/>
            <a:chOff x="4224" y="1444"/>
            <a:chExt cx="288" cy="88"/>
          </a:xfrm>
        </p:grpSpPr>
        <p:sp>
          <p:nvSpPr>
            <p:cNvPr id="34871" name="Line 20"/>
            <p:cNvSpPr>
              <a:spLocks noChangeShapeType="1"/>
            </p:cNvSpPr>
            <p:nvPr/>
          </p:nvSpPr>
          <p:spPr bwMode="auto">
            <a:xfrm>
              <a:off x="4224" y="1444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4872" name="Line 21"/>
            <p:cNvSpPr>
              <a:spLocks noChangeShapeType="1"/>
            </p:cNvSpPr>
            <p:nvPr/>
          </p:nvSpPr>
          <p:spPr bwMode="auto">
            <a:xfrm>
              <a:off x="4512" y="1444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4873" name="Line 22"/>
            <p:cNvSpPr>
              <a:spLocks noChangeShapeType="1"/>
            </p:cNvSpPr>
            <p:nvPr/>
          </p:nvSpPr>
          <p:spPr bwMode="auto">
            <a:xfrm>
              <a:off x="4240" y="1488"/>
              <a:ext cx="25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34825" name="Line 24"/>
          <p:cNvSpPr>
            <a:spLocks noChangeShapeType="1"/>
          </p:cNvSpPr>
          <p:nvPr/>
        </p:nvSpPr>
        <p:spPr bwMode="auto">
          <a:xfrm>
            <a:off x="920261" y="3429000"/>
            <a:ext cx="25204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grpSp>
        <p:nvGrpSpPr>
          <p:cNvPr id="34826" name="Group 28"/>
          <p:cNvGrpSpPr>
            <a:grpSpLocks/>
          </p:cNvGrpSpPr>
          <p:nvPr/>
        </p:nvGrpSpPr>
        <p:grpSpPr bwMode="auto">
          <a:xfrm>
            <a:off x="1055077" y="3359150"/>
            <a:ext cx="422031" cy="139700"/>
            <a:chOff x="720" y="2116"/>
            <a:chExt cx="288" cy="88"/>
          </a:xfrm>
        </p:grpSpPr>
        <p:sp>
          <p:nvSpPr>
            <p:cNvPr id="34868" name="Line 25"/>
            <p:cNvSpPr>
              <a:spLocks noChangeShapeType="1"/>
            </p:cNvSpPr>
            <p:nvPr/>
          </p:nvSpPr>
          <p:spPr bwMode="auto">
            <a:xfrm>
              <a:off x="720" y="2116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4869" name="Line 26"/>
            <p:cNvSpPr>
              <a:spLocks noChangeShapeType="1"/>
            </p:cNvSpPr>
            <p:nvPr/>
          </p:nvSpPr>
          <p:spPr bwMode="auto">
            <a:xfrm>
              <a:off x="1008" y="2116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4870" name="Line 27"/>
            <p:cNvSpPr>
              <a:spLocks noChangeShapeType="1"/>
            </p:cNvSpPr>
            <p:nvPr/>
          </p:nvSpPr>
          <p:spPr bwMode="auto">
            <a:xfrm>
              <a:off x="736" y="2160"/>
              <a:ext cx="25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grpSp>
        <p:nvGrpSpPr>
          <p:cNvPr id="34827" name="Group 32"/>
          <p:cNvGrpSpPr>
            <a:grpSpLocks/>
          </p:cNvGrpSpPr>
          <p:nvPr/>
        </p:nvGrpSpPr>
        <p:grpSpPr bwMode="auto">
          <a:xfrm>
            <a:off x="2321169" y="3359150"/>
            <a:ext cx="422031" cy="139700"/>
            <a:chOff x="1584" y="2116"/>
            <a:chExt cx="288" cy="88"/>
          </a:xfrm>
        </p:grpSpPr>
        <p:sp>
          <p:nvSpPr>
            <p:cNvPr id="34865" name="Line 29"/>
            <p:cNvSpPr>
              <a:spLocks noChangeShapeType="1"/>
            </p:cNvSpPr>
            <p:nvPr/>
          </p:nvSpPr>
          <p:spPr bwMode="auto">
            <a:xfrm>
              <a:off x="1584" y="2116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4866" name="Line 30"/>
            <p:cNvSpPr>
              <a:spLocks noChangeShapeType="1"/>
            </p:cNvSpPr>
            <p:nvPr/>
          </p:nvSpPr>
          <p:spPr bwMode="auto">
            <a:xfrm>
              <a:off x="1872" y="2116"/>
              <a:ext cx="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34867" name="Line 31"/>
            <p:cNvSpPr>
              <a:spLocks noChangeShapeType="1"/>
            </p:cNvSpPr>
            <p:nvPr/>
          </p:nvSpPr>
          <p:spPr bwMode="auto">
            <a:xfrm>
              <a:off x="1600" y="2160"/>
              <a:ext cx="256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34828" name="Rectangle 33"/>
          <p:cNvSpPr>
            <a:spLocks noChangeArrowheads="1"/>
          </p:cNvSpPr>
          <p:nvPr/>
        </p:nvSpPr>
        <p:spPr bwMode="auto">
          <a:xfrm>
            <a:off x="830874" y="1924051"/>
            <a:ext cx="1074013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dirty="0" smtClean="0">
                <a:latin typeface="+mn-lt"/>
              </a:rPr>
              <a:t>Prozess </a:t>
            </a:r>
            <a:r>
              <a:rPr lang="de-DE" dirty="0">
                <a:latin typeface="+mn-lt"/>
              </a:rPr>
              <a:t>1</a:t>
            </a:r>
          </a:p>
        </p:txBody>
      </p:sp>
      <p:sp>
        <p:nvSpPr>
          <p:cNvPr id="34829" name="Rectangle 34"/>
          <p:cNvSpPr>
            <a:spLocks noChangeArrowheads="1"/>
          </p:cNvSpPr>
          <p:nvPr/>
        </p:nvSpPr>
        <p:spPr bwMode="auto">
          <a:xfrm>
            <a:off x="830874" y="3067051"/>
            <a:ext cx="1074013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dirty="0" smtClean="0">
                <a:latin typeface="+mn-lt"/>
              </a:rPr>
              <a:t>Prozess </a:t>
            </a:r>
            <a:r>
              <a:rPr lang="de-DE" dirty="0">
                <a:latin typeface="+mn-lt"/>
              </a:rPr>
              <a:t>2</a:t>
            </a:r>
          </a:p>
        </p:txBody>
      </p:sp>
      <p:sp>
        <p:nvSpPr>
          <p:cNvPr id="34830" name="Rectangle 35"/>
          <p:cNvSpPr>
            <a:spLocks noChangeArrowheads="1"/>
          </p:cNvSpPr>
          <p:nvPr/>
        </p:nvSpPr>
        <p:spPr bwMode="auto">
          <a:xfrm>
            <a:off x="4840166" y="2000251"/>
            <a:ext cx="1074013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dirty="0" smtClean="0">
                <a:latin typeface="+mn-lt"/>
              </a:rPr>
              <a:t>Prozess </a:t>
            </a:r>
            <a:r>
              <a:rPr lang="de-DE" dirty="0">
                <a:latin typeface="+mn-lt"/>
              </a:rPr>
              <a:t>3</a:t>
            </a:r>
          </a:p>
        </p:txBody>
      </p:sp>
      <p:sp>
        <p:nvSpPr>
          <p:cNvPr id="34831" name="Oval 36"/>
          <p:cNvSpPr>
            <a:spLocks noChangeArrowheads="1"/>
          </p:cNvSpPr>
          <p:nvPr/>
        </p:nvSpPr>
        <p:spPr bwMode="auto">
          <a:xfrm>
            <a:off x="4788877" y="4959350"/>
            <a:ext cx="269631" cy="292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34832" name="Oval 37"/>
          <p:cNvSpPr>
            <a:spLocks noChangeArrowheads="1"/>
          </p:cNvSpPr>
          <p:nvPr/>
        </p:nvSpPr>
        <p:spPr bwMode="auto">
          <a:xfrm>
            <a:off x="3030415" y="5111750"/>
            <a:ext cx="269631" cy="292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34833" name="Oval 38"/>
          <p:cNvSpPr>
            <a:spLocks noChangeArrowheads="1"/>
          </p:cNvSpPr>
          <p:nvPr/>
        </p:nvSpPr>
        <p:spPr bwMode="auto">
          <a:xfrm>
            <a:off x="2467708" y="4959350"/>
            <a:ext cx="269631" cy="292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34834" name="Oval 39"/>
          <p:cNvSpPr>
            <a:spLocks noChangeArrowheads="1"/>
          </p:cNvSpPr>
          <p:nvPr/>
        </p:nvSpPr>
        <p:spPr bwMode="auto">
          <a:xfrm>
            <a:off x="3944815" y="5035550"/>
            <a:ext cx="269631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34835" name="Line 40"/>
          <p:cNvSpPr>
            <a:spLocks noChangeShapeType="1"/>
          </p:cNvSpPr>
          <p:nvPr/>
        </p:nvSpPr>
        <p:spPr bwMode="auto">
          <a:xfrm>
            <a:off x="1271954" y="3435350"/>
            <a:ext cx="1254369" cy="158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34836" name="Line 41"/>
          <p:cNvSpPr>
            <a:spLocks noChangeShapeType="1"/>
          </p:cNvSpPr>
          <p:nvPr/>
        </p:nvSpPr>
        <p:spPr bwMode="auto">
          <a:xfrm>
            <a:off x="1271954" y="2368550"/>
            <a:ext cx="1817077" cy="2730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34837" name="Line 42"/>
          <p:cNvSpPr>
            <a:spLocks noChangeShapeType="1"/>
          </p:cNvSpPr>
          <p:nvPr/>
        </p:nvSpPr>
        <p:spPr bwMode="auto">
          <a:xfrm>
            <a:off x="2538046" y="3435350"/>
            <a:ext cx="1395046" cy="166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34838" name="Line 43"/>
          <p:cNvSpPr>
            <a:spLocks noChangeShapeType="1"/>
          </p:cNvSpPr>
          <p:nvPr/>
        </p:nvSpPr>
        <p:spPr bwMode="auto">
          <a:xfrm>
            <a:off x="2538046" y="2368550"/>
            <a:ext cx="1535723" cy="265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34839" name="Line 44"/>
          <p:cNvSpPr>
            <a:spLocks noChangeShapeType="1"/>
          </p:cNvSpPr>
          <p:nvPr/>
        </p:nvSpPr>
        <p:spPr bwMode="auto">
          <a:xfrm flipH="1">
            <a:off x="4144108" y="2368550"/>
            <a:ext cx="1066800" cy="265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34840" name="Line 45"/>
          <p:cNvSpPr>
            <a:spLocks noChangeShapeType="1"/>
          </p:cNvSpPr>
          <p:nvPr/>
        </p:nvSpPr>
        <p:spPr bwMode="auto">
          <a:xfrm flipH="1">
            <a:off x="4988169" y="2368550"/>
            <a:ext cx="1418492" cy="2654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grpSp>
        <p:nvGrpSpPr>
          <p:cNvPr id="34841" name="Group 58"/>
          <p:cNvGrpSpPr>
            <a:grpSpLocks/>
          </p:cNvGrpSpPr>
          <p:nvPr/>
        </p:nvGrpSpPr>
        <p:grpSpPr bwMode="auto">
          <a:xfrm>
            <a:off x="6265985" y="4425950"/>
            <a:ext cx="2590800" cy="1587500"/>
            <a:chOff x="4276" y="2788"/>
            <a:chExt cx="1768" cy="1000"/>
          </a:xfrm>
        </p:grpSpPr>
        <p:sp>
          <p:nvSpPr>
            <p:cNvPr id="29742" name="Rectangle 46"/>
            <p:cNvSpPr>
              <a:spLocks noChangeArrowheads="1"/>
            </p:cNvSpPr>
            <p:nvPr/>
          </p:nvSpPr>
          <p:spPr bwMode="auto">
            <a:xfrm>
              <a:off x="4276" y="2788"/>
              <a:ext cx="1768" cy="1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+mn-lt"/>
              </a:endParaRPr>
            </a:p>
          </p:txBody>
        </p:sp>
        <p:grpSp>
          <p:nvGrpSpPr>
            <p:cNvPr id="34854" name="Group 50"/>
            <p:cNvGrpSpPr>
              <a:grpSpLocks/>
            </p:cNvGrpSpPr>
            <p:nvPr/>
          </p:nvGrpSpPr>
          <p:grpSpPr bwMode="auto">
            <a:xfrm>
              <a:off x="4416" y="3028"/>
              <a:ext cx="288" cy="88"/>
              <a:chOff x="4416" y="3028"/>
              <a:chExt cx="288" cy="88"/>
            </a:xfrm>
          </p:grpSpPr>
          <p:sp>
            <p:nvSpPr>
              <p:cNvPr id="34862" name="Line 47"/>
              <p:cNvSpPr>
                <a:spLocks noChangeShapeType="1"/>
              </p:cNvSpPr>
              <p:nvPr/>
            </p:nvSpPr>
            <p:spPr bwMode="auto">
              <a:xfrm>
                <a:off x="4416" y="3028"/>
                <a:ext cx="0" cy="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 sz="1400">
                  <a:latin typeface="+mn-lt"/>
                </a:endParaRPr>
              </a:p>
            </p:txBody>
          </p:sp>
          <p:sp>
            <p:nvSpPr>
              <p:cNvPr id="34863" name="Line 48"/>
              <p:cNvSpPr>
                <a:spLocks noChangeShapeType="1"/>
              </p:cNvSpPr>
              <p:nvPr/>
            </p:nvSpPr>
            <p:spPr bwMode="auto">
              <a:xfrm>
                <a:off x="4704" y="3028"/>
                <a:ext cx="0" cy="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 sz="1400">
                  <a:latin typeface="+mn-lt"/>
                </a:endParaRPr>
              </a:p>
            </p:txBody>
          </p:sp>
          <p:sp>
            <p:nvSpPr>
              <p:cNvPr id="34864" name="Line 49"/>
              <p:cNvSpPr>
                <a:spLocks noChangeShapeType="1"/>
              </p:cNvSpPr>
              <p:nvPr/>
            </p:nvSpPr>
            <p:spPr bwMode="auto">
              <a:xfrm>
                <a:off x="4432" y="3072"/>
                <a:ext cx="256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 sz="1400">
                  <a:latin typeface="+mn-lt"/>
                </a:endParaRPr>
              </a:p>
            </p:txBody>
          </p:sp>
        </p:grpSp>
        <p:sp>
          <p:nvSpPr>
            <p:cNvPr id="34855" name="Line 51"/>
            <p:cNvSpPr>
              <a:spLocks noChangeShapeType="1"/>
            </p:cNvSpPr>
            <p:nvPr/>
          </p:nvSpPr>
          <p:spPr bwMode="auto">
            <a:xfrm>
              <a:off x="4420" y="2880"/>
              <a:ext cx="2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 sz="1400">
                <a:latin typeface="+mn-lt"/>
              </a:endParaRPr>
            </a:p>
          </p:txBody>
        </p:sp>
        <p:sp>
          <p:nvSpPr>
            <p:cNvPr id="34856" name="Oval 52"/>
            <p:cNvSpPr>
              <a:spLocks noChangeArrowheads="1"/>
            </p:cNvSpPr>
            <p:nvPr/>
          </p:nvSpPr>
          <p:spPr bwMode="auto">
            <a:xfrm>
              <a:off x="4468" y="3220"/>
              <a:ext cx="184" cy="18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34857" name="Oval 53"/>
            <p:cNvSpPr>
              <a:spLocks noChangeArrowheads="1"/>
            </p:cNvSpPr>
            <p:nvPr/>
          </p:nvSpPr>
          <p:spPr bwMode="auto">
            <a:xfrm>
              <a:off x="4468" y="3508"/>
              <a:ext cx="184" cy="18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>
                <a:latin typeface="+mn-lt"/>
              </a:endParaRPr>
            </a:p>
          </p:txBody>
        </p:sp>
        <p:sp>
          <p:nvSpPr>
            <p:cNvPr id="34858" name="Rectangle 54"/>
            <p:cNvSpPr>
              <a:spLocks noChangeArrowheads="1"/>
            </p:cNvSpPr>
            <p:nvPr/>
          </p:nvSpPr>
          <p:spPr bwMode="auto">
            <a:xfrm>
              <a:off x="4791" y="2796"/>
              <a:ext cx="50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400" dirty="0" smtClean="0">
                  <a:latin typeface="+mn-lt"/>
                </a:rPr>
                <a:t>Prozess</a:t>
              </a:r>
              <a:endParaRPr lang="de-DE" sz="1400" dirty="0">
                <a:latin typeface="+mn-lt"/>
              </a:endParaRPr>
            </a:p>
          </p:txBody>
        </p:sp>
        <p:sp>
          <p:nvSpPr>
            <p:cNvPr id="34859" name="Rectangle 55"/>
            <p:cNvSpPr>
              <a:spLocks noChangeArrowheads="1"/>
            </p:cNvSpPr>
            <p:nvPr/>
          </p:nvSpPr>
          <p:spPr bwMode="auto">
            <a:xfrm>
              <a:off x="4791" y="2988"/>
              <a:ext cx="7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400" dirty="0">
                  <a:latin typeface="+mn-lt"/>
                </a:rPr>
                <a:t>Transaktion</a:t>
              </a:r>
            </a:p>
          </p:txBody>
        </p:sp>
        <p:sp>
          <p:nvSpPr>
            <p:cNvPr id="34860" name="Rectangle 56"/>
            <p:cNvSpPr>
              <a:spLocks noChangeArrowheads="1"/>
            </p:cNvSpPr>
            <p:nvPr/>
          </p:nvSpPr>
          <p:spPr bwMode="auto">
            <a:xfrm>
              <a:off x="4791" y="3228"/>
              <a:ext cx="100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400">
                  <a:latin typeface="+mn-lt"/>
                </a:rPr>
                <a:t>flüchtiges Objekt</a:t>
              </a:r>
            </a:p>
          </p:txBody>
        </p:sp>
        <p:sp>
          <p:nvSpPr>
            <p:cNvPr id="34861" name="Rectangle 57"/>
            <p:cNvSpPr>
              <a:spLocks noChangeArrowheads="1"/>
            </p:cNvSpPr>
            <p:nvPr/>
          </p:nvSpPr>
          <p:spPr bwMode="auto">
            <a:xfrm>
              <a:off x="4791" y="3516"/>
              <a:ext cx="111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de-DE" sz="1400">
                  <a:latin typeface="+mn-lt"/>
                </a:rPr>
                <a:t>persistentes Objekt</a:t>
              </a:r>
            </a:p>
          </p:txBody>
        </p:sp>
      </p:grpSp>
      <p:sp>
        <p:nvSpPr>
          <p:cNvPr id="34842" name="Rectangle 59"/>
          <p:cNvSpPr>
            <a:spLocks noChangeArrowheads="1"/>
          </p:cNvSpPr>
          <p:nvPr/>
        </p:nvSpPr>
        <p:spPr bwMode="auto">
          <a:xfrm>
            <a:off x="549520" y="3524251"/>
            <a:ext cx="1601207" cy="3667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i="1">
                <a:latin typeface="+mn-lt"/>
              </a:rPr>
              <a:t>Ergebnistabelle</a:t>
            </a:r>
          </a:p>
        </p:txBody>
      </p:sp>
      <p:sp>
        <p:nvSpPr>
          <p:cNvPr id="34843" name="Rectangle 60"/>
          <p:cNvSpPr>
            <a:spLocks noChangeArrowheads="1"/>
          </p:cNvSpPr>
          <p:nvPr/>
        </p:nvSpPr>
        <p:spPr bwMode="auto">
          <a:xfrm>
            <a:off x="2237643" y="3524251"/>
            <a:ext cx="1234313" cy="3667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i="1">
                <a:latin typeface="+mn-lt"/>
              </a:rPr>
              <a:t>Mitarbeiter</a:t>
            </a:r>
          </a:p>
        </p:txBody>
      </p:sp>
      <p:sp>
        <p:nvSpPr>
          <p:cNvPr id="34844" name="Rectangle 61"/>
          <p:cNvSpPr>
            <a:spLocks noChangeArrowheads="1"/>
          </p:cNvSpPr>
          <p:nvPr/>
        </p:nvSpPr>
        <p:spPr bwMode="auto">
          <a:xfrm>
            <a:off x="1182567" y="4972051"/>
            <a:ext cx="1029129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400">
                <a:latin typeface="+mn-lt"/>
              </a:rPr>
              <a:t>Datenbank</a:t>
            </a:r>
          </a:p>
        </p:txBody>
      </p:sp>
      <p:sp>
        <p:nvSpPr>
          <p:cNvPr id="34845" name="Rectangle 62"/>
          <p:cNvSpPr>
            <a:spLocks noChangeArrowheads="1"/>
          </p:cNvSpPr>
          <p:nvPr/>
        </p:nvSpPr>
        <p:spPr bwMode="auto">
          <a:xfrm>
            <a:off x="830874" y="2457451"/>
            <a:ext cx="1601207" cy="3667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i="1">
                <a:latin typeface="+mn-lt"/>
              </a:rPr>
              <a:t>Ergebnistabelle</a:t>
            </a:r>
          </a:p>
        </p:txBody>
      </p:sp>
      <p:sp>
        <p:nvSpPr>
          <p:cNvPr id="34846" name="Rectangle 63"/>
          <p:cNvSpPr>
            <a:spLocks noChangeArrowheads="1"/>
          </p:cNvSpPr>
          <p:nvPr/>
        </p:nvSpPr>
        <p:spPr bwMode="auto">
          <a:xfrm>
            <a:off x="2518997" y="2457451"/>
            <a:ext cx="1234313" cy="3667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i="1">
                <a:latin typeface="+mn-lt"/>
              </a:rPr>
              <a:t>Mitarbeiter</a:t>
            </a:r>
          </a:p>
        </p:txBody>
      </p:sp>
      <p:sp>
        <p:nvSpPr>
          <p:cNvPr id="34847" name="Rectangle 64"/>
          <p:cNvSpPr>
            <a:spLocks noChangeArrowheads="1"/>
          </p:cNvSpPr>
          <p:nvPr/>
        </p:nvSpPr>
        <p:spPr bwMode="auto">
          <a:xfrm>
            <a:off x="4699489" y="2457451"/>
            <a:ext cx="1234313" cy="3667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i="1">
                <a:latin typeface="+mn-lt"/>
              </a:rPr>
              <a:t>Mitarbeiter</a:t>
            </a:r>
          </a:p>
        </p:txBody>
      </p:sp>
      <p:sp>
        <p:nvSpPr>
          <p:cNvPr id="34848" name="Rectangle 65"/>
          <p:cNvSpPr>
            <a:spLocks noChangeArrowheads="1"/>
          </p:cNvSpPr>
          <p:nvPr/>
        </p:nvSpPr>
        <p:spPr bwMode="auto">
          <a:xfrm>
            <a:off x="4558812" y="3676651"/>
            <a:ext cx="1461785" cy="3667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i="1">
                <a:latin typeface="+mn-lt"/>
              </a:rPr>
              <a:t>Bewerbungen</a:t>
            </a:r>
          </a:p>
        </p:txBody>
      </p:sp>
      <p:sp>
        <p:nvSpPr>
          <p:cNvPr id="34849" name="Rectangle 66"/>
          <p:cNvSpPr>
            <a:spLocks noChangeArrowheads="1"/>
          </p:cNvSpPr>
          <p:nvPr/>
        </p:nvSpPr>
        <p:spPr bwMode="auto">
          <a:xfrm>
            <a:off x="5543550" y="2914651"/>
            <a:ext cx="1461785" cy="3667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i="1">
                <a:latin typeface="+mn-lt"/>
              </a:rPr>
              <a:t>Bewerbungen</a:t>
            </a:r>
          </a:p>
        </p:txBody>
      </p:sp>
      <p:sp>
        <p:nvSpPr>
          <p:cNvPr id="34850" name="Rectangle 67"/>
          <p:cNvSpPr>
            <a:spLocks noChangeArrowheads="1"/>
          </p:cNvSpPr>
          <p:nvPr/>
        </p:nvSpPr>
        <p:spPr bwMode="auto">
          <a:xfrm>
            <a:off x="573498" y="5798537"/>
            <a:ext cx="4414671" cy="36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de-DE" sz="1800" dirty="0">
                <a:solidFill>
                  <a:srgbClr val="063AFF"/>
                </a:solidFill>
                <a:latin typeface="+mn-lt"/>
              </a:rPr>
              <a:t>Transaktionen</a:t>
            </a:r>
            <a:r>
              <a:rPr lang="de-DE" sz="1800" dirty="0">
                <a:latin typeface="+mn-lt"/>
              </a:rPr>
              <a:t> schützen simultanen </a:t>
            </a:r>
            <a:r>
              <a:rPr lang="de-DE" sz="1800" dirty="0" smtClean="0">
                <a:latin typeface="+mn-lt"/>
              </a:rPr>
              <a:t>Zugriff</a:t>
            </a:r>
            <a:endParaRPr lang="de-DE" sz="1800" dirty="0">
              <a:latin typeface="+mn-lt"/>
            </a:endParaRPr>
          </a:p>
        </p:txBody>
      </p:sp>
      <p:sp>
        <p:nvSpPr>
          <p:cNvPr id="34851" name="Rectangle 68"/>
          <p:cNvSpPr>
            <a:spLocks noGrp="1" noChangeArrowheads="1"/>
          </p:cNvSpPr>
          <p:nvPr>
            <p:ph type="title"/>
          </p:nvPr>
        </p:nvSpPr>
        <p:spPr>
          <a:xfrm>
            <a:off x="351692" y="304801"/>
            <a:ext cx="8792308" cy="498475"/>
          </a:xfrm>
        </p:spPr>
        <p:txBody>
          <a:bodyPr/>
          <a:lstStyle/>
          <a:p>
            <a:r>
              <a:rPr lang="de-DE" sz="2800" dirty="0">
                <a:latin typeface="+mn-lt"/>
                <a:ea typeface="ＭＳ Ｐゴシック" charset="0"/>
                <a:cs typeface="ＭＳ Ｐゴシック" charset="0"/>
              </a:rPr>
              <a:t>Lebensdauer, Sichtbarkeit, gemeinsame Nutzung </a:t>
            </a:r>
            <a:r>
              <a:rPr lang="de-DE" sz="1600" dirty="0">
                <a:latin typeface="+mn-lt"/>
                <a:ea typeface="ＭＳ Ｐゴシック" charset="0"/>
                <a:cs typeface="ＭＳ Ｐゴシック" charset="0"/>
              </a:rPr>
              <a:t>(1)</a:t>
            </a:r>
            <a:endParaRPr lang="de-DE" sz="28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4852" name="Rectangle 6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sz="1800" dirty="0">
                <a:ea typeface="ＭＳ Ｐゴシック" charset="0"/>
                <a:cs typeface="ＭＳ Ｐゴシック" charset="0"/>
              </a:rPr>
              <a:t>Die gleiche Datenbank kann von verschiedenen informationsverarbeitenden Prozessen simultan oder sequentiell nacheinander benutzt werden.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4081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Zum Verständnis der Namensgebung...</a:t>
            </a:r>
            <a:endParaRPr lang="de-DE" dirty="0"/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7195745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6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title"/>
          </p:nvPr>
        </p:nvSpPr>
        <p:spPr>
          <a:xfrm>
            <a:off x="351693" y="266229"/>
            <a:ext cx="8440615" cy="498475"/>
          </a:xfrm>
        </p:spPr>
        <p:txBody>
          <a:bodyPr/>
          <a:lstStyle/>
          <a:p>
            <a:r>
              <a:rPr lang="de-DE" dirty="0" smtClean="0">
                <a:latin typeface="Arial" charset="0"/>
                <a:ea typeface="ＭＳ Ｐゴシック" charset="0"/>
                <a:cs typeface="ＭＳ Ｐゴシック" charset="0"/>
              </a:rPr>
              <a:t>SQL-Standardisierung</a:t>
            </a:r>
            <a:endParaRPr lang="de-DE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80</a:t>
            </a:fld>
            <a:endParaRPr lang="de-DE"/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351693" y="1124744"/>
            <a:ext cx="8440615" cy="482724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lnSpc>
                <a:spcPct val="90000"/>
              </a:lnSpc>
              <a:buFont typeface="Monotype Sorts" charset="0"/>
              <a:buNone/>
            </a:pPr>
            <a:r>
              <a:rPr lang="de-DE" sz="1600" b="1" kern="0" dirty="0" smtClean="0">
                <a:latin typeface="Arial" charset="0"/>
                <a:ea typeface="ＭＳ Ｐゴシック" charset="0"/>
              </a:rPr>
              <a:t>SQL-86:</a:t>
            </a:r>
          </a:p>
          <a:p>
            <a:pPr lvl="2">
              <a:lnSpc>
                <a:spcPct val="90000"/>
              </a:lnSpc>
            </a:pPr>
            <a:r>
              <a:rPr lang="de-DE" sz="1400" kern="0" dirty="0" smtClean="0">
                <a:latin typeface="Arial" charset="0"/>
                <a:ea typeface="ＭＳ Ｐゴシック" charset="0"/>
              </a:rPr>
              <a:t>ANSI X3.135-1986 Database Language SQL, 1986</a:t>
            </a:r>
          </a:p>
          <a:p>
            <a:pPr lvl="2">
              <a:lnSpc>
                <a:spcPct val="90000"/>
              </a:lnSpc>
            </a:pPr>
            <a:r>
              <a:rPr lang="de-DE" sz="1400" kern="0" dirty="0" smtClean="0">
                <a:latin typeface="Arial" charset="0"/>
                <a:ea typeface="ＭＳ Ｐゴシック" charset="0"/>
              </a:rPr>
              <a:t>ISO/IEC 9075:1986 Database Language SQL, 1986</a:t>
            </a:r>
            <a:endParaRPr lang="de-DE" sz="1600" kern="0" dirty="0" smtClean="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Monotype Sorts" charset="0"/>
              <a:buNone/>
            </a:pPr>
            <a:r>
              <a:rPr lang="de-DE" sz="1600" b="1" kern="0" dirty="0" smtClean="0">
                <a:latin typeface="Arial" charset="0"/>
                <a:ea typeface="ＭＳ Ｐゴシック" charset="0"/>
              </a:rPr>
              <a:t>SQL-89:</a:t>
            </a:r>
          </a:p>
          <a:p>
            <a:pPr lvl="2">
              <a:lnSpc>
                <a:spcPct val="90000"/>
              </a:lnSpc>
            </a:pPr>
            <a:r>
              <a:rPr lang="de-DE" sz="1400" kern="0" dirty="0" smtClean="0">
                <a:latin typeface="Arial" charset="0"/>
                <a:ea typeface="ＭＳ Ｐゴシック" charset="0"/>
              </a:rPr>
              <a:t>ANSI X3.135-1989 Database Language SQL, 1989</a:t>
            </a:r>
          </a:p>
          <a:p>
            <a:pPr lvl="2">
              <a:lnSpc>
                <a:spcPct val="90000"/>
              </a:lnSpc>
            </a:pPr>
            <a:r>
              <a:rPr lang="de-DE" sz="1400" kern="0" dirty="0" smtClean="0">
                <a:latin typeface="Arial" charset="0"/>
                <a:ea typeface="ＭＳ Ｐゴシック" charset="0"/>
              </a:rPr>
              <a:t>ISO/IEC 9075:1989 Database Language SQL, 1989</a:t>
            </a:r>
            <a:endParaRPr lang="de-DE" sz="1600" kern="0" dirty="0" smtClean="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Monotype Sorts" charset="0"/>
              <a:buNone/>
            </a:pPr>
            <a:r>
              <a:rPr lang="de-DE" sz="1600" b="1" kern="0" dirty="0" smtClean="0">
                <a:latin typeface="Arial" charset="0"/>
                <a:ea typeface="ＭＳ Ｐゴシック" charset="0"/>
              </a:rPr>
              <a:t>SQL-92:</a:t>
            </a:r>
          </a:p>
          <a:p>
            <a:pPr lvl="2">
              <a:lnSpc>
                <a:spcPct val="90000"/>
              </a:lnSpc>
            </a:pPr>
            <a:r>
              <a:rPr lang="de-DE" sz="1400" kern="0" dirty="0" smtClean="0">
                <a:latin typeface="Arial" charset="0"/>
                <a:ea typeface="ＭＳ Ｐゴシック" charset="0"/>
              </a:rPr>
              <a:t>ANSI X3.135-1992 Database Language SQL, 1992</a:t>
            </a:r>
          </a:p>
          <a:p>
            <a:pPr lvl="2">
              <a:lnSpc>
                <a:spcPct val="90000"/>
              </a:lnSpc>
            </a:pPr>
            <a:r>
              <a:rPr lang="de-DE" sz="1400" kern="0" dirty="0" smtClean="0">
                <a:latin typeface="Arial" charset="0"/>
                <a:ea typeface="ＭＳ Ｐゴシック" charset="0"/>
              </a:rPr>
              <a:t>ISO/IEC 9075:1992 Database Language SQL, 1992</a:t>
            </a:r>
          </a:p>
          <a:p>
            <a:pPr lvl="2">
              <a:lnSpc>
                <a:spcPct val="90000"/>
              </a:lnSpc>
            </a:pPr>
            <a:r>
              <a:rPr lang="de-DE" sz="1400" kern="0" dirty="0" smtClean="0">
                <a:latin typeface="Arial" charset="0"/>
                <a:ea typeface="ＭＳ Ｐゴシック" charset="0"/>
              </a:rPr>
              <a:t>DIN 66315 Informationstechnik - Datenbanksprache SQL, Aug. 1993</a:t>
            </a:r>
            <a:endParaRPr lang="de-DE" sz="1600" b="1" kern="0" dirty="0" smtClean="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Monotype Sorts" charset="0"/>
              <a:buNone/>
            </a:pPr>
            <a:r>
              <a:rPr lang="de-DE" sz="1600" b="1" kern="0" dirty="0" smtClean="0">
                <a:latin typeface="Arial" charset="0"/>
                <a:ea typeface="ＭＳ Ｐゴシック" charset="0"/>
              </a:rPr>
              <a:t>SQL-99:</a:t>
            </a:r>
          </a:p>
          <a:p>
            <a:pPr lvl="2">
              <a:lnSpc>
                <a:spcPct val="90000"/>
              </a:lnSpc>
            </a:pPr>
            <a:r>
              <a:rPr lang="de-DE" sz="1400" kern="0" dirty="0" smtClean="0">
                <a:latin typeface="Arial" charset="0"/>
                <a:ea typeface="ＭＳ Ｐゴシック" charset="0"/>
              </a:rPr>
              <a:t>ANSI/ISO/IEC Mehrteiliger Entwurf: Database Language SQL</a:t>
            </a:r>
          </a:p>
          <a:p>
            <a:pPr lvl="2">
              <a:lnSpc>
                <a:spcPct val="90000"/>
              </a:lnSpc>
            </a:pPr>
            <a:r>
              <a:rPr lang="de-DE" sz="1400" kern="0" dirty="0" smtClean="0">
                <a:latin typeface="Arial" charset="0"/>
                <a:ea typeface="ＭＳ Ｐゴシック" charset="0"/>
              </a:rPr>
              <a:t>ANSI/ISO/IEC 9075:1999: Verabschiedung der Teile 1 bis 5</a:t>
            </a:r>
            <a:br>
              <a:rPr lang="de-DE" sz="1400" kern="0" dirty="0" smtClean="0">
                <a:latin typeface="Arial" charset="0"/>
                <a:ea typeface="ＭＳ Ｐゴシック" charset="0"/>
              </a:rPr>
            </a:br>
            <a:r>
              <a:rPr lang="de-DE" sz="1400" kern="0" dirty="0" smtClean="0">
                <a:latin typeface="Arial" charset="0"/>
                <a:ea typeface="ＭＳ Ｐゴシック" charset="0"/>
              </a:rPr>
              <a:t>	</a:t>
            </a:r>
            <a:r>
              <a:rPr lang="de-DE" sz="1400" kern="0" dirty="0">
                <a:latin typeface="Arial" charset="0"/>
                <a:ea typeface="ＭＳ Ｐゴシック" charset="0"/>
              </a:rPr>
              <a:t>	</a:t>
            </a:r>
            <a:r>
              <a:rPr lang="de-DE" sz="1400" kern="0" dirty="0" smtClean="0">
                <a:latin typeface="Arial" charset="0"/>
                <a:ea typeface="ＭＳ Ｐゴシック" charset="0"/>
              </a:rPr>
              <a:t>9075:2000: Teil 10	9075:2001: Teil 9</a:t>
            </a:r>
          </a:p>
          <a:p>
            <a:pPr lvl="1">
              <a:lnSpc>
                <a:spcPct val="90000"/>
              </a:lnSpc>
              <a:buFont typeface="Monotype Sorts" charset="0"/>
              <a:buNone/>
            </a:pPr>
            <a:r>
              <a:rPr lang="de-DE" sz="1600" b="1" kern="0" dirty="0" smtClean="0">
                <a:latin typeface="Arial" charset="0"/>
                <a:ea typeface="ＭＳ Ｐゴシック" charset="0"/>
              </a:rPr>
              <a:t>SQL-2003/06:</a:t>
            </a:r>
          </a:p>
          <a:p>
            <a:pPr lvl="2">
              <a:lnSpc>
                <a:spcPct val="90000"/>
              </a:lnSpc>
            </a:pPr>
            <a:r>
              <a:rPr lang="de-DE" sz="1400" kern="0" dirty="0" smtClean="0">
                <a:latin typeface="Arial" charset="0"/>
                <a:ea typeface="ＭＳ Ｐゴシック" charset="0"/>
              </a:rPr>
              <a:t>ANSI/ISO/IEC Integration von XML in SQL</a:t>
            </a:r>
            <a:endParaRPr lang="de-DE" sz="1600" b="1" kern="0" dirty="0" smtClean="0">
              <a:latin typeface="Arial" charset="0"/>
              <a:ea typeface="ＭＳ Ｐゴシック" charset="0"/>
            </a:endParaRPr>
          </a:p>
          <a:p>
            <a:pPr lvl="1">
              <a:lnSpc>
                <a:spcPct val="90000"/>
              </a:lnSpc>
              <a:buFont typeface="Monotype Sorts" charset="0"/>
              <a:buNone/>
            </a:pPr>
            <a:r>
              <a:rPr lang="de-DE" sz="1600" b="1" kern="0" dirty="0" smtClean="0">
                <a:latin typeface="Arial" charset="0"/>
                <a:ea typeface="ＭＳ Ｐゴシック" charset="0"/>
              </a:rPr>
              <a:t>SQL-2011:</a:t>
            </a:r>
          </a:p>
          <a:p>
            <a:pPr lvl="2">
              <a:lnSpc>
                <a:spcPct val="90000"/>
              </a:lnSpc>
            </a:pPr>
            <a:r>
              <a:rPr lang="en-US" sz="1400" kern="0" dirty="0" smtClean="0">
                <a:latin typeface="Arial" charset="0"/>
                <a:ea typeface="ＭＳ Ｐゴシック" charset="0"/>
              </a:rPr>
              <a:t>SQL:2011 or ISO/IEC 9075:2011 </a:t>
            </a:r>
            <a:r>
              <a:rPr lang="en-US" sz="1400" kern="0" dirty="0" err="1" smtClean="0">
                <a:latin typeface="Arial" charset="0"/>
                <a:ea typeface="ＭＳ Ｐゴシック" charset="0"/>
              </a:rPr>
              <a:t>aktuelle</a:t>
            </a:r>
            <a:r>
              <a:rPr lang="en-US" sz="1400" kern="0" dirty="0" smtClean="0">
                <a:latin typeface="Arial" charset="0"/>
                <a:ea typeface="ＭＳ Ｐゴシック" charset="0"/>
              </a:rPr>
              <a:t> Version</a:t>
            </a:r>
            <a:endParaRPr lang="de-DE" sz="1800" kern="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47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Überblick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03" y="1196975"/>
            <a:ext cx="7789794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81</a:t>
            </a:fld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4118615" y="6361583"/>
            <a:ext cx="10294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32EF0"/>
                </a:solidFill>
              </a:rPr>
              <a:t>[Wikipedia]</a:t>
            </a:r>
          </a:p>
        </p:txBody>
      </p:sp>
    </p:spTree>
    <p:extLst>
      <p:ext uri="{BB962C8B-B14F-4D97-AF65-F5344CB8AC3E}">
        <p14:creationId xmlns:p14="http://schemas.microsoft.com/office/powerpoint/2010/main" val="189262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Nächste Woche: Architektur von DBs 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(Vertretung: Prof. Dr. Ralf Möller)</a:t>
            </a:r>
          </a:p>
          <a:p>
            <a:r>
              <a:rPr lang="de-DE" dirty="0" smtClean="0"/>
              <a:t>Übernächste Woche: Indizierung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(Vertretung:  Felix </a:t>
            </a:r>
            <a:r>
              <a:rPr lang="de-DE" dirty="0" err="1" smtClean="0"/>
              <a:t>Kuhr</a:t>
            </a:r>
            <a:r>
              <a:rPr lang="de-DE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755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4366846" y="2227734"/>
            <a:ext cx="4207120" cy="138243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 New" charset="0"/>
              </a:rPr>
              <a:t>insert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into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Projektdurchfuehrung</a:t>
            </a:r>
            <a:r>
              <a:rPr lang="de-DE" sz="1400" dirty="0">
                <a:latin typeface="Courier New" charset="0"/>
              </a:rPr>
              <a:t> </a:t>
            </a:r>
          </a:p>
          <a:p>
            <a:pPr>
              <a:defRPr/>
            </a:pPr>
            <a:r>
              <a:rPr lang="de-DE" sz="1400" dirty="0">
                <a:latin typeface="Courier New" charset="0"/>
              </a:rPr>
              <a:t>  (</a:t>
            </a:r>
            <a:r>
              <a:rPr lang="de-DE" sz="1400" dirty="0" err="1">
                <a:latin typeface="Courier New" charset="0"/>
              </a:rPr>
              <a:t>Nr</a:t>
            </a:r>
            <a:r>
              <a:rPr lang="de-DE" sz="1400" dirty="0">
                <a:latin typeface="Courier New" charset="0"/>
              </a:rPr>
              <a:t>, Kurz)</a:t>
            </a:r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select</a:t>
            </a:r>
            <a:r>
              <a:rPr lang="de-DE" sz="1400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p.Nr</a:t>
            </a:r>
            <a:r>
              <a:rPr lang="de-DE" sz="1400" dirty="0">
                <a:latin typeface="Courier New" charset="0"/>
              </a:rPr>
              <a:t>, </a:t>
            </a:r>
            <a:r>
              <a:rPr lang="de-DE" sz="1400" dirty="0" err="1">
                <a:latin typeface="Courier New" charset="0"/>
              </a:rPr>
              <a:t>a.Kurz</a:t>
            </a:r>
            <a:endParaRPr lang="de-DE" sz="1400" dirty="0">
              <a:latin typeface="Courier New" charset="0"/>
            </a:endParaRPr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from</a:t>
            </a:r>
            <a:r>
              <a:rPr lang="de-DE" sz="1400" dirty="0">
                <a:latin typeface="Courier New" charset="0"/>
              </a:rPr>
              <a:t> Projekte p, Abteilungen a</a:t>
            </a:r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where</a:t>
            </a:r>
            <a:r>
              <a:rPr lang="de-DE" sz="1400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p.Titel</a:t>
            </a:r>
            <a:r>
              <a:rPr lang="de-DE" sz="1400" dirty="0">
                <a:latin typeface="Courier New" charset="0"/>
              </a:rPr>
              <a:t> = 'Telekom Statistik'</a:t>
            </a:r>
          </a:p>
          <a:p>
            <a:pPr>
              <a:defRPr/>
            </a:pPr>
            <a:r>
              <a:rPr lang="de-DE" sz="1400" b="1" dirty="0">
                <a:latin typeface="Courier New" charset="0"/>
              </a:rPr>
              <a:t>      </a:t>
            </a:r>
            <a:r>
              <a:rPr lang="de-DE" sz="1400" b="1" dirty="0" err="1">
                <a:latin typeface="Courier New" charset="0"/>
              </a:rPr>
              <a:t>and</a:t>
            </a:r>
            <a:r>
              <a:rPr lang="de-DE" sz="1400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a.Name</a:t>
            </a:r>
            <a:r>
              <a:rPr lang="de-DE" sz="1400" dirty="0">
                <a:latin typeface="Courier New" charset="0"/>
              </a:rPr>
              <a:t> = 'Unix SW'</a:t>
            </a:r>
          </a:p>
        </p:txBody>
      </p:sp>
      <p:sp>
        <p:nvSpPr>
          <p:cNvPr id="163844" name="Rectangle 4"/>
          <p:cNvSpPr>
            <a:spLocks noChangeArrowheads="1"/>
          </p:cNvSpPr>
          <p:nvPr/>
        </p:nvSpPr>
        <p:spPr bwMode="auto">
          <a:xfrm>
            <a:off x="4377104" y="1484784"/>
            <a:ext cx="4171950" cy="520655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 New" charset="0"/>
              </a:rPr>
              <a:t>insert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b="1" dirty="0" err="1">
                <a:latin typeface="Courier New" charset="0"/>
              </a:rPr>
              <a:t>into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Projektdurchfuehrung</a:t>
            </a:r>
            <a:endParaRPr lang="de-DE" sz="1400" dirty="0">
              <a:latin typeface="Courier New" charset="0"/>
            </a:endParaRPr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values</a:t>
            </a:r>
            <a:r>
              <a:rPr lang="de-DE" sz="1400" dirty="0">
                <a:latin typeface="Courier New" charset="0"/>
              </a:rPr>
              <a:t> (400, 'XYZA')</a:t>
            </a:r>
          </a:p>
        </p:txBody>
      </p:sp>
      <p:sp>
        <p:nvSpPr>
          <p:cNvPr id="163845" name="Rectangle 5"/>
          <p:cNvSpPr>
            <a:spLocks noChangeArrowheads="1"/>
          </p:cNvSpPr>
          <p:nvPr/>
        </p:nvSpPr>
        <p:spPr bwMode="auto">
          <a:xfrm>
            <a:off x="4355124" y="4225408"/>
            <a:ext cx="4224704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>
                <a:latin typeface="Courier New" charset="0"/>
              </a:rPr>
              <a:t>update</a:t>
            </a:r>
            <a:r>
              <a:rPr lang="de-DE" sz="1400" dirty="0">
                <a:latin typeface="Courier New" charset="0"/>
              </a:rPr>
              <a:t> Projekte</a:t>
            </a:r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set</a:t>
            </a:r>
            <a:r>
              <a:rPr lang="de-DE" sz="1400" dirty="0">
                <a:latin typeface="Courier New" charset="0"/>
              </a:rPr>
              <a:t> Budget = Budget * 1.5</a:t>
            </a:r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where</a:t>
            </a:r>
            <a:r>
              <a:rPr lang="de-DE" sz="1400" dirty="0">
                <a:latin typeface="Courier New" charset="0"/>
              </a:rPr>
              <a:t> Budget &gt; 150000</a:t>
            </a:r>
          </a:p>
        </p:txBody>
      </p:sp>
      <p:sp>
        <p:nvSpPr>
          <p:cNvPr id="1434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RDM: </a:t>
            </a:r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Aktualisierungsoperationen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1434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51692" y="1066800"/>
            <a:ext cx="3938954" cy="5257800"/>
          </a:xfrm>
        </p:spPr>
        <p:txBody>
          <a:bodyPr/>
          <a:lstStyle/>
          <a:p>
            <a:pPr marL="0" indent="0">
              <a:buFontTx/>
              <a:buNone/>
            </a:pPr>
            <a:endParaRPr lang="de-DE" sz="1800" dirty="0" smtClean="0">
              <a:ea typeface="ＭＳ Ｐゴシック" charset="0"/>
            </a:endParaRPr>
          </a:p>
          <a:p>
            <a:pPr marL="0" indent="0">
              <a:buFontTx/>
              <a:buNone/>
            </a:pPr>
            <a:r>
              <a:rPr lang="de-DE" sz="1800" dirty="0" smtClean="0">
                <a:ea typeface="ＭＳ Ｐゴシック" charset="0"/>
              </a:rPr>
              <a:t>Änderungsoperationen </a:t>
            </a:r>
            <a:r>
              <a:rPr lang="de-DE" sz="1800" dirty="0">
                <a:ea typeface="ＭＳ Ｐゴシック" charset="0"/>
              </a:rPr>
              <a:t>beziehen sich auf Relationen oder Teilrelationen (</a:t>
            </a:r>
            <a:r>
              <a:rPr lang="de-DE" sz="1800" dirty="0" err="1">
                <a:ea typeface="ＭＳ Ｐゴシック" charset="0"/>
              </a:rPr>
              <a:t>select</a:t>
            </a:r>
            <a:r>
              <a:rPr lang="de-DE" sz="1800" dirty="0">
                <a:ea typeface="ＭＳ Ｐゴシック" charset="0"/>
              </a:rPr>
              <a:t> …):</a:t>
            </a:r>
          </a:p>
          <a:p>
            <a:r>
              <a:rPr lang="de-DE" sz="1800" b="1" dirty="0" err="1">
                <a:ea typeface="ＭＳ Ｐゴシック" charset="0"/>
              </a:rPr>
              <a:t>insert</a:t>
            </a:r>
            <a:r>
              <a:rPr lang="de-DE" sz="1800" b="1" dirty="0">
                <a:ea typeface="ＭＳ Ｐゴシック" charset="0"/>
              </a:rPr>
              <a:t>-Statement:</a:t>
            </a:r>
            <a:endParaRPr lang="de-DE" sz="1800" dirty="0">
              <a:ea typeface="ＭＳ Ｐゴシック" charset="0"/>
            </a:endParaRPr>
          </a:p>
          <a:p>
            <a:pPr lvl="1"/>
            <a:r>
              <a:rPr lang="de-DE" sz="1800" dirty="0">
                <a:ea typeface="ＭＳ Ｐゴシック" charset="0"/>
              </a:rPr>
              <a:t>Fügt ein einziges </a:t>
            </a:r>
            <a:r>
              <a:rPr lang="de-DE" sz="1800" dirty="0" err="1">
                <a:ea typeface="ＭＳ Ｐゴシック" charset="0"/>
              </a:rPr>
              <a:t>Tupel</a:t>
            </a:r>
            <a:r>
              <a:rPr lang="de-DE" sz="1800" dirty="0">
                <a:ea typeface="ＭＳ Ｐゴシック" charset="0"/>
              </a:rPr>
              <a:t> ein, dessen Attributwerte als Parameter übergeben werden.</a:t>
            </a:r>
          </a:p>
          <a:p>
            <a:pPr lvl="1"/>
            <a:r>
              <a:rPr lang="de-DE" sz="1800" dirty="0">
                <a:ea typeface="ＭＳ Ｐゴシック" charset="0"/>
              </a:rPr>
              <a:t>Fügt eine Ergebnistabelle ein</a:t>
            </a:r>
            <a:r>
              <a:rPr lang="de-DE" sz="1800" dirty="0" smtClean="0">
                <a:ea typeface="ＭＳ Ｐゴシック" charset="0"/>
              </a:rPr>
              <a:t>.</a:t>
            </a:r>
            <a:endParaRPr lang="de-DE" sz="1800" dirty="0">
              <a:ea typeface="ＭＳ Ｐゴシック" charset="0"/>
              <a:cs typeface="ＭＳ Ｐゴシック" charset="0"/>
            </a:endParaRPr>
          </a:p>
          <a:p>
            <a:r>
              <a:rPr lang="de-DE" sz="1800" b="1" dirty="0">
                <a:ea typeface="ＭＳ Ｐゴシック" charset="0"/>
              </a:rPr>
              <a:t>update-Statement:</a:t>
            </a:r>
            <a:endParaRPr lang="de-DE" sz="1800" dirty="0">
              <a:ea typeface="ＭＳ Ｐゴシック" charset="0"/>
            </a:endParaRPr>
          </a:p>
          <a:p>
            <a:pPr lvl="1"/>
            <a:r>
              <a:rPr lang="de-DE" sz="1800" dirty="0">
                <a:ea typeface="ＭＳ Ｐゴシック" charset="0"/>
              </a:rPr>
              <a:t>Selektion (des) der betreffenden </a:t>
            </a:r>
            <a:r>
              <a:rPr lang="de-DE" sz="1800" dirty="0" err="1">
                <a:ea typeface="ＭＳ Ｐゴシック" charset="0"/>
              </a:rPr>
              <a:t>Tupel</a:t>
            </a:r>
            <a:r>
              <a:rPr lang="de-DE" sz="1800" dirty="0">
                <a:ea typeface="ＭＳ Ｐゴシック" charset="0"/>
              </a:rPr>
              <a:t>(s)</a:t>
            </a:r>
          </a:p>
          <a:p>
            <a:pPr lvl="1"/>
            <a:r>
              <a:rPr lang="de-DE" sz="1800" dirty="0">
                <a:ea typeface="ＭＳ Ｐゴシック" charset="0"/>
              </a:rPr>
              <a:t>Neue Werte oder Formeln für zu ändernde </a:t>
            </a:r>
            <a:r>
              <a:rPr lang="de-DE" sz="1800" dirty="0" smtClean="0">
                <a:ea typeface="ＭＳ Ｐゴシック" charset="0"/>
              </a:rPr>
              <a:t>Attribute</a:t>
            </a:r>
          </a:p>
          <a:p>
            <a:r>
              <a:rPr lang="de-DE" sz="1800" b="1" dirty="0" err="1">
                <a:ea typeface="ＭＳ Ｐゴシック" charset="0"/>
              </a:rPr>
              <a:t>delete</a:t>
            </a:r>
            <a:r>
              <a:rPr lang="de-DE" sz="1800" b="1" dirty="0">
                <a:ea typeface="ＭＳ Ｐゴシック" charset="0"/>
              </a:rPr>
              <a:t>-Statement:</a:t>
            </a:r>
            <a:endParaRPr lang="de-DE" sz="1800" dirty="0">
              <a:ea typeface="ＭＳ Ｐゴシック" charset="0"/>
            </a:endParaRPr>
          </a:p>
          <a:p>
            <a:pPr lvl="1"/>
            <a:r>
              <a:rPr lang="de-DE" sz="1800" dirty="0">
                <a:ea typeface="ＭＳ Ｐゴシック" charset="0"/>
              </a:rPr>
              <a:t>Selektion (des) der betreffenden Tupel(s)</a:t>
            </a:r>
          </a:p>
          <a:p>
            <a:pPr lvl="1"/>
            <a:endParaRPr lang="de-DE" sz="1800" dirty="0">
              <a:ea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351766" y="5501213"/>
            <a:ext cx="2867774" cy="736099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de-DE" sz="1400" b="1" dirty="0" err="1">
                <a:latin typeface="Courier New" charset="0"/>
              </a:rPr>
              <a:t>delete</a:t>
            </a:r>
            <a:endParaRPr lang="de-DE" sz="1400" b="1" dirty="0">
              <a:latin typeface="Courier New" charset="0"/>
            </a:endParaRPr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from</a:t>
            </a:r>
            <a:r>
              <a:rPr lang="de-DE" sz="1400" b="1" dirty="0">
                <a:latin typeface="Courier New" charset="0"/>
              </a:rPr>
              <a:t> </a:t>
            </a:r>
            <a:r>
              <a:rPr lang="de-DE" sz="1400" dirty="0" err="1">
                <a:latin typeface="Courier New" charset="0"/>
              </a:rPr>
              <a:t>Projektdurchfuehrung</a:t>
            </a:r>
            <a:endParaRPr lang="de-DE" sz="1400" dirty="0">
              <a:latin typeface="Courier New" charset="0"/>
            </a:endParaRPr>
          </a:p>
          <a:p>
            <a:pPr>
              <a:defRPr/>
            </a:pPr>
            <a:r>
              <a:rPr lang="de-DE" sz="1400" b="1" dirty="0" err="1">
                <a:latin typeface="Courier New" charset="0"/>
              </a:rPr>
              <a:t>where</a:t>
            </a:r>
            <a:r>
              <a:rPr lang="de-DE" sz="1400" dirty="0">
                <a:latin typeface="Courier New" charset="0"/>
              </a:rPr>
              <a:t> Kurz = 'MFSW';</a:t>
            </a:r>
          </a:p>
        </p:txBody>
      </p:sp>
    </p:spTree>
    <p:extLst>
      <p:ext uri="{BB962C8B-B14F-4D97-AF65-F5344CB8AC3E}">
        <p14:creationId xmlns:p14="http://schemas.microsoft.com/office/powerpoint/2010/main" val="1087273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4284</Words>
  <Application>Microsoft Macintosh PowerPoint</Application>
  <PresentationFormat>Bildschirmpräsentation (4:3)</PresentationFormat>
  <Paragraphs>1892</Paragraphs>
  <Slides>82</Slides>
  <Notes>21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82</vt:i4>
      </vt:variant>
    </vt:vector>
  </HeadingPairs>
  <TitlesOfParts>
    <vt:vector size="97" baseType="lpstr">
      <vt:lpstr>Calibri</vt:lpstr>
      <vt:lpstr>Chalkduster</vt:lpstr>
      <vt:lpstr>Courier</vt:lpstr>
      <vt:lpstr>Courier New</vt:lpstr>
      <vt:lpstr>Monotype Sorts</vt:lpstr>
      <vt:lpstr>ＭＳ Ｐゴシック</vt:lpstr>
      <vt:lpstr>Myriad Pro</vt:lpstr>
      <vt:lpstr>Symbol</vt:lpstr>
      <vt:lpstr>Tahoma</vt:lpstr>
      <vt:lpstr>Times New Roman</vt:lpstr>
      <vt:lpstr>Webdings</vt:lpstr>
      <vt:lpstr>Wingdings</vt:lpstr>
      <vt:lpstr>Arial</vt:lpstr>
      <vt:lpstr>7_Standarddesign</vt:lpstr>
      <vt:lpstr>ABC FlowCharter</vt:lpstr>
      <vt:lpstr>Datenbanken SQL</vt:lpstr>
      <vt:lpstr>RDM: Projektdatenbank</vt:lpstr>
      <vt:lpstr>SQL: Einfache Anfragen (ohne Variable)</vt:lpstr>
      <vt:lpstr>SQL: Komplexere Anfrage (mit Variablen)</vt:lpstr>
      <vt:lpstr>Join im Where-Teil</vt:lpstr>
      <vt:lpstr>Vermeidung von Variablen</vt:lpstr>
      <vt:lpstr>PowerPoint-Präsentation</vt:lpstr>
      <vt:lpstr>Zum Verständnis der Namensgebung...</vt:lpstr>
      <vt:lpstr>RDM: Aktualisierungsoperationen</vt:lpstr>
      <vt:lpstr>Ausdrücke in der Projektionsliste</vt:lpstr>
      <vt:lpstr>Lexikalische und syntaktische Regeln (1)</vt:lpstr>
      <vt:lpstr>Lexikalische und syntaktische Regeln (2)</vt:lpstr>
      <vt:lpstr>Schemata und Kataloge (1)</vt:lpstr>
      <vt:lpstr>Schemata und Kataloge (2)</vt:lpstr>
      <vt:lpstr>Schemata und Kataloge (3)</vt:lpstr>
      <vt:lpstr>Basisdatentypen und Typkompatibilität (1)</vt:lpstr>
      <vt:lpstr>Basisdatentypen und Typkompatibilität (2)</vt:lpstr>
      <vt:lpstr>Basisdatentypen und Typkompatibilität (3)</vt:lpstr>
      <vt:lpstr>Basisdatentypen und Typkompatibilität (4)</vt:lpstr>
      <vt:lpstr>Standardwerte für Spalten</vt:lpstr>
      <vt:lpstr>Annahmen</vt:lpstr>
      <vt:lpstr>Unvollständigkeit in den Daten</vt:lpstr>
      <vt:lpstr>NULL für nicht bekannt</vt:lpstr>
      <vt:lpstr>Nicht bekannt oder nicht anwendbar?</vt:lpstr>
      <vt:lpstr>Null-Werte</vt:lpstr>
      <vt:lpstr>Nullwerte und Wahrheitswerte</vt:lpstr>
      <vt:lpstr>Nullwerte und Wahrheitswerte</vt:lpstr>
      <vt:lpstr>RDM: Projektdatenbank</vt:lpstr>
      <vt:lpstr>Duplikatelimination</vt:lpstr>
      <vt:lpstr>Sortierordnung</vt:lpstr>
      <vt:lpstr>Aggregatfunktionen</vt:lpstr>
      <vt:lpstr>Ausdrücke in der Projektionsliste</vt:lpstr>
      <vt:lpstr>Gruppierung: Beispiel</vt:lpstr>
      <vt:lpstr>PowerPoint-Präsentation</vt:lpstr>
      <vt:lpstr>Aggregatfunktion und Gruppierung</vt:lpstr>
      <vt:lpstr>Ausführen einer Anfrage mit group by</vt:lpstr>
      <vt:lpstr>PowerPoint-Präsentation</vt:lpstr>
      <vt:lpstr>PowerPoint-Präsentation</vt:lpstr>
      <vt:lpstr>Ergebnis</vt:lpstr>
      <vt:lpstr>Gruppierung</vt:lpstr>
      <vt:lpstr>Elementtest</vt:lpstr>
      <vt:lpstr>Quantifizierung (eingeschränkte Form)</vt:lpstr>
      <vt:lpstr>Quantifizierung mit exists</vt:lpstr>
      <vt:lpstr>Negierter Existenzquantor</vt:lpstr>
      <vt:lpstr>Realisierung als Mengenvergleich</vt:lpstr>
      <vt:lpstr>Allquantifizierung</vt:lpstr>
      <vt:lpstr>Umformung des Kalkül-Ausdrucks ...</vt:lpstr>
      <vt:lpstr>PowerPoint-Präsentation</vt:lpstr>
      <vt:lpstr>Allquantifizierung durch count-Aggregation</vt:lpstr>
      <vt:lpstr>Weiterverwendung von Anfragen</vt:lpstr>
      <vt:lpstr>Sichten (1)</vt:lpstr>
      <vt:lpstr>Sichten für Vereinfachung</vt:lpstr>
      <vt:lpstr>Relationale Modellierung der Generalisierung</vt:lpstr>
      <vt:lpstr>Relationale Modellierung der Generalisierung </vt:lpstr>
      <vt:lpstr>Unteryp als Sicht </vt:lpstr>
      <vt:lpstr>Obertyp als Sicht 1</vt:lpstr>
      <vt:lpstr>Obertyp als Sicht 2</vt:lpstr>
      <vt:lpstr>Frage: Welche Modellierung ist präferierte? </vt:lpstr>
      <vt:lpstr>Sichten für den Datenschutz</vt:lpstr>
      <vt:lpstr>Sichten immer das Mittel der Wahl?</vt:lpstr>
      <vt:lpstr>Sichten immer das Mittel der Wahl?</vt:lpstr>
      <vt:lpstr>Lösung </vt:lpstr>
      <vt:lpstr>Umschreiben von Sichten</vt:lpstr>
      <vt:lpstr>Änderbarkeit von Sichten</vt:lpstr>
      <vt:lpstr>PowerPoint-Präsentation</vt:lpstr>
      <vt:lpstr>Änderbarkeit von Sichten</vt:lpstr>
      <vt:lpstr>Änderbarkeit von Sichten</vt:lpstr>
      <vt:lpstr>Integritätssicherung in SQL (1)</vt:lpstr>
      <vt:lpstr>Integritätssicherung in SQL (2)</vt:lpstr>
      <vt:lpstr>Spaltenwertintegrität</vt:lpstr>
      <vt:lpstr>Reihenintegrität</vt:lpstr>
      <vt:lpstr>Tabellenintegrität (1)</vt:lpstr>
      <vt:lpstr>Tabellenintegrität (2)</vt:lpstr>
      <vt:lpstr>Referentielle Integrität (1)</vt:lpstr>
      <vt:lpstr>Referentielle Integrität (2)</vt:lpstr>
      <vt:lpstr>Behandlung von Integritätsverletzungen (1)</vt:lpstr>
      <vt:lpstr>Behandlung von Integritätsverletzungen (2)</vt:lpstr>
      <vt:lpstr>Zeitpunkt der Integritätsprüfung</vt:lpstr>
      <vt:lpstr>Lebensdauer, Sichtbarkeit, gemeinsame Nutzung (1)</vt:lpstr>
      <vt:lpstr>SQL-Standardisierung</vt:lpstr>
      <vt:lpstr>Überblick</vt:lpstr>
      <vt:lpstr>Ausblick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Özgür Özcep</cp:lastModifiedBy>
  <cp:revision>976</cp:revision>
  <cp:lastPrinted>2018-05-08T07:35:07Z</cp:lastPrinted>
  <dcterms:created xsi:type="dcterms:W3CDTF">2010-04-27T12:26:40Z</dcterms:created>
  <dcterms:modified xsi:type="dcterms:W3CDTF">2018-05-15T07:37:07Z</dcterms:modified>
</cp:coreProperties>
</file>