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5"/>
  </p:notesMasterIdLst>
  <p:handoutMasterIdLst>
    <p:handoutMasterId r:id="rId96"/>
  </p:handoutMasterIdLst>
  <p:sldIdLst>
    <p:sldId id="500" r:id="rId2"/>
    <p:sldId id="396" r:id="rId3"/>
    <p:sldId id="421" r:id="rId4"/>
    <p:sldId id="397" r:id="rId5"/>
    <p:sldId id="422" r:id="rId6"/>
    <p:sldId id="423" r:id="rId7"/>
    <p:sldId id="425" r:id="rId8"/>
    <p:sldId id="424" r:id="rId9"/>
    <p:sldId id="426" r:id="rId10"/>
    <p:sldId id="427" r:id="rId11"/>
    <p:sldId id="476" r:id="rId12"/>
    <p:sldId id="428" r:id="rId13"/>
    <p:sldId id="430" r:id="rId14"/>
    <p:sldId id="472" r:id="rId15"/>
    <p:sldId id="477" r:id="rId16"/>
    <p:sldId id="480" r:id="rId17"/>
    <p:sldId id="469" r:id="rId18"/>
    <p:sldId id="473" r:id="rId19"/>
    <p:sldId id="432" r:id="rId20"/>
    <p:sldId id="465" r:id="rId21"/>
    <p:sldId id="436" r:id="rId22"/>
    <p:sldId id="474" r:id="rId23"/>
    <p:sldId id="470" r:id="rId24"/>
    <p:sldId id="478" r:id="rId25"/>
    <p:sldId id="434" r:id="rId26"/>
    <p:sldId id="505" r:id="rId27"/>
    <p:sldId id="506" r:id="rId28"/>
    <p:sldId id="507" r:id="rId29"/>
    <p:sldId id="504" r:id="rId30"/>
    <p:sldId id="508" r:id="rId31"/>
    <p:sldId id="511" r:id="rId32"/>
    <p:sldId id="512" r:id="rId33"/>
    <p:sldId id="514" r:id="rId34"/>
    <p:sldId id="515" r:id="rId35"/>
    <p:sldId id="516" r:id="rId36"/>
    <p:sldId id="518" r:id="rId37"/>
    <p:sldId id="519" r:id="rId38"/>
    <p:sldId id="520" r:id="rId39"/>
    <p:sldId id="521" r:id="rId40"/>
    <p:sldId id="510" r:id="rId41"/>
    <p:sldId id="435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537" r:id="rId51"/>
    <p:sldId id="446" r:id="rId52"/>
    <p:sldId id="53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454" r:id="rId61"/>
    <p:sldId id="455" r:id="rId62"/>
    <p:sldId id="456" r:id="rId63"/>
    <p:sldId id="457" r:id="rId64"/>
    <p:sldId id="458" r:id="rId65"/>
    <p:sldId id="459" r:id="rId66"/>
    <p:sldId id="468" r:id="rId67"/>
    <p:sldId id="460" r:id="rId68"/>
    <p:sldId id="461" r:id="rId69"/>
    <p:sldId id="462" r:id="rId70"/>
    <p:sldId id="463" r:id="rId71"/>
    <p:sldId id="539" r:id="rId72"/>
    <p:sldId id="482" r:id="rId73"/>
    <p:sldId id="541" r:id="rId74"/>
    <p:sldId id="483" r:id="rId75"/>
    <p:sldId id="484" r:id="rId76"/>
    <p:sldId id="526" r:id="rId77"/>
    <p:sldId id="485" r:id="rId78"/>
    <p:sldId id="486" r:id="rId79"/>
    <p:sldId id="487" r:id="rId80"/>
    <p:sldId id="488" r:id="rId81"/>
    <p:sldId id="489" r:id="rId82"/>
    <p:sldId id="490" r:id="rId83"/>
    <p:sldId id="491" r:id="rId84"/>
    <p:sldId id="492" r:id="rId85"/>
    <p:sldId id="493" r:id="rId86"/>
    <p:sldId id="494" r:id="rId87"/>
    <p:sldId id="495" r:id="rId88"/>
    <p:sldId id="496" r:id="rId89"/>
    <p:sldId id="531" r:id="rId90"/>
    <p:sldId id="497" r:id="rId91"/>
    <p:sldId id="498" r:id="rId92"/>
    <p:sldId id="330" r:id="rId93"/>
    <p:sldId id="464" r:id="rId9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D34FF"/>
    <a:srgbClr val="D0ECD3"/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732" autoAdjust="0"/>
  </p:normalViewPr>
  <p:slideViewPr>
    <p:cSldViewPr>
      <p:cViewPr>
        <p:scale>
          <a:sx n="121" d="100"/>
          <a:sy n="121" d="100"/>
        </p:scale>
        <p:origin x="960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12.06.18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12.06.18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7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BAB34AFC-023F-CC4F-A67A-7D13D5A9E962}" type="slidenum">
              <a:rPr lang="de-DE" altLang="en-US"/>
              <a:pPr>
                <a:lnSpc>
                  <a:spcPct val="90000"/>
                </a:lnSpc>
              </a:pPr>
              <a:t>80</a:t>
            </a:fld>
            <a:endParaRPr lang="de-DE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73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89D06E4E-80DD-3343-B5E9-8E96A767A5D3}" type="slidenum">
              <a:rPr lang="de-DE" altLang="en-US"/>
              <a:pPr>
                <a:lnSpc>
                  <a:spcPct val="90000"/>
                </a:lnSpc>
              </a:pPr>
              <a:t>81</a:t>
            </a:fld>
            <a:endParaRPr lang="de-DE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FACFCF4A-235F-C74E-8B4E-C957F242C84A}" type="slidenum">
              <a:rPr lang="de-DE" altLang="en-US"/>
              <a:pPr>
                <a:lnSpc>
                  <a:spcPct val="90000"/>
                </a:lnSpc>
              </a:pPr>
              <a:t>82</a:t>
            </a:fld>
            <a:endParaRPr lang="de-DE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56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9A48C398-5CC9-8445-9DD4-6AC9BCA922C0}" type="slidenum">
              <a:rPr lang="de-DE" altLang="en-US"/>
              <a:pPr>
                <a:lnSpc>
                  <a:spcPct val="90000"/>
                </a:lnSpc>
              </a:pPr>
              <a:t>83</a:t>
            </a:fld>
            <a:endParaRPr lang="de-DE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144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2D3610B8-31B3-5743-8A6B-56C5C64EA01F}" type="slidenum">
              <a:rPr lang="de-DE" altLang="en-US"/>
              <a:pPr>
                <a:lnSpc>
                  <a:spcPct val="90000"/>
                </a:lnSpc>
              </a:pPr>
              <a:t>84</a:t>
            </a:fld>
            <a:endParaRPr lang="de-DE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2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9001AE71-E0E7-0C4C-8570-8F1BD50F6FD4}" type="slidenum">
              <a:rPr lang="de-DE" altLang="en-US"/>
              <a:pPr>
                <a:lnSpc>
                  <a:spcPct val="90000"/>
                </a:lnSpc>
              </a:pPr>
              <a:t>85</a:t>
            </a:fld>
            <a:endParaRPr lang="de-DE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7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2B63DBA7-8C8E-1449-BFBF-7A74C7B9785A}" type="slidenum">
              <a:rPr lang="de-DE" altLang="en-US"/>
              <a:pPr>
                <a:lnSpc>
                  <a:spcPct val="90000"/>
                </a:lnSpc>
              </a:pPr>
              <a:t>86</a:t>
            </a:fld>
            <a:endParaRPr lang="de-DE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00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CAE5FAF5-2B7F-E84E-A98E-E2DA07E7D77C}" type="slidenum">
              <a:rPr lang="de-DE" altLang="en-US"/>
              <a:pPr>
                <a:lnSpc>
                  <a:spcPct val="90000"/>
                </a:lnSpc>
              </a:pPr>
              <a:t>87</a:t>
            </a:fld>
            <a:endParaRPr lang="de-DE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175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15DAEA12-0B75-DF4F-BD21-BA71855C5E66}" type="slidenum">
              <a:rPr lang="de-DE" altLang="en-US"/>
              <a:pPr>
                <a:lnSpc>
                  <a:spcPct val="90000"/>
                </a:lnSpc>
              </a:pPr>
              <a:t>88</a:t>
            </a:fld>
            <a:endParaRPr lang="de-DE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22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125CFC-0FF8-544E-A6CD-784D771D7B1C}" type="slidenum">
              <a:rPr lang="de-DE" altLang="en-US"/>
              <a:pPr/>
              <a:t>89</a:t>
            </a:fld>
            <a:endParaRPr lang="de-DE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2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9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125CFC-0FF8-544E-A6CD-784D771D7B1C}" type="slidenum">
              <a:rPr lang="de-DE" altLang="en-US"/>
              <a:pPr/>
              <a:t>90</a:t>
            </a:fld>
            <a:endParaRPr lang="de-DE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58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92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F32B12AB-DD95-DF4A-BFAB-271AD3D9F19D}" type="slidenum">
              <a:rPr lang="de-DE" altLang="en-US"/>
              <a:pPr>
                <a:lnSpc>
                  <a:spcPct val="90000"/>
                </a:lnSpc>
              </a:pPr>
              <a:t>74</a:t>
            </a:fld>
            <a:endParaRPr lang="de-DE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1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64FA042D-5E58-D54A-BC29-BCDAEDBEBDA0}" type="slidenum">
              <a:rPr lang="de-DE" altLang="en-US"/>
              <a:pPr>
                <a:lnSpc>
                  <a:spcPct val="90000"/>
                </a:lnSpc>
              </a:pPr>
              <a:t>75</a:t>
            </a:fld>
            <a:endParaRPr lang="de-DE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1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64FA042D-5E58-D54A-BC29-BCDAEDBEBDA0}" type="slidenum">
              <a:rPr lang="de-DE" altLang="en-US"/>
              <a:pPr>
                <a:lnSpc>
                  <a:spcPct val="90000"/>
                </a:lnSpc>
              </a:pPr>
              <a:t>76</a:t>
            </a:fld>
            <a:endParaRPr lang="de-DE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1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E510E57D-E4AC-384E-9960-ACE8426F1038}" type="slidenum">
              <a:rPr lang="de-DE" altLang="en-US"/>
              <a:pPr>
                <a:lnSpc>
                  <a:spcPct val="90000"/>
                </a:lnSpc>
              </a:pPr>
              <a:t>77</a:t>
            </a:fld>
            <a:endParaRPr lang="de-DE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09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38007A10-3C6C-9646-8BD8-82A570E6DF80}" type="slidenum">
              <a:rPr lang="de-DE" altLang="en-US"/>
              <a:pPr>
                <a:lnSpc>
                  <a:spcPct val="90000"/>
                </a:lnSpc>
              </a:pPr>
              <a:t>78</a:t>
            </a:fld>
            <a:endParaRPr lang="de-DE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99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9A4C125D-7720-2C4C-B12D-E7E81E6D7C63}" type="slidenum">
              <a:rPr lang="de-DE" altLang="en-US"/>
              <a:pPr>
                <a:lnSpc>
                  <a:spcPct val="90000"/>
                </a:lnSpc>
              </a:pPr>
              <a:t>79</a:t>
            </a:fld>
            <a:endParaRPr lang="de-DE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07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smtClean="0">
                <a:cs typeface="+mj-cs"/>
              </a:rPr>
              <a:t/>
            </a:r>
            <a:br>
              <a:rPr lang="de-DE" smtClean="0">
                <a:cs typeface="+mj-cs"/>
              </a:rPr>
            </a:br>
            <a:r>
              <a:rPr lang="de-DE" smtClean="0">
                <a:cs typeface="+mj-cs"/>
              </a:rPr>
              <a:t>Anfrageverarbeitung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dirty="0"/>
              <a:t>Prof. Dr. Ralf Möller</a:t>
            </a:r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  <a:p>
            <a:pPr eaLnBrk="1" hangingPunct="1">
              <a:defRPr/>
            </a:pPr>
            <a:r>
              <a:rPr lang="de-DE" sz="2400" dirty="0"/>
              <a:t>Felix </a:t>
            </a:r>
            <a:r>
              <a:rPr lang="de-DE" sz="2400" dirty="0" err="1"/>
              <a:t>Kuhr</a:t>
            </a:r>
            <a:r>
              <a:rPr lang="de-DE" sz="2400" dirty="0"/>
              <a:t> (Übungen)</a:t>
            </a:r>
          </a:p>
          <a:p>
            <a:r>
              <a:rPr lang="de-DE" sz="2400" dirty="0"/>
              <a:t>und studentische Tutoren</a:t>
            </a:r>
          </a:p>
        </p:txBody>
      </p:sp>
    </p:spTree>
    <p:extLst>
      <p:ext uri="{BB962C8B-B14F-4D97-AF65-F5344CB8AC3E}">
        <p14:creationId xmlns:p14="http://schemas.microsoft.com/office/powerpoint/2010/main" val="347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963786"/>
            <a:ext cx="7993261" cy="31085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	</a:t>
            </a:r>
            <a:r>
              <a:rPr lang="de-DE" sz="2800" dirty="0">
                <a:solidFill>
                  <a:srgbClr val="3C8C93"/>
                </a:solidFill>
              </a:rPr>
              <a:t>2 ∙ N ∙ (1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 </a:t>
            </a:r>
            <a:r>
              <a:rPr lang="de-DE" sz="2800" dirty="0" smtClean="0">
                <a:solidFill>
                  <a:srgbClr val="3C8C93"/>
                </a:solidFill>
              </a:rPr>
              <a:t>)</a:t>
            </a:r>
          </a:p>
          <a:p>
            <a:pPr lvl="1"/>
            <a:endParaRPr lang="de-DE" sz="2800" dirty="0">
              <a:solidFill>
                <a:srgbClr val="3C8C9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4293096"/>
            <a:ext cx="8301360" cy="239318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7k200?</a:t>
            </a:r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</a:t>
            </a:r>
            <a:r>
              <a:rPr lang="de-DE" sz="2000" dirty="0" smtClean="0">
                <a:solidFill>
                  <a:srgbClr val="92D050"/>
                </a:solidFill>
              </a:rPr>
              <a:t>Seite</a:t>
            </a: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Suchzeit </a:t>
            </a:r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s</a:t>
            </a:r>
            <a:r>
              <a:rPr lang="de-DE" sz="2000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 smtClean="0">
                <a:solidFill>
                  <a:srgbClr val="92D050"/>
                </a:solidFill>
              </a:rPr>
              <a:t>ms</a:t>
            </a:r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Rotationsverzögerung </a:t>
            </a:r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r</a:t>
            </a:r>
            <a:r>
              <a:rPr lang="de-DE" sz="2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</a:t>
            </a:r>
            <a:r>
              <a:rPr lang="de-DE" sz="2000" dirty="0" smtClean="0">
                <a:solidFill>
                  <a:srgbClr val="92D050"/>
                </a:solidFill>
              </a:rPr>
              <a:t>4,17 </a:t>
            </a:r>
            <a:r>
              <a:rPr lang="de-DE" sz="2000" dirty="0" err="1" smtClean="0">
                <a:solidFill>
                  <a:srgbClr val="92D050"/>
                </a:solidFill>
              </a:rPr>
              <a:t>ms</a:t>
            </a:r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Transferzeit </a:t>
            </a:r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tr</a:t>
            </a:r>
            <a:r>
              <a:rPr lang="de-DE" sz="2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</a:t>
            </a:r>
            <a:r>
              <a:rPr lang="de-DE" sz="2000" dirty="0" smtClean="0">
                <a:solidFill>
                  <a:srgbClr val="92D050"/>
                </a:solidFill>
              </a:rPr>
              <a:t>0,16ms für 8KB-Seite </a:t>
            </a:r>
            <a:endParaRPr lang="en-US" dirty="0">
              <a:solidFill>
                <a:srgbClr val="92D050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halkduster"/>
              </a:rPr>
            </a:b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5913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≈ </a:t>
            </a:r>
            <a:r>
              <a:rPr lang="de-DE" dirty="0">
                <a:solidFill>
                  <a:srgbClr val="FF0000"/>
                </a:solidFill>
              </a:rPr>
              <a:t>7</a:t>
            </a:r>
            <a:r>
              <a:rPr lang="de-DE" dirty="0" smtClean="0">
                <a:solidFill>
                  <a:srgbClr val="FF0000"/>
                </a:solidFill>
              </a:rPr>
              <a:t>d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/>
              <a:t>Wahlfreier Zugriff mit Zugriffszeit = 10ms + 4,17ms + 0,16ms = 14,33 </a:t>
            </a:r>
            <a:r>
              <a:rPr lang="de-DE" dirty="0" err="1" smtClean="0"/>
              <a:t>ms</a:t>
            </a:r>
            <a:endParaRPr lang="de-DE" dirty="0" smtClean="0"/>
          </a:p>
          <a:p>
            <a:r>
              <a:rPr lang="de-DE" dirty="0" smtClean="0"/>
              <a:t>Anzahl Seiten = 8GB / 8KB = 10</a:t>
            </a:r>
            <a:r>
              <a:rPr lang="de-DE" baseline="30000" dirty="0" smtClean="0"/>
              <a:t>6</a:t>
            </a:r>
          </a:p>
          <a:p>
            <a:r>
              <a:rPr lang="de-DE" dirty="0" smtClean="0"/>
              <a:t>I/O-Operationen </a:t>
            </a:r>
            <a:r>
              <a:rPr lang="de-DE" dirty="0"/>
              <a:t>= 2 ∙ </a:t>
            </a:r>
            <a:r>
              <a:rPr lang="de-DE" dirty="0" smtClean="0"/>
              <a:t>10</a:t>
            </a:r>
            <a:r>
              <a:rPr lang="de-DE" baseline="30000" dirty="0" smtClean="0"/>
              <a:t>6</a:t>
            </a:r>
            <a:r>
              <a:rPr lang="de-DE" dirty="0" smtClean="0"/>
              <a:t>(1 + </a:t>
            </a:r>
            <a:r>
              <a:rPr lang="de-DE" dirty="0">
                <a:solidFill>
                  <a:srgbClr val="3C8C93"/>
                </a:solidFill>
              </a:rPr>
              <a:t>⎡ </a:t>
            </a:r>
            <a:r>
              <a:rPr lang="de-DE" dirty="0" smtClean="0"/>
              <a:t>6 log</a:t>
            </a:r>
            <a:r>
              <a:rPr lang="de-DE" baseline="-25000" dirty="0" smtClean="0"/>
              <a:t>2</a:t>
            </a:r>
            <a:r>
              <a:rPr lang="de-DE" dirty="0" smtClean="0"/>
              <a:t>(10) </a:t>
            </a:r>
            <a:r>
              <a:rPr lang="de-DE" dirty="0">
                <a:solidFill>
                  <a:srgbClr val="3C8C93"/>
                </a:solidFill>
              </a:rPr>
              <a:t>⎤</a:t>
            </a:r>
            <a:r>
              <a:rPr lang="de-DE" dirty="0" smtClean="0"/>
              <a:t>) = 42 * 10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</a:p>
          <a:p>
            <a:r>
              <a:rPr lang="de-DE" dirty="0" smtClean="0"/>
              <a:t>Zeit = 42*10</a:t>
            </a:r>
            <a:r>
              <a:rPr lang="de-DE" baseline="30000" dirty="0" smtClean="0"/>
              <a:t>6</a:t>
            </a:r>
            <a:r>
              <a:rPr lang="de-DE" dirty="0" smtClean="0"/>
              <a:t> * 14,33ms </a:t>
            </a:r>
            <a:r>
              <a:rPr lang="de-DE" dirty="0">
                <a:solidFill>
                  <a:srgbClr val="FF0000"/>
                </a:solidFill>
              </a:rPr>
              <a:t>≈ </a:t>
            </a:r>
            <a:r>
              <a:rPr lang="de-DE" dirty="0" smtClean="0">
                <a:solidFill>
                  <a:srgbClr val="FF0000"/>
                </a:solidFill>
              </a:rPr>
              <a:t>7d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285853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Mischsortieren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freiwillig nur 3 Seiten verwendet</a:t>
            </a:r>
          </a:p>
          <a:p>
            <a:r>
              <a:rPr lang="de-DE" dirty="0" smtClean="0"/>
              <a:t>Wie kann ein großer Pufferbereich genutzt werden: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/>
              <a:t> Seiten auf einmal bearbeiten</a:t>
            </a:r>
          </a:p>
          <a:p>
            <a:r>
              <a:rPr lang="de-DE" dirty="0" smtClean="0"/>
              <a:t>Zwei wesentliche Stellgrößen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initialen Runs </a:t>
            </a:r>
            <a:r>
              <a:rPr lang="de-DE" dirty="0" smtClean="0"/>
              <a:t>durch Verwendung</a:t>
            </a:r>
            <a:br>
              <a:rPr lang="de-DE" dirty="0" smtClean="0"/>
            </a:br>
            <a:r>
              <a:rPr lang="de-DE" dirty="0" smtClean="0"/>
              <a:t>des Pufferspeichers beim Sortieren im Hauptspeicher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Anzahl der Durchgänge</a:t>
            </a:r>
            <a:r>
              <a:rPr lang="de-DE" dirty="0" smtClean="0"/>
              <a:t> durch Mischen</a:t>
            </a:r>
            <a:br>
              <a:rPr lang="de-DE" dirty="0" smtClean="0"/>
            </a:br>
            <a:r>
              <a:rPr lang="de-DE" dirty="0" smtClean="0"/>
              <a:t>von mehr als 2 Seiten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Anzahl der Durchgänge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B Seiten im Puffer können B Seiten eingelesen und im Hauptspeicher sortiert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 smtClean="0"/>
              <a:t>				</a:t>
            </a:r>
            <a:r>
              <a:rPr lang="de-DE" dirty="0" smtClean="0">
                <a:solidFill>
                  <a:srgbClr val="3C8C93"/>
                </a:solidFill>
              </a:rPr>
              <a:t>2 ∙ N ∙ (1 +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 log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 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dirty="0" smtClean="0">
                <a:solidFill>
                  <a:srgbClr val="3C8C93"/>
                </a:solidFill>
              </a:rPr>
              <a:t> )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Was </a:t>
            </a:r>
            <a:r>
              <a:rPr lang="de-DE" dirty="0"/>
              <a:t>ist das Zugriffsmuster auf diese Ein-Ausgaben</a:t>
            </a:r>
            <a:r>
              <a:rPr lang="de-DE" dirty="0" smtClean="0"/>
              <a:t>?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Antwort: </a:t>
            </a:r>
            <a:r>
              <a:rPr lang="de-DE" dirty="0" err="1" smtClean="0"/>
              <a:t>Chunks</a:t>
            </a:r>
            <a:r>
              <a:rPr lang="de-DE" dirty="0" smtClean="0"/>
              <a:t> von B Seiten sequenziell gelesen!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Bild 4" descr="Pages from 07-Query-Processing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7416825" cy="1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149080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800" baseline="-25000" dirty="0" smtClean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N </a:t>
            </a:r>
            <a:r>
              <a:rPr lang="de-DE" sz="2800" dirty="0" smtClean="0">
                <a:solidFill>
                  <a:srgbClr val="3C8C93"/>
                </a:solidFill>
              </a:rPr>
              <a:t>/B</a:t>
            </a:r>
            <a:r>
              <a:rPr lang="de-DE" sz="2000" dirty="0">
                <a:solidFill>
                  <a:srgbClr val="3C8C93"/>
                </a:solidFill>
              </a:rPr>
              <a:t> ⎤ 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800" dirty="0" smtClean="0">
                <a:solidFill>
                  <a:srgbClr val="3C8C93"/>
                </a:solidFill>
              </a:rPr>
              <a:t>N </a:t>
            </a:r>
            <a:r>
              <a:rPr lang="de-DE" sz="2800" dirty="0">
                <a:solidFill>
                  <a:srgbClr val="3C8C93"/>
                </a:solidFill>
              </a:rPr>
              <a:t>∙ 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800" baseline="-25000" dirty="0" smtClean="0">
                <a:solidFill>
                  <a:srgbClr val="3C8C93"/>
                </a:solidFill>
              </a:rPr>
              <a:t>2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28996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7k200?</a:t>
            </a:r>
          </a:p>
          <a:p>
            <a:pPr lvl="1"/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Seite,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0,16ms für 8KB-Seite </a:t>
            </a:r>
            <a:endParaRPr lang="en-US" sz="2000" dirty="0">
              <a:solidFill>
                <a:srgbClr val="92D050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129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≈ 3d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r>
              <a:rPr lang="de-DE" sz="2000" dirty="0" smtClean="0"/>
              <a:t>Durchgänge = </a:t>
            </a:r>
            <a:r>
              <a:rPr lang="de-DE" sz="2000" dirty="0"/>
              <a:t>1 + ⎡ log</a:t>
            </a:r>
            <a:r>
              <a:rPr lang="de-DE" sz="2000" baseline="-25000" dirty="0"/>
              <a:t>2</a:t>
            </a:r>
            <a:r>
              <a:rPr lang="de-DE" sz="2000" dirty="0"/>
              <a:t> ⎡ N /B ⎤ </a:t>
            </a:r>
            <a:r>
              <a:rPr lang="de-DE" sz="2000" dirty="0" smtClean="0"/>
              <a:t>⎤ =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                  1 + </a:t>
            </a:r>
            <a:r>
              <a:rPr lang="de-DE" sz="2000" dirty="0"/>
              <a:t>⎡ log</a:t>
            </a:r>
            <a:r>
              <a:rPr lang="de-DE" sz="2000" baseline="-25000" dirty="0"/>
              <a:t>2</a:t>
            </a:r>
            <a:r>
              <a:rPr lang="de-DE" sz="2000" dirty="0"/>
              <a:t> ⎡ </a:t>
            </a:r>
            <a:r>
              <a:rPr lang="de-DE" sz="2000" dirty="0" smtClean="0"/>
              <a:t>10</a:t>
            </a:r>
            <a:r>
              <a:rPr lang="de-DE" sz="2000" baseline="30000" dirty="0" smtClean="0"/>
              <a:t>6</a:t>
            </a:r>
            <a:r>
              <a:rPr lang="de-DE" sz="2000" dirty="0" smtClean="0"/>
              <a:t> /10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 </a:t>
            </a:r>
            <a:r>
              <a:rPr lang="de-DE" sz="2000" dirty="0"/>
              <a:t>⎤ ⎤ </a:t>
            </a:r>
            <a:r>
              <a:rPr lang="de-DE" sz="2000" dirty="0" smtClean="0"/>
              <a:t>= 1+ ⎡ </a:t>
            </a:r>
            <a:r>
              <a:rPr lang="de-DE" sz="2000" dirty="0"/>
              <a:t>log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  <a:r>
              <a:rPr lang="de-DE" sz="2000" dirty="0" smtClean="0"/>
              <a:t>10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 ⎤ = 11 </a:t>
            </a:r>
          </a:p>
          <a:p>
            <a:r>
              <a:rPr lang="de-DE" sz="2000" dirty="0" err="1" smtClean="0"/>
              <a:t>Mergedurchgänge</a:t>
            </a:r>
            <a:r>
              <a:rPr lang="de-DE" sz="2000" dirty="0" smtClean="0"/>
              <a:t> = 10</a:t>
            </a:r>
          </a:p>
          <a:p>
            <a:r>
              <a:rPr lang="de-DE" sz="2000" dirty="0" smtClean="0"/>
              <a:t>Im ersten Durchgang kann </a:t>
            </a:r>
            <a:r>
              <a:rPr lang="de-DE" sz="2000" dirty="0" err="1" smtClean="0"/>
              <a:t>Seek</a:t>
            </a:r>
            <a:r>
              <a:rPr lang="de-DE" sz="2000" dirty="0" smtClean="0"/>
              <a:t> und </a:t>
            </a:r>
            <a:r>
              <a:rPr lang="de-DE" sz="2000" dirty="0"/>
              <a:t>R</a:t>
            </a:r>
            <a:r>
              <a:rPr lang="de-DE" sz="2000" dirty="0" smtClean="0"/>
              <a:t>otationszeit vernachlässigt werden</a:t>
            </a:r>
          </a:p>
          <a:p>
            <a:r>
              <a:rPr lang="de-DE" sz="2000" dirty="0" smtClean="0"/>
              <a:t>Damit bleibt nur für die </a:t>
            </a:r>
            <a:r>
              <a:rPr lang="de-DE" sz="2000" dirty="0" err="1" smtClean="0"/>
              <a:t>Mergedurchgänge</a:t>
            </a:r>
            <a:r>
              <a:rPr lang="de-DE" sz="2000" dirty="0" smtClean="0"/>
              <a:t> eine </a:t>
            </a:r>
            <a:r>
              <a:rPr lang="de-DE" sz="2000" dirty="0" err="1" smtClean="0"/>
              <a:t>Seek</a:t>
            </a:r>
            <a:r>
              <a:rPr lang="de-DE" sz="2000" dirty="0" smtClean="0"/>
              <a:t> und Rotationszeit von insgesamt 2 * 10</a:t>
            </a:r>
            <a:r>
              <a:rPr lang="de-DE" sz="2000" baseline="30000" dirty="0" smtClean="0"/>
              <a:t>6 </a:t>
            </a:r>
            <a:r>
              <a:rPr lang="de-DE" sz="2000" dirty="0" smtClean="0"/>
              <a:t>* 10 * 14,17ms </a:t>
            </a:r>
            <a:r>
              <a:rPr lang="de-DE" sz="2000" dirty="0"/>
              <a:t>≈ </a:t>
            </a:r>
            <a:r>
              <a:rPr lang="de-DE" sz="2000" dirty="0" smtClean="0"/>
              <a:t>3d</a:t>
            </a:r>
          </a:p>
          <a:p>
            <a:r>
              <a:rPr lang="de-DE" sz="2000" dirty="0" smtClean="0"/>
              <a:t>Gesamte Transferzeit ergibt sich zu </a:t>
            </a:r>
          </a:p>
          <a:p>
            <a:r>
              <a:rPr lang="de-DE" sz="2000" dirty="0"/>
              <a:t>2 * 10</a:t>
            </a:r>
            <a:r>
              <a:rPr lang="de-DE" sz="2000" baseline="30000" dirty="0"/>
              <a:t>6 </a:t>
            </a:r>
            <a:r>
              <a:rPr lang="de-DE" sz="2000" dirty="0"/>
              <a:t>* </a:t>
            </a:r>
            <a:r>
              <a:rPr lang="de-DE" sz="2000" dirty="0" smtClean="0"/>
              <a:t>11 </a:t>
            </a:r>
            <a:r>
              <a:rPr lang="de-DE" sz="2000" dirty="0"/>
              <a:t>* </a:t>
            </a:r>
            <a:r>
              <a:rPr lang="de-DE" sz="2000" dirty="0" smtClean="0"/>
              <a:t>0,16ms ≈ 1h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2593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Anzahl der Durchgänge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B Seiten im Puffer können auch B-1 Seiten gemischt werden (eine Seite dient als Schreibpuffer)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(B-1)-Wege-Mischen:</a:t>
            </a:r>
          </a:p>
          <a:p>
            <a:r>
              <a:rPr lang="de-DE" sz="2000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sz="2000" dirty="0" smtClean="0"/>
              <a:t>				</a:t>
            </a:r>
            <a:r>
              <a:rPr lang="de-DE" sz="2000" dirty="0" smtClean="0">
                <a:solidFill>
                  <a:srgbClr val="3C8C93"/>
                </a:solidFill>
              </a:rPr>
              <a:t>2 ∙ N ∙ (1 + ⎡ log</a:t>
            </a:r>
            <a:r>
              <a:rPr lang="de-DE" sz="2000" baseline="-25000" dirty="0" smtClean="0">
                <a:solidFill>
                  <a:srgbClr val="3C8C93"/>
                </a:solidFill>
              </a:rPr>
              <a:t>B-1</a:t>
            </a:r>
            <a:r>
              <a:rPr lang="de-DE" sz="2000" dirty="0" smtClean="0">
                <a:solidFill>
                  <a:srgbClr val="3C8C93"/>
                </a:solidFill>
              </a:rPr>
              <a:t> ⎡ N/B ⎤⎤ )</a:t>
            </a:r>
          </a:p>
          <a:p>
            <a:pPr>
              <a:lnSpc>
                <a:spcPct val="110000"/>
              </a:lnSpc>
            </a:pPr>
            <a:r>
              <a:rPr lang="de-DE" sz="2000" dirty="0" smtClean="0"/>
              <a:t>Was </a:t>
            </a:r>
            <a:r>
              <a:rPr lang="de-DE" sz="2000" dirty="0"/>
              <a:t>ist das Zugriffsmuster auf diese </a:t>
            </a:r>
            <a:r>
              <a:rPr lang="de-DE" sz="2000" dirty="0" smtClean="0"/>
              <a:t>Ein-Ausgaben?</a:t>
            </a:r>
          </a:p>
          <a:p>
            <a:pPr>
              <a:lnSpc>
                <a:spcPct val="110000"/>
              </a:lnSpc>
            </a:pPr>
            <a:r>
              <a:rPr lang="de-DE" sz="2000" dirty="0" smtClean="0"/>
              <a:t>Antwort: In den </a:t>
            </a:r>
            <a:r>
              <a:rPr lang="de-DE" sz="2000" dirty="0" err="1" smtClean="0"/>
              <a:t>Mergephasen</a:t>
            </a:r>
            <a:r>
              <a:rPr lang="de-DE" sz="2000" dirty="0" smtClean="0"/>
              <a:t> muss ja entschieden werden, welcher der minimalen Elemente auf </a:t>
            </a:r>
            <a:r>
              <a:rPr lang="de-DE" sz="2000" dirty="0" err="1" smtClean="0"/>
              <a:t>Outputbuffer</a:t>
            </a:r>
            <a:r>
              <a:rPr lang="de-DE" sz="2000" dirty="0" smtClean="0"/>
              <a:t> gehen. Daher </a:t>
            </a:r>
            <a:r>
              <a:rPr lang="de-DE" sz="2000" dirty="0" err="1" smtClean="0"/>
              <a:t>random</a:t>
            </a:r>
            <a:r>
              <a:rPr lang="de-DE" sz="2000" dirty="0" smtClean="0"/>
              <a:t> </a:t>
            </a:r>
            <a:r>
              <a:rPr lang="de-DE" sz="2000" dirty="0" err="1" smtClean="0"/>
              <a:t>access</a:t>
            </a:r>
            <a:r>
              <a:rPr lang="de-DE" sz="20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7130"/>
            <a:ext cx="6768752" cy="18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133398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800" baseline="-25000" dirty="0" smtClean="0">
                <a:solidFill>
                  <a:srgbClr val="3C8C93"/>
                </a:solidFill>
              </a:rPr>
              <a:t>B-1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N </a:t>
            </a:r>
            <a:r>
              <a:rPr lang="de-DE" sz="2800" dirty="0" smtClean="0">
                <a:solidFill>
                  <a:srgbClr val="3C8C93"/>
                </a:solidFill>
              </a:rPr>
              <a:t>/B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800" dirty="0" smtClean="0">
                <a:solidFill>
                  <a:srgbClr val="3C8C93"/>
                </a:solidFill>
              </a:rPr>
              <a:t>N </a:t>
            </a:r>
            <a:r>
              <a:rPr lang="de-DE" sz="2800" dirty="0">
                <a:solidFill>
                  <a:srgbClr val="3C8C93"/>
                </a:solidFill>
              </a:rPr>
              <a:t>∙ 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800" baseline="-25000" dirty="0" smtClean="0">
                <a:solidFill>
                  <a:srgbClr val="3C8C93"/>
                </a:solidFill>
              </a:rPr>
              <a:t>B -1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768904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7k200?</a:t>
            </a:r>
          </a:p>
          <a:p>
            <a:pPr lvl="1"/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Seite,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0,16ms für 8KB-Seite </a:t>
            </a:r>
            <a:endParaRPr lang="en-US" sz="2000" dirty="0">
              <a:solidFill>
                <a:srgbClr val="92D050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8369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16h</a:t>
            </a:r>
            <a:endParaRPr lang="de-DE" sz="2000" dirty="0" smtClean="0"/>
          </a:p>
          <a:p>
            <a:r>
              <a:rPr lang="de-DE" sz="2000" dirty="0" smtClean="0"/>
              <a:t>Durchgänge </a:t>
            </a:r>
            <a:r>
              <a:rPr lang="de-DE" sz="2000" dirty="0"/>
              <a:t>= 1 + ⎡ </a:t>
            </a:r>
            <a:r>
              <a:rPr lang="de-DE" sz="2000" dirty="0" smtClean="0"/>
              <a:t>log</a:t>
            </a:r>
            <a:r>
              <a:rPr lang="de-DE" sz="2000" baseline="-25000" dirty="0" smtClean="0"/>
              <a:t>B-1</a:t>
            </a:r>
            <a:r>
              <a:rPr lang="de-DE" sz="2000" dirty="0" smtClean="0"/>
              <a:t> </a:t>
            </a:r>
            <a:r>
              <a:rPr lang="de-DE" sz="2000" dirty="0"/>
              <a:t>⎡ N /B ⎤ ⎤ =</a:t>
            </a:r>
          </a:p>
          <a:p>
            <a:pPr marL="0" indent="0">
              <a:buNone/>
            </a:pPr>
            <a:r>
              <a:rPr lang="de-DE" sz="2000" dirty="0"/>
              <a:t>                                    1 + ⎡ </a:t>
            </a:r>
            <a:r>
              <a:rPr lang="de-DE" sz="2000" dirty="0" smtClean="0"/>
              <a:t>log</a:t>
            </a:r>
            <a:r>
              <a:rPr lang="de-DE" sz="2000" baseline="-25000" dirty="0" smtClean="0"/>
              <a:t>999</a:t>
            </a:r>
            <a:r>
              <a:rPr lang="de-DE" sz="2000" dirty="0" smtClean="0"/>
              <a:t> </a:t>
            </a:r>
            <a:r>
              <a:rPr lang="de-DE" sz="2000" dirty="0"/>
              <a:t>⎡ 10</a:t>
            </a:r>
            <a:r>
              <a:rPr lang="de-DE" sz="2000" baseline="30000" dirty="0"/>
              <a:t>6</a:t>
            </a:r>
            <a:r>
              <a:rPr lang="de-DE" sz="2000" dirty="0"/>
              <a:t> /10</a:t>
            </a:r>
            <a:r>
              <a:rPr lang="de-DE" sz="2000" baseline="30000" dirty="0"/>
              <a:t>3</a:t>
            </a:r>
            <a:r>
              <a:rPr lang="de-DE" sz="2000" dirty="0"/>
              <a:t> ⎤ ⎤ = 1+ ⎡ </a:t>
            </a:r>
            <a:r>
              <a:rPr lang="de-DE" sz="2000" dirty="0" smtClean="0"/>
              <a:t>log</a:t>
            </a:r>
            <a:r>
              <a:rPr lang="de-DE" sz="2000" baseline="-25000" dirty="0" smtClean="0"/>
              <a:t>999</a:t>
            </a:r>
            <a:r>
              <a:rPr lang="de-DE" sz="2000" dirty="0" smtClean="0"/>
              <a:t> </a:t>
            </a:r>
            <a:r>
              <a:rPr lang="de-DE" sz="2000" dirty="0"/>
              <a:t>10</a:t>
            </a:r>
            <a:r>
              <a:rPr lang="de-DE" sz="2000" baseline="30000" dirty="0"/>
              <a:t>3</a:t>
            </a:r>
            <a:r>
              <a:rPr lang="de-DE" sz="2000" dirty="0"/>
              <a:t> ⎤ = 3</a:t>
            </a:r>
            <a:r>
              <a:rPr lang="de-DE" sz="2000" dirty="0" smtClean="0"/>
              <a:t> </a:t>
            </a:r>
            <a:endParaRPr lang="de-DE" sz="2000" dirty="0"/>
          </a:p>
          <a:p>
            <a:r>
              <a:rPr lang="de-DE" sz="2000" dirty="0" err="1"/>
              <a:t>Mergedurchgänge</a:t>
            </a:r>
            <a:r>
              <a:rPr lang="de-DE" sz="2000" dirty="0"/>
              <a:t> = 2</a:t>
            </a:r>
          </a:p>
          <a:p>
            <a:r>
              <a:rPr lang="de-DE" sz="2000" dirty="0"/>
              <a:t>Im ersten Durchgang kann </a:t>
            </a:r>
            <a:r>
              <a:rPr lang="de-DE" sz="2000" dirty="0" err="1"/>
              <a:t>Seek</a:t>
            </a:r>
            <a:r>
              <a:rPr lang="de-DE" sz="2000" dirty="0"/>
              <a:t> und Rotationszeit vernachlässigt werden</a:t>
            </a:r>
          </a:p>
          <a:p>
            <a:r>
              <a:rPr lang="de-DE" sz="2000" dirty="0"/>
              <a:t>Damit bleibt nur für die </a:t>
            </a:r>
            <a:r>
              <a:rPr lang="de-DE" sz="2000" dirty="0" err="1"/>
              <a:t>Mergedurchgänge</a:t>
            </a:r>
            <a:r>
              <a:rPr lang="de-DE" sz="2000" dirty="0"/>
              <a:t> eine </a:t>
            </a:r>
            <a:r>
              <a:rPr lang="de-DE" sz="2000" dirty="0" err="1"/>
              <a:t>Seek</a:t>
            </a:r>
            <a:r>
              <a:rPr lang="de-DE" sz="2000" dirty="0"/>
              <a:t> und Rotationszeit von insgesamt 2 * 10</a:t>
            </a:r>
            <a:r>
              <a:rPr lang="de-DE" sz="2000" baseline="30000" dirty="0"/>
              <a:t>6 </a:t>
            </a:r>
            <a:r>
              <a:rPr lang="de-DE" sz="2000" dirty="0"/>
              <a:t>* 2</a:t>
            </a:r>
            <a:r>
              <a:rPr lang="de-DE" sz="2000" dirty="0" smtClean="0"/>
              <a:t> </a:t>
            </a:r>
            <a:r>
              <a:rPr lang="de-DE" sz="2000" dirty="0"/>
              <a:t>* 14,17ms ≈ </a:t>
            </a:r>
            <a:r>
              <a:rPr lang="de-DE" sz="2000" dirty="0" smtClean="0"/>
              <a:t>16 h</a:t>
            </a:r>
            <a:endParaRPr lang="de-DE" sz="2000" dirty="0"/>
          </a:p>
          <a:p>
            <a:r>
              <a:rPr lang="de-DE" sz="2000" dirty="0"/>
              <a:t>Gesamte Transferzeit ergibt sich zu </a:t>
            </a:r>
          </a:p>
          <a:p>
            <a:r>
              <a:rPr lang="de-DE" sz="2000" dirty="0"/>
              <a:t>2 * 10</a:t>
            </a:r>
            <a:r>
              <a:rPr lang="de-DE" sz="2000" baseline="30000" dirty="0"/>
              <a:t>6 </a:t>
            </a:r>
            <a:r>
              <a:rPr lang="de-DE" sz="2000" dirty="0"/>
              <a:t>* 3</a:t>
            </a:r>
            <a:r>
              <a:rPr lang="de-DE" sz="2000" dirty="0" smtClean="0"/>
              <a:t> </a:t>
            </a:r>
            <a:r>
              <a:rPr lang="de-DE" sz="2000" dirty="0"/>
              <a:t>* 0,16ms ≈ </a:t>
            </a:r>
            <a:r>
              <a:rPr lang="de-DE" sz="2000" dirty="0" smtClean="0"/>
              <a:t>1min</a:t>
            </a:r>
            <a:endParaRPr lang="de-DE" sz="2000" dirty="0"/>
          </a:p>
          <a:p>
            <a:r>
              <a:rPr lang="de-DE" sz="2000" dirty="0" smtClean="0"/>
              <a:t>Zusammen  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≈ 16h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5012540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 Ein-Ausgabe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Man kann das I/O-Muster verbessern, in dem man Blöcke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/>
              <a:t> Seiten in den Mischphasen verarbeitet</a:t>
            </a:r>
          </a:p>
          <a:p>
            <a:r>
              <a:rPr lang="de-DE" dirty="0" err="1" smtClean="0"/>
              <a:t>Alloziere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b</a:t>
            </a:r>
            <a:r>
              <a:rPr lang="de-DE" dirty="0" smtClean="0"/>
              <a:t> Seiten für jede Eingabe (statt nur eine)</a:t>
            </a:r>
          </a:p>
          <a:p>
            <a:r>
              <a:rPr lang="de-DE" dirty="0" smtClean="0"/>
              <a:t>Reduktion der Ein-Ausgabe um Faktor </a:t>
            </a:r>
            <a:r>
              <a:rPr lang="de-DE" dirty="0" smtClean="0">
                <a:solidFill>
                  <a:srgbClr val="3C8C93"/>
                </a:solidFill>
              </a:rPr>
              <a:t>b </a:t>
            </a:r>
            <a:r>
              <a:rPr lang="de-DE" dirty="0" smtClean="0"/>
              <a:t>pro Seite </a:t>
            </a:r>
          </a:p>
          <a:p>
            <a:r>
              <a:rPr lang="de-DE" dirty="0" smtClean="0"/>
              <a:t>Preis: Reduzierte </a:t>
            </a:r>
            <a:r>
              <a:rPr lang="de-DE" dirty="0" err="1" smtClean="0"/>
              <a:t>Einfächerung</a:t>
            </a:r>
            <a:r>
              <a:rPr lang="de-DE" dirty="0" smtClean="0"/>
              <a:t> (was in mehr Durchgängen und damit in mehr I/O-Operationen resultiert)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560957" y="2852936"/>
            <a:ext cx="2043043" cy="38280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637454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000" baseline="-25000" dirty="0">
                <a:solidFill>
                  <a:srgbClr val="3C8C93"/>
                </a:solidFill>
              </a:rPr>
              <a:t> 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N/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B/b</a:t>
            </a:r>
            <a:r>
              <a:rPr lang="de-DE" sz="2000" dirty="0">
                <a:solidFill>
                  <a:srgbClr val="3C8C93"/>
                </a:solidFill>
              </a:rPr>
              <a:t>⎤ ⎤ 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⎤</a:t>
            </a:r>
            <a:r>
              <a:rPr lang="de-DE" sz="2800" dirty="0" smtClean="0">
                <a:solidFill>
                  <a:srgbClr val="3C8C93"/>
                </a:solidFill>
              </a:rPr>
              <a:t> ∙ </a:t>
            </a:r>
            <a:r>
              <a:rPr lang="de-DE" sz="2800" dirty="0">
                <a:solidFill>
                  <a:srgbClr val="3C8C93"/>
                </a:solidFill>
              </a:rPr>
              <a:t>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000" baseline="-25000" dirty="0">
                <a:solidFill>
                  <a:srgbClr val="3C8C93"/>
                </a:solidFill>
              </a:rPr>
              <a:t>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</a:t>
            </a:r>
            <a:r>
              <a:rPr lang="de-DE" sz="2800" dirty="0">
                <a:solidFill>
                  <a:srgbClr val="3C8C93"/>
                </a:solidFill>
              </a:rPr>
              <a:t>/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sz="2800" dirty="0" smtClean="0">
                <a:solidFill>
                  <a:srgbClr val="3C8C93"/>
                </a:solidFill>
              </a:rPr>
              <a:t>B/b</a:t>
            </a:r>
            <a:r>
              <a:rPr lang="de-DE" sz="2000" dirty="0" smtClean="0">
                <a:solidFill>
                  <a:srgbClr val="3C8C93"/>
                </a:solidFill>
              </a:rPr>
              <a:t>⎤ </a:t>
            </a:r>
            <a:r>
              <a:rPr lang="de-DE" sz="2000" dirty="0">
                <a:solidFill>
                  <a:srgbClr val="3C8C93"/>
                </a:solidFill>
              </a:rPr>
              <a:t>⎤</a:t>
            </a:r>
            <a:r>
              <a:rPr lang="de-DE" sz="2000" dirty="0" smtClean="0">
                <a:solidFill>
                  <a:srgbClr val="3C8C93"/>
                </a:solidFill>
              </a:rPr>
              <a:t> ⎤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5841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halkduster"/>
              </a:rPr>
            </a:br>
            <a:r>
              <a:rPr lang="en-US" sz="2400" dirty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je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8KB und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blockweisem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IO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b=32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 ?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8KB pro Seite,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0,16ms für 8KB-Seite </a:t>
            </a:r>
            <a:endParaRPr lang="en-US" sz="2000" dirty="0">
              <a:solidFill>
                <a:srgbClr val="92D050"/>
              </a:solidFill>
              <a:latin typeface="Chalkduster"/>
            </a:endParaRPr>
          </a:p>
          <a:p>
            <a:pPr lvl="1"/>
            <a:r>
              <a:rPr lang="de-DE" sz="2000" dirty="0" smtClean="0">
                <a:solidFill>
                  <a:srgbClr val="92D050"/>
                </a:solidFill>
              </a:rPr>
              <a:t>63 </a:t>
            </a:r>
            <a:r>
              <a:rPr lang="de-DE" sz="2000" dirty="0">
                <a:solidFill>
                  <a:srgbClr val="92D050"/>
                </a:solidFill>
              </a:rPr>
              <a:t>Sektoren pro Spur, Track-</a:t>
            </a:r>
            <a:r>
              <a:rPr lang="de-DE" sz="2000" dirty="0" err="1">
                <a:solidFill>
                  <a:srgbClr val="92D050"/>
                </a:solidFill>
              </a:rPr>
              <a:t>to</a:t>
            </a:r>
            <a:r>
              <a:rPr lang="de-DE" sz="2000" dirty="0">
                <a:solidFill>
                  <a:srgbClr val="92D050"/>
                </a:solidFill>
              </a:rPr>
              <a:t>-Track-Suchzeit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s,track</a:t>
            </a:r>
            <a:r>
              <a:rPr lang="de-DE" sz="2000" baseline="-25000" dirty="0">
                <a:solidFill>
                  <a:srgbClr val="92D050"/>
                </a:solidFill>
              </a:rPr>
              <a:t>-</a:t>
            </a:r>
            <a:r>
              <a:rPr lang="de-DE" sz="2000" baseline="-25000" dirty="0" err="1">
                <a:solidFill>
                  <a:srgbClr val="92D050"/>
                </a:solidFill>
              </a:rPr>
              <a:t>to</a:t>
            </a:r>
            <a:r>
              <a:rPr lang="de-DE" sz="2000" baseline="-25000" dirty="0">
                <a:solidFill>
                  <a:srgbClr val="92D050"/>
                </a:solidFill>
              </a:rPr>
              <a:t>-track </a:t>
            </a:r>
            <a:r>
              <a:rPr lang="de-DE" sz="2000" dirty="0">
                <a:solidFill>
                  <a:srgbClr val="92D050"/>
                </a:solidFill>
              </a:rPr>
              <a:t>=1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Ein Block mit 8 KB benötigt 16 </a:t>
            </a:r>
            <a:r>
              <a:rPr lang="de-DE" sz="2000" dirty="0" smtClean="0">
                <a:solidFill>
                  <a:srgbClr val="92D050"/>
                </a:solidFill>
              </a:rPr>
              <a:t>Sektoren</a:t>
            </a:r>
            <a:endParaRPr lang="de-DE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Mit</a:t>
            </a:r>
            <a:r>
              <a:rPr lang="de-DE" dirty="0" smtClean="0"/>
              <a:t> blockweisem </a:t>
            </a:r>
            <a:r>
              <a:rPr lang="de-DE" dirty="0"/>
              <a:t>I/</a:t>
            </a:r>
            <a:r>
              <a:rPr lang="de-DE" dirty="0" smtClean="0"/>
              <a:t>O (B=1000, Blöcke mit b=</a:t>
            </a:r>
            <a:r>
              <a:rPr lang="de-DE" dirty="0" smtClean="0">
                <a:solidFill>
                  <a:srgbClr val="00B050"/>
                </a:solidFill>
              </a:rPr>
              <a:t>32</a:t>
            </a:r>
            <a:r>
              <a:rPr lang="de-DE" dirty="0" smtClean="0"/>
              <a:t> Seiten): </a:t>
            </a:r>
            <a:br>
              <a:rPr lang="de-DE" dirty="0" smtClean="0"/>
            </a:br>
            <a:r>
              <a:rPr lang="de-DE" dirty="0" smtClean="0"/>
              <a:t>ca. 10 </a:t>
            </a:r>
            <a:r>
              <a:rPr lang="de-DE" dirty="0"/>
              <a:t>∙ </a:t>
            </a:r>
            <a:r>
              <a:rPr lang="de-DE" dirty="0" smtClean="0"/>
              <a:t>31250 Plattenzugriffe mit je 27.42 </a:t>
            </a:r>
            <a:r>
              <a:rPr lang="de-DE" dirty="0" err="1" smtClean="0"/>
              <a:t>ms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≈ </a:t>
            </a:r>
            <a:r>
              <a:rPr lang="de-DE" dirty="0" smtClean="0">
                <a:solidFill>
                  <a:srgbClr val="00B050"/>
                </a:solidFill>
              </a:rPr>
              <a:t>2,38 h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smtClean="0"/>
              <a:t>Herleitung: Übungsaufgabe 4, Blatt 8)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48061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Hauptspeicher als Ressource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 </a:t>
            </a:r>
            <a:r>
              <a:rPr lang="de-DE" dirty="0"/>
              <a:t>der Praxis meist genügend Hauptspeicher vorhanden, so dass Dateien in einem Mischdurchgang sortiert werden kann (mit blockweisem I/O</a:t>
            </a:r>
            <a:r>
              <a:rPr lang="de-DE" dirty="0" smtClean="0"/>
              <a:t>).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209553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3197294"/>
            <a:ext cx="885698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000" baseline="-25000" dirty="0">
                <a:solidFill>
                  <a:srgbClr val="3C8C93"/>
                </a:solidFill>
              </a:rPr>
              <a:t> 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N/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B/b</a:t>
            </a:r>
            <a:r>
              <a:rPr lang="de-DE" sz="2000" dirty="0">
                <a:solidFill>
                  <a:srgbClr val="3C8C93"/>
                </a:solidFill>
              </a:rPr>
              <a:t>⎤ ⎤ 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sz="2800" dirty="0" smtClean="0">
                <a:solidFill>
                  <a:srgbClr val="3C8C93"/>
                </a:solidFill>
              </a:rPr>
              <a:t> log </a:t>
            </a:r>
            <a:r>
              <a:rPr lang="de-DE" sz="2000" baseline="-25000" dirty="0">
                <a:solidFill>
                  <a:srgbClr val="3C8C93"/>
                </a:solidFill>
              </a:rPr>
              <a:t>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1600" dirty="0">
                <a:solidFill>
                  <a:srgbClr val="3C8C93"/>
                </a:solidFill>
              </a:rPr>
              <a:t>⎡</a:t>
            </a:r>
            <a:r>
              <a:rPr lang="de-DE" sz="2000" dirty="0">
                <a:solidFill>
                  <a:srgbClr val="3C8C93"/>
                </a:solidFill>
              </a:rPr>
              <a:t> N/ </a:t>
            </a:r>
            <a:r>
              <a:rPr lang="de-DE" sz="1600" dirty="0">
                <a:solidFill>
                  <a:srgbClr val="3C8C93"/>
                </a:solidFill>
              </a:rPr>
              <a:t>⎡</a:t>
            </a:r>
            <a:r>
              <a:rPr lang="de-DE" sz="2000" dirty="0">
                <a:solidFill>
                  <a:srgbClr val="3C8C93"/>
                </a:solidFill>
              </a:rPr>
              <a:t>B/b</a:t>
            </a:r>
            <a:r>
              <a:rPr lang="de-DE" sz="1600" dirty="0">
                <a:solidFill>
                  <a:srgbClr val="3C8C93"/>
                </a:solidFill>
              </a:rPr>
              <a:t>⎤ ⎤ </a:t>
            </a:r>
            <a:r>
              <a:rPr lang="de-DE" sz="2000" dirty="0" smtClean="0">
                <a:solidFill>
                  <a:srgbClr val="3C8C93"/>
                </a:solidFill>
              </a:rPr>
              <a:t>⎤ </a:t>
            </a:r>
            <a:r>
              <a:rPr lang="de-DE" sz="2800" dirty="0" smtClean="0">
                <a:solidFill>
                  <a:srgbClr val="3C8C93"/>
                </a:solidFill>
              </a:rPr>
              <a:t>= 1</a:t>
            </a:r>
            <a:endParaRPr lang="de-DE" sz="2800" dirty="0">
              <a:solidFill>
                <a:srgbClr val="3C8C9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Wieviel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Hauptspeicher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und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blockweisem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b=32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benötigt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so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u="sng" dirty="0" err="1" smtClean="0">
                <a:solidFill>
                  <a:srgbClr val="FFFF00"/>
                </a:solidFill>
                <a:latin typeface="Chalkduster"/>
              </a:rPr>
              <a:t>ein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Mischvorgang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sz="2400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64943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Lösung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Platzbedarf: 256MB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/>
              <a:t>(Herleitung </a:t>
            </a:r>
            <a:r>
              <a:rPr lang="de-DE" dirty="0" smtClean="0"/>
              <a:t>in Übungsaufgabe 5, Blatt 8)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7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>
                <a:solidFill>
                  <a:srgbClr val="FF0000"/>
                </a:solidFill>
              </a:rPr>
              <a:t>087</a:t>
            </a:r>
            <a:r>
              <a:rPr lang="de-DE" sz="1600" dirty="0"/>
              <a:t>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544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/>
              <a:t>087 503 504 . . .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>
                <a:solidFill>
                  <a:srgbClr val="FF0000"/>
                </a:solidFill>
              </a:rPr>
              <a:t>154 </a:t>
            </a:r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013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/>
              <a:t>087 503 504 . . .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154 426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941" y="4395946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>
                <a:solidFill>
                  <a:srgbClr val="FF0000"/>
                </a:solidFill>
              </a:rPr>
              <a:t>170</a:t>
            </a:r>
            <a:r>
              <a:rPr lang="de-DE" sz="1600" dirty="0"/>
              <a:t>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087 154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482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67" y="1124744"/>
            <a:ext cx="8229600" cy="1799977"/>
          </a:xfrm>
        </p:spPr>
        <p:txBody>
          <a:bodyPr/>
          <a:lstStyle/>
          <a:p>
            <a:r>
              <a:rPr lang="de-DE" dirty="0" smtClean="0"/>
              <a:t>Auswahl des nächsten Datensatzes für den Output unter </a:t>
            </a: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Beispiel: </a:t>
            </a:r>
            <a:r>
              <a:rPr lang="de-DE" dirty="0"/>
              <a:t> </a:t>
            </a:r>
            <a:r>
              <a:rPr lang="de-DE" dirty="0" smtClean="0"/>
              <a:t> B-1  =  4, &lt; -Ordnung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2560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/>
              <a:t>087 503 504 . . .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/>
              <a:t>1</a:t>
            </a:r>
            <a:r>
              <a:rPr lang="de-DE" sz="1600" dirty="0" smtClean="0"/>
              <a:t>54 </a:t>
            </a:r>
            <a:r>
              <a:rPr lang="de-DE" sz="1600" dirty="0"/>
              <a:t>426 653     ....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       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2996952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154 426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       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941" y="4395946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/>
              <a:t>170 908 994 ...     </a:t>
            </a:r>
            <a:r>
              <a:rPr lang="de-DE" sz="1600" dirty="0" smtClean="0"/>
              <a:t>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087 154                    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3923928" y="4340029"/>
            <a:ext cx="364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dirty="0" smtClean="0"/>
              <a:t>503 </a:t>
            </a:r>
            <a:r>
              <a:rPr lang="de-DE" sz="1600" dirty="0"/>
              <a:t>504 . . .   </a:t>
            </a:r>
            <a:r>
              <a:rPr lang="de-DE" sz="1600" dirty="0" smtClean="0"/>
              <a:t> 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1) </a:t>
            </a:r>
          </a:p>
          <a:p>
            <a:pPr lvl="1"/>
            <a:r>
              <a:rPr lang="de-DE" sz="1600" dirty="0" smtClean="0"/>
              <a:t>908 </a:t>
            </a:r>
            <a:r>
              <a:rPr lang="de-DE" sz="1600" dirty="0"/>
              <a:t>994 ...     </a:t>
            </a:r>
            <a:r>
              <a:rPr lang="de-DE" sz="1600" dirty="0" smtClean="0"/>
              <a:t>        (</a:t>
            </a:r>
            <a:r>
              <a:rPr lang="de-DE" sz="1600" dirty="0" err="1" smtClean="0"/>
              <a:t>page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Run </a:t>
            </a:r>
            <a:r>
              <a:rPr lang="de-DE" sz="1600" dirty="0"/>
              <a:t>2)</a:t>
            </a:r>
          </a:p>
          <a:p>
            <a:pPr lvl="1"/>
            <a:r>
              <a:rPr lang="de-DE" sz="1600" dirty="0" smtClean="0"/>
              <a:t>426 </a:t>
            </a:r>
            <a:r>
              <a:rPr lang="de-DE" sz="1600" dirty="0"/>
              <a:t>653     .... </a:t>
            </a:r>
          </a:p>
          <a:p>
            <a:pPr lvl="1"/>
            <a:r>
              <a:rPr lang="de-DE" sz="1600" dirty="0"/>
              <a:t>612 613 700 ...       </a:t>
            </a:r>
            <a:r>
              <a:rPr lang="de-DE" sz="1600" dirty="0" smtClean="0"/>
              <a:t>(</a:t>
            </a:r>
            <a:r>
              <a:rPr lang="de-DE" sz="1600" dirty="0" err="1" smtClean="0"/>
              <a:t>page</a:t>
            </a:r>
            <a:r>
              <a:rPr lang="de-DE" sz="1600" dirty="0" smtClean="0"/>
              <a:t> Run </a:t>
            </a:r>
            <a:r>
              <a:rPr lang="de-DE" sz="1600" dirty="0"/>
              <a:t>B-1) </a:t>
            </a:r>
            <a:endParaRPr lang="de-DE" sz="1600" dirty="0" smtClean="0"/>
          </a:p>
          <a:p>
            <a:pPr lvl="1"/>
            <a:r>
              <a:rPr lang="de-DE" sz="1600" dirty="0" smtClean="0"/>
              <a:t>087 </a:t>
            </a:r>
            <a:r>
              <a:rPr lang="de-DE" sz="1600" smtClean="0"/>
              <a:t>154  170                  </a:t>
            </a:r>
            <a:r>
              <a:rPr lang="de-DE" sz="1600" dirty="0" smtClean="0"/>
              <a:t>(out </a:t>
            </a:r>
            <a:r>
              <a:rPr lang="de-DE" sz="1600" dirty="0" err="1" smtClean="0"/>
              <a:t>buffer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147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Verwende Auswahlbaum zur Kostenreduktion</a:t>
            </a:r>
            <a:br>
              <a:rPr lang="de-DE" dirty="0" smtClean="0"/>
            </a:br>
            <a:r>
              <a:rPr lang="de-DE" dirty="0" smtClean="0"/>
              <a:t>(„</a:t>
            </a:r>
            <a:r>
              <a:rPr lang="de-DE" dirty="0" err="1" smtClean="0"/>
              <a:t>Tree</a:t>
            </a:r>
            <a:r>
              <a:rPr lang="de-DE" dirty="0" smtClean="0"/>
              <a:t> of </a:t>
            </a:r>
            <a:r>
              <a:rPr lang="de-DE" dirty="0" err="1" smtClean="0"/>
              <a:t>Losers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Reduktion der Vergleiche auf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(B-1) </a:t>
            </a:r>
            <a:r>
              <a:rPr lang="de-DE" dirty="0" smtClean="0"/>
              <a:t>bzw</a:t>
            </a:r>
            <a:r>
              <a:rPr lang="de-DE" dirty="0"/>
              <a:t>.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B/b-1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Anfragebeantwortung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216078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DBMS muss eine Menge von Aufgaben erledigen:</a:t>
            </a:r>
          </a:p>
          <a:p>
            <a:r>
              <a:rPr lang="de-DE" dirty="0" smtClean="0"/>
              <a:t>mit minimalen Ressourcen</a:t>
            </a:r>
          </a:p>
          <a:p>
            <a:r>
              <a:rPr lang="de-DE" dirty="0" smtClean="0"/>
              <a:t>über großen Datenmengen</a:t>
            </a:r>
          </a:p>
          <a:p>
            <a:r>
              <a:rPr lang="de-DE" dirty="0" smtClean="0"/>
              <a:t>und auch noch so schnell wie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810221"/>
            <a:ext cx="7740352" cy="17517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>
                <a:latin typeface="Courier New" charset="0"/>
              </a:rPr>
              <a:t>SELECT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C.NAME, </a:t>
            </a:r>
            <a:r>
              <a:rPr lang="de-DE" b="1" dirty="0">
                <a:latin typeface="Courier New" charset="0"/>
              </a:rPr>
              <a:t>SUM (</a:t>
            </a:r>
            <a:r>
              <a:rPr lang="de-DE" dirty="0">
                <a:latin typeface="Courier New" charset="0"/>
              </a:rPr>
              <a:t>O.TOTAL</a:t>
            </a:r>
            <a:r>
              <a:rPr lang="de-DE" b="1" dirty="0">
                <a:latin typeface="Courier New" charset="0"/>
              </a:rPr>
              <a:t>) AS </a:t>
            </a:r>
            <a:r>
              <a:rPr lang="de-DE" dirty="0">
                <a:latin typeface="Courier New" charset="0"/>
              </a:rPr>
              <a:t>REVENUE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FROM </a:t>
            </a:r>
            <a:r>
              <a:rPr lang="de-DE" dirty="0">
                <a:latin typeface="Courier New" charset="0"/>
              </a:rPr>
              <a:t>CUSTOMERS</a:t>
            </a:r>
            <a:r>
              <a:rPr lang="de-DE" b="1" dirty="0">
                <a:latin typeface="Courier New" charset="0"/>
              </a:rPr>
              <a:t> AS </a:t>
            </a:r>
            <a:r>
              <a:rPr lang="de-DE" dirty="0">
                <a:latin typeface="Courier New" charset="0"/>
              </a:rPr>
              <a:t>C, ORDERS </a:t>
            </a:r>
            <a:r>
              <a:rPr lang="de-DE" b="1" dirty="0">
                <a:latin typeface="Courier New" charset="0"/>
              </a:rPr>
              <a:t>AS </a:t>
            </a:r>
            <a:r>
              <a:rPr lang="de-DE" dirty="0">
                <a:latin typeface="Courier New" charset="0"/>
              </a:rPr>
              <a:t>O</a:t>
            </a:r>
            <a:r>
              <a:rPr lang="de-DE" b="1" dirty="0">
                <a:latin typeface="Courier New" charset="0"/>
              </a:rPr>
              <a:t> </a:t>
            </a:r>
            <a:endParaRPr lang="de-DE" b="1" dirty="0" smtClean="0">
              <a:latin typeface="Courier New" charset="0"/>
            </a:endParaRP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WHERE </a:t>
            </a:r>
            <a:r>
              <a:rPr lang="de-DE" dirty="0">
                <a:latin typeface="Courier New" charset="0"/>
              </a:rPr>
              <a:t>C.ZIPCODE </a:t>
            </a:r>
            <a:r>
              <a:rPr lang="de-DE" b="1" dirty="0">
                <a:latin typeface="Courier New" charset="0"/>
              </a:rPr>
              <a:t>BETWEEN </a:t>
            </a:r>
            <a:r>
              <a:rPr lang="de-DE" dirty="0">
                <a:latin typeface="Courier New" charset="0"/>
              </a:rPr>
              <a:t>8000</a:t>
            </a:r>
            <a:r>
              <a:rPr lang="de-DE" b="1" dirty="0">
                <a:latin typeface="Courier New" charset="0"/>
              </a:rPr>
              <a:t> AND </a:t>
            </a:r>
            <a:r>
              <a:rPr lang="de-DE" dirty="0">
                <a:latin typeface="Courier New" charset="0"/>
              </a:rPr>
              <a:t>8999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      AND </a:t>
            </a:r>
            <a:r>
              <a:rPr lang="de-DE" dirty="0" smtClean="0">
                <a:latin typeface="Courier New" charset="0"/>
              </a:rPr>
              <a:t>C.CUST_ID </a:t>
            </a:r>
            <a:r>
              <a:rPr lang="de-DE" dirty="0">
                <a:latin typeface="Courier New" charset="0"/>
              </a:rPr>
              <a:t>= </a:t>
            </a:r>
            <a:r>
              <a:rPr lang="de-DE" dirty="0" smtClean="0">
                <a:latin typeface="Courier New" charset="0"/>
              </a:rPr>
              <a:t>O.CUST_ID 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GROUP </a:t>
            </a:r>
            <a:r>
              <a:rPr lang="de-DE" b="1" dirty="0">
                <a:latin typeface="Courier New" charset="0"/>
              </a:rPr>
              <a:t>BY </a:t>
            </a:r>
            <a:r>
              <a:rPr lang="de-DE" dirty="0" smtClean="0">
                <a:latin typeface="Courier New" charset="0"/>
              </a:rPr>
              <a:t>C.CUST_ID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ORDER BY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</a:t>
            </a:r>
            <a:endParaRPr lang="de-DE" dirty="0" smtClean="0">
              <a:latin typeface="Courier New" charset="0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4716016" y="1196752"/>
            <a:ext cx="1728192" cy="360040"/>
          </a:xfrm>
          <a:prstGeom prst="wedgeRectCallout">
            <a:avLst>
              <a:gd name="adj1" fmla="val -57842"/>
              <a:gd name="adj2" fmla="val 13572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Aggregation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6948264" y="2204864"/>
            <a:ext cx="1728192" cy="360040"/>
          </a:xfrm>
          <a:prstGeom prst="wedgeRectCallout">
            <a:avLst>
              <a:gd name="adj1" fmla="val -114943"/>
              <a:gd name="adj2" fmla="val 4944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Selektion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732240" y="2708920"/>
            <a:ext cx="864096" cy="360040"/>
          </a:xfrm>
          <a:prstGeom prst="wedgeRectCallout">
            <a:avLst>
              <a:gd name="adj1" fmla="val -252880"/>
              <a:gd name="adj2" fmla="val -1469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Join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1691680" y="3789040"/>
            <a:ext cx="1728192" cy="360040"/>
          </a:xfrm>
          <a:prstGeom prst="wedgeRectCallout">
            <a:avLst>
              <a:gd name="adj1" fmla="val -66134"/>
              <a:gd name="adj2" fmla="val -12321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Sortierung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4644008" y="2996952"/>
            <a:ext cx="1728192" cy="360040"/>
          </a:xfrm>
          <a:prstGeom prst="wedgeRectCallout">
            <a:avLst>
              <a:gd name="adj1" fmla="val -130545"/>
              <a:gd name="adj2" fmla="val -23451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Gruppierung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ige Legende 5"/>
          <p:cNvSpPr/>
          <p:nvPr/>
        </p:nvSpPr>
        <p:spPr>
          <a:xfrm>
            <a:off x="2339752" y="1196752"/>
            <a:ext cx="1728192" cy="360040"/>
          </a:xfrm>
          <a:prstGeom prst="wedgeRectCallout">
            <a:avLst>
              <a:gd name="adj1" fmla="val -57842"/>
              <a:gd name="adj2" fmla="val 13572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Projektion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93557" cy="396044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618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5736" y="36450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5736" y="36450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hidden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winners</a:t>
            </a:r>
            <a:r>
              <a:rPr lang="de-DE" dirty="0" smtClean="0">
                <a:solidFill>
                  <a:srgbClr val="FF0000"/>
                </a:solidFill>
              </a:rPr>
              <a:t> (not </a:t>
            </a:r>
            <a:r>
              <a:rPr lang="de-DE" dirty="0" err="1" smtClean="0">
                <a:solidFill>
                  <a:srgbClr val="FF0000"/>
                </a:solidFill>
              </a:rPr>
              <a:t>stored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5714" y="4355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5736" y="36450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60576" y="321297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23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Element in Run vom Winner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0800000" flipH="1" flipV="1">
            <a:off x="1363881" y="4777407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76600" y="2977207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0414" y="2276872"/>
            <a:ext cx="767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Muss nicht die </a:t>
            </a:r>
            <a:r>
              <a:rPr lang="de-DE" dirty="0" err="1" smtClean="0"/>
              <a:t>hidden</a:t>
            </a:r>
            <a:r>
              <a:rPr lang="de-DE" dirty="0" smtClean="0"/>
              <a:t> Gewinner betrachten (Referenz: </a:t>
            </a:r>
            <a:r>
              <a:rPr lang="de-DE" dirty="0" err="1" smtClean="0"/>
              <a:t>Self</a:t>
            </a:r>
            <a:r>
              <a:rPr lang="de-DE" dirty="0" smtClean="0"/>
              <a:t>-&gt;</a:t>
            </a:r>
            <a:r>
              <a:rPr lang="de-DE" dirty="0" err="1" smtClean="0"/>
              <a:t>parent</a:t>
            </a:r>
            <a:r>
              <a:rPr lang="de-DE" dirty="0" smtClean="0"/>
              <a:t>-&gt; </a:t>
            </a:r>
            <a:r>
              <a:rPr lang="de-DE" dirty="0" err="1" smtClean="0"/>
              <a:t>sibling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Sondern nur Vaterknoten (</a:t>
            </a:r>
            <a:r>
              <a:rPr lang="de-DE" dirty="0" err="1" smtClean="0"/>
              <a:t>self</a:t>
            </a:r>
            <a:r>
              <a:rPr lang="de-DE" dirty="0" smtClean="0"/>
              <a:t>-&gt; </a:t>
            </a:r>
            <a:r>
              <a:rPr lang="de-DE" dirty="0" err="1" smtClean="0"/>
              <a:t>parent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 rot="10800000" flipH="1" flipV="1">
            <a:off x="755576" y="4365104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Element in Run vom Winner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0800000" flipH="1" flipV="1">
            <a:off x="1363881" y="4777407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0414" y="2276872"/>
            <a:ext cx="767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Muss nicht die </a:t>
            </a:r>
            <a:r>
              <a:rPr lang="de-DE" dirty="0" err="1" smtClean="0"/>
              <a:t>hidden</a:t>
            </a:r>
            <a:r>
              <a:rPr lang="de-DE" dirty="0" smtClean="0"/>
              <a:t> Gewinner betrachten (Referenz: </a:t>
            </a:r>
            <a:r>
              <a:rPr lang="de-DE" dirty="0" err="1" smtClean="0"/>
              <a:t>Self</a:t>
            </a:r>
            <a:r>
              <a:rPr lang="de-DE" dirty="0" smtClean="0"/>
              <a:t>-&gt;</a:t>
            </a:r>
            <a:r>
              <a:rPr lang="de-DE" dirty="0" err="1" smtClean="0"/>
              <a:t>parent</a:t>
            </a:r>
            <a:r>
              <a:rPr lang="de-DE" dirty="0" smtClean="0"/>
              <a:t>-&gt; </a:t>
            </a:r>
            <a:r>
              <a:rPr lang="de-DE" dirty="0" err="1" smtClean="0"/>
              <a:t>sibling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Sondern nur Vaterknoten (</a:t>
            </a:r>
            <a:r>
              <a:rPr lang="de-DE" dirty="0" err="1" smtClean="0"/>
              <a:t>self</a:t>
            </a:r>
            <a:r>
              <a:rPr lang="de-DE" dirty="0" smtClean="0"/>
              <a:t>-&gt; </a:t>
            </a:r>
            <a:r>
              <a:rPr lang="de-DE" dirty="0" err="1" smtClean="0"/>
              <a:t>parent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 rot="10800000" flipH="1" flipV="1">
            <a:off x="755576" y="4365104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48408" y="3697287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88368" y="362527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Nächstes Element in Run vom Winner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0800000" flipH="1" flipV="1">
            <a:off x="1363881" y="4777407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84312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4272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650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5148" y="4365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1840" y="4057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27984" y="436510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132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46582" y="43743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8046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27418" y="437439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278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917304" y="40050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24872" y="400506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142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44752" y="36972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95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0414" y="2276872"/>
            <a:ext cx="767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Muss nicht die </a:t>
            </a:r>
            <a:r>
              <a:rPr lang="de-DE" dirty="0" err="1" smtClean="0"/>
              <a:t>hidden</a:t>
            </a:r>
            <a:r>
              <a:rPr lang="de-DE" dirty="0" smtClean="0"/>
              <a:t> Gewinner betrachten (Referenz: </a:t>
            </a:r>
            <a:r>
              <a:rPr lang="de-DE" dirty="0" err="1" smtClean="0"/>
              <a:t>Self</a:t>
            </a:r>
            <a:r>
              <a:rPr lang="de-DE" dirty="0" smtClean="0"/>
              <a:t>-&gt;</a:t>
            </a:r>
            <a:r>
              <a:rPr lang="de-DE" dirty="0" err="1" smtClean="0"/>
              <a:t>parent</a:t>
            </a:r>
            <a:r>
              <a:rPr lang="de-DE" dirty="0" smtClean="0"/>
              <a:t>-&gt; </a:t>
            </a:r>
            <a:r>
              <a:rPr lang="de-DE" dirty="0" err="1" smtClean="0"/>
              <a:t>sibling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Sondern nur Vaterknoten (</a:t>
            </a:r>
            <a:r>
              <a:rPr lang="de-DE" dirty="0" err="1" smtClean="0"/>
              <a:t>self</a:t>
            </a:r>
            <a:r>
              <a:rPr lang="de-DE" dirty="0" smtClean="0"/>
              <a:t>-&gt; </a:t>
            </a:r>
            <a:r>
              <a:rPr lang="de-DE" dirty="0" err="1" smtClean="0"/>
              <a:t>parent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 rot="10800000" flipH="1" flipV="1">
            <a:off x="755576" y="4365104"/>
            <a:ext cx="399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48408" y="3697287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80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88368" y="362527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16560" y="32849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348608" y="2996952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79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und Code-Bestandteile wurden mit Zustimmung des Autors und ggf. kleinen Änderungen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nicht ein „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winners</a:t>
            </a:r>
            <a:r>
              <a:rPr lang="de-DE" dirty="0" smtClean="0"/>
              <a:t>“?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losers</a:t>
            </a:r>
            <a:r>
              <a:rPr lang="de-DE" dirty="0" smtClean="0"/>
              <a:t> lässt sich leicht updaten: Pfad von neuem Element zur Wurzel ohne auf Geschwisterknoten zu schauen.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264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Sortieren: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Misch-Schritte können auch </a:t>
            </a:r>
            <a:r>
              <a:rPr lang="de-DE" dirty="0" smtClean="0">
                <a:solidFill>
                  <a:srgbClr val="0000FF"/>
                </a:solidFill>
              </a:rPr>
              <a:t>parallel</a:t>
            </a:r>
            <a:r>
              <a:rPr lang="de-DE" dirty="0" smtClean="0"/>
              <a:t> ausgeführt werden</a:t>
            </a:r>
          </a:p>
          <a:p>
            <a:r>
              <a:rPr lang="de-DE" dirty="0" smtClean="0"/>
              <a:t>Bei ausreichend Speicher </a:t>
            </a:r>
            <a:r>
              <a:rPr lang="de-DE" dirty="0" smtClean="0">
                <a:solidFill>
                  <a:srgbClr val="0000FF"/>
                </a:solidFill>
              </a:rPr>
              <a:t>reichen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zwei Durchgänge </a:t>
            </a:r>
            <a:r>
              <a:rPr lang="de-DE" dirty="0" smtClean="0"/>
              <a:t>auch für große Dateien</a:t>
            </a:r>
          </a:p>
          <a:p>
            <a:r>
              <a:rPr lang="de-DE" dirty="0" smtClean="0"/>
              <a:t>Mögliche </a:t>
            </a:r>
            <a:r>
              <a:rPr lang="de-DE" dirty="0" smtClean="0">
                <a:solidFill>
                  <a:srgbClr val="0000FF"/>
                </a:solidFill>
              </a:rPr>
              <a:t>Optimierungen: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Seitenersetzung während des Sortierens: </a:t>
            </a:r>
            <a:r>
              <a:rPr lang="de-DE" dirty="0" smtClean="0"/>
              <a:t>Erneutes Laden neuer Seiten während des </a:t>
            </a:r>
            <a:r>
              <a:rPr lang="de-DE" dirty="0" err="1" smtClean="0"/>
              <a:t>initialen</a:t>
            </a:r>
            <a:r>
              <a:rPr lang="de-DE" dirty="0" smtClean="0"/>
              <a:t> Laufs (dadurch Erhöhen der </a:t>
            </a:r>
            <a:r>
              <a:rPr lang="de-DE" dirty="0" err="1" smtClean="0"/>
              <a:t>initialen</a:t>
            </a:r>
            <a:r>
              <a:rPr lang="de-DE" dirty="0" smtClean="0"/>
              <a:t> Lauflänge)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Doppelpufferung: </a:t>
            </a:r>
            <a:r>
              <a:rPr lang="de-DE" dirty="0" smtClean="0"/>
              <a:t>Verschränkung des Seitenladevorgangs und der Verarbeitung, um Latenzzeiten der Festplattenspeicher zu kaschieren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Ausführungspläne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9648" y="1196975"/>
            <a:ext cx="4546848" cy="4968875"/>
          </a:xfrm>
        </p:spPr>
        <p:txBody>
          <a:bodyPr/>
          <a:lstStyle/>
          <a:p>
            <a:r>
              <a:rPr lang="de-DE" dirty="0" smtClean="0"/>
              <a:t>Externes Sortieren ist eine Instanz eines physikalischen </a:t>
            </a:r>
            <a:r>
              <a:rPr lang="de-DE" dirty="0" smtClean="0">
                <a:solidFill>
                  <a:srgbClr val="0000FF"/>
                </a:solidFill>
              </a:rPr>
              <a:t>Datenbankoperators</a:t>
            </a:r>
          </a:p>
          <a:p>
            <a:r>
              <a:rPr lang="de-DE" dirty="0" smtClean="0"/>
              <a:t>Operatoren können zu </a:t>
            </a:r>
            <a:r>
              <a:rPr lang="de-DE" dirty="0" smtClean="0">
                <a:solidFill>
                  <a:srgbClr val="0000FF"/>
                </a:solidFill>
              </a:rPr>
              <a:t>Ausführungsplänen</a:t>
            </a:r>
            <a:r>
              <a:rPr lang="de-DE" dirty="0" smtClean="0"/>
              <a:t> zusammengesetzt werden</a:t>
            </a:r>
          </a:p>
          <a:p>
            <a:r>
              <a:rPr lang="de-DE" dirty="0" smtClean="0"/>
              <a:t>Jeder Planoperator führt zur </a:t>
            </a:r>
            <a:r>
              <a:rPr lang="de-DE" dirty="0"/>
              <a:t>Verarbeitung einer voll-ständigen </a:t>
            </a:r>
            <a:r>
              <a:rPr lang="de-DE" dirty="0" smtClean="0"/>
              <a:t>Anfrage eine </a:t>
            </a:r>
            <a:r>
              <a:rPr lang="de-DE" dirty="0" smtClean="0">
                <a:solidFill>
                  <a:srgbClr val="0000FF"/>
                </a:solidFill>
              </a:rPr>
              <a:t>Unteraufgabe</a:t>
            </a:r>
            <a:r>
              <a:rPr lang="de-DE" dirty="0" smtClean="0"/>
              <a:t> aus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Pages from 07-Query-Processin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5"/>
            <a:ext cx="4176464" cy="29865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7544" y="4551511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Ausführungsplan (Skizze, DB2) 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6338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Als nächstes betrachten wir </a:t>
            </a:r>
            <a:r>
              <a:rPr lang="de-DE" sz="2400" dirty="0" smtClean="0">
                <a:solidFill>
                  <a:srgbClr val="FF0000"/>
                </a:solidFill>
              </a:rPr>
              <a:t>Verbundoperatoren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547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Verbundoperator (</a:t>
            </a:r>
            <a:r>
              <a:rPr lang="de-DE" dirty="0" err="1" smtClean="0"/>
              <a:t>Join</a:t>
            </a:r>
            <a:r>
              <a:rPr lang="de-DE" dirty="0" smtClean="0"/>
              <a:t>) </a:t>
            </a:r>
            <a:r>
              <a:rPr lang="de-DE" dirty="0" smtClean="0">
                <a:solidFill>
                  <a:srgbClr val="3C8C93"/>
                </a:solidFill>
              </a:rPr>
              <a:t>R⋈S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Verbundoperator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⋈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ist eine Abkürzung für die Zusammensetzung von Kreuzprodukt </a:t>
            </a:r>
            <a:r>
              <a:rPr lang="de-DE" dirty="0" smtClean="0">
                <a:solidFill>
                  <a:srgbClr val="3C8C93"/>
                </a:solidFill>
              </a:rPr>
              <a:t>×</a:t>
            </a:r>
            <a:r>
              <a:rPr lang="de-DE" dirty="0" smtClean="0"/>
              <a:t> und Selektion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endParaRPr lang="de-DE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Daraus ergibt sich eine einfache Implementierung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⋈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 smtClean="0">
                <a:solidFill>
                  <a:srgbClr val="0000FF"/>
                </a:solidFill>
              </a:rPr>
              <a:t>Enumeriere</a:t>
            </a:r>
            <a:r>
              <a:rPr lang="de-DE" sz="2400" dirty="0" smtClean="0">
                <a:solidFill>
                  <a:srgbClr val="0000FF"/>
                </a:solidFill>
              </a:rPr>
              <a:t> alle Datensätze aus R × 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>
                <a:solidFill>
                  <a:srgbClr val="0000FF"/>
                </a:solidFill>
              </a:rPr>
              <a:t>Wähle die Datensätze, die p erfüllen</a:t>
            </a:r>
          </a:p>
          <a:p>
            <a:pPr marL="0" indent="0">
              <a:buNone/>
            </a:pPr>
            <a:r>
              <a:rPr lang="de-DE" dirty="0" smtClean="0"/>
              <a:t>Ineffizienz aus Schritt 1 kann überwunden werden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(Größe des Zwischenresultats: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R| </a:t>
            </a:r>
            <a:r>
              <a:rPr lang="de-DE" dirty="0">
                <a:solidFill>
                  <a:srgbClr val="3C8C93"/>
                </a:solidFill>
              </a:rPr>
              <a:t>× </a:t>
            </a:r>
            <a:r>
              <a:rPr lang="de-DE" dirty="0" smtClean="0">
                <a:solidFill>
                  <a:srgbClr val="3C8C93"/>
                </a:solidFill>
              </a:rPr>
              <a:t>|S|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Pages from 07-Query-Processin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18215"/>
            <a:ext cx="3694124" cy="19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Verbund-als-geschachtelte-Schleifen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Einfache Implementierung des Verbundes: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Seitenzahl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sei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Anzahl der Datensätze pro Seite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pPr marL="0" indent="0">
              <a:buNone/>
            </a:pPr>
            <a:r>
              <a:rPr lang="de-DE" dirty="0" smtClean="0"/>
              <a:t>Anzahl der </a:t>
            </a:r>
            <a:r>
              <a:rPr lang="de-DE" dirty="0" smtClean="0">
                <a:solidFill>
                  <a:srgbClr val="0000FF"/>
                </a:solidFill>
              </a:rPr>
              <a:t>Plattenzugriffe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Bild 4" descr="Pages from 07-Query-Processing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72137"/>
            <a:ext cx="4320481" cy="2060919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3962514" y="5949280"/>
            <a:ext cx="82551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839488" y="6021288"/>
            <a:ext cx="123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</a:t>
            </a:r>
            <a:r>
              <a:rPr lang="de-DE" dirty="0" err="1" smtClean="0"/>
              <a:t>Tupel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endParaRPr lang="de-DE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Verbund-als-geschachtelte-Schleifen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Nur 3 Seiten nötig (zwei Seiten fürs Lesen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und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und </a:t>
            </a:r>
            <a:r>
              <a:rPr lang="de-DE" dirty="0" smtClean="0"/>
              <a:t>eine um das Ergebnis zu schreiben)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I/O-Verhalten: </a:t>
            </a:r>
            <a:r>
              <a:rPr lang="de-DE" dirty="0" smtClean="0"/>
              <a:t>Leider sehr viele Zugriffe</a:t>
            </a:r>
          </a:p>
          <a:p>
            <a:r>
              <a:rPr lang="de-DE" dirty="0" smtClean="0"/>
              <a:t>Annahme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100,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1000,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500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3C8C93"/>
                </a:solidFill>
              </a:rPr>
              <a:t>1000 + 5 ∙ 10</a:t>
            </a:r>
            <a:r>
              <a:rPr lang="de-DE" baseline="30000" dirty="0" smtClean="0">
                <a:solidFill>
                  <a:srgbClr val="3C8C93"/>
                </a:solidFill>
              </a:rPr>
              <a:t>7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Seiten zu lesen</a:t>
            </a:r>
          </a:p>
          <a:p>
            <a:r>
              <a:rPr lang="de-DE" dirty="0" smtClean="0"/>
              <a:t>Mit einer Zugriffszeit von </a:t>
            </a:r>
            <a:r>
              <a:rPr lang="de-DE" dirty="0" smtClean="0">
                <a:solidFill>
                  <a:srgbClr val="3C8C93"/>
                </a:solidFill>
              </a:rPr>
              <a:t>10ms</a:t>
            </a:r>
            <a:r>
              <a:rPr lang="de-DE" dirty="0" smtClean="0"/>
              <a:t> für jede Seite dauert der Vorgang </a:t>
            </a:r>
            <a:r>
              <a:rPr lang="de-DE" dirty="0" smtClean="0">
                <a:solidFill>
                  <a:srgbClr val="3C8C93"/>
                </a:solidFill>
              </a:rPr>
              <a:t>140</a:t>
            </a:r>
            <a:r>
              <a:rPr lang="de-DE" dirty="0" smtClean="0"/>
              <a:t> Stunden</a:t>
            </a:r>
          </a:p>
          <a:p>
            <a:r>
              <a:rPr lang="de-DE" dirty="0" smtClean="0"/>
              <a:t>Vertauschen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(kleinere Relation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nach außen) verbessert die Situation nur marginal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13481" y="5517232"/>
            <a:ext cx="78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Seitenweises Lesen bedingt volle Plattenlatenz, obwohl beide Relationen in</a:t>
            </a:r>
            <a:br>
              <a:rPr lang="de-DE" dirty="0" smtClean="0"/>
            </a:br>
            <a:r>
              <a:rPr lang="de-DE" dirty="0" smtClean="0"/>
              <a:t>sequenzieller Ordnung verarbeitet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Blockweiser Verbund</a:t>
            </a:r>
            <a:r>
              <a:rPr lang="de-DE" dirty="0"/>
              <a:t> </a:t>
            </a:r>
            <a:r>
              <a:rPr lang="de-DE" dirty="0" smtClean="0"/>
              <a:t>mit 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Einsparung von Kosten durch wahlfreien Zugriff durch blockweises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vielen Seiten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wird (einmal) vollständig gelesen, aber mit nur </a:t>
            </a:r>
            <a:r>
              <a:rPr lang="de-DE" dirty="0" smtClean="0">
                <a:solidFill>
                  <a:srgbClr val="3C8C93"/>
                </a:solidFill>
              </a:rPr>
              <a:t>⎡N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Lesezugriffen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nur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mal gelesen, </a:t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>
                <a:solidFill>
                  <a:srgbClr val="3C8C93"/>
                </a:solidFill>
              </a:rPr>
              <a:t> ∙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Plattenzugriffen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Pages from 07-Query-Processing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04864"/>
            <a:ext cx="65225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Wahl von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Pufferbereich mit </a:t>
            </a:r>
            <a:r>
              <a:rPr lang="de-DE" dirty="0" smtClean="0">
                <a:solidFill>
                  <a:srgbClr val="3C8C93"/>
                </a:solidFill>
              </a:rPr>
              <a:t>B = 100 </a:t>
            </a:r>
            <a:r>
              <a:rPr lang="de-DE" dirty="0" smtClean="0"/>
              <a:t>Rahmen,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= 1000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 = 500</a:t>
            </a:r>
            <a:r>
              <a:rPr lang="de-DE" dirty="0" smtClean="0"/>
              <a:t>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Pages from 07-Query-Processing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358861" cy="34563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33916" y="1835532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33916" y="5733256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499987" y="3596166"/>
            <a:ext cx="16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Plattenzugriffe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3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Performanz des Hauptspeicher-Verbunds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Zeile 4 in </a:t>
            </a:r>
            <a:r>
              <a:rPr lang="de-DE" dirty="0" err="1" smtClean="0">
                <a:solidFill>
                  <a:srgbClr val="3C8C93"/>
                </a:solidFill>
              </a:rPr>
              <a:t>block_nljoin</a:t>
            </a:r>
            <a:r>
              <a:rPr lang="de-DE" dirty="0" smtClean="0">
                <a:solidFill>
                  <a:srgbClr val="3C8C93"/>
                </a:solidFill>
              </a:rPr>
              <a:t>(R, S, p) </a:t>
            </a:r>
            <a:r>
              <a:rPr lang="de-DE" dirty="0" smtClean="0"/>
              <a:t>bedingt einen Hauptspeicherverbund zwischen Blöcken aus </a:t>
            </a:r>
            <a:r>
              <a:rPr lang="de-DE" dirty="0" smtClean="0">
                <a:solidFill>
                  <a:srgbClr val="3C8C93"/>
                </a:solidFill>
              </a:rPr>
              <a:t>R </a:t>
            </a:r>
            <a:r>
              <a:rPr lang="de-DE" dirty="0" smtClean="0"/>
              <a:t>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endParaRPr lang="de-DE" dirty="0" smtClean="0"/>
          </a:p>
          <a:p>
            <a:r>
              <a:rPr lang="de-DE" dirty="0" smtClean="0"/>
              <a:t>Aufbau einer Hashtabelle kann den Verbund erheblich beschleunigen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Funktioniert nur für </a:t>
            </a:r>
            <a:r>
              <a:rPr lang="de-DE" dirty="0" err="1" smtClean="0"/>
              <a:t>Equi</a:t>
            </a:r>
            <a:r>
              <a:rPr lang="de-DE" dirty="0" smtClean="0"/>
              <a:t>-Verbunde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5" name="Bild 4" descr="Pages from 07-Query-Process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6" y="3068960"/>
            <a:ext cx="6745594" cy="2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Indexbasierte Verbunde </a:t>
            </a:r>
            <a:r>
              <a:rPr lang="de-DE" dirty="0" smtClean="0">
                <a:solidFill>
                  <a:srgbClr val="3C8C93"/>
                </a:solidFill>
              </a:rPr>
              <a:t>R ⋈ 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Verwendung eines vorhanden Index für die innere Relation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(ggf. innere und äußere vertauschen)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Index muss verträglich mit der Verbundbedingung sein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Bild 4" descr="Pages from 07-Query-Processing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132856"/>
            <a:ext cx="6056195" cy="16561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1176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Access </a:t>
            </a:r>
            <a:r>
              <a:rPr lang="de-DE" sz="1400" dirty="0">
                <a:solidFill>
                  <a:srgbClr val="0000FF"/>
                </a:solidFill>
              </a:rPr>
              <a:t>Path </a:t>
            </a:r>
            <a:r>
              <a:rPr lang="de-DE" sz="1400" dirty="0" err="1">
                <a:solidFill>
                  <a:srgbClr val="0000FF"/>
                </a:solidFill>
              </a:rPr>
              <a:t>Selection</a:t>
            </a:r>
            <a:r>
              <a:rPr lang="de-DE" sz="1400" dirty="0">
                <a:solidFill>
                  <a:srgbClr val="0000FF"/>
                </a:solidFill>
              </a:rPr>
              <a:t> in a Relational Database Management </a:t>
            </a:r>
            <a:r>
              <a:rPr lang="de-DE" sz="1400" dirty="0" smtClean="0">
                <a:solidFill>
                  <a:srgbClr val="0000FF"/>
                </a:solidFill>
              </a:rPr>
              <a:t>System</a:t>
            </a:r>
            <a:r>
              <a:rPr lang="de-DE" sz="1400" dirty="0">
                <a:solidFill>
                  <a:srgbClr val="0000FF"/>
                </a:solidFill>
              </a:rPr>
              <a:t>,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Selinger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>
                <a:solidFill>
                  <a:srgbClr val="0000FF"/>
                </a:solidFill>
              </a:rPr>
              <a:t>et al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>
                <a:solidFill>
                  <a:srgbClr val="0000FF"/>
                </a:solidFill>
              </a:rPr>
              <a:t>SIGMOD </a:t>
            </a:r>
            <a:r>
              <a:rPr lang="de-DE" sz="1400" b="1" dirty="0">
                <a:solidFill>
                  <a:srgbClr val="FF0000"/>
                </a:solidFill>
              </a:rPr>
              <a:t>1979</a:t>
            </a:r>
          </a:p>
        </p:txBody>
      </p:sp>
    </p:spTree>
    <p:extLst>
      <p:ext uri="{BB962C8B-B14F-4D97-AF65-F5344CB8AC3E}">
        <p14:creationId xmlns:p14="http://schemas.microsoft.com/office/powerpoint/2010/main" val="24722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Wichtige Datenbankoperation mit vielen Anwendungen</a:t>
            </a:r>
          </a:p>
          <a:p>
            <a:r>
              <a:rPr lang="de-DE" dirty="0" smtClean="0"/>
              <a:t>Eine SQL-Anfrage kann </a:t>
            </a:r>
            <a:r>
              <a:rPr lang="de-DE" dirty="0" smtClean="0">
                <a:solidFill>
                  <a:srgbClr val="FF0000"/>
                </a:solidFill>
              </a:rPr>
              <a:t>Sortierung anfordern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ORDER BY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A</a:t>
            </a:r>
            <a:endParaRPr lang="de-DE" sz="2000" dirty="0">
              <a:solidFill>
                <a:srgbClr val="3C8C93"/>
              </a:solidFill>
              <a:latin typeface="Courier"/>
              <a:cs typeface="Courier"/>
            </a:endParaRPr>
          </a:p>
          <a:p>
            <a:pPr>
              <a:lnSpc>
                <a:spcPct val="110000"/>
              </a:lnSpc>
            </a:pPr>
            <a:r>
              <a:rPr lang="de-DE" dirty="0" smtClean="0">
                <a:solidFill>
                  <a:srgbClr val="FF0000"/>
                </a:solidFill>
              </a:rPr>
              <a:t>Bulk-</a:t>
            </a:r>
            <a:r>
              <a:rPr lang="de-DE" dirty="0" err="1" smtClean="0">
                <a:solidFill>
                  <a:srgbClr val="FF0000"/>
                </a:solidFill>
              </a:rPr>
              <a:t>loading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eines B</a:t>
            </a:r>
            <a:r>
              <a:rPr lang="de-DE" baseline="30000" dirty="0" smtClean="0"/>
              <a:t>+</a:t>
            </a:r>
            <a:r>
              <a:rPr lang="de-DE" dirty="0" smtClean="0"/>
              <a:t>-Baumes fußt auf sortierten Daten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Duplikate-Elimination </a:t>
            </a:r>
            <a:r>
              <a:rPr lang="de-DE" dirty="0" smtClean="0"/>
              <a:t>wird besonders einfach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DISTINCT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Einige Datenbankoperatoren setzen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sortierte Eingabedateien </a:t>
            </a:r>
            <a:r>
              <a:rPr lang="de-DE" dirty="0" smtClean="0"/>
              <a:t>voraus (kommt später)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1187624" y="4941168"/>
            <a:ext cx="7056784" cy="1296144"/>
          </a:xfrm>
          <a:prstGeom prst="cloudCallout">
            <a:avLst>
              <a:gd name="adj1" fmla="val -35424"/>
              <a:gd name="adj2" fmla="val 826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>
                <a:solidFill>
                  <a:schemeClr val="tx1"/>
                </a:solidFill>
              </a:rPr>
              <a:t>Wie können wir eine Datei sortieren, </a:t>
            </a:r>
            <a:r>
              <a:rPr lang="de-DE" sz="1600" i="1" dirty="0" smtClean="0">
                <a:solidFill>
                  <a:schemeClr val="tx1"/>
                </a:solidFill>
              </a:rPr>
              <a:t>die nicht </a:t>
            </a:r>
            <a:r>
              <a:rPr lang="de-DE" sz="1600" i="1" dirty="0">
                <a:solidFill>
                  <a:schemeClr val="tx1"/>
                </a:solidFill>
              </a:rPr>
              <a:t>in den Hauptspeicher passt (und auf keinen Fall in den vom Pufferverwalter bereitgestellten Platz)</a:t>
            </a:r>
            <a:r>
              <a:rPr lang="de-DE" sz="1600" i="1" dirty="0" smtClean="0">
                <a:solidFill>
                  <a:schemeClr val="tx1"/>
                </a:solidFill>
              </a:rPr>
              <a:t>?</a:t>
            </a:r>
            <a:endParaRPr lang="de-DE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Indexbasierte Verbunde </a:t>
            </a:r>
            <a:r>
              <a:rPr lang="de-DE" dirty="0" smtClean="0">
                <a:solidFill>
                  <a:srgbClr val="3C8C93"/>
                </a:solidFill>
              </a:rPr>
              <a:t>R ⋈ 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r>
              <a:rPr lang="de-DE" dirty="0" smtClean="0"/>
              <a:t>Index muss verträglich mit der Verbundbedingung sein</a:t>
            </a:r>
          </a:p>
          <a:p>
            <a:pPr lvl="1"/>
            <a:r>
              <a:rPr lang="de-DE" dirty="0" smtClean="0"/>
              <a:t>Hash-Index (nur für Gleichheitsprädikate)</a:t>
            </a:r>
          </a:p>
          <a:p>
            <a:pPr lvl="1"/>
            <a:r>
              <a:rPr lang="de-DE" dirty="0" smtClean="0"/>
              <a:t>Abdeckung einer Konjunktion von Atomen durch zusammengesetzte Schlüssel</a:t>
            </a:r>
          </a:p>
          <a:p>
            <a:pPr lvl="1"/>
            <a:r>
              <a:rPr lang="de-DE" dirty="0" smtClean="0"/>
              <a:t>Manchmal auch nur partielle Abdeckung nützlich (wenn z.B. jeweils ein </a:t>
            </a:r>
            <a:r>
              <a:rPr lang="de-DE" dirty="0" err="1" smtClean="0"/>
              <a:t>Konjunkt</a:t>
            </a:r>
            <a:r>
              <a:rPr lang="de-DE" dirty="0" smtClean="0"/>
              <a:t> mit einem jeweils anderen Index verträglich) 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Argumente heißen „</a:t>
            </a:r>
            <a:r>
              <a:rPr lang="de-DE" dirty="0" err="1" smtClean="0"/>
              <a:t>sargable</a:t>
            </a:r>
            <a:r>
              <a:rPr lang="de-DE" dirty="0" smtClean="0"/>
              <a:t>“ (SARG=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argument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41176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Access </a:t>
            </a:r>
            <a:r>
              <a:rPr lang="de-DE" sz="1400" dirty="0">
                <a:solidFill>
                  <a:srgbClr val="0000FF"/>
                </a:solidFill>
              </a:rPr>
              <a:t>Path </a:t>
            </a:r>
            <a:r>
              <a:rPr lang="de-DE" sz="1400" dirty="0" err="1">
                <a:solidFill>
                  <a:srgbClr val="0000FF"/>
                </a:solidFill>
              </a:rPr>
              <a:t>Selection</a:t>
            </a:r>
            <a:r>
              <a:rPr lang="de-DE" sz="1400" dirty="0">
                <a:solidFill>
                  <a:srgbClr val="0000FF"/>
                </a:solidFill>
              </a:rPr>
              <a:t> in a Relational Database Management </a:t>
            </a:r>
            <a:r>
              <a:rPr lang="de-DE" sz="1400" dirty="0" smtClean="0">
                <a:solidFill>
                  <a:srgbClr val="0000FF"/>
                </a:solidFill>
              </a:rPr>
              <a:t>System</a:t>
            </a:r>
            <a:r>
              <a:rPr lang="de-DE" sz="1400" dirty="0">
                <a:solidFill>
                  <a:srgbClr val="0000FF"/>
                </a:solidFill>
              </a:rPr>
              <a:t>,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Selinger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>
                <a:solidFill>
                  <a:srgbClr val="0000FF"/>
                </a:solidFill>
              </a:rPr>
              <a:t>et al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>
                <a:solidFill>
                  <a:srgbClr val="0000FF"/>
                </a:solidFill>
              </a:rPr>
              <a:t>SIGMOD </a:t>
            </a:r>
            <a:r>
              <a:rPr lang="de-DE" sz="1400" b="1" dirty="0">
                <a:solidFill>
                  <a:srgbClr val="FF0000"/>
                </a:solidFill>
              </a:rPr>
              <a:t>1979</a:t>
            </a:r>
          </a:p>
        </p:txBody>
      </p:sp>
    </p:spTree>
    <p:extLst>
      <p:ext uri="{BB962C8B-B14F-4D97-AF65-F5344CB8AC3E}">
        <p14:creationId xmlns:p14="http://schemas.microsoft.com/office/powerpoint/2010/main" val="744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Für jeden Datensatz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verwende Index zum Auffinden von korrespondierenden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Tupeln</a:t>
            </a:r>
            <a:r>
              <a:rPr lang="de-DE" dirty="0" smtClean="0"/>
              <a:t>. Für </a:t>
            </a:r>
            <a:r>
              <a:rPr lang="de-DE" dirty="0" smtClean="0">
                <a:solidFill>
                  <a:srgbClr val="FF0000"/>
                </a:solidFill>
              </a:rPr>
              <a:t>jedes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rgbClr val="FF0000"/>
                </a:solidFill>
              </a:rPr>
              <a:t>-</a:t>
            </a:r>
            <a:r>
              <a:rPr lang="de-DE" dirty="0" err="1" smtClean="0">
                <a:solidFill>
                  <a:srgbClr val="FF0000"/>
                </a:solidFill>
              </a:rPr>
              <a:t>Tupel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sind folgende Kosten einzukalkulieren: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Zugriffskosten</a:t>
            </a:r>
            <a:r>
              <a:rPr lang="de-DE" dirty="0" smtClean="0"/>
              <a:t> für den </a:t>
            </a:r>
            <a:r>
              <a:rPr lang="de-DE" dirty="0" smtClean="0">
                <a:solidFill>
                  <a:srgbClr val="0000FF"/>
                </a:solidFill>
              </a:rPr>
              <a:t>Index</a:t>
            </a:r>
            <a:r>
              <a:rPr lang="de-DE" dirty="0" smtClean="0"/>
              <a:t> zum Auffinden des ersten Eintrags: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baseline="-25000" dirty="0" err="1" smtClean="0">
                <a:solidFill>
                  <a:srgbClr val="3C8C93"/>
                </a:solidFill>
              </a:rPr>
              <a:t>idx</a:t>
            </a:r>
            <a:r>
              <a:rPr lang="de-DE" dirty="0" smtClean="0"/>
              <a:t> I/O-Operationen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Entlanglaufen</a:t>
            </a:r>
            <a:r>
              <a:rPr lang="de-DE" dirty="0" smtClean="0"/>
              <a:t> an den Indexwerten (</a:t>
            </a:r>
            <a:r>
              <a:rPr lang="de-DE" dirty="0" smtClean="0">
                <a:solidFill>
                  <a:srgbClr val="0000FF"/>
                </a:solidFill>
              </a:rPr>
              <a:t>Scan</a:t>
            </a:r>
            <a:r>
              <a:rPr lang="de-DE" dirty="0" smtClean="0"/>
              <a:t>), um passende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 err="1" smtClean="0"/>
              <a:t>Rids</a:t>
            </a:r>
            <a:r>
              <a:rPr lang="de-DE" dirty="0" smtClean="0"/>
              <a:t> zu finden (I/O-Kosten vernachlässigbar)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Holen</a:t>
            </a:r>
            <a:r>
              <a:rPr lang="de-DE" dirty="0" smtClean="0"/>
              <a:t> der passenden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</a:t>
            </a:r>
            <a:r>
              <a:rPr lang="de-DE" dirty="0" smtClean="0"/>
              <a:t> aus den Datenseiten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ungeclusterten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I/O-Operationen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geclusterten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smtClean="0">
                <a:solidFill>
                  <a:srgbClr val="3C8C93"/>
                </a:solidFill>
              </a:rPr>
              <a:t>⎡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I/O-Operationen</a:t>
            </a:r>
          </a:p>
          <a:p>
            <a:pPr marL="0" indent="0">
              <a:buNone/>
            </a:pPr>
            <a:r>
              <a:rPr lang="de-DE" dirty="0" smtClean="0"/>
              <a:t>Wegen 2. und 3. Kosten von der Verbundgröße abhängig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Erinnerung: Clustering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73608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Nicht </a:t>
            </a:r>
            <a:r>
              <a:rPr lang="de-DE" dirty="0" err="1" smtClean="0"/>
              <a:t>geclustert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Geclustert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Bild 4" descr="Pages from 06-Indexing-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6" y="1844824"/>
            <a:ext cx="6582378" cy="2160240"/>
          </a:xfrm>
          <a:prstGeom prst="rect">
            <a:avLst/>
          </a:prstGeom>
        </p:spPr>
      </p:pic>
      <p:pic>
        <p:nvPicPr>
          <p:cNvPr id="7" name="Bild 6" descr="Pages from 06-Indexing-2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6" y="4580905"/>
            <a:ext cx="6438362" cy="18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Zugriffskosten für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B</a:t>
            </a:r>
            <a:r>
              <a:rPr lang="de-DE" baseline="30000" dirty="0" smtClean="0">
                <a:solidFill>
                  <a:srgbClr val="0000FF"/>
                </a:solidFill>
              </a:rPr>
              <a:t>+</a:t>
            </a:r>
            <a:r>
              <a:rPr lang="de-DE" dirty="0" smtClean="0">
                <a:solidFill>
                  <a:srgbClr val="0000FF"/>
                </a:solidFill>
              </a:rPr>
              <a:t>-Baum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Einzelner Indexzugriff benötigt Zugriff auf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dirty="0" smtClean="0"/>
              <a:t> Indexseiten</a:t>
            </a:r>
            <a:r>
              <a:rPr lang="de-DE" sz="2400" baseline="30000" dirty="0" smtClean="0"/>
              <a:t>1</a:t>
            </a:r>
          </a:p>
          <a:p>
            <a:r>
              <a:rPr lang="de-DE" sz="2400" dirty="0" smtClean="0"/>
              <a:t>Bei wiederholtem Zugriff sind diese Seiten im Puffer</a:t>
            </a:r>
          </a:p>
          <a:p>
            <a:r>
              <a:rPr lang="de-DE" sz="2400" dirty="0" smtClean="0"/>
              <a:t>Effektiver Wert der I/O-Kosten 1-3 I/O-Operationen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Hash-Index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Caching nicht effektiv (kein lokaler Zugriff auf </a:t>
            </a:r>
            <a:r>
              <a:rPr lang="de-DE" sz="2400" dirty="0" err="1" smtClean="0"/>
              <a:t>Hashfeld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Typischer Wert für </a:t>
            </a:r>
            <a:r>
              <a:rPr lang="de-DE" sz="2400" dirty="0"/>
              <a:t>I/O-</a:t>
            </a:r>
            <a:r>
              <a:rPr lang="de-DE" sz="2400" dirty="0" smtClean="0"/>
              <a:t>Kosten: 1,2 </a:t>
            </a:r>
            <a:r>
              <a:rPr lang="de-DE" sz="2400" dirty="0"/>
              <a:t>I/O-</a:t>
            </a:r>
            <a:r>
              <a:rPr lang="de-DE" sz="2400" dirty="0" smtClean="0"/>
              <a:t>Operationen</a:t>
            </a:r>
            <a:br>
              <a:rPr lang="de-DE" sz="2400" dirty="0" smtClean="0"/>
            </a:br>
            <a:r>
              <a:rPr lang="de-DE" sz="2400" dirty="0" smtClean="0"/>
              <a:t>(unter Berücksichtigung von Überlaufseiten)</a:t>
            </a:r>
          </a:p>
          <a:p>
            <a:pPr marL="0" indent="0">
              <a:buNone/>
            </a:pPr>
            <a:r>
              <a:rPr lang="de-DE" dirty="0" smtClean="0"/>
              <a:t>Index rentiert sich stark, wenn nur einige </a:t>
            </a:r>
            <a:r>
              <a:rPr lang="de-DE" dirty="0" err="1" smtClean="0"/>
              <a:t>Tupel</a:t>
            </a:r>
            <a:r>
              <a:rPr lang="de-DE" dirty="0" smtClean="0"/>
              <a:t> aus einer großen Tabelle im Verbund landen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6309320"/>
            <a:ext cx="27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1</a:t>
            </a:r>
            <a:r>
              <a:rPr lang="de-DE" dirty="0" smtClean="0"/>
              <a:t> h = Höhe des B</a:t>
            </a:r>
            <a:r>
              <a:rPr lang="de-DE" baseline="30000" dirty="0" smtClean="0"/>
              <a:t>+</a:t>
            </a:r>
            <a:r>
              <a:rPr lang="de-DE" dirty="0" smtClean="0"/>
              <a:t>-Baumes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7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Sortier-Misch-Verbund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Verbundberechnung wird einfach, wenn Eingaberelationen bzgl. Verbundattribut(en) sortiert</a:t>
            </a:r>
          </a:p>
          <a:p>
            <a:r>
              <a:rPr lang="de-DE" dirty="0" smtClean="0"/>
              <a:t>Misch-Verbund mischt Eingabetabellen ähnlich</a:t>
            </a:r>
            <a:br>
              <a:rPr lang="de-DE" dirty="0" smtClean="0"/>
            </a:br>
            <a:r>
              <a:rPr lang="de-DE" dirty="0" smtClean="0"/>
              <a:t>wie beim Sortieren</a:t>
            </a:r>
          </a:p>
          <a:p>
            <a:r>
              <a:rPr lang="de-DE" dirty="0" smtClean="0"/>
              <a:t>Es gibt aber </a:t>
            </a:r>
            <a:r>
              <a:rPr lang="de-DE" dirty="0" smtClean="0">
                <a:solidFill>
                  <a:srgbClr val="FF0000"/>
                </a:solidFill>
              </a:rPr>
              <a:t>mehrfache </a:t>
            </a:r>
            <a:r>
              <a:rPr lang="de-DE" dirty="0" smtClean="0"/>
              <a:t>Korrespondenzen in der anderen Relation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Misch-Verbund </a:t>
            </a:r>
            <a:r>
              <a:rPr lang="de-DE" dirty="0" smtClean="0">
                <a:solidFill>
                  <a:srgbClr val="FF0000"/>
                </a:solidFill>
              </a:rPr>
              <a:t>nur für </a:t>
            </a:r>
            <a:r>
              <a:rPr lang="de-DE" dirty="0" err="1" smtClean="0">
                <a:solidFill>
                  <a:srgbClr val="FF0000"/>
                </a:solidFill>
              </a:rPr>
              <a:t>Equi</a:t>
            </a:r>
            <a:r>
              <a:rPr lang="de-DE" dirty="0" smtClean="0">
                <a:solidFill>
                  <a:srgbClr val="FF0000"/>
                </a:solidFill>
              </a:rPr>
              <a:t>-Verbünde </a:t>
            </a:r>
            <a:r>
              <a:rPr lang="de-DE" dirty="0" smtClean="0"/>
              <a:t>verwendbar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Pages from 07-Query-Process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34878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Misch-Verbund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Pages from 07-Query-Processing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3" y="1196752"/>
            <a:ext cx="696160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beide Eingaben sortiert </a:t>
            </a:r>
            <a:r>
              <a:rPr lang="de-DE" dirty="0" smtClean="0">
                <a:solidFill>
                  <a:srgbClr val="FF0000"/>
                </a:solidFill>
              </a:rPr>
              <a:t>und</a:t>
            </a:r>
            <a:r>
              <a:rPr lang="de-DE" dirty="0" smtClean="0"/>
              <a:t> keine außergewöhnlich langen Sequenzen mit identischen Schlüsselwerten vorhanden, dann ist der I/O-Aufwand 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(das ist dann optimal)</a:t>
            </a:r>
          </a:p>
          <a:p>
            <a:r>
              <a:rPr lang="de-DE" dirty="0" smtClean="0"/>
              <a:t>Durch </a:t>
            </a:r>
            <a:r>
              <a:rPr lang="de-DE" dirty="0" smtClean="0">
                <a:solidFill>
                  <a:srgbClr val="0000FF"/>
                </a:solidFill>
              </a:rPr>
              <a:t>blockweises</a:t>
            </a:r>
            <a:r>
              <a:rPr lang="de-DE" dirty="0" smtClean="0"/>
              <a:t> I/O treten fast immer </a:t>
            </a:r>
            <a:r>
              <a:rPr lang="de-DE" dirty="0" smtClean="0">
                <a:solidFill>
                  <a:srgbClr val="0000FF"/>
                </a:solidFill>
              </a:rPr>
              <a:t>sequenzielle</a:t>
            </a:r>
            <a:r>
              <a:rPr lang="de-DE" dirty="0" smtClean="0"/>
              <a:t> Lesevorgänge auf</a:t>
            </a:r>
          </a:p>
          <a:p>
            <a:r>
              <a:rPr lang="de-DE" dirty="0" smtClean="0"/>
              <a:t>Es kann sich für die Verbundberechnung auszahlen, vorher zu sortieren, insbesondere wenn später eine Sortierung der Ausgabe gefordert wird</a:t>
            </a:r>
          </a:p>
          <a:p>
            <a:r>
              <a:rPr lang="de-DE" dirty="0" smtClean="0"/>
              <a:t>Ein abschließender Sortiervorgang kann auch mit einem Misch-Verbund kombiniert werden, um Festplattentransfers einzusparen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Eingaben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tritt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Sortier-Misch-Verbund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schlimmste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Verhalten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auf?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1336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Wenn </a:t>
            </a:r>
            <a:r>
              <a:rPr lang="de-DE" sz="2400" dirty="0" smtClean="0"/>
              <a:t>alle </a:t>
            </a:r>
            <a:r>
              <a:rPr lang="de-DE" sz="2400" dirty="0"/>
              <a:t>verbundenen Attribute gleiche Werte beinhalten, dann ist das Ergebnis ein Kreuzprodukt.</a:t>
            </a:r>
          </a:p>
          <a:p>
            <a:endParaRPr lang="de-DE" sz="2400" dirty="0"/>
          </a:p>
          <a:p>
            <a:r>
              <a:rPr lang="de-DE" sz="2400" dirty="0"/>
              <a:t>Der Sortier-Misch-Verbund verhält sich dann wie ein geschachtelte-Schleifen-Verbund.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0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377"/>
          </a:xfrm>
        </p:spPr>
        <p:txBody>
          <a:bodyPr/>
          <a:lstStyle/>
          <a:p>
            <a:r>
              <a:rPr lang="de-DE" dirty="0" smtClean="0"/>
              <a:t>Sortierung bringt korrespondierende </a:t>
            </a:r>
            <a:r>
              <a:rPr lang="de-DE" dirty="0" err="1" smtClean="0"/>
              <a:t>Tupel</a:t>
            </a:r>
            <a:r>
              <a:rPr lang="de-DE" dirty="0" smtClean="0"/>
              <a:t> in eine „räumliche Nähe“, so dass eine effiziente Verarbeitung möglich ist</a:t>
            </a:r>
          </a:p>
          <a:p>
            <a:r>
              <a:rPr lang="de-DE" dirty="0" smtClean="0"/>
              <a:t>Ein ähnlicher Effekt erreichbar mit Hash-Verfahren</a:t>
            </a:r>
          </a:p>
          <a:p>
            <a:r>
              <a:rPr lang="de-DE" dirty="0" smtClean="0"/>
              <a:t>Zerlege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in Teilrelationen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,...,</a:t>
            </a:r>
            <a:r>
              <a:rPr lang="de-DE" dirty="0" err="1" smtClean="0">
                <a:solidFill>
                  <a:srgbClr val="3C8C93"/>
                </a:solidFill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mit der gleichen Hashfunktion (angewendet auf die Verbundattribute)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4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2400" dirty="0" smtClean="0">
                <a:sym typeface="Symbol" charset="0"/>
              </a:rPr>
              <a:t>für alle</a:t>
            </a:r>
            <a:r>
              <a:rPr lang="de-DE" sz="2400" dirty="0" smtClean="0">
                <a:solidFill>
                  <a:schemeClr val="hlink"/>
                </a:solidFill>
                <a:sym typeface="Symbol" charset="0"/>
              </a:rPr>
              <a:t> i ≠ </a:t>
            </a:r>
            <a:r>
              <a:rPr lang="de-DE" sz="2400" dirty="0" err="1" smtClean="0">
                <a:solidFill>
                  <a:schemeClr val="hlink"/>
                </a:solidFill>
                <a:sym typeface="Symbol" charset="0"/>
              </a:rPr>
              <a:t>j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6" name="Bild 5" descr="Pages from 07-Query-Processing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14290"/>
            <a:ext cx="4536504" cy="183499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119519"/>
            <a:ext cx="792386" cy="7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66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 (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Sortierung von Dateien beliebiger Größe in nur 3 Seiten aus dem Pufferverwalter</a:t>
            </a:r>
          </a:p>
          <a:p>
            <a:r>
              <a:rPr lang="de-DE" dirty="0" smtClean="0"/>
              <a:t>Sortierung </a:t>
            </a:r>
            <a:r>
              <a:rPr lang="de-DE" smtClean="0"/>
              <a:t>von </a:t>
            </a:r>
            <a:r>
              <a:rPr lang="de-DE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de-DE" dirty="0" smtClean="0"/>
              <a:t>Seiten in </a:t>
            </a:r>
            <a:r>
              <a:rPr lang="de-DE" smtClean="0"/>
              <a:t>mehreren Durchgängen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1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 Partitionierung werden kleine Relationen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geschaffen</a:t>
            </a:r>
          </a:p>
          <a:p>
            <a:r>
              <a:rPr lang="de-DE" dirty="0" smtClean="0"/>
              <a:t>Korrespondierende Datensätze kommen garantiert in korrespondierende Partitionen der Relationen</a:t>
            </a:r>
          </a:p>
          <a:p>
            <a:r>
              <a:rPr lang="de-DE" dirty="0" smtClean="0"/>
              <a:t>Es muss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(für alle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) berechnet werden (einfacher)</a:t>
            </a:r>
          </a:p>
          <a:p>
            <a:r>
              <a:rPr lang="de-DE" dirty="0" smtClean="0"/>
              <a:t>Die Anzahl der Partitionen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(d.h. die Hashfunktion) sollte mit Bedacht gewählt werden, so dass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als Hauptspeicher-Verbund berechnet werden kann</a:t>
            </a:r>
          </a:p>
          <a:p>
            <a:r>
              <a:rPr lang="de-DE" dirty="0" smtClean="0"/>
              <a:t>Hierzu kann wiederum eine (andere) Hashfunktion verwendet werden (siehe blockweisen Verbund mit Schleifen)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2987824" y="5589240"/>
            <a:ext cx="3240360" cy="864096"/>
          </a:xfrm>
          <a:prstGeom prst="cloudCallout">
            <a:avLst>
              <a:gd name="adj1" fmla="val 19330"/>
              <a:gd name="adj2" fmla="val -107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eine andere Hashfunktion?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5" name="Bild 4" descr="Pages from 07-Query-Processing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21800" cy="4320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7" y="5459316"/>
            <a:ext cx="828104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I/O-Aufwand wenn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R ⋈ S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sz="2400" dirty="0" smtClean="0"/>
              <a:t> "klein"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3⋅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(N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+ N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1400" dirty="0" smtClean="0"/>
              <a:t>(Lesen und Schreiben beider Relationen für Partitionierung + Lesen beider Relationen für </a:t>
            </a:r>
            <a:r>
              <a:rPr lang="de-DE" sz="1400" dirty="0" err="1" smtClean="0"/>
              <a:t>Join</a:t>
            </a:r>
            <a:r>
              <a:rPr lang="de-DE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19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Gruppierung und Duplikate-Elimination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Herausforderung: Finde identische Datensätze in einer Datei</a:t>
            </a:r>
          </a:p>
          <a:p>
            <a:r>
              <a:rPr lang="de-DE" dirty="0" smtClean="0"/>
              <a:t>Ähnlichkeiten zum Eigenverbund (</a:t>
            </a:r>
            <a:r>
              <a:rPr lang="de-DE" dirty="0" err="1" smtClean="0"/>
              <a:t>self-join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/>
              <a:t>basierend auf allen Spalten der Relation</a:t>
            </a:r>
          </a:p>
          <a:p>
            <a:r>
              <a:rPr lang="de-DE" dirty="0"/>
              <a:t>Duplikate-Elimination oder Gruppierung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dirty="0" smtClean="0">
                <a:solidFill>
                  <a:srgbClr val="1D34FF"/>
                </a:solidFill>
              </a:rPr>
              <a:t>Hash-Verbund </a:t>
            </a:r>
            <a:r>
              <a:rPr lang="de-DE" dirty="0" smtClean="0"/>
              <a:t>oder </a:t>
            </a:r>
            <a:r>
              <a:rPr lang="de-DE" dirty="0" smtClean="0">
                <a:solidFill>
                  <a:srgbClr val="1D34FF"/>
                </a:solidFill>
              </a:rPr>
              <a:t>Sortierung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Anfrage-Operatoren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Projektion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</a:p>
          <a:p>
            <a:r>
              <a:rPr lang="de-DE" dirty="0" smtClean="0"/>
              <a:t>Implementierung durch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Entfernen nicht benötigter Spalten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Eliminierung von Duplikaten</a:t>
            </a:r>
          </a:p>
          <a:p>
            <a:r>
              <a:rPr lang="de-DE" dirty="0" smtClean="0"/>
              <a:t>Die Implementierung von a) bedingt das 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 in der Datei, b) siehe oben</a:t>
            </a:r>
          </a:p>
          <a:p>
            <a:r>
              <a:rPr lang="de-DE" dirty="0" smtClean="0"/>
              <a:t>Systeme vermeiden b) sofern möglich (in SQL muss Duplikate-Eliminierung angefordert werden)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Selektion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</a:p>
          <a:p>
            <a:r>
              <a:rPr lang="de-DE" dirty="0" smtClean="0"/>
              <a:t>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</a:t>
            </a:r>
          </a:p>
          <a:p>
            <a:r>
              <a:rPr lang="de-DE" dirty="0" smtClean="0"/>
              <a:t>Eventuell Sortierung ausnutzen oder Index verwenden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der Operator-Evaluierung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gehen wir davon aus, dass Operatoren ganze Dateien verarbeiten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Das erzeugt offensichtlich viel I/O</a:t>
            </a:r>
          </a:p>
          <a:p>
            <a:r>
              <a:rPr lang="de-DE" dirty="0" smtClean="0"/>
              <a:t>Außerdem: lange Antwortzeiten</a:t>
            </a:r>
          </a:p>
          <a:p>
            <a:pPr lvl="1"/>
            <a:r>
              <a:rPr lang="de-DE" dirty="0" smtClean="0"/>
              <a:t>Ein Operator kann nicht anfangen solange nicht seine Eingaben vollständig bestimmt sind (materialisiert sind)</a:t>
            </a:r>
          </a:p>
          <a:p>
            <a:pPr lvl="1"/>
            <a:r>
              <a:rPr lang="de-DE" dirty="0" smtClean="0"/>
              <a:t>Operatoren werden nacheinander ausgeführt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pic>
        <p:nvPicPr>
          <p:cNvPr id="6" name="Bild 5" descr="Pages from 07-Query-Processing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59229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Pipeline-orientierte 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 könnte jeder Operator seine Ergebnisse direkt an den nachfolgenden senden, ohne die Ergebnisse erst auf die Platte zu schreiben</a:t>
            </a:r>
          </a:p>
          <a:p>
            <a:r>
              <a:rPr lang="de-DE" dirty="0" smtClean="0"/>
              <a:t>Ergebnisse werden so früh wie möglich weitergereicht und verarbeitet (Pipeline-Prinzip)</a:t>
            </a:r>
          </a:p>
          <a:p>
            <a:r>
              <a:rPr lang="de-DE" dirty="0" smtClean="0"/>
              <a:t>Granularität ist bedeutsam:</a:t>
            </a:r>
          </a:p>
          <a:p>
            <a:pPr lvl="1"/>
            <a:r>
              <a:rPr lang="de-DE" dirty="0" smtClean="0"/>
              <a:t>Kleinere Brocken reduzieren Antwortzeit des Systems</a:t>
            </a:r>
          </a:p>
          <a:p>
            <a:pPr lvl="1"/>
            <a:r>
              <a:rPr lang="de-DE" dirty="0" smtClean="0"/>
              <a:t>Größere Brocken erhöhen Effektivität von Instruktions-Cachespeichern</a:t>
            </a:r>
          </a:p>
          <a:p>
            <a:pPr lvl="1"/>
            <a:r>
              <a:rPr lang="de-DE" dirty="0" smtClean="0"/>
              <a:t>In der Praxis meist </a:t>
            </a:r>
            <a:r>
              <a:rPr lang="de-DE" dirty="0" err="1" smtClean="0"/>
              <a:t>tupelweises</a:t>
            </a:r>
            <a:r>
              <a:rPr lang="de-DE" dirty="0" smtClean="0"/>
              <a:t> Verarbeiten verwendet</a:t>
            </a:r>
          </a:p>
          <a:p>
            <a:pPr lvl="1"/>
            <a:endParaRPr lang="de-DE" dirty="0"/>
          </a:p>
          <a:p>
            <a:r>
              <a:rPr lang="de-DE" dirty="0" smtClean="0"/>
              <a:t>Siehe auch Gebiet der </a:t>
            </a:r>
            <a:r>
              <a:rPr lang="de-DE" dirty="0" smtClean="0">
                <a:solidFill>
                  <a:srgbClr val="FF0000"/>
                </a:solidFill>
              </a:rPr>
              <a:t>Stromverarbeitung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Performanz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pic>
        <p:nvPicPr>
          <p:cNvPr id="6" name="Bild 5" descr="Pages from 08-Query-Optimizati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" y="2852936"/>
            <a:ext cx="8164718" cy="218848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4330824" cy="3312914"/>
          </a:xfrm>
          <a:solidFill>
            <a:schemeClr val="bg1"/>
          </a:solidFill>
        </p:spPr>
        <p:txBody>
          <a:bodyPr/>
          <a:lstStyle/>
          <a:p>
            <a:r>
              <a:rPr lang="de-DE" dirty="0" err="1" smtClean="0"/>
              <a:t>Tupelweises</a:t>
            </a:r>
            <a:r>
              <a:rPr lang="de-DE" dirty="0" smtClean="0"/>
              <a:t> Verarbeiten der Relation C</a:t>
            </a:r>
          </a:p>
          <a:p>
            <a:r>
              <a:rPr lang="de-DE" dirty="0" smtClean="0"/>
              <a:t>Sofortiges Weiterleiten nach der Selektion</a:t>
            </a:r>
          </a:p>
          <a:p>
            <a:r>
              <a:rPr lang="de-DE" dirty="0" smtClean="0"/>
              <a:t>Kombiniert mit </a:t>
            </a:r>
            <a:r>
              <a:rPr lang="de-DE" dirty="0" err="1" smtClean="0"/>
              <a:t>tupelweisem</a:t>
            </a:r>
            <a:r>
              <a:rPr lang="de-DE" dirty="0" smtClean="0"/>
              <a:t> Verarbeiten</a:t>
            </a:r>
            <a:r>
              <a:rPr lang="de-DE" dirty="0"/>
              <a:t> </a:t>
            </a:r>
            <a:r>
              <a:rPr lang="de-DE" dirty="0" smtClean="0"/>
              <a:t>der Relationen O und L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L.L_PARTKEY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L.L_QUANTITY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L.L_EXTENDEDPRICE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LINEITEM L, ORDERS O, CUSTOMER C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L.L_ORDERKEY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O.O_ORDERKEY </a:t>
            </a:r>
          </a:p>
          <a:p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    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O.O_CUSTKEY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      AND</a:t>
            </a:r>
            <a:r>
              <a:rPr lang="de-DE" sz="1600" dirty="0" smtClean="0">
                <a:latin typeface="Courier"/>
                <a:cs typeface="Courier"/>
              </a:rPr>
              <a:t> C.C_NAME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’IBM Corp.’ 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702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Volcano</a:t>
            </a:r>
            <a:r>
              <a:rPr lang="de-DE" dirty="0" smtClean="0"/>
              <a:t> </a:t>
            </a:r>
            <a:r>
              <a:rPr lang="de-DE" dirty="0" err="1" smtClean="0"/>
              <a:t>Iteratormodell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 smtClean="0"/>
              <a:t>Aufrufschnittstelle wie bei Unix-Prozess-Pipelines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Im Datenbankkontext auch Open-Next-Close-Schnittstelle oder </a:t>
            </a:r>
            <a:r>
              <a:rPr lang="de-DE" dirty="0" err="1" smtClean="0"/>
              <a:t>Volcano</a:t>
            </a:r>
            <a:r>
              <a:rPr lang="de-DE" dirty="0" smtClean="0"/>
              <a:t> </a:t>
            </a:r>
            <a:r>
              <a:rPr lang="de-DE" dirty="0" err="1" smtClean="0"/>
              <a:t>Iteratormodell</a:t>
            </a:r>
            <a:r>
              <a:rPr lang="de-DE" dirty="0" smtClean="0"/>
              <a:t> genannt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Jeder Operator implementiert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open()	Initialisiere den internen Zustand des Operators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next</a:t>
            </a:r>
            <a:r>
              <a:rPr lang="de-DE" dirty="0" smtClean="0"/>
              <a:t>()	Produziere den nächsten Ausgabe-Datensatz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close</a:t>
            </a:r>
            <a:r>
              <a:rPr lang="de-DE" dirty="0" smtClean="0"/>
              <a:t>()	Schließe </a:t>
            </a:r>
            <a:r>
              <a:rPr lang="de-DE" dirty="0" err="1" smtClean="0"/>
              <a:t>allozierte</a:t>
            </a:r>
            <a:r>
              <a:rPr lang="de-DE" dirty="0" smtClean="0"/>
              <a:t> Ressourcen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Zustandsinformation wird Operator-lokal vorgehalten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83768" y="619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Goetz Graefe.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Volcano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—An </a:t>
            </a:r>
            <a:r>
              <a:rPr lang="de-DE" sz="1200" dirty="0" smtClean="0">
                <a:solidFill>
                  <a:srgbClr val="0000FF"/>
                </a:solidFill>
                <a:latin typeface="+mn-lt"/>
              </a:rPr>
              <a:t>Extensible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and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Parallel Query Evaluation</a:t>
            </a:r>
          </a:p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System. Trans.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Knowl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Data Eng. vol. 6,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1,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February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b="1" dirty="0">
                <a:solidFill>
                  <a:srgbClr val="FF0000"/>
                </a:solidFill>
                <a:latin typeface="+mn-lt"/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18315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Selektion (</a:t>
            </a:r>
            <a:r>
              <a:rPr lang="de-DE" dirty="0" smtClean="0">
                <a:latin typeface="Symbol" charset="2"/>
                <a:cs typeface="Symbol" charset="2"/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Eingabe: Relation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, Prädikat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pic>
        <p:nvPicPr>
          <p:cNvPr id="5" name="Bild 4" descr="Pages from 07-Query-Processing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5103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 Schleifen Verbund: </a:t>
            </a:r>
            <a:r>
              <a:rPr lang="de-DE" dirty="0" err="1" smtClean="0"/>
              <a:t>Volcano</a:t>
            </a:r>
            <a:r>
              <a:rPr lang="de-DE" dirty="0" smtClean="0"/>
              <a:t>-Stil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pic>
        <p:nvPicPr>
          <p:cNvPr id="5" name="Bild 4" descr="Pages from 07-Query-Processing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3" y="1268760"/>
            <a:ext cx="5808386" cy="46643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22309" y="5146696"/>
            <a:ext cx="178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dirty="0" smtClean="0"/>
              <a:t> ⟵ </a:t>
            </a:r>
            <a:r>
              <a:rPr lang="de-DE" dirty="0" err="1" smtClean="0"/>
              <a:t>R.next</a:t>
            </a:r>
            <a:r>
              <a:rPr lang="de-DE" dirty="0" smtClean="0"/>
              <a:t>();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7-Query-Process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24744"/>
            <a:ext cx="7378051" cy="51845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62849" y="539388"/>
            <a:ext cx="32576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-page </a:t>
            </a:r>
            <a:r>
              <a:rPr lang="de-DE" dirty="0" err="1" smtClean="0"/>
              <a:t>run</a:t>
            </a:r>
            <a:r>
              <a:rPr lang="de-DE" dirty="0" smtClean="0"/>
              <a:t> = Datei aus </a:t>
            </a:r>
            <a:r>
              <a:rPr lang="de-DE" dirty="0" err="1" smtClean="0"/>
              <a:t>n</a:t>
            </a:r>
            <a:r>
              <a:rPr lang="de-DE" dirty="0" smtClean="0"/>
              <a:t> Seiten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6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Blockierende 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4224"/>
            <a:ext cx="8435280" cy="5328369"/>
          </a:xfrm>
        </p:spPr>
        <p:txBody>
          <a:bodyPr/>
          <a:lstStyle/>
          <a:p>
            <a:r>
              <a:rPr lang="de-DE" dirty="0" err="1" smtClean="0"/>
              <a:t>Pipelining</a:t>
            </a:r>
            <a:r>
              <a:rPr lang="de-DE" dirty="0" smtClean="0"/>
              <a:t> reduziert Speicheranforderungen und Antwortzeiten, da jeder Datensatz gleich weitergeleitet</a:t>
            </a:r>
          </a:p>
          <a:p>
            <a:r>
              <a:rPr lang="de-DE" dirty="0" smtClean="0"/>
              <a:t>Funktioniert so nicht für alle Operatoren</a:t>
            </a:r>
          </a:p>
          <a:p>
            <a:r>
              <a:rPr lang="de-DE" dirty="0" smtClean="0"/>
              <a:t>Welche?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Blockierende 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4224"/>
            <a:ext cx="8435280" cy="5328369"/>
          </a:xfrm>
        </p:spPr>
        <p:txBody>
          <a:bodyPr/>
          <a:lstStyle/>
          <a:p>
            <a:r>
              <a:rPr lang="de-DE" dirty="0" err="1" smtClean="0"/>
              <a:t>Pipelining</a:t>
            </a:r>
            <a:r>
              <a:rPr lang="de-DE" dirty="0" smtClean="0"/>
              <a:t> reduziert Speicheranforderungen und Antwortzeiten, da jeder Datensatz gleich weitergeleitet</a:t>
            </a:r>
          </a:p>
          <a:p>
            <a:r>
              <a:rPr lang="de-DE" dirty="0" smtClean="0"/>
              <a:t>Funktioniert so nicht für alle Operatoren</a:t>
            </a:r>
          </a:p>
          <a:p>
            <a:r>
              <a:rPr lang="de-DE" dirty="0" smtClean="0"/>
              <a:t>Welche?</a:t>
            </a:r>
          </a:p>
          <a:p>
            <a:pPr lvl="1"/>
            <a:r>
              <a:rPr lang="de-DE" dirty="0" smtClean="0"/>
              <a:t>Externe Sortierung</a:t>
            </a:r>
          </a:p>
          <a:p>
            <a:pPr lvl="1"/>
            <a:r>
              <a:rPr lang="de-DE" dirty="0" smtClean="0"/>
              <a:t>Hash-Verbund</a:t>
            </a:r>
          </a:p>
          <a:p>
            <a:pPr lvl="1"/>
            <a:r>
              <a:rPr lang="de-DE" dirty="0" smtClean="0"/>
              <a:t>Gruppierung und Duplikate-Elimination über </a:t>
            </a:r>
            <a:br>
              <a:rPr lang="de-DE" dirty="0" smtClean="0"/>
            </a:br>
            <a:r>
              <a:rPr lang="de-DE" dirty="0" smtClean="0"/>
              <a:t>einer unsortierten Eingabe</a:t>
            </a:r>
          </a:p>
          <a:p>
            <a:r>
              <a:rPr lang="de-DE" dirty="0" smtClean="0"/>
              <a:t>Solche Operatoren nennt man blockierend</a:t>
            </a:r>
          </a:p>
          <a:p>
            <a:r>
              <a:rPr lang="de-DE" dirty="0" smtClean="0"/>
              <a:t>Blockierende Operatoren konsumieren die gesamte Eingabe in einem Rutsch bevor die Ausgabe erzeugt werden kann (Daten auf Festplatte zwischengespeichert)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2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</a:rPr>
              <a:t>Rekursive Anfragen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4923693" y="2057400"/>
            <a:ext cx="3409950" cy="184665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create recursive view </a:t>
            </a:r>
            <a:r>
              <a:rPr lang="en-US" sz="1400" dirty="0" err="1"/>
              <a:t>Unterabteilungen</a:t>
            </a:r>
            <a:endParaRPr lang="en-US" sz="1400" dirty="0"/>
          </a:p>
          <a:p>
            <a:r>
              <a:rPr lang="en-US" sz="1400" dirty="0"/>
              <a:t>  select </a:t>
            </a:r>
            <a:r>
              <a:rPr lang="en-US" sz="1400" dirty="0" err="1"/>
              <a:t>r.kurz</a:t>
            </a:r>
            <a:r>
              <a:rPr lang="en-US" sz="1400" dirty="0"/>
              <a:t>, </a:t>
            </a:r>
            <a:r>
              <a:rPr lang="en-US" sz="1400" dirty="0" err="1"/>
              <a:t>r.oberabt</a:t>
            </a:r>
            <a:endParaRPr lang="en-US" sz="1400" dirty="0"/>
          </a:p>
          <a:p>
            <a:r>
              <a:rPr lang="en-US" sz="1400" dirty="0"/>
              <a:t>  from </a:t>
            </a:r>
            <a:r>
              <a:rPr lang="en-US" sz="1400" dirty="0" err="1"/>
              <a:t>Abteilungen</a:t>
            </a:r>
            <a:r>
              <a:rPr lang="en-US" sz="1400" dirty="0"/>
              <a:t> r</a:t>
            </a:r>
          </a:p>
          <a:p>
            <a:r>
              <a:rPr lang="en-US" sz="1400" dirty="0"/>
              <a:t>union</a:t>
            </a:r>
          </a:p>
          <a:p>
            <a:r>
              <a:rPr lang="en-US" sz="1400" dirty="0"/>
              <a:t>  select </a:t>
            </a:r>
            <a:r>
              <a:rPr lang="en-US" sz="1400" dirty="0" err="1"/>
              <a:t>u.kurz</a:t>
            </a:r>
            <a:r>
              <a:rPr lang="en-US" sz="1400" dirty="0"/>
              <a:t>, </a:t>
            </a:r>
            <a:r>
              <a:rPr lang="en-US" sz="1400" dirty="0" err="1"/>
              <a:t>o.oberabt</a:t>
            </a:r>
            <a:endParaRPr lang="en-US" sz="1400" dirty="0"/>
          </a:p>
          <a:p>
            <a:r>
              <a:rPr lang="en-US" sz="1400" dirty="0"/>
              <a:t>  from </a:t>
            </a:r>
            <a:r>
              <a:rPr lang="en-US" sz="1400" dirty="0" err="1"/>
              <a:t>Abteilungen</a:t>
            </a:r>
            <a:r>
              <a:rPr lang="en-US" sz="1400" dirty="0"/>
              <a:t> o,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Unterabteilungen</a:t>
            </a:r>
            <a:r>
              <a:rPr lang="en-US" sz="1400" dirty="0"/>
              <a:t> u</a:t>
            </a:r>
          </a:p>
          <a:p>
            <a:r>
              <a:rPr lang="en-US" sz="1400" dirty="0"/>
              <a:t>  where </a:t>
            </a:r>
            <a:r>
              <a:rPr lang="en-US" sz="1400" dirty="0" err="1"/>
              <a:t>o.kurz</a:t>
            </a:r>
            <a:r>
              <a:rPr lang="en-US" sz="1400" dirty="0"/>
              <a:t> = </a:t>
            </a:r>
            <a:r>
              <a:rPr lang="en-US" sz="1400" dirty="0" err="1"/>
              <a:t>u.oberabt</a:t>
            </a:r>
            <a:endParaRPr lang="en-US" sz="1400" dirty="0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539552" y="4841865"/>
            <a:ext cx="82809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dirty="0">
                <a:latin typeface="+mn-lt"/>
              </a:rPr>
              <a:t>Beim Start der Rekursion enthält „Unterabteilungen</a:t>
            </a:r>
            <a:r>
              <a:rPr lang="ja-JP" altLang="de-DE" dirty="0">
                <a:latin typeface="+mn-lt"/>
              </a:rPr>
              <a:t>“</a:t>
            </a:r>
            <a:r>
              <a:rPr lang="de-DE" altLang="ja-JP" dirty="0">
                <a:latin typeface="+mn-lt"/>
              </a:rPr>
              <a:t> nur die </a:t>
            </a:r>
            <a:r>
              <a:rPr lang="de-DE" altLang="ja-JP" dirty="0" err="1">
                <a:latin typeface="+mn-lt"/>
              </a:rPr>
              <a:t>Tupel</a:t>
            </a:r>
            <a:r>
              <a:rPr lang="de-DE" altLang="ja-JP" dirty="0">
                <a:latin typeface="+mn-lt"/>
              </a:rPr>
              <a:t> der ersten Teilanfrage.</a:t>
            </a:r>
          </a:p>
          <a:p>
            <a:pPr>
              <a:buFont typeface="Arial" charset="0"/>
              <a:buChar char="•"/>
            </a:pPr>
            <a:r>
              <a:rPr lang="de-DE" dirty="0" err="1">
                <a:latin typeface="+mn-lt"/>
              </a:rPr>
              <a:t>Tupel</a:t>
            </a:r>
            <a:r>
              <a:rPr lang="de-DE" dirty="0">
                <a:latin typeface="+mn-lt"/>
              </a:rPr>
              <a:t>, die sich durch den </a:t>
            </a:r>
            <a:r>
              <a:rPr lang="de-DE" dirty="0" err="1">
                <a:latin typeface="+mn-lt"/>
              </a:rPr>
              <a:t>Join</a:t>
            </a:r>
            <a:r>
              <a:rPr lang="de-DE" dirty="0">
                <a:latin typeface="+mn-lt"/>
              </a:rPr>
              <a:t> in der zweiten Teilanfrage ergeben, werden der Extension von „Unterabteilungen</a:t>
            </a:r>
            <a:r>
              <a:rPr lang="ja-JP" altLang="de-DE" dirty="0">
                <a:latin typeface="+mn-lt"/>
              </a:rPr>
              <a:t>“</a:t>
            </a:r>
            <a:r>
              <a:rPr lang="de-DE" altLang="ja-JP" dirty="0">
                <a:latin typeface="+mn-lt"/>
              </a:rPr>
              <a:t> für die nächste Iteration hinzugefügt.</a:t>
            </a:r>
          </a:p>
          <a:p>
            <a:pPr>
              <a:buFont typeface="Arial" charset="0"/>
              <a:buChar char="•"/>
            </a:pPr>
            <a:r>
              <a:rPr lang="de-DE" dirty="0">
                <a:latin typeface="+mn-lt"/>
              </a:rPr>
              <a:t>Abbruch der Rekursion, sobald die zweite Teilanfrage bei Verwendung der Ergebnisse aus der vorigen Iteration keine zusätzlichen </a:t>
            </a:r>
            <a:r>
              <a:rPr lang="de-DE" dirty="0" err="1">
                <a:latin typeface="+mn-lt"/>
              </a:rPr>
              <a:t>Ergebnistupel</a:t>
            </a:r>
            <a:r>
              <a:rPr lang="de-DE" dirty="0">
                <a:latin typeface="+mn-lt"/>
              </a:rPr>
              <a:t> mehr liefert </a:t>
            </a:r>
            <a:r>
              <a:rPr lang="de-DE" dirty="0" smtClean="0">
                <a:latin typeface="+mn-lt"/>
                <a:sym typeface="Symbol" charset="0"/>
              </a:rPr>
              <a:t>⟶ </a:t>
            </a:r>
            <a:r>
              <a:rPr lang="de-DE" dirty="0">
                <a:latin typeface="+mn-lt"/>
                <a:sym typeface="Symbol" charset="0"/>
              </a:rPr>
              <a:t>Fixpunkt.</a:t>
            </a:r>
            <a:endParaRPr lang="de-DE" dirty="0">
              <a:latin typeface="+mn-lt"/>
            </a:endParaRPr>
          </a:p>
        </p:txBody>
      </p:sp>
      <p:sp>
        <p:nvSpPr>
          <p:cNvPr id="57351" name="Ovale Legende 18"/>
          <p:cNvSpPr>
            <a:spLocks noChangeArrowheads="1"/>
          </p:cNvSpPr>
          <p:nvPr/>
        </p:nvSpPr>
        <p:spPr bwMode="auto">
          <a:xfrm>
            <a:off x="7219951" y="2492375"/>
            <a:ext cx="1899138" cy="83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sz="1600" dirty="0" err="1" smtClean="0">
                <a:latin typeface="+mn-lt"/>
              </a:rPr>
              <a:t>PostgreSQL</a:t>
            </a:r>
            <a:r>
              <a:rPr lang="de-DE" sz="1600" dirty="0" smtClean="0">
                <a:latin typeface="+mn-lt"/>
              </a:rPr>
              <a:t>-</a:t>
            </a:r>
            <a:br>
              <a:rPr lang="de-DE" sz="1600" dirty="0" smtClean="0">
                <a:latin typeface="+mn-lt"/>
              </a:rPr>
            </a:br>
            <a:r>
              <a:rPr lang="de-DE" sz="1600" dirty="0" smtClean="0">
                <a:latin typeface="+mn-lt"/>
              </a:rPr>
              <a:t>Syntax</a:t>
            </a:r>
          </a:p>
        </p:txBody>
      </p: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971600" y="1179686"/>
            <a:ext cx="3294062" cy="3473450"/>
            <a:chOff x="3700" y="868"/>
            <a:chExt cx="2248" cy="2188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45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46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47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48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50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51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38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40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43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31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32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34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35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36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37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4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5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6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7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8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9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30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17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18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19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1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2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3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</a:rPr>
              <a:t>Rekursive Anfragen in </a:t>
            </a:r>
            <a:r>
              <a:rPr lang="de-DE" dirty="0" err="1" smtClean="0">
                <a:latin typeface="+mn-lt"/>
                <a:ea typeface="ＭＳ Ｐゴシック" charset="0"/>
              </a:rPr>
              <a:t>Datalog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4923693" y="2057400"/>
            <a:ext cx="3409950" cy="184665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create recursive view </a:t>
            </a:r>
            <a:r>
              <a:rPr lang="en-US" sz="1400" dirty="0" err="1"/>
              <a:t>Unterabteilungen</a:t>
            </a:r>
            <a:endParaRPr lang="en-US" sz="1400" dirty="0"/>
          </a:p>
          <a:p>
            <a:r>
              <a:rPr lang="en-US" sz="1400" dirty="0"/>
              <a:t>  select </a:t>
            </a:r>
            <a:r>
              <a:rPr lang="en-US" sz="1400" dirty="0" err="1"/>
              <a:t>r.kurz</a:t>
            </a:r>
            <a:r>
              <a:rPr lang="en-US" sz="1400" dirty="0"/>
              <a:t>, </a:t>
            </a:r>
            <a:r>
              <a:rPr lang="en-US" sz="1400" dirty="0" err="1"/>
              <a:t>r.oberabt</a:t>
            </a:r>
            <a:endParaRPr lang="en-US" sz="1400" dirty="0"/>
          </a:p>
          <a:p>
            <a:r>
              <a:rPr lang="en-US" sz="1400" dirty="0"/>
              <a:t>  from </a:t>
            </a:r>
            <a:r>
              <a:rPr lang="en-US" sz="1400" dirty="0" err="1"/>
              <a:t>Abteilungen</a:t>
            </a:r>
            <a:r>
              <a:rPr lang="en-US" sz="1400" dirty="0"/>
              <a:t> r</a:t>
            </a:r>
          </a:p>
          <a:p>
            <a:r>
              <a:rPr lang="en-US" sz="1400" dirty="0"/>
              <a:t>union</a:t>
            </a:r>
          </a:p>
          <a:p>
            <a:r>
              <a:rPr lang="en-US" sz="1400" dirty="0"/>
              <a:t>  select </a:t>
            </a:r>
            <a:r>
              <a:rPr lang="en-US" sz="1400" dirty="0" err="1"/>
              <a:t>u.kurz</a:t>
            </a:r>
            <a:r>
              <a:rPr lang="en-US" sz="1400" dirty="0"/>
              <a:t>, </a:t>
            </a:r>
            <a:r>
              <a:rPr lang="en-US" sz="1400" dirty="0" err="1"/>
              <a:t>o.oberabt</a:t>
            </a:r>
            <a:endParaRPr lang="en-US" sz="1400" dirty="0"/>
          </a:p>
          <a:p>
            <a:r>
              <a:rPr lang="en-US" sz="1400" dirty="0"/>
              <a:t>  from </a:t>
            </a:r>
            <a:r>
              <a:rPr lang="en-US" sz="1400" dirty="0" err="1"/>
              <a:t>Abteilungen</a:t>
            </a:r>
            <a:r>
              <a:rPr lang="en-US" sz="1400" dirty="0"/>
              <a:t> o,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Unterabteilungen</a:t>
            </a:r>
            <a:r>
              <a:rPr lang="en-US" sz="1400" dirty="0"/>
              <a:t> u</a:t>
            </a:r>
          </a:p>
          <a:p>
            <a:r>
              <a:rPr lang="en-US" sz="1400" dirty="0"/>
              <a:t>  where </a:t>
            </a:r>
            <a:r>
              <a:rPr lang="en-US" sz="1400" dirty="0" err="1"/>
              <a:t>o.kurz</a:t>
            </a:r>
            <a:r>
              <a:rPr lang="en-US" sz="1400" dirty="0"/>
              <a:t> = </a:t>
            </a:r>
            <a:r>
              <a:rPr lang="en-US" sz="1400" dirty="0" err="1"/>
              <a:t>u.oberabt</a:t>
            </a:r>
            <a:endParaRPr lang="en-US" sz="1400" dirty="0"/>
          </a:p>
        </p:txBody>
      </p:sp>
      <p:sp>
        <p:nvSpPr>
          <p:cNvPr id="57351" name="Ovale Legende 18"/>
          <p:cNvSpPr>
            <a:spLocks noChangeArrowheads="1"/>
          </p:cNvSpPr>
          <p:nvPr/>
        </p:nvSpPr>
        <p:spPr bwMode="auto">
          <a:xfrm>
            <a:off x="7219951" y="2492375"/>
            <a:ext cx="1899138" cy="83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sz="1600" dirty="0" err="1" smtClean="0">
                <a:latin typeface="+mn-lt"/>
              </a:rPr>
              <a:t>PostgreSQL</a:t>
            </a:r>
            <a:r>
              <a:rPr lang="de-DE" sz="1600" dirty="0" smtClean="0">
                <a:latin typeface="+mn-lt"/>
              </a:rPr>
              <a:t>-</a:t>
            </a:r>
            <a:br>
              <a:rPr lang="de-DE" sz="1600" dirty="0" smtClean="0">
                <a:latin typeface="+mn-lt"/>
              </a:rPr>
            </a:br>
            <a:r>
              <a:rPr lang="de-DE" sz="1600" dirty="0" smtClean="0">
                <a:latin typeface="+mn-lt"/>
              </a:rPr>
              <a:t>Syntax</a:t>
            </a:r>
          </a:p>
        </p:txBody>
      </p: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971600" y="1179686"/>
            <a:ext cx="3294062" cy="3473450"/>
            <a:chOff x="3700" y="868"/>
            <a:chExt cx="2248" cy="2188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45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46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47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48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50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51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38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40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43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31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32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34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35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36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37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4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5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6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7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8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9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30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17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18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19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1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2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3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451743" y="5029935"/>
            <a:ext cx="8440615" cy="1556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buFont typeface="Wingdings" charset="2"/>
              <a:buNone/>
            </a:pPr>
            <a:r>
              <a:rPr lang="de-DE" altLang="en-US" kern="0" smtClean="0">
                <a:sym typeface="Symbol" charset="2"/>
              </a:rPr>
              <a:t> x,y (  Unterabteilung(x,y)  ∃w Abteilung(x,w,y) )</a:t>
            </a:r>
          </a:p>
          <a:p>
            <a:pPr lvl="1" eaLnBrk="1" hangingPunct="1">
              <a:buFont typeface="Symbol" charset="2"/>
              <a:buChar char="&quot;"/>
            </a:pPr>
            <a:r>
              <a:rPr lang="de-DE" altLang="en-US" kern="0" smtClean="0">
                <a:sym typeface="Symbol" charset="2"/>
              </a:rPr>
              <a:t> x,y,z ( Unterabteilung(x,y)  ∃w ∃z(Abteilung(z,w,y)  Unterabteilung(x,z) ) )</a:t>
            </a:r>
          </a:p>
          <a:p>
            <a:pPr lvl="1" eaLnBrk="1" hangingPunct="1">
              <a:buFont typeface="Wingdings" charset="2"/>
              <a:buNone/>
            </a:pPr>
            <a:endParaRPr lang="de-DE" altLang="en-US" kern="0" smtClean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kern="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0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err="1"/>
              <a:t>Datalog</a:t>
            </a:r>
            <a:r>
              <a:rPr lang="de-DE" altLang="en-US" dirty="0"/>
              <a:t>: </a:t>
            </a:r>
            <a:r>
              <a:rPr lang="de-DE" altLang="en-US" dirty="0" smtClean="0"/>
              <a:t>Rekursive Anfragen</a:t>
            </a:r>
            <a:endParaRPr lang="de-DE" altLang="en-US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68464"/>
            <a:ext cx="8440615" cy="4592721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dirty="0">
                <a:sym typeface="Symbol" charset="2"/>
              </a:rPr>
              <a:t> 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G(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)</a:t>
            </a:r>
          </a:p>
          <a:p>
            <a:pPr lvl="1" eaLnBrk="1" hangingPunct="1">
              <a:buFont typeface="Symbol" charset="2"/>
              <a:buChar char="&quot;"/>
            </a:pPr>
            <a:r>
              <a:rPr lang="de-DE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x,y,z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( G(</a:t>
            </a:r>
            <a:r>
              <a:rPr lang="de-DE" altLang="en-US" dirty="0" err="1">
                <a:sym typeface="Symbol" charset="2"/>
              </a:rPr>
              <a:t>x,z</a:t>
            </a:r>
            <a:r>
              <a:rPr lang="de-DE" altLang="en-US" dirty="0">
                <a:sym typeface="Symbol" charset="2"/>
              </a:rPr>
              <a:t>)  T(</a:t>
            </a:r>
            <a:r>
              <a:rPr lang="de-DE" altLang="en-US" dirty="0" err="1">
                <a:sym typeface="Symbol" charset="2"/>
              </a:rPr>
              <a:t>z,y</a:t>
            </a:r>
            <a:r>
              <a:rPr lang="de-DE" altLang="en-US" dirty="0">
                <a:sym typeface="Symbol" charset="2"/>
              </a:rPr>
              <a:t>) ) )</a:t>
            </a:r>
          </a:p>
          <a:p>
            <a:pPr lvl="1" eaLnBrk="1" hangingPunct="1">
              <a:buFont typeface="Monotype Sorts" charset="2"/>
              <a:buNone/>
            </a:pPr>
            <a:r>
              <a:rPr lang="de-DE" altLang="en-US" dirty="0">
                <a:sym typeface="Symbol" charset="2"/>
              </a:rPr>
              <a:t>G( 1, 2 ),  G( 2, 3 ),  G( 3, 2 )</a:t>
            </a: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</p:txBody>
      </p:sp>
      <p:sp>
        <p:nvSpPr>
          <p:cNvPr id="4099" name="Text Box 42"/>
          <p:cNvSpPr txBox="1">
            <a:spLocks noChangeArrowheads="1"/>
          </p:cNvSpPr>
          <p:nvPr/>
        </p:nvSpPr>
        <p:spPr bwMode="auto">
          <a:xfrm>
            <a:off x="231531" y="3429001"/>
            <a:ext cx="188384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 dirty="0" smtClean="0"/>
              <a:t>Mögliche Lösungen:</a:t>
            </a:r>
            <a:endParaRPr lang="de-DE" altLang="en-US" sz="1477" u="sng" dirty="0"/>
          </a:p>
        </p:txBody>
      </p:sp>
      <p:sp>
        <p:nvSpPr>
          <p:cNvPr id="4100" name="Text Box 50"/>
          <p:cNvSpPr txBox="1">
            <a:spLocks noChangeArrowheads="1"/>
          </p:cNvSpPr>
          <p:nvPr/>
        </p:nvSpPr>
        <p:spPr bwMode="auto">
          <a:xfrm>
            <a:off x="7359162" y="1718897"/>
            <a:ext cx="385042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G:</a:t>
            </a:r>
          </a:p>
        </p:txBody>
      </p:sp>
      <p:grpSp>
        <p:nvGrpSpPr>
          <p:cNvPr id="4101" name="Group 113"/>
          <p:cNvGrpSpPr>
            <a:grpSpLocks/>
          </p:cNvGrpSpPr>
          <p:nvPr/>
        </p:nvGrpSpPr>
        <p:grpSpPr bwMode="auto">
          <a:xfrm>
            <a:off x="7429499" y="2032490"/>
            <a:ext cx="1514844" cy="962758"/>
            <a:chOff x="4195" y="1207"/>
            <a:chExt cx="954" cy="657"/>
          </a:xfrm>
        </p:grpSpPr>
        <p:sp>
          <p:nvSpPr>
            <p:cNvPr id="4134" name="Text Box 114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4135" name="Text Box 115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4136" name="Text Box 116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4137" name="Line 117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118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119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Text Box 123"/>
          <p:cNvSpPr txBox="1">
            <a:spLocks noChangeArrowheads="1"/>
          </p:cNvSpPr>
          <p:nvPr/>
        </p:nvSpPr>
        <p:spPr bwMode="auto">
          <a:xfrm>
            <a:off x="1043354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4103" name="Text Box 124"/>
          <p:cNvSpPr txBox="1">
            <a:spLocks noChangeArrowheads="1"/>
          </p:cNvSpPr>
          <p:nvPr/>
        </p:nvSpPr>
        <p:spPr bwMode="auto">
          <a:xfrm>
            <a:off x="2266950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104" name="Text Box 125"/>
          <p:cNvSpPr txBox="1">
            <a:spLocks noChangeArrowheads="1"/>
          </p:cNvSpPr>
          <p:nvPr/>
        </p:nvSpPr>
        <p:spPr bwMode="auto">
          <a:xfrm>
            <a:off x="1474177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4105" name="Text Box 135"/>
          <p:cNvSpPr txBox="1">
            <a:spLocks noChangeArrowheads="1"/>
          </p:cNvSpPr>
          <p:nvPr/>
        </p:nvSpPr>
        <p:spPr bwMode="auto">
          <a:xfrm>
            <a:off x="3922835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4106" name="Text Box 136"/>
          <p:cNvSpPr txBox="1">
            <a:spLocks noChangeArrowheads="1"/>
          </p:cNvSpPr>
          <p:nvPr/>
        </p:nvSpPr>
        <p:spPr bwMode="auto">
          <a:xfrm>
            <a:off x="5146431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107" name="Text Box 137"/>
          <p:cNvSpPr txBox="1">
            <a:spLocks noChangeArrowheads="1"/>
          </p:cNvSpPr>
          <p:nvPr/>
        </p:nvSpPr>
        <p:spPr bwMode="auto">
          <a:xfrm>
            <a:off x="4355123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4108" name="Text Box 148"/>
          <p:cNvSpPr txBox="1">
            <a:spLocks noChangeArrowheads="1"/>
          </p:cNvSpPr>
          <p:nvPr/>
        </p:nvSpPr>
        <p:spPr bwMode="auto">
          <a:xfrm>
            <a:off x="6875584" y="419246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4109" name="Text Box 149"/>
          <p:cNvSpPr txBox="1">
            <a:spLocks noChangeArrowheads="1"/>
          </p:cNvSpPr>
          <p:nvPr/>
        </p:nvSpPr>
        <p:spPr bwMode="auto">
          <a:xfrm>
            <a:off x="8099181" y="42598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110" name="Text Box 150"/>
          <p:cNvSpPr txBox="1">
            <a:spLocks noChangeArrowheads="1"/>
          </p:cNvSpPr>
          <p:nvPr/>
        </p:nvSpPr>
        <p:spPr bwMode="auto">
          <a:xfrm>
            <a:off x="7307873" y="485775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grpSp>
        <p:nvGrpSpPr>
          <p:cNvPr id="4111" name="Gruppierung 53"/>
          <p:cNvGrpSpPr>
            <a:grpSpLocks/>
          </p:cNvGrpSpPr>
          <p:nvPr/>
        </p:nvGrpSpPr>
        <p:grpSpPr bwMode="auto">
          <a:xfrm>
            <a:off x="971551" y="3694235"/>
            <a:ext cx="7920403" cy="1729154"/>
            <a:chOff x="1052513" y="3716338"/>
            <a:chExt cx="8580437" cy="1873251"/>
          </a:xfrm>
        </p:grpSpPr>
        <p:sp>
          <p:nvSpPr>
            <p:cNvPr id="4112" name="Line 126"/>
            <p:cNvSpPr>
              <a:spLocks noChangeShapeType="1"/>
            </p:cNvSpPr>
            <p:nvPr/>
          </p:nvSpPr>
          <p:spPr bwMode="auto">
            <a:xfrm>
              <a:off x="1463562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27"/>
            <p:cNvSpPr>
              <a:spLocks noChangeShapeType="1"/>
            </p:cNvSpPr>
            <p:nvPr/>
          </p:nvSpPr>
          <p:spPr bwMode="auto">
            <a:xfrm flipH="1">
              <a:off x="1931367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28"/>
            <p:cNvSpPr>
              <a:spLocks noChangeShapeType="1"/>
            </p:cNvSpPr>
            <p:nvPr/>
          </p:nvSpPr>
          <p:spPr bwMode="auto">
            <a:xfrm flipH="1">
              <a:off x="1988123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29"/>
            <p:cNvSpPr>
              <a:spLocks noChangeShapeType="1"/>
            </p:cNvSpPr>
            <p:nvPr/>
          </p:nvSpPr>
          <p:spPr bwMode="auto">
            <a:xfrm>
              <a:off x="1362090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30"/>
            <p:cNvSpPr>
              <a:spLocks/>
            </p:cNvSpPr>
            <p:nvPr/>
          </p:nvSpPr>
          <p:spPr bwMode="auto">
            <a:xfrm>
              <a:off x="2507524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31"/>
            <p:cNvSpPr>
              <a:spLocks/>
            </p:cNvSpPr>
            <p:nvPr/>
          </p:nvSpPr>
          <p:spPr bwMode="auto">
            <a:xfrm rot="-9900000">
              <a:off x="1052513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138"/>
            <p:cNvSpPr>
              <a:spLocks noChangeShapeType="1"/>
            </p:cNvSpPr>
            <p:nvPr/>
          </p:nvSpPr>
          <p:spPr bwMode="auto">
            <a:xfrm>
              <a:off x="4583408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139"/>
            <p:cNvSpPr>
              <a:spLocks noChangeShapeType="1"/>
            </p:cNvSpPr>
            <p:nvPr/>
          </p:nvSpPr>
          <p:spPr bwMode="auto">
            <a:xfrm flipH="1">
              <a:off x="5051213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40"/>
            <p:cNvSpPr>
              <a:spLocks noChangeShapeType="1"/>
            </p:cNvSpPr>
            <p:nvPr/>
          </p:nvSpPr>
          <p:spPr bwMode="auto">
            <a:xfrm flipH="1">
              <a:off x="5107969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41"/>
            <p:cNvSpPr>
              <a:spLocks noChangeShapeType="1"/>
            </p:cNvSpPr>
            <p:nvPr/>
          </p:nvSpPr>
          <p:spPr bwMode="auto">
            <a:xfrm>
              <a:off x="4481936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142"/>
            <p:cNvSpPr>
              <a:spLocks/>
            </p:cNvSpPr>
            <p:nvPr/>
          </p:nvSpPr>
          <p:spPr bwMode="auto">
            <a:xfrm>
              <a:off x="5627370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143"/>
            <p:cNvSpPr>
              <a:spLocks/>
            </p:cNvSpPr>
            <p:nvPr/>
          </p:nvSpPr>
          <p:spPr bwMode="auto">
            <a:xfrm rot="-9900000">
              <a:off x="4172359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144"/>
            <p:cNvSpPr>
              <a:spLocks noChangeShapeType="1"/>
            </p:cNvSpPr>
            <p:nvPr/>
          </p:nvSpPr>
          <p:spPr bwMode="auto">
            <a:xfrm flipH="1" flipV="1">
              <a:off x="4315109" y="4437063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151"/>
            <p:cNvSpPr>
              <a:spLocks noChangeShapeType="1"/>
            </p:cNvSpPr>
            <p:nvPr/>
          </p:nvSpPr>
          <p:spPr bwMode="auto">
            <a:xfrm>
              <a:off x="7782369" y="4452938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52"/>
            <p:cNvSpPr>
              <a:spLocks noChangeShapeType="1"/>
            </p:cNvSpPr>
            <p:nvPr/>
          </p:nvSpPr>
          <p:spPr bwMode="auto">
            <a:xfrm flipH="1">
              <a:off x="8250174" y="4668838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153"/>
            <p:cNvSpPr>
              <a:spLocks noChangeShapeType="1"/>
            </p:cNvSpPr>
            <p:nvPr/>
          </p:nvSpPr>
          <p:spPr bwMode="auto">
            <a:xfrm flipH="1">
              <a:off x="8306930" y="4760913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54"/>
            <p:cNvSpPr>
              <a:spLocks noChangeShapeType="1"/>
            </p:cNvSpPr>
            <p:nvPr/>
          </p:nvSpPr>
          <p:spPr bwMode="auto">
            <a:xfrm>
              <a:off x="7680897" y="4545013"/>
              <a:ext cx="314736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55"/>
            <p:cNvSpPr>
              <a:spLocks/>
            </p:cNvSpPr>
            <p:nvPr/>
          </p:nvSpPr>
          <p:spPr bwMode="auto">
            <a:xfrm>
              <a:off x="8826330" y="4076701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56"/>
            <p:cNvSpPr>
              <a:spLocks/>
            </p:cNvSpPr>
            <p:nvPr/>
          </p:nvSpPr>
          <p:spPr bwMode="auto">
            <a:xfrm rot="-9900000">
              <a:off x="7371319" y="5121276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57"/>
            <p:cNvSpPr>
              <a:spLocks/>
            </p:cNvSpPr>
            <p:nvPr/>
          </p:nvSpPr>
          <p:spPr bwMode="auto">
            <a:xfrm rot="-3600000">
              <a:off x="7018829" y="3834926"/>
              <a:ext cx="744538" cy="507362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158"/>
            <p:cNvSpPr>
              <a:spLocks noChangeShapeType="1"/>
            </p:cNvSpPr>
            <p:nvPr/>
          </p:nvSpPr>
          <p:spPr bwMode="auto">
            <a:xfrm flipH="1" flipV="1">
              <a:off x="7527828" y="4508501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159"/>
            <p:cNvSpPr>
              <a:spLocks noChangeShapeType="1"/>
            </p:cNvSpPr>
            <p:nvPr/>
          </p:nvSpPr>
          <p:spPr bwMode="auto">
            <a:xfrm flipH="1" flipV="1">
              <a:off x="7684336" y="4365626"/>
              <a:ext cx="1062880" cy="71438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472104" y="5895045"/>
            <a:ext cx="4220308" cy="77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Herve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Gallaire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und Jack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Minker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</a:t>
            </a:r>
            <a:r>
              <a:rPr lang="en-US" sz="1108" i="1" dirty="0">
                <a:solidFill>
                  <a:srgbClr val="0734FF"/>
                </a:solidFill>
                <a:latin typeface="Helvetica" charset="0"/>
              </a:rPr>
              <a:t>Logic and Data Bases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. Symposium on Logic and Data Bases, Centre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d’études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et de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recherches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de Toulouse in „Advances in Data Base Theory“. Plenum Press, New York </a:t>
            </a:r>
            <a:r>
              <a:rPr lang="en-US" sz="1108" b="1" dirty="0">
                <a:solidFill>
                  <a:srgbClr val="FF0000"/>
                </a:solidFill>
                <a:latin typeface="Helvetica" charset="0"/>
              </a:rPr>
              <a:t>1978</a:t>
            </a:r>
            <a:endParaRPr lang="en-US" sz="1108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2160" y="58803"/>
            <a:ext cx="2987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dirty="0" smtClean="0"/>
              <a:t>Einige Darstellungen wurden mit Änderungen übernommen aus einer Präsentation von Stephanie </a:t>
            </a:r>
            <a:r>
              <a:rPr lang="de-DE" sz="1200" dirty="0" err="1" smtClean="0"/>
              <a:t>Scherzinger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67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2"/>
          <p:cNvSpPr txBox="1">
            <a:spLocks noChangeArrowheads="1"/>
          </p:cNvSpPr>
          <p:nvPr/>
        </p:nvSpPr>
        <p:spPr bwMode="auto">
          <a:xfrm>
            <a:off x="239879" y="3429001"/>
            <a:ext cx="188384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Mögliche Lösungen:</a:t>
            </a:r>
            <a:endParaRPr lang="de-DE" altLang="en-US" sz="1477" u="sng" dirty="0"/>
          </a:p>
        </p:txBody>
      </p:sp>
      <p:sp>
        <p:nvSpPr>
          <p:cNvPr id="6146" name="Text Box 123"/>
          <p:cNvSpPr txBox="1">
            <a:spLocks noChangeArrowheads="1"/>
          </p:cNvSpPr>
          <p:nvPr/>
        </p:nvSpPr>
        <p:spPr bwMode="auto">
          <a:xfrm>
            <a:off x="1043354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47" name="Text Box 124"/>
          <p:cNvSpPr txBox="1">
            <a:spLocks noChangeArrowheads="1"/>
          </p:cNvSpPr>
          <p:nvPr/>
        </p:nvSpPr>
        <p:spPr bwMode="auto">
          <a:xfrm>
            <a:off x="2266950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48" name="Text Box 125"/>
          <p:cNvSpPr txBox="1">
            <a:spLocks noChangeArrowheads="1"/>
          </p:cNvSpPr>
          <p:nvPr/>
        </p:nvSpPr>
        <p:spPr bwMode="auto">
          <a:xfrm>
            <a:off x="1474177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6149" name="Text Box 135"/>
          <p:cNvSpPr txBox="1">
            <a:spLocks noChangeArrowheads="1"/>
          </p:cNvSpPr>
          <p:nvPr/>
        </p:nvSpPr>
        <p:spPr bwMode="auto">
          <a:xfrm>
            <a:off x="3922835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50" name="Text Box 136"/>
          <p:cNvSpPr txBox="1">
            <a:spLocks noChangeArrowheads="1"/>
          </p:cNvSpPr>
          <p:nvPr/>
        </p:nvSpPr>
        <p:spPr bwMode="auto">
          <a:xfrm>
            <a:off x="5146431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51" name="Text Box 137"/>
          <p:cNvSpPr txBox="1">
            <a:spLocks noChangeArrowheads="1"/>
          </p:cNvSpPr>
          <p:nvPr/>
        </p:nvSpPr>
        <p:spPr bwMode="auto">
          <a:xfrm>
            <a:off x="4355123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6152" name="Text Box 148"/>
          <p:cNvSpPr txBox="1">
            <a:spLocks noChangeArrowheads="1"/>
          </p:cNvSpPr>
          <p:nvPr/>
        </p:nvSpPr>
        <p:spPr bwMode="auto">
          <a:xfrm>
            <a:off x="6875584" y="419246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53" name="Text Box 149"/>
          <p:cNvSpPr txBox="1">
            <a:spLocks noChangeArrowheads="1"/>
          </p:cNvSpPr>
          <p:nvPr/>
        </p:nvSpPr>
        <p:spPr bwMode="auto">
          <a:xfrm>
            <a:off x="8099181" y="42598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54" name="Text Box 150"/>
          <p:cNvSpPr txBox="1">
            <a:spLocks noChangeArrowheads="1"/>
          </p:cNvSpPr>
          <p:nvPr/>
        </p:nvSpPr>
        <p:spPr bwMode="auto">
          <a:xfrm>
            <a:off x="7307873" y="485775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grpSp>
        <p:nvGrpSpPr>
          <p:cNvPr id="6155" name="Gruppierung 66"/>
          <p:cNvGrpSpPr>
            <a:grpSpLocks/>
          </p:cNvGrpSpPr>
          <p:nvPr/>
        </p:nvGrpSpPr>
        <p:grpSpPr bwMode="auto">
          <a:xfrm>
            <a:off x="971551" y="3694235"/>
            <a:ext cx="7920403" cy="1729154"/>
            <a:chOff x="1052513" y="3716338"/>
            <a:chExt cx="8580437" cy="1873251"/>
          </a:xfrm>
        </p:grpSpPr>
        <p:sp>
          <p:nvSpPr>
            <p:cNvPr id="6169" name="Line 126"/>
            <p:cNvSpPr>
              <a:spLocks noChangeShapeType="1"/>
            </p:cNvSpPr>
            <p:nvPr/>
          </p:nvSpPr>
          <p:spPr bwMode="auto">
            <a:xfrm>
              <a:off x="1463562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27"/>
            <p:cNvSpPr>
              <a:spLocks noChangeShapeType="1"/>
            </p:cNvSpPr>
            <p:nvPr/>
          </p:nvSpPr>
          <p:spPr bwMode="auto">
            <a:xfrm flipH="1">
              <a:off x="1931367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128"/>
            <p:cNvSpPr>
              <a:spLocks noChangeShapeType="1"/>
            </p:cNvSpPr>
            <p:nvPr/>
          </p:nvSpPr>
          <p:spPr bwMode="auto">
            <a:xfrm flipH="1">
              <a:off x="1988123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29"/>
            <p:cNvSpPr>
              <a:spLocks noChangeShapeType="1"/>
            </p:cNvSpPr>
            <p:nvPr/>
          </p:nvSpPr>
          <p:spPr bwMode="auto">
            <a:xfrm>
              <a:off x="1362090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30"/>
            <p:cNvSpPr>
              <a:spLocks/>
            </p:cNvSpPr>
            <p:nvPr/>
          </p:nvSpPr>
          <p:spPr bwMode="auto">
            <a:xfrm>
              <a:off x="2507524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31"/>
            <p:cNvSpPr>
              <a:spLocks/>
            </p:cNvSpPr>
            <p:nvPr/>
          </p:nvSpPr>
          <p:spPr bwMode="auto">
            <a:xfrm rot="-9900000">
              <a:off x="1052513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38"/>
            <p:cNvSpPr>
              <a:spLocks noChangeShapeType="1"/>
            </p:cNvSpPr>
            <p:nvPr/>
          </p:nvSpPr>
          <p:spPr bwMode="auto">
            <a:xfrm>
              <a:off x="4583408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139"/>
            <p:cNvSpPr>
              <a:spLocks noChangeShapeType="1"/>
            </p:cNvSpPr>
            <p:nvPr/>
          </p:nvSpPr>
          <p:spPr bwMode="auto">
            <a:xfrm flipH="1">
              <a:off x="5051213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140"/>
            <p:cNvSpPr>
              <a:spLocks noChangeShapeType="1"/>
            </p:cNvSpPr>
            <p:nvPr/>
          </p:nvSpPr>
          <p:spPr bwMode="auto">
            <a:xfrm flipH="1">
              <a:off x="5107969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141"/>
            <p:cNvSpPr>
              <a:spLocks noChangeShapeType="1"/>
            </p:cNvSpPr>
            <p:nvPr/>
          </p:nvSpPr>
          <p:spPr bwMode="auto">
            <a:xfrm>
              <a:off x="4481936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42"/>
            <p:cNvSpPr>
              <a:spLocks/>
            </p:cNvSpPr>
            <p:nvPr/>
          </p:nvSpPr>
          <p:spPr bwMode="auto">
            <a:xfrm>
              <a:off x="5627370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43"/>
            <p:cNvSpPr>
              <a:spLocks/>
            </p:cNvSpPr>
            <p:nvPr/>
          </p:nvSpPr>
          <p:spPr bwMode="auto">
            <a:xfrm rot="-9900000">
              <a:off x="4172359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44"/>
            <p:cNvSpPr>
              <a:spLocks noChangeShapeType="1"/>
            </p:cNvSpPr>
            <p:nvPr/>
          </p:nvSpPr>
          <p:spPr bwMode="auto">
            <a:xfrm flipH="1" flipV="1">
              <a:off x="4315109" y="4437063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151"/>
            <p:cNvSpPr>
              <a:spLocks noChangeShapeType="1"/>
            </p:cNvSpPr>
            <p:nvPr/>
          </p:nvSpPr>
          <p:spPr bwMode="auto">
            <a:xfrm>
              <a:off x="7782369" y="4452938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152"/>
            <p:cNvSpPr>
              <a:spLocks noChangeShapeType="1"/>
            </p:cNvSpPr>
            <p:nvPr/>
          </p:nvSpPr>
          <p:spPr bwMode="auto">
            <a:xfrm flipH="1">
              <a:off x="8250174" y="4668838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153"/>
            <p:cNvSpPr>
              <a:spLocks noChangeShapeType="1"/>
            </p:cNvSpPr>
            <p:nvPr/>
          </p:nvSpPr>
          <p:spPr bwMode="auto">
            <a:xfrm flipH="1">
              <a:off x="8306930" y="4760913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154"/>
            <p:cNvSpPr>
              <a:spLocks noChangeShapeType="1"/>
            </p:cNvSpPr>
            <p:nvPr/>
          </p:nvSpPr>
          <p:spPr bwMode="auto">
            <a:xfrm>
              <a:off x="7680897" y="4545013"/>
              <a:ext cx="314736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55"/>
            <p:cNvSpPr>
              <a:spLocks/>
            </p:cNvSpPr>
            <p:nvPr/>
          </p:nvSpPr>
          <p:spPr bwMode="auto">
            <a:xfrm>
              <a:off x="8826330" y="4076701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56"/>
            <p:cNvSpPr>
              <a:spLocks/>
            </p:cNvSpPr>
            <p:nvPr/>
          </p:nvSpPr>
          <p:spPr bwMode="auto">
            <a:xfrm rot="-9900000">
              <a:off x="7371319" y="5121276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157"/>
            <p:cNvSpPr>
              <a:spLocks/>
            </p:cNvSpPr>
            <p:nvPr/>
          </p:nvSpPr>
          <p:spPr bwMode="auto">
            <a:xfrm rot="-3600000">
              <a:off x="7018829" y="3834926"/>
              <a:ext cx="744538" cy="507362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158"/>
            <p:cNvSpPr>
              <a:spLocks noChangeShapeType="1"/>
            </p:cNvSpPr>
            <p:nvPr/>
          </p:nvSpPr>
          <p:spPr bwMode="auto">
            <a:xfrm flipH="1" flipV="1">
              <a:off x="7527828" y="4508501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159"/>
            <p:cNvSpPr>
              <a:spLocks noChangeShapeType="1"/>
            </p:cNvSpPr>
            <p:nvPr/>
          </p:nvSpPr>
          <p:spPr bwMode="auto">
            <a:xfrm flipH="1" flipV="1">
              <a:off x="7684336" y="4365626"/>
              <a:ext cx="1062880" cy="71438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Minimale-Modell-Semantik</a:t>
            </a:r>
            <a:endParaRPr lang="de-DE" altLang="en-US" dirty="0"/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68464"/>
            <a:ext cx="8440615" cy="4592721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dirty="0">
                <a:sym typeface="Symbol" charset="2"/>
              </a:rPr>
              <a:t> 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G(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)</a:t>
            </a:r>
          </a:p>
          <a:p>
            <a:pPr lvl="1" eaLnBrk="1" hangingPunct="1">
              <a:buFont typeface="Symbol" charset="2"/>
              <a:buChar char="&quot;"/>
            </a:pPr>
            <a:r>
              <a:rPr lang="de-DE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x,y,z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( G(</a:t>
            </a:r>
            <a:r>
              <a:rPr lang="de-DE" altLang="en-US" dirty="0" err="1">
                <a:sym typeface="Symbol" charset="2"/>
              </a:rPr>
              <a:t>x,z</a:t>
            </a:r>
            <a:r>
              <a:rPr lang="de-DE" altLang="en-US" dirty="0">
                <a:sym typeface="Symbol" charset="2"/>
              </a:rPr>
              <a:t>)  T(</a:t>
            </a:r>
            <a:r>
              <a:rPr lang="de-DE" altLang="en-US" dirty="0" err="1">
                <a:sym typeface="Symbol" charset="2"/>
              </a:rPr>
              <a:t>z,y</a:t>
            </a:r>
            <a:r>
              <a:rPr lang="de-DE" altLang="en-US" dirty="0">
                <a:sym typeface="Symbol" charset="2"/>
              </a:rPr>
              <a:t>) ) )</a:t>
            </a:r>
          </a:p>
          <a:p>
            <a:pPr lvl="1" eaLnBrk="1" hangingPunct="1">
              <a:buNone/>
            </a:pPr>
            <a:r>
              <a:rPr lang="de-DE" altLang="en-US" dirty="0">
                <a:sym typeface="Symbol" charset="2"/>
              </a:rPr>
              <a:t>G( 1, 2 ),  G( 2, 3 ),  G( 3, 2 )</a:t>
            </a:r>
          </a:p>
          <a:p>
            <a:pPr lvl="1" eaLnBrk="1" hangingPunct="1">
              <a:buFont typeface="Symbol" charset="2"/>
              <a:buChar char="&quot;"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</p:txBody>
      </p:sp>
      <p:sp>
        <p:nvSpPr>
          <p:cNvPr id="6158" name="Text Box 45"/>
          <p:cNvSpPr txBox="1">
            <a:spLocks noChangeArrowheads="1"/>
          </p:cNvSpPr>
          <p:nvPr/>
        </p:nvSpPr>
        <p:spPr bwMode="auto">
          <a:xfrm>
            <a:off x="7359162" y="1735016"/>
            <a:ext cx="385042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G:</a:t>
            </a:r>
          </a:p>
        </p:txBody>
      </p:sp>
      <p:sp>
        <p:nvSpPr>
          <p:cNvPr id="6159" name="Text Box 46"/>
          <p:cNvSpPr txBox="1">
            <a:spLocks noChangeArrowheads="1"/>
          </p:cNvSpPr>
          <p:nvPr/>
        </p:nvSpPr>
        <p:spPr bwMode="auto">
          <a:xfrm>
            <a:off x="611066" y="5669574"/>
            <a:ext cx="7921869" cy="50154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Wingdings" charset="2"/>
              <a:buChar char="à"/>
            </a:pPr>
            <a:r>
              <a:rPr lang="de-DE" altLang="en-US" sz="1477" b="1" dirty="0">
                <a:sym typeface="Wingdings" charset="2"/>
              </a:rPr>
              <a:t> </a:t>
            </a:r>
            <a:r>
              <a:rPr lang="de-DE" altLang="en-US" sz="1477" b="1" i="1" dirty="0" smtClean="0">
                <a:sym typeface="Wingdings" charset="2"/>
              </a:rPr>
              <a:t>Wähle </a:t>
            </a:r>
            <a:r>
              <a:rPr lang="de-DE" altLang="en-US" sz="1477" b="1" i="1" dirty="0" smtClean="0">
                <a:solidFill>
                  <a:schemeClr val="accent2"/>
                </a:solidFill>
                <a:sym typeface="Wingdings" charset="2"/>
              </a:rPr>
              <a:t>minimales Modell</a:t>
            </a:r>
            <a:r>
              <a:rPr lang="de-DE" altLang="en-US" sz="1477" b="1" i="1" dirty="0" smtClean="0">
                <a:sym typeface="Wingdings" charset="2"/>
              </a:rPr>
              <a:t> </a:t>
            </a:r>
            <a:r>
              <a:rPr lang="de-DE" altLang="en-US" sz="1477" b="1" dirty="0" smtClean="0">
                <a:sym typeface="Wingdings" charset="2"/>
              </a:rPr>
              <a:t> </a:t>
            </a:r>
            <a:r>
              <a:rPr lang="de-DE" altLang="en-US" sz="1477" b="1" dirty="0">
                <a:sym typeface="Wingdings" charset="2"/>
              </a:rPr>
              <a:t>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de-DE" altLang="en-US" sz="1477" b="1" dirty="0">
                <a:sym typeface="Wingdings" charset="2"/>
              </a:rPr>
              <a:t>T </a:t>
            </a:r>
            <a:r>
              <a:rPr lang="de-DE" altLang="en-US" sz="1477" b="1" dirty="0" smtClean="0">
                <a:sym typeface="Wingdings" charset="2"/>
              </a:rPr>
              <a:t>soll kleinste Menge von Fakten enthalten, so dass Regeln wahr sind</a:t>
            </a:r>
            <a:endParaRPr lang="de-DE" altLang="en-US" sz="1477" b="1" dirty="0"/>
          </a:p>
        </p:txBody>
      </p:sp>
      <p:sp>
        <p:nvSpPr>
          <p:cNvPr id="6160" name="Line 92"/>
          <p:cNvSpPr>
            <a:spLocks noChangeShapeType="1"/>
          </p:cNvSpPr>
          <p:nvPr/>
        </p:nvSpPr>
        <p:spPr bwMode="auto">
          <a:xfrm flipV="1">
            <a:off x="3851031" y="3553559"/>
            <a:ext cx="1584081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4"/>
          <p:cNvSpPr>
            <a:spLocks noChangeShapeType="1"/>
          </p:cNvSpPr>
          <p:nvPr/>
        </p:nvSpPr>
        <p:spPr bwMode="auto">
          <a:xfrm flipV="1">
            <a:off x="6731977" y="3620967"/>
            <a:ext cx="1585546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2" name="Group 175"/>
          <p:cNvGrpSpPr>
            <a:grpSpLocks/>
          </p:cNvGrpSpPr>
          <p:nvPr/>
        </p:nvGrpSpPr>
        <p:grpSpPr bwMode="auto">
          <a:xfrm>
            <a:off x="7429499" y="2048609"/>
            <a:ext cx="1514844" cy="962758"/>
            <a:chOff x="4195" y="1207"/>
            <a:chExt cx="954" cy="657"/>
          </a:xfrm>
        </p:grpSpPr>
        <p:sp>
          <p:nvSpPr>
            <p:cNvPr id="6163" name="Text Box 176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6164" name="Text Box 177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6165" name="Text Box 178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6166" name="Line 179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180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181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2"/>
          <p:cNvSpPr txBox="1">
            <a:spLocks noChangeArrowheads="1"/>
          </p:cNvSpPr>
          <p:nvPr/>
        </p:nvSpPr>
        <p:spPr bwMode="auto">
          <a:xfrm>
            <a:off x="239879" y="3429001"/>
            <a:ext cx="188384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Mögliche Lösungen:</a:t>
            </a:r>
            <a:endParaRPr lang="de-DE" altLang="en-US" sz="1477" u="sng" dirty="0"/>
          </a:p>
        </p:txBody>
      </p:sp>
      <p:sp>
        <p:nvSpPr>
          <p:cNvPr id="6146" name="Text Box 123"/>
          <p:cNvSpPr txBox="1">
            <a:spLocks noChangeArrowheads="1"/>
          </p:cNvSpPr>
          <p:nvPr/>
        </p:nvSpPr>
        <p:spPr bwMode="auto">
          <a:xfrm>
            <a:off x="1043354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47" name="Text Box 124"/>
          <p:cNvSpPr txBox="1">
            <a:spLocks noChangeArrowheads="1"/>
          </p:cNvSpPr>
          <p:nvPr/>
        </p:nvSpPr>
        <p:spPr bwMode="auto">
          <a:xfrm>
            <a:off x="2266950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48" name="Text Box 125"/>
          <p:cNvSpPr txBox="1">
            <a:spLocks noChangeArrowheads="1"/>
          </p:cNvSpPr>
          <p:nvPr/>
        </p:nvSpPr>
        <p:spPr bwMode="auto">
          <a:xfrm>
            <a:off x="1474177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6149" name="Text Box 135"/>
          <p:cNvSpPr txBox="1">
            <a:spLocks noChangeArrowheads="1"/>
          </p:cNvSpPr>
          <p:nvPr/>
        </p:nvSpPr>
        <p:spPr bwMode="auto">
          <a:xfrm>
            <a:off x="3922835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50" name="Text Box 136"/>
          <p:cNvSpPr txBox="1">
            <a:spLocks noChangeArrowheads="1"/>
          </p:cNvSpPr>
          <p:nvPr/>
        </p:nvSpPr>
        <p:spPr bwMode="auto">
          <a:xfrm>
            <a:off x="5146431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51" name="Text Box 137"/>
          <p:cNvSpPr txBox="1">
            <a:spLocks noChangeArrowheads="1"/>
          </p:cNvSpPr>
          <p:nvPr/>
        </p:nvSpPr>
        <p:spPr bwMode="auto">
          <a:xfrm>
            <a:off x="4355123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6152" name="Text Box 148"/>
          <p:cNvSpPr txBox="1">
            <a:spLocks noChangeArrowheads="1"/>
          </p:cNvSpPr>
          <p:nvPr/>
        </p:nvSpPr>
        <p:spPr bwMode="auto">
          <a:xfrm>
            <a:off x="6875584" y="419246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53" name="Text Box 149"/>
          <p:cNvSpPr txBox="1">
            <a:spLocks noChangeArrowheads="1"/>
          </p:cNvSpPr>
          <p:nvPr/>
        </p:nvSpPr>
        <p:spPr bwMode="auto">
          <a:xfrm>
            <a:off x="8099181" y="42598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54" name="Text Box 150"/>
          <p:cNvSpPr txBox="1">
            <a:spLocks noChangeArrowheads="1"/>
          </p:cNvSpPr>
          <p:nvPr/>
        </p:nvSpPr>
        <p:spPr bwMode="auto">
          <a:xfrm>
            <a:off x="7307873" y="485775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grpSp>
        <p:nvGrpSpPr>
          <p:cNvPr id="6155" name="Gruppierung 66"/>
          <p:cNvGrpSpPr>
            <a:grpSpLocks/>
          </p:cNvGrpSpPr>
          <p:nvPr/>
        </p:nvGrpSpPr>
        <p:grpSpPr bwMode="auto">
          <a:xfrm>
            <a:off x="971551" y="3694235"/>
            <a:ext cx="7920403" cy="1729154"/>
            <a:chOff x="1052513" y="3716338"/>
            <a:chExt cx="8580437" cy="1873251"/>
          </a:xfrm>
        </p:grpSpPr>
        <p:sp>
          <p:nvSpPr>
            <p:cNvPr id="6169" name="Line 126"/>
            <p:cNvSpPr>
              <a:spLocks noChangeShapeType="1"/>
            </p:cNvSpPr>
            <p:nvPr/>
          </p:nvSpPr>
          <p:spPr bwMode="auto">
            <a:xfrm>
              <a:off x="1463562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27"/>
            <p:cNvSpPr>
              <a:spLocks noChangeShapeType="1"/>
            </p:cNvSpPr>
            <p:nvPr/>
          </p:nvSpPr>
          <p:spPr bwMode="auto">
            <a:xfrm flipH="1">
              <a:off x="1931367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128"/>
            <p:cNvSpPr>
              <a:spLocks noChangeShapeType="1"/>
            </p:cNvSpPr>
            <p:nvPr/>
          </p:nvSpPr>
          <p:spPr bwMode="auto">
            <a:xfrm flipH="1">
              <a:off x="1988123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29"/>
            <p:cNvSpPr>
              <a:spLocks noChangeShapeType="1"/>
            </p:cNvSpPr>
            <p:nvPr/>
          </p:nvSpPr>
          <p:spPr bwMode="auto">
            <a:xfrm>
              <a:off x="1362090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30"/>
            <p:cNvSpPr>
              <a:spLocks/>
            </p:cNvSpPr>
            <p:nvPr/>
          </p:nvSpPr>
          <p:spPr bwMode="auto">
            <a:xfrm>
              <a:off x="2507524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31"/>
            <p:cNvSpPr>
              <a:spLocks/>
            </p:cNvSpPr>
            <p:nvPr/>
          </p:nvSpPr>
          <p:spPr bwMode="auto">
            <a:xfrm rot="-9900000">
              <a:off x="1052513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38"/>
            <p:cNvSpPr>
              <a:spLocks noChangeShapeType="1"/>
            </p:cNvSpPr>
            <p:nvPr/>
          </p:nvSpPr>
          <p:spPr bwMode="auto">
            <a:xfrm>
              <a:off x="4583408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139"/>
            <p:cNvSpPr>
              <a:spLocks noChangeShapeType="1"/>
            </p:cNvSpPr>
            <p:nvPr/>
          </p:nvSpPr>
          <p:spPr bwMode="auto">
            <a:xfrm flipH="1">
              <a:off x="5051213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140"/>
            <p:cNvSpPr>
              <a:spLocks noChangeShapeType="1"/>
            </p:cNvSpPr>
            <p:nvPr/>
          </p:nvSpPr>
          <p:spPr bwMode="auto">
            <a:xfrm flipH="1">
              <a:off x="5107969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141"/>
            <p:cNvSpPr>
              <a:spLocks noChangeShapeType="1"/>
            </p:cNvSpPr>
            <p:nvPr/>
          </p:nvSpPr>
          <p:spPr bwMode="auto">
            <a:xfrm>
              <a:off x="4481936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42"/>
            <p:cNvSpPr>
              <a:spLocks/>
            </p:cNvSpPr>
            <p:nvPr/>
          </p:nvSpPr>
          <p:spPr bwMode="auto">
            <a:xfrm>
              <a:off x="5627370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43"/>
            <p:cNvSpPr>
              <a:spLocks/>
            </p:cNvSpPr>
            <p:nvPr/>
          </p:nvSpPr>
          <p:spPr bwMode="auto">
            <a:xfrm rot="-9900000">
              <a:off x="4172359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44"/>
            <p:cNvSpPr>
              <a:spLocks noChangeShapeType="1"/>
            </p:cNvSpPr>
            <p:nvPr/>
          </p:nvSpPr>
          <p:spPr bwMode="auto">
            <a:xfrm flipH="1" flipV="1">
              <a:off x="4315109" y="4437063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151"/>
            <p:cNvSpPr>
              <a:spLocks noChangeShapeType="1"/>
            </p:cNvSpPr>
            <p:nvPr/>
          </p:nvSpPr>
          <p:spPr bwMode="auto">
            <a:xfrm>
              <a:off x="7782369" y="4452938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152"/>
            <p:cNvSpPr>
              <a:spLocks noChangeShapeType="1"/>
            </p:cNvSpPr>
            <p:nvPr/>
          </p:nvSpPr>
          <p:spPr bwMode="auto">
            <a:xfrm flipH="1">
              <a:off x="8250174" y="4668838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153"/>
            <p:cNvSpPr>
              <a:spLocks noChangeShapeType="1"/>
            </p:cNvSpPr>
            <p:nvPr/>
          </p:nvSpPr>
          <p:spPr bwMode="auto">
            <a:xfrm flipH="1">
              <a:off x="8306930" y="4760913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154"/>
            <p:cNvSpPr>
              <a:spLocks noChangeShapeType="1"/>
            </p:cNvSpPr>
            <p:nvPr/>
          </p:nvSpPr>
          <p:spPr bwMode="auto">
            <a:xfrm>
              <a:off x="7680897" y="4545013"/>
              <a:ext cx="314736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55"/>
            <p:cNvSpPr>
              <a:spLocks/>
            </p:cNvSpPr>
            <p:nvPr/>
          </p:nvSpPr>
          <p:spPr bwMode="auto">
            <a:xfrm>
              <a:off x="8826330" y="4076701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56"/>
            <p:cNvSpPr>
              <a:spLocks/>
            </p:cNvSpPr>
            <p:nvPr/>
          </p:nvSpPr>
          <p:spPr bwMode="auto">
            <a:xfrm rot="-9900000">
              <a:off x="7371319" y="5121276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157"/>
            <p:cNvSpPr>
              <a:spLocks/>
            </p:cNvSpPr>
            <p:nvPr/>
          </p:nvSpPr>
          <p:spPr bwMode="auto">
            <a:xfrm rot="-3600000">
              <a:off x="7018829" y="3834926"/>
              <a:ext cx="744538" cy="507362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158"/>
            <p:cNvSpPr>
              <a:spLocks noChangeShapeType="1"/>
            </p:cNvSpPr>
            <p:nvPr/>
          </p:nvSpPr>
          <p:spPr bwMode="auto">
            <a:xfrm flipH="1" flipV="1">
              <a:off x="7527828" y="4508501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159"/>
            <p:cNvSpPr>
              <a:spLocks noChangeShapeType="1"/>
            </p:cNvSpPr>
            <p:nvPr/>
          </p:nvSpPr>
          <p:spPr bwMode="auto">
            <a:xfrm flipH="1" flipV="1">
              <a:off x="7684336" y="4365626"/>
              <a:ext cx="1062880" cy="71438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Minimale-Modell-Semantik</a:t>
            </a:r>
            <a:endParaRPr lang="de-DE" altLang="en-US" dirty="0"/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68464"/>
            <a:ext cx="8440615" cy="4592721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dirty="0">
                <a:sym typeface="Symbol" charset="2"/>
              </a:rPr>
              <a:t> 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G(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)</a:t>
            </a:r>
          </a:p>
          <a:p>
            <a:pPr lvl="1" eaLnBrk="1" hangingPunct="1">
              <a:buFont typeface="Symbol" charset="2"/>
              <a:buChar char="&quot;"/>
            </a:pPr>
            <a:r>
              <a:rPr lang="de-DE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x,y,z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( G(</a:t>
            </a:r>
            <a:r>
              <a:rPr lang="de-DE" altLang="en-US" dirty="0" err="1">
                <a:sym typeface="Symbol" charset="2"/>
              </a:rPr>
              <a:t>x,z</a:t>
            </a:r>
            <a:r>
              <a:rPr lang="de-DE" altLang="en-US" dirty="0">
                <a:sym typeface="Symbol" charset="2"/>
              </a:rPr>
              <a:t>)  T(</a:t>
            </a:r>
            <a:r>
              <a:rPr lang="de-DE" altLang="en-US" dirty="0" err="1">
                <a:sym typeface="Symbol" charset="2"/>
              </a:rPr>
              <a:t>z,y</a:t>
            </a:r>
            <a:r>
              <a:rPr lang="de-DE" altLang="en-US" dirty="0">
                <a:sym typeface="Symbol" charset="2"/>
              </a:rPr>
              <a:t>) ) )</a:t>
            </a:r>
          </a:p>
          <a:p>
            <a:pPr lvl="1" eaLnBrk="1" hangingPunct="1">
              <a:buNone/>
            </a:pPr>
            <a:r>
              <a:rPr lang="de-DE" altLang="en-US" dirty="0">
                <a:sym typeface="Symbol" charset="2"/>
              </a:rPr>
              <a:t>G( 1, 2 ),  G( 2, 3 ),  G( 3, 2 )</a:t>
            </a:r>
          </a:p>
          <a:p>
            <a:pPr lvl="1" eaLnBrk="1" hangingPunct="1">
              <a:buFont typeface="Symbol" charset="2"/>
              <a:buChar char="&quot;"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</p:txBody>
      </p:sp>
      <p:sp>
        <p:nvSpPr>
          <p:cNvPr id="6158" name="Text Box 45"/>
          <p:cNvSpPr txBox="1">
            <a:spLocks noChangeArrowheads="1"/>
          </p:cNvSpPr>
          <p:nvPr/>
        </p:nvSpPr>
        <p:spPr bwMode="auto">
          <a:xfrm>
            <a:off x="7359162" y="1735016"/>
            <a:ext cx="385042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G:</a:t>
            </a:r>
          </a:p>
        </p:txBody>
      </p:sp>
      <p:sp>
        <p:nvSpPr>
          <p:cNvPr id="6159" name="Text Box 46"/>
          <p:cNvSpPr txBox="1">
            <a:spLocks noChangeArrowheads="1"/>
          </p:cNvSpPr>
          <p:nvPr/>
        </p:nvSpPr>
        <p:spPr bwMode="auto">
          <a:xfrm>
            <a:off x="611066" y="5669574"/>
            <a:ext cx="7921869" cy="50154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Wingdings" charset="2"/>
              <a:buChar char="à"/>
            </a:pPr>
            <a:r>
              <a:rPr lang="de-DE" altLang="en-US" sz="1477" b="1" dirty="0">
                <a:sym typeface="Wingdings" charset="2"/>
              </a:rPr>
              <a:t> </a:t>
            </a:r>
            <a:r>
              <a:rPr lang="de-DE" altLang="en-US" sz="1477" b="1" i="1" dirty="0" smtClean="0">
                <a:sym typeface="Wingdings" charset="2"/>
              </a:rPr>
              <a:t>Wähle </a:t>
            </a:r>
            <a:r>
              <a:rPr lang="de-DE" altLang="en-US" sz="1477" b="1" i="1" dirty="0" smtClean="0">
                <a:solidFill>
                  <a:schemeClr val="accent2"/>
                </a:solidFill>
                <a:sym typeface="Wingdings" charset="2"/>
              </a:rPr>
              <a:t>minimales Modell</a:t>
            </a:r>
            <a:r>
              <a:rPr lang="de-DE" altLang="en-US" sz="1477" b="1" i="1" dirty="0" smtClean="0">
                <a:sym typeface="Wingdings" charset="2"/>
              </a:rPr>
              <a:t> </a:t>
            </a:r>
            <a:r>
              <a:rPr lang="de-DE" altLang="en-US" sz="1477" b="1" dirty="0" smtClean="0">
                <a:sym typeface="Wingdings" charset="2"/>
              </a:rPr>
              <a:t> </a:t>
            </a:r>
            <a:r>
              <a:rPr lang="de-DE" altLang="en-US" sz="1477" b="1" dirty="0">
                <a:sym typeface="Wingdings" charset="2"/>
              </a:rPr>
              <a:t>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de-DE" altLang="en-US" sz="1477" b="1" dirty="0">
                <a:sym typeface="Wingdings" charset="2"/>
              </a:rPr>
              <a:t>T </a:t>
            </a:r>
            <a:r>
              <a:rPr lang="de-DE" altLang="en-US" sz="1477" b="1" dirty="0" smtClean="0">
                <a:sym typeface="Wingdings" charset="2"/>
              </a:rPr>
              <a:t>soll kleinste Menge von Fakten enthalten, so dass Regeln wahr sind</a:t>
            </a:r>
            <a:endParaRPr lang="de-DE" altLang="en-US" sz="1477" b="1" dirty="0"/>
          </a:p>
        </p:txBody>
      </p:sp>
      <p:sp>
        <p:nvSpPr>
          <p:cNvPr id="6160" name="Line 92"/>
          <p:cNvSpPr>
            <a:spLocks noChangeShapeType="1"/>
          </p:cNvSpPr>
          <p:nvPr/>
        </p:nvSpPr>
        <p:spPr bwMode="auto">
          <a:xfrm flipV="1">
            <a:off x="3851031" y="3553559"/>
            <a:ext cx="1584081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4"/>
          <p:cNvSpPr>
            <a:spLocks noChangeShapeType="1"/>
          </p:cNvSpPr>
          <p:nvPr/>
        </p:nvSpPr>
        <p:spPr bwMode="auto">
          <a:xfrm flipV="1">
            <a:off x="6731977" y="3620967"/>
            <a:ext cx="1585546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2" name="Group 175"/>
          <p:cNvGrpSpPr>
            <a:grpSpLocks/>
          </p:cNvGrpSpPr>
          <p:nvPr/>
        </p:nvGrpSpPr>
        <p:grpSpPr bwMode="auto">
          <a:xfrm>
            <a:off x="7429499" y="2048609"/>
            <a:ext cx="1514844" cy="962758"/>
            <a:chOff x="4195" y="1207"/>
            <a:chExt cx="954" cy="657"/>
          </a:xfrm>
        </p:grpSpPr>
        <p:sp>
          <p:nvSpPr>
            <p:cNvPr id="6163" name="Text Box 176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6164" name="Text Box 177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6165" name="Text Box 178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6166" name="Line 179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180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181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2627784" y="2708920"/>
            <a:ext cx="391485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Terminologie: </a:t>
            </a:r>
          </a:p>
          <a:p>
            <a:r>
              <a:rPr lang="de-DE" dirty="0" smtClean="0"/>
              <a:t>G </a:t>
            </a:r>
            <a:r>
              <a:rPr lang="de-DE" dirty="0" err="1" smtClean="0"/>
              <a:t>is</a:t>
            </a:r>
            <a:r>
              <a:rPr lang="de-DE" dirty="0" smtClean="0"/>
              <a:t> ein EDB-Prädikat (</a:t>
            </a:r>
            <a:r>
              <a:rPr lang="de-DE" dirty="0" err="1" smtClean="0"/>
              <a:t>extensionale</a:t>
            </a:r>
            <a:r>
              <a:rPr lang="de-DE" dirty="0" smtClean="0"/>
              <a:t> DB)</a:t>
            </a:r>
          </a:p>
          <a:p>
            <a:r>
              <a:rPr lang="de-DE" dirty="0" smtClean="0"/>
              <a:t>T ist ein IDB-Prädikat (</a:t>
            </a:r>
            <a:r>
              <a:rPr lang="de-DE" dirty="0" err="1" smtClean="0"/>
              <a:t>intensionale</a:t>
            </a:r>
            <a:r>
              <a:rPr lang="de-DE" dirty="0" smtClean="0"/>
              <a:t> DB)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65992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Datalog</a:t>
            </a:r>
            <a:r>
              <a:rPr lang="de-DE" altLang="en-US" baseline="-25000" dirty="0" smtClean="0"/>
              <a:t>(</a:t>
            </a:r>
            <a:r>
              <a:rPr lang="de-DE" altLang="en-US" baseline="-25000" dirty="0" err="1" smtClean="0"/>
              <a:t>rec</a:t>
            </a:r>
            <a:r>
              <a:rPr lang="de-DE" altLang="en-US" baseline="-25000" dirty="0"/>
              <a:t>, </a:t>
            </a:r>
            <a:r>
              <a:rPr lang="de-DE" altLang="en-US" baseline="-25000" dirty="0" err="1"/>
              <a:t>no-neg</a:t>
            </a:r>
            <a:r>
              <a:rPr lang="de-DE" altLang="en-US" baseline="-25000" dirty="0" smtClean="0"/>
              <a:t>)</a:t>
            </a:r>
            <a:r>
              <a:rPr lang="de-DE" altLang="en-US" dirty="0"/>
              <a:t>	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 smtClean="0"/>
              <a:t>Erreichbarkeit in Graphen (T = transitive Hülle von G):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 smtClean="0"/>
              <a:t>Transitive Hülle: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grpSp>
        <p:nvGrpSpPr>
          <p:cNvPr id="10245" name="Group 14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1,2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2293" name="Freeform 13"/>
          <p:cNvSpPr>
            <a:spLocks/>
          </p:cNvSpPr>
          <p:nvPr/>
        </p:nvSpPr>
        <p:spPr bwMode="auto">
          <a:xfrm>
            <a:off x="5077559" y="3163767"/>
            <a:ext cx="3729403" cy="630115"/>
          </a:xfrm>
          <a:custGeom>
            <a:avLst/>
            <a:gdLst>
              <a:gd name="T0" fmla="*/ 2147483646 w 2350"/>
              <a:gd name="T1" fmla="*/ 2147483646 h 430"/>
              <a:gd name="T2" fmla="*/ 2147483646 w 2350"/>
              <a:gd name="T3" fmla="*/ 2147483646 h 430"/>
              <a:gd name="T4" fmla="*/ 0 w 2350"/>
              <a:gd name="T5" fmla="*/ 2147483646 h 430"/>
              <a:gd name="T6" fmla="*/ 0 60000 65536"/>
              <a:gd name="T7" fmla="*/ 0 60000 65536"/>
              <a:gd name="T8" fmla="*/ 0 60000 65536"/>
              <a:gd name="T9" fmla="*/ 0 w 2350"/>
              <a:gd name="T10" fmla="*/ 0 h 430"/>
              <a:gd name="T11" fmla="*/ 2350 w 2350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" h="430">
                <a:moveTo>
                  <a:pt x="2131" y="430"/>
                </a:moveTo>
                <a:cubicBezTo>
                  <a:pt x="2240" y="283"/>
                  <a:pt x="2350" y="136"/>
                  <a:pt x="1995" y="68"/>
                </a:cubicBezTo>
                <a:cubicBezTo>
                  <a:pt x="1640" y="0"/>
                  <a:pt x="820" y="11"/>
                  <a:pt x="0" y="2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Oval 14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5147897" y="4891454"/>
            <a:ext cx="3228769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 dirty="0"/>
              <a:t>(1) </a:t>
            </a:r>
            <a:r>
              <a:rPr lang="de-DE" altLang="en-US" sz="1477" b="1" dirty="0" err="1"/>
              <a:t>Map</a:t>
            </a:r>
            <a:r>
              <a:rPr lang="de-DE" altLang="en-US" sz="1477" b="1" dirty="0"/>
              <a:t> </a:t>
            </a:r>
            <a:r>
              <a:rPr lang="de-DE" altLang="en-US" sz="1477" b="1" dirty="0" err="1"/>
              <a:t>from</a:t>
            </a:r>
            <a:r>
              <a:rPr lang="de-DE" altLang="en-US" sz="1477" b="1" dirty="0"/>
              <a:t> </a:t>
            </a:r>
            <a:r>
              <a:rPr lang="de-DE" altLang="en-US" sz="1477" b="1" dirty="0" err="1"/>
              <a:t>instances</a:t>
            </a:r>
            <a:r>
              <a:rPr lang="de-DE" altLang="en-US" sz="1477" b="1" dirty="0"/>
              <a:t/>
            </a:r>
            <a:br>
              <a:rPr lang="de-DE" altLang="en-US" sz="1477" b="1" dirty="0"/>
            </a:br>
            <a:r>
              <a:rPr lang="de-DE" altLang="en-US" sz="1477" b="1" dirty="0" err="1"/>
              <a:t>over</a:t>
            </a:r>
            <a:r>
              <a:rPr lang="de-DE" altLang="en-US" sz="1477" b="1" dirty="0"/>
              <a:t> </a:t>
            </a:r>
            <a:r>
              <a:rPr lang="de-DE" altLang="en-US" sz="1477" b="1" dirty="0" err="1"/>
              <a:t>the</a:t>
            </a:r>
            <a:r>
              <a:rPr lang="de-DE" altLang="en-US" sz="1477" b="1" dirty="0"/>
              <a:t> </a:t>
            </a:r>
            <a:r>
              <a:rPr lang="de-DE" altLang="en-US" sz="1477" b="1" dirty="0" err="1"/>
              <a:t>relations</a:t>
            </a:r>
            <a:r>
              <a:rPr lang="de-DE" altLang="en-US" sz="1477" b="1" dirty="0"/>
              <a:t> in </a:t>
            </a:r>
            <a:r>
              <a:rPr lang="de-DE" altLang="en-US" sz="1477" b="1" dirty="0" err="1"/>
              <a:t>the</a:t>
            </a:r>
            <a:r>
              <a:rPr lang="de-DE" altLang="en-US" sz="1477" b="1" dirty="0"/>
              <a:t> </a:t>
            </a:r>
            <a:r>
              <a:rPr lang="de-DE" altLang="en-US" sz="1477" b="1" dirty="0" err="1"/>
              <a:t>rule</a:t>
            </a:r>
            <a:r>
              <a:rPr lang="de-DE" altLang="en-US" sz="1477" b="1" dirty="0"/>
              <a:t> </a:t>
            </a:r>
            <a:r>
              <a:rPr lang="de-DE" altLang="en-US" sz="1477" b="1" dirty="0" err="1"/>
              <a:t>body</a:t>
            </a:r>
            <a:endParaRPr lang="de-DE" altLang="en-US" sz="1477" b="1" dirty="0"/>
          </a:p>
        </p:txBody>
      </p:sp>
      <p:grpSp>
        <p:nvGrpSpPr>
          <p:cNvPr id="12296" name="Group 23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12297" name="Text Box 17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2298" name="Text Box 18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12299" name="Text Box 19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2300" name="Line 20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1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22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6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" name="Bild 5" descr="Pages from 07-Query-Process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7128792" cy="5296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9952" y="6194974"/>
            <a:ext cx="216024" cy="43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1,2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4341" name="Freeform 13"/>
          <p:cNvSpPr>
            <a:spLocks/>
          </p:cNvSpPr>
          <p:nvPr/>
        </p:nvSpPr>
        <p:spPr bwMode="auto">
          <a:xfrm>
            <a:off x="5077559" y="3163767"/>
            <a:ext cx="3729403" cy="630115"/>
          </a:xfrm>
          <a:custGeom>
            <a:avLst/>
            <a:gdLst>
              <a:gd name="T0" fmla="*/ 2147483646 w 2350"/>
              <a:gd name="T1" fmla="*/ 2147483646 h 430"/>
              <a:gd name="T2" fmla="*/ 2147483646 w 2350"/>
              <a:gd name="T3" fmla="*/ 2147483646 h 430"/>
              <a:gd name="T4" fmla="*/ 0 w 2350"/>
              <a:gd name="T5" fmla="*/ 2147483646 h 430"/>
              <a:gd name="T6" fmla="*/ 0 60000 65536"/>
              <a:gd name="T7" fmla="*/ 0 60000 65536"/>
              <a:gd name="T8" fmla="*/ 0 60000 65536"/>
              <a:gd name="T9" fmla="*/ 0 w 2350"/>
              <a:gd name="T10" fmla="*/ 0 h 430"/>
              <a:gd name="T11" fmla="*/ 2350 w 2350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" h="430">
                <a:moveTo>
                  <a:pt x="2131" y="430"/>
                </a:moveTo>
                <a:cubicBezTo>
                  <a:pt x="2240" y="283"/>
                  <a:pt x="2350" y="136"/>
                  <a:pt x="1995" y="68"/>
                </a:cubicBezTo>
                <a:cubicBezTo>
                  <a:pt x="1640" y="0"/>
                  <a:pt x="820" y="11"/>
                  <a:pt x="0" y="2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Oval 14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971551" y="5090746"/>
            <a:ext cx="3219151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(2) ... map to instances</a:t>
            </a:r>
            <a:br>
              <a:rPr lang="de-DE" altLang="en-US" sz="1477" b="1"/>
            </a:br>
            <a:r>
              <a:rPr lang="de-DE" altLang="en-US" sz="1477" b="1"/>
              <a:t>over the relations in the rule head</a:t>
            </a:r>
          </a:p>
        </p:txBody>
      </p:sp>
      <p:sp>
        <p:nvSpPr>
          <p:cNvPr id="14344" name="Freeform 18"/>
          <p:cNvSpPr>
            <a:spLocks/>
          </p:cNvSpPr>
          <p:nvPr/>
        </p:nvSpPr>
        <p:spPr bwMode="auto">
          <a:xfrm>
            <a:off x="2340220" y="2797420"/>
            <a:ext cx="2737338" cy="432288"/>
          </a:xfrm>
          <a:custGeom>
            <a:avLst/>
            <a:gdLst>
              <a:gd name="T0" fmla="*/ 2147483646 w 1724"/>
              <a:gd name="T1" fmla="*/ 2147483646 h 295"/>
              <a:gd name="T2" fmla="*/ 2147483646 w 1724"/>
              <a:gd name="T3" fmla="*/ 2147483646 h 295"/>
              <a:gd name="T4" fmla="*/ 2147483646 w 1724"/>
              <a:gd name="T5" fmla="*/ 2147483646 h 295"/>
              <a:gd name="T6" fmla="*/ 2147483646 w 1724"/>
              <a:gd name="T7" fmla="*/ 2147483646 h 295"/>
              <a:gd name="T8" fmla="*/ 0 w 1724"/>
              <a:gd name="T9" fmla="*/ 2147483646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95"/>
              <a:gd name="T17" fmla="*/ 1724 w 1724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95">
                <a:moveTo>
                  <a:pt x="1724" y="295"/>
                </a:moveTo>
                <a:cubicBezTo>
                  <a:pt x="1716" y="291"/>
                  <a:pt x="1708" y="288"/>
                  <a:pt x="1633" y="250"/>
                </a:cubicBezTo>
                <a:cubicBezTo>
                  <a:pt x="1558" y="212"/>
                  <a:pt x="1459" y="106"/>
                  <a:pt x="1270" y="68"/>
                </a:cubicBezTo>
                <a:cubicBezTo>
                  <a:pt x="1081" y="30"/>
                  <a:pt x="711" y="0"/>
                  <a:pt x="499" y="23"/>
                </a:cubicBezTo>
                <a:cubicBezTo>
                  <a:pt x="287" y="46"/>
                  <a:pt x="143" y="125"/>
                  <a:pt x="0" y="204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5" name="Group 19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14346" name="Text Box 20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4347" name="Text Box 21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14348" name="Text Box 22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4349" name="Line 23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24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25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15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1,2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6389" name="Freeform 13"/>
          <p:cNvSpPr>
            <a:spLocks/>
          </p:cNvSpPr>
          <p:nvPr/>
        </p:nvSpPr>
        <p:spPr bwMode="auto">
          <a:xfrm>
            <a:off x="5077559" y="3163767"/>
            <a:ext cx="3729403" cy="630115"/>
          </a:xfrm>
          <a:custGeom>
            <a:avLst/>
            <a:gdLst>
              <a:gd name="T0" fmla="*/ 2147483646 w 2350"/>
              <a:gd name="T1" fmla="*/ 2147483646 h 430"/>
              <a:gd name="T2" fmla="*/ 2147483646 w 2350"/>
              <a:gd name="T3" fmla="*/ 2147483646 h 430"/>
              <a:gd name="T4" fmla="*/ 0 w 2350"/>
              <a:gd name="T5" fmla="*/ 2147483646 h 430"/>
              <a:gd name="T6" fmla="*/ 0 60000 65536"/>
              <a:gd name="T7" fmla="*/ 0 60000 65536"/>
              <a:gd name="T8" fmla="*/ 0 60000 65536"/>
              <a:gd name="T9" fmla="*/ 0 w 2350"/>
              <a:gd name="T10" fmla="*/ 0 h 430"/>
              <a:gd name="T11" fmla="*/ 2350 w 2350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" h="430">
                <a:moveTo>
                  <a:pt x="2131" y="430"/>
                </a:moveTo>
                <a:cubicBezTo>
                  <a:pt x="2240" y="283"/>
                  <a:pt x="2350" y="136"/>
                  <a:pt x="1995" y="68"/>
                </a:cubicBezTo>
                <a:cubicBezTo>
                  <a:pt x="1640" y="0"/>
                  <a:pt x="820" y="11"/>
                  <a:pt x="0" y="2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Oval 14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971551" y="5090746"/>
            <a:ext cx="3219151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(2) ... map to instances</a:t>
            </a:r>
            <a:br>
              <a:rPr lang="de-DE" altLang="en-US" sz="1477" b="1"/>
            </a:br>
            <a:r>
              <a:rPr lang="de-DE" altLang="en-US" sz="1477" b="1"/>
              <a:t>over the relations in the rule head</a:t>
            </a:r>
          </a:p>
        </p:txBody>
      </p:sp>
      <p:sp>
        <p:nvSpPr>
          <p:cNvPr id="16392" name="Freeform 16"/>
          <p:cNvSpPr>
            <a:spLocks/>
          </p:cNvSpPr>
          <p:nvPr/>
        </p:nvSpPr>
        <p:spPr bwMode="auto">
          <a:xfrm>
            <a:off x="2340220" y="2797420"/>
            <a:ext cx="2737338" cy="432288"/>
          </a:xfrm>
          <a:custGeom>
            <a:avLst/>
            <a:gdLst>
              <a:gd name="T0" fmla="*/ 2147483646 w 1724"/>
              <a:gd name="T1" fmla="*/ 2147483646 h 295"/>
              <a:gd name="T2" fmla="*/ 2147483646 w 1724"/>
              <a:gd name="T3" fmla="*/ 2147483646 h 295"/>
              <a:gd name="T4" fmla="*/ 2147483646 w 1724"/>
              <a:gd name="T5" fmla="*/ 2147483646 h 295"/>
              <a:gd name="T6" fmla="*/ 2147483646 w 1724"/>
              <a:gd name="T7" fmla="*/ 2147483646 h 295"/>
              <a:gd name="T8" fmla="*/ 0 w 1724"/>
              <a:gd name="T9" fmla="*/ 2147483646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95"/>
              <a:gd name="T17" fmla="*/ 1724 w 1724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95">
                <a:moveTo>
                  <a:pt x="1724" y="295"/>
                </a:moveTo>
                <a:cubicBezTo>
                  <a:pt x="1716" y="291"/>
                  <a:pt x="1708" y="288"/>
                  <a:pt x="1633" y="250"/>
                </a:cubicBezTo>
                <a:cubicBezTo>
                  <a:pt x="1558" y="212"/>
                  <a:pt x="1459" y="106"/>
                  <a:pt x="1270" y="68"/>
                </a:cubicBezTo>
                <a:cubicBezTo>
                  <a:pt x="1081" y="30"/>
                  <a:pt x="711" y="0"/>
                  <a:pt x="499" y="23"/>
                </a:cubicBezTo>
                <a:cubicBezTo>
                  <a:pt x="287" y="46"/>
                  <a:pt x="143" y="125"/>
                  <a:pt x="0" y="204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17"/>
          <p:cNvSpPr>
            <a:spLocks/>
          </p:cNvSpPr>
          <p:nvPr/>
        </p:nvSpPr>
        <p:spPr bwMode="auto">
          <a:xfrm>
            <a:off x="539261" y="2963008"/>
            <a:ext cx="1729154" cy="687266"/>
          </a:xfrm>
          <a:custGeom>
            <a:avLst/>
            <a:gdLst>
              <a:gd name="T0" fmla="*/ 2147483646 w 1089"/>
              <a:gd name="T1" fmla="*/ 2147483646 h 469"/>
              <a:gd name="T2" fmla="*/ 2147483646 w 1089"/>
              <a:gd name="T3" fmla="*/ 2147483646 h 469"/>
              <a:gd name="T4" fmla="*/ 2147483646 w 1089"/>
              <a:gd name="T5" fmla="*/ 2147483646 h 469"/>
              <a:gd name="T6" fmla="*/ 0 w 1089"/>
              <a:gd name="T7" fmla="*/ 2147483646 h 469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469"/>
              <a:gd name="T14" fmla="*/ 1089 w 1089"/>
              <a:gd name="T15" fmla="*/ 469 h 4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469">
                <a:moveTo>
                  <a:pt x="1089" y="106"/>
                </a:moveTo>
                <a:cubicBezTo>
                  <a:pt x="964" y="53"/>
                  <a:pt x="839" y="0"/>
                  <a:pt x="680" y="15"/>
                </a:cubicBezTo>
                <a:cubicBezTo>
                  <a:pt x="521" y="30"/>
                  <a:pt x="249" y="121"/>
                  <a:pt x="136" y="197"/>
                </a:cubicBezTo>
                <a:cubicBezTo>
                  <a:pt x="23" y="273"/>
                  <a:pt x="11" y="371"/>
                  <a:pt x="0" y="469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Oval 18"/>
          <p:cNvSpPr>
            <a:spLocks noChangeArrowheads="1"/>
          </p:cNvSpPr>
          <p:nvPr/>
        </p:nvSpPr>
        <p:spPr bwMode="auto">
          <a:xfrm>
            <a:off x="323851" y="3761643"/>
            <a:ext cx="863111" cy="398585"/>
          </a:xfrm>
          <a:prstGeom prst="ellips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6660173" y="2032490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7883769" y="209989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7090996" y="26977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16398" name="Line 23"/>
          <p:cNvSpPr>
            <a:spLocks noChangeShapeType="1"/>
          </p:cNvSpPr>
          <p:nvPr/>
        </p:nvSpPr>
        <p:spPr bwMode="auto">
          <a:xfrm>
            <a:off x="6967905" y="2214197"/>
            <a:ext cx="864577" cy="6594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H="1">
            <a:off x="7398728" y="2413489"/>
            <a:ext cx="612531" cy="398585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5"/>
          <p:cNvSpPr>
            <a:spLocks noChangeShapeType="1"/>
          </p:cNvSpPr>
          <p:nvPr/>
        </p:nvSpPr>
        <p:spPr bwMode="auto">
          <a:xfrm flipH="1">
            <a:off x="7451482" y="2498481"/>
            <a:ext cx="611065" cy="398585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8437" name="Oval 14"/>
          <p:cNvSpPr>
            <a:spLocks noChangeArrowheads="1"/>
          </p:cNvSpPr>
          <p:nvPr/>
        </p:nvSpPr>
        <p:spPr bwMode="auto">
          <a:xfrm>
            <a:off x="7596554" y="4026877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8438" name="Oval 18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8439" name="Freeform 20"/>
          <p:cNvSpPr>
            <a:spLocks/>
          </p:cNvSpPr>
          <p:nvPr/>
        </p:nvSpPr>
        <p:spPr bwMode="auto">
          <a:xfrm>
            <a:off x="5219701" y="3229708"/>
            <a:ext cx="2927838" cy="797169"/>
          </a:xfrm>
          <a:custGeom>
            <a:avLst/>
            <a:gdLst>
              <a:gd name="T0" fmla="*/ 2147483646 w 1844"/>
              <a:gd name="T1" fmla="*/ 2147483646 h 544"/>
              <a:gd name="T2" fmla="*/ 2147483646 w 1844"/>
              <a:gd name="T3" fmla="*/ 2147483646 h 544"/>
              <a:gd name="T4" fmla="*/ 0 w 1844"/>
              <a:gd name="T5" fmla="*/ 0 h 544"/>
              <a:gd name="T6" fmla="*/ 0 60000 65536"/>
              <a:gd name="T7" fmla="*/ 0 60000 65536"/>
              <a:gd name="T8" fmla="*/ 0 60000 65536"/>
              <a:gd name="T9" fmla="*/ 0 w 1844"/>
              <a:gd name="T10" fmla="*/ 0 h 544"/>
              <a:gd name="T11" fmla="*/ 1844 w 1844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4" h="544">
                <a:moveTo>
                  <a:pt x="1815" y="544"/>
                </a:moveTo>
                <a:cubicBezTo>
                  <a:pt x="1829" y="385"/>
                  <a:pt x="1844" y="227"/>
                  <a:pt x="1542" y="136"/>
                </a:cubicBezTo>
                <a:cubicBezTo>
                  <a:pt x="1240" y="45"/>
                  <a:pt x="620" y="22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21"/>
          <p:cNvSpPr>
            <a:spLocks/>
          </p:cNvSpPr>
          <p:nvPr/>
        </p:nvSpPr>
        <p:spPr bwMode="auto">
          <a:xfrm>
            <a:off x="287216" y="3217985"/>
            <a:ext cx="1405304" cy="942243"/>
          </a:xfrm>
          <a:custGeom>
            <a:avLst/>
            <a:gdLst>
              <a:gd name="T0" fmla="*/ 2147483646 w 885"/>
              <a:gd name="T1" fmla="*/ 2147483646 h 643"/>
              <a:gd name="T2" fmla="*/ 2147483646 w 885"/>
              <a:gd name="T3" fmla="*/ 2147483646 h 643"/>
              <a:gd name="T4" fmla="*/ 2147483646 w 885"/>
              <a:gd name="T5" fmla="*/ 2147483646 h 643"/>
              <a:gd name="T6" fmla="*/ 2147483646 w 885"/>
              <a:gd name="T7" fmla="*/ 2147483646 h 643"/>
              <a:gd name="T8" fmla="*/ 0 60000 65536"/>
              <a:gd name="T9" fmla="*/ 0 60000 65536"/>
              <a:gd name="T10" fmla="*/ 0 60000 65536"/>
              <a:gd name="T11" fmla="*/ 0 60000 65536"/>
              <a:gd name="T12" fmla="*/ 0 w 885"/>
              <a:gd name="T13" fmla="*/ 0 h 643"/>
              <a:gd name="T14" fmla="*/ 885 w 885"/>
              <a:gd name="T15" fmla="*/ 643 h 6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5" h="643">
                <a:moveTo>
                  <a:pt x="885" y="53"/>
                </a:moveTo>
                <a:cubicBezTo>
                  <a:pt x="726" y="26"/>
                  <a:pt x="567" y="0"/>
                  <a:pt x="431" y="53"/>
                </a:cubicBezTo>
                <a:cubicBezTo>
                  <a:pt x="295" y="106"/>
                  <a:pt x="136" y="273"/>
                  <a:pt x="68" y="371"/>
                </a:cubicBezTo>
                <a:cubicBezTo>
                  <a:pt x="0" y="469"/>
                  <a:pt x="11" y="556"/>
                  <a:pt x="23" y="643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6660173" y="2032490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8442" name="Text Box 24"/>
          <p:cNvSpPr txBox="1">
            <a:spLocks noChangeArrowheads="1"/>
          </p:cNvSpPr>
          <p:nvPr/>
        </p:nvSpPr>
        <p:spPr bwMode="auto">
          <a:xfrm>
            <a:off x="7883769" y="209989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7090996" y="26977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18444" name="Line 26"/>
          <p:cNvSpPr>
            <a:spLocks noChangeShapeType="1"/>
          </p:cNvSpPr>
          <p:nvPr/>
        </p:nvSpPr>
        <p:spPr bwMode="auto">
          <a:xfrm>
            <a:off x="6967905" y="2214197"/>
            <a:ext cx="864577" cy="6594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27"/>
          <p:cNvSpPr>
            <a:spLocks noChangeShapeType="1"/>
          </p:cNvSpPr>
          <p:nvPr/>
        </p:nvSpPr>
        <p:spPr bwMode="auto">
          <a:xfrm flipH="1">
            <a:off x="7398728" y="2413489"/>
            <a:ext cx="612531" cy="39858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8"/>
          <p:cNvSpPr>
            <a:spLocks noChangeShapeType="1"/>
          </p:cNvSpPr>
          <p:nvPr/>
        </p:nvSpPr>
        <p:spPr bwMode="auto">
          <a:xfrm flipH="1">
            <a:off x="7451482" y="2498481"/>
            <a:ext cx="611065" cy="398585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78777" y="3147646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0485" name="Oval 13"/>
          <p:cNvSpPr>
            <a:spLocks noChangeArrowheads="1"/>
          </p:cNvSpPr>
          <p:nvPr/>
        </p:nvSpPr>
        <p:spPr bwMode="auto">
          <a:xfrm>
            <a:off x="7596554" y="4425462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0486" name="Oval 14"/>
          <p:cNvSpPr>
            <a:spLocks noChangeArrowheads="1"/>
          </p:cNvSpPr>
          <p:nvPr/>
        </p:nvSpPr>
        <p:spPr bwMode="auto">
          <a:xfrm>
            <a:off x="323851" y="4437184"/>
            <a:ext cx="863111" cy="398585"/>
          </a:xfrm>
          <a:prstGeom prst="ellips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0487" name="Freeform 15"/>
          <p:cNvSpPr>
            <a:spLocks/>
          </p:cNvSpPr>
          <p:nvPr/>
        </p:nvSpPr>
        <p:spPr bwMode="auto">
          <a:xfrm>
            <a:off x="5219701" y="3229708"/>
            <a:ext cx="2952750" cy="1129812"/>
          </a:xfrm>
          <a:custGeom>
            <a:avLst/>
            <a:gdLst>
              <a:gd name="T0" fmla="*/ 2147483646 w 1844"/>
              <a:gd name="T1" fmla="*/ 2147483646 h 544"/>
              <a:gd name="T2" fmla="*/ 2147483646 w 1844"/>
              <a:gd name="T3" fmla="*/ 2147483646 h 544"/>
              <a:gd name="T4" fmla="*/ 0 w 1844"/>
              <a:gd name="T5" fmla="*/ 0 h 544"/>
              <a:gd name="T6" fmla="*/ 0 60000 65536"/>
              <a:gd name="T7" fmla="*/ 0 60000 65536"/>
              <a:gd name="T8" fmla="*/ 0 60000 65536"/>
              <a:gd name="T9" fmla="*/ 0 w 1844"/>
              <a:gd name="T10" fmla="*/ 0 h 544"/>
              <a:gd name="T11" fmla="*/ 1844 w 1844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4" h="544">
                <a:moveTo>
                  <a:pt x="1815" y="544"/>
                </a:moveTo>
                <a:cubicBezTo>
                  <a:pt x="1829" y="385"/>
                  <a:pt x="1844" y="227"/>
                  <a:pt x="1542" y="136"/>
                </a:cubicBezTo>
                <a:cubicBezTo>
                  <a:pt x="1240" y="45"/>
                  <a:pt x="620" y="22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Freeform 16"/>
          <p:cNvSpPr>
            <a:spLocks/>
          </p:cNvSpPr>
          <p:nvPr/>
        </p:nvSpPr>
        <p:spPr bwMode="auto">
          <a:xfrm>
            <a:off x="323851" y="3030416"/>
            <a:ext cx="1368669" cy="1528397"/>
          </a:xfrm>
          <a:custGeom>
            <a:avLst/>
            <a:gdLst>
              <a:gd name="T0" fmla="*/ 2147483646 w 885"/>
              <a:gd name="T1" fmla="*/ 2147483646 h 643"/>
              <a:gd name="T2" fmla="*/ 2147483646 w 885"/>
              <a:gd name="T3" fmla="*/ 2147483646 h 643"/>
              <a:gd name="T4" fmla="*/ 2147483646 w 885"/>
              <a:gd name="T5" fmla="*/ 2147483646 h 643"/>
              <a:gd name="T6" fmla="*/ 2147483646 w 885"/>
              <a:gd name="T7" fmla="*/ 2147483646 h 643"/>
              <a:gd name="T8" fmla="*/ 0 60000 65536"/>
              <a:gd name="T9" fmla="*/ 0 60000 65536"/>
              <a:gd name="T10" fmla="*/ 0 60000 65536"/>
              <a:gd name="T11" fmla="*/ 0 60000 65536"/>
              <a:gd name="T12" fmla="*/ 0 w 885"/>
              <a:gd name="T13" fmla="*/ 0 h 643"/>
              <a:gd name="T14" fmla="*/ 885 w 885"/>
              <a:gd name="T15" fmla="*/ 643 h 6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5" h="643">
                <a:moveTo>
                  <a:pt x="885" y="53"/>
                </a:moveTo>
                <a:cubicBezTo>
                  <a:pt x="726" y="26"/>
                  <a:pt x="567" y="0"/>
                  <a:pt x="431" y="53"/>
                </a:cubicBezTo>
                <a:cubicBezTo>
                  <a:pt x="295" y="106"/>
                  <a:pt x="136" y="273"/>
                  <a:pt x="68" y="371"/>
                </a:cubicBezTo>
                <a:cubicBezTo>
                  <a:pt x="0" y="469"/>
                  <a:pt x="11" y="556"/>
                  <a:pt x="23" y="643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6660173" y="2032490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7883769" y="209989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7090996" y="26977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20492" name="Line 21"/>
          <p:cNvSpPr>
            <a:spLocks noChangeShapeType="1"/>
          </p:cNvSpPr>
          <p:nvPr/>
        </p:nvSpPr>
        <p:spPr bwMode="auto">
          <a:xfrm>
            <a:off x="6967905" y="2214197"/>
            <a:ext cx="864577" cy="6594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22"/>
          <p:cNvSpPr>
            <a:spLocks noChangeShapeType="1"/>
          </p:cNvSpPr>
          <p:nvPr/>
        </p:nvSpPr>
        <p:spPr bwMode="auto">
          <a:xfrm flipH="1">
            <a:off x="7398728" y="2413489"/>
            <a:ext cx="612531" cy="39858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23"/>
          <p:cNvSpPr>
            <a:spLocks noChangeShapeType="1"/>
          </p:cNvSpPr>
          <p:nvPr/>
        </p:nvSpPr>
        <p:spPr bwMode="auto">
          <a:xfrm flipH="1">
            <a:off x="7451482" y="2498481"/>
            <a:ext cx="611065" cy="39858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2533" name="Oval 19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2534" name="Oval 21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2535" name="Freeform 35"/>
          <p:cNvSpPr>
            <a:spLocks/>
          </p:cNvSpPr>
          <p:nvPr/>
        </p:nvSpPr>
        <p:spPr bwMode="auto">
          <a:xfrm>
            <a:off x="4572000" y="3960936"/>
            <a:ext cx="3024554" cy="265234"/>
          </a:xfrm>
          <a:custGeom>
            <a:avLst/>
            <a:gdLst>
              <a:gd name="T0" fmla="*/ 2147483646 w 1905"/>
              <a:gd name="T1" fmla="*/ 0 h 181"/>
              <a:gd name="T2" fmla="*/ 2147483646 w 1905"/>
              <a:gd name="T3" fmla="*/ 2147483646 h 181"/>
              <a:gd name="T4" fmla="*/ 0 w 1905"/>
              <a:gd name="T5" fmla="*/ 0 h 181"/>
              <a:gd name="T6" fmla="*/ 0 60000 65536"/>
              <a:gd name="T7" fmla="*/ 0 60000 65536"/>
              <a:gd name="T8" fmla="*/ 0 60000 65536"/>
              <a:gd name="T9" fmla="*/ 0 w 1905"/>
              <a:gd name="T10" fmla="*/ 0 h 181"/>
              <a:gd name="T11" fmla="*/ 1905 w 1905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81">
                <a:moveTo>
                  <a:pt x="1905" y="0"/>
                </a:moveTo>
                <a:cubicBezTo>
                  <a:pt x="1768" y="90"/>
                  <a:pt x="1632" y="181"/>
                  <a:pt x="1315" y="181"/>
                </a:cubicBezTo>
                <a:cubicBezTo>
                  <a:pt x="998" y="181"/>
                  <a:pt x="499" y="90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36"/>
          <p:cNvSpPr>
            <a:spLocks/>
          </p:cNvSpPr>
          <p:nvPr/>
        </p:nvSpPr>
        <p:spPr bwMode="auto">
          <a:xfrm>
            <a:off x="1186962" y="4094285"/>
            <a:ext cx="4580792" cy="697523"/>
          </a:xfrm>
          <a:custGeom>
            <a:avLst/>
            <a:gdLst>
              <a:gd name="T0" fmla="*/ 0 w 3357"/>
              <a:gd name="T1" fmla="*/ 2147483646 h 567"/>
              <a:gd name="T2" fmla="*/ 2147483646 w 3357"/>
              <a:gd name="T3" fmla="*/ 2147483646 h 567"/>
              <a:gd name="T4" fmla="*/ 2147483646 w 3357"/>
              <a:gd name="T5" fmla="*/ 2147483646 h 567"/>
              <a:gd name="T6" fmla="*/ 2147483646 w 3357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3357"/>
              <a:gd name="T13" fmla="*/ 0 h 567"/>
              <a:gd name="T14" fmla="*/ 3357 w 3357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7" h="567">
                <a:moveTo>
                  <a:pt x="0" y="272"/>
                </a:moveTo>
                <a:cubicBezTo>
                  <a:pt x="503" y="396"/>
                  <a:pt x="1006" y="521"/>
                  <a:pt x="1497" y="544"/>
                </a:cubicBezTo>
                <a:cubicBezTo>
                  <a:pt x="1988" y="567"/>
                  <a:pt x="2638" y="499"/>
                  <a:pt x="2948" y="408"/>
                </a:cubicBezTo>
                <a:cubicBezTo>
                  <a:pt x="3258" y="317"/>
                  <a:pt x="3307" y="158"/>
                  <a:pt x="3357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37"/>
          <p:cNvSpPr txBox="1">
            <a:spLocks noChangeArrowheads="1"/>
          </p:cNvSpPr>
          <p:nvPr/>
        </p:nvSpPr>
        <p:spPr bwMode="auto">
          <a:xfrm>
            <a:off x="5147897" y="4891454"/>
            <a:ext cx="3298082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 dirty="0"/>
              <a:t>(1) </a:t>
            </a:r>
            <a:r>
              <a:rPr lang="de-DE" altLang="en-US" sz="1477" b="1" dirty="0" smtClean="0"/>
              <a:t>Setze Tupel aus den Relationen</a:t>
            </a:r>
            <a:br>
              <a:rPr lang="de-DE" altLang="en-US" sz="1477" b="1" dirty="0" smtClean="0"/>
            </a:br>
            <a:r>
              <a:rPr lang="de-DE" altLang="en-US" sz="1477" b="1" dirty="0" smtClean="0"/>
              <a:t>      in den </a:t>
            </a:r>
            <a:r>
              <a:rPr lang="de-DE" altLang="en-US" sz="1477" b="1" dirty="0" err="1" smtClean="0"/>
              <a:t>Regelrujmpf</a:t>
            </a:r>
            <a:r>
              <a:rPr lang="de-DE" altLang="en-US" sz="1477" b="1" dirty="0" smtClean="0"/>
              <a:t> ein</a:t>
            </a:r>
            <a:endParaRPr lang="de-DE" altLang="en-US" sz="1477" b="1" dirty="0"/>
          </a:p>
        </p:txBody>
      </p:sp>
      <p:grpSp>
        <p:nvGrpSpPr>
          <p:cNvPr id="22538" name="Group 44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22539" name="Text Box 38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22540" name="Text Box 39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22541" name="Text Box 40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22542" name="Line 41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42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43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2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971551" y="5269523"/>
            <a:ext cx="3982180" cy="296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 dirty="0"/>
              <a:t>(2) </a:t>
            </a:r>
            <a:r>
              <a:rPr lang="de-DE" altLang="en-US" sz="1477" b="1" dirty="0" smtClean="0"/>
              <a:t>Übertrage Bindungen in den Regelkopf</a:t>
            </a:r>
            <a:endParaRPr lang="de-DE" altLang="en-US" sz="1477" b="1" dirty="0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2208336" y="3894992"/>
            <a:ext cx="2218592" cy="386862"/>
          </a:xfrm>
          <a:custGeom>
            <a:avLst/>
            <a:gdLst>
              <a:gd name="T0" fmla="*/ 2147483646 w 1398"/>
              <a:gd name="T1" fmla="*/ 2147483646 h 264"/>
              <a:gd name="T2" fmla="*/ 2147483646 w 1398"/>
              <a:gd name="T3" fmla="*/ 2147483646 h 264"/>
              <a:gd name="T4" fmla="*/ 2147483646 w 1398"/>
              <a:gd name="T5" fmla="*/ 2147483646 h 264"/>
              <a:gd name="T6" fmla="*/ 2147483646 w 1398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398"/>
              <a:gd name="T13" fmla="*/ 0 h 264"/>
              <a:gd name="T14" fmla="*/ 1398 w 1398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8" h="264">
                <a:moveTo>
                  <a:pt x="1398" y="45"/>
                </a:moveTo>
                <a:cubicBezTo>
                  <a:pt x="1341" y="120"/>
                  <a:pt x="1285" y="196"/>
                  <a:pt x="1081" y="226"/>
                </a:cubicBezTo>
                <a:cubicBezTo>
                  <a:pt x="877" y="256"/>
                  <a:pt x="348" y="264"/>
                  <a:pt x="174" y="226"/>
                </a:cubicBezTo>
                <a:cubicBezTo>
                  <a:pt x="0" y="188"/>
                  <a:pt x="19" y="94"/>
                  <a:pt x="38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10"/>
          <p:cNvSpPr>
            <a:spLocks/>
          </p:cNvSpPr>
          <p:nvPr/>
        </p:nvSpPr>
        <p:spPr bwMode="auto">
          <a:xfrm>
            <a:off x="2700704" y="3960936"/>
            <a:ext cx="3399692" cy="763465"/>
          </a:xfrm>
          <a:custGeom>
            <a:avLst/>
            <a:gdLst>
              <a:gd name="T0" fmla="*/ 2147483646 w 2449"/>
              <a:gd name="T1" fmla="*/ 0 h 566"/>
              <a:gd name="T2" fmla="*/ 2147483646 w 2449"/>
              <a:gd name="T3" fmla="*/ 2147483646 h 566"/>
              <a:gd name="T4" fmla="*/ 2147483646 w 2449"/>
              <a:gd name="T5" fmla="*/ 2147483646 h 566"/>
              <a:gd name="T6" fmla="*/ 0 w 2449"/>
              <a:gd name="T7" fmla="*/ 2147483646 h 566"/>
              <a:gd name="T8" fmla="*/ 0 60000 65536"/>
              <a:gd name="T9" fmla="*/ 0 60000 65536"/>
              <a:gd name="T10" fmla="*/ 0 60000 65536"/>
              <a:gd name="T11" fmla="*/ 0 60000 65536"/>
              <a:gd name="T12" fmla="*/ 0 w 2449"/>
              <a:gd name="T13" fmla="*/ 0 h 566"/>
              <a:gd name="T14" fmla="*/ 2449 w 2449"/>
              <a:gd name="T15" fmla="*/ 566 h 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9" h="566">
                <a:moveTo>
                  <a:pt x="2404" y="0"/>
                </a:moveTo>
                <a:cubicBezTo>
                  <a:pt x="2426" y="185"/>
                  <a:pt x="2449" y="370"/>
                  <a:pt x="2132" y="453"/>
                </a:cubicBezTo>
                <a:cubicBezTo>
                  <a:pt x="1815" y="536"/>
                  <a:pt x="854" y="566"/>
                  <a:pt x="499" y="498"/>
                </a:cubicBezTo>
                <a:cubicBezTo>
                  <a:pt x="144" y="430"/>
                  <a:pt x="72" y="237"/>
                  <a:pt x="0" y="45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6" name="Group 17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24587" name="Text Box 18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24588" name="Text Box 19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24589" name="Text Box 20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24590" name="Line 21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22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23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9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78777" y="3185747"/>
            <a:ext cx="1173774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3</a:t>
            </a:r>
          </a:p>
        </p:txBody>
      </p:sp>
      <p:sp>
        <p:nvSpPr>
          <p:cNvPr id="26629" name="Oval 13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6630" name="Oval 14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971551" y="5269523"/>
            <a:ext cx="3982180" cy="296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 dirty="0"/>
              <a:t>(2) Übertrage Bindungen in den Regelkopf</a:t>
            </a:r>
          </a:p>
        </p:txBody>
      </p:sp>
      <p:sp>
        <p:nvSpPr>
          <p:cNvPr id="26632" name="Oval 20"/>
          <p:cNvSpPr>
            <a:spLocks noChangeArrowheads="1"/>
          </p:cNvSpPr>
          <p:nvPr/>
        </p:nvSpPr>
        <p:spPr bwMode="auto">
          <a:xfrm>
            <a:off x="323851" y="4695092"/>
            <a:ext cx="863111" cy="39858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6633" name="Line 18"/>
          <p:cNvSpPr>
            <a:spLocks noChangeShapeType="1"/>
          </p:cNvSpPr>
          <p:nvPr/>
        </p:nvSpPr>
        <p:spPr bwMode="auto">
          <a:xfrm flipH="1">
            <a:off x="1019908" y="3991707"/>
            <a:ext cx="1512277" cy="996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4" name="Group 35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grpSp>
          <p:nvGrpSpPr>
            <p:cNvPr id="26635" name="Group 36"/>
            <p:cNvGrpSpPr>
              <a:grpSpLocks/>
            </p:cNvGrpSpPr>
            <p:nvPr/>
          </p:nvGrpSpPr>
          <p:grpSpPr bwMode="auto">
            <a:xfrm>
              <a:off x="4195" y="1207"/>
              <a:ext cx="954" cy="657"/>
              <a:chOff x="4195" y="1207"/>
              <a:chExt cx="954" cy="657"/>
            </a:xfrm>
          </p:grpSpPr>
          <p:sp>
            <p:nvSpPr>
              <p:cNvPr id="26637" name="Text Box 37"/>
              <p:cNvSpPr txBox="1">
                <a:spLocks noChangeArrowheads="1"/>
              </p:cNvSpPr>
              <p:nvPr/>
            </p:nvSpPr>
            <p:spPr bwMode="auto">
              <a:xfrm>
                <a:off x="4195" y="1207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477">
                    <a:solidFill>
                      <a:srgbClr val="003366"/>
                    </a:solidFill>
                  </a:rPr>
                  <a:t>1</a:t>
                </a:r>
              </a:p>
            </p:txBody>
          </p:sp>
          <p:sp>
            <p:nvSpPr>
              <p:cNvPr id="26638" name="Text Box 38"/>
              <p:cNvSpPr txBox="1">
                <a:spLocks noChangeArrowheads="1"/>
              </p:cNvSpPr>
              <p:nvPr/>
            </p:nvSpPr>
            <p:spPr bwMode="auto">
              <a:xfrm>
                <a:off x="4966" y="1253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477">
                    <a:solidFill>
                      <a:srgbClr val="003366"/>
                    </a:solidFill>
                  </a:rPr>
                  <a:t>2</a:t>
                </a:r>
              </a:p>
            </p:txBody>
          </p:sp>
          <p:sp>
            <p:nvSpPr>
              <p:cNvPr id="26639" name="Text Box 39"/>
              <p:cNvSpPr txBox="1">
                <a:spLocks noChangeArrowheads="1"/>
              </p:cNvSpPr>
              <p:nvPr/>
            </p:nvSpPr>
            <p:spPr bwMode="auto">
              <a:xfrm>
                <a:off x="4467" y="1661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477">
                    <a:solidFill>
                      <a:srgbClr val="003366"/>
                    </a:solidFill>
                  </a:rPr>
                  <a:t>3</a:t>
                </a:r>
              </a:p>
            </p:txBody>
          </p:sp>
          <p:sp>
            <p:nvSpPr>
              <p:cNvPr id="26640" name="Line 40"/>
              <p:cNvSpPr>
                <a:spLocks noChangeShapeType="1"/>
              </p:cNvSpPr>
              <p:nvPr/>
            </p:nvSpPr>
            <p:spPr bwMode="auto">
              <a:xfrm>
                <a:off x="4389" y="1331"/>
                <a:ext cx="545" cy="4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Line 41"/>
              <p:cNvSpPr>
                <a:spLocks noChangeShapeType="1"/>
              </p:cNvSpPr>
              <p:nvPr/>
            </p:nvSpPr>
            <p:spPr bwMode="auto">
              <a:xfrm flipH="1">
                <a:off x="4661" y="1467"/>
                <a:ext cx="385" cy="27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Line 42"/>
              <p:cNvSpPr>
                <a:spLocks noChangeShapeType="1"/>
              </p:cNvSpPr>
              <p:nvPr/>
            </p:nvSpPr>
            <p:spPr bwMode="auto">
              <a:xfrm flipH="1">
                <a:off x="4694" y="1525"/>
                <a:ext cx="385" cy="27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6" name="Line 43"/>
            <p:cNvSpPr>
              <a:spLocks noChangeShapeType="1"/>
            </p:cNvSpPr>
            <p:nvPr/>
          </p:nvSpPr>
          <p:spPr bwMode="auto">
            <a:xfrm>
              <a:off x="4330" y="1389"/>
              <a:ext cx="183" cy="317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54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/>
              <a:t>Intuition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2151003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</a:t>
            </a:r>
            <a:r>
              <a:rPr lang="de-DE" altLang="en-US" dirty="0" smtClean="0"/>
              <a:t>Hülle: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78777" y="2694843"/>
            <a:ext cx="1173774" cy="25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 3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692520" y="5556739"/>
            <a:ext cx="5832231" cy="296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en-US" sz="1477" b="1" dirty="0"/>
              <a:t>... </a:t>
            </a:r>
            <a:r>
              <a:rPr lang="de-DE" altLang="en-US" sz="1477" b="1" dirty="0" smtClean="0"/>
              <a:t>Wiederhole bis Fixpunkt erreicht </a:t>
            </a:r>
            <a:endParaRPr lang="de-DE" altLang="en-US" sz="1477" b="1" dirty="0"/>
          </a:p>
        </p:txBody>
      </p:sp>
      <p:grpSp>
        <p:nvGrpSpPr>
          <p:cNvPr id="28678" name="Group 38"/>
          <p:cNvGrpSpPr>
            <a:grpSpLocks/>
          </p:cNvGrpSpPr>
          <p:nvPr/>
        </p:nvGrpSpPr>
        <p:grpSpPr bwMode="auto">
          <a:xfrm>
            <a:off x="6588369" y="1866900"/>
            <a:ext cx="2086708" cy="1396512"/>
            <a:chOff x="4150" y="1094"/>
            <a:chExt cx="1315" cy="953"/>
          </a:xfrm>
        </p:grpSpPr>
        <p:grpSp>
          <p:nvGrpSpPr>
            <p:cNvPr id="28679" name="Group 27"/>
            <p:cNvGrpSpPr>
              <a:grpSpLocks/>
            </p:cNvGrpSpPr>
            <p:nvPr/>
          </p:nvGrpSpPr>
          <p:grpSpPr bwMode="auto">
            <a:xfrm>
              <a:off x="4195" y="1207"/>
              <a:ext cx="954" cy="657"/>
              <a:chOff x="4195" y="1207"/>
              <a:chExt cx="954" cy="657"/>
            </a:xfrm>
          </p:grpSpPr>
          <p:grpSp>
            <p:nvGrpSpPr>
              <p:cNvPr id="28682" name="Group 28"/>
              <p:cNvGrpSpPr>
                <a:grpSpLocks/>
              </p:cNvGrpSpPr>
              <p:nvPr/>
            </p:nvGrpSpPr>
            <p:grpSpPr bwMode="auto">
              <a:xfrm>
                <a:off x="4195" y="1207"/>
                <a:ext cx="954" cy="657"/>
                <a:chOff x="4195" y="1207"/>
                <a:chExt cx="954" cy="657"/>
              </a:xfrm>
            </p:grpSpPr>
            <p:sp>
              <p:nvSpPr>
                <p:cNvPr id="2868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195" y="1207"/>
                  <a:ext cx="183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de-DE" altLang="en-US" sz="1477">
                      <a:solidFill>
                        <a:srgbClr val="003366"/>
                      </a:solidFill>
                    </a:rPr>
                    <a:t>1</a:t>
                  </a:r>
                </a:p>
              </p:txBody>
            </p:sp>
            <p:sp>
              <p:nvSpPr>
                <p:cNvPr id="2868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966" y="1253"/>
                  <a:ext cx="183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de-DE" altLang="en-US" sz="1477">
                      <a:solidFill>
                        <a:srgbClr val="003366"/>
                      </a:solidFill>
                    </a:rPr>
                    <a:t>2</a:t>
                  </a:r>
                </a:p>
              </p:txBody>
            </p:sp>
            <p:sp>
              <p:nvSpPr>
                <p:cNvPr id="286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67" y="1661"/>
                  <a:ext cx="183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de-DE" altLang="en-US" sz="1477">
                      <a:solidFill>
                        <a:srgbClr val="003366"/>
                      </a:solidFill>
                    </a:rPr>
                    <a:t>3</a:t>
                  </a:r>
                </a:p>
              </p:txBody>
            </p:sp>
            <p:sp>
              <p:nvSpPr>
                <p:cNvPr id="28687" name="Line 32"/>
                <p:cNvSpPr>
                  <a:spLocks noChangeShapeType="1"/>
                </p:cNvSpPr>
                <p:nvPr/>
              </p:nvSpPr>
              <p:spPr bwMode="auto">
                <a:xfrm>
                  <a:off x="4389" y="1331"/>
                  <a:ext cx="545" cy="45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661" y="1467"/>
                  <a:ext cx="385" cy="272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694" y="1525"/>
                  <a:ext cx="385" cy="272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3" name="Line 35"/>
              <p:cNvSpPr>
                <a:spLocks noChangeShapeType="1"/>
              </p:cNvSpPr>
              <p:nvPr/>
            </p:nvSpPr>
            <p:spPr bwMode="auto">
              <a:xfrm>
                <a:off x="4330" y="1389"/>
                <a:ext cx="183" cy="317"/>
              </a:xfrm>
              <a:prstGeom prst="line">
                <a:avLst/>
              </a:prstGeom>
              <a:noFill/>
              <a:ln w="1905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0" name="Freeform 36"/>
            <p:cNvSpPr>
              <a:spLocks/>
            </p:cNvSpPr>
            <p:nvPr/>
          </p:nvSpPr>
          <p:spPr bwMode="auto">
            <a:xfrm>
              <a:off x="4996" y="1094"/>
              <a:ext cx="469" cy="295"/>
            </a:xfrm>
            <a:custGeom>
              <a:avLst/>
              <a:gdLst>
                <a:gd name="T0" fmla="*/ 61 w 469"/>
                <a:gd name="T1" fmla="*/ 204 h 295"/>
                <a:gd name="T2" fmla="*/ 61 w 469"/>
                <a:gd name="T3" fmla="*/ 23 h 295"/>
                <a:gd name="T4" fmla="*/ 424 w 469"/>
                <a:gd name="T5" fmla="*/ 68 h 295"/>
                <a:gd name="T6" fmla="*/ 333 w 469"/>
                <a:gd name="T7" fmla="*/ 250 h 295"/>
                <a:gd name="T8" fmla="*/ 152 w 469"/>
                <a:gd name="T9" fmla="*/ 295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37"/>
            <p:cNvSpPr>
              <a:spLocks/>
            </p:cNvSpPr>
            <p:nvPr/>
          </p:nvSpPr>
          <p:spPr bwMode="auto">
            <a:xfrm rot="-9900000">
              <a:off x="4150" y="1752"/>
              <a:ext cx="469" cy="295"/>
            </a:xfrm>
            <a:custGeom>
              <a:avLst/>
              <a:gdLst>
                <a:gd name="T0" fmla="*/ 61 w 469"/>
                <a:gd name="T1" fmla="*/ 204 h 295"/>
                <a:gd name="T2" fmla="*/ 61 w 469"/>
                <a:gd name="T3" fmla="*/ 23 h 295"/>
                <a:gd name="T4" fmla="*/ 424 w 469"/>
                <a:gd name="T5" fmla="*/ 68 h 295"/>
                <a:gd name="T6" fmla="*/ 333 w 469"/>
                <a:gd name="T7" fmla="*/ 250 h 295"/>
                <a:gd name="T8" fmla="*/ 152 w 469"/>
                <a:gd name="T9" fmla="*/ 295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177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Correctness</a:t>
            </a:r>
          </a:p>
        </p:txBody>
      </p:sp>
      <p:sp>
        <p:nvSpPr>
          <p:cNvPr id="30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68464"/>
            <a:ext cx="8440615" cy="4592721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dirty="0">
                <a:sym typeface="Symbol" charset="2"/>
              </a:rPr>
              <a:t></a:t>
            </a:r>
            <a:r>
              <a:rPr lang="en-US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   (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G(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)</a:t>
            </a:r>
          </a:p>
          <a:p>
            <a:pPr lvl="1" eaLnBrk="1" hangingPunct="1">
              <a:buFont typeface="Monotype Sorts" charset="2"/>
              <a:buNone/>
            </a:pPr>
            <a:r>
              <a:rPr lang="de-DE" altLang="en-US" dirty="0">
                <a:sym typeface="Symbol" charset="2"/>
              </a:rPr>
              <a:t></a:t>
            </a:r>
            <a:r>
              <a:rPr lang="en-US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x,y,z</a:t>
            </a:r>
            <a:r>
              <a:rPr lang="de-DE" altLang="en-US" dirty="0">
                <a:sym typeface="Symbol" charset="2"/>
              </a:rPr>
              <a:t> (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( G(</a:t>
            </a:r>
            <a:r>
              <a:rPr lang="de-DE" altLang="en-US" dirty="0" err="1">
                <a:sym typeface="Symbol" charset="2"/>
              </a:rPr>
              <a:t>x,z</a:t>
            </a:r>
            <a:r>
              <a:rPr lang="de-DE" altLang="en-US" dirty="0">
                <a:sym typeface="Symbol" charset="2"/>
              </a:rPr>
              <a:t>)  T(</a:t>
            </a:r>
            <a:r>
              <a:rPr lang="de-DE" altLang="en-US" dirty="0" err="1">
                <a:sym typeface="Symbol" charset="2"/>
              </a:rPr>
              <a:t>z,y</a:t>
            </a:r>
            <a:r>
              <a:rPr lang="de-DE" altLang="en-US" dirty="0">
                <a:sym typeface="Symbol" charset="2"/>
              </a:rPr>
              <a:t>) ) )</a:t>
            </a:r>
          </a:p>
          <a:p>
            <a:pPr lvl="1" eaLnBrk="1" hangingPunct="1">
              <a:buFont typeface="Monotype Sorts" charset="2"/>
              <a:buNone/>
            </a:pPr>
            <a:r>
              <a:rPr lang="de-DE" altLang="en-US" dirty="0">
                <a:sym typeface="Symbol" charset="2"/>
              </a:rPr>
              <a:t>G( 1,2 ),  G( 2,3 ),  G( 3, 2 )</a:t>
            </a:r>
          </a:p>
          <a:p>
            <a:pPr lvl="1" eaLnBrk="1" hangingPunct="1">
              <a:buFont typeface="Symbol" charset="2"/>
              <a:buChar char="&quot;"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</p:txBody>
      </p:sp>
      <p:sp>
        <p:nvSpPr>
          <p:cNvPr id="30734" name="Text Box 45"/>
          <p:cNvSpPr txBox="1">
            <a:spLocks noChangeArrowheads="1"/>
          </p:cNvSpPr>
          <p:nvPr/>
        </p:nvSpPr>
        <p:spPr bwMode="auto">
          <a:xfrm>
            <a:off x="7359162" y="1735016"/>
            <a:ext cx="385042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G:</a:t>
            </a:r>
          </a:p>
        </p:txBody>
      </p:sp>
      <p:grpSp>
        <p:nvGrpSpPr>
          <p:cNvPr id="30738" name="Group 175"/>
          <p:cNvGrpSpPr>
            <a:grpSpLocks/>
          </p:cNvGrpSpPr>
          <p:nvPr/>
        </p:nvGrpSpPr>
        <p:grpSpPr bwMode="auto">
          <a:xfrm>
            <a:off x="7429499" y="2048609"/>
            <a:ext cx="1514844" cy="962758"/>
            <a:chOff x="4195" y="1207"/>
            <a:chExt cx="954" cy="657"/>
          </a:xfrm>
        </p:grpSpPr>
        <p:sp>
          <p:nvSpPr>
            <p:cNvPr id="30739" name="Text Box 176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30740" name="Text Box 177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30741" name="Text Box 178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30742" name="Line 179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180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181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239879" y="3429001"/>
            <a:ext cx="188384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Mögliche Lösungen:</a:t>
            </a:r>
            <a:endParaRPr lang="de-DE" altLang="en-US" sz="1477" u="sng" dirty="0"/>
          </a:p>
        </p:txBody>
      </p:sp>
      <p:sp>
        <p:nvSpPr>
          <p:cNvPr id="49" name="Text Box 123"/>
          <p:cNvSpPr txBox="1">
            <a:spLocks noChangeArrowheads="1"/>
          </p:cNvSpPr>
          <p:nvPr/>
        </p:nvSpPr>
        <p:spPr bwMode="auto">
          <a:xfrm>
            <a:off x="1043354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50" name="Text Box 124"/>
          <p:cNvSpPr txBox="1">
            <a:spLocks noChangeArrowheads="1"/>
          </p:cNvSpPr>
          <p:nvPr/>
        </p:nvSpPr>
        <p:spPr bwMode="auto">
          <a:xfrm>
            <a:off x="2266950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1" name="Text Box 125"/>
          <p:cNvSpPr txBox="1">
            <a:spLocks noChangeArrowheads="1"/>
          </p:cNvSpPr>
          <p:nvPr/>
        </p:nvSpPr>
        <p:spPr bwMode="auto">
          <a:xfrm>
            <a:off x="1474177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52" name="Text Box 135"/>
          <p:cNvSpPr txBox="1">
            <a:spLocks noChangeArrowheads="1"/>
          </p:cNvSpPr>
          <p:nvPr/>
        </p:nvSpPr>
        <p:spPr bwMode="auto">
          <a:xfrm>
            <a:off x="3922835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53" name="Text Box 136"/>
          <p:cNvSpPr txBox="1">
            <a:spLocks noChangeArrowheads="1"/>
          </p:cNvSpPr>
          <p:nvPr/>
        </p:nvSpPr>
        <p:spPr bwMode="auto">
          <a:xfrm>
            <a:off x="5146431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4" name="Text Box 137"/>
          <p:cNvSpPr txBox="1">
            <a:spLocks noChangeArrowheads="1"/>
          </p:cNvSpPr>
          <p:nvPr/>
        </p:nvSpPr>
        <p:spPr bwMode="auto">
          <a:xfrm>
            <a:off x="4355123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55" name="Text Box 148"/>
          <p:cNvSpPr txBox="1">
            <a:spLocks noChangeArrowheads="1"/>
          </p:cNvSpPr>
          <p:nvPr/>
        </p:nvSpPr>
        <p:spPr bwMode="auto">
          <a:xfrm>
            <a:off x="6875584" y="419246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56" name="Text Box 149"/>
          <p:cNvSpPr txBox="1">
            <a:spLocks noChangeArrowheads="1"/>
          </p:cNvSpPr>
          <p:nvPr/>
        </p:nvSpPr>
        <p:spPr bwMode="auto">
          <a:xfrm>
            <a:off x="8099181" y="42598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7" name="Text Box 150"/>
          <p:cNvSpPr txBox="1">
            <a:spLocks noChangeArrowheads="1"/>
          </p:cNvSpPr>
          <p:nvPr/>
        </p:nvSpPr>
        <p:spPr bwMode="auto">
          <a:xfrm>
            <a:off x="7307873" y="485775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grpSp>
        <p:nvGrpSpPr>
          <p:cNvPr id="58" name="Gruppierung 66"/>
          <p:cNvGrpSpPr>
            <a:grpSpLocks/>
          </p:cNvGrpSpPr>
          <p:nvPr/>
        </p:nvGrpSpPr>
        <p:grpSpPr bwMode="auto">
          <a:xfrm>
            <a:off x="971551" y="3694235"/>
            <a:ext cx="7920403" cy="1729154"/>
            <a:chOff x="1052513" y="3716338"/>
            <a:chExt cx="8580437" cy="1873251"/>
          </a:xfrm>
        </p:grpSpPr>
        <p:sp>
          <p:nvSpPr>
            <p:cNvPr id="59" name="Line 126"/>
            <p:cNvSpPr>
              <a:spLocks noChangeShapeType="1"/>
            </p:cNvSpPr>
            <p:nvPr/>
          </p:nvSpPr>
          <p:spPr bwMode="auto">
            <a:xfrm>
              <a:off x="1463562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7"/>
            <p:cNvSpPr>
              <a:spLocks noChangeShapeType="1"/>
            </p:cNvSpPr>
            <p:nvPr/>
          </p:nvSpPr>
          <p:spPr bwMode="auto">
            <a:xfrm flipH="1">
              <a:off x="1931367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8"/>
            <p:cNvSpPr>
              <a:spLocks noChangeShapeType="1"/>
            </p:cNvSpPr>
            <p:nvPr/>
          </p:nvSpPr>
          <p:spPr bwMode="auto">
            <a:xfrm flipH="1">
              <a:off x="1988123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29"/>
            <p:cNvSpPr>
              <a:spLocks noChangeShapeType="1"/>
            </p:cNvSpPr>
            <p:nvPr/>
          </p:nvSpPr>
          <p:spPr bwMode="auto">
            <a:xfrm>
              <a:off x="1362090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0"/>
            <p:cNvSpPr>
              <a:spLocks/>
            </p:cNvSpPr>
            <p:nvPr/>
          </p:nvSpPr>
          <p:spPr bwMode="auto">
            <a:xfrm>
              <a:off x="2507524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1"/>
            <p:cNvSpPr>
              <a:spLocks/>
            </p:cNvSpPr>
            <p:nvPr/>
          </p:nvSpPr>
          <p:spPr bwMode="auto">
            <a:xfrm rot="-9900000">
              <a:off x="1052513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8"/>
            <p:cNvSpPr>
              <a:spLocks noChangeShapeType="1"/>
            </p:cNvSpPr>
            <p:nvPr/>
          </p:nvSpPr>
          <p:spPr bwMode="auto">
            <a:xfrm>
              <a:off x="4583408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39"/>
            <p:cNvSpPr>
              <a:spLocks noChangeShapeType="1"/>
            </p:cNvSpPr>
            <p:nvPr/>
          </p:nvSpPr>
          <p:spPr bwMode="auto">
            <a:xfrm flipH="1">
              <a:off x="5051213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40"/>
            <p:cNvSpPr>
              <a:spLocks noChangeShapeType="1"/>
            </p:cNvSpPr>
            <p:nvPr/>
          </p:nvSpPr>
          <p:spPr bwMode="auto">
            <a:xfrm flipH="1">
              <a:off x="5107969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41"/>
            <p:cNvSpPr>
              <a:spLocks noChangeShapeType="1"/>
            </p:cNvSpPr>
            <p:nvPr/>
          </p:nvSpPr>
          <p:spPr bwMode="auto">
            <a:xfrm>
              <a:off x="4481936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42"/>
            <p:cNvSpPr>
              <a:spLocks/>
            </p:cNvSpPr>
            <p:nvPr/>
          </p:nvSpPr>
          <p:spPr bwMode="auto">
            <a:xfrm>
              <a:off x="5627370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43"/>
            <p:cNvSpPr>
              <a:spLocks/>
            </p:cNvSpPr>
            <p:nvPr/>
          </p:nvSpPr>
          <p:spPr bwMode="auto">
            <a:xfrm rot="-9900000">
              <a:off x="4172359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44"/>
            <p:cNvSpPr>
              <a:spLocks noChangeShapeType="1"/>
            </p:cNvSpPr>
            <p:nvPr/>
          </p:nvSpPr>
          <p:spPr bwMode="auto">
            <a:xfrm flipH="1" flipV="1">
              <a:off x="4315109" y="4437063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51"/>
            <p:cNvSpPr>
              <a:spLocks noChangeShapeType="1"/>
            </p:cNvSpPr>
            <p:nvPr/>
          </p:nvSpPr>
          <p:spPr bwMode="auto">
            <a:xfrm>
              <a:off x="7782369" y="4452938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52"/>
            <p:cNvSpPr>
              <a:spLocks noChangeShapeType="1"/>
            </p:cNvSpPr>
            <p:nvPr/>
          </p:nvSpPr>
          <p:spPr bwMode="auto">
            <a:xfrm flipH="1">
              <a:off x="8250174" y="4668838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53"/>
            <p:cNvSpPr>
              <a:spLocks noChangeShapeType="1"/>
            </p:cNvSpPr>
            <p:nvPr/>
          </p:nvSpPr>
          <p:spPr bwMode="auto">
            <a:xfrm flipH="1">
              <a:off x="8306930" y="4760913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54"/>
            <p:cNvSpPr>
              <a:spLocks noChangeShapeType="1"/>
            </p:cNvSpPr>
            <p:nvPr/>
          </p:nvSpPr>
          <p:spPr bwMode="auto">
            <a:xfrm>
              <a:off x="7680897" y="4545013"/>
              <a:ext cx="314736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55"/>
            <p:cNvSpPr>
              <a:spLocks/>
            </p:cNvSpPr>
            <p:nvPr/>
          </p:nvSpPr>
          <p:spPr bwMode="auto">
            <a:xfrm>
              <a:off x="8826330" y="4076701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6"/>
            <p:cNvSpPr>
              <a:spLocks/>
            </p:cNvSpPr>
            <p:nvPr/>
          </p:nvSpPr>
          <p:spPr bwMode="auto">
            <a:xfrm rot="-9900000">
              <a:off x="7371319" y="5121276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7"/>
            <p:cNvSpPr>
              <a:spLocks/>
            </p:cNvSpPr>
            <p:nvPr/>
          </p:nvSpPr>
          <p:spPr bwMode="auto">
            <a:xfrm rot="-3600000">
              <a:off x="7018829" y="3834926"/>
              <a:ext cx="744538" cy="507362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58"/>
            <p:cNvSpPr>
              <a:spLocks noChangeShapeType="1"/>
            </p:cNvSpPr>
            <p:nvPr/>
          </p:nvSpPr>
          <p:spPr bwMode="auto">
            <a:xfrm flipH="1" flipV="1">
              <a:off x="7527828" y="4508501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59"/>
            <p:cNvSpPr>
              <a:spLocks noChangeShapeType="1"/>
            </p:cNvSpPr>
            <p:nvPr/>
          </p:nvSpPr>
          <p:spPr bwMode="auto">
            <a:xfrm flipH="1" flipV="1">
              <a:off x="7684336" y="4365626"/>
              <a:ext cx="1062880" cy="71438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611066" y="5669574"/>
            <a:ext cx="7921869" cy="50154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Wingdings" charset="2"/>
              <a:buChar char="à"/>
            </a:pPr>
            <a:r>
              <a:rPr lang="de-DE" altLang="en-US" sz="1477" b="1" dirty="0">
                <a:sym typeface="Wingdings" charset="2"/>
              </a:rPr>
              <a:t> </a:t>
            </a:r>
            <a:r>
              <a:rPr lang="de-DE" altLang="en-US" sz="1477" b="1" i="1" dirty="0" smtClean="0">
                <a:sym typeface="Wingdings" charset="2"/>
              </a:rPr>
              <a:t>Wähle </a:t>
            </a:r>
            <a:r>
              <a:rPr lang="de-DE" altLang="en-US" sz="1477" b="1" i="1" dirty="0" smtClean="0">
                <a:solidFill>
                  <a:schemeClr val="accent2"/>
                </a:solidFill>
                <a:sym typeface="Wingdings" charset="2"/>
              </a:rPr>
              <a:t>minimales Modell</a:t>
            </a:r>
            <a:r>
              <a:rPr lang="de-DE" altLang="en-US" sz="1477" b="1" i="1" dirty="0" smtClean="0">
                <a:sym typeface="Wingdings" charset="2"/>
              </a:rPr>
              <a:t> </a:t>
            </a:r>
            <a:r>
              <a:rPr lang="de-DE" altLang="en-US" sz="1477" b="1" dirty="0" smtClean="0">
                <a:sym typeface="Wingdings" charset="2"/>
              </a:rPr>
              <a:t> </a:t>
            </a:r>
            <a:r>
              <a:rPr lang="de-DE" altLang="en-US" sz="1477" b="1" dirty="0">
                <a:sym typeface="Wingdings" charset="2"/>
              </a:rPr>
              <a:t>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de-DE" altLang="en-US" sz="1477" b="1" dirty="0">
                <a:sym typeface="Wingdings" charset="2"/>
              </a:rPr>
              <a:t>T </a:t>
            </a:r>
            <a:r>
              <a:rPr lang="de-DE" altLang="en-US" sz="1477" b="1" dirty="0" smtClean="0">
                <a:sym typeface="Wingdings" charset="2"/>
              </a:rPr>
              <a:t>soll kleinste Menge von Fakten enthalten, so dass Regeln wahr sind</a:t>
            </a:r>
            <a:endParaRPr lang="de-DE" altLang="en-US" sz="1477" b="1" dirty="0"/>
          </a:p>
        </p:txBody>
      </p:sp>
      <p:sp>
        <p:nvSpPr>
          <p:cNvPr id="82" name="Line 92"/>
          <p:cNvSpPr>
            <a:spLocks noChangeShapeType="1"/>
          </p:cNvSpPr>
          <p:nvPr/>
        </p:nvSpPr>
        <p:spPr bwMode="auto">
          <a:xfrm flipV="1">
            <a:off x="3851031" y="3553559"/>
            <a:ext cx="1584081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74"/>
          <p:cNvSpPr>
            <a:spLocks noChangeShapeType="1"/>
          </p:cNvSpPr>
          <p:nvPr/>
        </p:nvSpPr>
        <p:spPr bwMode="auto">
          <a:xfrm flipV="1">
            <a:off x="6731977" y="3620967"/>
            <a:ext cx="1585546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Einschränkungen</a:t>
            </a:r>
            <a:endParaRPr lang="de-DE" alt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sz="2215" dirty="0" smtClean="0"/>
              <a:t>Negation in reinem </a:t>
            </a:r>
            <a:r>
              <a:rPr lang="de-DE" altLang="en-US" sz="2215" dirty="0" err="1" smtClean="0"/>
              <a:t>Datalog</a:t>
            </a:r>
            <a:r>
              <a:rPr lang="de-DE" altLang="en-US" sz="2215" dirty="0" smtClean="0"/>
              <a:t> nicht erlaubt</a:t>
            </a:r>
          </a:p>
          <a:p>
            <a:pPr eaLnBrk="1" hangingPunct="1">
              <a:lnSpc>
                <a:spcPct val="90000"/>
              </a:lnSpc>
            </a:pPr>
            <a:endParaRPr lang="de-DE" altLang="en-US" sz="2215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en-US" sz="2215" dirty="0" smtClean="0"/>
              <a:t>Aber: </a:t>
            </a:r>
            <a:r>
              <a:rPr lang="de-DE" altLang="en-US" sz="2015" dirty="0" smtClean="0"/>
              <a:t>„Sichere“ Erweiterung von </a:t>
            </a:r>
            <a:r>
              <a:rPr lang="de-DE" altLang="en-US" sz="2015" dirty="0" err="1" smtClean="0"/>
              <a:t>Datalog</a:t>
            </a:r>
            <a:r>
              <a:rPr lang="de-DE" altLang="en-US" sz="2015" dirty="0" smtClean="0"/>
              <a:t> mit Negation möglich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de-DE" altLang="en-US" sz="2015" dirty="0" smtClean="0"/>
              <a:t>Negation nur als „Filter“ (variablen in negierten Atomen bereits durch positive Atome gebunden)                                                  </a:t>
            </a:r>
            <a:r>
              <a:rPr lang="de-DE" altLang="en-US" sz="2015" dirty="0" smtClean="0">
                <a:solidFill>
                  <a:srgbClr val="FF0000"/>
                </a:solidFill>
              </a:rPr>
              <a:t>Verboten</a:t>
            </a:r>
            <a:r>
              <a:rPr lang="de-DE" altLang="en-US" sz="2015" dirty="0" smtClean="0"/>
              <a:t>: 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T(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  :-  ¬ H(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);              </a:t>
            </a:r>
            <a:r>
              <a:rPr lang="de-DE" altLang="en-US" sz="2015" dirty="0" smtClean="0">
                <a:solidFill>
                  <a:srgbClr val="00B050"/>
                </a:solidFill>
              </a:rPr>
              <a:t>Erlaubt</a:t>
            </a:r>
            <a:r>
              <a:rPr lang="de-DE" altLang="en-US" sz="2015" dirty="0" smtClean="0"/>
              <a:t>:     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T(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 :-  ¬ H(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),G(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x,w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), R(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w,y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 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de-DE" altLang="en-US" sz="2015" dirty="0" smtClean="0"/>
              <a:t>und negiertes Atom nicht in Schleife  eines IDB-Prädikats  </a:t>
            </a:r>
            <a:r>
              <a:rPr lang="de-DE" altLang="en-US" sz="2015" dirty="0" smtClean="0">
                <a:solidFill>
                  <a:srgbClr val="FF0000"/>
                </a:solidFill>
              </a:rPr>
              <a:t>Verboten</a:t>
            </a:r>
            <a:r>
              <a:rPr lang="de-DE" altLang="en-US" sz="2015" dirty="0" smtClean="0"/>
              <a:t>: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altLang="en-US" sz="2015" dirty="0"/>
              <a:t> </a:t>
            </a:r>
            <a:r>
              <a:rPr lang="de-DE" altLang="en-US" sz="2015" dirty="0" smtClean="0"/>
              <a:t>        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T(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)  :-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¬ H(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), G(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);     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    H(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)  :- 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T(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y,x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                     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altLang="en-US" sz="2015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altLang="en-US" sz="2015" b="1" dirty="0" smtClean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altLang="en-US" sz="2015" dirty="0" smtClean="0">
                <a:solidFill>
                  <a:srgbClr val="00B050"/>
                </a:solidFill>
              </a:rPr>
              <a:t>Erlaubt: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altLang="en-US" sz="2015" dirty="0">
                <a:solidFill>
                  <a:srgbClr val="00B050"/>
                </a:solidFill>
              </a:rPr>
              <a:t> </a:t>
            </a:r>
            <a:r>
              <a:rPr lang="de-DE" altLang="en-US" sz="2015" dirty="0" smtClean="0">
                <a:solidFill>
                  <a:srgbClr val="00B050"/>
                </a:solidFill>
              </a:rPr>
              <a:t>       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T(</a:t>
            </a:r>
            <a:r>
              <a:rPr lang="de-DE" altLang="en-US" sz="2015" b="1" dirty="0" err="1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)  :- ¬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H(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),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G(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  H(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x,y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)  :- 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G(</a:t>
            </a:r>
            <a:r>
              <a:rPr lang="de-DE" altLang="en-US" sz="2015" b="1" dirty="0" err="1" smtClean="0">
                <a:latin typeface="Courier New" charset="0"/>
                <a:ea typeface="Courier New" charset="0"/>
                <a:cs typeface="Courier New" charset="0"/>
              </a:rPr>
              <a:t>y,x</a:t>
            </a:r>
            <a:r>
              <a:rPr lang="de-DE" altLang="en-US" sz="2015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de-DE" altLang="en-US" sz="2015" b="1" dirty="0" smtClean="0">
                <a:latin typeface="Courier New" charset="0"/>
                <a:ea typeface="Courier New" charset="0"/>
                <a:cs typeface="Courier New" charset="0"/>
              </a:rPr>
              <a:t>                          </a:t>
            </a:r>
            <a:r>
              <a:rPr lang="de-DE" altLang="en-US" sz="2000" dirty="0" smtClean="0">
                <a:sym typeface="Wingdings" charset="2"/>
              </a:rPr>
              <a:t></a:t>
            </a:r>
            <a:r>
              <a:rPr lang="de-DE" altLang="en-US" sz="2015" dirty="0" smtClean="0"/>
              <a:t>  Stratifizierte Programme</a:t>
            </a:r>
          </a:p>
          <a:p>
            <a:pPr lvl="1" eaLnBrk="1" hangingPunct="1">
              <a:lnSpc>
                <a:spcPct val="90000"/>
              </a:lnSpc>
            </a:pPr>
            <a:endParaRPr lang="de-DE" altLang="en-US" sz="2015" dirty="0"/>
          </a:p>
        </p:txBody>
      </p:sp>
    </p:spTree>
    <p:extLst>
      <p:ext uri="{BB962C8B-B14F-4D97-AF65-F5344CB8AC3E}">
        <p14:creationId xmlns:p14="http://schemas.microsoft.com/office/powerpoint/2010/main" val="13852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 eine Datei mit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zu sortieren, werden in </a:t>
            </a:r>
            <a:br>
              <a:rPr lang="de-DE" dirty="0" smtClean="0"/>
            </a:br>
            <a:r>
              <a:rPr lang="de-DE" dirty="0" smtClean="0"/>
              <a:t>jedem Durchgang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gelesen und geschrieben</a:t>
            </a:r>
          </a:p>
          <a:p>
            <a:pPr marL="457200" lvl="1" indent="0">
              <a:buNone/>
            </a:pPr>
            <a:r>
              <a:rPr lang="de-DE" dirty="0">
                <a:sym typeface="Wingdings"/>
              </a:rPr>
              <a:t>⟶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solidFill>
                  <a:srgbClr val="3C8C93"/>
                </a:solidFill>
                <a:sym typeface="Wingdings"/>
              </a:rPr>
              <a:t>2∙N</a:t>
            </a:r>
            <a:r>
              <a:rPr lang="de-DE" dirty="0" smtClean="0">
                <a:sym typeface="Wingdings"/>
              </a:rPr>
              <a:t> I/O-Operationen pro Durchgang</a:t>
            </a:r>
          </a:p>
          <a:p>
            <a:pPr marL="457200" lvl="1" indent="0">
              <a:buNone/>
            </a:pPr>
            <a:endParaRPr lang="de-DE" dirty="0" smtClean="0">
              <a:sym typeface="Wingdings"/>
            </a:endParaRPr>
          </a:p>
          <a:p>
            <a:r>
              <a:rPr lang="de-DE" dirty="0" smtClean="0"/>
              <a:t>Anzahl der Durchgänge:  </a:t>
            </a:r>
            <a:r>
              <a:rPr lang="de-DE" dirty="0" smtClean="0">
                <a:solidFill>
                  <a:srgbClr val="3C8C93"/>
                </a:solidFill>
              </a:rPr>
              <a:t>1 + ⎡ log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N ⎤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  <a:r>
              <a:rPr lang="de-DE" dirty="0" smtClean="0">
                <a:solidFill>
                  <a:srgbClr val="3C8C93"/>
                </a:solidFill>
              </a:rPr>
              <a:t>2 ∙ N </a:t>
            </a:r>
            <a:r>
              <a:rPr lang="de-DE" dirty="0">
                <a:solidFill>
                  <a:srgbClr val="3C8C93"/>
                </a:solidFill>
              </a:rPr>
              <a:t>∙</a:t>
            </a:r>
            <a:r>
              <a:rPr lang="de-DE" dirty="0" smtClean="0">
                <a:solidFill>
                  <a:srgbClr val="3C8C93"/>
                </a:solidFill>
              </a:rPr>
              <a:t> (1 </a:t>
            </a:r>
            <a:r>
              <a:rPr lang="de-DE" dirty="0">
                <a:solidFill>
                  <a:srgbClr val="3C8C93"/>
                </a:solidFill>
              </a:rPr>
              <a:t>+ ⎡ log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 N </a:t>
            </a:r>
            <a:r>
              <a:rPr lang="de-DE" dirty="0" smtClean="0">
                <a:solidFill>
                  <a:srgbClr val="3C8C93"/>
                </a:solidFill>
              </a:rPr>
              <a:t>⎤ )</a:t>
            </a:r>
            <a:endParaRPr lang="de-DE" dirty="0">
              <a:solidFill>
                <a:srgbClr val="3C8C93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3707740"/>
            <a:ext cx="143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Durchgang 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04048" y="370774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Durchgänge 1..k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5364088" y="3419708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921737" y="3419708"/>
            <a:ext cx="506247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Einschränkungen</a:t>
            </a:r>
            <a:endParaRPr lang="de-DE" alt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sz="2215" dirty="0" smtClean="0"/>
              <a:t>Syntaxeinschränkungen bzgl. (freier) Variablen</a:t>
            </a:r>
          </a:p>
          <a:p>
            <a:pPr eaLnBrk="1" hangingPunct="1">
              <a:lnSpc>
                <a:spcPct val="90000"/>
              </a:lnSpc>
            </a:pPr>
            <a:endParaRPr lang="de-DE" altLang="en-US" sz="2215" dirty="0"/>
          </a:p>
          <a:p>
            <a:pPr eaLnBrk="1" hangingPunct="1">
              <a:lnSpc>
                <a:spcPct val="90000"/>
              </a:lnSpc>
            </a:pPr>
            <a:r>
              <a:rPr lang="de-DE" altLang="en-US" sz="2215" dirty="0" smtClean="0"/>
              <a:t>Unsichere Anfrage:</a:t>
            </a:r>
            <a:r>
              <a:rPr lang="de-DE" altLang="en-US" sz="2215" dirty="0"/>
              <a:t/>
            </a:r>
            <a:br>
              <a:rPr lang="de-DE" altLang="en-US" sz="2215" dirty="0"/>
            </a:br>
            <a:r>
              <a:rPr lang="de-DE" altLang="en-US" sz="2215" dirty="0" smtClean="0">
                <a:solidFill>
                  <a:srgbClr val="FF0000"/>
                </a:solidFill>
              </a:rPr>
              <a:t>Verboten: </a:t>
            </a:r>
            <a:r>
              <a:rPr lang="de-DE" altLang="en-US" sz="1846" b="1" dirty="0" err="1" smtClean="0">
                <a:latin typeface="Courier New" charset="0"/>
              </a:rPr>
              <a:t>Colored_edges</a:t>
            </a:r>
            <a:r>
              <a:rPr lang="de-DE" altLang="en-US" sz="1846" b="1" dirty="0" smtClean="0">
                <a:latin typeface="Courier New" charset="0"/>
              </a:rPr>
              <a:t>(</a:t>
            </a:r>
            <a:r>
              <a:rPr lang="de-DE" altLang="en-US" sz="1846" b="1" dirty="0" err="1" smtClean="0">
                <a:latin typeface="Courier New" charset="0"/>
              </a:rPr>
              <a:t>x,y,col</a:t>
            </a:r>
            <a:r>
              <a:rPr lang="de-DE" altLang="en-US" sz="1846" b="1" dirty="0">
                <a:latin typeface="Courier New" charset="0"/>
              </a:rPr>
              <a:t>) :- G(</a:t>
            </a:r>
            <a:r>
              <a:rPr lang="de-DE" altLang="en-US" sz="1846" b="1" dirty="0" err="1">
                <a:latin typeface="Courier New" charset="0"/>
              </a:rPr>
              <a:t>x,y</a:t>
            </a:r>
            <a:r>
              <a:rPr lang="de-DE" altLang="en-US" sz="1846" b="1" dirty="0">
                <a:latin typeface="Courier New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de-DE" altLang="en-US" sz="2215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de-DE" altLang="en-US" sz="2215" dirty="0" smtClean="0">
                <a:sym typeface="Wingdings" charset="2"/>
              </a:rPr>
              <a:t> Variablen im Kopf müssen im Rumpf vorkommen </a:t>
            </a:r>
            <a:br>
              <a:rPr lang="de-DE" altLang="en-US" sz="2215" dirty="0" smtClean="0">
                <a:sym typeface="Wingdings" charset="2"/>
              </a:rPr>
            </a:br>
            <a:r>
              <a:rPr lang="de-DE" altLang="en-US" sz="2215" dirty="0" smtClean="0">
                <a:sym typeface="Wingdings" charset="2"/>
              </a:rPr>
              <a:t>(Wertebereichsbeschränktheit</a:t>
            </a:r>
            <a:r>
              <a:rPr lang="de-DE" altLang="en-US" sz="2215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de-DE" altLang="en-US" sz="2215" dirty="0"/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de-DE" altLang="en-US" sz="2215" dirty="0" err="1" smtClean="0">
                <a:sym typeface="Wingdings"/>
              </a:rPr>
              <a:t>Safety</a:t>
            </a:r>
            <a:r>
              <a:rPr lang="de-DE" altLang="en-US" sz="2215" dirty="0" smtClean="0">
                <a:sym typeface="Wingdings"/>
              </a:rPr>
              <a:t>-Bedingungen: Keine Probleme mit Endlosschleifen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endParaRPr lang="de-DE" altLang="en-US" sz="2215" dirty="0"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en-US" sz="2215" dirty="0" smtClean="0">
                <a:sym typeface="Wingdings"/>
              </a:rPr>
              <a:t>Aufweichung der Einschränkungen möglich (hier nicht vertieft)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en-US" sz="2015" dirty="0" smtClean="0">
                <a:sym typeface="Wingdings"/>
              </a:rPr>
              <a:t>Läuft auf sogenannte semantisches Kriterium der  </a:t>
            </a:r>
            <a:r>
              <a:rPr lang="de-DE" altLang="en-US" sz="2015" dirty="0" smtClean="0">
                <a:solidFill>
                  <a:srgbClr val="FF0000"/>
                </a:solidFill>
                <a:sym typeface="Wingdings"/>
              </a:rPr>
              <a:t>Domänenunabhängigkeit (</a:t>
            </a:r>
            <a:r>
              <a:rPr lang="de-DE" altLang="en-US" sz="2015" dirty="0" err="1" smtClean="0">
                <a:solidFill>
                  <a:srgbClr val="FF0000"/>
                </a:solidFill>
                <a:sym typeface="Wingdings"/>
              </a:rPr>
              <a:t>domain</a:t>
            </a:r>
            <a:r>
              <a:rPr lang="de-DE" altLang="en-US" sz="2015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altLang="en-US" sz="2015" dirty="0" err="1" smtClean="0">
                <a:solidFill>
                  <a:srgbClr val="FF0000"/>
                </a:solidFill>
                <a:sym typeface="Wingdings"/>
              </a:rPr>
              <a:t>independence</a:t>
            </a:r>
            <a:r>
              <a:rPr lang="de-DE" altLang="en-US" sz="2015" dirty="0" smtClean="0">
                <a:solidFill>
                  <a:srgbClr val="FF0000"/>
                </a:solidFill>
                <a:sym typeface="Wingdings"/>
              </a:rPr>
              <a:t>)</a:t>
            </a:r>
            <a:r>
              <a:rPr lang="de-DE" altLang="en-US" sz="2015" dirty="0" smtClean="0">
                <a:sym typeface="Wingdings"/>
              </a:rPr>
              <a:t> hinaus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en-US" sz="2015" dirty="0" smtClean="0">
                <a:sym typeface="Wingdings"/>
              </a:rPr>
              <a:t>Sicher Programme eine echte Teilmenge der domain-independent Programme; leider </a:t>
            </a:r>
            <a:r>
              <a:rPr lang="de-DE" altLang="en-US" sz="2015" dirty="0" err="1" smtClean="0">
                <a:sym typeface="Wingdings"/>
              </a:rPr>
              <a:t>domain</a:t>
            </a:r>
            <a:r>
              <a:rPr lang="de-DE" altLang="en-US" sz="2015" dirty="0" smtClean="0">
                <a:sym typeface="Wingdings"/>
              </a:rPr>
              <a:t> </a:t>
            </a:r>
            <a:r>
              <a:rPr lang="de-DE" altLang="en-US" sz="2015" dirty="0" err="1" smtClean="0">
                <a:sym typeface="Wingdings"/>
              </a:rPr>
              <a:t>independence</a:t>
            </a:r>
            <a:r>
              <a:rPr lang="de-DE" altLang="en-US" sz="2015" dirty="0" smtClean="0">
                <a:sym typeface="Wingdings"/>
              </a:rPr>
              <a:t> </a:t>
            </a:r>
            <a:r>
              <a:rPr lang="de-DE" altLang="en-US" sz="2015" dirty="0" smtClean="0">
                <a:solidFill>
                  <a:srgbClr val="FF0000"/>
                </a:solidFill>
                <a:sym typeface="Wingdings"/>
              </a:rPr>
              <a:t>nicht </a:t>
            </a:r>
            <a:r>
              <a:rPr lang="de-DE" altLang="en-US" sz="2015" dirty="0" err="1" smtClean="0">
                <a:sym typeface="Wingdings"/>
              </a:rPr>
              <a:t>entscheidbar</a:t>
            </a:r>
            <a:r>
              <a:rPr lang="de-DE" altLang="en-US" sz="2015" dirty="0" smtClean="0">
                <a:sym typeface="Wingdings"/>
              </a:rPr>
              <a:t> </a:t>
            </a:r>
            <a:endParaRPr lang="de-DE" altLang="en-US" sz="2015" dirty="0"/>
          </a:p>
          <a:p>
            <a:pPr eaLnBrk="1" hangingPunct="1">
              <a:lnSpc>
                <a:spcPct val="90000"/>
              </a:lnSpc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339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51693" y="260648"/>
            <a:ext cx="8440615" cy="465992"/>
          </a:xfrm>
        </p:spPr>
        <p:txBody>
          <a:bodyPr/>
          <a:lstStyle/>
          <a:p>
            <a:r>
              <a:rPr lang="en-US" altLang="en-US" dirty="0" err="1" smtClean="0"/>
              <a:t>Auswertung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durch</a:t>
            </a:r>
            <a:r>
              <a:rPr lang="en-US" altLang="en-US" dirty="0" smtClean="0"/>
              <a:t> iterative </a:t>
            </a:r>
            <a:r>
              <a:rPr lang="en-US" altLang="en-US" dirty="0" err="1" smtClean="0"/>
              <a:t>Verbunde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 smtClean="0">
                <a:latin typeface="Courier New" charset="0"/>
              </a:rPr>
              <a:t>).</a:t>
            </a:r>
            <a:endParaRPr lang="de-DE" altLang="en-US" b="1" dirty="0">
              <a:latin typeface="Courier New" charset="0"/>
            </a:endParaRPr>
          </a:p>
          <a:p>
            <a:pPr lvl="1" eaLnBrk="1" hangingPunct="1"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 smtClean="0">
                <a:latin typeface="Courier New" charset="0"/>
              </a:rPr>
              <a:t>).</a:t>
            </a:r>
            <a:endParaRPr lang="de-DE" altLang="en-US" b="1" dirty="0">
              <a:latin typeface="Courier New" charset="0"/>
            </a:endParaRP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 smtClean="0">
                <a:latin typeface="Courier New" charset="0"/>
              </a:rPr>
              <a:t>		</a:t>
            </a:r>
          </a:p>
          <a:p>
            <a:pPr>
              <a:defRPr/>
            </a:pPr>
            <a:r>
              <a:rPr lang="de-DE" altLang="en-US" sz="2215" dirty="0" smtClean="0">
                <a:sym typeface="Symbol" charset="2"/>
              </a:rPr>
              <a:t>Daten in Datenbank: </a:t>
            </a:r>
          </a:p>
          <a:p>
            <a:pPr marL="0" lvl="1" indent="0">
              <a:buNone/>
              <a:defRPr/>
            </a:pPr>
            <a:r>
              <a:rPr lang="de-DE" altLang="en-US" b="1" dirty="0" smtClean="0">
                <a:latin typeface="Courier New" charset="0"/>
              </a:rPr>
              <a:t>	G(1,2</a:t>
            </a:r>
            <a:r>
              <a:rPr lang="de-DE" altLang="en-US" b="1" dirty="0">
                <a:latin typeface="Courier New" charset="0"/>
              </a:rPr>
              <a:t>). G(2,3). G(3,2</a:t>
            </a:r>
            <a:r>
              <a:rPr lang="de-DE" altLang="en-US" b="1" dirty="0" smtClean="0">
                <a:latin typeface="Courier New" charset="0"/>
              </a:rPr>
              <a:t>).</a:t>
            </a:r>
            <a:endParaRPr lang="de-DE" altLang="en-US" sz="2215" dirty="0" smtClean="0">
              <a:sym typeface="Symbol" charset="2"/>
            </a:endParaRPr>
          </a:p>
          <a:p>
            <a:pPr>
              <a:defRPr/>
            </a:pPr>
            <a:r>
              <a:rPr lang="de-DE" altLang="en-US" sz="2215" dirty="0" smtClean="0">
                <a:sym typeface="Symbol" charset="2"/>
              </a:rPr>
              <a:t>Berechne Verbund G(</a:t>
            </a:r>
            <a:r>
              <a:rPr lang="de-DE" altLang="en-US" sz="2215" dirty="0" err="1" smtClean="0">
                <a:sym typeface="Symbol" charset="2"/>
              </a:rPr>
              <a:t>x,z</a:t>
            </a:r>
            <a:r>
              <a:rPr lang="de-DE" altLang="en-US" sz="2215" dirty="0">
                <a:sym typeface="Symbol" charset="2"/>
              </a:rPr>
              <a:t>)  T(</a:t>
            </a:r>
            <a:r>
              <a:rPr lang="de-DE" altLang="en-US" sz="2215" dirty="0" err="1">
                <a:sym typeface="Symbol" charset="2"/>
              </a:rPr>
              <a:t>z,y</a:t>
            </a:r>
            <a:r>
              <a:rPr lang="de-DE" altLang="en-US" sz="2215" dirty="0" smtClean="0">
                <a:sym typeface="Symbol" charset="2"/>
              </a:rPr>
              <a:t>) für weitere G-Tupel</a:t>
            </a:r>
            <a:endParaRPr lang="de-DE" altLang="en-US" sz="2215" dirty="0">
              <a:sym typeface="Symbol" charset="2"/>
            </a:endParaRPr>
          </a:p>
          <a:p>
            <a:pPr>
              <a:defRPr/>
            </a:pPr>
            <a:r>
              <a:rPr lang="de-DE" sz="2215" dirty="0" smtClean="0">
                <a:sym typeface="Symbol" charset="2"/>
              </a:rPr>
              <a:t>Verwende </a:t>
            </a:r>
            <a:r>
              <a:rPr lang="de-DE" sz="2215" dirty="0" smtClean="0">
                <a:solidFill>
                  <a:srgbClr val="00B050"/>
                </a:solidFill>
                <a:sym typeface="Symbol" charset="2"/>
              </a:rPr>
              <a:t>Verbunde über Daten bis Fixpunkt erreicht</a:t>
            </a:r>
            <a:r>
              <a:rPr lang="de-DE" sz="2215" dirty="0" smtClean="0">
                <a:sym typeface="Symbol" charset="2"/>
              </a:rPr>
              <a:t/>
            </a:r>
            <a:br>
              <a:rPr lang="de-DE" sz="2215" dirty="0" smtClean="0">
                <a:sym typeface="Symbol" charset="2"/>
              </a:rPr>
            </a:br>
            <a:r>
              <a:rPr lang="de-DE" sz="2215" dirty="0" smtClean="0">
                <a:sym typeface="Symbol" charset="2"/>
              </a:rPr>
              <a:t>(</a:t>
            </a:r>
            <a:r>
              <a:rPr lang="de-DE" sz="2215" dirty="0">
                <a:sym typeface="Symbol" charset="2"/>
              </a:rPr>
              <a:t>naive </a:t>
            </a:r>
            <a:r>
              <a:rPr lang="de-DE" sz="2215" dirty="0" smtClean="0">
                <a:sym typeface="Symbol" charset="2"/>
              </a:rPr>
              <a:t>Auswertung)</a:t>
            </a:r>
            <a:endParaRPr lang="de-DE" sz="2215" dirty="0">
              <a:sym typeface="Symbol" charset="2"/>
            </a:endParaRPr>
          </a:p>
          <a:p>
            <a:pPr>
              <a:defRPr/>
            </a:pPr>
            <a:r>
              <a:rPr lang="de-DE" sz="2215" dirty="0" smtClean="0">
                <a:sym typeface="Symbol" charset="2"/>
              </a:rPr>
              <a:t>Betrachte nur Datensätze, die im vorigen Schritt hergeleitet</a:t>
            </a:r>
            <a:br>
              <a:rPr lang="de-DE" sz="2215" dirty="0" smtClean="0">
                <a:sym typeface="Symbol" charset="2"/>
              </a:rPr>
            </a:br>
            <a:r>
              <a:rPr lang="de-DE" sz="2215" dirty="0" smtClean="0">
                <a:sym typeface="Symbol" charset="2"/>
              </a:rPr>
              <a:t>(semi-naive Auswertung)</a:t>
            </a:r>
          </a:p>
          <a:p>
            <a:pPr>
              <a:defRPr/>
            </a:pPr>
            <a:r>
              <a:rPr lang="de-DE" sz="2215" dirty="0" smtClean="0">
                <a:sym typeface="Symbol" charset="2"/>
              </a:rPr>
              <a:t>Transformation der Datalog-Regeln für </a:t>
            </a:r>
            <a:r>
              <a:rPr lang="de-DE" sz="2215" dirty="0" smtClean="0">
                <a:solidFill>
                  <a:srgbClr val="0432FF"/>
                </a:solidFill>
                <a:sym typeface="Symbol" charset="2"/>
              </a:rPr>
              <a:t>Konstanten </a:t>
            </a:r>
            <a:br>
              <a:rPr lang="de-DE" sz="2215" dirty="0" smtClean="0">
                <a:solidFill>
                  <a:srgbClr val="0432FF"/>
                </a:solidFill>
                <a:sym typeface="Symbol" charset="2"/>
              </a:rPr>
            </a:br>
            <a:r>
              <a:rPr lang="de-DE" sz="2215" dirty="0" smtClean="0">
                <a:solidFill>
                  <a:srgbClr val="0432FF"/>
                </a:solidFill>
                <a:sym typeface="Symbol" charset="2"/>
              </a:rPr>
              <a:t>in der Anfrage</a:t>
            </a:r>
            <a:r>
              <a:rPr lang="de-DE" sz="2215" dirty="0" smtClean="0">
                <a:sym typeface="Symbol" charset="2"/>
              </a:rPr>
              <a:t>: </a:t>
            </a:r>
            <a:r>
              <a:rPr lang="de-DE" sz="2215" dirty="0" smtClean="0">
                <a:solidFill>
                  <a:srgbClr val="00B050"/>
                </a:solidFill>
                <a:sym typeface="Symbol" charset="2"/>
              </a:rPr>
              <a:t>Magic-Set-Transformation</a:t>
            </a:r>
            <a:r>
              <a:rPr lang="de-DE" altLang="en-US" sz="2215" dirty="0">
                <a:solidFill>
                  <a:srgbClr val="00B050"/>
                </a:solidFill>
                <a:sym typeface="Wingdings"/>
              </a:rPr>
              <a:t> </a:t>
            </a:r>
            <a:r>
              <a:rPr lang="de-DE" altLang="en-US" sz="2215" dirty="0">
                <a:sym typeface="Wingdings"/>
              </a:rPr>
              <a:t>(hier nicht vertieft)</a:t>
            </a:r>
            <a:endParaRPr lang="en-US" sz="2215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178312" cy="516731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Teile-und-Herrsche</a:t>
            </a:r>
          </a:p>
          <a:p>
            <a:r>
              <a:rPr lang="de-DE" sz="2000" dirty="0" smtClean="0">
                <a:ea typeface="ＭＳ Ｐゴシック" charset="0"/>
              </a:rPr>
              <a:t>Zerlegung einer großen Anfrage in kleine Teile</a:t>
            </a:r>
          </a:p>
          <a:p>
            <a:r>
              <a:rPr lang="de-DE" sz="2000" dirty="0" smtClean="0">
                <a:ea typeface="ＭＳ Ｐゴシック" charset="0"/>
              </a:rPr>
              <a:t>Beispiel: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Laufgenerierung und externe Sortierung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Partitionierung mit Hashfunktion (Hash-Verbund)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Blockweises Durchführen von I/O</a:t>
            </a:r>
          </a:p>
          <a:p>
            <a:r>
              <a:rPr lang="de-DE" sz="2000" dirty="0" smtClean="0">
                <a:ea typeface="ＭＳ Ｐゴシック" charset="0"/>
              </a:rPr>
              <a:t>Lesen und Schreiben von größeren Einheiten kann die Verarbeitungszeit deutlich reduzieren,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dirty="0" smtClean="0">
                <a:ea typeface="ＭＳ Ｐゴシック" charset="0"/>
              </a:rPr>
              <a:t>da wahlfreier Zugriff auf Daten vermieden wird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Pipeline-orientierte Verarbeitung</a:t>
            </a:r>
          </a:p>
          <a:p>
            <a:r>
              <a:rPr lang="de-DE" sz="2000" dirty="0" smtClean="0">
                <a:ea typeface="ＭＳ Ｐゴシック" charset="0"/>
              </a:rPr>
              <a:t>Speicherreduktion und Laufzeitverbesserung durch Vermeidung der vollständigen Materialisierung von Zwischenresultaten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Rekursive Anfragen</a:t>
            </a:r>
            <a:endParaRPr lang="de-DE" sz="2400" dirty="0" smtClean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85273"/>
              </p:ext>
            </p:extLst>
          </p:nvPr>
        </p:nvGraphicFramePr>
        <p:xfrm>
          <a:off x="7740352" y="326112"/>
          <a:ext cx="903506" cy="173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26112"/>
                        <a:ext cx="903506" cy="1734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Beim nächsten Mal...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561505" y="2852936"/>
            <a:ext cx="2016224" cy="372751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4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4137</Words>
  <Application>Microsoft Macintosh PowerPoint</Application>
  <PresentationFormat>Bildschirmpräsentation (4:3)</PresentationFormat>
  <Paragraphs>1151</Paragraphs>
  <Slides>93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93</vt:i4>
      </vt:variant>
    </vt:vector>
  </HeadingPairs>
  <TitlesOfParts>
    <vt:vector size="106" baseType="lpstr">
      <vt:lpstr>Calibri</vt:lpstr>
      <vt:lpstr>Chalkduster</vt:lpstr>
      <vt:lpstr>Courier</vt:lpstr>
      <vt:lpstr>Courier New</vt:lpstr>
      <vt:lpstr>Helvetica</vt:lpstr>
      <vt:lpstr>Monotype Sorts</vt:lpstr>
      <vt:lpstr>ＭＳ Ｐゴシック</vt:lpstr>
      <vt:lpstr>Myriad Pro</vt:lpstr>
      <vt:lpstr>Symbol</vt:lpstr>
      <vt:lpstr>Wingdings</vt:lpstr>
      <vt:lpstr>Arial</vt:lpstr>
      <vt:lpstr>7_Standarddesign</vt:lpstr>
      <vt:lpstr>Clip</vt:lpstr>
      <vt:lpstr>Datenbanken Anfrageverarbeitung</vt:lpstr>
      <vt:lpstr>Architektur eines DBMS</vt:lpstr>
      <vt:lpstr>Anfragebeantwortung</vt:lpstr>
      <vt:lpstr>Danksagung</vt:lpstr>
      <vt:lpstr>Sortierung</vt:lpstr>
      <vt:lpstr>Zwei-Wege-Mischsortieren (Merge Sort)</vt:lpstr>
      <vt:lpstr>Beispiel</vt:lpstr>
      <vt:lpstr>Zwei-Wege-Mischsortieren</vt:lpstr>
      <vt:lpstr>I/O-Verhalten</vt:lpstr>
      <vt:lpstr>Aufgabe:  </vt:lpstr>
      <vt:lpstr>Lösung</vt:lpstr>
      <vt:lpstr>Externes Mischsortieren</vt:lpstr>
      <vt:lpstr>Reduktion der Anzahl der Durchgänge</vt:lpstr>
      <vt:lpstr>Aufgabe:  </vt:lpstr>
      <vt:lpstr>Lösung</vt:lpstr>
      <vt:lpstr>Reduktion der Anzahl der Durchgänge</vt:lpstr>
      <vt:lpstr>Aufgabe:  </vt:lpstr>
      <vt:lpstr>Lösung</vt:lpstr>
      <vt:lpstr>Blockweise Ein-Ausgabe</vt:lpstr>
      <vt:lpstr>Aufgabe:  </vt:lpstr>
      <vt:lpstr>Lösung</vt:lpstr>
      <vt:lpstr>Hauptspeicher als Ressource</vt:lpstr>
      <vt:lpstr>Aufgabe:  </vt:lpstr>
      <vt:lpstr>Lösung</vt:lpstr>
      <vt:lpstr>Bisher nur IO-Zeit betrachtet</vt:lpstr>
      <vt:lpstr>Bisher nur IO-Zeit betrachtet</vt:lpstr>
      <vt:lpstr>Bisher nur IO-Zeit betrachtet</vt:lpstr>
      <vt:lpstr>Bisher nur IO-Zeit betrachtet</vt:lpstr>
      <vt:lpstr>Bisher nur IO-Zeit betrachtet</vt:lpstr>
      <vt:lpstr>PowerPoint-Präsentation</vt:lpstr>
      <vt:lpstr>Tree of Losers (and hidden winners)</vt:lpstr>
      <vt:lpstr>Tree of Losers (and hidden winners)</vt:lpstr>
      <vt:lpstr>Tree of Losers (and hidden winners)</vt:lpstr>
      <vt:lpstr>Tree of Losers (and hidden winners)</vt:lpstr>
      <vt:lpstr>Tree of Losers (and hidden winners)</vt:lpstr>
      <vt:lpstr>Tree of Losers and hidden winners (not stored) </vt:lpstr>
      <vt:lpstr>Nächstes Element in Run vom Winner</vt:lpstr>
      <vt:lpstr>Nächstes Element in Run vom Winner</vt:lpstr>
      <vt:lpstr>Nächstes Element in Run vom Winner</vt:lpstr>
      <vt:lpstr>Warum nicht ein „tree of winners“?</vt:lpstr>
      <vt:lpstr>Externes Sortieren: Diskussion</vt:lpstr>
      <vt:lpstr>Ausführungspläne</vt:lpstr>
      <vt:lpstr>Verbundoperator (Join) R⋈S</vt:lpstr>
      <vt:lpstr>Verbund-als-geschachtelte-Schleifen</vt:lpstr>
      <vt:lpstr>Verbund-als-geschachtelte-Schleifen</vt:lpstr>
      <vt:lpstr>Blockweiser Verbund mit Schleifen</vt:lpstr>
      <vt:lpstr>Wahl von bR und bS</vt:lpstr>
      <vt:lpstr>Performanz des Hauptspeicher-Verbunds</vt:lpstr>
      <vt:lpstr>Indexbasierte Verbunde R ⋈ S</vt:lpstr>
      <vt:lpstr>Indexbasierte Verbunde R ⋈ S</vt:lpstr>
      <vt:lpstr>I/O-Verhalten</vt:lpstr>
      <vt:lpstr>Erinnerung: Clustering</vt:lpstr>
      <vt:lpstr>Zugriffskosten für Index</vt:lpstr>
      <vt:lpstr>Sortier-Misch-Verbund</vt:lpstr>
      <vt:lpstr>Misch-Verbund</vt:lpstr>
      <vt:lpstr>I/O-Verhalten</vt:lpstr>
      <vt:lpstr>Aufgabe:  </vt:lpstr>
      <vt:lpstr>Lösung</vt:lpstr>
      <vt:lpstr>Hash-Verbund</vt:lpstr>
      <vt:lpstr>Hash-Verbund</vt:lpstr>
      <vt:lpstr>Hash-Verbund-Algorithmus</vt:lpstr>
      <vt:lpstr>Gruppierung und Duplikate-Elimination</vt:lpstr>
      <vt:lpstr>Andere Anfrage-Operatoren</vt:lpstr>
      <vt:lpstr>Organisation der Operator-Evaluierung</vt:lpstr>
      <vt:lpstr>Pipeline-orientierte Verarbeitung</vt:lpstr>
      <vt:lpstr>Auswirkungen auf die Performanz</vt:lpstr>
      <vt:lpstr>Volcano Iteratormodell</vt:lpstr>
      <vt:lpstr>Beispiel: Selektion (s)</vt:lpstr>
      <vt:lpstr>Geschachtelte Schleifen Verbund: Volcano-Stil</vt:lpstr>
      <vt:lpstr>Blockierende Operatoren</vt:lpstr>
      <vt:lpstr>Blockierende Operatoren</vt:lpstr>
      <vt:lpstr>Rekursive Anfragen</vt:lpstr>
      <vt:lpstr>Rekursive Anfragen in Datalog</vt:lpstr>
      <vt:lpstr>Datalog: Rekursive Anfragen</vt:lpstr>
      <vt:lpstr>Minimale-Modell-Semantik</vt:lpstr>
      <vt:lpstr>Minimale-Modell-Semantik</vt:lpstr>
      <vt:lpstr>Datalog(rec, no-neg) 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Correctness</vt:lpstr>
      <vt:lpstr>Einschränkungen</vt:lpstr>
      <vt:lpstr>Einschränkungen</vt:lpstr>
      <vt:lpstr>Auswertung durch iterative Verbunde</vt:lpstr>
      <vt:lpstr>Zusammenfassung</vt:lpstr>
      <vt:lpstr>Beim nächsten Mal...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1097</cp:revision>
  <cp:lastPrinted>2018-06-11T13:46:46Z</cp:lastPrinted>
  <dcterms:created xsi:type="dcterms:W3CDTF">2010-04-27T12:26:40Z</dcterms:created>
  <dcterms:modified xsi:type="dcterms:W3CDTF">2018-06-12T07:15:30Z</dcterms:modified>
</cp:coreProperties>
</file>